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6"/>
  </p:notesMasterIdLst>
  <p:sldIdLst>
    <p:sldId id="256" r:id="rId2"/>
    <p:sldId id="257" r:id="rId3"/>
    <p:sldId id="269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498"/>
    <p:restoredTop sz="94632"/>
  </p:normalViewPr>
  <p:slideViewPr>
    <p:cSldViewPr snapToGrid="0" snapToObjects="1">
      <p:cViewPr varScale="1">
        <p:scale>
          <a:sx n="148" d="100"/>
          <a:sy n="148" d="100"/>
        </p:scale>
        <p:origin x="424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957798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44C48BD-6CB3-A3A4-2DD3-6E8276B70FA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2D7C5AE-C1FE-D6DC-E28F-F4CFC1023EB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989D6E1-F11B-7306-EA1D-540AA0E9E42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71E9A07-BE43-85ED-9CBA-81768C61DC4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972871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D1B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3500"/>
          </a:xfrm>
          <a:prstGeom prst="rect">
            <a:avLst/>
          </a:prstGeom>
          <a:solidFill>
            <a:srgbClr val="00B4D8"/>
          </a:solidFill>
          <a:ln w="12700">
            <a:solidFill>
              <a:srgbClr val="00B4D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6583680" y="0"/>
            <a:ext cx="2560320" cy="1005840"/>
          </a:xfrm>
          <a:prstGeom prst="rect">
            <a:avLst/>
          </a:prstGeom>
          <a:solidFill>
            <a:srgbClr val="1A3A5C"/>
          </a:solidFill>
          <a:ln w="12700">
            <a:solidFill>
              <a:srgbClr val="1A3A5C"/>
            </a:solidFill>
            <a:prstDash val="solid"/>
          </a:ln>
        </p:spPr>
        <p:txBody>
          <a:bodyPr/>
          <a:lstStyle/>
          <a:p>
            <a:endParaRPr lang="en-US" dirty="0"/>
          </a:p>
        </p:txBody>
      </p:sp>
      <p:pic>
        <p:nvPicPr>
          <p:cNvPr id="4" name="Image 0"/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6766560" y="107691"/>
            <a:ext cx="2194560" cy="790457"/>
          </a:xfrm>
          <a:prstGeom prst="rect">
            <a:avLst/>
          </a:prstGeom>
        </p:spPr>
      </p:pic>
      <p:sp>
        <p:nvSpPr>
          <p:cNvPr id="5" name="Shape 2"/>
          <p:cNvSpPr/>
          <p:nvPr/>
        </p:nvSpPr>
        <p:spPr>
          <a:xfrm>
            <a:off x="457200" y="1051560"/>
            <a:ext cx="2926080" cy="329184"/>
          </a:xfrm>
          <a:prstGeom prst="roundRect">
            <a:avLst>
              <a:gd name="adj" fmla="val 27778"/>
            </a:avLst>
          </a:prstGeom>
          <a:solidFill>
            <a:srgbClr val="0077A3"/>
          </a:solidFill>
          <a:ln w="12700">
            <a:solidFill>
              <a:srgbClr val="0077A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Text 3"/>
          <p:cNvSpPr/>
          <p:nvPr/>
        </p:nvSpPr>
        <p:spPr>
          <a:xfrm>
            <a:off x="457200" y="1051560"/>
            <a:ext cx="292608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SomNOG Capacity Building Series</a:t>
            </a:r>
            <a:endParaRPr lang="en-US" sz="1000" dirty="0"/>
          </a:p>
        </p:txBody>
      </p:sp>
      <p:sp>
        <p:nvSpPr>
          <p:cNvPr id="7" name="Text 4"/>
          <p:cNvSpPr/>
          <p:nvPr/>
        </p:nvSpPr>
        <p:spPr>
          <a:xfrm>
            <a:off x="457200" y="1481328"/>
            <a:ext cx="5943600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4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Linux 201:</a:t>
            </a:r>
            <a:endParaRPr lang="en-US" sz="4600" dirty="0"/>
          </a:p>
        </p:txBody>
      </p:sp>
      <p:sp>
        <p:nvSpPr>
          <p:cNvPr id="8" name="Text 5"/>
          <p:cNvSpPr/>
          <p:nvPr/>
        </p:nvSpPr>
        <p:spPr>
          <a:xfrm>
            <a:off x="457200" y="2194560"/>
            <a:ext cx="59436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200" dirty="0">
                <a:solidFill>
                  <a:srgbClr val="00B4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System Administration</a:t>
            </a:r>
            <a:endParaRPr lang="en-US" sz="3200" dirty="0"/>
          </a:p>
        </p:txBody>
      </p:sp>
      <p:sp>
        <p:nvSpPr>
          <p:cNvPr id="9" name="Text 6"/>
          <p:cNvSpPr/>
          <p:nvPr/>
        </p:nvSpPr>
        <p:spPr>
          <a:xfrm>
            <a:off x="457200" y="2761488"/>
            <a:ext cx="59436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200" dirty="0">
                <a:solidFill>
                  <a:srgbClr val="00B4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&amp; Management</a:t>
            </a:r>
            <a:endParaRPr lang="en-US" sz="3200" dirty="0"/>
          </a:p>
        </p:txBody>
      </p:sp>
      <p:sp>
        <p:nvSpPr>
          <p:cNvPr id="18" name="Shape 15"/>
          <p:cNvSpPr/>
          <p:nvPr/>
        </p:nvSpPr>
        <p:spPr>
          <a:xfrm>
            <a:off x="5646835" y="1796796"/>
            <a:ext cx="2286000" cy="1508760"/>
          </a:xfrm>
          <a:prstGeom prst="rect">
            <a:avLst/>
          </a:prstGeom>
          <a:solidFill>
            <a:srgbClr val="1E2D3D"/>
          </a:solidFill>
          <a:ln w="12700">
            <a:solidFill>
              <a:srgbClr val="0077A3"/>
            </a:solidFill>
            <a:prstDash val="solid"/>
          </a:ln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9" name="Text 16"/>
          <p:cNvSpPr/>
          <p:nvPr/>
        </p:nvSpPr>
        <p:spPr>
          <a:xfrm>
            <a:off x="5918662" y="1970116"/>
            <a:ext cx="2014173" cy="13354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900" dirty="0">
                <a:solidFill>
                  <a:srgbClr val="00B4D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$ uname -s</a:t>
            </a:r>
            <a:endParaRPr lang="en-US" sz="900" dirty="0"/>
          </a:p>
          <a:p>
            <a:pPr marL="0" indent="0">
              <a:buNone/>
            </a:pPr>
            <a:r>
              <a:rPr lang="en-US" sz="900" dirty="0">
                <a:solidFill>
                  <a:srgbClr val="4ADE8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Linux</a:t>
            </a:r>
            <a:endParaRPr lang="en-US" sz="900" dirty="0"/>
          </a:p>
          <a:p>
            <a:pPr marL="0" indent="0">
              <a:buNone/>
            </a:pPr>
            <a:r>
              <a:rPr lang="en-US" sz="900" dirty="0">
                <a:solidFill>
                  <a:srgbClr val="00B4D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$ uptime</a:t>
            </a:r>
            <a:endParaRPr lang="en-US" sz="900" dirty="0"/>
          </a:p>
          <a:p>
            <a:pPr marL="0" indent="0">
              <a:buNone/>
            </a:pPr>
            <a:r>
              <a:rPr lang="en-US" sz="900" dirty="0">
                <a:solidFill>
                  <a:srgbClr val="4ADE8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up 365 days...</a:t>
            </a:r>
            <a:endParaRPr lang="en-US" sz="900" dirty="0"/>
          </a:p>
          <a:p>
            <a:pPr marL="0" indent="0">
              <a:buNone/>
            </a:pPr>
            <a:r>
              <a:rPr lang="en-US" sz="900" dirty="0">
                <a:solidFill>
                  <a:srgbClr val="00B4D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$ _</a:t>
            </a:r>
            <a:endParaRPr lang="en-US" sz="900" dirty="0"/>
          </a:p>
        </p:txBody>
      </p:sp>
      <p:sp>
        <p:nvSpPr>
          <p:cNvPr id="20" name="Text 6">
            <a:extLst>
              <a:ext uri="{FF2B5EF4-FFF2-40B4-BE49-F238E27FC236}">
                <a16:creationId xmlns:a16="http://schemas.microsoft.com/office/drawing/2014/main" id="{0A3AE712-0313-E4C0-5A06-7F6690C9F3A3}"/>
              </a:ext>
            </a:extLst>
          </p:cNvPr>
          <p:cNvSpPr/>
          <p:nvPr/>
        </p:nvSpPr>
        <p:spPr>
          <a:xfrm>
            <a:off x="457200" y="3721608"/>
            <a:ext cx="59436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500" dirty="0">
                <a:solidFill>
                  <a:srgbClr val="00B4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Date: </a:t>
            </a:r>
            <a:r>
              <a:rPr lang="en-US" sz="2500" b="1" dirty="0">
                <a:solidFill>
                  <a:srgbClr val="FFFFFF"/>
                </a:solidFill>
                <a:latin typeface="Calibri" pitchFamily="34" charset="0"/>
                <a:cs typeface="Calibri" pitchFamily="34" charset="-120"/>
              </a:rPr>
              <a:t>19 May 2026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0F5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40080"/>
          </a:xfrm>
          <a:prstGeom prst="rect">
            <a:avLst/>
          </a:prstGeom>
          <a:solidFill>
            <a:srgbClr val="1A3A5C"/>
          </a:solidFill>
          <a:ln w="12700">
            <a:solidFill>
              <a:srgbClr val="1A3A5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320040" y="0"/>
            <a:ext cx="68580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Package Management</a:t>
            </a:r>
            <a:endParaRPr lang="en-US" sz="1500" dirty="0"/>
          </a:p>
        </p:txBody>
      </p:sp>
      <p:pic>
        <p:nvPicPr>
          <p:cNvPr id="4" name="Image 0"/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7744968" y="101017"/>
            <a:ext cx="1216152" cy="438045"/>
          </a:xfrm>
          <a:prstGeom prst="rect">
            <a:avLst/>
          </a:prstGeom>
        </p:spPr>
      </p:pic>
      <p:sp>
        <p:nvSpPr>
          <p:cNvPr id="5" name="Shape 2"/>
          <p:cNvSpPr/>
          <p:nvPr/>
        </p:nvSpPr>
        <p:spPr>
          <a:xfrm>
            <a:off x="0" y="4846320"/>
            <a:ext cx="9144000" cy="297180"/>
          </a:xfrm>
          <a:prstGeom prst="rect">
            <a:avLst/>
          </a:prstGeom>
          <a:solidFill>
            <a:srgbClr val="1A3A5C"/>
          </a:solidFill>
          <a:ln w="12700">
            <a:solidFill>
              <a:srgbClr val="1A3A5C"/>
            </a:solidFill>
            <a:prstDash val="solid"/>
          </a:ln>
        </p:spPr>
        <p:txBody>
          <a:bodyPr/>
          <a:lstStyle/>
          <a:p>
            <a:endParaRPr lang="en-US" dirty="0"/>
          </a:p>
        </p:txBody>
      </p:sp>
      <p:sp>
        <p:nvSpPr>
          <p:cNvPr id="8" name="Text 4"/>
          <p:cNvSpPr/>
          <p:nvPr/>
        </p:nvSpPr>
        <p:spPr>
          <a:xfrm>
            <a:off x="365760" y="749808"/>
            <a:ext cx="841248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1A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Installing, Updating and Removing Software</a:t>
            </a:r>
            <a:endParaRPr lang="en-US" sz="1700" dirty="0"/>
          </a:p>
        </p:txBody>
      </p:sp>
      <p:sp>
        <p:nvSpPr>
          <p:cNvPr id="9" name="Shape 5"/>
          <p:cNvSpPr/>
          <p:nvPr/>
        </p:nvSpPr>
        <p:spPr>
          <a:xfrm>
            <a:off x="320040" y="1115568"/>
            <a:ext cx="8503920" cy="347472"/>
          </a:xfrm>
          <a:prstGeom prst="rect">
            <a:avLst/>
          </a:prstGeom>
          <a:solidFill>
            <a:srgbClr val="1A3A5C"/>
          </a:solidFill>
          <a:ln w="12700">
            <a:solidFill>
              <a:srgbClr val="1A3A5C"/>
            </a:solidFill>
            <a:prstDash val="solid"/>
          </a:ln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0" name="Text 6"/>
          <p:cNvSpPr/>
          <p:nvPr/>
        </p:nvSpPr>
        <p:spPr>
          <a:xfrm>
            <a:off x="457200" y="1115568"/>
            <a:ext cx="82296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i="1" dirty="0">
                <a:solidFill>
                  <a:srgbClr val="00B4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Why it matters: Package managers handle software installation, updates, and dependency resolution automatically - no manual downloads, no broken dependencies.</a:t>
            </a:r>
            <a:endParaRPr lang="en-US" sz="1050" dirty="0"/>
          </a:p>
        </p:txBody>
      </p:sp>
      <p:sp>
        <p:nvSpPr>
          <p:cNvPr id="11" name="Shape 7"/>
          <p:cNvSpPr/>
          <p:nvPr/>
        </p:nvSpPr>
        <p:spPr>
          <a:xfrm>
            <a:off x="320040" y="1572768"/>
            <a:ext cx="4069080" cy="365760"/>
          </a:xfrm>
          <a:prstGeom prst="rect">
            <a:avLst/>
          </a:prstGeom>
          <a:solidFill>
            <a:srgbClr val="2E6DA4"/>
          </a:solidFill>
          <a:ln w="12700">
            <a:solidFill>
              <a:srgbClr val="2E6DA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Shape 8"/>
          <p:cNvSpPr/>
          <p:nvPr/>
        </p:nvSpPr>
        <p:spPr>
          <a:xfrm>
            <a:off x="4754880" y="1572768"/>
            <a:ext cx="4069080" cy="365760"/>
          </a:xfrm>
          <a:prstGeom prst="rect">
            <a:avLst/>
          </a:prstGeom>
          <a:solidFill>
            <a:srgbClr val="0077A3"/>
          </a:solidFill>
          <a:ln w="12700">
            <a:solidFill>
              <a:srgbClr val="0077A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Text 9"/>
          <p:cNvSpPr/>
          <p:nvPr/>
        </p:nvSpPr>
        <p:spPr>
          <a:xfrm>
            <a:off x="320040" y="1572768"/>
            <a:ext cx="40690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APT  (Debian / Ubuntu)</a:t>
            </a:r>
            <a:endParaRPr lang="en-US" sz="1200" dirty="0"/>
          </a:p>
        </p:txBody>
      </p:sp>
      <p:sp>
        <p:nvSpPr>
          <p:cNvPr id="14" name="Text 10"/>
          <p:cNvSpPr/>
          <p:nvPr/>
        </p:nvSpPr>
        <p:spPr>
          <a:xfrm>
            <a:off x="4754880" y="1572768"/>
            <a:ext cx="40690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DNF / YUM  (RHEL / CentOS / Fedora)</a:t>
            </a:r>
            <a:endParaRPr lang="en-US" sz="1200" dirty="0"/>
          </a:p>
        </p:txBody>
      </p:sp>
      <p:sp>
        <p:nvSpPr>
          <p:cNvPr id="15" name="Shape 11"/>
          <p:cNvSpPr/>
          <p:nvPr/>
        </p:nvSpPr>
        <p:spPr>
          <a:xfrm>
            <a:off x="320040" y="1938528"/>
            <a:ext cx="4069080" cy="2148840"/>
          </a:xfrm>
          <a:prstGeom prst="rect">
            <a:avLst/>
          </a:prstGeom>
          <a:solidFill>
            <a:srgbClr val="1E2D3D"/>
          </a:solidFill>
          <a:ln w="12700">
            <a:solidFill>
              <a:srgbClr val="2E6DA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6" name="Shape 12"/>
          <p:cNvSpPr/>
          <p:nvPr/>
        </p:nvSpPr>
        <p:spPr>
          <a:xfrm>
            <a:off x="4754880" y="1938528"/>
            <a:ext cx="4069080" cy="2148840"/>
          </a:xfrm>
          <a:prstGeom prst="rect">
            <a:avLst/>
          </a:prstGeom>
          <a:solidFill>
            <a:srgbClr val="1E2D3D"/>
          </a:solidFill>
          <a:ln w="12700">
            <a:solidFill>
              <a:srgbClr val="0077A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7" name="Text 13"/>
          <p:cNvSpPr/>
          <p:nvPr/>
        </p:nvSpPr>
        <p:spPr>
          <a:xfrm>
            <a:off x="475488" y="2029968"/>
            <a:ext cx="37947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4ADE8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$ sudo apt update</a:t>
            </a:r>
            <a:endParaRPr lang="en-US" sz="1000" dirty="0"/>
          </a:p>
        </p:txBody>
      </p:sp>
      <p:sp>
        <p:nvSpPr>
          <p:cNvPr id="18" name="Text 14"/>
          <p:cNvSpPr/>
          <p:nvPr/>
        </p:nvSpPr>
        <p:spPr>
          <a:xfrm>
            <a:off x="475488" y="2359152"/>
            <a:ext cx="37947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4ADE8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$ sudo apt upgrade</a:t>
            </a:r>
            <a:endParaRPr lang="en-US" sz="1000" dirty="0"/>
          </a:p>
        </p:txBody>
      </p:sp>
      <p:sp>
        <p:nvSpPr>
          <p:cNvPr id="19" name="Text 15"/>
          <p:cNvSpPr/>
          <p:nvPr/>
        </p:nvSpPr>
        <p:spPr>
          <a:xfrm>
            <a:off x="475488" y="2688336"/>
            <a:ext cx="37947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4ADE8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$ sudo apt install nginx</a:t>
            </a:r>
            <a:endParaRPr lang="en-US" sz="1000" dirty="0"/>
          </a:p>
        </p:txBody>
      </p:sp>
      <p:sp>
        <p:nvSpPr>
          <p:cNvPr id="20" name="Text 16"/>
          <p:cNvSpPr/>
          <p:nvPr/>
        </p:nvSpPr>
        <p:spPr>
          <a:xfrm>
            <a:off x="475488" y="3017520"/>
            <a:ext cx="37947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4ADE8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$ sudo apt remove nginx</a:t>
            </a:r>
            <a:endParaRPr lang="en-US" sz="1000" dirty="0"/>
          </a:p>
        </p:txBody>
      </p:sp>
      <p:sp>
        <p:nvSpPr>
          <p:cNvPr id="21" name="Text 17"/>
          <p:cNvSpPr/>
          <p:nvPr/>
        </p:nvSpPr>
        <p:spPr>
          <a:xfrm>
            <a:off x="475488" y="3346704"/>
            <a:ext cx="37947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4ADE8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$ apt search curl</a:t>
            </a:r>
            <a:endParaRPr lang="en-US" sz="1000" dirty="0"/>
          </a:p>
        </p:txBody>
      </p:sp>
      <p:sp>
        <p:nvSpPr>
          <p:cNvPr id="22" name="Text 18"/>
          <p:cNvSpPr/>
          <p:nvPr/>
        </p:nvSpPr>
        <p:spPr>
          <a:xfrm>
            <a:off x="475488" y="3675888"/>
            <a:ext cx="37947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4ADE8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$ dpkg -l | grep nginx</a:t>
            </a:r>
            <a:endParaRPr lang="en-US" sz="1000" dirty="0"/>
          </a:p>
        </p:txBody>
      </p:sp>
      <p:sp>
        <p:nvSpPr>
          <p:cNvPr id="23" name="Text 19"/>
          <p:cNvSpPr/>
          <p:nvPr/>
        </p:nvSpPr>
        <p:spPr>
          <a:xfrm>
            <a:off x="4892040" y="2029968"/>
            <a:ext cx="37947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4ADE8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$ sudo dnf check-update</a:t>
            </a:r>
            <a:endParaRPr lang="en-US" sz="1000" dirty="0"/>
          </a:p>
        </p:txBody>
      </p:sp>
      <p:sp>
        <p:nvSpPr>
          <p:cNvPr id="24" name="Text 20"/>
          <p:cNvSpPr/>
          <p:nvPr/>
        </p:nvSpPr>
        <p:spPr>
          <a:xfrm>
            <a:off x="4892040" y="2359152"/>
            <a:ext cx="37947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4ADE8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$ sudo dnf upgrade</a:t>
            </a:r>
            <a:endParaRPr lang="en-US" sz="1000" dirty="0"/>
          </a:p>
        </p:txBody>
      </p:sp>
      <p:sp>
        <p:nvSpPr>
          <p:cNvPr id="25" name="Text 21"/>
          <p:cNvSpPr/>
          <p:nvPr/>
        </p:nvSpPr>
        <p:spPr>
          <a:xfrm>
            <a:off x="4892040" y="2688336"/>
            <a:ext cx="37947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4ADE8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$ sudo dnf install nginx</a:t>
            </a:r>
            <a:endParaRPr lang="en-US" sz="1000" dirty="0"/>
          </a:p>
        </p:txBody>
      </p:sp>
      <p:sp>
        <p:nvSpPr>
          <p:cNvPr id="26" name="Text 22"/>
          <p:cNvSpPr/>
          <p:nvPr/>
        </p:nvSpPr>
        <p:spPr>
          <a:xfrm>
            <a:off x="4892040" y="3017520"/>
            <a:ext cx="37947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4ADE8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$ sudo dnf remove nginx</a:t>
            </a:r>
            <a:endParaRPr lang="en-US" sz="1000" dirty="0"/>
          </a:p>
        </p:txBody>
      </p:sp>
      <p:sp>
        <p:nvSpPr>
          <p:cNvPr id="27" name="Text 23"/>
          <p:cNvSpPr/>
          <p:nvPr/>
        </p:nvSpPr>
        <p:spPr>
          <a:xfrm>
            <a:off x="4892040" y="3346704"/>
            <a:ext cx="37947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4ADE8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$ dnf search curl</a:t>
            </a:r>
            <a:endParaRPr lang="en-US" sz="1000" dirty="0"/>
          </a:p>
        </p:txBody>
      </p:sp>
      <p:sp>
        <p:nvSpPr>
          <p:cNvPr id="28" name="Text 24"/>
          <p:cNvSpPr/>
          <p:nvPr/>
        </p:nvSpPr>
        <p:spPr>
          <a:xfrm>
            <a:off x="4892040" y="3675888"/>
            <a:ext cx="37947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4ADE8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$ rpm -qa | grep nginx</a:t>
            </a:r>
            <a:endParaRPr lang="en-US" sz="1000" dirty="0"/>
          </a:p>
        </p:txBody>
      </p:sp>
      <p:sp>
        <p:nvSpPr>
          <p:cNvPr id="29" name="Shape 25"/>
          <p:cNvSpPr/>
          <p:nvPr/>
        </p:nvSpPr>
        <p:spPr>
          <a:xfrm>
            <a:off x="320040" y="4105239"/>
            <a:ext cx="8503920" cy="896112"/>
          </a:xfrm>
          <a:prstGeom prst="rect">
            <a:avLst/>
          </a:prstGeom>
          <a:solidFill>
            <a:srgbClr val="1E2D3D"/>
          </a:solidFill>
          <a:ln w="12700">
            <a:solidFill>
              <a:srgbClr val="0077A3"/>
            </a:solidFill>
            <a:prstDash val="solid"/>
          </a:ln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30" name="Text 26"/>
          <p:cNvSpPr/>
          <p:nvPr/>
        </p:nvSpPr>
        <p:spPr>
          <a:xfrm>
            <a:off x="457200" y="4185456"/>
            <a:ext cx="8229600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000" dirty="0">
                <a:solidFill>
                  <a:srgbClr val="5A7A8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# Verify installation and check version</a:t>
            </a:r>
            <a:endParaRPr lang="en-US" sz="1000" dirty="0"/>
          </a:p>
          <a:p>
            <a:pPr marL="0" indent="0">
              <a:buNone/>
            </a:pPr>
            <a:r>
              <a:rPr lang="en-US" sz="1000" dirty="0">
                <a:solidFill>
                  <a:srgbClr val="00B4D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$ nginx -v                              # check installed version</a:t>
            </a:r>
            <a:endParaRPr lang="en-US" sz="1000" dirty="0"/>
          </a:p>
          <a:p>
            <a:pPr marL="0" indent="0">
              <a:buNone/>
            </a:pPr>
            <a:r>
              <a:rPr lang="en-US" sz="1000" dirty="0">
                <a:solidFill>
                  <a:srgbClr val="00B4D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$ which nginx                           # find executable location</a:t>
            </a:r>
            <a:endParaRPr lang="en-US" sz="1000" dirty="0"/>
          </a:p>
          <a:p>
            <a:pPr marL="0" indent="0">
              <a:buNone/>
            </a:pPr>
            <a:r>
              <a:rPr lang="en-US" sz="1000" dirty="0">
                <a:solidFill>
                  <a:srgbClr val="00B4D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$ systemctl status nginx                # check if service is running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0F5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40080"/>
          </a:xfrm>
          <a:prstGeom prst="rect">
            <a:avLst/>
          </a:prstGeom>
          <a:solidFill>
            <a:srgbClr val="1A3A5C"/>
          </a:solidFill>
          <a:ln w="12700">
            <a:solidFill>
              <a:srgbClr val="1A3A5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320040" y="0"/>
            <a:ext cx="68580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System Resources - Basic Monitoring</a:t>
            </a:r>
            <a:endParaRPr lang="en-US" sz="1500" dirty="0"/>
          </a:p>
        </p:txBody>
      </p:sp>
      <p:pic>
        <p:nvPicPr>
          <p:cNvPr id="4" name="Image 0"/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7744968" y="101017"/>
            <a:ext cx="1216152" cy="438045"/>
          </a:xfrm>
          <a:prstGeom prst="rect">
            <a:avLst/>
          </a:prstGeom>
        </p:spPr>
      </p:pic>
      <p:sp>
        <p:nvSpPr>
          <p:cNvPr id="5" name="Shape 2"/>
          <p:cNvSpPr/>
          <p:nvPr/>
        </p:nvSpPr>
        <p:spPr>
          <a:xfrm>
            <a:off x="0" y="4846320"/>
            <a:ext cx="9144000" cy="297180"/>
          </a:xfrm>
          <a:prstGeom prst="rect">
            <a:avLst/>
          </a:prstGeom>
          <a:solidFill>
            <a:srgbClr val="1A3A5C"/>
          </a:solidFill>
          <a:ln w="12700">
            <a:solidFill>
              <a:srgbClr val="1A3A5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Text 4"/>
          <p:cNvSpPr/>
          <p:nvPr/>
        </p:nvSpPr>
        <p:spPr>
          <a:xfrm>
            <a:off x="365760" y="749808"/>
            <a:ext cx="841248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1A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Know What Your System Is Doing</a:t>
            </a:r>
            <a:endParaRPr lang="en-US" sz="1700" dirty="0"/>
          </a:p>
        </p:txBody>
      </p:sp>
      <p:sp>
        <p:nvSpPr>
          <p:cNvPr id="9" name="Shape 5"/>
          <p:cNvSpPr/>
          <p:nvPr/>
        </p:nvSpPr>
        <p:spPr>
          <a:xfrm>
            <a:off x="320040" y="1115568"/>
            <a:ext cx="8503920" cy="347472"/>
          </a:xfrm>
          <a:prstGeom prst="rect">
            <a:avLst/>
          </a:prstGeom>
          <a:solidFill>
            <a:srgbClr val="1A3A5C"/>
          </a:solidFill>
          <a:ln w="12700">
            <a:solidFill>
              <a:srgbClr val="1A3A5C"/>
            </a:solidFill>
            <a:prstDash val="solid"/>
          </a:ln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0" name="Text 6"/>
          <p:cNvSpPr/>
          <p:nvPr/>
        </p:nvSpPr>
        <p:spPr>
          <a:xfrm>
            <a:off x="457200" y="1115568"/>
            <a:ext cx="82296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i="1" dirty="0">
                <a:solidFill>
                  <a:srgbClr val="00B4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Why it matters: A full disk can crash services. A memory leak can freeze a server. A runaway process can consume all CPU. Monitoring catches these before they become outages.</a:t>
            </a:r>
            <a:endParaRPr lang="en-US" sz="1050" dirty="0"/>
          </a:p>
        </p:txBody>
      </p:sp>
      <p:sp>
        <p:nvSpPr>
          <p:cNvPr id="11" name="Shape 7"/>
          <p:cNvSpPr/>
          <p:nvPr/>
        </p:nvSpPr>
        <p:spPr>
          <a:xfrm>
            <a:off x="320040" y="1572768"/>
            <a:ext cx="8503920" cy="914400"/>
          </a:xfrm>
          <a:prstGeom prst="rect">
            <a:avLst/>
          </a:prstGeom>
          <a:solidFill>
            <a:srgbClr val="FFFFFF"/>
          </a:solidFill>
          <a:ln w="19050">
            <a:solidFill>
              <a:srgbClr val="E8F1F8"/>
            </a:solidFill>
            <a:prstDash val="solid"/>
          </a:ln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2" name="Shape 8"/>
          <p:cNvSpPr/>
          <p:nvPr/>
        </p:nvSpPr>
        <p:spPr>
          <a:xfrm>
            <a:off x="320040" y="1572768"/>
            <a:ext cx="182880" cy="914400"/>
          </a:xfrm>
          <a:prstGeom prst="rect">
            <a:avLst/>
          </a:prstGeom>
          <a:solidFill>
            <a:srgbClr val="1A3A5C"/>
          </a:solidFill>
          <a:ln w="12700">
            <a:solidFill>
              <a:srgbClr val="1A3A5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Text 9"/>
          <p:cNvSpPr/>
          <p:nvPr/>
        </p:nvSpPr>
        <p:spPr>
          <a:xfrm>
            <a:off x="640080" y="1609344"/>
            <a:ext cx="256032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A2B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Disk Usage</a:t>
            </a:r>
            <a:endParaRPr lang="en-US" sz="1300" dirty="0"/>
          </a:p>
        </p:txBody>
      </p:sp>
      <p:sp>
        <p:nvSpPr>
          <p:cNvPr id="14" name="Shape 10"/>
          <p:cNvSpPr/>
          <p:nvPr/>
        </p:nvSpPr>
        <p:spPr>
          <a:xfrm>
            <a:off x="640080" y="1993392"/>
            <a:ext cx="1371600" cy="274320"/>
          </a:xfrm>
          <a:prstGeom prst="roundRect">
            <a:avLst>
              <a:gd name="adj" fmla="val 16667"/>
            </a:avLst>
          </a:prstGeom>
          <a:solidFill>
            <a:srgbClr val="1A3A5C"/>
          </a:solidFill>
          <a:ln w="12700">
            <a:solidFill>
              <a:srgbClr val="1A3A5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" name="Text 11"/>
          <p:cNvSpPr/>
          <p:nvPr/>
        </p:nvSpPr>
        <p:spPr>
          <a:xfrm>
            <a:off x="640080" y="1993392"/>
            <a:ext cx="1371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df -h</a:t>
            </a:r>
            <a:endParaRPr lang="en-US" sz="1000" dirty="0"/>
          </a:p>
        </p:txBody>
      </p:sp>
      <p:sp>
        <p:nvSpPr>
          <p:cNvPr id="16" name="Text 12"/>
          <p:cNvSpPr/>
          <p:nvPr/>
        </p:nvSpPr>
        <p:spPr>
          <a:xfrm>
            <a:off x="2148840" y="1700784"/>
            <a:ext cx="64922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5A7A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How much disk space is used and available on each mounted filesystem - critical before installing or logging</a:t>
            </a:r>
            <a:endParaRPr lang="en-US" sz="1000" dirty="0"/>
          </a:p>
        </p:txBody>
      </p:sp>
      <p:sp>
        <p:nvSpPr>
          <p:cNvPr id="17" name="Shape 13"/>
          <p:cNvSpPr/>
          <p:nvPr/>
        </p:nvSpPr>
        <p:spPr>
          <a:xfrm>
            <a:off x="320040" y="2596896"/>
            <a:ext cx="8503920" cy="914400"/>
          </a:xfrm>
          <a:prstGeom prst="rect">
            <a:avLst/>
          </a:prstGeom>
          <a:solidFill>
            <a:srgbClr val="FFFFFF"/>
          </a:solidFill>
          <a:ln w="19050">
            <a:solidFill>
              <a:srgbClr val="E8F1F8"/>
            </a:solidFill>
            <a:prstDash val="solid"/>
          </a:ln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8" name="Shape 14"/>
          <p:cNvSpPr/>
          <p:nvPr/>
        </p:nvSpPr>
        <p:spPr>
          <a:xfrm>
            <a:off x="320040" y="2596896"/>
            <a:ext cx="182880" cy="914400"/>
          </a:xfrm>
          <a:prstGeom prst="rect">
            <a:avLst/>
          </a:prstGeom>
          <a:solidFill>
            <a:srgbClr val="2E6DA4"/>
          </a:solidFill>
          <a:ln w="12700">
            <a:solidFill>
              <a:srgbClr val="2E6DA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9" name="Text 15"/>
          <p:cNvSpPr/>
          <p:nvPr/>
        </p:nvSpPr>
        <p:spPr>
          <a:xfrm>
            <a:off x="640080" y="2633472"/>
            <a:ext cx="256032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A2B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Memory Usage</a:t>
            </a:r>
            <a:endParaRPr lang="en-US" sz="1300" dirty="0"/>
          </a:p>
        </p:txBody>
      </p:sp>
      <p:sp>
        <p:nvSpPr>
          <p:cNvPr id="20" name="Shape 16"/>
          <p:cNvSpPr/>
          <p:nvPr/>
        </p:nvSpPr>
        <p:spPr>
          <a:xfrm>
            <a:off x="640080" y="3017520"/>
            <a:ext cx="1371600" cy="274320"/>
          </a:xfrm>
          <a:prstGeom prst="roundRect">
            <a:avLst>
              <a:gd name="adj" fmla="val 16667"/>
            </a:avLst>
          </a:prstGeom>
          <a:solidFill>
            <a:srgbClr val="2E6DA4"/>
          </a:solidFill>
          <a:ln w="12700">
            <a:solidFill>
              <a:srgbClr val="2E6DA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1" name="Text 17"/>
          <p:cNvSpPr/>
          <p:nvPr/>
        </p:nvSpPr>
        <p:spPr>
          <a:xfrm>
            <a:off x="640080" y="3017520"/>
            <a:ext cx="1371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free -h</a:t>
            </a:r>
            <a:endParaRPr lang="en-US" sz="1000" dirty="0"/>
          </a:p>
        </p:txBody>
      </p:sp>
      <p:sp>
        <p:nvSpPr>
          <p:cNvPr id="22" name="Text 18"/>
          <p:cNvSpPr/>
          <p:nvPr/>
        </p:nvSpPr>
        <p:spPr>
          <a:xfrm>
            <a:off x="2148840" y="2724912"/>
            <a:ext cx="64922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5A7A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Shows RAM and swap usage. Low memory forces the OS to use slow swap space - watch for services using too much RAM</a:t>
            </a:r>
            <a:endParaRPr lang="en-US" sz="1000" dirty="0"/>
          </a:p>
        </p:txBody>
      </p:sp>
      <p:sp>
        <p:nvSpPr>
          <p:cNvPr id="23" name="Shape 19"/>
          <p:cNvSpPr/>
          <p:nvPr/>
        </p:nvSpPr>
        <p:spPr>
          <a:xfrm>
            <a:off x="320040" y="3621024"/>
            <a:ext cx="8503920" cy="914400"/>
          </a:xfrm>
          <a:prstGeom prst="rect">
            <a:avLst/>
          </a:prstGeom>
          <a:solidFill>
            <a:srgbClr val="FFFFFF"/>
          </a:solidFill>
          <a:ln w="19050">
            <a:solidFill>
              <a:srgbClr val="E8F1F8"/>
            </a:solidFill>
            <a:prstDash val="solid"/>
          </a:ln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4" name="Shape 20"/>
          <p:cNvSpPr/>
          <p:nvPr/>
        </p:nvSpPr>
        <p:spPr>
          <a:xfrm>
            <a:off x="320040" y="3621024"/>
            <a:ext cx="182880" cy="914400"/>
          </a:xfrm>
          <a:prstGeom prst="rect">
            <a:avLst/>
          </a:prstGeom>
          <a:solidFill>
            <a:srgbClr val="0077A3"/>
          </a:solidFill>
          <a:ln w="12700">
            <a:solidFill>
              <a:srgbClr val="0077A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5" name="Text 21"/>
          <p:cNvSpPr/>
          <p:nvPr/>
        </p:nvSpPr>
        <p:spPr>
          <a:xfrm>
            <a:off x="640080" y="3657600"/>
            <a:ext cx="256032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A2B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CPU Usage</a:t>
            </a:r>
            <a:endParaRPr lang="en-US" sz="1300" dirty="0"/>
          </a:p>
        </p:txBody>
      </p:sp>
      <p:sp>
        <p:nvSpPr>
          <p:cNvPr id="26" name="Shape 22"/>
          <p:cNvSpPr/>
          <p:nvPr/>
        </p:nvSpPr>
        <p:spPr>
          <a:xfrm>
            <a:off x="640080" y="4041648"/>
            <a:ext cx="1371600" cy="274320"/>
          </a:xfrm>
          <a:prstGeom prst="roundRect">
            <a:avLst>
              <a:gd name="adj" fmla="val 16667"/>
            </a:avLst>
          </a:prstGeom>
          <a:solidFill>
            <a:srgbClr val="0077A3"/>
          </a:solidFill>
          <a:ln w="12700">
            <a:solidFill>
              <a:srgbClr val="0077A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7" name="Text 23"/>
          <p:cNvSpPr/>
          <p:nvPr/>
        </p:nvSpPr>
        <p:spPr>
          <a:xfrm>
            <a:off x="640080" y="4041648"/>
            <a:ext cx="1371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top / htop</a:t>
            </a:r>
            <a:endParaRPr lang="en-US" sz="1000" dirty="0"/>
          </a:p>
        </p:txBody>
      </p:sp>
      <p:sp>
        <p:nvSpPr>
          <p:cNvPr id="28" name="Text 24"/>
          <p:cNvSpPr/>
          <p:nvPr/>
        </p:nvSpPr>
        <p:spPr>
          <a:xfrm>
            <a:off x="2148840" y="3749040"/>
            <a:ext cx="64922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5A7A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Which processes are consuming CPU. Sustained 100% CPU usually signals a stuck process or needs investigation</a:t>
            </a:r>
            <a:endParaRPr lang="en-US" sz="1000" dirty="0"/>
          </a:p>
        </p:txBody>
      </p:sp>
      <p:sp>
        <p:nvSpPr>
          <p:cNvPr id="29" name="Shape 25"/>
          <p:cNvSpPr/>
          <p:nvPr/>
        </p:nvSpPr>
        <p:spPr>
          <a:xfrm>
            <a:off x="320040" y="4682975"/>
            <a:ext cx="8503920" cy="475488"/>
          </a:xfrm>
          <a:prstGeom prst="rect">
            <a:avLst/>
          </a:prstGeom>
          <a:solidFill>
            <a:srgbClr val="1E2D3D"/>
          </a:solidFill>
          <a:ln w="12700">
            <a:solidFill>
              <a:srgbClr val="0077A3"/>
            </a:solidFill>
            <a:prstDash val="solid"/>
          </a:ln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30" name="Text 26"/>
          <p:cNvSpPr/>
          <p:nvPr/>
        </p:nvSpPr>
        <p:spPr>
          <a:xfrm>
            <a:off x="457200" y="4754880"/>
            <a:ext cx="82296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000" dirty="0">
                <a:solidFill>
                  <a:srgbClr val="00B4D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$ df -h /     $ free -h     $ top    $ htop    $ uptime    $ iostat    $ vmstat 1 5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0F5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40080"/>
          </a:xfrm>
          <a:prstGeom prst="rect">
            <a:avLst/>
          </a:prstGeom>
          <a:solidFill>
            <a:srgbClr val="1A3A5C"/>
          </a:solidFill>
          <a:ln w="12700">
            <a:solidFill>
              <a:srgbClr val="1A3A5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320040" y="0"/>
            <a:ext cx="68580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Logs - Basic Introduction</a:t>
            </a:r>
            <a:endParaRPr lang="en-US" sz="1500" dirty="0"/>
          </a:p>
        </p:txBody>
      </p:sp>
      <p:pic>
        <p:nvPicPr>
          <p:cNvPr id="4" name="Image 0"/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7744968" y="101017"/>
            <a:ext cx="1216152" cy="438045"/>
          </a:xfrm>
          <a:prstGeom prst="rect">
            <a:avLst/>
          </a:prstGeom>
        </p:spPr>
      </p:pic>
      <p:sp>
        <p:nvSpPr>
          <p:cNvPr id="5" name="Shape 2"/>
          <p:cNvSpPr/>
          <p:nvPr/>
        </p:nvSpPr>
        <p:spPr>
          <a:xfrm>
            <a:off x="0" y="4846320"/>
            <a:ext cx="9144000" cy="297180"/>
          </a:xfrm>
          <a:prstGeom prst="rect">
            <a:avLst/>
          </a:prstGeom>
          <a:solidFill>
            <a:srgbClr val="1A3A5C"/>
          </a:solidFill>
          <a:ln w="12700">
            <a:solidFill>
              <a:srgbClr val="1A3A5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Text 3"/>
          <p:cNvSpPr/>
          <p:nvPr/>
        </p:nvSpPr>
        <p:spPr>
          <a:xfrm>
            <a:off x="274320" y="4846320"/>
            <a:ext cx="7772400" cy="2971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A0C4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SomNOG Capacity Building Series 2026  |  Linux 201  |  somnog.so</a:t>
            </a:r>
            <a:endParaRPr lang="en-US" sz="900" dirty="0"/>
          </a:p>
        </p:txBody>
      </p:sp>
      <p:pic>
        <p:nvPicPr>
          <p:cNvPr id="7" name="Image 1"/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8449056" y="4894456"/>
            <a:ext cx="557784" cy="200907"/>
          </a:xfrm>
          <a:prstGeom prst="rect">
            <a:avLst/>
          </a:prstGeom>
        </p:spPr>
      </p:pic>
      <p:sp>
        <p:nvSpPr>
          <p:cNvPr id="8" name="Text 4"/>
          <p:cNvSpPr/>
          <p:nvPr/>
        </p:nvSpPr>
        <p:spPr>
          <a:xfrm>
            <a:off x="365760" y="749808"/>
            <a:ext cx="841248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1A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Your System's Black Box</a:t>
            </a:r>
            <a:endParaRPr lang="en-US" sz="1700" dirty="0"/>
          </a:p>
        </p:txBody>
      </p:sp>
      <p:sp>
        <p:nvSpPr>
          <p:cNvPr id="9" name="Shape 5"/>
          <p:cNvSpPr/>
          <p:nvPr/>
        </p:nvSpPr>
        <p:spPr>
          <a:xfrm>
            <a:off x="320040" y="1115568"/>
            <a:ext cx="8503920" cy="347472"/>
          </a:xfrm>
          <a:prstGeom prst="rect">
            <a:avLst/>
          </a:prstGeom>
          <a:solidFill>
            <a:srgbClr val="1A3A5C"/>
          </a:solidFill>
          <a:ln w="12700">
            <a:solidFill>
              <a:srgbClr val="1A3A5C"/>
            </a:solidFill>
            <a:prstDash val="solid"/>
          </a:ln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0" name="Text 6"/>
          <p:cNvSpPr/>
          <p:nvPr/>
        </p:nvSpPr>
        <p:spPr>
          <a:xfrm>
            <a:off x="457200" y="1115568"/>
            <a:ext cx="82296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i="1" dirty="0">
                <a:solidFill>
                  <a:srgbClr val="00B4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Why it matters: When something goes wrong - a failed login, a crashed service, a disk error - the logs tell you exactly what happened and when. No logs = blind troubleshooting.</a:t>
            </a:r>
            <a:endParaRPr lang="en-US" sz="1050" dirty="0"/>
          </a:p>
        </p:txBody>
      </p:sp>
      <p:sp>
        <p:nvSpPr>
          <p:cNvPr id="11" name="Shape 7"/>
          <p:cNvSpPr/>
          <p:nvPr/>
        </p:nvSpPr>
        <p:spPr>
          <a:xfrm>
            <a:off x="320040" y="1572768"/>
            <a:ext cx="2606040" cy="2468880"/>
          </a:xfrm>
          <a:prstGeom prst="rect">
            <a:avLst/>
          </a:prstGeom>
          <a:solidFill>
            <a:srgbClr val="FFFFFF"/>
          </a:solidFill>
          <a:ln w="19050">
            <a:solidFill>
              <a:srgbClr val="E8F1F8"/>
            </a:solidFill>
            <a:prstDash val="solid"/>
          </a:ln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2" name="Shape 8"/>
          <p:cNvSpPr/>
          <p:nvPr/>
        </p:nvSpPr>
        <p:spPr>
          <a:xfrm>
            <a:off x="320040" y="1572768"/>
            <a:ext cx="2606040" cy="310896"/>
          </a:xfrm>
          <a:prstGeom prst="rect">
            <a:avLst/>
          </a:prstGeom>
          <a:solidFill>
            <a:srgbClr val="2E6DA4"/>
          </a:solidFill>
          <a:ln w="12700">
            <a:solidFill>
              <a:srgbClr val="2E6DA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Text 9"/>
          <p:cNvSpPr/>
          <p:nvPr/>
        </p:nvSpPr>
        <p:spPr>
          <a:xfrm>
            <a:off x="429768" y="1572768"/>
            <a:ext cx="242316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Are Logs?</a:t>
            </a:r>
            <a:endParaRPr lang="en-US" sz="1100" dirty="0"/>
          </a:p>
        </p:txBody>
      </p:sp>
      <p:sp>
        <p:nvSpPr>
          <p:cNvPr id="14" name="Text 10"/>
          <p:cNvSpPr/>
          <p:nvPr/>
        </p:nvSpPr>
        <p:spPr>
          <a:xfrm>
            <a:off x="457200" y="1920240"/>
            <a:ext cx="2350008" cy="20116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000" dirty="0">
                <a:solidFill>
                  <a:srgbClr val="1A2B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Text records of system &amp; service events</a:t>
            </a:r>
            <a:endParaRPr lang="en-US" sz="10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000" dirty="0">
                <a:solidFill>
                  <a:srgbClr val="1A2B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Generated by OS, applications &amp; services</a:t>
            </a:r>
            <a:endParaRPr lang="en-US" sz="10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000" dirty="0">
                <a:solidFill>
                  <a:srgbClr val="1A2B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Timestamped, structured entries</a:t>
            </a:r>
            <a:endParaRPr lang="en-US" sz="10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000" dirty="0">
                <a:solidFill>
                  <a:srgbClr val="1A2B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Stored in /var/log/ directory</a:t>
            </a:r>
            <a:endParaRPr lang="en-US" sz="10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000" dirty="0">
                <a:solidFill>
                  <a:srgbClr val="1A2B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Also accessible via journalctl (systemd)</a:t>
            </a:r>
            <a:endParaRPr lang="en-US" sz="1000" dirty="0"/>
          </a:p>
        </p:txBody>
      </p:sp>
      <p:sp>
        <p:nvSpPr>
          <p:cNvPr id="15" name="Shape 11"/>
          <p:cNvSpPr/>
          <p:nvPr/>
        </p:nvSpPr>
        <p:spPr>
          <a:xfrm>
            <a:off x="3108960" y="1572768"/>
            <a:ext cx="2606040" cy="2468880"/>
          </a:xfrm>
          <a:prstGeom prst="rect">
            <a:avLst/>
          </a:prstGeom>
          <a:solidFill>
            <a:srgbClr val="FFFFFF"/>
          </a:solidFill>
          <a:ln w="19050">
            <a:solidFill>
              <a:srgbClr val="E8F1F8"/>
            </a:solidFill>
            <a:prstDash val="solid"/>
          </a:ln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6" name="Shape 12"/>
          <p:cNvSpPr/>
          <p:nvPr/>
        </p:nvSpPr>
        <p:spPr>
          <a:xfrm>
            <a:off x="3108960" y="1572768"/>
            <a:ext cx="2606040" cy="310896"/>
          </a:xfrm>
          <a:prstGeom prst="rect">
            <a:avLst/>
          </a:prstGeom>
          <a:solidFill>
            <a:srgbClr val="2E6DA4"/>
          </a:solidFill>
          <a:ln w="12700">
            <a:solidFill>
              <a:srgbClr val="2E6DA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7" name="Text 13"/>
          <p:cNvSpPr/>
          <p:nvPr/>
        </p:nvSpPr>
        <p:spPr>
          <a:xfrm>
            <a:off x="3218688" y="1572768"/>
            <a:ext cx="242316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 Log Files</a:t>
            </a:r>
            <a:endParaRPr lang="en-US" sz="1100" dirty="0"/>
          </a:p>
        </p:txBody>
      </p:sp>
      <p:sp>
        <p:nvSpPr>
          <p:cNvPr id="18" name="Text 14"/>
          <p:cNvSpPr/>
          <p:nvPr/>
        </p:nvSpPr>
        <p:spPr>
          <a:xfrm>
            <a:off x="3246120" y="1920240"/>
            <a:ext cx="2350008" cy="20116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000" dirty="0">
                <a:solidFill>
                  <a:srgbClr val="1A2B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/var/log/syslog  - general system</a:t>
            </a:r>
            <a:endParaRPr lang="en-US" sz="10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000" dirty="0">
                <a:solidFill>
                  <a:srgbClr val="1A2B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/var/log/auth.log - logins &amp; sudo</a:t>
            </a:r>
            <a:endParaRPr lang="en-US" sz="10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000" dirty="0">
                <a:solidFill>
                  <a:srgbClr val="1A2B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/var/log/kern.log - kernel events</a:t>
            </a:r>
            <a:endParaRPr lang="en-US" sz="10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000" dirty="0">
                <a:solidFill>
                  <a:srgbClr val="1A2B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/var/log/nginx/  - web server logs</a:t>
            </a:r>
            <a:endParaRPr lang="en-US" sz="10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000" dirty="0">
                <a:solidFill>
                  <a:srgbClr val="1A2B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/var/log/dpkg.log - package installs</a:t>
            </a:r>
            <a:endParaRPr lang="en-US" sz="1000" dirty="0"/>
          </a:p>
        </p:txBody>
      </p:sp>
      <p:sp>
        <p:nvSpPr>
          <p:cNvPr id="19" name="Shape 15"/>
          <p:cNvSpPr/>
          <p:nvPr/>
        </p:nvSpPr>
        <p:spPr>
          <a:xfrm>
            <a:off x="5897880" y="1572768"/>
            <a:ext cx="2926080" cy="2468880"/>
          </a:xfrm>
          <a:prstGeom prst="rect">
            <a:avLst/>
          </a:prstGeom>
          <a:solidFill>
            <a:srgbClr val="FFFFFF"/>
          </a:solidFill>
          <a:ln w="19050">
            <a:solidFill>
              <a:srgbClr val="E8F1F8"/>
            </a:solidFill>
            <a:prstDash val="solid"/>
          </a:ln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0" name="Shape 16"/>
          <p:cNvSpPr/>
          <p:nvPr/>
        </p:nvSpPr>
        <p:spPr>
          <a:xfrm>
            <a:off x="5897880" y="1572768"/>
            <a:ext cx="2926080" cy="310896"/>
          </a:xfrm>
          <a:prstGeom prst="rect">
            <a:avLst/>
          </a:prstGeom>
          <a:solidFill>
            <a:srgbClr val="2E6DA4"/>
          </a:solidFill>
          <a:ln w="12700">
            <a:solidFill>
              <a:srgbClr val="2E6DA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1" name="Text 17"/>
          <p:cNvSpPr/>
          <p:nvPr/>
        </p:nvSpPr>
        <p:spPr>
          <a:xfrm>
            <a:off x="6007608" y="1572768"/>
            <a:ext cx="274320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Reading Logs</a:t>
            </a:r>
            <a:endParaRPr lang="en-US" sz="1100" dirty="0"/>
          </a:p>
        </p:txBody>
      </p:sp>
      <p:sp>
        <p:nvSpPr>
          <p:cNvPr id="22" name="Text 18"/>
          <p:cNvSpPr/>
          <p:nvPr/>
        </p:nvSpPr>
        <p:spPr>
          <a:xfrm>
            <a:off x="6035040" y="1920240"/>
            <a:ext cx="2670048" cy="20116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000" dirty="0">
                <a:solidFill>
                  <a:srgbClr val="1A2B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tail -f /var/log/syslog  - live view</a:t>
            </a:r>
            <a:endParaRPr lang="en-US" sz="10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000" dirty="0">
                <a:solidFill>
                  <a:srgbClr val="1A2B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grep 'error' syslog - filter by keyword</a:t>
            </a:r>
            <a:endParaRPr lang="en-US" sz="10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000" dirty="0">
                <a:solidFill>
                  <a:srgbClr val="1A2B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journalctl -u nginx - service logs</a:t>
            </a:r>
            <a:endParaRPr lang="en-US" sz="10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000" dirty="0">
                <a:solidFill>
                  <a:srgbClr val="1A2B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journalctl -f  - follow live journal</a:t>
            </a:r>
            <a:endParaRPr lang="en-US" sz="10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000" dirty="0">
                <a:solidFill>
                  <a:srgbClr val="1A2B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journalctl --since '1 hour ago'</a:t>
            </a:r>
            <a:endParaRPr lang="en-US" sz="1000" dirty="0"/>
          </a:p>
        </p:txBody>
      </p:sp>
      <p:sp>
        <p:nvSpPr>
          <p:cNvPr id="23" name="Shape 19"/>
          <p:cNvSpPr/>
          <p:nvPr/>
        </p:nvSpPr>
        <p:spPr>
          <a:xfrm>
            <a:off x="320040" y="4133088"/>
            <a:ext cx="8503920" cy="665226"/>
          </a:xfrm>
          <a:prstGeom prst="rect">
            <a:avLst/>
          </a:prstGeom>
          <a:solidFill>
            <a:srgbClr val="1E2D3D"/>
          </a:solidFill>
          <a:ln w="12700">
            <a:solidFill>
              <a:srgbClr val="0077A3"/>
            </a:solidFill>
            <a:prstDash val="solid"/>
          </a:ln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4" name="Text 20"/>
          <p:cNvSpPr/>
          <p:nvPr/>
        </p:nvSpPr>
        <p:spPr>
          <a:xfrm>
            <a:off x="457200" y="4224528"/>
            <a:ext cx="8229600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000" dirty="0">
                <a:solidFill>
                  <a:srgbClr val="00B4D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$ tail -f /var/log/syslog                      # follow live log output</a:t>
            </a:r>
            <a:endParaRPr lang="en-US" sz="1000" dirty="0"/>
          </a:p>
          <a:p>
            <a:pPr marL="0" indent="0">
              <a:buNone/>
            </a:pPr>
            <a:r>
              <a:rPr lang="en-US" sz="1000" dirty="0">
                <a:solidFill>
                  <a:srgbClr val="00B4D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$ grep 'Failed' /var/log/auth.log              # find failed login attempts</a:t>
            </a:r>
            <a:endParaRPr lang="en-US" sz="1000" dirty="0"/>
          </a:p>
          <a:p>
            <a:pPr marL="0" indent="0">
              <a:buNone/>
            </a:pPr>
            <a:r>
              <a:rPr lang="en-US" sz="1000" dirty="0">
                <a:solidFill>
                  <a:srgbClr val="00B4D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$ journalctl -u nginx --since '10 min ago'     # recent nginx journal entries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0D1B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3500"/>
          </a:xfrm>
          <a:prstGeom prst="rect">
            <a:avLst/>
          </a:prstGeom>
          <a:solidFill>
            <a:srgbClr val="00B4D8"/>
          </a:solidFill>
          <a:ln w="12700">
            <a:solidFill>
              <a:srgbClr val="00B4D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0" y="4480560"/>
            <a:ext cx="9144000" cy="662940"/>
          </a:xfrm>
          <a:prstGeom prst="rect">
            <a:avLst/>
          </a:prstGeom>
          <a:solidFill>
            <a:srgbClr val="1A3A5C"/>
          </a:solidFill>
          <a:ln w="12700">
            <a:solidFill>
              <a:srgbClr val="1A3A5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274320" y="4480560"/>
            <a:ext cx="7772400" cy="6629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A0C4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SomNOG Capacity Building Series 2026  |  Linux 201  |  somnog.so</a:t>
            </a:r>
            <a:endParaRPr lang="en-US" sz="900" dirty="0"/>
          </a:p>
        </p:txBody>
      </p:sp>
      <p:sp>
        <p:nvSpPr>
          <p:cNvPr id="6" name="Text 3"/>
          <p:cNvSpPr/>
          <p:nvPr/>
        </p:nvSpPr>
        <p:spPr>
          <a:xfrm>
            <a:off x="457200" y="292608"/>
            <a:ext cx="822960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Hands-On Practical Exercises</a:t>
            </a:r>
            <a:endParaRPr lang="en-US" sz="2900" dirty="0"/>
          </a:p>
        </p:txBody>
      </p:sp>
      <p:sp>
        <p:nvSpPr>
          <p:cNvPr id="7" name="Text 4"/>
          <p:cNvSpPr/>
          <p:nvPr/>
        </p:nvSpPr>
        <p:spPr>
          <a:xfrm>
            <a:off x="457200" y="822960"/>
            <a:ext cx="82296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i="1" dirty="0">
                <a:solidFill>
                  <a:srgbClr val="00B4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Apply everything you've learned - detailed exercise sheet provided separately</a:t>
            </a:r>
            <a:endParaRPr lang="en-US" sz="1150" dirty="0"/>
          </a:p>
        </p:txBody>
      </p:sp>
      <p:sp>
        <p:nvSpPr>
          <p:cNvPr id="8" name="Shape 5"/>
          <p:cNvSpPr/>
          <p:nvPr/>
        </p:nvSpPr>
        <p:spPr>
          <a:xfrm>
            <a:off x="457200" y="1234440"/>
            <a:ext cx="384048" cy="438912"/>
          </a:xfrm>
          <a:prstGeom prst="rect">
            <a:avLst/>
          </a:prstGeom>
          <a:solidFill>
            <a:srgbClr val="00B4D8"/>
          </a:solidFill>
          <a:ln w="12700">
            <a:solidFill>
              <a:srgbClr val="00B4D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Text 6"/>
          <p:cNvSpPr/>
          <p:nvPr/>
        </p:nvSpPr>
        <p:spPr>
          <a:xfrm>
            <a:off x="457200" y="1234440"/>
            <a:ext cx="384048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700" b="1" dirty="0">
                <a:solidFill>
                  <a:srgbClr val="0D1B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1700" dirty="0"/>
          </a:p>
        </p:txBody>
      </p:sp>
      <p:sp>
        <p:nvSpPr>
          <p:cNvPr id="10" name="Text 7"/>
          <p:cNvSpPr/>
          <p:nvPr/>
        </p:nvSpPr>
        <p:spPr>
          <a:xfrm>
            <a:off x="969264" y="1271016"/>
            <a:ext cx="77724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Vim Practice  </a:t>
            </a:r>
            <a:r>
              <a:rPr lang="en-US" sz="1050" dirty="0">
                <a:solidFill>
                  <a:srgbClr val="A0C4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Open a new file, switch modes, write a sentence, use search &amp; replace, save and exit</a:t>
            </a:r>
            <a:endParaRPr lang="en-US" sz="1150" dirty="0"/>
          </a:p>
        </p:txBody>
      </p:sp>
      <p:sp>
        <p:nvSpPr>
          <p:cNvPr id="11" name="Shape 8"/>
          <p:cNvSpPr/>
          <p:nvPr/>
        </p:nvSpPr>
        <p:spPr>
          <a:xfrm>
            <a:off x="457200" y="1783080"/>
            <a:ext cx="384048" cy="438912"/>
          </a:xfrm>
          <a:prstGeom prst="rect">
            <a:avLst/>
          </a:prstGeom>
          <a:solidFill>
            <a:srgbClr val="00B4D8"/>
          </a:solidFill>
          <a:ln w="12700">
            <a:solidFill>
              <a:srgbClr val="00B4D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Text 9"/>
          <p:cNvSpPr/>
          <p:nvPr/>
        </p:nvSpPr>
        <p:spPr>
          <a:xfrm>
            <a:off x="457200" y="1783080"/>
            <a:ext cx="384048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700" b="1" dirty="0">
                <a:solidFill>
                  <a:srgbClr val="0D1B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1700" dirty="0"/>
          </a:p>
        </p:txBody>
      </p:sp>
      <p:sp>
        <p:nvSpPr>
          <p:cNvPr id="13" name="Text 10"/>
          <p:cNvSpPr/>
          <p:nvPr/>
        </p:nvSpPr>
        <p:spPr>
          <a:xfrm>
            <a:off x="969264" y="1819656"/>
            <a:ext cx="77724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Users &amp; Groups  </a:t>
            </a:r>
            <a:r>
              <a:rPr lang="en-US" sz="1050" dirty="0">
                <a:solidFill>
                  <a:srgbClr val="A0C4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Create users 'ali' and 'ruun', create group 'somnog', add both users to the group, verify with id and cat /etc/group</a:t>
            </a:r>
            <a:endParaRPr lang="en-US" sz="1150" dirty="0"/>
          </a:p>
        </p:txBody>
      </p:sp>
      <p:sp>
        <p:nvSpPr>
          <p:cNvPr id="14" name="Shape 11"/>
          <p:cNvSpPr/>
          <p:nvPr/>
        </p:nvSpPr>
        <p:spPr>
          <a:xfrm>
            <a:off x="457200" y="2331720"/>
            <a:ext cx="384048" cy="438912"/>
          </a:xfrm>
          <a:prstGeom prst="rect">
            <a:avLst/>
          </a:prstGeom>
          <a:solidFill>
            <a:srgbClr val="00B4D8"/>
          </a:solidFill>
          <a:ln w="12700">
            <a:solidFill>
              <a:srgbClr val="00B4D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" name="Text 12"/>
          <p:cNvSpPr/>
          <p:nvPr/>
        </p:nvSpPr>
        <p:spPr>
          <a:xfrm>
            <a:off x="457200" y="2331720"/>
            <a:ext cx="384048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700" b="1" dirty="0">
                <a:solidFill>
                  <a:srgbClr val="0D1B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1700" dirty="0"/>
          </a:p>
        </p:txBody>
      </p:sp>
      <p:sp>
        <p:nvSpPr>
          <p:cNvPr id="16" name="Text 13"/>
          <p:cNvSpPr/>
          <p:nvPr/>
        </p:nvSpPr>
        <p:spPr>
          <a:xfrm>
            <a:off x="969264" y="2368296"/>
            <a:ext cx="77724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Permissions  </a:t>
            </a:r>
            <a:r>
              <a:rPr lang="en-US" sz="1050" dirty="0">
                <a:solidFill>
                  <a:srgbClr val="A0C4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Create a script file, set it executable with symbolic method, verify with ls -la, then use numeric method to set 644</a:t>
            </a:r>
            <a:endParaRPr lang="en-US" sz="1150" dirty="0"/>
          </a:p>
        </p:txBody>
      </p:sp>
      <p:sp>
        <p:nvSpPr>
          <p:cNvPr id="17" name="Shape 14"/>
          <p:cNvSpPr/>
          <p:nvPr/>
        </p:nvSpPr>
        <p:spPr>
          <a:xfrm>
            <a:off x="457200" y="2880360"/>
            <a:ext cx="384048" cy="438912"/>
          </a:xfrm>
          <a:prstGeom prst="rect">
            <a:avLst/>
          </a:prstGeom>
          <a:solidFill>
            <a:srgbClr val="00B4D8"/>
          </a:solidFill>
          <a:ln w="12700">
            <a:solidFill>
              <a:srgbClr val="00B4D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8" name="Text 15"/>
          <p:cNvSpPr/>
          <p:nvPr/>
        </p:nvSpPr>
        <p:spPr>
          <a:xfrm>
            <a:off x="457200" y="2880360"/>
            <a:ext cx="384048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700" b="1" dirty="0">
                <a:solidFill>
                  <a:srgbClr val="0D1B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1700" dirty="0"/>
          </a:p>
        </p:txBody>
      </p:sp>
      <p:sp>
        <p:nvSpPr>
          <p:cNvPr id="19" name="Text 16"/>
          <p:cNvSpPr/>
          <p:nvPr/>
        </p:nvSpPr>
        <p:spPr>
          <a:xfrm>
            <a:off x="969264" y="2916936"/>
            <a:ext cx="77724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Redirection &amp; Pipes  </a:t>
            </a:r>
            <a:r>
              <a:rPr lang="en-US" sz="1050" dirty="0">
                <a:solidFill>
                  <a:srgbClr val="A0C4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Save ps aux output to a file, grep it for 'bash', pipe it through wc -l to count results</a:t>
            </a:r>
            <a:endParaRPr lang="en-US" sz="1150" dirty="0"/>
          </a:p>
        </p:txBody>
      </p:sp>
      <p:sp>
        <p:nvSpPr>
          <p:cNvPr id="20" name="Shape 17"/>
          <p:cNvSpPr/>
          <p:nvPr/>
        </p:nvSpPr>
        <p:spPr>
          <a:xfrm>
            <a:off x="457200" y="3429000"/>
            <a:ext cx="384048" cy="438912"/>
          </a:xfrm>
          <a:prstGeom prst="rect">
            <a:avLst/>
          </a:prstGeom>
          <a:solidFill>
            <a:srgbClr val="00B4D8"/>
          </a:solidFill>
          <a:ln w="12700">
            <a:solidFill>
              <a:srgbClr val="00B4D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1" name="Text 18"/>
          <p:cNvSpPr/>
          <p:nvPr/>
        </p:nvSpPr>
        <p:spPr>
          <a:xfrm>
            <a:off x="457200" y="3429000"/>
            <a:ext cx="384048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700" b="1" dirty="0">
                <a:solidFill>
                  <a:srgbClr val="0D1B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</a:t>
            </a:r>
            <a:endParaRPr lang="en-US" sz="1700" dirty="0"/>
          </a:p>
        </p:txBody>
      </p:sp>
      <p:sp>
        <p:nvSpPr>
          <p:cNvPr id="22" name="Text 19"/>
          <p:cNvSpPr/>
          <p:nvPr/>
        </p:nvSpPr>
        <p:spPr>
          <a:xfrm>
            <a:off x="969264" y="3465576"/>
            <a:ext cx="77724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Process &amp; dd  </a:t>
            </a:r>
            <a:r>
              <a:rPr lang="en-US" sz="1050" dirty="0">
                <a:solidFill>
                  <a:srgbClr val="A0C4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Run dd in background, find its PID, send USR1 signal to get progress, then stop it</a:t>
            </a:r>
            <a:endParaRPr lang="en-US" sz="1150" dirty="0"/>
          </a:p>
        </p:txBody>
      </p:sp>
      <p:sp>
        <p:nvSpPr>
          <p:cNvPr id="23" name="Shape 20"/>
          <p:cNvSpPr/>
          <p:nvPr/>
        </p:nvSpPr>
        <p:spPr>
          <a:xfrm>
            <a:off x="457200" y="3977640"/>
            <a:ext cx="384048" cy="438912"/>
          </a:xfrm>
          <a:prstGeom prst="rect">
            <a:avLst/>
          </a:prstGeom>
          <a:solidFill>
            <a:srgbClr val="00B4D8"/>
          </a:solidFill>
          <a:ln w="12700">
            <a:solidFill>
              <a:srgbClr val="00B4D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4" name="Text 21"/>
          <p:cNvSpPr/>
          <p:nvPr/>
        </p:nvSpPr>
        <p:spPr>
          <a:xfrm>
            <a:off x="457200" y="3977640"/>
            <a:ext cx="384048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700" b="1" dirty="0">
                <a:solidFill>
                  <a:srgbClr val="0D1B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</a:t>
            </a:r>
            <a:endParaRPr lang="en-US" sz="1700" dirty="0"/>
          </a:p>
        </p:txBody>
      </p:sp>
      <p:sp>
        <p:nvSpPr>
          <p:cNvPr id="25" name="Text 22"/>
          <p:cNvSpPr/>
          <p:nvPr/>
        </p:nvSpPr>
        <p:spPr>
          <a:xfrm>
            <a:off x="969264" y="4014216"/>
            <a:ext cx="77724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Packages &amp; Monitoring  </a:t>
            </a:r>
            <a:r>
              <a:rPr lang="en-US" sz="1050" dirty="0">
                <a:solidFill>
                  <a:srgbClr val="A0C4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Install 'htop', run it, observe CPU/memory. Check df -h and free -h. Then tail the syslog for 30 seconds</a:t>
            </a:r>
            <a:endParaRPr lang="en-US" sz="115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0D1B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3500"/>
          </a:xfrm>
          <a:prstGeom prst="rect">
            <a:avLst/>
          </a:prstGeom>
          <a:solidFill>
            <a:srgbClr val="00B4D8"/>
          </a:solidFill>
          <a:ln w="12700">
            <a:solidFill>
              <a:srgbClr val="00B4D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0" y="4069080"/>
            <a:ext cx="9144000" cy="1074420"/>
          </a:xfrm>
          <a:prstGeom prst="rect">
            <a:avLst/>
          </a:prstGeom>
          <a:solidFill>
            <a:srgbClr val="1A3A5C"/>
          </a:solidFill>
          <a:ln w="12700">
            <a:solidFill>
              <a:srgbClr val="1A3A5C"/>
            </a:solidFill>
            <a:prstDash val="solid"/>
          </a:ln>
        </p:spPr>
        <p:txBody>
          <a:bodyPr/>
          <a:lstStyle/>
          <a:p>
            <a:endParaRPr lang="en-US" dirty="0"/>
          </a:p>
        </p:txBody>
      </p:sp>
      <p:sp>
        <p:nvSpPr>
          <p:cNvPr id="4" name="Text 2"/>
          <p:cNvSpPr/>
          <p:nvPr/>
        </p:nvSpPr>
        <p:spPr>
          <a:xfrm>
            <a:off x="274320" y="4218711"/>
            <a:ext cx="7772400" cy="10744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A0C4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SomNOG Capacity Building Series 2026  |  Linux 201  |  somnog.so</a:t>
            </a:r>
            <a:endParaRPr lang="en-US" sz="900" dirty="0"/>
          </a:p>
        </p:txBody>
      </p:sp>
      <p:sp>
        <p:nvSpPr>
          <p:cNvPr id="6" name="Text 3"/>
          <p:cNvSpPr/>
          <p:nvPr/>
        </p:nvSpPr>
        <p:spPr>
          <a:xfrm>
            <a:off x="457200" y="274320"/>
            <a:ext cx="822960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Wrap-Up &amp; What's Next</a:t>
            </a:r>
            <a:endParaRPr lang="en-US" sz="3000" dirty="0"/>
          </a:p>
        </p:txBody>
      </p:sp>
      <p:sp>
        <p:nvSpPr>
          <p:cNvPr id="7" name="Text 4"/>
          <p:cNvSpPr/>
          <p:nvPr/>
        </p:nvSpPr>
        <p:spPr>
          <a:xfrm>
            <a:off x="457200" y="804672"/>
            <a:ext cx="82296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i="1" dirty="0">
                <a:solidFill>
                  <a:srgbClr val="00B4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Questions &amp; Discussion - you've reached intermediate Linux administration.</a:t>
            </a:r>
            <a:endParaRPr lang="en-US" sz="1150" dirty="0"/>
          </a:p>
        </p:txBody>
      </p:sp>
      <p:sp>
        <p:nvSpPr>
          <p:cNvPr id="8" name="Shape 5"/>
          <p:cNvSpPr/>
          <p:nvPr/>
        </p:nvSpPr>
        <p:spPr>
          <a:xfrm>
            <a:off x="457200" y="1188720"/>
            <a:ext cx="4114800" cy="2651760"/>
          </a:xfrm>
          <a:prstGeom prst="rect">
            <a:avLst/>
          </a:prstGeom>
          <a:solidFill>
            <a:srgbClr val="1A3A5C"/>
          </a:solidFill>
          <a:ln w="12700">
            <a:solidFill>
              <a:srgbClr val="1A3A5C"/>
            </a:solidFill>
            <a:prstDash val="solid"/>
          </a:ln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9" name="Text 6"/>
          <p:cNvSpPr/>
          <p:nvPr/>
        </p:nvSpPr>
        <p:spPr>
          <a:xfrm>
            <a:off x="457200" y="1188720"/>
            <a:ext cx="41148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00B4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 Can Now…</a:t>
            </a:r>
            <a:endParaRPr lang="en-US" sz="1400" dirty="0"/>
          </a:p>
        </p:txBody>
      </p:sp>
      <p:sp>
        <p:nvSpPr>
          <p:cNvPr id="10" name="Text 7"/>
          <p:cNvSpPr/>
          <p:nvPr/>
        </p:nvSpPr>
        <p:spPr>
          <a:xfrm>
            <a:off x="594360" y="1609344"/>
            <a:ext cx="384048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00B4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✔  </a:t>
            </a: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Edit files confidently with Vim</a:t>
            </a:r>
            <a:endParaRPr lang="en-US" sz="1000" dirty="0"/>
          </a:p>
        </p:txBody>
      </p:sp>
      <p:sp>
        <p:nvSpPr>
          <p:cNvPr id="11" name="Text 8"/>
          <p:cNvSpPr/>
          <p:nvPr/>
        </p:nvSpPr>
        <p:spPr>
          <a:xfrm>
            <a:off x="594360" y="1865376"/>
            <a:ext cx="384048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00B4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✔  </a:t>
            </a: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Understand the 7 fields of /etc/passwd</a:t>
            </a:r>
            <a:endParaRPr lang="en-US" sz="1000" dirty="0"/>
          </a:p>
        </p:txBody>
      </p:sp>
      <p:sp>
        <p:nvSpPr>
          <p:cNvPr id="12" name="Text 9"/>
          <p:cNvSpPr/>
          <p:nvPr/>
        </p:nvSpPr>
        <p:spPr>
          <a:xfrm>
            <a:off x="594360" y="2121408"/>
            <a:ext cx="384048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00B4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✔  </a:t>
            </a: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Manage users, groups &amp; their permissions</a:t>
            </a:r>
            <a:endParaRPr lang="en-US" sz="1000" dirty="0"/>
          </a:p>
        </p:txBody>
      </p:sp>
      <p:sp>
        <p:nvSpPr>
          <p:cNvPr id="13" name="Text 10"/>
          <p:cNvSpPr/>
          <p:nvPr/>
        </p:nvSpPr>
        <p:spPr>
          <a:xfrm>
            <a:off x="594360" y="2377440"/>
            <a:ext cx="384048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00B4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✔  </a:t>
            </a: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Set permissions with both symbolic &amp; numeric methods</a:t>
            </a:r>
            <a:endParaRPr lang="en-US" sz="1000" dirty="0"/>
          </a:p>
        </p:txBody>
      </p:sp>
      <p:sp>
        <p:nvSpPr>
          <p:cNvPr id="14" name="Text 11"/>
          <p:cNvSpPr/>
          <p:nvPr/>
        </p:nvSpPr>
        <p:spPr>
          <a:xfrm>
            <a:off x="594360" y="2633472"/>
            <a:ext cx="384048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00B4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✔  </a:t>
            </a: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Control output with redirection &amp; pipes</a:t>
            </a:r>
            <a:endParaRPr lang="en-US" sz="1000" dirty="0"/>
          </a:p>
        </p:txBody>
      </p:sp>
      <p:sp>
        <p:nvSpPr>
          <p:cNvPr id="15" name="Text 12"/>
          <p:cNvSpPr/>
          <p:nvPr/>
        </p:nvSpPr>
        <p:spPr>
          <a:xfrm>
            <a:off x="594360" y="2889504"/>
            <a:ext cx="384048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00B4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✔  </a:t>
            </a: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View, manage &amp; signal running processes</a:t>
            </a:r>
            <a:endParaRPr lang="en-US" sz="1000" dirty="0"/>
          </a:p>
        </p:txBody>
      </p:sp>
      <p:sp>
        <p:nvSpPr>
          <p:cNvPr id="16" name="Text 13"/>
          <p:cNvSpPr/>
          <p:nvPr/>
        </p:nvSpPr>
        <p:spPr>
          <a:xfrm>
            <a:off x="594360" y="3145536"/>
            <a:ext cx="384048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00B4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✔  </a:t>
            </a: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Install and update software packages</a:t>
            </a:r>
            <a:endParaRPr lang="en-US" sz="1000" dirty="0"/>
          </a:p>
        </p:txBody>
      </p:sp>
      <p:sp>
        <p:nvSpPr>
          <p:cNvPr id="17" name="Text 14"/>
          <p:cNvSpPr/>
          <p:nvPr/>
        </p:nvSpPr>
        <p:spPr>
          <a:xfrm>
            <a:off x="594360" y="3401568"/>
            <a:ext cx="384048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00B4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✔  </a:t>
            </a: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Monitor disk, memory &amp; CPU usage</a:t>
            </a:r>
            <a:endParaRPr lang="en-US" sz="1000" dirty="0"/>
          </a:p>
        </p:txBody>
      </p:sp>
      <p:sp>
        <p:nvSpPr>
          <p:cNvPr id="18" name="Text 15"/>
          <p:cNvSpPr/>
          <p:nvPr/>
        </p:nvSpPr>
        <p:spPr>
          <a:xfrm>
            <a:off x="594360" y="3657600"/>
            <a:ext cx="384048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00B4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✔  </a:t>
            </a: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Find and read system log files</a:t>
            </a:r>
            <a:endParaRPr lang="en-US" sz="1000" dirty="0"/>
          </a:p>
        </p:txBody>
      </p:sp>
      <p:sp>
        <p:nvSpPr>
          <p:cNvPr id="19" name="Shape 16"/>
          <p:cNvSpPr/>
          <p:nvPr/>
        </p:nvSpPr>
        <p:spPr>
          <a:xfrm>
            <a:off x="4846320" y="1188720"/>
            <a:ext cx="3931920" cy="2651760"/>
          </a:xfrm>
          <a:prstGeom prst="rect">
            <a:avLst/>
          </a:prstGeom>
          <a:solidFill>
            <a:srgbClr val="0F2E45"/>
          </a:solidFill>
          <a:ln w="19050">
            <a:solidFill>
              <a:srgbClr val="0077A3"/>
            </a:solidFill>
            <a:prstDash val="solid"/>
          </a:ln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0" name="Text 17"/>
          <p:cNvSpPr/>
          <p:nvPr/>
        </p:nvSpPr>
        <p:spPr>
          <a:xfrm>
            <a:off x="4846320" y="1188720"/>
            <a:ext cx="39319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00B4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Coming Up in SomNOG CBS…</a:t>
            </a:r>
            <a:endParaRPr lang="en-US" sz="1400" dirty="0"/>
          </a:p>
        </p:txBody>
      </p:sp>
      <p:sp>
        <p:nvSpPr>
          <p:cNvPr id="21" name="Text 18"/>
          <p:cNvSpPr/>
          <p:nvPr/>
        </p:nvSpPr>
        <p:spPr>
          <a:xfrm>
            <a:off x="5010912" y="1664208"/>
            <a:ext cx="36118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A0C4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  DevOps 101</a:t>
            </a:r>
            <a:endParaRPr lang="en-US" sz="1100" dirty="0"/>
          </a:p>
        </p:txBody>
      </p:sp>
      <p:sp>
        <p:nvSpPr>
          <p:cNvPr id="22" name="Text 19"/>
          <p:cNvSpPr/>
          <p:nvPr/>
        </p:nvSpPr>
        <p:spPr>
          <a:xfrm>
            <a:off x="5010912" y="2084832"/>
            <a:ext cx="36118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A0C4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  Cloud Computing 101</a:t>
            </a:r>
            <a:endParaRPr lang="en-US" sz="1100" dirty="0"/>
          </a:p>
        </p:txBody>
      </p:sp>
      <p:sp>
        <p:nvSpPr>
          <p:cNvPr id="23" name="Text 20"/>
          <p:cNvSpPr/>
          <p:nvPr/>
        </p:nvSpPr>
        <p:spPr>
          <a:xfrm>
            <a:off x="5010912" y="2505456"/>
            <a:ext cx="36118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A0C4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  Networking 101</a:t>
            </a:r>
            <a:endParaRPr lang="en-US" sz="1100" dirty="0"/>
          </a:p>
        </p:txBody>
      </p:sp>
      <p:sp>
        <p:nvSpPr>
          <p:cNvPr id="24" name="Text 21"/>
          <p:cNvSpPr/>
          <p:nvPr/>
        </p:nvSpPr>
        <p:spPr>
          <a:xfrm>
            <a:off x="5010912" y="2926080"/>
            <a:ext cx="36118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A0C4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  MikroTik Practical Training</a:t>
            </a:r>
            <a:endParaRPr lang="en-US" sz="1100" dirty="0"/>
          </a:p>
        </p:txBody>
      </p:sp>
      <p:sp>
        <p:nvSpPr>
          <p:cNvPr id="25" name="Text 22"/>
          <p:cNvSpPr/>
          <p:nvPr/>
        </p:nvSpPr>
        <p:spPr>
          <a:xfrm>
            <a:off x="5010912" y="3346704"/>
            <a:ext cx="36118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A0C4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  More sessions throughout 2026</a:t>
            </a:r>
            <a:endParaRPr lang="en-US" sz="1100" dirty="0"/>
          </a:p>
        </p:txBody>
      </p:sp>
      <p:sp>
        <p:nvSpPr>
          <p:cNvPr id="26" name="Text 23"/>
          <p:cNvSpPr/>
          <p:nvPr/>
        </p:nvSpPr>
        <p:spPr>
          <a:xfrm>
            <a:off x="457200" y="4114800"/>
            <a:ext cx="18288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Stay Connected:</a:t>
            </a:r>
            <a:endParaRPr lang="en-US" sz="1200" dirty="0"/>
          </a:p>
        </p:txBody>
      </p:sp>
      <p:sp>
        <p:nvSpPr>
          <p:cNvPr id="27" name="Text 24"/>
          <p:cNvSpPr/>
          <p:nvPr/>
        </p:nvSpPr>
        <p:spPr>
          <a:xfrm>
            <a:off x="457200" y="4318461"/>
            <a:ext cx="82296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00B4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www.somnog.so   |   info@somnog.so   |   @SomNOG   |   #SomNOGCapacityBuilding  #DigitalSomalia #SomNOG9</a:t>
            </a:r>
            <a:endParaRPr lang="en-US" sz="105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0F5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40080"/>
          </a:xfrm>
          <a:prstGeom prst="rect">
            <a:avLst/>
          </a:prstGeom>
          <a:solidFill>
            <a:srgbClr val="1A3A5C"/>
          </a:solidFill>
          <a:ln w="12700">
            <a:solidFill>
              <a:srgbClr val="1A3A5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320040" y="0"/>
            <a:ext cx="68580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Session Roadmap</a:t>
            </a:r>
            <a:endParaRPr lang="en-US" sz="1500" dirty="0"/>
          </a:p>
        </p:txBody>
      </p:sp>
      <p:pic>
        <p:nvPicPr>
          <p:cNvPr id="4" name="Image 0"/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7744968" y="101017"/>
            <a:ext cx="1216152" cy="438045"/>
          </a:xfrm>
          <a:prstGeom prst="rect">
            <a:avLst/>
          </a:prstGeom>
        </p:spPr>
      </p:pic>
      <p:sp>
        <p:nvSpPr>
          <p:cNvPr id="5" name="Shape 2"/>
          <p:cNvSpPr/>
          <p:nvPr/>
        </p:nvSpPr>
        <p:spPr>
          <a:xfrm>
            <a:off x="0" y="4846320"/>
            <a:ext cx="9144000" cy="297180"/>
          </a:xfrm>
          <a:prstGeom prst="rect">
            <a:avLst/>
          </a:prstGeom>
          <a:solidFill>
            <a:srgbClr val="1A3A5C"/>
          </a:solidFill>
          <a:ln w="12700">
            <a:solidFill>
              <a:srgbClr val="1A3A5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Text 3"/>
          <p:cNvSpPr/>
          <p:nvPr/>
        </p:nvSpPr>
        <p:spPr>
          <a:xfrm>
            <a:off x="274320" y="4846320"/>
            <a:ext cx="7772400" cy="2971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A0C4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SomNOG Capacity Building Series 2026  |  Linux 201  |  somnog.so</a:t>
            </a:r>
            <a:endParaRPr lang="en-US" sz="900" dirty="0"/>
          </a:p>
        </p:txBody>
      </p:sp>
      <p:pic>
        <p:nvPicPr>
          <p:cNvPr id="7" name="Image 1"/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8449056" y="4894456"/>
            <a:ext cx="557784" cy="200907"/>
          </a:xfrm>
          <a:prstGeom prst="rect">
            <a:avLst/>
          </a:prstGeom>
        </p:spPr>
      </p:pic>
      <p:sp>
        <p:nvSpPr>
          <p:cNvPr id="8" name="Text 4"/>
          <p:cNvSpPr/>
          <p:nvPr/>
        </p:nvSpPr>
        <p:spPr>
          <a:xfrm>
            <a:off x="365760" y="749808"/>
            <a:ext cx="84124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1A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We'll Cover Today</a:t>
            </a:r>
            <a:endParaRPr lang="en-US" sz="2000" dirty="0"/>
          </a:p>
        </p:txBody>
      </p:sp>
      <p:sp>
        <p:nvSpPr>
          <p:cNvPr id="9" name="Text 5"/>
          <p:cNvSpPr/>
          <p:nvPr/>
        </p:nvSpPr>
        <p:spPr>
          <a:xfrm>
            <a:off x="365760" y="1115568"/>
            <a:ext cx="84124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5A7A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Building on Linux 101 - from command-line basics to real-world system administration.</a:t>
            </a:r>
            <a:endParaRPr lang="en-US" sz="1100" dirty="0"/>
          </a:p>
        </p:txBody>
      </p:sp>
      <p:sp>
        <p:nvSpPr>
          <p:cNvPr id="10" name="Shape 6"/>
          <p:cNvSpPr/>
          <p:nvPr/>
        </p:nvSpPr>
        <p:spPr>
          <a:xfrm>
            <a:off x="320040" y="1536192"/>
            <a:ext cx="411480" cy="246888"/>
          </a:xfrm>
          <a:prstGeom prst="rect">
            <a:avLst/>
          </a:prstGeom>
          <a:solidFill>
            <a:srgbClr val="1A3A5C"/>
          </a:solidFill>
          <a:ln w="12700">
            <a:solidFill>
              <a:srgbClr val="1A3A5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Text 7"/>
          <p:cNvSpPr/>
          <p:nvPr/>
        </p:nvSpPr>
        <p:spPr>
          <a:xfrm>
            <a:off x="320040" y="1536192"/>
            <a:ext cx="411480" cy="246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00B4D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01</a:t>
            </a:r>
            <a:endParaRPr lang="en-US" sz="900" dirty="0"/>
          </a:p>
        </p:txBody>
      </p:sp>
      <p:sp>
        <p:nvSpPr>
          <p:cNvPr id="12" name="Text 8"/>
          <p:cNvSpPr/>
          <p:nvPr/>
        </p:nvSpPr>
        <p:spPr>
          <a:xfrm>
            <a:off x="804672" y="1536192"/>
            <a:ext cx="3566160" cy="246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1A2B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Recap of Linux 101 </a:t>
            </a:r>
            <a:r>
              <a:rPr lang="en-US" sz="950" dirty="0">
                <a:solidFill>
                  <a:srgbClr val="5A7A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 concepts refresher</a:t>
            </a:r>
            <a:endParaRPr lang="en-US" sz="950" dirty="0"/>
          </a:p>
        </p:txBody>
      </p:sp>
      <p:sp>
        <p:nvSpPr>
          <p:cNvPr id="13" name="Shape 9"/>
          <p:cNvSpPr/>
          <p:nvPr/>
        </p:nvSpPr>
        <p:spPr>
          <a:xfrm>
            <a:off x="320040" y="1874520"/>
            <a:ext cx="411480" cy="246888"/>
          </a:xfrm>
          <a:prstGeom prst="rect">
            <a:avLst/>
          </a:prstGeom>
          <a:solidFill>
            <a:srgbClr val="1A3A5C"/>
          </a:solidFill>
          <a:ln w="12700">
            <a:solidFill>
              <a:srgbClr val="1A3A5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4" name="Text 10"/>
          <p:cNvSpPr/>
          <p:nvPr/>
        </p:nvSpPr>
        <p:spPr>
          <a:xfrm>
            <a:off x="320040" y="1874520"/>
            <a:ext cx="411480" cy="246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00B4D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02</a:t>
            </a:r>
            <a:endParaRPr lang="en-US" sz="900" dirty="0"/>
          </a:p>
        </p:txBody>
      </p:sp>
      <p:sp>
        <p:nvSpPr>
          <p:cNvPr id="15" name="Text 11"/>
          <p:cNvSpPr/>
          <p:nvPr/>
        </p:nvSpPr>
        <p:spPr>
          <a:xfrm>
            <a:off x="804672" y="1874520"/>
            <a:ext cx="3566160" cy="246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1A2B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Vim Editor </a:t>
            </a:r>
            <a:r>
              <a:rPr lang="en-US" sz="950" dirty="0">
                <a:solidFill>
                  <a:srgbClr val="5A7A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Modes, navigation, editing &amp; saving</a:t>
            </a:r>
            <a:endParaRPr lang="en-US" sz="950" dirty="0"/>
          </a:p>
        </p:txBody>
      </p:sp>
      <p:sp>
        <p:nvSpPr>
          <p:cNvPr id="16" name="Shape 12"/>
          <p:cNvSpPr/>
          <p:nvPr/>
        </p:nvSpPr>
        <p:spPr>
          <a:xfrm>
            <a:off x="320040" y="2212848"/>
            <a:ext cx="411480" cy="246888"/>
          </a:xfrm>
          <a:prstGeom prst="rect">
            <a:avLst/>
          </a:prstGeom>
          <a:solidFill>
            <a:srgbClr val="1A3A5C"/>
          </a:solidFill>
          <a:ln w="12700">
            <a:solidFill>
              <a:srgbClr val="1A3A5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7" name="Text 13"/>
          <p:cNvSpPr/>
          <p:nvPr/>
        </p:nvSpPr>
        <p:spPr>
          <a:xfrm>
            <a:off x="320040" y="2212848"/>
            <a:ext cx="411480" cy="246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00B4D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03</a:t>
            </a:r>
            <a:endParaRPr lang="en-US" sz="900" dirty="0"/>
          </a:p>
        </p:txBody>
      </p:sp>
      <p:sp>
        <p:nvSpPr>
          <p:cNvPr id="18" name="Text 14"/>
          <p:cNvSpPr/>
          <p:nvPr/>
        </p:nvSpPr>
        <p:spPr>
          <a:xfrm>
            <a:off x="804672" y="2212848"/>
            <a:ext cx="3566160" cy="246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1A2B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Users and Groups </a:t>
            </a:r>
            <a:r>
              <a:rPr lang="en-US" sz="950" dirty="0">
                <a:solidFill>
                  <a:srgbClr val="5A7A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User structure, groups &amp; the 7 passwd fields</a:t>
            </a:r>
            <a:endParaRPr lang="en-US" sz="950" dirty="0"/>
          </a:p>
        </p:txBody>
      </p:sp>
      <p:sp>
        <p:nvSpPr>
          <p:cNvPr id="19" name="Shape 15"/>
          <p:cNvSpPr/>
          <p:nvPr/>
        </p:nvSpPr>
        <p:spPr>
          <a:xfrm>
            <a:off x="320040" y="2551176"/>
            <a:ext cx="411480" cy="246888"/>
          </a:xfrm>
          <a:prstGeom prst="rect">
            <a:avLst/>
          </a:prstGeom>
          <a:solidFill>
            <a:srgbClr val="1A3A5C"/>
          </a:solidFill>
          <a:ln w="12700">
            <a:solidFill>
              <a:srgbClr val="1A3A5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0" name="Text 16"/>
          <p:cNvSpPr/>
          <p:nvPr/>
        </p:nvSpPr>
        <p:spPr>
          <a:xfrm>
            <a:off x="320040" y="2551176"/>
            <a:ext cx="411480" cy="246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00B4D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04</a:t>
            </a:r>
            <a:endParaRPr lang="en-US" sz="900" dirty="0"/>
          </a:p>
        </p:txBody>
      </p:sp>
      <p:sp>
        <p:nvSpPr>
          <p:cNvPr id="21" name="Text 17"/>
          <p:cNvSpPr/>
          <p:nvPr/>
        </p:nvSpPr>
        <p:spPr>
          <a:xfrm>
            <a:off x="804672" y="2551176"/>
            <a:ext cx="3566160" cy="246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1A2B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File Permissions &amp; Ownership </a:t>
            </a:r>
            <a:r>
              <a:rPr lang="en-US" sz="950" dirty="0">
                <a:solidFill>
                  <a:srgbClr val="5A7A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rwx, chmod (symbolic &amp; numeric), chown</a:t>
            </a:r>
            <a:endParaRPr lang="en-US" sz="950" dirty="0"/>
          </a:p>
        </p:txBody>
      </p:sp>
      <p:sp>
        <p:nvSpPr>
          <p:cNvPr id="22" name="Shape 18"/>
          <p:cNvSpPr/>
          <p:nvPr/>
        </p:nvSpPr>
        <p:spPr>
          <a:xfrm>
            <a:off x="320040" y="2889504"/>
            <a:ext cx="411480" cy="246888"/>
          </a:xfrm>
          <a:prstGeom prst="rect">
            <a:avLst/>
          </a:prstGeom>
          <a:solidFill>
            <a:srgbClr val="1A3A5C"/>
          </a:solidFill>
          <a:ln w="12700">
            <a:solidFill>
              <a:srgbClr val="1A3A5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3" name="Text 19"/>
          <p:cNvSpPr/>
          <p:nvPr/>
        </p:nvSpPr>
        <p:spPr>
          <a:xfrm>
            <a:off x="320040" y="2889504"/>
            <a:ext cx="411480" cy="246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00B4D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05</a:t>
            </a:r>
            <a:endParaRPr lang="en-US" sz="900" dirty="0"/>
          </a:p>
        </p:txBody>
      </p:sp>
      <p:sp>
        <p:nvSpPr>
          <p:cNvPr id="24" name="Text 20"/>
          <p:cNvSpPr/>
          <p:nvPr/>
        </p:nvSpPr>
        <p:spPr>
          <a:xfrm>
            <a:off x="804672" y="2889504"/>
            <a:ext cx="3566160" cy="246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1A2B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Redirection &amp; Piping </a:t>
            </a:r>
            <a:r>
              <a:rPr lang="en-US" sz="950" dirty="0">
                <a:solidFill>
                  <a:srgbClr val="5A7A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&gt;, &gt;&gt;, | - connecting commands</a:t>
            </a:r>
            <a:endParaRPr lang="en-US" sz="950" dirty="0"/>
          </a:p>
        </p:txBody>
      </p:sp>
      <p:sp>
        <p:nvSpPr>
          <p:cNvPr id="25" name="Shape 21"/>
          <p:cNvSpPr/>
          <p:nvPr/>
        </p:nvSpPr>
        <p:spPr>
          <a:xfrm>
            <a:off x="320040" y="3227832"/>
            <a:ext cx="411480" cy="246888"/>
          </a:xfrm>
          <a:prstGeom prst="rect">
            <a:avLst/>
          </a:prstGeom>
          <a:solidFill>
            <a:srgbClr val="1A3A5C"/>
          </a:solidFill>
          <a:ln w="12700">
            <a:solidFill>
              <a:srgbClr val="1A3A5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6" name="Text 22"/>
          <p:cNvSpPr/>
          <p:nvPr/>
        </p:nvSpPr>
        <p:spPr>
          <a:xfrm>
            <a:off x="320040" y="3227832"/>
            <a:ext cx="411480" cy="246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00B4D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06</a:t>
            </a:r>
            <a:endParaRPr lang="en-US" sz="900" dirty="0"/>
          </a:p>
        </p:txBody>
      </p:sp>
      <p:sp>
        <p:nvSpPr>
          <p:cNvPr id="27" name="Text 23"/>
          <p:cNvSpPr/>
          <p:nvPr/>
        </p:nvSpPr>
        <p:spPr>
          <a:xfrm>
            <a:off x="804672" y="3227832"/>
            <a:ext cx="3566160" cy="246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1A2B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Process Basics </a:t>
            </a:r>
            <a:r>
              <a:rPr lang="en-US" sz="950" dirty="0">
                <a:solidFill>
                  <a:srgbClr val="5A7A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Viewing, managing &amp; signalling processes</a:t>
            </a:r>
            <a:endParaRPr lang="en-US" sz="950" dirty="0"/>
          </a:p>
        </p:txBody>
      </p:sp>
      <p:sp>
        <p:nvSpPr>
          <p:cNvPr id="28" name="Shape 24"/>
          <p:cNvSpPr/>
          <p:nvPr/>
        </p:nvSpPr>
        <p:spPr>
          <a:xfrm>
            <a:off x="4663440" y="1536192"/>
            <a:ext cx="411480" cy="246888"/>
          </a:xfrm>
          <a:prstGeom prst="rect">
            <a:avLst/>
          </a:prstGeom>
          <a:solidFill>
            <a:srgbClr val="1A3A5C"/>
          </a:solidFill>
          <a:ln w="12700">
            <a:solidFill>
              <a:srgbClr val="1A3A5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9" name="Text 25"/>
          <p:cNvSpPr/>
          <p:nvPr/>
        </p:nvSpPr>
        <p:spPr>
          <a:xfrm>
            <a:off x="4663440" y="1536192"/>
            <a:ext cx="411480" cy="246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00B4D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07</a:t>
            </a:r>
            <a:endParaRPr lang="en-US" sz="900" dirty="0"/>
          </a:p>
        </p:txBody>
      </p:sp>
      <p:sp>
        <p:nvSpPr>
          <p:cNvPr id="30" name="Text 26"/>
          <p:cNvSpPr/>
          <p:nvPr/>
        </p:nvSpPr>
        <p:spPr>
          <a:xfrm>
            <a:off x="5148072" y="1536192"/>
            <a:ext cx="3657600" cy="246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1A2B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Package Management </a:t>
            </a:r>
            <a:r>
              <a:rPr lang="en-US" sz="950" dirty="0">
                <a:solidFill>
                  <a:srgbClr val="5A7A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Installing, updating &amp; removing software</a:t>
            </a:r>
            <a:endParaRPr lang="en-US" sz="950" dirty="0"/>
          </a:p>
        </p:txBody>
      </p:sp>
      <p:sp>
        <p:nvSpPr>
          <p:cNvPr id="31" name="Shape 27"/>
          <p:cNvSpPr/>
          <p:nvPr/>
        </p:nvSpPr>
        <p:spPr>
          <a:xfrm>
            <a:off x="4663440" y="1874520"/>
            <a:ext cx="411480" cy="246888"/>
          </a:xfrm>
          <a:prstGeom prst="rect">
            <a:avLst/>
          </a:prstGeom>
          <a:solidFill>
            <a:srgbClr val="1A3A5C"/>
          </a:solidFill>
          <a:ln w="12700">
            <a:solidFill>
              <a:srgbClr val="1A3A5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2" name="Text 28"/>
          <p:cNvSpPr/>
          <p:nvPr/>
        </p:nvSpPr>
        <p:spPr>
          <a:xfrm>
            <a:off x="4663440" y="1874520"/>
            <a:ext cx="411480" cy="246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00B4D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08</a:t>
            </a:r>
            <a:endParaRPr lang="en-US" sz="900" dirty="0"/>
          </a:p>
        </p:txBody>
      </p:sp>
      <p:sp>
        <p:nvSpPr>
          <p:cNvPr id="33" name="Text 29"/>
          <p:cNvSpPr/>
          <p:nvPr/>
        </p:nvSpPr>
        <p:spPr>
          <a:xfrm>
            <a:off x="5148072" y="1874520"/>
            <a:ext cx="3657600" cy="246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1A2B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System Monitoring </a:t>
            </a:r>
            <a:r>
              <a:rPr lang="en-US" sz="950" dirty="0">
                <a:solidFill>
                  <a:srgbClr val="5A7A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Disk, memory &amp; CPU usage</a:t>
            </a:r>
            <a:endParaRPr lang="en-US" sz="950" dirty="0"/>
          </a:p>
        </p:txBody>
      </p:sp>
      <p:sp>
        <p:nvSpPr>
          <p:cNvPr id="34" name="Shape 30"/>
          <p:cNvSpPr/>
          <p:nvPr/>
        </p:nvSpPr>
        <p:spPr>
          <a:xfrm>
            <a:off x="4663440" y="2212848"/>
            <a:ext cx="411480" cy="246888"/>
          </a:xfrm>
          <a:prstGeom prst="rect">
            <a:avLst/>
          </a:prstGeom>
          <a:solidFill>
            <a:srgbClr val="1A3A5C"/>
          </a:solidFill>
          <a:ln w="12700">
            <a:solidFill>
              <a:srgbClr val="1A3A5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5" name="Text 31"/>
          <p:cNvSpPr/>
          <p:nvPr/>
        </p:nvSpPr>
        <p:spPr>
          <a:xfrm>
            <a:off x="4663440" y="2212848"/>
            <a:ext cx="411480" cy="246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00B4D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09</a:t>
            </a:r>
            <a:endParaRPr lang="en-US" sz="900" dirty="0"/>
          </a:p>
        </p:txBody>
      </p:sp>
      <p:sp>
        <p:nvSpPr>
          <p:cNvPr id="36" name="Text 32"/>
          <p:cNvSpPr/>
          <p:nvPr/>
        </p:nvSpPr>
        <p:spPr>
          <a:xfrm>
            <a:off x="5148072" y="2212848"/>
            <a:ext cx="3657600" cy="246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1A2B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Logs - Introduction </a:t>
            </a:r>
            <a:r>
              <a:rPr lang="en-US" sz="950" dirty="0">
                <a:solidFill>
                  <a:srgbClr val="5A7A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they are &amp; where to find them</a:t>
            </a:r>
            <a:endParaRPr lang="en-US" sz="950" dirty="0"/>
          </a:p>
        </p:txBody>
      </p:sp>
      <p:sp>
        <p:nvSpPr>
          <p:cNvPr id="37" name="Shape 33"/>
          <p:cNvSpPr/>
          <p:nvPr/>
        </p:nvSpPr>
        <p:spPr>
          <a:xfrm>
            <a:off x="4663440" y="2551176"/>
            <a:ext cx="411480" cy="246888"/>
          </a:xfrm>
          <a:prstGeom prst="rect">
            <a:avLst/>
          </a:prstGeom>
          <a:solidFill>
            <a:srgbClr val="1A3A5C"/>
          </a:solidFill>
          <a:ln w="12700">
            <a:solidFill>
              <a:srgbClr val="1A3A5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8" name="Text 34"/>
          <p:cNvSpPr/>
          <p:nvPr/>
        </p:nvSpPr>
        <p:spPr>
          <a:xfrm>
            <a:off x="4663440" y="2551176"/>
            <a:ext cx="411480" cy="246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00B4D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10</a:t>
            </a:r>
            <a:endParaRPr lang="en-US" sz="900" dirty="0"/>
          </a:p>
        </p:txBody>
      </p:sp>
      <p:sp>
        <p:nvSpPr>
          <p:cNvPr id="39" name="Text 35"/>
          <p:cNvSpPr/>
          <p:nvPr/>
        </p:nvSpPr>
        <p:spPr>
          <a:xfrm>
            <a:off x="5148072" y="2551176"/>
            <a:ext cx="3657600" cy="246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1A2B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Hands-On Exercises </a:t>
            </a:r>
            <a:r>
              <a:rPr lang="en-US" sz="950" dirty="0">
                <a:solidFill>
                  <a:srgbClr val="5A7A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Apply everything learned</a:t>
            </a:r>
            <a:endParaRPr lang="en-US" sz="950" dirty="0"/>
          </a:p>
        </p:txBody>
      </p:sp>
      <p:sp>
        <p:nvSpPr>
          <p:cNvPr id="40" name="Shape 36"/>
          <p:cNvSpPr/>
          <p:nvPr/>
        </p:nvSpPr>
        <p:spPr>
          <a:xfrm>
            <a:off x="4663440" y="2889504"/>
            <a:ext cx="411480" cy="246888"/>
          </a:xfrm>
          <a:prstGeom prst="rect">
            <a:avLst/>
          </a:prstGeom>
          <a:solidFill>
            <a:srgbClr val="1A3A5C"/>
          </a:solidFill>
          <a:ln w="12700">
            <a:solidFill>
              <a:srgbClr val="1A3A5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1" name="Text 37"/>
          <p:cNvSpPr/>
          <p:nvPr/>
        </p:nvSpPr>
        <p:spPr>
          <a:xfrm>
            <a:off x="4663440" y="2889504"/>
            <a:ext cx="411480" cy="246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00B4D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11</a:t>
            </a:r>
            <a:endParaRPr lang="en-US" sz="900" dirty="0"/>
          </a:p>
        </p:txBody>
      </p:sp>
      <p:sp>
        <p:nvSpPr>
          <p:cNvPr id="42" name="Text 38"/>
          <p:cNvSpPr/>
          <p:nvPr/>
        </p:nvSpPr>
        <p:spPr>
          <a:xfrm>
            <a:off x="5148072" y="2889504"/>
            <a:ext cx="3657600" cy="246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1A2B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Wrap-Up &amp; Discussion </a:t>
            </a:r>
            <a:r>
              <a:rPr lang="en-US" sz="950" dirty="0">
                <a:solidFill>
                  <a:srgbClr val="5A7A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Questions, recap &amp; next steps</a:t>
            </a:r>
            <a:endParaRPr lang="en-US" sz="95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D1B2A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B770CA9-B9B7-EB2A-8D7F-0D05456E67B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>
            <a:extLst>
              <a:ext uri="{FF2B5EF4-FFF2-40B4-BE49-F238E27FC236}">
                <a16:creationId xmlns:a16="http://schemas.microsoft.com/office/drawing/2014/main" id="{D3750D9E-5D5A-EAA9-BFCE-EBE63B36E3E7}"/>
              </a:ext>
            </a:extLst>
          </p:cNvPr>
          <p:cNvSpPr/>
          <p:nvPr/>
        </p:nvSpPr>
        <p:spPr>
          <a:xfrm>
            <a:off x="0" y="0"/>
            <a:ext cx="73152" cy="5143500"/>
          </a:xfrm>
          <a:prstGeom prst="rect">
            <a:avLst/>
          </a:prstGeom>
          <a:solidFill>
            <a:srgbClr val="00B4D8"/>
          </a:solidFill>
          <a:ln w="12700">
            <a:solidFill>
              <a:srgbClr val="00B4D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>
            <a:extLst>
              <a:ext uri="{FF2B5EF4-FFF2-40B4-BE49-F238E27FC236}">
                <a16:creationId xmlns:a16="http://schemas.microsoft.com/office/drawing/2014/main" id="{F02C3060-145A-ACE0-421B-6082E79F0AAE}"/>
              </a:ext>
            </a:extLst>
          </p:cNvPr>
          <p:cNvSpPr/>
          <p:nvPr/>
        </p:nvSpPr>
        <p:spPr>
          <a:xfrm>
            <a:off x="6583680" y="0"/>
            <a:ext cx="2560320" cy="1005840"/>
          </a:xfrm>
          <a:prstGeom prst="rect">
            <a:avLst/>
          </a:prstGeom>
          <a:solidFill>
            <a:srgbClr val="1A3A5C"/>
          </a:solidFill>
          <a:ln w="12700">
            <a:solidFill>
              <a:srgbClr val="1A3A5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4" name="Image 0">
            <a:extLst>
              <a:ext uri="{FF2B5EF4-FFF2-40B4-BE49-F238E27FC236}">
                <a16:creationId xmlns:a16="http://schemas.microsoft.com/office/drawing/2014/main" id="{DE4A1C88-BFA6-6A14-96D0-95208B1E9B8A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6766560" y="107691"/>
            <a:ext cx="2194560" cy="790457"/>
          </a:xfrm>
          <a:prstGeom prst="rect">
            <a:avLst/>
          </a:prstGeom>
        </p:spPr>
      </p:pic>
      <p:sp>
        <p:nvSpPr>
          <p:cNvPr id="5" name="Shape 2">
            <a:extLst>
              <a:ext uri="{FF2B5EF4-FFF2-40B4-BE49-F238E27FC236}">
                <a16:creationId xmlns:a16="http://schemas.microsoft.com/office/drawing/2014/main" id="{8E6B9276-1767-0EA3-87BF-D7DB5A684FA0}"/>
              </a:ext>
            </a:extLst>
          </p:cNvPr>
          <p:cNvSpPr/>
          <p:nvPr/>
        </p:nvSpPr>
        <p:spPr>
          <a:xfrm>
            <a:off x="256032" y="328872"/>
            <a:ext cx="2926080" cy="329184"/>
          </a:xfrm>
          <a:prstGeom prst="roundRect">
            <a:avLst>
              <a:gd name="adj" fmla="val 27778"/>
            </a:avLst>
          </a:prstGeom>
          <a:solidFill>
            <a:srgbClr val="0077A3"/>
          </a:solidFill>
          <a:ln w="12700">
            <a:solidFill>
              <a:srgbClr val="0077A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Text 3">
            <a:extLst>
              <a:ext uri="{FF2B5EF4-FFF2-40B4-BE49-F238E27FC236}">
                <a16:creationId xmlns:a16="http://schemas.microsoft.com/office/drawing/2014/main" id="{A29402B7-30F0-A0F5-21E3-6671F0F92DF5}"/>
              </a:ext>
            </a:extLst>
          </p:cNvPr>
          <p:cNvSpPr/>
          <p:nvPr/>
        </p:nvSpPr>
        <p:spPr>
          <a:xfrm>
            <a:off x="73152" y="328872"/>
            <a:ext cx="292608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SomNOG Capacity Building Series</a:t>
            </a:r>
            <a:endParaRPr lang="en-US" sz="1000" dirty="0"/>
          </a:p>
        </p:txBody>
      </p:sp>
      <p:sp>
        <p:nvSpPr>
          <p:cNvPr id="7" name="Text 4">
            <a:extLst>
              <a:ext uri="{FF2B5EF4-FFF2-40B4-BE49-F238E27FC236}">
                <a16:creationId xmlns:a16="http://schemas.microsoft.com/office/drawing/2014/main" id="{BA3E4853-FF2F-C552-910D-A4CC8DA0CACF}"/>
              </a:ext>
            </a:extLst>
          </p:cNvPr>
          <p:cNvSpPr/>
          <p:nvPr/>
        </p:nvSpPr>
        <p:spPr>
          <a:xfrm>
            <a:off x="274320" y="810907"/>
            <a:ext cx="3541222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4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Why Linux?</a:t>
            </a:r>
            <a:endParaRPr lang="en-US" sz="4600" dirty="0"/>
          </a:p>
        </p:txBody>
      </p:sp>
      <p:grpSp>
        <p:nvGrpSpPr>
          <p:cNvPr id="20" name="Group 19">
            <a:extLst>
              <a:ext uri="{FF2B5EF4-FFF2-40B4-BE49-F238E27FC236}">
                <a16:creationId xmlns:a16="http://schemas.microsoft.com/office/drawing/2014/main" id="{8C8A27D0-90FB-B67A-A301-3536337B0A49}"/>
              </a:ext>
            </a:extLst>
          </p:cNvPr>
          <p:cNvGrpSpPr/>
          <p:nvPr/>
        </p:nvGrpSpPr>
        <p:grpSpPr>
          <a:xfrm>
            <a:off x="3182112" y="1158691"/>
            <a:ext cx="3975146" cy="3840480"/>
            <a:chOff x="6355080" y="1216152"/>
            <a:chExt cx="2788920" cy="3840480"/>
          </a:xfrm>
        </p:grpSpPr>
        <p:sp>
          <p:nvSpPr>
            <p:cNvPr id="10" name="Shape 7">
              <a:extLst>
                <a:ext uri="{FF2B5EF4-FFF2-40B4-BE49-F238E27FC236}">
                  <a16:creationId xmlns:a16="http://schemas.microsoft.com/office/drawing/2014/main" id="{D0E01A1F-FA64-7635-63EE-A3EB2DC469C3}"/>
                </a:ext>
              </a:extLst>
            </p:cNvPr>
            <p:cNvSpPr>
              <a:spLocks/>
            </p:cNvSpPr>
            <p:nvPr/>
          </p:nvSpPr>
          <p:spPr>
            <a:xfrm>
              <a:off x="6355080" y="1216152"/>
              <a:ext cx="2788920" cy="3840480"/>
            </a:xfrm>
            <a:prstGeom prst="rect">
              <a:avLst/>
            </a:prstGeom>
            <a:solidFill>
              <a:srgbClr val="0F2E45"/>
            </a:solidFill>
            <a:ln w="19050">
              <a:solidFill>
                <a:srgbClr val="0077A3"/>
              </a:solidFill>
              <a:prstDash val="soli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" name="Text 9">
              <a:extLst>
                <a:ext uri="{FF2B5EF4-FFF2-40B4-BE49-F238E27FC236}">
                  <a16:creationId xmlns:a16="http://schemas.microsoft.com/office/drawing/2014/main" id="{AD55B4BE-7795-0163-AE09-49449DBDA195}"/>
                </a:ext>
              </a:extLst>
            </p:cNvPr>
            <p:cNvSpPr/>
            <p:nvPr/>
          </p:nvSpPr>
          <p:spPr>
            <a:xfrm>
              <a:off x="6355080" y="1600200"/>
              <a:ext cx="2514600" cy="475488"/>
            </a:xfrm>
            <a:prstGeom prst="rect">
              <a:avLst/>
            </a:prstGeom>
            <a:noFill/>
            <a:ln/>
          </p:spPr>
          <p:txBody>
            <a:bodyPr wrap="square" lIns="0" tIns="0" rIns="0" bIns="0" rtlCol="0" anchor="ctr"/>
            <a:lstStyle/>
            <a:p>
              <a:pPr marL="0" indent="0">
                <a:buNone/>
              </a:pPr>
              <a:r>
                <a:rPr lang="en-US" sz="950" b="1" dirty="0">
                  <a:solidFill>
                    <a:srgbClr val="00B4D8"/>
                  </a:solidFill>
                  <a:latin typeface="Calibri" pitchFamily="34" charset="0"/>
                  <a:ea typeface="Calibri" pitchFamily="34" charset="-122"/>
                  <a:cs typeface="Calibri" pitchFamily="34" charset="-120"/>
                </a:rPr>
                <a:t>▸  </a:t>
              </a:r>
              <a:r>
                <a:rPr lang="en-US" sz="950" dirty="0">
                  <a:solidFill>
                    <a:srgbClr val="C0D8EE"/>
                  </a:solidFill>
                  <a:latin typeface="Calibri" pitchFamily="34" charset="0"/>
                  <a:ea typeface="Calibri" pitchFamily="34" charset="-122"/>
                  <a:cs typeface="Calibri" pitchFamily="34" charset="-120"/>
                </a:rPr>
                <a:t>~96% of the world's top web servers run Linux</a:t>
              </a:r>
              <a:endParaRPr lang="en-US" sz="950" dirty="0"/>
            </a:p>
          </p:txBody>
        </p:sp>
        <p:sp>
          <p:nvSpPr>
            <p:cNvPr id="13" name="Text 10">
              <a:extLst>
                <a:ext uri="{FF2B5EF4-FFF2-40B4-BE49-F238E27FC236}">
                  <a16:creationId xmlns:a16="http://schemas.microsoft.com/office/drawing/2014/main" id="{643DBF07-7577-61CD-8EC3-9AB34A68B728}"/>
                </a:ext>
              </a:extLst>
            </p:cNvPr>
            <p:cNvSpPr/>
            <p:nvPr/>
          </p:nvSpPr>
          <p:spPr>
            <a:xfrm>
              <a:off x="6355080" y="2112264"/>
              <a:ext cx="2514600" cy="475488"/>
            </a:xfrm>
            <a:prstGeom prst="rect">
              <a:avLst/>
            </a:prstGeom>
            <a:noFill/>
            <a:ln/>
          </p:spPr>
          <p:txBody>
            <a:bodyPr wrap="square" lIns="0" tIns="0" rIns="0" bIns="0" rtlCol="0" anchor="ctr"/>
            <a:lstStyle/>
            <a:p>
              <a:pPr marL="0" indent="0">
                <a:buNone/>
              </a:pPr>
              <a:r>
                <a:rPr lang="en-US" sz="950" b="1" dirty="0">
                  <a:solidFill>
                    <a:srgbClr val="00B4D8"/>
                  </a:solidFill>
                  <a:latin typeface="Calibri" pitchFamily="34" charset="0"/>
                  <a:ea typeface="Calibri" pitchFamily="34" charset="-122"/>
                  <a:cs typeface="Calibri" pitchFamily="34" charset="-120"/>
                </a:rPr>
                <a:t>▸  </a:t>
              </a:r>
              <a:r>
                <a:rPr lang="en-US" sz="950" dirty="0">
                  <a:solidFill>
                    <a:srgbClr val="C0D8EE"/>
                  </a:solidFill>
                  <a:latin typeface="Calibri" pitchFamily="34" charset="0"/>
                  <a:ea typeface="Calibri" pitchFamily="34" charset="-122"/>
                  <a:cs typeface="Calibri" pitchFamily="34" charset="-120"/>
                </a:rPr>
                <a:t>All major cloud platforms (AWS, GCP, Azure) are built on Linux</a:t>
              </a:r>
              <a:endParaRPr lang="en-US" sz="950" dirty="0"/>
            </a:p>
          </p:txBody>
        </p:sp>
        <p:sp>
          <p:nvSpPr>
            <p:cNvPr id="14" name="Text 11">
              <a:extLst>
                <a:ext uri="{FF2B5EF4-FFF2-40B4-BE49-F238E27FC236}">
                  <a16:creationId xmlns:a16="http://schemas.microsoft.com/office/drawing/2014/main" id="{247B4C36-4990-2D87-0A53-13C51434C8CF}"/>
                </a:ext>
              </a:extLst>
            </p:cNvPr>
            <p:cNvSpPr/>
            <p:nvPr/>
          </p:nvSpPr>
          <p:spPr>
            <a:xfrm>
              <a:off x="6355080" y="2624328"/>
              <a:ext cx="2514600" cy="475488"/>
            </a:xfrm>
            <a:prstGeom prst="rect">
              <a:avLst/>
            </a:prstGeom>
            <a:noFill/>
            <a:ln/>
          </p:spPr>
          <p:txBody>
            <a:bodyPr wrap="square" lIns="0" tIns="0" rIns="0" bIns="0" rtlCol="0" anchor="ctr"/>
            <a:lstStyle/>
            <a:p>
              <a:pPr marL="0" indent="0">
                <a:buNone/>
              </a:pPr>
              <a:r>
                <a:rPr lang="en-US" sz="950" b="1" dirty="0">
                  <a:solidFill>
                    <a:srgbClr val="00B4D8"/>
                  </a:solidFill>
                  <a:latin typeface="Calibri" pitchFamily="34" charset="0"/>
                  <a:ea typeface="Calibri" pitchFamily="34" charset="-122"/>
                  <a:cs typeface="Calibri" pitchFamily="34" charset="-120"/>
                </a:rPr>
                <a:t>▸  </a:t>
              </a:r>
              <a:r>
                <a:rPr lang="en-US" sz="950" dirty="0">
                  <a:solidFill>
                    <a:srgbClr val="C0D8EE"/>
                  </a:solidFill>
                  <a:latin typeface="Calibri" pitchFamily="34" charset="0"/>
                  <a:ea typeface="Calibri" pitchFamily="34" charset="-122"/>
                  <a:cs typeface="Calibri" pitchFamily="34" charset="-120"/>
                </a:rPr>
                <a:t>Powers the Internet - routers, switches, DNS servers</a:t>
              </a:r>
              <a:endParaRPr lang="en-US" sz="950" dirty="0"/>
            </a:p>
          </p:txBody>
        </p:sp>
        <p:sp>
          <p:nvSpPr>
            <p:cNvPr id="15" name="Text 12">
              <a:extLst>
                <a:ext uri="{FF2B5EF4-FFF2-40B4-BE49-F238E27FC236}">
                  <a16:creationId xmlns:a16="http://schemas.microsoft.com/office/drawing/2014/main" id="{B61CA3AC-F510-D7BB-886C-928920E89822}"/>
                </a:ext>
              </a:extLst>
            </p:cNvPr>
            <p:cNvSpPr/>
            <p:nvPr/>
          </p:nvSpPr>
          <p:spPr>
            <a:xfrm>
              <a:off x="6355080" y="3136392"/>
              <a:ext cx="2514600" cy="475488"/>
            </a:xfrm>
            <a:prstGeom prst="rect">
              <a:avLst/>
            </a:prstGeom>
            <a:noFill/>
            <a:ln/>
          </p:spPr>
          <p:txBody>
            <a:bodyPr wrap="square" lIns="0" tIns="0" rIns="0" bIns="0" rtlCol="0" anchor="ctr"/>
            <a:lstStyle/>
            <a:p>
              <a:pPr marL="0" indent="0">
                <a:buNone/>
              </a:pPr>
              <a:r>
                <a:rPr lang="en-US" sz="950" b="1" dirty="0">
                  <a:solidFill>
                    <a:srgbClr val="00B4D8"/>
                  </a:solidFill>
                  <a:latin typeface="Calibri" pitchFamily="34" charset="0"/>
                  <a:ea typeface="Calibri" pitchFamily="34" charset="-122"/>
                  <a:cs typeface="Calibri" pitchFamily="34" charset="-120"/>
                </a:rPr>
                <a:t>▸  </a:t>
              </a:r>
              <a:r>
                <a:rPr lang="en-US" sz="950" dirty="0">
                  <a:solidFill>
                    <a:srgbClr val="C0D8EE"/>
                  </a:solidFill>
                  <a:latin typeface="Calibri" pitchFamily="34" charset="0"/>
                  <a:ea typeface="Calibri" pitchFamily="34" charset="-122"/>
                  <a:cs typeface="Calibri" pitchFamily="34" charset="-120"/>
                </a:rPr>
                <a:t>Android (3 billion+ devices) is Linux-based</a:t>
              </a:r>
              <a:endParaRPr lang="en-US" sz="950" dirty="0"/>
            </a:p>
          </p:txBody>
        </p:sp>
        <p:sp>
          <p:nvSpPr>
            <p:cNvPr id="16" name="Text 13">
              <a:extLst>
                <a:ext uri="{FF2B5EF4-FFF2-40B4-BE49-F238E27FC236}">
                  <a16:creationId xmlns:a16="http://schemas.microsoft.com/office/drawing/2014/main" id="{F6669013-70F4-B7E9-6C0C-369D687CF6CB}"/>
                </a:ext>
              </a:extLst>
            </p:cNvPr>
            <p:cNvSpPr/>
            <p:nvPr/>
          </p:nvSpPr>
          <p:spPr>
            <a:xfrm>
              <a:off x="6355080" y="3648456"/>
              <a:ext cx="2514600" cy="475488"/>
            </a:xfrm>
            <a:prstGeom prst="rect">
              <a:avLst/>
            </a:prstGeom>
            <a:noFill/>
            <a:ln/>
          </p:spPr>
          <p:txBody>
            <a:bodyPr wrap="square" lIns="0" tIns="0" rIns="0" bIns="0" rtlCol="0" anchor="ctr"/>
            <a:lstStyle/>
            <a:p>
              <a:pPr marL="0" indent="0">
                <a:buNone/>
              </a:pPr>
              <a:r>
                <a:rPr lang="en-US" sz="950" b="1" dirty="0">
                  <a:solidFill>
                    <a:srgbClr val="00B4D8"/>
                  </a:solidFill>
                  <a:latin typeface="Calibri" pitchFamily="34" charset="0"/>
                  <a:ea typeface="Calibri" pitchFamily="34" charset="-122"/>
                  <a:cs typeface="Calibri" pitchFamily="34" charset="-120"/>
                </a:rPr>
                <a:t>▸  </a:t>
              </a:r>
              <a:r>
                <a:rPr lang="en-US" sz="950" dirty="0">
                  <a:solidFill>
                    <a:srgbClr val="C0D8EE"/>
                  </a:solidFill>
                  <a:latin typeface="Calibri" pitchFamily="34" charset="0"/>
                  <a:ea typeface="Calibri" pitchFamily="34" charset="-122"/>
                  <a:cs typeface="Calibri" pitchFamily="34" charset="-120"/>
                </a:rPr>
                <a:t>Supercomputers, AI systems &amp; satellites run Linux</a:t>
              </a:r>
              <a:endParaRPr lang="en-US" sz="950" dirty="0"/>
            </a:p>
          </p:txBody>
        </p:sp>
        <p:sp>
          <p:nvSpPr>
            <p:cNvPr id="17" name="Text 14">
              <a:extLst>
                <a:ext uri="{FF2B5EF4-FFF2-40B4-BE49-F238E27FC236}">
                  <a16:creationId xmlns:a16="http://schemas.microsoft.com/office/drawing/2014/main" id="{F57825F9-29AB-2CF6-F58A-155EAFCAFD63}"/>
                </a:ext>
              </a:extLst>
            </p:cNvPr>
            <p:cNvSpPr/>
            <p:nvPr/>
          </p:nvSpPr>
          <p:spPr>
            <a:xfrm>
              <a:off x="6355080" y="4160520"/>
              <a:ext cx="2514600" cy="475488"/>
            </a:xfrm>
            <a:prstGeom prst="rect">
              <a:avLst/>
            </a:prstGeom>
            <a:noFill/>
            <a:ln/>
          </p:spPr>
          <p:txBody>
            <a:bodyPr wrap="square" lIns="0" tIns="0" rIns="0" bIns="0" rtlCol="0" anchor="ctr"/>
            <a:lstStyle/>
            <a:p>
              <a:pPr marL="0" indent="0">
                <a:buNone/>
              </a:pPr>
              <a:r>
                <a:rPr lang="en-US" sz="950" b="1" dirty="0">
                  <a:solidFill>
                    <a:srgbClr val="00B4D8"/>
                  </a:solidFill>
                  <a:latin typeface="Calibri" pitchFamily="34" charset="0"/>
                  <a:ea typeface="Calibri" pitchFamily="34" charset="-122"/>
                  <a:cs typeface="Calibri" pitchFamily="34" charset="-120"/>
                </a:rPr>
                <a:t>▸  </a:t>
              </a:r>
              <a:r>
                <a:rPr lang="en-US" sz="950" dirty="0">
                  <a:solidFill>
                    <a:srgbClr val="C0D8EE"/>
                  </a:solidFill>
                  <a:latin typeface="Calibri" pitchFamily="34" charset="0"/>
                  <a:ea typeface="Calibri" pitchFamily="34" charset="-122"/>
                  <a:cs typeface="Calibri" pitchFamily="34" charset="-120"/>
                </a:rPr>
                <a:t>The most in-demand skill for DevOps, cloud &amp; networking roles</a:t>
              </a:r>
              <a:endParaRPr lang="en-US" sz="950" dirty="0"/>
            </a:p>
          </p:txBody>
        </p:sp>
      </p:grpSp>
    </p:spTree>
    <p:extLst>
      <p:ext uri="{BB962C8B-B14F-4D97-AF65-F5344CB8AC3E}">
        <p14:creationId xmlns:p14="http://schemas.microsoft.com/office/powerpoint/2010/main" val="7854112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0F5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40080"/>
          </a:xfrm>
          <a:prstGeom prst="rect">
            <a:avLst/>
          </a:prstGeom>
          <a:solidFill>
            <a:srgbClr val="1A3A5C"/>
          </a:solidFill>
          <a:ln w="12700">
            <a:solidFill>
              <a:srgbClr val="1A3A5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320040" y="0"/>
            <a:ext cx="68580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Recap of Linux 101</a:t>
            </a:r>
            <a:endParaRPr lang="en-US" sz="1500" dirty="0"/>
          </a:p>
        </p:txBody>
      </p:sp>
      <p:pic>
        <p:nvPicPr>
          <p:cNvPr id="4" name="Image 0"/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7744968" y="101017"/>
            <a:ext cx="1216152" cy="438045"/>
          </a:xfrm>
          <a:prstGeom prst="rect">
            <a:avLst/>
          </a:prstGeom>
        </p:spPr>
      </p:pic>
      <p:sp>
        <p:nvSpPr>
          <p:cNvPr id="5" name="Shape 2"/>
          <p:cNvSpPr/>
          <p:nvPr/>
        </p:nvSpPr>
        <p:spPr>
          <a:xfrm>
            <a:off x="0" y="4846320"/>
            <a:ext cx="9144000" cy="297180"/>
          </a:xfrm>
          <a:prstGeom prst="rect">
            <a:avLst/>
          </a:prstGeom>
          <a:solidFill>
            <a:srgbClr val="1A3A5C"/>
          </a:solidFill>
          <a:ln w="12700">
            <a:solidFill>
              <a:srgbClr val="1A3A5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Text 3"/>
          <p:cNvSpPr/>
          <p:nvPr/>
        </p:nvSpPr>
        <p:spPr>
          <a:xfrm>
            <a:off x="274320" y="4846320"/>
            <a:ext cx="7772400" cy="2971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A0C4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SomNOG Capacity Building Series 2026  |  Linux 201  |  somnog.so</a:t>
            </a:r>
            <a:endParaRPr lang="en-US" sz="900" dirty="0"/>
          </a:p>
        </p:txBody>
      </p:sp>
      <p:pic>
        <p:nvPicPr>
          <p:cNvPr id="7" name="Image 1"/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8449056" y="4894456"/>
            <a:ext cx="557784" cy="200907"/>
          </a:xfrm>
          <a:prstGeom prst="rect">
            <a:avLst/>
          </a:prstGeom>
        </p:spPr>
      </p:pic>
      <p:sp>
        <p:nvSpPr>
          <p:cNvPr id="8" name="Text 4"/>
          <p:cNvSpPr/>
          <p:nvPr/>
        </p:nvSpPr>
        <p:spPr>
          <a:xfrm>
            <a:off x="365760" y="749808"/>
            <a:ext cx="84124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1A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 Concepts from the Previous Session</a:t>
            </a:r>
            <a:endParaRPr lang="en-US" sz="2000" dirty="0"/>
          </a:p>
        </p:txBody>
      </p:sp>
      <p:sp>
        <p:nvSpPr>
          <p:cNvPr id="9" name="Shape 5"/>
          <p:cNvSpPr/>
          <p:nvPr/>
        </p:nvSpPr>
        <p:spPr>
          <a:xfrm>
            <a:off x="320040" y="1298448"/>
            <a:ext cx="4160520" cy="1554480"/>
          </a:xfrm>
          <a:prstGeom prst="rect">
            <a:avLst/>
          </a:prstGeom>
          <a:solidFill>
            <a:srgbClr val="FFFFFF"/>
          </a:solidFill>
          <a:ln w="19050">
            <a:solidFill>
              <a:srgbClr val="E8F1F8"/>
            </a:solidFill>
            <a:prstDash val="solid"/>
          </a:ln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0" name="Shape 6"/>
          <p:cNvSpPr/>
          <p:nvPr/>
        </p:nvSpPr>
        <p:spPr>
          <a:xfrm>
            <a:off x="320040" y="1298448"/>
            <a:ext cx="4160520" cy="310896"/>
          </a:xfrm>
          <a:prstGeom prst="rect">
            <a:avLst/>
          </a:prstGeom>
          <a:solidFill>
            <a:srgbClr val="2E6DA4"/>
          </a:solidFill>
          <a:ln w="12700">
            <a:solidFill>
              <a:srgbClr val="2E6DA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Text 7"/>
          <p:cNvSpPr/>
          <p:nvPr/>
        </p:nvSpPr>
        <p:spPr>
          <a:xfrm>
            <a:off x="429768" y="1298448"/>
            <a:ext cx="397764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File System Navigation</a:t>
            </a:r>
            <a:endParaRPr lang="en-US" sz="1100" dirty="0"/>
          </a:p>
        </p:txBody>
      </p:sp>
      <p:sp>
        <p:nvSpPr>
          <p:cNvPr id="12" name="Text 8"/>
          <p:cNvSpPr/>
          <p:nvPr/>
        </p:nvSpPr>
        <p:spPr>
          <a:xfrm>
            <a:off x="457200" y="1645920"/>
            <a:ext cx="3904488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000" dirty="0">
                <a:solidFill>
                  <a:srgbClr val="1A2B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pwd - where am I?</a:t>
            </a:r>
            <a:endParaRPr lang="en-US" sz="10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000" dirty="0">
                <a:solidFill>
                  <a:srgbClr val="1A2B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ls, cd - list and move</a:t>
            </a:r>
            <a:endParaRPr lang="en-US" sz="10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000" dirty="0">
                <a:solidFill>
                  <a:srgbClr val="1A2B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mkdir, rm, cp, mv - manage files</a:t>
            </a:r>
            <a:endParaRPr lang="en-US" sz="10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000" dirty="0">
                <a:solidFill>
                  <a:srgbClr val="1A2B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Absolute vs relative paths</a:t>
            </a:r>
            <a:endParaRPr lang="en-US" sz="1000" dirty="0"/>
          </a:p>
        </p:txBody>
      </p:sp>
      <p:sp>
        <p:nvSpPr>
          <p:cNvPr id="13" name="Shape 9"/>
          <p:cNvSpPr/>
          <p:nvPr/>
        </p:nvSpPr>
        <p:spPr>
          <a:xfrm>
            <a:off x="4754880" y="1298448"/>
            <a:ext cx="4160520" cy="1554480"/>
          </a:xfrm>
          <a:prstGeom prst="rect">
            <a:avLst/>
          </a:prstGeom>
          <a:solidFill>
            <a:srgbClr val="FFFFFF"/>
          </a:solidFill>
          <a:ln w="19050">
            <a:solidFill>
              <a:srgbClr val="E8F1F8"/>
            </a:solidFill>
            <a:prstDash val="solid"/>
          </a:ln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4" name="Shape 10"/>
          <p:cNvSpPr/>
          <p:nvPr/>
        </p:nvSpPr>
        <p:spPr>
          <a:xfrm>
            <a:off x="4754880" y="1298448"/>
            <a:ext cx="4160520" cy="310896"/>
          </a:xfrm>
          <a:prstGeom prst="rect">
            <a:avLst/>
          </a:prstGeom>
          <a:solidFill>
            <a:srgbClr val="2E6DA4"/>
          </a:solidFill>
          <a:ln w="12700">
            <a:solidFill>
              <a:srgbClr val="2E6DA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" name="Text 11"/>
          <p:cNvSpPr/>
          <p:nvPr/>
        </p:nvSpPr>
        <p:spPr>
          <a:xfrm>
            <a:off x="4864608" y="1298448"/>
            <a:ext cx="397764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Essential Commands</a:t>
            </a:r>
            <a:endParaRPr lang="en-US" sz="1100" dirty="0"/>
          </a:p>
        </p:txBody>
      </p:sp>
      <p:sp>
        <p:nvSpPr>
          <p:cNvPr id="16" name="Text 12"/>
          <p:cNvSpPr/>
          <p:nvPr/>
        </p:nvSpPr>
        <p:spPr>
          <a:xfrm>
            <a:off x="4892040" y="1645920"/>
            <a:ext cx="3904488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000" dirty="0">
                <a:solidFill>
                  <a:srgbClr val="1A2B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cat, less, head, tail - read files</a:t>
            </a:r>
            <a:endParaRPr lang="en-US" sz="10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000" dirty="0">
                <a:solidFill>
                  <a:srgbClr val="1A2B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grep - search inside files</a:t>
            </a:r>
            <a:endParaRPr lang="en-US" sz="10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000" dirty="0">
                <a:solidFill>
                  <a:srgbClr val="1A2B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man - built-in documentation</a:t>
            </a:r>
            <a:endParaRPr lang="en-US" sz="10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000" dirty="0">
                <a:solidFill>
                  <a:srgbClr val="1A2B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Tab completion &amp; command history</a:t>
            </a:r>
            <a:endParaRPr lang="en-US" sz="1000" dirty="0"/>
          </a:p>
        </p:txBody>
      </p:sp>
      <p:sp>
        <p:nvSpPr>
          <p:cNvPr id="17" name="Shape 13"/>
          <p:cNvSpPr/>
          <p:nvPr/>
        </p:nvSpPr>
        <p:spPr>
          <a:xfrm>
            <a:off x="320040" y="2962656"/>
            <a:ext cx="4160520" cy="1554480"/>
          </a:xfrm>
          <a:prstGeom prst="rect">
            <a:avLst/>
          </a:prstGeom>
          <a:solidFill>
            <a:srgbClr val="FFFFFF"/>
          </a:solidFill>
          <a:ln w="19050">
            <a:solidFill>
              <a:srgbClr val="E8F1F8"/>
            </a:solidFill>
            <a:prstDash val="solid"/>
          </a:ln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8" name="Shape 14"/>
          <p:cNvSpPr/>
          <p:nvPr/>
        </p:nvSpPr>
        <p:spPr>
          <a:xfrm>
            <a:off x="320040" y="2962656"/>
            <a:ext cx="4160520" cy="310896"/>
          </a:xfrm>
          <a:prstGeom prst="rect">
            <a:avLst/>
          </a:prstGeom>
          <a:solidFill>
            <a:srgbClr val="2E6DA4"/>
          </a:solidFill>
          <a:ln w="12700">
            <a:solidFill>
              <a:srgbClr val="2E6DA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9" name="Text 15"/>
          <p:cNvSpPr/>
          <p:nvPr/>
        </p:nvSpPr>
        <p:spPr>
          <a:xfrm>
            <a:off x="429768" y="2962656"/>
            <a:ext cx="397764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Command-Line Basics</a:t>
            </a:r>
            <a:endParaRPr lang="en-US" sz="1100" dirty="0"/>
          </a:p>
        </p:txBody>
      </p:sp>
      <p:sp>
        <p:nvSpPr>
          <p:cNvPr id="20" name="Text 16"/>
          <p:cNvSpPr/>
          <p:nvPr/>
        </p:nvSpPr>
        <p:spPr>
          <a:xfrm>
            <a:off x="457200" y="3310128"/>
            <a:ext cx="3904488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000" dirty="0">
                <a:solidFill>
                  <a:srgbClr val="1A2B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stdin, stdout, stderr</a:t>
            </a:r>
            <a:endParaRPr lang="en-US" sz="10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000" dirty="0">
                <a:solidFill>
                  <a:srgbClr val="1A2B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Wildcards: *, ?</a:t>
            </a:r>
            <a:endParaRPr lang="en-US" sz="10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000" dirty="0">
                <a:solidFill>
                  <a:srgbClr val="1A2B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Combining commands with ;</a:t>
            </a:r>
            <a:endParaRPr lang="en-US" sz="10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000" dirty="0">
                <a:solidFill>
                  <a:srgbClr val="1A2B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Running as root: sudo</a:t>
            </a:r>
            <a:endParaRPr lang="en-US" sz="1000" dirty="0"/>
          </a:p>
        </p:txBody>
      </p:sp>
      <p:sp>
        <p:nvSpPr>
          <p:cNvPr id="21" name="Shape 17"/>
          <p:cNvSpPr/>
          <p:nvPr/>
        </p:nvSpPr>
        <p:spPr>
          <a:xfrm>
            <a:off x="4754880" y="2962656"/>
            <a:ext cx="4160520" cy="1554480"/>
          </a:xfrm>
          <a:prstGeom prst="rect">
            <a:avLst/>
          </a:prstGeom>
          <a:solidFill>
            <a:srgbClr val="FFFFFF"/>
          </a:solidFill>
          <a:ln w="19050">
            <a:solidFill>
              <a:srgbClr val="E8F1F8"/>
            </a:solidFill>
            <a:prstDash val="solid"/>
          </a:ln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2" name="Shape 18"/>
          <p:cNvSpPr/>
          <p:nvPr/>
        </p:nvSpPr>
        <p:spPr>
          <a:xfrm>
            <a:off x="4754880" y="2962656"/>
            <a:ext cx="4160520" cy="310896"/>
          </a:xfrm>
          <a:prstGeom prst="rect">
            <a:avLst/>
          </a:prstGeom>
          <a:solidFill>
            <a:srgbClr val="2E6DA4"/>
          </a:solidFill>
          <a:ln w="12700">
            <a:solidFill>
              <a:srgbClr val="2E6DA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3" name="Text 19"/>
          <p:cNvSpPr/>
          <p:nvPr/>
        </p:nvSpPr>
        <p:spPr>
          <a:xfrm>
            <a:off x="4864608" y="2962656"/>
            <a:ext cx="397764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What's New in 201</a:t>
            </a:r>
            <a:endParaRPr lang="en-US" sz="1100" dirty="0"/>
          </a:p>
        </p:txBody>
      </p:sp>
      <p:sp>
        <p:nvSpPr>
          <p:cNvPr id="24" name="Text 20"/>
          <p:cNvSpPr/>
          <p:nvPr/>
        </p:nvSpPr>
        <p:spPr>
          <a:xfrm>
            <a:off x="4892040" y="3310128"/>
            <a:ext cx="3904488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000" dirty="0">
                <a:solidFill>
                  <a:srgbClr val="1A2B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Managing users &amp; groups</a:t>
            </a:r>
            <a:endParaRPr lang="en-US" sz="10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000" dirty="0">
                <a:solidFill>
                  <a:srgbClr val="1A2B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Controlling file permissions</a:t>
            </a:r>
            <a:endParaRPr lang="en-US" sz="10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000" dirty="0">
                <a:solidFill>
                  <a:srgbClr val="1A2B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Monitoring system resources</a:t>
            </a:r>
            <a:endParaRPr lang="en-US" sz="10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000" dirty="0">
                <a:solidFill>
                  <a:srgbClr val="1A2B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Managing running processes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0F5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40080"/>
          </a:xfrm>
          <a:prstGeom prst="rect">
            <a:avLst/>
          </a:prstGeom>
          <a:solidFill>
            <a:srgbClr val="1A3A5C"/>
          </a:solidFill>
          <a:ln w="12700">
            <a:solidFill>
              <a:srgbClr val="1A3A5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320040" y="0"/>
            <a:ext cx="68580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Vim Editor</a:t>
            </a:r>
            <a:endParaRPr lang="en-US" sz="1500" dirty="0"/>
          </a:p>
        </p:txBody>
      </p:sp>
      <p:pic>
        <p:nvPicPr>
          <p:cNvPr id="4" name="Image 0"/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7744968" y="101017"/>
            <a:ext cx="1216152" cy="438045"/>
          </a:xfrm>
          <a:prstGeom prst="rect">
            <a:avLst/>
          </a:prstGeom>
        </p:spPr>
      </p:pic>
      <p:sp>
        <p:nvSpPr>
          <p:cNvPr id="5" name="Shape 2"/>
          <p:cNvSpPr/>
          <p:nvPr/>
        </p:nvSpPr>
        <p:spPr>
          <a:xfrm>
            <a:off x="0" y="4846320"/>
            <a:ext cx="9144000" cy="297180"/>
          </a:xfrm>
          <a:prstGeom prst="rect">
            <a:avLst/>
          </a:prstGeom>
          <a:solidFill>
            <a:srgbClr val="1A3A5C"/>
          </a:solidFill>
          <a:ln w="12700">
            <a:solidFill>
              <a:srgbClr val="1A3A5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Text 3"/>
          <p:cNvSpPr/>
          <p:nvPr/>
        </p:nvSpPr>
        <p:spPr>
          <a:xfrm>
            <a:off x="274320" y="4846320"/>
            <a:ext cx="7772400" cy="2971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A0C4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SomNOG Capacity Building Series 2026  |  Linux 201  |  somnog.so</a:t>
            </a:r>
            <a:endParaRPr lang="en-US" sz="900" dirty="0"/>
          </a:p>
        </p:txBody>
      </p:sp>
      <p:pic>
        <p:nvPicPr>
          <p:cNvPr id="7" name="Image 1"/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8449056" y="4894456"/>
            <a:ext cx="557784" cy="200907"/>
          </a:xfrm>
          <a:prstGeom prst="rect">
            <a:avLst/>
          </a:prstGeom>
        </p:spPr>
      </p:pic>
      <p:sp>
        <p:nvSpPr>
          <p:cNvPr id="8" name="Text 4"/>
          <p:cNvSpPr/>
          <p:nvPr/>
        </p:nvSpPr>
        <p:spPr>
          <a:xfrm>
            <a:off x="365760" y="749808"/>
            <a:ext cx="841248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1A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Standard Text Editor for Server Environments</a:t>
            </a:r>
            <a:endParaRPr lang="en-US" sz="1700" dirty="0"/>
          </a:p>
        </p:txBody>
      </p:sp>
      <p:sp>
        <p:nvSpPr>
          <p:cNvPr id="9" name="Shape 5"/>
          <p:cNvSpPr/>
          <p:nvPr/>
        </p:nvSpPr>
        <p:spPr>
          <a:xfrm>
            <a:off x="320040" y="1115568"/>
            <a:ext cx="8503920" cy="347472"/>
          </a:xfrm>
          <a:prstGeom prst="rect">
            <a:avLst/>
          </a:prstGeom>
          <a:solidFill>
            <a:srgbClr val="1A3A5C"/>
          </a:solidFill>
          <a:ln w="12700">
            <a:solidFill>
              <a:srgbClr val="1A3A5C"/>
            </a:solidFill>
            <a:prstDash val="solid"/>
          </a:ln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0" name="Text 6"/>
          <p:cNvSpPr/>
          <p:nvPr/>
        </p:nvSpPr>
        <p:spPr>
          <a:xfrm>
            <a:off x="457200" y="1115568"/>
            <a:ext cx="82296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i="1" dirty="0">
                <a:solidFill>
                  <a:srgbClr val="00B4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Why Vim? On remote servers there is no GUI - Vim is available by default on almost every Linux system and works entirely in the terminal.</a:t>
            </a:r>
            <a:endParaRPr lang="en-US" sz="1050" dirty="0"/>
          </a:p>
        </p:txBody>
      </p:sp>
      <p:sp>
        <p:nvSpPr>
          <p:cNvPr id="11" name="Shape 7"/>
          <p:cNvSpPr/>
          <p:nvPr/>
        </p:nvSpPr>
        <p:spPr>
          <a:xfrm>
            <a:off x="822960" y="1600200"/>
            <a:ext cx="2011680" cy="1143000"/>
          </a:xfrm>
          <a:prstGeom prst="rect">
            <a:avLst/>
          </a:prstGeom>
          <a:solidFill>
            <a:srgbClr val="1A3A5C"/>
          </a:solidFill>
          <a:ln w="12700">
            <a:solidFill>
              <a:srgbClr val="1A3A5C"/>
            </a:solidFill>
            <a:prstDash val="solid"/>
          </a:ln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2" name="Text 8"/>
          <p:cNvSpPr/>
          <p:nvPr/>
        </p:nvSpPr>
        <p:spPr>
          <a:xfrm>
            <a:off x="822960" y="1691640"/>
            <a:ext cx="20116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NORMAL</a:t>
            </a:r>
            <a:endParaRPr lang="en-US" sz="1400" dirty="0"/>
          </a:p>
        </p:txBody>
      </p:sp>
      <p:sp>
        <p:nvSpPr>
          <p:cNvPr id="13" name="Text 9"/>
          <p:cNvSpPr/>
          <p:nvPr/>
        </p:nvSpPr>
        <p:spPr>
          <a:xfrm>
            <a:off x="914400" y="2075688"/>
            <a:ext cx="18288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Default on open</a:t>
            </a:r>
            <a:endParaRPr lang="en-US" sz="950" dirty="0"/>
          </a:p>
          <a:p>
            <a:pPr marL="0" indent="0" algn="ctr">
              <a:buNone/>
            </a:pPr>
            <a:r>
              <a:rPr lang="en-US" sz="9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Navigate &amp; run commands</a:t>
            </a:r>
            <a:endParaRPr lang="en-US" sz="950" dirty="0"/>
          </a:p>
        </p:txBody>
      </p:sp>
      <p:sp>
        <p:nvSpPr>
          <p:cNvPr id="14" name="Shape 10"/>
          <p:cNvSpPr/>
          <p:nvPr/>
        </p:nvSpPr>
        <p:spPr>
          <a:xfrm>
            <a:off x="3703320" y="1600200"/>
            <a:ext cx="2011680" cy="1143000"/>
          </a:xfrm>
          <a:prstGeom prst="rect">
            <a:avLst/>
          </a:prstGeom>
          <a:solidFill>
            <a:srgbClr val="2E6DA4"/>
          </a:solidFill>
          <a:ln w="12700">
            <a:solidFill>
              <a:srgbClr val="2E6DA4"/>
            </a:solidFill>
            <a:prstDash val="solid"/>
          </a:ln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5" name="Text 11"/>
          <p:cNvSpPr/>
          <p:nvPr/>
        </p:nvSpPr>
        <p:spPr>
          <a:xfrm>
            <a:off x="3703320" y="1691640"/>
            <a:ext cx="20116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INSERT</a:t>
            </a:r>
            <a:endParaRPr lang="en-US" sz="1400" dirty="0"/>
          </a:p>
        </p:txBody>
      </p:sp>
      <p:sp>
        <p:nvSpPr>
          <p:cNvPr id="16" name="Text 12"/>
          <p:cNvSpPr/>
          <p:nvPr/>
        </p:nvSpPr>
        <p:spPr>
          <a:xfrm>
            <a:off x="3794760" y="2075688"/>
            <a:ext cx="18288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Press i, a or o</a:t>
            </a:r>
            <a:endParaRPr lang="en-US" sz="950" dirty="0"/>
          </a:p>
          <a:p>
            <a:pPr marL="0" indent="0" algn="ctr">
              <a:buNone/>
            </a:pPr>
            <a:r>
              <a:rPr lang="en-US" sz="9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Type &amp; edit text</a:t>
            </a:r>
            <a:endParaRPr lang="en-US" sz="950" dirty="0"/>
          </a:p>
        </p:txBody>
      </p:sp>
      <p:sp>
        <p:nvSpPr>
          <p:cNvPr id="17" name="Shape 13"/>
          <p:cNvSpPr/>
          <p:nvPr/>
        </p:nvSpPr>
        <p:spPr>
          <a:xfrm>
            <a:off x="6583680" y="1600200"/>
            <a:ext cx="2011680" cy="1143000"/>
          </a:xfrm>
          <a:prstGeom prst="rect">
            <a:avLst/>
          </a:prstGeom>
          <a:solidFill>
            <a:srgbClr val="0077A3"/>
          </a:solidFill>
          <a:ln w="12700">
            <a:solidFill>
              <a:srgbClr val="0077A3"/>
            </a:solidFill>
            <a:prstDash val="solid"/>
          </a:ln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8" name="Text 14"/>
          <p:cNvSpPr/>
          <p:nvPr/>
        </p:nvSpPr>
        <p:spPr>
          <a:xfrm>
            <a:off x="6583680" y="1691640"/>
            <a:ext cx="20116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VISUAL</a:t>
            </a:r>
            <a:endParaRPr lang="en-US" sz="1400" dirty="0"/>
          </a:p>
        </p:txBody>
      </p:sp>
      <p:sp>
        <p:nvSpPr>
          <p:cNvPr id="19" name="Text 15"/>
          <p:cNvSpPr/>
          <p:nvPr/>
        </p:nvSpPr>
        <p:spPr>
          <a:xfrm>
            <a:off x="6675120" y="2075688"/>
            <a:ext cx="18288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Press v or V</a:t>
            </a:r>
            <a:endParaRPr lang="en-US" sz="950" dirty="0"/>
          </a:p>
          <a:p>
            <a:pPr marL="0" indent="0" algn="ctr">
              <a:buNone/>
            </a:pPr>
            <a:r>
              <a:rPr lang="en-US" sz="9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Select &amp; manipulate text</a:t>
            </a:r>
            <a:endParaRPr lang="en-US" sz="950" dirty="0"/>
          </a:p>
        </p:txBody>
      </p:sp>
      <p:sp>
        <p:nvSpPr>
          <p:cNvPr id="20" name="Shape 16"/>
          <p:cNvSpPr/>
          <p:nvPr/>
        </p:nvSpPr>
        <p:spPr>
          <a:xfrm>
            <a:off x="3703320" y="3054928"/>
            <a:ext cx="2011680" cy="1143000"/>
          </a:xfrm>
          <a:prstGeom prst="rect">
            <a:avLst/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1" name="Text 17"/>
          <p:cNvSpPr/>
          <p:nvPr/>
        </p:nvSpPr>
        <p:spPr>
          <a:xfrm>
            <a:off x="3703320" y="3129741"/>
            <a:ext cx="20116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COMMAND</a:t>
            </a:r>
            <a:endParaRPr lang="en-US" sz="1400" dirty="0"/>
          </a:p>
        </p:txBody>
      </p:sp>
      <p:sp>
        <p:nvSpPr>
          <p:cNvPr id="22" name="Text 18"/>
          <p:cNvSpPr/>
          <p:nvPr/>
        </p:nvSpPr>
        <p:spPr>
          <a:xfrm>
            <a:off x="3794760" y="3397410"/>
            <a:ext cx="18288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Press :</a:t>
            </a:r>
            <a:endParaRPr lang="en-US" sz="950" dirty="0"/>
          </a:p>
          <a:p>
            <a:pPr marL="0" indent="0" algn="ctr">
              <a:buNone/>
            </a:pPr>
            <a:r>
              <a:rPr lang="en-US" sz="9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Save, quit, search/replace</a:t>
            </a:r>
            <a:endParaRPr lang="en-US" sz="950" dirty="0"/>
          </a:p>
        </p:txBody>
      </p:sp>
      <p:sp>
        <p:nvSpPr>
          <p:cNvPr id="23" name="Shape 19"/>
          <p:cNvSpPr/>
          <p:nvPr/>
        </p:nvSpPr>
        <p:spPr>
          <a:xfrm>
            <a:off x="2834640" y="2167128"/>
            <a:ext cx="868680" cy="0"/>
          </a:xfrm>
          <a:prstGeom prst="line">
            <a:avLst/>
          </a:prstGeom>
          <a:noFill/>
          <a:ln w="19050">
            <a:solidFill>
              <a:srgbClr val="5A7A8A"/>
            </a:solidFill>
            <a:prstDash val="dash"/>
          </a:ln>
        </p:spPr>
        <p:txBody>
          <a:bodyPr/>
          <a:lstStyle/>
          <a:p>
            <a:endParaRPr lang="en-US"/>
          </a:p>
        </p:txBody>
      </p:sp>
      <p:sp>
        <p:nvSpPr>
          <p:cNvPr id="24" name="Shape 20"/>
          <p:cNvSpPr/>
          <p:nvPr/>
        </p:nvSpPr>
        <p:spPr>
          <a:xfrm>
            <a:off x="5715000" y="2167128"/>
            <a:ext cx="868680" cy="0"/>
          </a:xfrm>
          <a:prstGeom prst="line">
            <a:avLst/>
          </a:prstGeom>
          <a:noFill/>
          <a:ln w="19050">
            <a:solidFill>
              <a:srgbClr val="5A7A8A"/>
            </a:solidFill>
            <a:prstDash val="dash"/>
          </a:ln>
        </p:spPr>
        <p:txBody>
          <a:bodyPr/>
          <a:lstStyle/>
          <a:p>
            <a:endParaRPr lang="en-US"/>
          </a:p>
        </p:txBody>
      </p:sp>
      <p:sp>
        <p:nvSpPr>
          <p:cNvPr id="25" name="Shape 21"/>
          <p:cNvSpPr/>
          <p:nvPr/>
        </p:nvSpPr>
        <p:spPr>
          <a:xfrm>
            <a:off x="320040" y="4340903"/>
            <a:ext cx="8503920" cy="548640"/>
          </a:xfrm>
          <a:prstGeom prst="rect">
            <a:avLst/>
          </a:prstGeom>
          <a:solidFill>
            <a:srgbClr val="1E2D3D"/>
          </a:solidFill>
          <a:ln w="12700">
            <a:solidFill>
              <a:srgbClr val="0077A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6" name="Text 22"/>
          <p:cNvSpPr/>
          <p:nvPr/>
        </p:nvSpPr>
        <p:spPr>
          <a:xfrm>
            <a:off x="475488" y="4419877"/>
            <a:ext cx="822960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00B4D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Navigation:  </a:t>
            </a:r>
            <a:r>
              <a:rPr lang="en-US" sz="950" dirty="0">
                <a:solidFill>
                  <a:srgbClr val="4ADE8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h j k l  - left / down / up / right     gg - top     G - bottom     :N - jump to line N</a:t>
            </a:r>
            <a:endParaRPr lang="en-US" sz="950" dirty="0"/>
          </a:p>
        </p:txBody>
      </p:sp>
      <p:sp>
        <p:nvSpPr>
          <p:cNvPr id="27" name="Text 23"/>
          <p:cNvSpPr/>
          <p:nvPr/>
        </p:nvSpPr>
        <p:spPr>
          <a:xfrm>
            <a:off x="475488" y="4624368"/>
            <a:ext cx="822960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00B4D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Edit &amp; Save:  </a:t>
            </a:r>
            <a:r>
              <a:rPr lang="en-US" sz="950" dirty="0">
                <a:solidFill>
                  <a:srgbClr val="4ADE8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i - insert   dd - delete line   yy - copy   p - paste   u - undo   :w - save   :wq - save &amp; quit   :q! - force quit</a:t>
            </a:r>
            <a:endParaRPr lang="en-US" sz="95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0F5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40080"/>
          </a:xfrm>
          <a:prstGeom prst="rect">
            <a:avLst/>
          </a:prstGeom>
          <a:solidFill>
            <a:srgbClr val="1A3A5C"/>
          </a:solidFill>
          <a:ln w="12700">
            <a:solidFill>
              <a:srgbClr val="1A3A5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320040" y="0"/>
            <a:ext cx="68580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Users and Groups</a:t>
            </a:r>
            <a:endParaRPr lang="en-US" sz="1500" dirty="0"/>
          </a:p>
        </p:txBody>
      </p:sp>
      <p:pic>
        <p:nvPicPr>
          <p:cNvPr id="4" name="Image 0"/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7744968" y="101017"/>
            <a:ext cx="1216152" cy="438045"/>
          </a:xfrm>
          <a:prstGeom prst="rect">
            <a:avLst/>
          </a:prstGeom>
        </p:spPr>
      </p:pic>
      <p:sp>
        <p:nvSpPr>
          <p:cNvPr id="5" name="Shape 2"/>
          <p:cNvSpPr/>
          <p:nvPr/>
        </p:nvSpPr>
        <p:spPr>
          <a:xfrm>
            <a:off x="24939" y="4846320"/>
            <a:ext cx="9144000" cy="297180"/>
          </a:xfrm>
          <a:prstGeom prst="rect">
            <a:avLst/>
          </a:prstGeom>
          <a:solidFill>
            <a:srgbClr val="1A3A5C"/>
          </a:solidFill>
          <a:ln w="12700">
            <a:solidFill>
              <a:srgbClr val="1A3A5C"/>
            </a:solidFill>
            <a:prstDash val="solid"/>
          </a:ln>
        </p:spPr>
        <p:txBody>
          <a:bodyPr/>
          <a:lstStyle/>
          <a:p>
            <a:r>
              <a:rPr lang="en-US" dirty="0"/>
              <a:t>     </a:t>
            </a:r>
          </a:p>
        </p:txBody>
      </p:sp>
      <p:sp>
        <p:nvSpPr>
          <p:cNvPr id="8" name="Text 4"/>
          <p:cNvSpPr/>
          <p:nvPr/>
        </p:nvSpPr>
        <p:spPr>
          <a:xfrm>
            <a:off x="365760" y="749808"/>
            <a:ext cx="841248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1A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Identity, Access and the Structure Behind Them</a:t>
            </a:r>
            <a:endParaRPr lang="en-US" sz="1700" dirty="0"/>
          </a:p>
        </p:txBody>
      </p:sp>
      <p:sp>
        <p:nvSpPr>
          <p:cNvPr id="9" name="Shape 5"/>
          <p:cNvSpPr/>
          <p:nvPr/>
        </p:nvSpPr>
        <p:spPr>
          <a:xfrm>
            <a:off x="320040" y="1115568"/>
            <a:ext cx="8503920" cy="347472"/>
          </a:xfrm>
          <a:prstGeom prst="rect">
            <a:avLst/>
          </a:prstGeom>
          <a:solidFill>
            <a:srgbClr val="1A3A5C"/>
          </a:solidFill>
          <a:ln w="12700">
            <a:solidFill>
              <a:srgbClr val="1A3A5C"/>
            </a:solidFill>
            <a:prstDash val="solid"/>
          </a:ln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0" name="Text 6"/>
          <p:cNvSpPr/>
          <p:nvPr/>
        </p:nvSpPr>
        <p:spPr>
          <a:xfrm>
            <a:off x="457200" y="1115568"/>
            <a:ext cx="82296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i="1" dirty="0">
                <a:solidFill>
                  <a:srgbClr val="00B4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Why it matters: Linux is a multi-user system. Every file, process, and service belongs to a user. Understanding this is the foundation of system security.</a:t>
            </a:r>
            <a:endParaRPr lang="en-US" sz="1050" dirty="0"/>
          </a:p>
        </p:txBody>
      </p:sp>
      <p:sp>
        <p:nvSpPr>
          <p:cNvPr id="11" name="Text 7"/>
          <p:cNvSpPr/>
          <p:nvPr/>
        </p:nvSpPr>
        <p:spPr>
          <a:xfrm>
            <a:off x="320040" y="1554480"/>
            <a:ext cx="59436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A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7 Fields of /etc/passwd</a:t>
            </a:r>
            <a:endParaRPr lang="en-US" sz="1200" dirty="0"/>
          </a:p>
        </p:txBody>
      </p:sp>
      <p:sp>
        <p:nvSpPr>
          <p:cNvPr id="12" name="Shape 8"/>
          <p:cNvSpPr/>
          <p:nvPr/>
        </p:nvSpPr>
        <p:spPr>
          <a:xfrm>
            <a:off x="320040" y="1874520"/>
            <a:ext cx="8503920" cy="457200"/>
          </a:xfrm>
          <a:prstGeom prst="rect">
            <a:avLst/>
          </a:prstGeom>
          <a:solidFill>
            <a:srgbClr val="1E2D3D"/>
          </a:solidFill>
          <a:ln w="12700">
            <a:solidFill>
              <a:srgbClr val="0077A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Text 9"/>
          <p:cNvSpPr/>
          <p:nvPr/>
        </p:nvSpPr>
        <p:spPr>
          <a:xfrm>
            <a:off x="475488" y="1874520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4ADE8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ruun:x:1001:1001:Ruun Hassan:/home/ruun:/bin/bash</a:t>
            </a:r>
            <a:endParaRPr lang="en-US" sz="1150" dirty="0"/>
          </a:p>
        </p:txBody>
      </p:sp>
      <p:sp>
        <p:nvSpPr>
          <p:cNvPr id="14" name="Shape 10"/>
          <p:cNvSpPr/>
          <p:nvPr/>
        </p:nvSpPr>
        <p:spPr>
          <a:xfrm>
            <a:off x="320040" y="2395728"/>
            <a:ext cx="1188720" cy="246888"/>
          </a:xfrm>
          <a:prstGeom prst="rect">
            <a:avLst/>
          </a:prstGeom>
          <a:solidFill>
            <a:srgbClr val="1A3A5C"/>
          </a:solidFill>
          <a:ln w="12700">
            <a:solidFill>
              <a:srgbClr val="1A3A5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" name="Text 11"/>
          <p:cNvSpPr/>
          <p:nvPr/>
        </p:nvSpPr>
        <p:spPr>
          <a:xfrm>
            <a:off x="365760" y="2395728"/>
            <a:ext cx="1115568" cy="246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Field</a:t>
            </a:r>
            <a:endParaRPr lang="en-US" sz="950" dirty="0"/>
          </a:p>
        </p:txBody>
      </p:sp>
      <p:sp>
        <p:nvSpPr>
          <p:cNvPr id="16" name="Shape 12"/>
          <p:cNvSpPr/>
          <p:nvPr/>
        </p:nvSpPr>
        <p:spPr>
          <a:xfrm>
            <a:off x="1536192" y="2395728"/>
            <a:ext cx="822960" cy="246888"/>
          </a:xfrm>
          <a:prstGeom prst="rect">
            <a:avLst/>
          </a:prstGeom>
          <a:solidFill>
            <a:srgbClr val="1A3A5C"/>
          </a:solidFill>
          <a:ln w="12700">
            <a:solidFill>
              <a:srgbClr val="1A3A5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7" name="Text 13"/>
          <p:cNvSpPr/>
          <p:nvPr/>
        </p:nvSpPr>
        <p:spPr>
          <a:xfrm>
            <a:off x="1581912" y="2395728"/>
            <a:ext cx="749808" cy="246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Value</a:t>
            </a:r>
            <a:endParaRPr lang="en-US" sz="950" dirty="0"/>
          </a:p>
        </p:txBody>
      </p:sp>
      <p:sp>
        <p:nvSpPr>
          <p:cNvPr id="18" name="Shape 14"/>
          <p:cNvSpPr/>
          <p:nvPr/>
        </p:nvSpPr>
        <p:spPr>
          <a:xfrm>
            <a:off x="2377440" y="2395728"/>
            <a:ext cx="6400800" cy="246888"/>
          </a:xfrm>
          <a:prstGeom prst="rect">
            <a:avLst/>
          </a:prstGeom>
          <a:solidFill>
            <a:srgbClr val="1A3A5C"/>
          </a:solidFill>
          <a:ln w="12700">
            <a:solidFill>
              <a:srgbClr val="1A3A5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9" name="Text 15"/>
          <p:cNvSpPr/>
          <p:nvPr/>
        </p:nvSpPr>
        <p:spPr>
          <a:xfrm>
            <a:off x="2423160" y="2395728"/>
            <a:ext cx="6327648" cy="246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Description</a:t>
            </a:r>
            <a:endParaRPr lang="en-US" sz="950" dirty="0"/>
          </a:p>
        </p:txBody>
      </p:sp>
      <p:sp>
        <p:nvSpPr>
          <p:cNvPr id="20" name="Shape 16"/>
          <p:cNvSpPr/>
          <p:nvPr/>
        </p:nvSpPr>
        <p:spPr>
          <a:xfrm>
            <a:off x="320040" y="2670048"/>
            <a:ext cx="1188720" cy="246888"/>
          </a:xfrm>
          <a:prstGeom prst="rect">
            <a:avLst/>
          </a:prstGeom>
          <a:solidFill>
            <a:srgbClr val="FFFFFF"/>
          </a:solidFill>
          <a:ln w="6350">
            <a:solidFill>
              <a:srgbClr val="E8F1F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1" name="Text 17"/>
          <p:cNvSpPr/>
          <p:nvPr/>
        </p:nvSpPr>
        <p:spPr>
          <a:xfrm>
            <a:off x="365760" y="2670048"/>
            <a:ext cx="1115568" cy="246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2E6DA4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username</a:t>
            </a:r>
            <a:endParaRPr lang="en-US" sz="950" dirty="0"/>
          </a:p>
        </p:txBody>
      </p:sp>
      <p:sp>
        <p:nvSpPr>
          <p:cNvPr id="22" name="Shape 18"/>
          <p:cNvSpPr/>
          <p:nvPr/>
        </p:nvSpPr>
        <p:spPr>
          <a:xfrm>
            <a:off x="1536192" y="2670048"/>
            <a:ext cx="822960" cy="246888"/>
          </a:xfrm>
          <a:prstGeom prst="rect">
            <a:avLst/>
          </a:prstGeom>
          <a:solidFill>
            <a:srgbClr val="FFFFFF"/>
          </a:solidFill>
          <a:ln w="6350">
            <a:solidFill>
              <a:srgbClr val="E8F1F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3" name="Text 19"/>
          <p:cNvSpPr/>
          <p:nvPr/>
        </p:nvSpPr>
        <p:spPr>
          <a:xfrm>
            <a:off x="1581912" y="2670048"/>
            <a:ext cx="749808" cy="246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A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ruun</a:t>
            </a:r>
            <a:endParaRPr lang="en-US" sz="950" dirty="0"/>
          </a:p>
        </p:txBody>
      </p:sp>
      <p:sp>
        <p:nvSpPr>
          <p:cNvPr id="24" name="Shape 20"/>
          <p:cNvSpPr/>
          <p:nvPr/>
        </p:nvSpPr>
        <p:spPr>
          <a:xfrm>
            <a:off x="2377440" y="2670048"/>
            <a:ext cx="6400800" cy="246888"/>
          </a:xfrm>
          <a:prstGeom prst="rect">
            <a:avLst/>
          </a:prstGeom>
          <a:solidFill>
            <a:srgbClr val="FFFFFF"/>
          </a:solidFill>
          <a:ln w="6350">
            <a:solidFill>
              <a:srgbClr val="E8F1F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5" name="Text 21"/>
          <p:cNvSpPr/>
          <p:nvPr/>
        </p:nvSpPr>
        <p:spPr>
          <a:xfrm>
            <a:off x="2423160" y="2670048"/>
            <a:ext cx="6327648" cy="246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A2B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Login name</a:t>
            </a:r>
            <a:endParaRPr lang="en-US" sz="950" dirty="0"/>
          </a:p>
        </p:txBody>
      </p:sp>
      <p:sp>
        <p:nvSpPr>
          <p:cNvPr id="26" name="Shape 22"/>
          <p:cNvSpPr/>
          <p:nvPr/>
        </p:nvSpPr>
        <p:spPr>
          <a:xfrm>
            <a:off x="320040" y="2916936"/>
            <a:ext cx="1188720" cy="246888"/>
          </a:xfrm>
          <a:prstGeom prst="rect">
            <a:avLst/>
          </a:prstGeom>
          <a:solidFill>
            <a:srgbClr val="F0F5FA"/>
          </a:solidFill>
          <a:ln w="6350">
            <a:solidFill>
              <a:srgbClr val="E8F1F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7" name="Text 23"/>
          <p:cNvSpPr/>
          <p:nvPr/>
        </p:nvSpPr>
        <p:spPr>
          <a:xfrm>
            <a:off x="365760" y="2916936"/>
            <a:ext cx="1115568" cy="246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2E6DA4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password</a:t>
            </a:r>
            <a:endParaRPr lang="en-US" sz="950" dirty="0"/>
          </a:p>
        </p:txBody>
      </p:sp>
      <p:sp>
        <p:nvSpPr>
          <p:cNvPr id="28" name="Shape 24"/>
          <p:cNvSpPr/>
          <p:nvPr/>
        </p:nvSpPr>
        <p:spPr>
          <a:xfrm>
            <a:off x="1536192" y="2916936"/>
            <a:ext cx="822960" cy="246888"/>
          </a:xfrm>
          <a:prstGeom prst="rect">
            <a:avLst/>
          </a:prstGeom>
          <a:solidFill>
            <a:srgbClr val="F0F5FA"/>
          </a:solidFill>
          <a:ln w="6350">
            <a:solidFill>
              <a:srgbClr val="E8F1F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9" name="Text 25"/>
          <p:cNvSpPr/>
          <p:nvPr/>
        </p:nvSpPr>
        <p:spPr>
          <a:xfrm>
            <a:off x="1581912" y="2916936"/>
            <a:ext cx="749808" cy="246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A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x</a:t>
            </a:r>
            <a:endParaRPr lang="en-US" sz="950" dirty="0"/>
          </a:p>
        </p:txBody>
      </p:sp>
      <p:sp>
        <p:nvSpPr>
          <p:cNvPr id="30" name="Shape 26"/>
          <p:cNvSpPr/>
          <p:nvPr/>
        </p:nvSpPr>
        <p:spPr>
          <a:xfrm>
            <a:off x="2377440" y="2916936"/>
            <a:ext cx="6400800" cy="246888"/>
          </a:xfrm>
          <a:prstGeom prst="rect">
            <a:avLst/>
          </a:prstGeom>
          <a:solidFill>
            <a:srgbClr val="F0F5FA"/>
          </a:solidFill>
          <a:ln w="6350">
            <a:solidFill>
              <a:srgbClr val="E8F1F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1" name="Text 27"/>
          <p:cNvSpPr/>
          <p:nvPr/>
        </p:nvSpPr>
        <p:spPr>
          <a:xfrm>
            <a:off x="2423160" y="2916936"/>
            <a:ext cx="6327648" cy="246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A2B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x = stored in /etc/shadow</a:t>
            </a:r>
            <a:endParaRPr lang="en-US" sz="950" dirty="0"/>
          </a:p>
        </p:txBody>
      </p:sp>
      <p:sp>
        <p:nvSpPr>
          <p:cNvPr id="32" name="Shape 28"/>
          <p:cNvSpPr/>
          <p:nvPr/>
        </p:nvSpPr>
        <p:spPr>
          <a:xfrm>
            <a:off x="320040" y="3163824"/>
            <a:ext cx="1188720" cy="246888"/>
          </a:xfrm>
          <a:prstGeom prst="rect">
            <a:avLst/>
          </a:prstGeom>
          <a:solidFill>
            <a:srgbClr val="FFFFFF"/>
          </a:solidFill>
          <a:ln w="6350">
            <a:solidFill>
              <a:srgbClr val="E8F1F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3" name="Text 29"/>
          <p:cNvSpPr/>
          <p:nvPr/>
        </p:nvSpPr>
        <p:spPr>
          <a:xfrm>
            <a:off x="365760" y="3163824"/>
            <a:ext cx="1115568" cy="246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2E6DA4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UID</a:t>
            </a:r>
            <a:endParaRPr lang="en-US" sz="950" dirty="0"/>
          </a:p>
        </p:txBody>
      </p:sp>
      <p:sp>
        <p:nvSpPr>
          <p:cNvPr id="34" name="Shape 30"/>
          <p:cNvSpPr/>
          <p:nvPr/>
        </p:nvSpPr>
        <p:spPr>
          <a:xfrm>
            <a:off x="1536192" y="3163824"/>
            <a:ext cx="822960" cy="246888"/>
          </a:xfrm>
          <a:prstGeom prst="rect">
            <a:avLst/>
          </a:prstGeom>
          <a:solidFill>
            <a:srgbClr val="FFFFFF"/>
          </a:solidFill>
          <a:ln w="6350">
            <a:solidFill>
              <a:srgbClr val="E8F1F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5" name="Text 31"/>
          <p:cNvSpPr/>
          <p:nvPr/>
        </p:nvSpPr>
        <p:spPr>
          <a:xfrm>
            <a:off x="1581912" y="3163824"/>
            <a:ext cx="749808" cy="246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A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1001</a:t>
            </a:r>
            <a:endParaRPr lang="en-US" sz="950" dirty="0"/>
          </a:p>
        </p:txBody>
      </p:sp>
      <p:sp>
        <p:nvSpPr>
          <p:cNvPr id="36" name="Shape 32"/>
          <p:cNvSpPr/>
          <p:nvPr/>
        </p:nvSpPr>
        <p:spPr>
          <a:xfrm>
            <a:off x="2377440" y="3163824"/>
            <a:ext cx="6400800" cy="246888"/>
          </a:xfrm>
          <a:prstGeom prst="rect">
            <a:avLst/>
          </a:prstGeom>
          <a:solidFill>
            <a:srgbClr val="FFFFFF"/>
          </a:solidFill>
          <a:ln w="6350">
            <a:solidFill>
              <a:srgbClr val="E8F1F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7" name="Text 33"/>
          <p:cNvSpPr/>
          <p:nvPr/>
        </p:nvSpPr>
        <p:spPr>
          <a:xfrm>
            <a:off x="2423160" y="3163824"/>
            <a:ext cx="6327648" cy="246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A2B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User ID (0=root, 1-999=system, 1000+=regular)</a:t>
            </a:r>
            <a:endParaRPr lang="en-US" sz="950" dirty="0"/>
          </a:p>
        </p:txBody>
      </p:sp>
      <p:sp>
        <p:nvSpPr>
          <p:cNvPr id="38" name="Shape 34"/>
          <p:cNvSpPr/>
          <p:nvPr/>
        </p:nvSpPr>
        <p:spPr>
          <a:xfrm>
            <a:off x="320040" y="3410712"/>
            <a:ext cx="1188720" cy="246888"/>
          </a:xfrm>
          <a:prstGeom prst="rect">
            <a:avLst/>
          </a:prstGeom>
          <a:solidFill>
            <a:srgbClr val="F0F5FA"/>
          </a:solidFill>
          <a:ln w="6350">
            <a:solidFill>
              <a:srgbClr val="E8F1F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9" name="Text 35"/>
          <p:cNvSpPr/>
          <p:nvPr/>
        </p:nvSpPr>
        <p:spPr>
          <a:xfrm>
            <a:off x="365760" y="3410712"/>
            <a:ext cx="1115568" cy="246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2E6DA4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GID</a:t>
            </a:r>
            <a:endParaRPr lang="en-US" sz="950" dirty="0"/>
          </a:p>
        </p:txBody>
      </p:sp>
      <p:sp>
        <p:nvSpPr>
          <p:cNvPr id="40" name="Shape 36"/>
          <p:cNvSpPr/>
          <p:nvPr/>
        </p:nvSpPr>
        <p:spPr>
          <a:xfrm>
            <a:off x="1536192" y="3410712"/>
            <a:ext cx="822960" cy="246888"/>
          </a:xfrm>
          <a:prstGeom prst="rect">
            <a:avLst/>
          </a:prstGeom>
          <a:solidFill>
            <a:srgbClr val="F0F5FA"/>
          </a:solidFill>
          <a:ln w="6350">
            <a:solidFill>
              <a:srgbClr val="E8F1F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1" name="Text 37"/>
          <p:cNvSpPr/>
          <p:nvPr/>
        </p:nvSpPr>
        <p:spPr>
          <a:xfrm>
            <a:off x="1581912" y="3410712"/>
            <a:ext cx="749808" cy="246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A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1001</a:t>
            </a:r>
            <a:endParaRPr lang="en-US" sz="950" dirty="0"/>
          </a:p>
        </p:txBody>
      </p:sp>
      <p:sp>
        <p:nvSpPr>
          <p:cNvPr id="42" name="Shape 38"/>
          <p:cNvSpPr/>
          <p:nvPr/>
        </p:nvSpPr>
        <p:spPr>
          <a:xfrm>
            <a:off x="2377440" y="3410712"/>
            <a:ext cx="6400800" cy="246888"/>
          </a:xfrm>
          <a:prstGeom prst="rect">
            <a:avLst/>
          </a:prstGeom>
          <a:solidFill>
            <a:srgbClr val="F0F5FA"/>
          </a:solidFill>
          <a:ln w="6350">
            <a:solidFill>
              <a:srgbClr val="E8F1F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3" name="Text 39"/>
          <p:cNvSpPr/>
          <p:nvPr/>
        </p:nvSpPr>
        <p:spPr>
          <a:xfrm>
            <a:off x="2423160" y="3410712"/>
            <a:ext cx="6327648" cy="246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A2B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Primary group ID</a:t>
            </a:r>
            <a:endParaRPr lang="en-US" sz="950" dirty="0"/>
          </a:p>
        </p:txBody>
      </p:sp>
      <p:sp>
        <p:nvSpPr>
          <p:cNvPr id="44" name="Shape 40"/>
          <p:cNvSpPr/>
          <p:nvPr/>
        </p:nvSpPr>
        <p:spPr>
          <a:xfrm>
            <a:off x="320040" y="3657600"/>
            <a:ext cx="1188720" cy="246888"/>
          </a:xfrm>
          <a:prstGeom prst="rect">
            <a:avLst/>
          </a:prstGeom>
          <a:solidFill>
            <a:srgbClr val="FFFFFF"/>
          </a:solidFill>
          <a:ln w="6350">
            <a:solidFill>
              <a:srgbClr val="E8F1F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5" name="Text 41"/>
          <p:cNvSpPr/>
          <p:nvPr/>
        </p:nvSpPr>
        <p:spPr>
          <a:xfrm>
            <a:off x="365760" y="3657600"/>
            <a:ext cx="1115568" cy="246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2E6DA4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GECOS</a:t>
            </a:r>
            <a:endParaRPr lang="en-US" sz="950" dirty="0"/>
          </a:p>
        </p:txBody>
      </p:sp>
      <p:sp>
        <p:nvSpPr>
          <p:cNvPr id="46" name="Shape 42"/>
          <p:cNvSpPr/>
          <p:nvPr/>
        </p:nvSpPr>
        <p:spPr>
          <a:xfrm>
            <a:off x="1536192" y="3657600"/>
            <a:ext cx="822960" cy="246888"/>
          </a:xfrm>
          <a:prstGeom prst="rect">
            <a:avLst/>
          </a:prstGeom>
          <a:solidFill>
            <a:srgbClr val="FFFFFF"/>
          </a:solidFill>
          <a:ln w="6350">
            <a:solidFill>
              <a:srgbClr val="E8F1F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7" name="Text 43"/>
          <p:cNvSpPr/>
          <p:nvPr/>
        </p:nvSpPr>
        <p:spPr>
          <a:xfrm>
            <a:off x="1565870" y="3657600"/>
            <a:ext cx="804672" cy="246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A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Ruun Mohamud</a:t>
            </a:r>
            <a:endParaRPr lang="en-US" sz="950" dirty="0"/>
          </a:p>
        </p:txBody>
      </p:sp>
      <p:sp>
        <p:nvSpPr>
          <p:cNvPr id="48" name="Shape 44"/>
          <p:cNvSpPr/>
          <p:nvPr/>
        </p:nvSpPr>
        <p:spPr>
          <a:xfrm>
            <a:off x="2377440" y="3657600"/>
            <a:ext cx="6400800" cy="246888"/>
          </a:xfrm>
          <a:prstGeom prst="rect">
            <a:avLst/>
          </a:prstGeom>
          <a:solidFill>
            <a:srgbClr val="FFFFFF"/>
          </a:solidFill>
          <a:ln w="6350">
            <a:solidFill>
              <a:srgbClr val="E8F1F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9" name="Text 45"/>
          <p:cNvSpPr/>
          <p:nvPr/>
        </p:nvSpPr>
        <p:spPr>
          <a:xfrm>
            <a:off x="2423160" y="3657600"/>
            <a:ext cx="6327648" cy="246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A2B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Full name / comment field</a:t>
            </a:r>
            <a:endParaRPr lang="en-US" sz="950" dirty="0"/>
          </a:p>
        </p:txBody>
      </p:sp>
      <p:sp>
        <p:nvSpPr>
          <p:cNvPr id="50" name="Shape 46"/>
          <p:cNvSpPr/>
          <p:nvPr/>
        </p:nvSpPr>
        <p:spPr>
          <a:xfrm>
            <a:off x="320040" y="3904488"/>
            <a:ext cx="1188720" cy="246888"/>
          </a:xfrm>
          <a:prstGeom prst="rect">
            <a:avLst/>
          </a:prstGeom>
          <a:solidFill>
            <a:srgbClr val="F0F5FA"/>
          </a:solidFill>
          <a:ln w="6350">
            <a:solidFill>
              <a:srgbClr val="E8F1F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1" name="Text 47"/>
          <p:cNvSpPr/>
          <p:nvPr/>
        </p:nvSpPr>
        <p:spPr>
          <a:xfrm>
            <a:off x="365760" y="3904488"/>
            <a:ext cx="1115568" cy="246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2E6DA4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home</a:t>
            </a:r>
            <a:endParaRPr lang="en-US" sz="950" dirty="0"/>
          </a:p>
        </p:txBody>
      </p:sp>
      <p:sp>
        <p:nvSpPr>
          <p:cNvPr id="52" name="Shape 48"/>
          <p:cNvSpPr/>
          <p:nvPr/>
        </p:nvSpPr>
        <p:spPr>
          <a:xfrm>
            <a:off x="1536192" y="3904488"/>
            <a:ext cx="822960" cy="246888"/>
          </a:xfrm>
          <a:prstGeom prst="rect">
            <a:avLst/>
          </a:prstGeom>
          <a:solidFill>
            <a:srgbClr val="F0F5FA"/>
          </a:solidFill>
          <a:ln w="6350">
            <a:solidFill>
              <a:srgbClr val="E8F1F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3" name="Text 49"/>
          <p:cNvSpPr/>
          <p:nvPr/>
        </p:nvSpPr>
        <p:spPr>
          <a:xfrm>
            <a:off x="1581912" y="3904488"/>
            <a:ext cx="749808" cy="246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A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/home/ruun</a:t>
            </a:r>
            <a:endParaRPr lang="en-US" sz="950" dirty="0"/>
          </a:p>
        </p:txBody>
      </p:sp>
      <p:sp>
        <p:nvSpPr>
          <p:cNvPr id="54" name="Shape 50"/>
          <p:cNvSpPr/>
          <p:nvPr/>
        </p:nvSpPr>
        <p:spPr>
          <a:xfrm>
            <a:off x="2377440" y="3904488"/>
            <a:ext cx="6400800" cy="246888"/>
          </a:xfrm>
          <a:prstGeom prst="rect">
            <a:avLst/>
          </a:prstGeom>
          <a:solidFill>
            <a:srgbClr val="F0F5FA"/>
          </a:solidFill>
          <a:ln w="6350">
            <a:solidFill>
              <a:srgbClr val="E8F1F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5" name="Text 51"/>
          <p:cNvSpPr/>
          <p:nvPr/>
        </p:nvSpPr>
        <p:spPr>
          <a:xfrm>
            <a:off x="2423160" y="3904488"/>
            <a:ext cx="6327648" cy="246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A2B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User's home directory</a:t>
            </a:r>
            <a:endParaRPr lang="en-US" sz="950" dirty="0"/>
          </a:p>
        </p:txBody>
      </p:sp>
      <p:sp>
        <p:nvSpPr>
          <p:cNvPr id="56" name="Shape 52"/>
          <p:cNvSpPr/>
          <p:nvPr/>
        </p:nvSpPr>
        <p:spPr>
          <a:xfrm>
            <a:off x="320040" y="4151376"/>
            <a:ext cx="1188720" cy="246888"/>
          </a:xfrm>
          <a:prstGeom prst="rect">
            <a:avLst/>
          </a:prstGeom>
          <a:solidFill>
            <a:srgbClr val="FFFFFF"/>
          </a:solidFill>
          <a:ln w="6350">
            <a:solidFill>
              <a:srgbClr val="E8F1F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7" name="Text 53"/>
          <p:cNvSpPr/>
          <p:nvPr/>
        </p:nvSpPr>
        <p:spPr>
          <a:xfrm>
            <a:off x="365760" y="4151376"/>
            <a:ext cx="1115568" cy="246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2E6DA4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shell</a:t>
            </a:r>
            <a:endParaRPr lang="en-US" sz="950" dirty="0"/>
          </a:p>
        </p:txBody>
      </p:sp>
      <p:sp>
        <p:nvSpPr>
          <p:cNvPr id="58" name="Shape 54"/>
          <p:cNvSpPr/>
          <p:nvPr/>
        </p:nvSpPr>
        <p:spPr>
          <a:xfrm>
            <a:off x="1536192" y="4151376"/>
            <a:ext cx="822960" cy="246888"/>
          </a:xfrm>
          <a:prstGeom prst="rect">
            <a:avLst/>
          </a:prstGeom>
          <a:solidFill>
            <a:srgbClr val="FFFFFF"/>
          </a:solidFill>
          <a:ln w="6350">
            <a:solidFill>
              <a:srgbClr val="E8F1F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9" name="Text 55"/>
          <p:cNvSpPr/>
          <p:nvPr/>
        </p:nvSpPr>
        <p:spPr>
          <a:xfrm>
            <a:off x="1581912" y="4151376"/>
            <a:ext cx="749808" cy="246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A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/bin/bash</a:t>
            </a:r>
            <a:endParaRPr lang="en-US" sz="950" dirty="0"/>
          </a:p>
        </p:txBody>
      </p:sp>
      <p:sp>
        <p:nvSpPr>
          <p:cNvPr id="60" name="Shape 56"/>
          <p:cNvSpPr/>
          <p:nvPr/>
        </p:nvSpPr>
        <p:spPr>
          <a:xfrm>
            <a:off x="2377440" y="4151376"/>
            <a:ext cx="6400800" cy="246888"/>
          </a:xfrm>
          <a:prstGeom prst="rect">
            <a:avLst/>
          </a:prstGeom>
          <a:solidFill>
            <a:srgbClr val="FFFFFF"/>
          </a:solidFill>
          <a:ln w="6350">
            <a:solidFill>
              <a:srgbClr val="E8F1F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1" name="Text 57"/>
          <p:cNvSpPr/>
          <p:nvPr/>
        </p:nvSpPr>
        <p:spPr>
          <a:xfrm>
            <a:off x="2423160" y="4151376"/>
            <a:ext cx="6327648" cy="246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A2B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Default login shell</a:t>
            </a:r>
            <a:endParaRPr lang="en-US" sz="950" dirty="0"/>
          </a:p>
        </p:txBody>
      </p:sp>
      <p:sp>
        <p:nvSpPr>
          <p:cNvPr id="62" name="Text 58"/>
          <p:cNvSpPr/>
          <p:nvPr/>
        </p:nvSpPr>
        <p:spPr>
          <a:xfrm>
            <a:off x="6035040" y="1554480"/>
            <a:ext cx="28346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A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Groups - /etc/group</a:t>
            </a:r>
            <a:endParaRPr lang="en-US" sz="1200" dirty="0"/>
          </a:p>
        </p:txBody>
      </p:sp>
      <p:sp>
        <p:nvSpPr>
          <p:cNvPr id="63" name="Shape 59"/>
          <p:cNvSpPr/>
          <p:nvPr/>
        </p:nvSpPr>
        <p:spPr>
          <a:xfrm>
            <a:off x="6035040" y="1874520"/>
            <a:ext cx="2834640" cy="457200"/>
          </a:xfrm>
          <a:prstGeom prst="rect">
            <a:avLst/>
          </a:prstGeom>
          <a:solidFill>
            <a:srgbClr val="1E2D3D"/>
          </a:solidFill>
          <a:ln w="12700">
            <a:solidFill>
              <a:srgbClr val="0077A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4" name="Text 60"/>
          <p:cNvSpPr/>
          <p:nvPr/>
        </p:nvSpPr>
        <p:spPr>
          <a:xfrm>
            <a:off x="6172200" y="1874520"/>
            <a:ext cx="25603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4ADE8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somnog:x:1002:nadra,omar,ruun,najma</a:t>
            </a:r>
            <a:endParaRPr lang="en-US" sz="900" dirty="0"/>
          </a:p>
        </p:txBody>
      </p:sp>
      <p:sp>
        <p:nvSpPr>
          <p:cNvPr id="65" name="Shape 61"/>
          <p:cNvSpPr/>
          <p:nvPr/>
        </p:nvSpPr>
        <p:spPr>
          <a:xfrm>
            <a:off x="6035040" y="2395728"/>
            <a:ext cx="2834640" cy="438912"/>
          </a:xfrm>
          <a:prstGeom prst="rect">
            <a:avLst/>
          </a:prstGeom>
          <a:solidFill>
            <a:srgbClr val="FFFFFF"/>
          </a:solidFill>
          <a:ln w="6350">
            <a:solidFill>
              <a:srgbClr val="E8F1F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6" name="Text 62"/>
          <p:cNvSpPr/>
          <p:nvPr/>
        </p:nvSpPr>
        <p:spPr>
          <a:xfrm>
            <a:off x="6144768" y="2404872"/>
            <a:ext cx="9144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2E6DA4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groupname</a:t>
            </a:r>
            <a:endParaRPr lang="en-US" sz="950" dirty="0"/>
          </a:p>
        </p:txBody>
      </p:sp>
      <p:sp>
        <p:nvSpPr>
          <p:cNvPr id="67" name="Text 63"/>
          <p:cNvSpPr/>
          <p:nvPr/>
        </p:nvSpPr>
        <p:spPr>
          <a:xfrm>
            <a:off x="6144768" y="2596896"/>
            <a:ext cx="26060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5A7A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Group login name</a:t>
            </a:r>
            <a:endParaRPr lang="en-US" sz="900" dirty="0"/>
          </a:p>
        </p:txBody>
      </p:sp>
      <p:sp>
        <p:nvSpPr>
          <p:cNvPr id="68" name="Shape 64"/>
          <p:cNvSpPr/>
          <p:nvPr/>
        </p:nvSpPr>
        <p:spPr>
          <a:xfrm>
            <a:off x="6035040" y="2871216"/>
            <a:ext cx="2834640" cy="438912"/>
          </a:xfrm>
          <a:prstGeom prst="rect">
            <a:avLst/>
          </a:prstGeom>
          <a:solidFill>
            <a:srgbClr val="F0F5FA"/>
          </a:solidFill>
          <a:ln w="6350">
            <a:solidFill>
              <a:srgbClr val="E8F1F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9" name="Text 65"/>
          <p:cNvSpPr/>
          <p:nvPr/>
        </p:nvSpPr>
        <p:spPr>
          <a:xfrm>
            <a:off x="6144768" y="2880360"/>
            <a:ext cx="9144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2E6DA4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password</a:t>
            </a:r>
            <a:endParaRPr lang="en-US" sz="950" dirty="0"/>
          </a:p>
        </p:txBody>
      </p:sp>
      <p:sp>
        <p:nvSpPr>
          <p:cNvPr id="70" name="Text 66"/>
          <p:cNvSpPr/>
          <p:nvPr/>
        </p:nvSpPr>
        <p:spPr>
          <a:xfrm>
            <a:off x="6144768" y="3072384"/>
            <a:ext cx="26060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5A7A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x or empty</a:t>
            </a:r>
            <a:endParaRPr lang="en-US" sz="900" dirty="0"/>
          </a:p>
        </p:txBody>
      </p:sp>
      <p:sp>
        <p:nvSpPr>
          <p:cNvPr id="71" name="Shape 67"/>
          <p:cNvSpPr/>
          <p:nvPr/>
        </p:nvSpPr>
        <p:spPr>
          <a:xfrm>
            <a:off x="6035040" y="3346704"/>
            <a:ext cx="2834640" cy="438912"/>
          </a:xfrm>
          <a:prstGeom prst="rect">
            <a:avLst/>
          </a:prstGeom>
          <a:solidFill>
            <a:srgbClr val="FFFFFF"/>
          </a:solidFill>
          <a:ln w="6350">
            <a:solidFill>
              <a:srgbClr val="E8F1F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2" name="Text 68"/>
          <p:cNvSpPr/>
          <p:nvPr/>
        </p:nvSpPr>
        <p:spPr>
          <a:xfrm>
            <a:off x="6144768" y="3355848"/>
            <a:ext cx="9144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2E6DA4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GID</a:t>
            </a:r>
            <a:endParaRPr lang="en-US" sz="950" dirty="0"/>
          </a:p>
        </p:txBody>
      </p:sp>
      <p:sp>
        <p:nvSpPr>
          <p:cNvPr id="73" name="Text 69"/>
          <p:cNvSpPr/>
          <p:nvPr/>
        </p:nvSpPr>
        <p:spPr>
          <a:xfrm>
            <a:off x="6144768" y="3547872"/>
            <a:ext cx="26060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5A7A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Group ID number</a:t>
            </a:r>
            <a:endParaRPr lang="en-US" sz="900" dirty="0"/>
          </a:p>
        </p:txBody>
      </p:sp>
      <p:sp>
        <p:nvSpPr>
          <p:cNvPr id="74" name="Shape 70"/>
          <p:cNvSpPr/>
          <p:nvPr/>
        </p:nvSpPr>
        <p:spPr>
          <a:xfrm>
            <a:off x="6035040" y="3822192"/>
            <a:ext cx="2834640" cy="438912"/>
          </a:xfrm>
          <a:prstGeom prst="rect">
            <a:avLst/>
          </a:prstGeom>
          <a:solidFill>
            <a:srgbClr val="F0F5FA"/>
          </a:solidFill>
          <a:ln w="6350">
            <a:solidFill>
              <a:srgbClr val="E8F1F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5" name="Text 71"/>
          <p:cNvSpPr/>
          <p:nvPr/>
        </p:nvSpPr>
        <p:spPr>
          <a:xfrm>
            <a:off x="6144768" y="3831336"/>
            <a:ext cx="9144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2E6DA4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members</a:t>
            </a:r>
            <a:endParaRPr lang="en-US" sz="950" dirty="0"/>
          </a:p>
        </p:txBody>
      </p:sp>
      <p:sp>
        <p:nvSpPr>
          <p:cNvPr id="76" name="Text 72"/>
          <p:cNvSpPr/>
          <p:nvPr/>
        </p:nvSpPr>
        <p:spPr>
          <a:xfrm>
            <a:off x="6144768" y="4023360"/>
            <a:ext cx="26060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5A7A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Comma-separated users</a:t>
            </a:r>
            <a:endParaRPr lang="en-US" sz="900" dirty="0"/>
          </a:p>
        </p:txBody>
      </p:sp>
      <p:sp>
        <p:nvSpPr>
          <p:cNvPr id="77" name="Shape 73"/>
          <p:cNvSpPr/>
          <p:nvPr/>
        </p:nvSpPr>
        <p:spPr>
          <a:xfrm>
            <a:off x="320040" y="4416552"/>
            <a:ext cx="8503920" cy="749808"/>
          </a:xfrm>
          <a:prstGeom prst="rect">
            <a:avLst/>
          </a:prstGeom>
          <a:solidFill>
            <a:srgbClr val="1E2D3D"/>
          </a:solidFill>
          <a:ln w="12700">
            <a:solidFill>
              <a:srgbClr val="0077A3"/>
            </a:solidFill>
            <a:prstDash val="solid"/>
          </a:ln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78" name="Text 74"/>
          <p:cNvSpPr/>
          <p:nvPr/>
        </p:nvSpPr>
        <p:spPr>
          <a:xfrm>
            <a:off x="457200" y="4507992"/>
            <a:ext cx="822960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000" dirty="0">
                <a:solidFill>
                  <a:srgbClr val="00B4D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$ sudo useradd -m -c 'Ruun Mohamud' ruun   # create user (-m=home dir, -c=comment)</a:t>
            </a:r>
            <a:endParaRPr lang="en-US" sz="1000" dirty="0"/>
          </a:p>
          <a:p>
            <a:pPr marL="0" indent="0">
              <a:buNone/>
            </a:pPr>
            <a:r>
              <a:rPr lang="en-US" sz="1000" dirty="0">
                <a:solidFill>
                  <a:srgbClr val="00B4D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$ sudo groupadd somnog                     # create group 'somnog'</a:t>
            </a:r>
            <a:endParaRPr lang="en-US" sz="1000" dirty="0"/>
          </a:p>
          <a:p>
            <a:pPr marL="0" indent="0">
              <a:buNone/>
            </a:pPr>
            <a:r>
              <a:rPr lang="en-US" sz="1000" dirty="0">
                <a:solidFill>
                  <a:srgbClr val="00B4D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$ sudo usermod -aG somnog ruun             # add ruun to group somnog</a:t>
            </a:r>
            <a:endParaRPr lang="en-US" sz="1000" dirty="0"/>
          </a:p>
          <a:p>
            <a:pPr marL="0" indent="0">
              <a:buNone/>
            </a:pPr>
            <a:r>
              <a:rPr lang="en-US" sz="1000" dirty="0">
                <a:solidFill>
                  <a:srgbClr val="00B4D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$ id ruun                                  # uid=1001(ruun) gid=1001(ruun) groups=1001(ruun),1002(somnog)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0F5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40080"/>
          </a:xfrm>
          <a:prstGeom prst="rect">
            <a:avLst/>
          </a:prstGeom>
          <a:solidFill>
            <a:srgbClr val="1A3A5C"/>
          </a:solidFill>
          <a:ln w="12700">
            <a:solidFill>
              <a:srgbClr val="1A3A5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320040" y="0"/>
            <a:ext cx="68580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File Permissions and Ownership</a:t>
            </a:r>
            <a:endParaRPr lang="en-US" sz="1500" dirty="0"/>
          </a:p>
        </p:txBody>
      </p:sp>
      <p:pic>
        <p:nvPicPr>
          <p:cNvPr id="4" name="Image 0"/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7744968" y="101017"/>
            <a:ext cx="1216152" cy="438045"/>
          </a:xfrm>
          <a:prstGeom prst="rect">
            <a:avLst/>
          </a:prstGeom>
        </p:spPr>
      </p:pic>
      <p:sp>
        <p:nvSpPr>
          <p:cNvPr id="5" name="Shape 2"/>
          <p:cNvSpPr/>
          <p:nvPr/>
        </p:nvSpPr>
        <p:spPr>
          <a:xfrm>
            <a:off x="0" y="4846320"/>
            <a:ext cx="9144000" cy="297180"/>
          </a:xfrm>
          <a:prstGeom prst="rect">
            <a:avLst/>
          </a:prstGeom>
          <a:solidFill>
            <a:srgbClr val="1A3A5C"/>
          </a:solidFill>
          <a:ln w="12700">
            <a:solidFill>
              <a:srgbClr val="1A3A5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Text 4"/>
          <p:cNvSpPr/>
          <p:nvPr/>
        </p:nvSpPr>
        <p:spPr>
          <a:xfrm>
            <a:off x="365760" y="749808"/>
            <a:ext cx="841248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1A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Read · Write · Execute  -  Who Can Do What</a:t>
            </a:r>
            <a:endParaRPr lang="en-US" sz="1700" dirty="0"/>
          </a:p>
        </p:txBody>
      </p:sp>
      <p:sp>
        <p:nvSpPr>
          <p:cNvPr id="9" name="Shape 5"/>
          <p:cNvSpPr/>
          <p:nvPr/>
        </p:nvSpPr>
        <p:spPr>
          <a:xfrm>
            <a:off x="320040" y="1115568"/>
            <a:ext cx="8503920" cy="347472"/>
          </a:xfrm>
          <a:prstGeom prst="rect">
            <a:avLst/>
          </a:prstGeom>
          <a:solidFill>
            <a:srgbClr val="1A3A5C"/>
          </a:solidFill>
          <a:ln w="12700">
            <a:solidFill>
              <a:srgbClr val="1A3A5C"/>
            </a:solidFill>
            <a:prstDash val="solid"/>
          </a:ln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0" name="Text 6"/>
          <p:cNvSpPr/>
          <p:nvPr/>
        </p:nvSpPr>
        <p:spPr>
          <a:xfrm>
            <a:off x="457200" y="1115568"/>
            <a:ext cx="82296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i="1" dirty="0">
                <a:solidFill>
                  <a:srgbClr val="00B4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Why it matters: Without proper permissions, any user could read private files, modify system configs, or execute dangerous scripts. Permissions are Linux's primary security boundary.</a:t>
            </a:r>
            <a:endParaRPr lang="en-US" sz="1050" dirty="0"/>
          </a:p>
        </p:txBody>
      </p:sp>
      <p:sp>
        <p:nvSpPr>
          <p:cNvPr id="11" name="Shape 7"/>
          <p:cNvSpPr/>
          <p:nvPr/>
        </p:nvSpPr>
        <p:spPr>
          <a:xfrm>
            <a:off x="320040" y="1572768"/>
            <a:ext cx="1920240" cy="658368"/>
          </a:xfrm>
          <a:prstGeom prst="rect">
            <a:avLst/>
          </a:prstGeom>
          <a:solidFill>
            <a:srgbClr val="5A7A8A"/>
          </a:solidFill>
          <a:ln w="12700">
            <a:solidFill>
              <a:srgbClr val="5A7A8A"/>
            </a:solidFill>
            <a:prstDash val="solid"/>
          </a:ln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2" name="Text 8"/>
          <p:cNvSpPr/>
          <p:nvPr/>
        </p:nvSpPr>
        <p:spPr>
          <a:xfrm>
            <a:off x="320040" y="1572768"/>
            <a:ext cx="19202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400" b="1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-</a:t>
            </a:r>
            <a:endParaRPr lang="en-US" sz="2400" dirty="0"/>
          </a:p>
        </p:txBody>
      </p:sp>
      <p:sp>
        <p:nvSpPr>
          <p:cNvPr id="13" name="Text 9"/>
          <p:cNvSpPr/>
          <p:nvPr/>
        </p:nvSpPr>
        <p:spPr>
          <a:xfrm>
            <a:off x="320040" y="2249424"/>
            <a:ext cx="19202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5A7A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Type</a:t>
            </a:r>
            <a:endParaRPr lang="en-US" sz="900" dirty="0"/>
          </a:p>
          <a:p>
            <a:pPr marL="0" indent="0" algn="ctr">
              <a:buNone/>
            </a:pPr>
            <a:r>
              <a:rPr lang="en-US" sz="900" dirty="0">
                <a:solidFill>
                  <a:srgbClr val="5A7A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(-=file  d=dir</a:t>
            </a:r>
            <a:endParaRPr lang="en-US" sz="900" dirty="0"/>
          </a:p>
          <a:p>
            <a:pPr marL="0" indent="0" algn="ctr">
              <a:buNone/>
            </a:pPr>
            <a:r>
              <a:rPr lang="en-US" sz="900" dirty="0">
                <a:solidFill>
                  <a:srgbClr val="5A7A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l=symlink)</a:t>
            </a:r>
            <a:endParaRPr lang="en-US" sz="900" dirty="0"/>
          </a:p>
        </p:txBody>
      </p:sp>
      <p:sp>
        <p:nvSpPr>
          <p:cNvPr id="14" name="Shape 10"/>
          <p:cNvSpPr/>
          <p:nvPr/>
        </p:nvSpPr>
        <p:spPr>
          <a:xfrm>
            <a:off x="2468880" y="1572768"/>
            <a:ext cx="1920240" cy="658368"/>
          </a:xfrm>
          <a:prstGeom prst="rect">
            <a:avLst/>
          </a:prstGeom>
          <a:solidFill>
            <a:srgbClr val="2E6DA4"/>
          </a:solidFill>
          <a:ln w="12700">
            <a:solidFill>
              <a:srgbClr val="2E6DA4"/>
            </a:solidFill>
            <a:prstDash val="solid"/>
          </a:ln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5" name="Text 11"/>
          <p:cNvSpPr/>
          <p:nvPr/>
        </p:nvSpPr>
        <p:spPr>
          <a:xfrm>
            <a:off x="2468880" y="1572768"/>
            <a:ext cx="19202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400" b="1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rw-</a:t>
            </a:r>
            <a:endParaRPr lang="en-US" sz="2400" dirty="0"/>
          </a:p>
        </p:txBody>
      </p:sp>
      <p:sp>
        <p:nvSpPr>
          <p:cNvPr id="16" name="Text 12"/>
          <p:cNvSpPr/>
          <p:nvPr/>
        </p:nvSpPr>
        <p:spPr>
          <a:xfrm>
            <a:off x="2468880" y="2249424"/>
            <a:ext cx="19202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5A7A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Owner</a:t>
            </a:r>
            <a:endParaRPr lang="en-US" sz="900" dirty="0"/>
          </a:p>
          <a:p>
            <a:pPr marL="0" indent="0" algn="ctr">
              <a:buNone/>
            </a:pPr>
            <a:r>
              <a:rPr lang="en-US" sz="900" dirty="0">
                <a:solidFill>
                  <a:srgbClr val="5A7A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Read+Write</a:t>
            </a:r>
            <a:endParaRPr lang="en-US" sz="900" dirty="0"/>
          </a:p>
        </p:txBody>
      </p:sp>
      <p:sp>
        <p:nvSpPr>
          <p:cNvPr id="17" name="Shape 13"/>
          <p:cNvSpPr/>
          <p:nvPr/>
        </p:nvSpPr>
        <p:spPr>
          <a:xfrm>
            <a:off x="4617720" y="1572768"/>
            <a:ext cx="1920240" cy="658368"/>
          </a:xfrm>
          <a:prstGeom prst="rect">
            <a:avLst/>
          </a:prstGeom>
          <a:solidFill>
            <a:srgbClr val="0077A3"/>
          </a:solidFill>
          <a:ln w="12700">
            <a:solidFill>
              <a:srgbClr val="0077A3"/>
            </a:solidFill>
            <a:prstDash val="solid"/>
          </a:ln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8" name="Text 14"/>
          <p:cNvSpPr/>
          <p:nvPr/>
        </p:nvSpPr>
        <p:spPr>
          <a:xfrm>
            <a:off x="4617720" y="1572768"/>
            <a:ext cx="19202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400" b="1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r--</a:t>
            </a:r>
            <a:endParaRPr lang="en-US" sz="2400" dirty="0"/>
          </a:p>
        </p:txBody>
      </p:sp>
      <p:sp>
        <p:nvSpPr>
          <p:cNvPr id="19" name="Text 15"/>
          <p:cNvSpPr/>
          <p:nvPr/>
        </p:nvSpPr>
        <p:spPr>
          <a:xfrm>
            <a:off x="4617720" y="2249424"/>
            <a:ext cx="19202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5A7A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Group</a:t>
            </a:r>
            <a:endParaRPr lang="en-US" sz="900" dirty="0"/>
          </a:p>
          <a:p>
            <a:pPr marL="0" indent="0" algn="ctr">
              <a:buNone/>
            </a:pPr>
            <a:r>
              <a:rPr lang="en-US" sz="900" dirty="0">
                <a:solidFill>
                  <a:srgbClr val="5A7A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Read only</a:t>
            </a:r>
            <a:endParaRPr lang="en-US" sz="900" dirty="0"/>
          </a:p>
        </p:txBody>
      </p:sp>
      <p:sp>
        <p:nvSpPr>
          <p:cNvPr id="20" name="Shape 16"/>
          <p:cNvSpPr/>
          <p:nvPr/>
        </p:nvSpPr>
        <p:spPr>
          <a:xfrm>
            <a:off x="6766560" y="1572768"/>
            <a:ext cx="1920240" cy="658368"/>
          </a:xfrm>
          <a:prstGeom prst="rect">
            <a:avLst/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1" name="Text 17"/>
          <p:cNvSpPr/>
          <p:nvPr/>
        </p:nvSpPr>
        <p:spPr>
          <a:xfrm>
            <a:off x="6766560" y="1572768"/>
            <a:ext cx="19202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400" b="1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r--</a:t>
            </a:r>
            <a:endParaRPr lang="en-US" sz="2400" dirty="0"/>
          </a:p>
        </p:txBody>
      </p:sp>
      <p:sp>
        <p:nvSpPr>
          <p:cNvPr id="22" name="Text 18"/>
          <p:cNvSpPr/>
          <p:nvPr/>
        </p:nvSpPr>
        <p:spPr>
          <a:xfrm>
            <a:off x="6766560" y="2249424"/>
            <a:ext cx="19202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5A7A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Others</a:t>
            </a:r>
            <a:endParaRPr lang="en-US" sz="900" dirty="0"/>
          </a:p>
          <a:p>
            <a:pPr marL="0" indent="0" algn="ctr">
              <a:buNone/>
            </a:pPr>
            <a:r>
              <a:rPr lang="en-US" sz="900" dirty="0">
                <a:solidFill>
                  <a:srgbClr val="5A7A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Read only</a:t>
            </a:r>
            <a:endParaRPr lang="en-US" sz="900" dirty="0"/>
          </a:p>
        </p:txBody>
      </p:sp>
      <p:sp>
        <p:nvSpPr>
          <p:cNvPr id="23" name="Shape 19"/>
          <p:cNvSpPr/>
          <p:nvPr/>
        </p:nvSpPr>
        <p:spPr>
          <a:xfrm>
            <a:off x="320040" y="2724912"/>
            <a:ext cx="4160520" cy="347472"/>
          </a:xfrm>
          <a:prstGeom prst="rect">
            <a:avLst/>
          </a:prstGeom>
          <a:solidFill>
            <a:srgbClr val="2E6DA4"/>
          </a:solidFill>
          <a:ln w="12700">
            <a:solidFill>
              <a:srgbClr val="2E6DA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4" name="Text 20"/>
          <p:cNvSpPr/>
          <p:nvPr/>
        </p:nvSpPr>
        <p:spPr>
          <a:xfrm>
            <a:off x="320040" y="2724912"/>
            <a:ext cx="41605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Method 1 - Symbolic</a:t>
            </a:r>
            <a:endParaRPr lang="en-US" sz="1200" dirty="0"/>
          </a:p>
        </p:txBody>
      </p:sp>
      <p:sp>
        <p:nvSpPr>
          <p:cNvPr id="25" name="Shape 21"/>
          <p:cNvSpPr/>
          <p:nvPr/>
        </p:nvSpPr>
        <p:spPr>
          <a:xfrm>
            <a:off x="320040" y="3072384"/>
            <a:ext cx="4160520" cy="1371600"/>
          </a:xfrm>
          <a:prstGeom prst="rect">
            <a:avLst/>
          </a:prstGeom>
          <a:solidFill>
            <a:srgbClr val="1E2D3D"/>
          </a:solidFill>
          <a:ln w="12700">
            <a:solidFill>
              <a:srgbClr val="2E6DA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6" name="Text 22"/>
          <p:cNvSpPr/>
          <p:nvPr/>
        </p:nvSpPr>
        <p:spPr>
          <a:xfrm>
            <a:off x="457200" y="3118104"/>
            <a:ext cx="3931920" cy="1920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5A7A8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# Format: chmod [who][op][perm] file</a:t>
            </a:r>
            <a:endParaRPr lang="en-US" sz="950" dirty="0"/>
          </a:p>
        </p:txBody>
      </p:sp>
      <p:sp>
        <p:nvSpPr>
          <p:cNvPr id="27" name="Text 23"/>
          <p:cNvSpPr/>
          <p:nvPr/>
        </p:nvSpPr>
        <p:spPr>
          <a:xfrm>
            <a:off x="457200" y="3319272"/>
            <a:ext cx="3931920" cy="1920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00B4D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$ chmod u+x script.sh </a:t>
            </a:r>
            <a:endParaRPr lang="en-US" sz="950" dirty="0"/>
          </a:p>
        </p:txBody>
      </p:sp>
      <p:sp>
        <p:nvSpPr>
          <p:cNvPr id="28" name="Text 24"/>
          <p:cNvSpPr/>
          <p:nvPr/>
        </p:nvSpPr>
        <p:spPr>
          <a:xfrm>
            <a:off x="457200" y="3520440"/>
            <a:ext cx="3931920" cy="1920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00B4D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$ chmod g+r report.txt</a:t>
            </a:r>
            <a:endParaRPr lang="en-US" sz="950" dirty="0"/>
          </a:p>
        </p:txBody>
      </p:sp>
      <p:sp>
        <p:nvSpPr>
          <p:cNvPr id="29" name="Text 25"/>
          <p:cNvSpPr/>
          <p:nvPr/>
        </p:nvSpPr>
        <p:spPr>
          <a:xfrm>
            <a:off x="457200" y="3721608"/>
            <a:ext cx="3931920" cy="1920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00B4D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$ chmod o-w shared.txt</a:t>
            </a:r>
            <a:endParaRPr lang="en-US" sz="950" dirty="0"/>
          </a:p>
        </p:txBody>
      </p:sp>
      <p:sp>
        <p:nvSpPr>
          <p:cNvPr id="30" name="Text 26"/>
          <p:cNvSpPr/>
          <p:nvPr/>
        </p:nvSpPr>
        <p:spPr>
          <a:xfrm>
            <a:off x="457200" y="3922776"/>
            <a:ext cx="3931920" cy="1920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00B4D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$ chmod a+r README.md </a:t>
            </a:r>
            <a:endParaRPr lang="en-US" sz="950" dirty="0"/>
          </a:p>
        </p:txBody>
      </p:sp>
      <p:sp>
        <p:nvSpPr>
          <p:cNvPr id="31" name="Text 27"/>
          <p:cNvSpPr/>
          <p:nvPr/>
        </p:nvSpPr>
        <p:spPr>
          <a:xfrm>
            <a:off x="457200" y="4123944"/>
            <a:ext cx="3931920" cy="1920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5A7A8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# who: u(owner) g(group) o(others) a(all)</a:t>
            </a:r>
            <a:endParaRPr lang="en-US" sz="950" dirty="0"/>
          </a:p>
        </p:txBody>
      </p:sp>
      <p:sp>
        <p:nvSpPr>
          <p:cNvPr id="32" name="Shape 28"/>
          <p:cNvSpPr/>
          <p:nvPr/>
        </p:nvSpPr>
        <p:spPr>
          <a:xfrm>
            <a:off x="4663440" y="2724912"/>
            <a:ext cx="4160520" cy="347472"/>
          </a:xfrm>
          <a:prstGeom prst="rect">
            <a:avLst/>
          </a:prstGeom>
          <a:solidFill>
            <a:srgbClr val="0077A3"/>
          </a:solidFill>
          <a:ln w="12700">
            <a:solidFill>
              <a:srgbClr val="0077A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3" name="Text 29"/>
          <p:cNvSpPr/>
          <p:nvPr/>
        </p:nvSpPr>
        <p:spPr>
          <a:xfrm>
            <a:off x="4663440" y="2724912"/>
            <a:ext cx="41605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Method 2 - Numeric (Octal)</a:t>
            </a:r>
            <a:endParaRPr lang="en-US" sz="1200" dirty="0"/>
          </a:p>
        </p:txBody>
      </p:sp>
      <p:sp>
        <p:nvSpPr>
          <p:cNvPr id="34" name="Shape 30"/>
          <p:cNvSpPr/>
          <p:nvPr/>
        </p:nvSpPr>
        <p:spPr>
          <a:xfrm>
            <a:off x="4663440" y="3072384"/>
            <a:ext cx="4160520" cy="1371600"/>
          </a:xfrm>
          <a:prstGeom prst="rect">
            <a:avLst/>
          </a:prstGeom>
          <a:solidFill>
            <a:srgbClr val="1E2D3D"/>
          </a:solidFill>
          <a:ln w="12700">
            <a:solidFill>
              <a:srgbClr val="0077A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5" name="Text 31"/>
          <p:cNvSpPr/>
          <p:nvPr/>
        </p:nvSpPr>
        <p:spPr>
          <a:xfrm>
            <a:off x="4800600" y="3118104"/>
            <a:ext cx="3931920" cy="1920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5A7A8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# r=4  w=2  x=1  → add values</a:t>
            </a:r>
            <a:endParaRPr lang="en-US" sz="950" dirty="0"/>
          </a:p>
        </p:txBody>
      </p:sp>
      <p:sp>
        <p:nvSpPr>
          <p:cNvPr id="36" name="Text 32"/>
          <p:cNvSpPr/>
          <p:nvPr/>
        </p:nvSpPr>
        <p:spPr>
          <a:xfrm>
            <a:off x="4800600" y="3319272"/>
            <a:ext cx="3931920" cy="1920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00B4D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$ chmod 755 script.sh </a:t>
            </a:r>
            <a:endParaRPr lang="en-US" sz="950" dirty="0"/>
          </a:p>
        </p:txBody>
      </p:sp>
      <p:sp>
        <p:nvSpPr>
          <p:cNvPr id="37" name="Text 33"/>
          <p:cNvSpPr/>
          <p:nvPr/>
        </p:nvSpPr>
        <p:spPr>
          <a:xfrm>
            <a:off x="4800600" y="3520440"/>
            <a:ext cx="3931920" cy="1920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00B4D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$ chmod 644 file.txt  </a:t>
            </a:r>
            <a:endParaRPr lang="en-US" sz="950" dirty="0"/>
          </a:p>
        </p:txBody>
      </p:sp>
      <p:sp>
        <p:nvSpPr>
          <p:cNvPr id="38" name="Text 34"/>
          <p:cNvSpPr/>
          <p:nvPr/>
        </p:nvSpPr>
        <p:spPr>
          <a:xfrm>
            <a:off x="4800600" y="3721608"/>
            <a:ext cx="3931920" cy="1920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00B4D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$ chmod 600 private.key</a:t>
            </a:r>
            <a:endParaRPr lang="en-US" sz="950" dirty="0"/>
          </a:p>
        </p:txBody>
      </p:sp>
      <p:sp>
        <p:nvSpPr>
          <p:cNvPr id="39" name="Text 35"/>
          <p:cNvSpPr/>
          <p:nvPr/>
        </p:nvSpPr>
        <p:spPr>
          <a:xfrm>
            <a:off x="4800600" y="3922776"/>
            <a:ext cx="3931920" cy="1920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00B4D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$ chmod 777 shared.sh </a:t>
            </a:r>
            <a:endParaRPr lang="en-US" sz="950" dirty="0"/>
          </a:p>
        </p:txBody>
      </p:sp>
      <p:sp>
        <p:nvSpPr>
          <p:cNvPr id="40" name="Text 36"/>
          <p:cNvSpPr/>
          <p:nvPr/>
        </p:nvSpPr>
        <p:spPr>
          <a:xfrm>
            <a:off x="4800600" y="4123944"/>
            <a:ext cx="3931920" cy="1920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5A7A8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# 7=rwx  6=rw-  5=r-x  4=r--  0=---</a:t>
            </a:r>
            <a:endParaRPr lang="en-US" sz="950" dirty="0"/>
          </a:p>
        </p:txBody>
      </p:sp>
      <p:sp>
        <p:nvSpPr>
          <p:cNvPr id="41" name="Shape 37"/>
          <p:cNvSpPr/>
          <p:nvPr/>
        </p:nvSpPr>
        <p:spPr>
          <a:xfrm>
            <a:off x="320040" y="4507992"/>
            <a:ext cx="8503920" cy="548640"/>
          </a:xfrm>
          <a:prstGeom prst="rect">
            <a:avLst/>
          </a:prstGeom>
          <a:solidFill>
            <a:srgbClr val="1E2D3D"/>
          </a:solidFill>
          <a:ln w="12700">
            <a:solidFill>
              <a:srgbClr val="0077A3"/>
            </a:solidFill>
            <a:prstDash val="solid"/>
          </a:ln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42" name="Text 38"/>
          <p:cNvSpPr/>
          <p:nvPr/>
        </p:nvSpPr>
        <p:spPr>
          <a:xfrm>
            <a:off x="457200" y="4599432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000" dirty="0">
                <a:solidFill>
                  <a:srgbClr val="00B4D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$ ls -la                               # view permissions, owner, group</a:t>
            </a:r>
            <a:endParaRPr lang="en-US" sz="1000" dirty="0"/>
          </a:p>
          <a:p>
            <a:pPr marL="0" indent="0">
              <a:buNone/>
            </a:pPr>
            <a:r>
              <a:rPr lang="en-US" sz="1000" dirty="0">
                <a:solidFill>
                  <a:srgbClr val="00B4D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$ chown omar:somnog project/           # change owner to omar, group to somnog</a:t>
            </a:r>
            <a:endParaRPr lang="en-US" sz="1000" dirty="0"/>
          </a:p>
          <a:p>
            <a:pPr marL="0" indent="0">
              <a:buNone/>
            </a:pPr>
            <a:r>
              <a:rPr lang="en-US" sz="1000" dirty="0">
                <a:solidFill>
                  <a:srgbClr val="00B4D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$ chown -R asha:somnog /srv/data/      # -R applies recursively to all contents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0F5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40080"/>
          </a:xfrm>
          <a:prstGeom prst="rect">
            <a:avLst/>
          </a:prstGeom>
          <a:solidFill>
            <a:srgbClr val="1A3A5C"/>
          </a:solidFill>
          <a:ln w="12700">
            <a:solidFill>
              <a:srgbClr val="1A3A5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320040" y="0"/>
            <a:ext cx="68580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Redirection &amp; Piping</a:t>
            </a:r>
            <a:endParaRPr lang="en-US" sz="1500" dirty="0"/>
          </a:p>
        </p:txBody>
      </p:sp>
      <p:pic>
        <p:nvPicPr>
          <p:cNvPr id="4" name="Image 0"/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7744968" y="101017"/>
            <a:ext cx="1216152" cy="438045"/>
          </a:xfrm>
          <a:prstGeom prst="rect">
            <a:avLst/>
          </a:prstGeom>
        </p:spPr>
      </p:pic>
      <p:sp>
        <p:nvSpPr>
          <p:cNvPr id="5" name="Shape 2"/>
          <p:cNvSpPr/>
          <p:nvPr/>
        </p:nvSpPr>
        <p:spPr>
          <a:xfrm>
            <a:off x="0" y="4846320"/>
            <a:ext cx="9144000" cy="297180"/>
          </a:xfrm>
          <a:prstGeom prst="rect">
            <a:avLst/>
          </a:prstGeom>
          <a:solidFill>
            <a:srgbClr val="1A3A5C"/>
          </a:solidFill>
          <a:ln w="12700">
            <a:solidFill>
              <a:srgbClr val="1A3A5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Text 3"/>
          <p:cNvSpPr/>
          <p:nvPr/>
        </p:nvSpPr>
        <p:spPr>
          <a:xfrm>
            <a:off x="274320" y="4846320"/>
            <a:ext cx="7772400" cy="2971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A0C4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SomNOG Capacity Building Series 2026  |  Linux 201  |  somnog.so</a:t>
            </a:r>
            <a:endParaRPr lang="en-US" sz="900" dirty="0"/>
          </a:p>
        </p:txBody>
      </p:sp>
      <p:pic>
        <p:nvPicPr>
          <p:cNvPr id="7" name="Image 1"/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8449056" y="4894456"/>
            <a:ext cx="557784" cy="200907"/>
          </a:xfrm>
          <a:prstGeom prst="rect">
            <a:avLst/>
          </a:prstGeom>
        </p:spPr>
      </p:pic>
      <p:sp>
        <p:nvSpPr>
          <p:cNvPr id="8" name="Text 4"/>
          <p:cNvSpPr/>
          <p:nvPr/>
        </p:nvSpPr>
        <p:spPr>
          <a:xfrm>
            <a:off x="365760" y="749808"/>
            <a:ext cx="841248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1A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Controlling the Flow of Data Between Commands</a:t>
            </a:r>
            <a:endParaRPr lang="en-US" sz="1700" dirty="0"/>
          </a:p>
        </p:txBody>
      </p:sp>
      <p:sp>
        <p:nvSpPr>
          <p:cNvPr id="9" name="Shape 5"/>
          <p:cNvSpPr/>
          <p:nvPr/>
        </p:nvSpPr>
        <p:spPr>
          <a:xfrm>
            <a:off x="320040" y="1115568"/>
            <a:ext cx="8503920" cy="347472"/>
          </a:xfrm>
          <a:prstGeom prst="rect">
            <a:avLst/>
          </a:prstGeom>
          <a:solidFill>
            <a:srgbClr val="1A3A5C"/>
          </a:solidFill>
          <a:ln w="12700">
            <a:solidFill>
              <a:srgbClr val="1A3A5C"/>
            </a:solidFill>
            <a:prstDash val="solid"/>
          </a:ln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0" name="Text 6"/>
          <p:cNvSpPr/>
          <p:nvPr/>
        </p:nvSpPr>
        <p:spPr>
          <a:xfrm>
            <a:off x="457200" y="1115568"/>
            <a:ext cx="82296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i="1" dirty="0">
                <a:solidFill>
                  <a:srgbClr val="00B4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Why it matters: Commands produce output. Redirection lets you save that output to files. Pipes let you feed output from one command directly into another - enabling powerful one-liners.</a:t>
            </a:r>
            <a:endParaRPr lang="en-US" sz="1050" dirty="0"/>
          </a:p>
        </p:txBody>
      </p:sp>
      <p:sp>
        <p:nvSpPr>
          <p:cNvPr id="11" name="Shape 7"/>
          <p:cNvSpPr/>
          <p:nvPr/>
        </p:nvSpPr>
        <p:spPr>
          <a:xfrm>
            <a:off x="320040" y="1572768"/>
            <a:ext cx="2011680" cy="1691640"/>
          </a:xfrm>
          <a:prstGeom prst="rect">
            <a:avLst/>
          </a:prstGeom>
          <a:solidFill>
            <a:srgbClr val="FFFFFF"/>
          </a:solidFill>
          <a:ln w="19050">
            <a:solidFill>
              <a:srgbClr val="E8F1F8"/>
            </a:solidFill>
            <a:prstDash val="solid"/>
          </a:ln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2" name="Shape 8"/>
          <p:cNvSpPr/>
          <p:nvPr/>
        </p:nvSpPr>
        <p:spPr>
          <a:xfrm>
            <a:off x="320040" y="1572768"/>
            <a:ext cx="2011680" cy="548640"/>
          </a:xfrm>
          <a:prstGeom prst="rect">
            <a:avLst/>
          </a:prstGeom>
          <a:solidFill>
            <a:srgbClr val="2E6DA4"/>
          </a:solidFill>
          <a:ln w="12700">
            <a:solidFill>
              <a:srgbClr val="2E6DA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Text 9"/>
          <p:cNvSpPr/>
          <p:nvPr/>
        </p:nvSpPr>
        <p:spPr>
          <a:xfrm>
            <a:off x="320040" y="1572768"/>
            <a:ext cx="20116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600" b="1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&gt;</a:t>
            </a:r>
            <a:endParaRPr lang="en-US" sz="2600" dirty="0"/>
          </a:p>
        </p:txBody>
      </p:sp>
      <p:sp>
        <p:nvSpPr>
          <p:cNvPr id="14" name="Text 10"/>
          <p:cNvSpPr/>
          <p:nvPr/>
        </p:nvSpPr>
        <p:spPr>
          <a:xfrm>
            <a:off x="411480" y="2148840"/>
            <a:ext cx="18288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1A2B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Redirect output</a:t>
            </a:r>
            <a:endParaRPr lang="en-US" sz="1100" dirty="0"/>
          </a:p>
        </p:txBody>
      </p:sp>
      <p:sp>
        <p:nvSpPr>
          <p:cNvPr id="15" name="Text 11"/>
          <p:cNvSpPr/>
          <p:nvPr/>
        </p:nvSpPr>
        <p:spPr>
          <a:xfrm>
            <a:off x="411480" y="2468880"/>
            <a:ext cx="182880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dirty="0">
                <a:solidFill>
                  <a:srgbClr val="5A7A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Send output to a file</a:t>
            </a:r>
            <a:endParaRPr lang="en-US" sz="950" dirty="0"/>
          </a:p>
          <a:p>
            <a:pPr marL="0" indent="0" algn="ctr">
              <a:buNone/>
            </a:pPr>
            <a:r>
              <a:rPr lang="en-US" sz="950" dirty="0">
                <a:solidFill>
                  <a:srgbClr val="5A7A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(overwrites existing)</a:t>
            </a:r>
            <a:endParaRPr lang="en-US" sz="950" dirty="0"/>
          </a:p>
        </p:txBody>
      </p:sp>
      <p:sp>
        <p:nvSpPr>
          <p:cNvPr id="16" name="Shape 12"/>
          <p:cNvSpPr/>
          <p:nvPr/>
        </p:nvSpPr>
        <p:spPr>
          <a:xfrm>
            <a:off x="2514600" y="1572768"/>
            <a:ext cx="2011680" cy="1691640"/>
          </a:xfrm>
          <a:prstGeom prst="rect">
            <a:avLst/>
          </a:prstGeom>
          <a:solidFill>
            <a:srgbClr val="FFFFFF"/>
          </a:solidFill>
          <a:ln w="19050">
            <a:solidFill>
              <a:srgbClr val="E8F1F8"/>
            </a:solidFill>
            <a:prstDash val="solid"/>
          </a:ln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7" name="Shape 13"/>
          <p:cNvSpPr/>
          <p:nvPr/>
        </p:nvSpPr>
        <p:spPr>
          <a:xfrm>
            <a:off x="2514600" y="1572768"/>
            <a:ext cx="2011680" cy="548640"/>
          </a:xfrm>
          <a:prstGeom prst="rect">
            <a:avLst/>
          </a:prstGeom>
          <a:solidFill>
            <a:srgbClr val="0077A3"/>
          </a:solidFill>
          <a:ln w="12700">
            <a:solidFill>
              <a:srgbClr val="0077A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8" name="Text 14"/>
          <p:cNvSpPr/>
          <p:nvPr/>
        </p:nvSpPr>
        <p:spPr>
          <a:xfrm>
            <a:off x="2514600" y="1572768"/>
            <a:ext cx="20116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600" b="1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&gt;&gt;</a:t>
            </a:r>
            <a:endParaRPr lang="en-US" sz="2600" dirty="0"/>
          </a:p>
        </p:txBody>
      </p:sp>
      <p:sp>
        <p:nvSpPr>
          <p:cNvPr id="19" name="Text 15"/>
          <p:cNvSpPr/>
          <p:nvPr/>
        </p:nvSpPr>
        <p:spPr>
          <a:xfrm>
            <a:off x="2606040" y="2148840"/>
            <a:ext cx="18288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1A2B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Append</a:t>
            </a:r>
            <a:endParaRPr lang="en-US" sz="1100" dirty="0"/>
          </a:p>
        </p:txBody>
      </p:sp>
      <p:sp>
        <p:nvSpPr>
          <p:cNvPr id="20" name="Text 16"/>
          <p:cNvSpPr/>
          <p:nvPr/>
        </p:nvSpPr>
        <p:spPr>
          <a:xfrm>
            <a:off x="2606040" y="2468880"/>
            <a:ext cx="182880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dirty="0">
                <a:solidFill>
                  <a:srgbClr val="5A7A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Add output to end of file</a:t>
            </a:r>
            <a:endParaRPr lang="en-US" sz="950" dirty="0"/>
          </a:p>
          <a:p>
            <a:pPr marL="0" indent="0" algn="ctr">
              <a:buNone/>
            </a:pPr>
            <a:r>
              <a:rPr lang="en-US" sz="950" dirty="0">
                <a:solidFill>
                  <a:srgbClr val="5A7A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(keeps existing content)</a:t>
            </a:r>
            <a:endParaRPr lang="en-US" sz="950" dirty="0"/>
          </a:p>
        </p:txBody>
      </p:sp>
      <p:sp>
        <p:nvSpPr>
          <p:cNvPr id="21" name="Shape 17"/>
          <p:cNvSpPr/>
          <p:nvPr/>
        </p:nvSpPr>
        <p:spPr>
          <a:xfrm>
            <a:off x="4709160" y="1572768"/>
            <a:ext cx="2011680" cy="1691640"/>
          </a:xfrm>
          <a:prstGeom prst="rect">
            <a:avLst/>
          </a:prstGeom>
          <a:solidFill>
            <a:srgbClr val="FFFFFF"/>
          </a:solidFill>
          <a:ln w="19050">
            <a:solidFill>
              <a:srgbClr val="E8F1F8"/>
            </a:solidFill>
            <a:prstDash val="solid"/>
          </a:ln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2" name="Shape 18"/>
          <p:cNvSpPr/>
          <p:nvPr/>
        </p:nvSpPr>
        <p:spPr>
          <a:xfrm>
            <a:off x="4709160" y="1572768"/>
            <a:ext cx="2011680" cy="548640"/>
          </a:xfrm>
          <a:prstGeom prst="rect">
            <a:avLst/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3" name="Text 19"/>
          <p:cNvSpPr/>
          <p:nvPr/>
        </p:nvSpPr>
        <p:spPr>
          <a:xfrm>
            <a:off x="4709160" y="1572768"/>
            <a:ext cx="20116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600" b="1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|</a:t>
            </a:r>
            <a:endParaRPr lang="en-US" sz="2600" dirty="0"/>
          </a:p>
        </p:txBody>
      </p:sp>
      <p:sp>
        <p:nvSpPr>
          <p:cNvPr id="24" name="Text 20"/>
          <p:cNvSpPr/>
          <p:nvPr/>
        </p:nvSpPr>
        <p:spPr>
          <a:xfrm>
            <a:off x="4800600" y="2148840"/>
            <a:ext cx="18288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1A2B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Pipe</a:t>
            </a:r>
            <a:endParaRPr lang="en-US" sz="1100" dirty="0"/>
          </a:p>
        </p:txBody>
      </p:sp>
      <p:sp>
        <p:nvSpPr>
          <p:cNvPr id="25" name="Text 21"/>
          <p:cNvSpPr/>
          <p:nvPr/>
        </p:nvSpPr>
        <p:spPr>
          <a:xfrm>
            <a:off x="4800600" y="2468880"/>
            <a:ext cx="182880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dirty="0">
                <a:solidFill>
                  <a:srgbClr val="5A7A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Send output of one command</a:t>
            </a:r>
            <a:endParaRPr lang="en-US" sz="950" dirty="0"/>
          </a:p>
          <a:p>
            <a:pPr marL="0" indent="0" algn="ctr">
              <a:buNone/>
            </a:pPr>
            <a:r>
              <a:rPr lang="en-US" sz="950" dirty="0">
                <a:solidFill>
                  <a:srgbClr val="5A7A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 input to another</a:t>
            </a:r>
            <a:endParaRPr lang="en-US" sz="950" dirty="0"/>
          </a:p>
        </p:txBody>
      </p:sp>
      <p:sp>
        <p:nvSpPr>
          <p:cNvPr id="26" name="Shape 22"/>
          <p:cNvSpPr/>
          <p:nvPr/>
        </p:nvSpPr>
        <p:spPr>
          <a:xfrm>
            <a:off x="6903720" y="1572768"/>
            <a:ext cx="2011680" cy="1691640"/>
          </a:xfrm>
          <a:prstGeom prst="rect">
            <a:avLst/>
          </a:prstGeom>
          <a:solidFill>
            <a:srgbClr val="FFFFFF"/>
          </a:solidFill>
          <a:ln w="19050">
            <a:solidFill>
              <a:srgbClr val="E8F1F8"/>
            </a:solidFill>
            <a:prstDash val="solid"/>
          </a:ln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7" name="Shape 23"/>
          <p:cNvSpPr/>
          <p:nvPr/>
        </p:nvSpPr>
        <p:spPr>
          <a:xfrm>
            <a:off x="6903720" y="1572768"/>
            <a:ext cx="2011680" cy="548640"/>
          </a:xfrm>
          <a:prstGeom prst="rect">
            <a:avLst/>
          </a:prstGeom>
          <a:solidFill>
            <a:srgbClr val="1A3A5C"/>
          </a:solidFill>
          <a:ln w="12700">
            <a:solidFill>
              <a:srgbClr val="1A3A5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8" name="Text 24"/>
          <p:cNvSpPr/>
          <p:nvPr/>
        </p:nvSpPr>
        <p:spPr>
          <a:xfrm>
            <a:off x="6903720" y="1572768"/>
            <a:ext cx="20116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600" b="1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2&gt;</a:t>
            </a:r>
            <a:endParaRPr lang="en-US" sz="2600" dirty="0"/>
          </a:p>
        </p:txBody>
      </p:sp>
      <p:sp>
        <p:nvSpPr>
          <p:cNvPr id="29" name="Text 25"/>
          <p:cNvSpPr/>
          <p:nvPr/>
        </p:nvSpPr>
        <p:spPr>
          <a:xfrm>
            <a:off x="6995160" y="2148840"/>
            <a:ext cx="18288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1A2B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Error redirect</a:t>
            </a:r>
            <a:endParaRPr lang="en-US" sz="1100" dirty="0"/>
          </a:p>
        </p:txBody>
      </p:sp>
      <p:sp>
        <p:nvSpPr>
          <p:cNvPr id="30" name="Text 26"/>
          <p:cNvSpPr/>
          <p:nvPr/>
        </p:nvSpPr>
        <p:spPr>
          <a:xfrm>
            <a:off x="6995160" y="2468880"/>
            <a:ext cx="182880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dirty="0">
                <a:solidFill>
                  <a:srgbClr val="5A7A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Redirect error messages</a:t>
            </a:r>
            <a:endParaRPr lang="en-US" sz="950" dirty="0"/>
          </a:p>
          <a:p>
            <a:pPr marL="0" indent="0" algn="ctr">
              <a:buNone/>
            </a:pPr>
            <a:r>
              <a:rPr lang="en-US" sz="950" dirty="0">
                <a:solidFill>
                  <a:srgbClr val="5A7A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 a separate file</a:t>
            </a:r>
            <a:endParaRPr lang="en-US" sz="950" dirty="0"/>
          </a:p>
        </p:txBody>
      </p:sp>
      <p:sp>
        <p:nvSpPr>
          <p:cNvPr id="31" name="Shape 27"/>
          <p:cNvSpPr/>
          <p:nvPr/>
        </p:nvSpPr>
        <p:spPr>
          <a:xfrm>
            <a:off x="320040" y="3364992"/>
            <a:ext cx="8503920" cy="1481328"/>
          </a:xfrm>
          <a:prstGeom prst="rect">
            <a:avLst/>
          </a:prstGeom>
          <a:solidFill>
            <a:srgbClr val="1E2D3D"/>
          </a:solidFill>
          <a:ln w="12700">
            <a:solidFill>
              <a:srgbClr val="0077A3"/>
            </a:solidFill>
            <a:prstDash val="solid"/>
          </a:ln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32" name="Text 28"/>
          <p:cNvSpPr/>
          <p:nvPr/>
        </p:nvSpPr>
        <p:spPr>
          <a:xfrm>
            <a:off x="457200" y="3456432"/>
            <a:ext cx="8229600" cy="12984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000" dirty="0">
                <a:solidFill>
                  <a:srgbClr val="00B4D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$ ls -la &gt; filelist.txt                # save output to file (overwrite)</a:t>
            </a:r>
            <a:endParaRPr lang="en-US" sz="1000" dirty="0"/>
          </a:p>
          <a:p>
            <a:pPr marL="0" indent="0">
              <a:buNone/>
            </a:pPr>
            <a:r>
              <a:rPr lang="en-US" sz="1000" dirty="0">
                <a:solidFill>
                  <a:srgbClr val="00B4D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$ echo 'backup done' &gt;&gt; backup.log     # append a line to log file</a:t>
            </a:r>
            <a:endParaRPr lang="en-US" sz="1000" dirty="0"/>
          </a:p>
          <a:p>
            <a:pPr marL="0" indent="0">
              <a:buNone/>
            </a:pPr>
            <a:r>
              <a:rPr lang="en-US" sz="1000" dirty="0">
                <a:solidFill>
                  <a:srgbClr val="00B4D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$ cat /etc/passwd | grep somnog        # filter passwd for user 'somnog'</a:t>
            </a:r>
            <a:endParaRPr lang="en-US" sz="1000" dirty="0"/>
          </a:p>
          <a:p>
            <a:pPr marL="0" indent="0">
              <a:buNone/>
            </a:pPr>
            <a:r>
              <a:rPr lang="en-US" sz="1000" dirty="0">
                <a:solidFill>
                  <a:srgbClr val="00B4D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$ ls /fakedir 2&gt; errors.txt            # save error message to file</a:t>
            </a:r>
            <a:endParaRPr lang="en-US" sz="1000" dirty="0"/>
          </a:p>
          <a:p>
            <a:pPr marL="0" indent="0">
              <a:buNone/>
            </a:pPr>
            <a:r>
              <a:rPr lang="en-US" sz="1000" dirty="0">
                <a:solidFill>
                  <a:srgbClr val="00B4D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$ ps aux | grep nginx | head -5        # chain multiple pipes</a:t>
            </a:r>
            <a:endParaRPr lang="en-US" sz="1000" dirty="0"/>
          </a:p>
          <a:p>
            <a:pPr marL="0" indent="0">
              <a:buNone/>
            </a:pPr>
            <a:r>
              <a:rPr lang="en-US" sz="1000" dirty="0">
                <a:solidFill>
                  <a:srgbClr val="00B4D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$ cat /var/log/syslog | grep 'error' | wc -l   # count error lines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0F5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40080"/>
          </a:xfrm>
          <a:prstGeom prst="rect">
            <a:avLst/>
          </a:prstGeom>
          <a:solidFill>
            <a:srgbClr val="1A3A5C"/>
          </a:solidFill>
          <a:ln w="12700">
            <a:solidFill>
              <a:srgbClr val="1A3A5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320040" y="0"/>
            <a:ext cx="68580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Process Basics</a:t>
            </a:r>
            <a:endParaRPr lang="en-US" sz="1500" dirty="0"/>
          </a:p>
        </p:txBody>
      </p:sp>
      <p:pic>
        <p:nvPicPr>
          <p:cNvPr id="4" name="Image 0"/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7744968" y="101017"/>
            <a:ext cx="1216152" cy="438045"/>
          </a:xfrm>
          <a:prstGeom prst="rect">
            <a:avLst/>
          </a:prstGeom>
        </p:spPr>
      </p:pic>
      <p:sp>
        <p:nvSpPr>
          <p:cNvPr id="5" name="Shape 2"/>
          <p:cNvSpPr/>
          <p:nvPr/>
        </p:nvSpPr>
        <p:spPr>
          <a:xfrm>
            <a:off x="0" y="4846320"/>
            <a:ext cx="9144000" cy="297180"/>
          </a:xfrm>
          <a:prstGeom prst="rect">
            <a:avLst/>
          </a:prstGeom>
          <a:solidFill>
            <a:srgbClr val="1A3A5C"/>
          </a:solidFill>
          <a:ln w="12700">
            <a:solidFill>
              <a:srgbClr val="1A3A5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Text 3"/>
          <p:cNvSpPr/>
          <p:nvPr/>
        </p:nvSpPr>
        <p:spPr>
          <a:xfrm>
            <a:off x="274320" y="4862946"/>
            <a:ext cx="7772400" cy="2971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A0C4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SomNOG Capacity Building Series 2026  |  Linux 201  |  somnog.so</a:t>
            </a:r>
            <a:endParaRPr lang="en-US" sz="900" dirty="0"/>
          </a:p>
        </p:txBody>
      </p:sp>
      <p:pic>
        <p:nvPicPr>
          <p:cNvPr id="7" name="Image 1"/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8449056" y="4919395"/>
            <a:ext cx="557784" cy="200907"/>
          </a:xfrm>
          <a:prstGeom prst="rect">
            <a:avLst/>
          </a:prstGeom>
        </p:spPr>
      </p:pic>
      <p:sp>
        <p:nvSpPr>
          <p:cNvPr id="8" name="Text 4"/>
          <p:cNvSpPr/>
          <p:nvPr/>
        </p:nvSpPr>
        <p:spPr>
          <a:xfrm>
            <a:off x="365760" y="749808"/>
            <a:ext cx="841248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1A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Understanding and Managing Running Processes</a:t>
            </a:r>
            <a:endParaRPr lang="en-US" sz="1700" dirty="0"/>
          </a:p>
        </p:txBody>
      </p:sp>
      <p:sp>
        <p:nvSpPr>
          <p:cNvPr id="9" name="Shape 5"/>
          <p:cNvSpPr/>
          <p:nvPr/>
        </p:nvSpPr>
        <p:spPr>
          <a:xfrm>
            <a:off x="320040" y="1115568"/>
            <a:ext cx="8503920" cy="347472"/>
          </a:xfrm>
          <a:prstGeom prst="rect">
            <a:avLst/>
          </a:prstGeom>
          <a:solidFill>
            <a:srgbClr val="1A3A5C"/>
          </a:solidFill>
          <a:ln w="12700">
            <a:solidFill>
              <a:srgbClr val="1A3A5C"/>
            </a:solidFill>
            <a:prstDash val="solid"/>
          </a:ln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0" name="Text 6"/>
          <p:cNvSpPr/>
          <p:nvPr/>
        </p:nvSpPr>
        <p:spPr>
          <a:xfrm>
            <a:off x="457200" y="1115568"/>
            <a:ext cx="82296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i="1" dirty="0">
                <a:solidFill>
                  <a:srgbClr val="00B4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Why it matters: Every running program is a process. Knowing how to find, monitor, and stop processes is essential for diagnosing slow systems, runaway programs, or service failures.</a:t>
            </a:r>
            <a:endParaRPr lang="en-US" sz="1050" dirty="0"/>
          </a:p>
        </p:txBody>
      </p:sp>
      <p:sp>
        <p:nvSpPr>
          <p:cNvPr id="11" name="Shape 7"/>
          <p:cNvSpPr/>
          <p:nvPr/>
        </p:nvSpPr>
        <p:spPr>
          <a:xfrm>
            <a:off x="320040" y="1572768"/>
            <a:ext cx="2743200" cy="1536192"/>
          </a:xfrm>
          <a:prstGeom prst="rect">
            <a:avLst/>
          </a:prstGeom>
          <a:solidFill>
            <a:srgbClr val="FFFFFF"/>
          </a:solidFill>
          <a:ln w="19050">
            <a:solidFill>
              <a:srgbClr val="E8F1F8"/>
            </a:solidFill>
            <a:prstDash val="solid"/>
          </a:ln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2" name="Shape 8"/>
          <p:cNvSpPr/>
          <p:nvPr/>
        </p:nvSpPr>
        <p:spPr>
          <a:xfrm>
            <a:off x="320040" y="1572768"/>
            <a:ext cx="2743200" cy="310896"/>
          </a:xfrm>
          <a:prstGeom prst="rect">
            <a:avLst/>
          </a:prstGeom>
          <a:solidFill>
            <a:srgbClr val="2E6DA4"/>
          </a:solidFill>
          <a:ln w="12700">
            <a:solidFill>
              <a:srgbClr val="2E6DA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Text 9"/>
          <p:cNvSpPr/>
          <p:nvPr/>
        </p:nvSpPr>
        <p:spPr>
          <a:xfrm>
            <a:off x="429768" y="1572768"/>
            <a:ext cx="256032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 Concepts</a:t>
            </a:r>
            <a:endParaRPr lang="en-US" sz="1100" dirty="0"/>
          </a:p>
        </p:txBody>
      </p:sp>
      <p:sp>
        <p:nvSpPr>
          <p:cNvPr id="14" name="Text 10"/>
          <p:cNvSpPr/>
          <p:nvPr/>
        </p:nvSpPr>
        <p:spPr>
          <a:xfrm>
            <a:off x="457200" y="1920240"/>
            <a:ext cx="2487168" cy="107899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000" dirty="0">
                <a:solidFill>
                  <a:srgbClr val="1A2B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Every program = one or more processes</a:t>
            </a:r>
            <a:endParaRPr lang="en-US" sz="10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000" dirty="0">
                <a:solidFill>
                  <a:srgbClr val="1A2B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Each has a unique PID (Process ID)</a:t>
            </a:r>
            <a:endParaRPr lang="en-US" sz="10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000" dirty="0">
                <a:solidFill>
                  <a:srgbClr val="1A2B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Processes have states: running/sleeping/zombie</a:t>
            </a:r>
            <a:endParaRPr lang="en-US" sz="10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000" dirty="0">
                <a:solidFill>
                  <a:srgbClr val="1A2B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Each runs as a specific user</a:t>
            </a:r>
            <a:endParaRPr lang="en-US" sz="10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000" dirty="0">
                <a:solidFill>
                  <a:srgbClr val="1A2B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Parent process spawns child processes</a:t>
            </a:r>
            <a:endParaRPr lang="en-US" sz="1000" dirty="0"/>
          </a:p>
        </p:txBody>
      </p:sp>
      <p:sp>
        <p:nvSpPr>
          <p:cNvPr id="15" name="Shape 11"/>
          <p:cNvSpPr/>
          <p:nvPr/>
        </p:nvSpPr>
        <p:spPr>
          <a:xfrm>
            <a:off x="3246120" y="1572768"/>
            <a:ext cx="2743200" cy="1536192"/>
          </a:xfrm>
          <a:prstGeom prst="rect">
            <a:avLst/>
          </a:prstGeom>
          <a:solidFill>
            <a:srgbClr val="FFFFFF"/>
          </a:solidFill>
          <a:ln w="19050">
            <a:solidFill>
              <a:srgbClr val="E8F1F8"/>
            </a:solidFill>
            <a:prstDash val="solid"/>
          </a:ln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6" name="Shape 12"/>
          <p:cNvSpPr/>
          <p:nvPr/>
        </p:nvSpPr>
        <p:spPr>
          <a:xfrm>
            <a:off x="3246120" y="1572768"/>
            <a:ext cx="2743200" cy="310896"/>
          </a:xfrm>
          <a:prstGeom prst="rect">
            <a:avLst/>
          </a:prstGeom>
          <a:solidFill>
            <a:srgbClr val="2E6DA4"/>
          </a:solidFill>
          <a:ln w="12700">
            <a:solidFill>
              <a:srgbClr val="2E6DA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7" name="Text 13"/>
          <p:cNvSpPr/>
          <p:nvPr/>
        </p:nvSpPr>
        <p:spPr>
          <a:xfrm>
            <a:off x="3355848" y="1572768"/>
            <a:ext cx="256032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View &amp; Monitor</a:t>
            </a:r>
            <a:endParaRPr lang="en-US" sz="1100" dirty="0"/>
          </a:p>
        </p:txBody>
      </p:sp>
      <p:sp>
        <p:nvSpPr>
          <p:cNvPr id="18" name="Text 14"/>
          <p:cNvSpPr/>
          <p:nvPr/>
        </p:nvSpPr>
        <p:spPr>
          <a:xfrm>
            <a:off x="3383280" y="1920240"/>
            <a:ext cx="2487168" cy="107899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000" dirty="0">
                <a:solidFill>
                  <a:srgbClr val="1A2B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ps aux  - list all processes</a:t>
            </a:r>
            <a:endParaRPr lang="en-US" sz="10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000" dirty="0">
                <a:solidFill>
                  <a:srgbClr val="1A2B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top / htop - live process monitor</a:t>
            </a:r>
            <a:endParaRPr lang="en-US" sz="10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000" dirty="0">
                <a:solidFill>
                  <a:srgbClr val="1A2B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pgrep nginx - find PID by name</a:t>
            </a:r>
            <a:endParaRPr lang="en-US" sz="10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000" dirty="0">
                <a:solidFill>
                  <a:srgbClr val="1A2B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pstree - show process tree</a:t>
            </a:r>
            <a:endParaRPr lang="en-US" sz="10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000" dirty="0">
                <a:solidFill>
                  <a:srgbClr val="1A2B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watch -n1 'ps aux' - refresh every 1s</a:t>
            </a:r>
            <a:endParaRPr lang="en-US" sz="1000" dirty="0"/>
          </a:p>
        </p:txBody>
      </p:sp>
      <p:sp>
        <p:nvSpPr>
          <p:cNvPr id="19" name="Shape 15"/>
          <p:cNvSpPr/>
          <p:nvPr/>
        </p:nvSpPr>
        <p:spPr>
          <a:xfrm>
            <a:off x="6172200" y="1572768"/>
            <a:ext cx="2651760" cy="1536192"/>
          </a:xfrm>
          <a:prstGeom prst="rect">
            <a:avLst/>
          </a:prstGeom>
          <a:solidFill>
            <a:srgbClr val="FFFFFF"/>
          </a:solidFill>
          <a:ln w="19050">
            <a:solidFill>
              <a:srgbClr val="E8F1F8"/>
            </a:solidFill>
            <a:prstDash val="solid"/>
          </a:ln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0" name="Shape 16"/>
          <p:cNvSpPr/>
          <p:nvPr/>
        </p:nvSpPr>
        <p:spPr>
          <a:xfrm>
            <a:off x="6172200" y="1572768"/>
            <a:ext cx="2651760" cy="310896"/>
          </a:xfrm>
          <a:prstGeom prst="rect">
            <a:avLst/>
          </a:prstGeom>
          <a:solidFill>
            <a:srgbClr val="2E6DA4"/>
          </a:solidFill>
          <a:ln w="12700">
            <a:solidFill>
              <a:srgbClr val="2E6DA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1" name="Text 17"/>
          <p:cNvSpPr/>
          <p:nvPr/>
        </p:nvSpPr>
        <p:spPr>
          <a:xfrm>
            <a:off x="6281928" y="1572768"/>
            <a:ext cx="246888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Stop &amp; Signal</a:t>
            </a:r>
            <a:endParaRPr lang="en-US" sz="1100" dirty="0"/>
          </a:p>
        </p:txBody>
      </p:sp>
      <p:sp>
        <p:nvSpPr>
          <p:cNvPr id="22" name="Text 18"/>
          <p:cNvSpPr/>
          <p:nvPr/>
        </p:nvSpPr>
        <p:spPr>
          <a:xfrm>
            <a:off x="6309360" y="1920240"/>
            <a:ext cx="2395728" cy="107899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000" dirty="0">
                <a:solidFill>
                  <a:srgbClr val="1A2B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kill &lt;PID&gt;  - graceful stop (SIGTERM)</a:t>
            </a:r>
            <a:endParaRPr lang="en-US" sz="10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000" dirty="0">
                <a:solidFill>
                  <a:srgbClr val="1A2B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kill -9 &lt;PID&gt; - force kill (SIGKILL)</a:t>
            </a:r>
            <a:endParaRPr lang="en-US" sz="10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000" dirty="0">
                <a:solidFill>
                  <a:srgbClr val="1A2B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killall nginx - kill by name</a:t>
            </a:r>
            <a:endParaRPr lang="en-US" sz="10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000" dirty="0">
                <a:solidFill>
                  <a:srgbClr val="1A2B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kill -USR1 &lt;PID&gt; - send user signal</a:t>
            </a:r>
            <a:endParaRPr lang="en-US" sz="10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000" dirty="0">
                <a:solidFill>
                  <a:srgbClr val="1A2B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pkill -f pattern - kill by pattern</a:t>
            </a:r>
            <a:endParaRPr lang="en-US" sz="1000" dirty="0"/>
          </a:p>
        </p:txBody>
      </p:sp>
      <p:sp>
        <p:nvSpPr>
          <p:cNvPr id="23" name="Text 19"/>
          <p:cNvSpPr/>
          <p:nvPr/>
        </p:nvSpPr>
        <p:spPr>
          <a:xfrm>
            <a:off x="320040" y="3182112"/>
            <a:ext cx="85039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1A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dd - Data Duplicator (disk operations &amp; process monitoring practice)</a:t>
            </a:r>
            <a:endParaRPr lang="en-US" sz="1100" dirty="0"/>
          </a:p>
        </p:txBody>
      </p:sp>
      <p:sp>
        <p:nvSpPr>
          <p:cNvPr id="24" name="Shape 20"/>
          <p:cNvSpPr/>
          <p:nvPr/>
        </p:nvSpPr>
        <p:spPr>
          <a:xfrm>
            <a:off x="320040" y="3452274"/>
            <a:ext cx="8503920" cy="1481328"/>
          </a:xfrm>
          <a:prstGeom prst="rect">
            <a:avLst/>
          </a:prstGeom>
          <a:solidFill>
            <a:srgbClr val="1E2D3D"/>
          </a:solidFill>
          <a:ln w="12700">
            <a:solidFill>
              <a:srgbClr val="0077A3"/>
            </a:solidFill>
            <a:prstDash val="solid"/>
          </a:ln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5" name="Text 21"/>
          <p:cNvSpPr/>
          <p:nvPr/>
        </p:nvSpPr>
        <p:spPr>
          <a:xfrm>
            <a:off x="457200" y="3527088"/>
            <a:ext cx="8229600" cy="12984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000" dirty="0">
                <a:solidFill>
                  <a:srgbClr val="5A7A8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# Create a 100MB test file (useful for disk/speed testing)</a:t>
            </a:r>
            <a:endParaRPr lang="en-US" sz="1000" dirty="0"/>
          </a:p>
          <a:p>
            <a:pPr marL="0" indent="0">
              <a:buNone/>
            </a:pPr>
            <a:r>
              <a:rPr lang="en-US" sz="1000" dirty="0">
                <a:solidFill>
                  <a:srgbClr val="00B4D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$ dd if=/dev/zero of=/dev/null</a:t>
            </a:r>
            <a:endParaRPr lang="en-US" sz="1000" dirty="0"/>
          </a:p>
          <a:p>
            <a:pPr marL="0" indent="0">
              <a:buNone/>
            </a:pPr>
            <a:endParaRPr lang="en-US" sz="1000" dirty="0"/>
          </a:p>
          <a:p>
            <a:pPr marL="0" indent="0">
              <a:buNone/>
            </a:pPr>
            <a:r>
              <a:rPr lang="en-US" sz="1000" dirty="0">
                <a:solidFill>
                  <a:srgbClr val="5A7A8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# dd runs silently by default - find it and send a progress signal</a:t>
            </a:r>
            <a:endParaRPr lang="en-US" sz="1000" dirty="0"/>
          </a:p>
          <a:p>
            <a:pPr marL="0" indent="0">
              <a:buNone/>
            </a:pPr>
            <a:r>
              <a:rPr lang="en-US" sz="1000" dirty="0">
                <a:solidFill>
                  <a:srgbClr val="00B4D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$ pgrep dd                                # find dd's PID</a:t>
            </a:r>
            <a:endParaRPr lang="en-US" sz="1000" dirty="0"/>
          </a:p>
          <a:p>
            <a:pPr marL="0" indent="0">
              <a:buNone/>
            </a:pPr>
            <a:r>
              <a:rPr lang="en-US" sz="1000" dirty="0">
                <a:solidFill>
                  <a:srgbClr val="00B4D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$ kill -USR1 $(pgrep dd)                  # force dd to print progress without stopping</a:t>
            </a:r>
            <a:endParaRPr lang="en-US" sz="1000" dirty="0"/>
          </a:p>
          <a:p>
            <a:pPr marL="0" indent="0">
              <a:buNone/>
            </a:pPr>
            <a:r>
              <a:rPr lang="en-US" sz="1000" dirty="0">
                <a:solidFill>
                  <a:srgbClr val="00B4D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$ ps aux | grep dd                        # confirm dd is still running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262</TotalTime>
  <Words>2327</Words>
  <Application>Microsoft Macintosh PowerPoint</Application>
  <PresentationFormat>On-screen Show (16:9)</PresentationFormat>
  <Paragraphs>327</Paragraphs>
  <Slides>14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8" baseType="lpstr">
      <vt:lpstr>Arial</vt:lpstr>
      <vt:lpstr>Calibri</vt:lpstr>
      <vt:lpstr>Consolas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Linux 201: System Administration and Management</dc:title>
  <dc:subject>PptxGenJS Presentation</dc:subject>
  <dc:creator>SomNOG</dc:creator>
  <cp:lastModifiedBy>Mohamed Bile</cp:lastModifiedBy>
  <cp:revision>17</cp:revision>
  <dcterms:created xsi:type="dcterms:W3CDTF">2026-05-14T18:39:30Z</dcterms:created>
  <dcterms:modified xsi:type="dcterms:W3CDTF">2026-05-19T13:11:19Z</dcterms:modified>
</cp:coreProperties>
</file>