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4"/>
    <p:restoredTop sz="94610"/>
  </p:normalViewPr>
  <p:slideViewPr>
    <p:cSldViewPr snapToGrid="0" snapToObjects="1">
      <p:cViewPr varScale="1">
        <p:scale>
          <a:sx n="159" d="100"/>
          <a:sy n="159" d="100"/>
        </p:scale>
        <p:origin x="18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6716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7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B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0" cy="5143500"/>
          </a:xfrm>
          <a:prstGeom prst="rect">
            <a:avLst/>
          </a:prstGeom>
          <a:solidFill>
            <a:srgbClr val="263547"/>
          </a:solidFill>
          <a:ln w="12700">
            <a:solidFill>
              <a:srgbClr val="26354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4389120" cy="731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988192"/>
            <a:ext cx="1554480" cy="1554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74320" y="2591601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 ·  Azure  ·  GCP  ·  OCI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365760" y="2938913"/>
            <a:ext cx="3657600" cy="0"/>
          </a:xfrm>
          <a:prstGeom prst="line">
            <a:avLst/>
          </a:prstGeom>
          <a:noFill/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274320" y="30406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Students  &amp;  IT Professionals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274320" y="3334351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2-Hour Instructor-Led Training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5720" y="92723"/>
            <a:ext cx="2743200" cy="98755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/mnt/user-data/uploads/SomNOG_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" y="109087"/>
            <a:ext cx="2651760" cy="914400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4389120" y="0"/>
            <a:ext cx="4754880" cy="731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572000" y="502920"/>
            <a:ext cx="4389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endParaRPr lang="en-US" sz="6400" dirty="0"/>
          </a:p>
        </p:txBody>
      </p:sp>
      <p:sp>
        <p:nvSpPr>
          <p:cNvPr id="13" name="Text 9"/>
          <p:cNvSpPr/>
          <p:nvPr/>
        </p:nvSpPr>
        <p:spPr>
          <a:xfrm>
            <a:off x="4572000" y="1417320"/>
            <a:ext cx="4389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COMPUTING</a:t>
            </a:r>
            <a:endParaRPr lang="en-US" sz="4000" dirty="0"/>
          </a:p>
        </p:txBody>
      </p:sp>
      <p:sp>
        <p:nvSpPr>
          <p:cNvPr id="14" name="Text 10"/>
          <p:cNvSpPr/>
          <p:nvPr/>
        </p:nvSpPr>
        <p:spPr>
          <a:xfrm>
            <a:off x="4572000" y="2103120"/>
            <a:ext cx="43891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6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</a:t>
            </a:r>
            <a:endParaRPr lang="en-US" sz="9600" dirty="0"/>
          </a:p>
        </p:txBody>
      </p:sp>
      <p:sp>
        <p:nvSpPr>
          <p:cNvPr id="15" name="Text 11"/>
          <p:cNvSpPr/>
          <p:nvPr/>
        </p:nvSpPr>
        <p:spPr>
          <a:xfrm>
            <a:off x="4572000" y="33832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Concepts &amp; Cloud Service Models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4572000" y="3858768"/>
            <a:ext cx="4297680" cy="0"/>
          </a:xfrm>
          <a:prstGeom prst="line">
            <a:avLst/>
          </a:prstGeom>
          <a:noFill/>
          <a:ln w="6350">
            <a:solidFill>
              <a:srgbClr val="8BA0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4572000" y="3977640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Somali Network Operators Group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VPC - Virtual Private Cloud / Networking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041648" cy="395020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54864" cy="395020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75488" y="10241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VPC ARCHITECTURE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75488" y="1353312"/>
            <a:ext cx="2743200" cy="438912"/>
          </a:xfrm>
          <a:prstGeom prst="rect">
            <a:avLst/>
          </a:prstGeom>
          <a:solidFill>
            <a:srgbClr val="EFF3F7"/>
          </a:solidFill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" y="135331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Internet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1810512" y="1792224"/>
            <a:ext cx="0" cy="109728"/>
          </a:xfrm>
          <a:prstGeom prst="line">
            <a:avLst/>
          </a:prstGeom>
          <a:noFill/>
          <a:ln w="1905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5488" y="1901952"/>
            <a:ext cx="2743200" cy="438912"/>
          </a:xfrm>
          <a:prstGeom prst="rect">
            <a:avLst/>
          </a:prstGeom>
          <a:solidFill>
            <a:srgbClr val="E0F4F6"/>
          </a:solidFill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" y="190195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Internet Gateway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1810512" y="2340864"/>
            <a:ext cx="0" cy="109728"/>
          </a:xfrm>
          <a:prstGeom prst="line">
            <a:avLst/>
          </a:prstGeom>
          <a:noFill/>
          <a:ln w="1905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75488" y="2450592"/>
            <a:ext cx="2743200" cy="438912"/>
          </a:xfrm>
          <a:prstGeom prst="rect">
            <a:avLst/>
          </a:prstGeom>
          <a:solidFill>
            <a:srgbClr val="E0F4F6"/>
          </a:solidFill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" y="245059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Balancer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1810512" y="2889504"/>
            <a:ext cx="0" cy="109728"/>
          </a:xfrm>
          <a:prstGeom prst="line">
            <a:avLst/>
          </a:prstGeom>
          <a:noFill/>
          <a:ln w="1905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75488" y="2999232"/>
            <a:ext cx="2743200" cy="438912"/>
          </a:xfrm>
          <a:prstGeom prst="rect">
            <a:avLst/>
          </a:prstGeom>
          <a:solidFill>
            <a:srgbClr val="EFF3F7"/>
          </a:solidFill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75488" y="299923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Subnet  (Web tier)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1810512" y="3438144"/>
            <a:ext cx="0" cy="109728"/>
          </a:xfrm>
          <a:prstGeom prst="line">
            <a:avLst/>
          </a:prstGeom>
          <a:noFill/>
          <a:ln w="1905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75488" y="3547872"/>
            <a:ext cx="2743200" cy="438912"/>
          </a:xfrm>
          <a:prstGeom prst="rect">
            <a:avLst/>
          </a:prstGeom>
          <a:solidFill>
            <a:srgbClr val="EFF3F7"/>
          </a:solidFill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75488" y="3547872"/>
            <a:ext cx="2743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Subnet  (App/DB tier)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75488" y="4041648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Groups / NSGs / NACLs / Firewall Rules govern traffic flow at each layer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931920" y="960120"/>
            <a:ext cx="1051560" cy="365760"/>
          </a:xfrm>
          <a:prstGeom prst="rect">
            <a:avLst/>
          </a:prstGeom>
          <a:solidFill>
            <a:srgbClr val="1E2B3C"/>
          </a:solidFill>
          <a:ln w="12700">
            <a:solidFill>
              <a:srgbClr val="1E2B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931920" y="960120"/>
            <a:ext cx="1051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983480" y="960120"/>
            <a:ext cx="1024128" cy="3657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983480" y="960120"/>
            <a:ext cx="10241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007608" y="960120"/>
            <a:ext cx="1024128" cy="3657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007608" y="960120"/>
            <a:ext cx="10241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7031736" y="960120"/>
            <a:ext cx="1024128" cy="3657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031736" y="960120"/>
            <a:ext cx="10241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8055864" y="960120"/>
            <a:ext cx="1024128" cy="36576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8055864" y="960120"/>
            <a:ext cx="102412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931920" y="1325880"/>
            <a:ext cx="1051560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977640" y="1362456"/>
            <a:ext cx="9784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Network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983480" y="1325880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5029200" y="1362456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VPC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6007608" y="1325880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6053328" y="1362456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VNet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7031736" y="1325880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7077456" y="1362456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VPC Network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8055864" y="1325880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8101584" y="1362456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VCN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931920" y="2002536"/>
            <a:ext cx="1051560" cy="640080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3977640" y="2039112"/>
            <a:ext cx="9784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Subnets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4983480" y="2002536"/>
            <a:ext cx="1024128" cy="640080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5029200" y="2039112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+ Private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6007608" y="2002536"/>
            <a:ext cx="1024128" cy="640080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6053328" y="2039112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region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7031736" y="2002536"/>
            <a:ext cx="1024128" cy="640080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7077456" y="2039112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subnets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8055864" y="2002536"/>
            <a:ext cx="1024128" cy="640080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8101584" y="2039112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+ Private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3931920" y="2679192"/>
            <a:ext cx="1051560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3977640" y="2715768"/>
            <a:ext cx="9784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4983480" y="2679192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5029200" y="2715768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Groups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NACLs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6007608" y="2679192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6053328" y="2715768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NSG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7031736" y="2679192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7077456" y="2715768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VPC Firewall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8055864" y="2679192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8101584" y="2715768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Lists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NSGs</a:t>
            </a:r>
            <a:endParaRPr lang="en-US" sz="850" dirty="0"/>
          </a:p>
        </p:txBody>
      </p:sp>
      <p:sp>
        <p:nvSpPr>
          <p:cNvPr id="62" name="Shape 60"/>
          <p:cNvSpPr/>
          <p:nvPr/>
        </p:nvSpPr>
        <p:spPr>
          <a:xfrm>
            <a:off x="3931920" y="3355848"/>
            <a:ext cx="1051560" cy="640080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3977640" y="3392424"/>
            <a:ext cx="9784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Balancer</a:t>
            </a:r>
            <a:endParaRPr lang="en-US" sz="850" dirty="0"/>
          </a:p>
        </p:txBody>
      </p:sp>
      <p:sp>
        <p:nvSpPr>
          <p:cNvPr id="64" name="Shape 62"/>
          <p:cNvSpPr/>
          <p:nvPr/>
        </p:nvSpPr>
        <p:spPr>
          <a:xfrm>
            <a:off x="4983480" y="3355848"/>
            <a:ext cx="1024128" cy="640080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5029200" y="3392424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ALB / NLB</a:t>
            </a:r>
            <a:endParaRPr lang="en-US" sz="850" dirty="0"/>
          </a:p>
        </p:txBody>
      </p:sp>
      <p:sp>
        <p:nvSpPr>
          <p:cNvPr id="66" name="Shape 64"/>
          <p:cNvSpPr/>
          <p:nvPr/>
        </p:nvSpPr>
        <p:spPr>
          <a:xfrm>
            <a:off x="6007608" y="3355848"/>
            <a:ext cx="1024128" cy="640080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6053328" y="3392424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LB / App GW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7031736" y="3355848"/>
            <a:ext cx="1024128" cy="640080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7077456" y="3392424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LB</a:t>
            </a:r>
            <a:endParaRPr lang="en-US" sz="850" dirty="0"/>
          </a:p>
        </p:txBody>
      </p:sp>
      <p:sp>
        <p:nvSpPr>
          <p:cNvPr id="70" name="Shape 68"/>
          <p:cNvSpPr/>
          <p:nvPr/>
        </p:nvSpPr>
        <p:spPr>
          <a:xfrm>
            <a:off x="8055864" y="3355848"/>
            <a:ext cx="1024128" cy="640080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8101584" y="3392424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 LB / NLB</a:t>
            </a:r>
            <a:endParaRPr lang="en-US" sz="850" dirty="0"/>
          </a:p>
        </p:txBody>
      </p:sp>
      <p:sp>
        <p:nvSpPr>
          <p:cNvPr id="72" name="Shape 70"/>
          <p:cNvSpPr/>
          <p:nvPr/>
        </p:nvSpPr>
        <p:spPr>
          <a:xfrm>
            <a:off x="3931920" y="4032504"/>
            <a:ext cx="1051560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3977640" y="4069080"/>
            <a:ext cx="97840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Peering</a:t>
            </a:r>
            <a:endParaRPr lang="en-US" sz="850" dirty="0"/>
          </a:p>
        </p:txBody>
      </p:sp>
      <p:sp>
        <p:nvSpPr>
          <p:cNvPr id="74" name="Shape 72"/>
          <p:cNvSpPr/>
          <p:nvPr/>
        </p:nvSpPr>
        <p:spPr>
          <a:xfrm>
            <a:off x="4983480" y="4032504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Text 73"/>
          <p:cNvSpPr/>
          <p:nvPr/>
        </p:nvSpPr>
        <p:spPr>
          <a:xfrm>
            <a:off x="5029200" y="4069080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VPC Peering / TGW</a:t>
            </a:r>
            <a:endParaRPr lang="en-US" sz="850" dirty="0"/>
          </a:p>
        </p:txBody>
      </p:sp>
      <p:sp>
        <p:nvSpPr>
          <p:cNvPr id="76" name="Shape 74"/>
          <p:cNvSpPr/>
          <p:nvPr/>
        </p:nvSpPr>
        <p:spPr>
          <a:xfrm>
            <a:off x="6007608" y="4032504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Text 75"/>
          <p:cNvSpPr/>
          <p:nvPr/>
        </p:nvSpPr>
        <p:spPr>
          <a:xfrm>
            <a:off x="6053328" y="4069080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VNet Peering</a:t>
            </a:r>
            <a:endParaRPr lang="en-US" sz="850" dirty="0"/>
          </a:p>
        </p:txBody>
      </p:sp>
      <p:sp>
        <p:nvSpPr>
          <p:cNvPr id="78" name="Shape 76"/>
          <p:cNvSpPr/>
          <p:nvPr/>
        </p:nvSpPr>
        <p:spPr>
          <a:xfrm>
            <a:off x="7031736" y="4032504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77"/>
          <p:cNvSpPr/>
          <p:nvPr/>
        </p:nvSpPr>
        <p:spPr>
          <a:xfrm>
            <a:off x="7077456" y="4069080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Interconnect</a:t>
            </a:r>
            <a:endParaRPr lang="en-US" sz="850" dirty="0"/>
          </a:p>
        </p:txBody>
      </p:sp>
      <p:sp>
        <p:nvSpPr>
          <p:cNvPr id="80" name="Shape 78"/>
          <p:cNvSpPr/>
          <p:nvPr/>
        </p:nvSpPr>
        <p:spPr>
          <a:xfrm>
            <a:off x="8055864" y="4032504"/>
            <a:ext cx="1024128" cy="640080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Text 79"/>
          <p:cNvSpPr/>
          <p:nvPr/>
        </p:nvSpPr>
        <p:spPr>
          <a:xfrm>
            <a:off x="8101584" y="4069080"/>
            <a:ext cx="9509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FastConnect /</a:t>
            </a:r>
            <a:endParaRPr lang="en-US" sz="850" dirty="0"/>
          </a:p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VCN Peering</a:t>
            </a:r>
            <a:endParaRPr lang="en-US" sz="850" dirty="0"/>
          </a:p>
        </p:txBody>
      </p:sp>
      <p:pic>
        <p:nvPicPr>
          <p:cNvPr id="83" name="Image 0" descr="/mnt/user-data/uploads/SomNOG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683171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 Services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1591056" cy="395020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1591056" cy="4389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536" y="987552"/>
            <a:ext cx="384048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1444752"/>
            <a:ext cx="15910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Storage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365760" y="1810512"/>
            <a:ext cx="140817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Files, backups, media,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 web assets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365760" y="2322576"/>
            <a:ext cx="1408176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365760" y="242316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E07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365760" y="262432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365760" y="297180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66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365760" y="317296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Blob Storage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365760" y="352044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365760" y="372160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Storage</a:t>
            </a:r>
            <a:endParaRPr lang="en-US" sz="850" dirty="0"/>
          </a:p>
        </p:txBody>
      </p:sp>
      <p:sp>
        <p:nvSpPr>
          <p:cNvPr id="16" name="Text 13"/>
          <p:cNvSpPr/>
          <p:nvPr/>
        </p:nvSpPr>
        <p:spPr>
          <a:xfrm>
            <a:off x="365760" y="406908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A8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365760" y="427024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Storage</a:t>
            </a:r>
            <a:endParaRPr lang="en-US" sz="850" dirty="0"/>
          </a:p>
        </p:txBody>
      </p:sp>
      <p:sp>
        <p:nvSpPr>
          <p:cNvPr id="18" name="Shape 15"/>
          <p:cNvSpPr/>
          <p:nvPr/>
        </p:nvSpPr>
        <p:spPr>
          <a:xfrm>
            <a:off x="1993392" y="960120"/>
            <a:ext cx="1591056" cy="395020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1993392" y="960120"/>
            <a:ext cx="1591056" cy="4389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8608" y="987552"/>
            <a:ext cx="384048" cy="32918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1993392" y="1444752"/>
            <a:ext cx="15910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Storage</a:t>
            </a:r>
            <a:endParaRPr lang="en-US" sz="1000" dirty="0"/>
          </a:p>
        </p:txBody>
      </p:sp>
      <p:sp>
        <p:nvSpPr>
          <p:cNvPr id="22" name="Text 18"/>
          <p:cNvSpPr/>
          <p:nvPr/>
        </p:nvSpPr>
        <p:spPr>
          <a:xfrm>
            <a:off x="2084832" y="1810512"/>
            <a:ext cx="140817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disks,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high-IOPS databases</a:t>
            </a:r>
            <a:endParaRPr lang="en-US" sz="900" dirty="0"/>
          </a:p>
        </p:txBody>
      </p:sp>
      <p:sp>
        <p:nvSpPr>
          <p:cNvPr id="23" name="Shape 19"/>
          <p:cNvSpPr/>
          <p:nvPr/>
        </p:nvSpPr>
        <p:spPr>
          <a:xfrm>
            <a:off x="2084832" y="2322576"/>
            <a:ext cx="1408176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2084832" y="242316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E07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800" dirty="0"/>
          </a:p>
        </p:txBody>
      </p:sp>
      <p:sp>
        <p:nvSpPr>
          <p:cNvPr id="25" name="Text 21"/>
          <p:cNvSpPr/>
          <p:nvPr/>
        </p:nvSpPr>
        <p:spPr>
          <a:xfrm>
            <a:off x="2084832" y="262432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EBS</a:t>
            </a:r>
            <a:endParaRPr lang="en-US" sz="850" dirty="0"/>
          </a:p>
        </p:txBody>
      </p:sp>
      <p:sp>
        <p:nvSpPr>
          <p:cNvPr id="26" name="Text 22"/>
          <p:cNvSpPr/>
          <p:nvPr/>
        </p:nvSpPr>
        <p:spPr>
          <a:xfrm>
            <a:off x="2084832" y="297180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66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800" dirty="0"/>
          </a:p>
        </p:txBody>
      </p:sp>
      <p:sp>
        <p:nvSpPr>
          <p:cNvPr id="27" name="Text 23"/>
          <p:cNvSpPr/>
          <p:nvPr/>
        </p:nvSpPr>
        <p:spPr>
          <a:xfrm>
            <a:off x="2084832" y="317296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Disks</a:t>
            </a:r>
            <a:endParaRPr lang="en-US" sz="850" dirty="0"/>
          </a:p>
        </p:txBody>
      </p:sp>
      <p:sp>
        <p:nvSpPr>
          <p:cNvPr id="28" name="Text 24"/>
          <p:cNvSpPr/>
          <p:nvPr/>
        </p:nvSpPr>
        <p:spPr>
          <a:xfrm>
            <a:off x="2084832" y="352044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800" dirty="0"/>
          </a:p>
        </p:txBody>
      </p:sp>
      <p:sp>
        <p:nvSpPr>
          <p:cNvPr id="29" name="Text 25"/>
          <p:cNvSpPr/>
          <p:nvPr/>
        </p:nvSpPr>
        <p:spPr>
          <a:xfrm>
            <a:off x="2084832" y="372160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Disk</a:t>
            </a:r>
            <a:endParaRPr lang="en-US" sz="850" dirty="0"/>
          </a:p>
        </p:txBody>
      </p:sp>
      <p:sp>
        <p:nvSpPr>
          <p:cNvPr id="30" name="Text 26"/>
          <p:cNvSpPr/>
          <p:nvPr/>
        </p:nvSpPr>
        <p:spPr>
          <a:xfrm>
            <a:off x="2084832" y="406908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A8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800" dirty="0"/>
          </a:p>
        </p:txBody>
      </p:sp>
      <p:sp>
        <p:nvSpPr>
          <p:cNvPr id="31" name="Text 27"/>
          <p:cNvSpPr/>
          <p:nvPr/>
        </p:nvSpPr>
        <p:spPr>
          <a:xfrm>
            <a:off x="2084832" y="427024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Volumes</a:t>
            </a:r>
            <a:endParaRPr lang="en-US" sz="850" dirty="0"/>
          </a:p>
        </p:txBody>
      </p:sp>
      <p:sp>
        <p:nvSpPr>
          <p:cNvPr id="32" name="Shape 28"/>
          <p:cNvSpPr/>
          <p:nvPr/>
        </p:nvSpPr>
        <p:spPr>
          <a:xfrm>
            <a:off x="3712464" y="960120"/>
            <a:ext cx="1591056" cy="395020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29"/>
          <p:cNvSpPr/>
          <p:nvPr/>
        </p:nvSpPr>
        <p:spPr>
          <a:xfrm>
            <a:off x="3712464" y="960120"/>
            <a:ext cx="1591056" cy="4389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80" y="987552"/>
            <a:ext cx="384048" cy="329184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3712464" y="1444752"/>
            <a:ext cx="15910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Storage</a:t>
            </a:r>
            <a:endParaRPr lang="en-US" sz="1000" dirty="0"/>
          </a:p>
        </p:txBody>
      </p:sp>
      <p:sp>
        <p:nvSpPr>
          <p:cNvPr id="36" name="Text 31"/>
          <p:cNvSpPr/>
          <p:nvPr/>
        </p:nvSpPr>
        <p:spPr>
          <a:xfrm>
            <a:off x="3803904" y="1810512"/>
            <a:ext cx="140817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NFS/SMB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drives</a:t>
            </a:r>
            <a:endParaRPr lang="en-US" sz="900" dirty="0"/>
          </a:p>
        </p:txBody>
      </p:sp>
      <p:sp>
        <p:nvSpPr>
          <p:cNvPr id="37" name="Shape 32"/>
          <p:cNvSpPr/>
          <p:nvPr/>
        </p:nvSpPr>
        <p:spPr>
          <a:xfrm>
            <a:off x="3803904" y="2322576"/>
            <a:ext cx="1408176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3"/>
          <p:cNvSpPr/>
          <p:nvPr/>
        </p:nvSpPr>
        <p:spPr>
          <a:xfrm>
            <a:off x="3803904" y="242316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E07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800" dirty="0"/>
          </a:p>
        </p:txBody>
      </p:sp>
      <p:sp>
        <p:nvSpPr>
          <p:cNvPr id="39" name="Text 34"/>
          <p:cNvSpPr/>
          <p:nvPr/>
        </p:nvSpPr>
        <p:spPr>
          <a:xfrm>
            <a:off x="3803904" y="262432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EFS / FSx</a:t>
            </a:r>
            <a:endParaRPr lang="en-US" sz="850" dirty="0"/>
          </a:p>
        </p:txBody>
      </p:sp>
      <p:sp>
        <p:nvSpPr>
          <p:cNvPr id="40" name="Text 35"/>
          <p:cNvSpPr/>
          <p:nvPr/>
        </p:nvSpPr>
        <p:spPr>
          <a:xfrm>
            <a:off x="3803904" y="297180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66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800" dirty="0"/>
          </a:p>
        </p:txBody>
      </p:sp>
      <p:sp>
        <p:nvSpPr>
          <p:cNvPr id="41" name="Text 36"/>
          <p:cNvSpPr/>
          <p:nvPr/>
        </p:nvSpPr>
        <p:spPr>
          <a:xfrm>
            <a:off x="3803904" y="317296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Files</a:t>
            </a:r>
            <a:endParaRPr lang="en-US" sz="850" dirty="0"/>
          </a:p>
        </p:txBody>
      </p:sp>
      <p:sp>
        <p:nvSpPr>
          <p:cNvPr id="42" name="Text 37"/>
          <p:cNvSpPr/>
          <p:nvPr/>
        </p:nvSpPr>
        <p:spPr>
          <a:xfrm>
            <a:off x="3803904" y="352044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800" dirty="0"/>
          </a:p>
        </p:txBody>
      </p:sp>
      <p:sp>
        <p:nvSpPr>
          <p:cNvPr id="43" name="Text 38"/>
          <p:cNvSpPr/>
          <p:nvPr/>
        </p:nvSpPr>
        <p:spPr>
          <a:xfrm>
            <a:off x="3803904" y="372160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Filestore</a:t>
            </a:r>
            <a:endParaRPr lang="en-US" sz="850" dirty="0"/>
          </a:p>
        </p:txBody>
      </p:sp>
      <p:sp>
        <p:nvSpPr>
          <p:cNvPr id="44" name="Text 39"/>
          <p:cNvSpPr/>
          <p:nvPr/>
        </p:nvSpPr>
        <p:spPr>
          <a:xfrm>
            <a:off x="3803904" y="406908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A8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800" dirty="0"/>
          </a:p>
        </p:txBody>
      </p:sp>
      <p:sp>
        <p:nvSpPr>
          <p:cNvPr id="45" name="Text 40"/>
          <p:cNvSpPr/>
          <p:nvPr/>
        </p:nvSpPr>
        <p:spPr>
          <a:xfrm>
            <a:off x="3803904" y="427024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Storage (NFS)</a:t>
            </a:r>
            <a:endParaRPr lang="en-US" sz="850" dirty="0"/>
          </a:p>
        </p:txBody>
      </p:sp>
      <p:sp>
        <p:nvSpPr>
          <p:cNvPr id="46" name="Shape 41"/>
          <p:cNvSpPr/>
          <p:nvPr/>
        </p:nvSpPr>
        <p:spPr>
          <a:xfrm>
            <a:off x="5431536" y="960120"/>
            <a:ext cx="1591056" cy="395020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7" name="Shape 42"/>
          <p:cNvSpPr/>
          <p:nvPr/>
        </p:nvSpPr>
        <p:spPr>
          <a:xfrm>
            <a:off x="5431536" y="960120"/>
            <a:ext cx="1591056" cy="4389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6752" y="987552"/>
            <a:ext cx="384048" cy="329184"/>
          </a:xfrm>
          <a:prstGeom prst="rect">
            <a:avLst/>
          </a:prstGeom>
        </p:spPr>
      </p:pic>
      <p:sp>
        <p:nvSpPr>
          <p:cNvPr id="49" name="Text 43"/>
          <p:cNvSpPr/>
          <p:nvPr/>
        </p:nvSpPr>
        <p:spPr>
          <a:xfrm>
            <a:off x="5431536" y="1444752"/>
            <a:ext cx="15910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Archive Storage</a:t>
            </a:r>
            <a:endParaRPr lang="en-US" sz="1000" dirty="0"/>
          </a:p>
        </p:txBody>
      </p:sp>
      <p:sp>
        <p:nvSpPr>
          <p:cNvPr id="50" name="Text 44"/>
          <p:cNvSpPr/>
          <p:nvPr/>
        </p:nvSpPr>
        <p:spPr>
          <a:xfrm>
            <a:off x="5522976" y="1810512"/>
            <a:ext cx="140817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cold storage,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&amp; audit</a:t>
            </a:r>
            <a:endParaRPr lang="en-US" sz="900" dirty="0"/>
          </a:p>
        </p:txBody>
      </p:sp>
      <p:sp>
        <p:nvSpPr>
          <p:cNvPr id="51" name="Shape 45"/>
          <p:cNvSpPr/>
          <p:nvPr/>
        </p:nvSpPr>
        <p:spPr>
          <a:xfrm>
            <a:off x="5522976" y="2322576"/>
            <a:ext cx="1408176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6"/>
          <p:cNvSpPr/>
          <p:nvPr/>
        </p:nvSpPr>
        <p:spPr>
          <a:xfrm>
            <a:off x="5522976" y="242316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E07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800" dirty="0"/>
          </a:p>
        </p:txBody>
      </p:sp>
      <p:sp>
        <p:nvSpPr>
          <p:cNvPr id="53" name="Text 47"/>
          <p:cNvSpPr/>
          <p:nvPr/>
        </p:nvSpPr>
        <p:spPr>
          <a:xfrm>
            <a:off x="5522976" y="262432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 Glacier</a:t>
            </a:r>
            <a:endParaRPr lang="en-US" sz="850" dirty="0"/>
          </a:p>
        </p:txBody>
      </p:sp>
      <p:sp>
        <p:nvSpPr>
          <p:cNvPr id="54" name="Text 48"/>
          <p:cNvSpPr/>
          <p:nvPr/>
        </p:nvSpPr>
        <p:spPr>
          <a:xfrm>
            <a:off x="5522976" y="297180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66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800" dirty="0"/>
          </a:p>
        </p:txBody>
      </p:sp>
      <p:sp>
        <p:nvSpPr>
          <p:cNvPr id="55" name="Text 49"/>
          <p:cNvSpPr/>
          <p:nvPr/>
        </p:nvSpPr>
        <p:spPr>
          <a:xfrm>
            <a:off x="5522976" y="317296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Archive Storage</a:t>
            </a:r>
            <a:endParaRPr lang="en-US" sz="850" dirty="0"/>
          </a:p>
        </p:txBody>
      </p:sp>
      <p:sp>
        <p:nvSpPr>
          <p:cNvPr id="56" name="Text 50"/>
          <p:cNvSpPr/>
          <p:nvPr/>
        </p:nvSpPr>
        <p:spPr>
          <a:xfrm>
            <a:off x="5522976" y="352044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800" dirty="0"/>
          </a:p>
        </p:txBody>
      </p:sp>
      <p:sp>
        <p:nvSpPr>
          <p:cNvPr id="57" name="Text 51"/>
          <p:cNvSpPr/>
          <p:nvPr/>
        </p:nvSpPr>
        <p:spPr>
          <a:xfrm>
            <a:off x="5522976" y="372160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Storage Archive</a:t>
            </a:r>
            <a:endParaRPr lang="en-US" sz="850" dirty="0"/>
          </a:p>
        </p:txBody>
      </p:sp>
      <p:sp>
        <p:nvSpPr>
          <p:cNvPr id="58" name="Text 52"/>
          <p:cNvSpPr/>
          <p:nvPr/>
        </p:nvSpPr>
        <p:spPr>
          <a:xfrm>
            <a:off x="5522976" y="406908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A8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800" dirty="0"/>
          </a:p>
        </p:txBody>
      </p:sp>
      <p:sp>
        <p:nvSpPr>
          <p:cNvPr id="59" name="Text 53"/>
          <p:cNvSpPr/>
          <p:nvPr/>
        </p:nvSpPr>
        <p:spPr>
          <a:xfrm>
            <a:off x="5522976" y="427024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Archive Storage</a:t>
            </a:r>
            <a:endParaRPr lang="en-US" sz="850" dirty="0"/>
          </a:p>
        </p:txBody>
      </p:sp>
      <p:sp>
        <p:nvSpPr>
          <p:cNvPr id="60" name="Shape 54"/>
          <p:cNvSpPr/>
          <p:nvPr/>
        </p:nvSpPr>
        <p:spPr>
          <a:xfrm>
            <a:off x="7150608" y="960120"/>
            <a:ext cx="1591056" cy="395020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1" name="Shape 55"/>
          <p:cNvSpPr/>
          <p:nvPr/>
        </p:nvSpPr>
        <p:spPr>
          <a:xfrm>
            <a:off x="7150608" y="960120"/>
            <a:ext cx="1591056" cy="4389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35824" y="987552"/>
            <a:ext cx="384048" cy="329184"/>
          </a:xfrm>
          <a:prstGeom prst="rect">
            <a:avLst/>
          </a:prstGeom>
        </p:spPr>
      </p:pic>
      <p:sp>
        <p:nvSpPr>
          <p:cNvPr id="63" name="Text 56"/>
          <p:cNvSpPr/>
          <p:nvPr/>
        </p:nvSpPr>
        <p:spPr>
          <a:xfrm>
            <a:off x="7150608" y="1444752"/>
            <a:ext cx="15910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</a:t>
            </a:r>
            <a:endParaRPr lang="en-US" sz="1000" dirty="0"/>
          </a:p>
        </p:txBody>
      </p:sp>
      <p:sp>
        <p:nvSpPr>
          <p:cNvPr id="64" name="Text 57"/>
          <p:cNvSpPr/>
          <p:nvPr/>
        </p:nvSpPr>
        <p:spPr>
          <a:xfrm>
            <a:off x="7242048" y="1810512"/>
            <a:ext cx="140817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relational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NoSQL databases</a:t>
            </a:r>
            <a:endParaRPr lang="en-US" sz="900" dirty="0"/>
          </a:p>
        </p:txBody>
      </p:sp>
      <p:sp>
        <p:nvSpPr>
          <p:cNvPr id="65" name="Shape 58"/>
          <p:cNvSpPr/>
          <p:nvPr/>
        </p:nvSpPr>
        <p:spPr>
          <a:xfrm>
            <a:off x="7242048" y="2322576"/>
            <a:ext cx="1408176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59"/>
          <p:cNvSpPr/>
          <p:nvPr/>
        </p:nvSpPr>
        <p:spPr>
          <a:xfrm>
            <a:off x="7242048" y="242316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E07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800" dirty="0"/>
          </a:p>
        </p:txBody>
      </p:sp>
      <p:sp>
        <p:nvSpPr>
          <p:cNvPr id="67" name="Text 60"/>
          <p:cNvSpPr/>
          <p:nvPr/>
        </p:nvSpPr>
        <p:spPr>
          <a:xfrm>
            <a:off x="7242048" y="262432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RDS / DynamoDB</a:t>
            </a:r>
            <a:endParaRPr lang="en-US" sz="850" dirty="0"/>
          </a:p>
        </p:txBody>
      </p:sp>
      <p:sp>
        <p:nvSpPr>
          <p:cNvPr id="68" name="Text 61"/>
          <p:cNvSpPr/>
          <p:nvPr/>
        </p:nvSpPr>
        <p:spPr>
          <a:xfrm>
            <a:off x="7242048" y="297180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66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800" dirty="0"/>
          </a:p>
        </p:txBody>
      </p:sp>
      <p:sp>
        <p:nvSpPr>
          <p:cNvPr id="69" name="Text 62"/>
          <p:cNvSpPr/>
          <p:nvPr/>
        </p:nvSpPr>
        <p:spPr>
          <a:xfrm>
            <a:off x="7242048" y="317296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 DB / Cosmos DB</a:t>
            </a:r>
            <a:endParaRPr lang="en-US" sz="850" dirty="0"/>
          </a:p>
        </p:txBody>
      </p:sp>
      <p:sp>
        <p:nvSpPr>
          <p:cNvPr id="70" name="Text 63"/>
          <p:cNvSpPr/>
          <p:nvPr/>
        </p:nvSpPr>
        <p:spPr>
          <a:xfrm>
            <a:off x="7242048" y="352044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800" dirty="0"/>
          </a:p>
        </p:txBody>
      </p:sp>
      <p:sp>
        <p:nvSpPr>
          <p:cNvPr id="71" name="Text 64"/>
          <p:cNvSpPr/>
          <p:nvPr/>
        </p:nvSpPr>
        <p:spPr>
          <a:xfrm>
            <a:off x="7242048" y="372160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SQL / Firestore</a:t>
            </a:r>
            <a:endParaRPr lang="en-US" sz="850" dirty="0"/>
          </a:p>
        </p:txBody>
      </p:sp>
      <p:sp>
        <p:nvSpPr>
          <p:cNvPr id="72" name="Text 65"/>
          <p:cNvSpPr/>
          <p:nvPr/>
        </p:nvSpPr>
        <p:spPr>
          <a:xfrm>
            <a:off x="7242048" y="4069080"/>
            <a:ext cx="411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A8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800" dirty="0"/>
          </a:p>
        </p:txBody>
      </p:sp>
      <p:sp>
        <p:nvSpPr>
          <p:cNvPr id="73" name="Text 66"/>
          <p:cNvSpPr/>
          <p:nvPr/>
        </p:nvSpPr>
        <p:spPr>
          <a:xfrm>
            <a:off x="7242048" y="4270248"/>
            <a:ext cx="1389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DB</a:t>
            </a:r>
            <a:endParaRPr lang="en-US" sz="850" dirty="0"/>
          </a:p>
        </p:txBody>
      </p:sp>
      <p:sp>
        <p:nvSpPr>
          <p:cNvPr id="74" name="Text 67"/>
          <p:cNvSpPr/>
          <p:nvPr/>
        </p:nvSpPr>
        <p:spPr>
          <a:xfrm>
            <a:off x="274320" y="4919472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S3 / Blob / Cloud Storage are the most-used services - virtually every cloud architecture touches object storage.</a:t>
            </a:r>
            <a:endParaRPr lang="en-US" sz="950" dirty="0"/>
          </a:p>
        </p:txBody>
      </p:sp>
      <p:pic>
        <p:nvPicPr>
          <p:cNvPr id="76" name="Image 5" descr="/mnt/user-data/uploads/SomNOG_Logo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2400" y="4675150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Responsibility Model - Who Owns What?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8613648" cy="658368"/>
          </a:xfrm>
          <a:prstGeom prst="rect">
            <a:avLst/>
          </a:prstGeom>
          <a:solidFill>
            <a:srgbClr val="E0F4F6"/>
          </a:solidFill>
          <a:ln w="1016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54864" cy="65836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75488" y="1005840"/>
            <a:ext cx="8229600" cy="56692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🏠  Think of it like renting an apartment: </a:t>
            </a:r>
            <a:r>
              <a:rPr lang="en-US" sz="12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landlord (cloud provider) maintains the building, plumbing, and electricity. You (the customer) are responsible for locking your door, securing your belongings, and what you put inside.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737360"/>
            <a:ext cx="2880360" cy="62179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74320" y="1737360"/>
            <a:ext cx="2880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☁️  Cloud Provider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Responsible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1737360"/>
            <a:ext cx="2880360" cy="621792"/>
          </a:xfrm>
          <a:prstGeom prst="rect">
            <a:avLst/>
          </a:prstGeom>
          <a:solidFill>
            <a:srgbClr val="E8F7F9"/>
          </a:solidFill>
          <a:ln w="12700">
            <a:solidFill>
              <a:srgbClr val="E8F7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91840" y="1737360"/>
            <a:ext cx="2880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Shared /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Depends on Model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309360" y="1737360"/>
            <a:ext cx="2880360" cy="621792"/>
          </a:xfrm>
          <a:prstGeom prst="rect">
            <a:avLst/>
          </a:prstGeom>
          <a:solidFill>
            <a:srgbClr val="1E2B3C"/>
          </a:solidFill>
          <a:ln w="12700">
            <a:solidFill>
              <a:srgbClr val="1E2B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309360" y="1737360"/>
            <a:ext cx="2880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👤  Customer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Responsible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2423160"/>
            <a:ext cx="288036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74320" y="2423160"/>
            <a:ext cx="36576" cy="5303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84048" y="2459736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hardware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data centres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91840" y="2423160"/>
            <a:ext cx="2880360" cy="530352"/>
          </a:xfrm>
          <a:prstGeom prst="rect">
            <a:avLst/>
          </a:prstGeom>
          <a:solidFill>
            <a:srgbClr val="F0FAFB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91840" y="2423160"/>
            <a:ext cx="36576" cy="530352"/>
          </a:xfrm>
          <a:prstGeom prst="rect">
            <a:avLst/>
          </a:prstGeom>
          <a:solidFill>
            <a:srgbClr val="D1DCE8"/>
          </a:solidFill>
          <a:ln w="1270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401568" y="2459736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Encryption (in transit &amp; at rest)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309360" y="2423160"/>
            <a:ext cx="288036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309360" y="2423160"/>
            <a:ext cx="36576" cy="530352"/>
          </a:xfrm>
          <a:prstGeom prst="rect">
            <a:avLst/>
          </a:prstGeom>
          <a:solidFill>
            <a:srgbClr val="1E2B3C"/>
          </a:solidFill>
          <a:ln w="12700">
            <a:solidFill>
              <a:srgbClr val="1E2B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419088" y="2459736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application code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74320" y="2990088"/>
            <a:ext cx="2880360" cy="530352"/>
          </a:xfrm>
          <a:prstGeom prst="rect">
            <a:avLst/>
          </a:prstGeom>
          <a:solidFill>
            <a:srgbClr val="F7F9FC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74320" y="2990088"/>
            <a:ext cx="36576" cy="5303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84048" y="3026664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Power, cooling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physical security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91840" y="2990088"/>
            <a:ext cx="2880360" cy="530352"/>
          </a:xfrm>
          <a:prstGeom prst="rect">
            <a:avLst/>
          </a:prstGeom>
          <a:solidFill>
            <a:srgbClr val="E8F6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91840" y="2990088"/>
            <a:ext cx="36576" cy="530352"/>
          </a:xfrm>
          <a:prstGeom prst="rect">
            <a:avLst/>
          </a:prstGeom>
          <a:solidFill>
            <a:srgbClr val="D1DCE8"/>
          </a:solidFill>
          <a:ln w="1270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401568" y="3026664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&amp; Access Management (IAM)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309360" y="2990088"/>
            <a:ext cx="2880360" cy="530352"/>
          </a:xfrm>
          <a:prstGeom prst="rect">
            <a:avLst/>
          </a:prstGeom>
          <a:solidFill>
            <a:srgbClr val="F7F9FC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309360" y="2990088"/>
            <a:ext cx="36576" cy="530352"/>
          </a:xfrm>
          <a:prstGeom prst="rect">
            <a:avLst/>
          </a:prstGeom>
          <a:solidFill>
            <a:srgbClr val="1E2B3C"/>
          </a:solidFill>
          <a:ln w="12700">
            <a:solidFill>
              <a:srgbClr val="1E2B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419088" y="3026664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access &amp; passwords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274320" y="3557016"/>
            <a:ext cx="288036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274320" y="3557016"/>
            <a:ext cx="36576" cy="5303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84048" y="3593592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infrastructure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cabling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291840" y="3557016"/>
            <a:ext cx="2880360" cy="530352"/>
          </a:xfrm>
          <a:prstGeom prst="rect">
            <a:avLst/>
          </a:prstGeom>
          <a:solidFill>
            <a:srgbClr val="F0FAFB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3291840" y="3557016"/>
            <a:ext cx="36576" cy="530352"/>
          </a:xfrm>
          <a:prstGeom prst="rect">
            <a:avLst/>
          </a:prstGeom>
          <a:solidFill>
            <a:srgbClr val="D1DCE8"/>
          </a:solidFill>
          <a:ln w="1270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3401568" y="3593592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patching (IaaS: you; SaaS: them)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309360" y="3557016"/>
            <a:ext cx="2880360" cy="530352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6309360" y="3557016"/>
            <a:ext cx="36576" cy="530352"/>
          </a:xfrm>
          <a:prstGeom prst="rect">
            <a:avLst/>
          </a:prstGeom>
          <a:solidFill>
            <a:srgbClr val="1E2B3C"/>
          </a:solidFill>
          <a:ln w="12700">
            <a:solidFill>
              <a:srgbClr val="1E2B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419088" y="3593592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you store in the cloud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274320" y="4123944"/>
            <a:ext cx="2880360" cy="530352"/>
          </a:xfrm>
          <a:prstGeom prst="rect">
            <a:avLst/>
          </a:prstGeom>
          <a:solidFill>
            <a:srgbClr val="F7F9FC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274320" y="4123944"/>
            <a:ext cx="36576" cy="5303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384048" y="416052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Hypervisor &amp;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virtualisation layer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3291840" y="4123944"/>
            <a:ext cx="2880360" cy="530352"/>
          </a:xfrm>
          <a:prstGeom prst="rect">
            <a:avLst/>
          </a:prstGeom>
          <a:solidFill>
            <a:srgbClr val="E8F6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3291840" y="4123944"/>
            <a:ext cx="36576" cy="530352"/>
          </a:xfrm>
          <a:prstGeom prst="rect">
            <a:avLst/>
          </a:prstGeom>
          <a:solidFill>
            <a:srgbClr val="D1DCE8"/>
          </a:solidFill>
          <a:ln w="1270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3401568" y="416052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 &amp; network config rules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309360" y="4123944"/>
            <a:ext cx="2880360" cy="530352"/>
          </a:xfrm>
          <a:prstGeom prst="rect">
            <a:avLst/>
          </a:prstGeom>
          <a:solidFill>
            <a:srgbClr val="F7F9FC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6309360" y="4123944"/>
            <a:ext cx="36576" cy="530352"/>
          </a:xfrm>
          <a:prstGeom prst="rect">
            <a:avLst/>
          </a:prstGeom>
          <a:solidFill>
            <a:srgbClr val="1E2B3C"/>
          </a:solidFill>
          <a:ln w="12700">
            <a:solidFill>
              <a:srgbClr val="1E2B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6419088" y="416052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data you collect &amp; share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274320" y="4736592"/>
            <a:ext cx="8613648" cy="274320"/>
          </a:xfrm>
          <a:prstGeom prst="rect">
            <a:avLst/>
          </a:prstGeom>
          <a:solidFill>
            <a:srgbClr val="EFF3F7"/>
          </a:solidFill>
          <a:ln w="508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457200" y="4736592"/>
            <a:ext cx="8229600" cy="2743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IaaS </a:t>
            </a:r>
            <a:r>
              <a:rPr lang="en-US" sz="10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You manage most  ·  </a:t>
            </a:r>
            <a:r>
              <a:rPr lang="en-US" sz="10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PaaS </a:t>
            </a:r>
            <a:r>
              <a:rPr lang="en-US" sz="10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Split evenly  ·  </a:t>
            </a:r>
            <a:r>
              <a:rPr lang="en-US" sz="10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 </a:t>
            </a:r>
            <a:r>
              <a:rPr lang="en-US" sz="10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Provider manages almost everything</a:t>
            </a:r>
            <a:endParaRPr lang="en-US" sz="1000" dirty="0"/>
          </a:p>
        </p:txBody>
      </p:sp>
      <p:pic>
        <p:nvPicPr>
          <p:cNvPr id="52" name="Image 0" descr="/mnt/user-data/uploads/SomNOG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651087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Use Cases - How Leading Companies Use Cloud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779776" cy="181051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54864" cy="18105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38912" y="1051560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Netflix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38912" y="1344168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&amp; Streaming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523744" y="1051560"/>
            <a:ext cx="438912" cy="201168"/>
          </a:xfrm>
          <a:prstGeom prst="rect">
            <a:avLst/>
          </a:prstGeom>
          <a:solidFill>
            <a:srgbClr val="E07B00"/>
          </a:solidFill>
          <a:ln w="12700">
            <a:solidFill>
              <a:srgbClr val="E07B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523744" y="1051560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38912" y="1581912"/>
            <a:ext cx="24871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Streams 247M+ subscribers globally. Uses AWS EC2, S3, and CloudFront to auto-scale during peak demand - eliminating the need for physical data centres entirely.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182112" y="960120"/>
            <a:ext cx="2779776" cy="181051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182112" y="960120"/>
            <a:ext cx="54864" cy="18105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346704" y="1051560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Airbnb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46704" y="1344168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Travel &amp; Marketplace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31536" y="1051560"/>
            <a:ext cx="438912" cy="201168"/>
          </a:xfrm>
          <a:prstGeom prst="rect">
            <a:avLst/>
          </a:prstGeom>
          <a:solidFill>
            <a:srgbClr val="E07B00"/>
          </a:solidFill>
          <a:ln w="12700">
            <a:solidFill>
              <a:srgbClr val="E07B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431536" y="1051560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346704" y="1581912"/>
            <a:ext cx="24871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Hosts 150M+ users on AWS. Uses RDS, S3, and Spark on EMR for real-time pricing models, fraud detection, and personalised search at global scale.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089904" y="960120"/>
            <a:ext cx="2779776" cy="181051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089904" y="960120"/>
            <a:ext cx="54864" cy="18105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254496" y="1051560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Spotify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254496" y="1344168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Music &amp; AI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8339328" y="1051560"/>
            <a:ext cx="438912" cy="2011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8339328" y="1051560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254496" y="1581912"/>
            <a:ext cx="24871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Migrated 200M+ users to Google Cloud. Uses BigQuery and Dataflow to power personalised playlists and Discover Weekly - processing petabytes of listening data daily.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74320" y="2898648"/>
            <a:ext cx="2779776" cy="181051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274320" y="2898648"/>
            <a:ext cx="54864" cy="18105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38912" y="2990088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NHS (UK)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38912" y="3282696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523744" y="2990088"/>
            <a:ext cx="438912" cy="201168"/>
          </a:xfrm>
          <a:prstGeom prst="rect">
            <a:avLst/>
          </a:prstGeom>
          <a:solidFill>
            <a:srgbClr val="0066B3"/>
          </a:solidFill>
          <a:ln w="12700">
            <a:solidFill>
              <a:srgbClr val="0066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523744" y="2990088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38912" y="3520440"/>
            <a:ext cx="24871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Microsoft Azure to connect 1.2M staff across 1,200 NHS </a:t>
            </a:r>
            <a:r>
              <a:rPr lang="en-US" sz="950" dirty="0" err="1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organisations</a:t>
            </a: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enabling secure patient record sharing, telemedicine, and AI-assisted diagnostics.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3182112" y="2898648"/>
            <a:ext cx="2779776" cy="181051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3182112" y="2898648"/>
            <a:ext cx="54864" cy="18105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3346704" y="2990088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Coursera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3346704" y="3282696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5431536" y="2990088"/>
            <a:ext cx="438912" cy="201168"/>
          </a:xfrm>
          <a:prstGeom prst="rect">
            <a:avLst/>
          </a:prstGeom>
          <a:solidFill>
            <a:srgbClr val="E07B00"/>
          </a:solidFill>
          <a:ln w="12700">
            <a:solidFill>
              <a:srgbClr val="E07B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431536" y="2990088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346704" y="3520440"/>
            <a:ext cx="24871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Serves 100M+ learners in 190 countries on AWS. Scales instantly for course launches and exams - handling traffic spikes without any infrastructure provisioning.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6089904" y="2898648"/>
            <a:ext cx="2779776" cy="181051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6089904" y="2898648"/>
            <a:ext cx="54864" cy="18105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254496" y="2990088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BMW Group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6254496" y="3282696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Automotive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8339328" y="2990088"/>
            <a:ext cx="438912" cy="201168"/>
          </a:xfrm>
          <a:prstGeom prst="rect">
            <a:avLst/>
          </a:prstGeom>
          <a:solidFill>
            <a:srgbClr val="E07B00"/>
          </a:solidFill>
          <a:ln w="12700">
            <a:solidFill>
              <a:srgbClr val="E07B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8339328" y="2990088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6254496" y="3520440"/>
            <a:ext cx="24871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30+ cloud platforms on AWS for connected vehicles, OTA software updates, and manufacturing analytics - processing data from 3M+ connected cars worldwide.</a:t>
            </a:r>
            <a:endParaRPr lang="en-US" sz="950" dirty="0"/>
          </a:p>
        </p:txBody>
      </p:sp>
      <p:pic>
        <p:nvPicPr>
          <p:cNvPr id="47" name="Image 0" descr="/mnt/user-data/uploads/SomNOG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675150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 Roadmap - Start Here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011680" cy="420624"/>
          </a:xfrm>
          <a:prstGeom prst="rect">
            <a:avLst/>
          </a:prstGeom>
          <a:solidFill>
            <a:srgbClr val="E07B00"/>
          </a:solidFill>
          <a:ln w="12700">
            <a:solidFill>
              <a:srgbClr val="E07B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960120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74320" y="1435608"/>
            <a:ext cx="201168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74320" y="1435608"/>
            <a:ext cx="2011680" cy="182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49961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1 - FOUNDATIONAL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365760" y="170992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Practitioner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199339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CLF-C02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65760" y="2194560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concepts, billing, core services, security basics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1225296" y="2852928"/>
            <a:ext cx="0" cy="164592"/>
          </a:xfrm>
          <a:prstGeom prst="line">
            <a:avLst/>
          </a:prstGeom>
          <a:noFill/>
          <a:ln w="1905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3017520"/>
            <a:ext cx="201168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74320" y="3017520"/>
            <a:ext cx="2011680" cy="182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5760" y="30815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2 - ASSOCIATE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365760" y="332841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Solutions Architect Assoc  (SAA-C03)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365760" y="373075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Assoc  (DVA-C02)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65760" y="413308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SysOps Assoc  (SOA-C02)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450592" y="960120"/>
            <a:ext cx="2011680" cy="420624"/>
          </a:xfrm>
          <a:prstGeom prst="rect">
            <a:avLst/>
          </a:prstGeom>
          <a:solidFill>
            <a:srgbClr val="0066B3"/>
          </a:solidFill>
          <a:ln w="12700">
            <a:solidFill>
              <a:srgbClr val="0066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450592" y="960120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2450592" y="1435608"/>
            <a:ext cx="201168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2450592" y="1435608"/>
            <a:ext cx="2011680" cy="182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542032" y="149961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1 - FOUNDATIONAL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2542032" y="170992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AZ-900 Fundamentals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542032" y="199339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AZ-900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542032" y="2194560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concepts, Azure services, pricing, compliance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401568" y="2852928"/>
            <a:ext cx="0" cy="164592"/>
          </a:xfrm>
          <a:prstGeom prst="line">
            <a:avLst/>
          </a:prstGeom>
          <a:noFill/>
          <a:ln w="1905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450592" y="3017520"/>
            <a:ext cx="201168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2450592" y="3017520"/>
            <a:ext cx="2011680" cy="182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542032" y="30815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2 - ASSOCIATE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2542032" y="332841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Administrator  (AZ-104)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2542032" y="373075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 (AZ-204)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2542032" y="413308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Fundamentals  (AI-900)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26864" y="960120"/>
            <a:ext cx="2011680" cy="42062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626864" y="960120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4626864" y="1435608"/>
            <a:ext cx="201168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4626864" y="1435608"/>
            <a:ext cx="2011680" cy="182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4718304" y="149961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1 - FOUNDATIONAL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718304" y="170992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Digital Leader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718304" y="199339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CDL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718304" y="2194560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value of GCP, product overview - no tech background needed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5577840" y="2852928"/>
            <a:ext cx="0" cy="164592"/>
          </a:xfrm>
          <a:prstGeom prst="line">
            <a:avLst/>
          </a:prstGeom>
          <a:noFill/>
          <a:ln w="1905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4626864" y="3017520"/>
            <a:ext cx="201168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4626864" y="3017520"/>
            <a:ext cx="2011680" cy="182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718304" y="30815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2 - ASSOCIATE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4718304" y="332841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Assoc. Cloud Engineer  (ACE)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4718304" y="373075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(Single associate track)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6803136" y="960120"/>
            <a:ext cx="2011680" cy="420624"/>
          </a:xfrm>
          <a:prstGeom prst="rect">
            <a:avLst/>
          </a:prstGeom>
          <a:solidFill>
            <a:srgbClr val="A83232"/>
          </a:solidFill>
          <a:ln w="12700">
            <a:solidFill>
              <a:srgbClr val="A832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6803136" y="960120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803136" y="1435608"/>
            <a:ext cx="201168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6803136" y="1435608"/>
            <a:ext cx="2011680" cy="182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6894576" y="149961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1 - FOUNDATIONAL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6894576" y="170992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 Foundations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6894576" y="199339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1Z0-1085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894576" y="2194560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OCI concepts, IAM, Compute, Networking, Storage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7754112" y="2852928"/>
            <a:ext cx="0" cy="164592"/>
          </a:xfrm>
          <a:prstGeom prst="line">
            <a:avLst/>
          </a:prstGeom>
          <a:noFill/>
          <a:ln w="1905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6803136" y="3017520"/>
            <a:ext cx="201168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6803136" y="3017520"/>
            <a:ext cx="2011680" cy="182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6894576" y="30815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2 - ASSOCIATE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6894576" y="3328416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 Associate  (1Z0-1072)</a:t>
            </a:r>
            <a:endParaRPr lang="en-US" sz="950" dirty="0"/>
          </a:p>
        </p:txBody>
      </p:sp>
      <p:sp>
        <p:nvSpPr>
          <p:cNvPr id="61" name="Text 59"/>
          <p:cNvSpPr/>
          <p:nvPr/>
        </p:nvSpPr>
        <p:spPr>
          <a:xfrm>
            <a:off x="6894576" y="373075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Associate  (1Z0-1084)</a:t>
            </a:r>
            <a:endParaRPr lang="en-US" sz="950" dirty="0"/>
          </a:p>
        </p:txBody>
      </p:sp>
      <p:sp>
        <p:nvSpPr>
          <p:cNvPr id="62" name="Text 60"/>
          <p:cNvSpPr/>
          <p:nvPr/>
        </p:nvSpPr>
        <p:spPr>
          <a:xfrm>
            <a:off x="6894576" y="413308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Foundations  (1Z0-1122)</a:t>
            </a:r>
            <a:endParaRPr lang="en-US" sz="950" dirty="0"/>
          </a:p>
        </p:txBody>
      </p:sp>
      <p:sp>
        <p:nvSpPr>
          <p:cNvPr id="63" name="Shape 61"/>
          <p:cNvSpPr/>
          <p:nvPr/>
        </p:nvSpPr>
        <p:spPr>
          <a:xfrm>
            <a:off x="274320" y="4773168"/>
            <a:ext cx="8613648" cy="274320"/>
          </a:xfrm>
          <a:prstGeom prst="rect">
            <a:avLst/>
          </a:prstGeom>
          <a:solidFill>
            <a:srgbClr val="E0F4F6"/>
          </a:solidFill>
          <a:ln w="635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457200" y="47731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Start with any Foundational cert - zero prior cloud experience required   ·   AWS Skill Builder  ·  Microsoft Learn  ·  Google Cloud Skills Boost  ·  Oracle MyLearn</a:t>
            </a:r>
            <a:endParaRPr lang="en-US" sz="900" dirty="0"/>
          </a:p>
        </p:txBody>
      </p:sp>
      <p:pic>
        <p:nvPicPr>
          <p:cNvPr id="66" name="Image 0" descr="/mnt/user-data/uploads/SomNOG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505" y="4667129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Goals &amp; Learning Objectives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8613648" cy="731520"/>
          </a:xfrm>
          <a:prstGeom prst="rect">
            <a:avLst/>
          </a:prstGeom>
          <a:solidFill>
            <a:srgbClr val="FFFFFF"/>
          </a:solidFill>
          <a:ln w="508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54864" cy="73152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9184" y="960120"/>
            <a:ext cx="603504" cy="731520"/>
          </a:xfrm>
          <a:prstGeom prst="rect">
            <a:avLst/>
          </a:prstGeom>
          <a:solidFill>
            <a:srgbClr val="E0F4F6"/>
          </a:solidFill>
          <a:ln w="12700">
            <a:solidFill>
              <a:srgbClr val="E0F4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9184" y="960120"/>
            <a:ext cx="6035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97280" y="10515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Fluency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97280" y="1344168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what the cloud is and how it differs from traditional on-premises IT infrastructure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74320" y="1783080"/>
            <a:ext cx="8613648" cy="731520"/>
          </a:xfrm>
          <a:prstGeom prst="rect">
            <a:avLst/>
          </a:prstGeom>
          <a:solidFill>
            <a:srgbClr val="F7F9FC"/>
          </a:solidFill>
          <a:ln w="508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74320" y="1783080"/>
            <a:ext cx="54864" cy="73152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9184" y="1783080"/>
            <a:ext cx="603504" cy="731520"/>
          </a:xfrm>
          <a:prstGeom prst="rect">
            <a:avLst/>
          </a:prstGeom>
          <a:solidFill>
            <a:srgbClr val="E0F4F6"/>
          </a:solidFill>
          <a:ln w="12700">
            <a:solidFill>
              <a:srgbClr val="E0F4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9184" y="1783080"/>
            <a:ext cx="6035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G2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097280" y="18745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Model Clarity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097280" y="2167128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Distinguish IaaS, PaaS, and SaaS by responsibility boundaries with real provider examples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74320" y="2606040"/>
            <a:ext cx="8613648" cy="731520"/>
          </a:xfrm>
          <a:prstGeom prst="rect">
            <a:avLst/>
          </a:prstGeom>
          <a:solidFill>
            <a:srgbClr val="FFFFFF"/>
          </a:solidFill>
          <a:ln w="508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74320" y="2606040"/>
            <a:ext cx="54864" cy="73152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29184" y="2606040"/>
            <a:ext cx="603504" cy="731520"/>
          </a:xfrm>
          <a:prstGeom prst="rect">
            <a:avLst/>
          </a:prstGeom>
          <a:solidFill>
            <a:srgbClr val="E0F4F6"/>
          </a:solidFill>
          <a:ln w="12700">
            <a:solidFill>
              <a:srgbClr val="E0F4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29184" y="2606040"/>
            <a:ext cx="6035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G3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097280" y="269748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Services Awareness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097280" y="2990088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IAM, Compute, VPC, Storage, and CDN and their equivalents across AWS, Azure, GCP, and OCI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74320" y="3429000"/>
            <a:ext cx="8613648" cy="731520"/>
          </a:xfrm>
          <a:prstGeom prst="rect">
            <a:avLst/>
          </a:prstGeom>
          <a:solidFill>
            <a:srgbClr val="F7F9FC"/>
          </a:solidFill>
          <a:ln w="508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274320" y="3429000"/>
            <a:ext cx="54864" cy="73152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29184" y="3429000"/>
            <a:ext cx="603504" cy="731520"/>
          </a:xfrm>
          <a:prstGeom prst="rect">
            <a:avLst/>
          </a:prstGeom>
          <a:solidFill>
            <a:srgbClr val="E0F4F6"/>
          </a:solidFill>
          <a:ln w="12700">
            <a:solidFill>
              <a:srgbClr val="E0F4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29184" y="3429000"/>
            <a:ext cx="6035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G4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1097280" y="35204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 Strategy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097280" y="3813048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Public, Private, Hybrid, and Multi-Cloud and identify the right model for a given scenario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274320" y="4251960"/>
            <a:ext cx="8613648" cy="731520"/>
          </a:xfrm>
          <a:prstGeom prst="rect">
            <a:avLst/>
          </a:prstGeom>
          <a:solidFill>
            <a:srgbClr val="FFFFFF"/>
          </a:solidFill>
          <a:ln w="508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274320" y="4251960"/>
            <a:ext cx="54864" cy="73152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329184" y="4251960"/>
            <a:ext cx="603504" cy="731520"/>
          </a:xfrm>
          <a:prstGeom prst="rect">
            <a:avLst/>
          </a:prstGeom>
          <a:solidFill>
            <a:srgbClr val="E0F4F6"/>
          </a:solidFill>
          <a:ln w="12700">
            <a:solidFill>
              <a:srgbClr val="E0F4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29184" y="4251960"/>
            <a:ext cx="6035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G5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1097280" y="43434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 Direction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1097280" y="4636008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the workshop with a clear, personalised next step toward a Foundational cloud certification</a:t>
            </a:r>
            <a:endParaRPr lang="en-US" sz="1050" dirty="0"/>
          </a:p>
        </p:txBody>
      </p:sp>
      <p:pic>
        <p:nvPicPr>
          <p:cNvPr id="35" name="Image 0" descr="/mnt/user-data/uploads/SomNOG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530772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E2B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8613648" cy="694944"/>
          </a:xfrm>
          <a:prstGeom prst="rect">
            <a:avLst/>
          </a:prstGeom>
          <a:solidFill>
            <a:srgbClr val="263547"/>
          </a:solidFill>
          <a:ln w="6350">
            <a:solidFill>
              <a:srgbClr val="2D3F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54864" cy="694944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38912" y="1014984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24128" y="1051560"/>
            <a:ext cx="7680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computing delivers computing resources on-demand over the internet with pay-as-you-go pricing - no hardware required.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764792"/>
            <a:ext cx="8613648" cy="694944"/>
          </a:xfrm>
          <a:prstGeom prst="rect">
            <a:avLst/>
          </a:prstGeom>
          <a:solidFill>
            <a:srgbClr val="263547"/>
          </a:solidFill>
          <a:ln w="6350">
            <a:solidFill>
              <a:srgbClr val="2D3F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74320" y="1764792"/>
            <a:ext cx="54864" cy="694944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38912" y="1819656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24128" y="1856232"/>
            <a:ext cx="7680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 service models (IaaS / PaaS / SaaS) differ by how much you manage versus how much the provider manages.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569464"/>
            <a:ext cx="8613648" cy="694944"/>
          </a:xfrm>
          <a:prstGeom prst="rect">
            <a:avLst/>
          </a:prstGeom>
          <a:solidFill>
            <a:srgbClr val="263547"/>
          </a:solidFill>
          <a:ln w="6350">
            <a:solidFill>
              <a:srgbClr val="2D3F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569464"/>
            <a:ext cx="54864" cy="694944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38912" y="2624328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024128" y="2660904"/>
            <a:ext cx="7680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Mastering IAM, Compute, VPC, Storage, and CDN gives you a solid foundation across all cloud platforms.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3374136"/>
            <a:ext cx="8613648" cy="694944"/>
          </a:xfrm>
          <a:prstGeom prst="rect">
            <a:avLst/>
          </a:prstGeom>
          <a:solidFill>
            <a:srgbClr val="263547"/>
          </a:solidFill>
          <a:ln w="6350">
            <a:solidFill>
              <a:srgbClr val="2D3F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74320" y="3374136"/>
            <a:ext cx="54864" cy="694944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38912" y="3429000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024128" y="3465576"/>
            <a:ext cx="7680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major provider - AWS, Azure, GCP, OCI - offers equivalent core services; skills transfer across platforms.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4178808"/>
            <a:ext cx="8613648" cy="694944"/>
          </a:xfrm>
          <a:prstGeom prst="rect">
            <a:avLst/>
          </a:prstGeom>
          <a:solidFill>
            <a:srgbClr val="263547"/>
          </a:solidFill>
          <a:ln w="6350">
            <a:solidFill>
              <a:srgbClr val="2D3F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4178808"/>
            <a:ext cx="54864" cy="694944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38912" y="4233672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024128" y="4270248"/>
            <a:ext cx="76809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with a Foundational certification (Cloud Practitioner / AZ-900 / CDL / OCI Foundations) - no experience needed.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754112" y="4544568"/>
            <a:ext cx="13258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0" descr="/mnt/user-data/uploads/SomNOG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562856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E2B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411480"/>
            <a:ext cx="1828800" cy="18288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331720"/>
            <a:ext cx="73152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914400" y="32004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for attending Cloud Computing 101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2286000" y="3675888"/>
            <a:ext cx="4572000" cy="0"/>
          </a:xfrm>
          <a:prstGeom prst="line">
            <a:avLst/>
          </a:prstGeom>
          <a:noFill/>
          <a:ln w="9525">
            <a:solidFill>
              <a:srgbClr val="0069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914400" y="3822192"/>
            <a:ext cx="7315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Step: Cloud Computing 201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914400" y="418795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Skill Builder  ·  Microsoft Learn  ·  Google Cloud Skills Boost  ·  Oracle MyLearn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914400" y="457200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 ·  Azure  ·  GCP  ·  OCI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6999171" y="353327"/>
            <a:ext cx="20116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1" descr="/mnt/user-data/uploads/SomNOG_Logo.png">
            <a:extLst>
              <a:ext uri="{FF2B5EF4-FFF2-40B4-BE49-F238E27FC236}">
                <a16:creationId xmlns:a16="http://schemas.microsoft.com/office/drawing/2014/main" id="{C039DC73-EAD0-8918-83EA-CE210EE323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4891" y="362471"/>
            <a:ext cx="192024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Goals &amp; Learning Objectives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187952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54864" cy="512064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024128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04672" y="1005840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804672" y="1216152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Instructor-Led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645152" y="960120"/>
            <a:ext cx="4187952" cy="5120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645152" y="960120"/>
            <a:ext cx="54864" cy="512064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312" y="1024128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175504" y="1005840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Prerequisites</a:t>
            </a:r>
            <a:endParaRPr lang="en-US" sz="800" dirty="0"/>
          </a:p>
        </p:txBody>
      </p:sp>
      <p:sp>
        <p:nvSpPr>
          <p:cNvPr id="13" name="Text 9"/>
          <p:cNvSpPr/>
          <p:nvPr/>
        </p:nvSpPr>
        <p:spPr>
          <a:xfrm>
            <a:off x="5175504" y="1216152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computer literacy - no prior cloud experience needed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274319" y="1600200"/>
            <a:ext cx="8154063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GOALS - WHAT YOU WILL BE ABLE TO DO BY THE END OF THIS SESSION</a:t>
            </a:r>
            <a:endParaRPr lang="en-US" sz="800" dirty="0"/>
          </a:p>
        </p:txBody>
      </p:sp>
      <p:sp>
        <p:nvSpPr>
          <p:cNvPr id="15" name="Shape 11"/>
          <p:cNvSpPr/>
          <p:nvPr/>
        </p:nvSpPr>
        <p:spPr>
          <a:xfrm>
            <a:off x="274320" y="1847088"/>
            <a:ext cx="8613648" cy="548640"/>
          </a:xfrm>
          <a:prstGeom prst="rect">
            <a:avLst/>
          </a:prstGeom>
          <a:solidFill>
            <a:srgbClr val="FFFFFF"/>
          </a:solidFill>
          <a:ln w="508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274320" y="1847088"/>
            <a:ext cx="54864" cy="54864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329184" y="1847088"/>
            <a:ext cx="566928" cy="548640"/>
          </a:xfrm>
          <a:prstGeom prst="rect">
            <a:avLst/>
          </a:prstGeom>
          <a:solidFill>
            <a:srgbClr val="E0F4F6"/>
          </a:solidFill>
          <a:ln w="12700">
            <a:solidFill>
              <a:srgbClr val="E0F4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329184" y="1847088"/>
            <a:ext cx="5669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G1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1005840" y="1920240"/>
            <a:ext cx="2103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Fluency</a:t>
            </a:r>
            <a:endParaRPr lang="en-US" sz="1150" dirty="0"/>
          </a:p>
        </p:txBody>
      </p:sp>
      <p:sp>
        <p:nvSpPr>
          <p:cNvPr id="20" name="Text 16"/>
          <p:cNvSpPr/>
          <p:nvPr/>
        </p:nvSpPr>
        <p:spPr>
          <a:xfrm>
            <a:off x="3246120" y="1938528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what the cloud is, how it works, and how it differs from traditional on-premises IT</a:t>
            </a:r>
            <a:endParaRPr lang="en-US" sz="1050" dirty="0"/>
          </a:p>
        </p:txBody>
      </p:sp>
      <p:sp>
        <p:nvSpPr>
          <p:cNvPr id="21" name="Text 17"/>
          <p:cNvSpPr/>
          <p:nvPr/>
        </p:nvSpPr>
        <p:spPr>
          <a:xfrm>
            <a:off x="3127248" y="1920240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D1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</a:t>
            </a:r>
            <a:endParaRPr lang="en-US" sz="1400" dirty="0"/>
          </a:p>
        </p:txBody>
      </p:sp>
      <p:sp>
        <p:nvSpPr>
          <p:cNvPr id="22" name="Shape 18"/>
          <p:cNvSpPr/>
          <p:nvPr/>
        </p:nvSpPr>
        <p:spPr>
          <a:xfrm>
            <a:off x="274320" y="2468880"/>
            <a:ext cx="8613648" cy="548640"/>
          </a:xfrm>
          <a:prstGeom prst="rect">
            <a:avLst/>
          </a:prstGeom>
          <a:solidFill>
            <a:srgbClr val="F7F9FC"/>
          </a:solidFill>
          <a:ln w="508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274320" y="2468880"/>
            <a:ext cx="54864" cy="54864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329184" y="2468880"/>
            <a:ext cx="566928" cy="548640"/>
          </a:xfrm>
          <a:prstGeom prst="rect">
            <a:avLst/>
          </a:prstGeom>
          <a:solidFill>
            <a:srgbClr val="E0F4F6"/>
          </a:solidFill>
          <a:ln w="12700">
            <a:solidFill>
              <a:srgbClr val="E0F4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329184" y="2468880"/>
            <a:ext cx="5669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G2</a:t>
            </a:r>
            <a:endParaRPr lang="en-US" sz="1300" dirty="0"/>
          </a:p>
        </p:txBody>
      </p:sp>
      <p:sp>
        <p:nvSpPr>
          <p:cNvPr id="26" name="Text 22"/>
          <p:cNvSpPr/>
          <p:nvPr/>
        </p:nvSpPr>
        <p:spPr>
          <a:xfrm>
            <a:off x="1005840" y="2542032"/>
            <a:ext cx="2103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Model Clarity</a:t>
            </a:r>
            <a:endParaRPr lang="en-US" sz="1150" dirty="0"/>
          </a:p>
        </p:txBody>
      </p:sp>
      <p:sp>
        <p:nvSpPr>
          <p:cNvPr id="27" name="Text 23"/>
          <p:cNvSpPr/>
          <p:nvPr/>
        </p:nvSpPr>
        <p:spPr>
          <a:xfrm>
            <a:off x="3246120" y="2560320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Distinguish IaaS, PaaS, and SaaS by responsibility boundaries and match each to real provider examples</a:t>
            </a:r>
            <a:endParaRPr lang="en-US" sz="1050" dirty="0"/>
          </a:p>
        </p:txBody>
      </p:sp>
      <p:sp>
        <p:nvSpPr>
          <p:cNvPr id="28" name="Text 24"/>
          <p:cNvSpPr/>
          <p:nvPr/>
        </p:nvSpPr>
        <p:spPr>
          <a:xfrm>
            <a:off x="3127248" y="2542032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D1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</a:t>
            </a:r>
            <a:endParaRPr lang="en-US" sz="1400" dirty="0"/>
          </a:p>
        </p:txBody>
      </p:sp>
      <p:sp>
        <p:nvSpPr>
          <p:cNvPr id="29" name="Shape 25"/>
          <p:cNvSpPr/>
          <p:nvPr/>
        </p:nvSpPr>
        <p:spPr>
          <a:xfrm>
            <a:off x="274320" y="3090672"/>
            <a:ext cx="8613648" cy="548640"/>
          </a:xfrm>
          <a:prstGeom prst="rect">
            <a:avLst/>
          </a:prstGeom>
          <a:solidFill>
            <a:srgbClr val="FFFFFF"/>
          </a:solidFill>
          <a:ln w="508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6"/>
          <p:cNvSpPr/>
          <p:nvPr/>
        </p:nvSpPr>
        <p:spPr>
          <a:xfrm>
            <a:off x="274320" y="3090672"/>
            <a:ext cx="54864" cy="54864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329184" y="3090672"/>
            <a:ext cx="566928" cy="548640"/>
          </a:xfrm>
          <a:prstGeom prst="rect">
            <a:avLst/>
          </a:prstGeom>
          <a:solidFill>
            <a:srgbClr val="E0F4F6"/>
          </a:solidFill>
          <a:ln w="12700">
            <a:solidFill>
              <a:srgbClr val="E0F4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8"/>
          <p:cNvSpPr/>
          <p:nvPr/>
        </p:nvSpPr>
        <p:spPr>
          <a:xfrm>
            <a:off x="329184" y="3090672"/>
            <a:ext cx="5669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G3</a:t>
            </a:r>
            <a:endParaRPr lang="en-US" sz="1300" dirty="0"/>
          </a:p>
        </p:txBody>
      </p:sp>
      <p:sp>
        <p:nvSpPr>
          <p:cNvPr id="33" name="Text 29"/>
          <p:cNvSpPr/>
          <p:nvPr/>
        </p:nvSpPr>
        <p:spPr>
          <a:xfrm>
            <a:off x="1005840" y="3163824"/>
            <a:ext cx="2103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Services Awareness</a:t>
            </a:r>
            <a:endParaRPr lang="en-US" sz="1150" dirty="0"/>
          </a:p>
        </p:txBody>
      </p:sp>
      <p:sp>
        <p:nvSpPr>
          <p:cNvPr id="34" name="Text 30"/>
          <p:cNvSpPr/>
          <p:nvPr/>
        </p:nvSpPr>
        <p:spPr>
          <a:xfrm>
            <a:off x="3246120" y="3182112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IAM, Compute, VPC, Storage, and CDN and their equivalents across AWS, Azure, GCP, and OCI</a:t>
            </a:r>
            <a:endParaRPr lang="en-US" sz="1050" dirty="0"/>
          </a:p>
        </p:txBody>
      </p:sp>
      <p:sp>
        <p:nvSpPr>
          <p:cNvPr id="35" name="Text 31"/>
          <p:cNvSpPr/>
          <p:nvPr/>
        </p:nvSpPr>
        <p:spPr>
          <a:xfrm>
            <a:off x="3127248" y="3163824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D1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</a:t>
            </a:r>
            <a:endParaRPr lang="en-US" sz="1400" dirty="0"/>
          </a:p>
        </p:txBody>
      </p:sp>
      <p:sp>
        <p:nvSpPr>
          <p:cNvPr id="36" name="Shape 32"/>
          <p:cNvSpPr/>
          <p:nvPr/>
        </p:nvSpPr>
        <p:spPr>
          <a:xfrm>
            <a:off x="274320" y="3712464"/>
            <a:ext cx="8613648" cy="548640"/>
          </a:xfrm>
          <a:prstGeom prst="rect">
            <a:avLst/>
          </a:prstGeom>
          <a:solidFill>
            <a:srgbClr val="F7F9FC"/>
          </a:solidFill>
          <a:ln w="508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3"/>
          <p:cNvSpPr/>
          <p:nvPr/>
        </p:nvSpPr>
        <p:spPr>
          <a:xfrm>
            <a:off x="274320" y="3712464"/>
            <a:ext cx="54864" cy="54864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4"/>
          <p:cNvSpPr/>
          <p:nvPr/>
        </p:nvSpPr>
        <p:spPr>
          <a:xfrm>
            <a:off x="329184" y="3712464"/>
            <a:ext cx="566928" cy="548640"/>
          </a:xfrm>
          <a:prstGeom prst="rect">
            <a:avLst/>
          </a:prstGeom>
          <a:solidFill>
            <a:srgbClr val="E0F4F6"/>
          </a:solidFill>
          <a:ln w="12700">
            <a:solidFill>
              <a:srgbClr val="E0F4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5"/>
          <p:cNvSpPr/>
          <p:nvPr/>
        </p:nvSpPr>
        <p:spPr>
          <a:xfrm>
            <a:off x="329184" y="3712464"/>
            <a:ext cx="5669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G4</a:t>
            </a:r>
            <a:endParaRPr lang="en-US" sz="1300" dirty="0"/>
          </a:p>
        </p:txBody>
      </p:sp>
      <p:sp>
        <p:nvSpPr>
          <p:cNvPr id="40" name="Text 36"/>
          <p:cNvSpPr/>
          <p:nvPr/>
        </p:nvSpPr>
        <p:spPr>
          <a:xfrm>
            <a:off x="1005840" y="3785616"/>
            <a:ext cx="2103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 Strategy</a:t>
            </a:r>
            <a:endParaRPr lang="en-US" sz="1150" dirty="0"/>
          </a:p>
        </p:txBody>
      </p:sp>
      <p:sp>
        <p:nvSpPr>
          <p:cNvPr id="41" name="Text 37"/>
          <p:cNvSpPr/>
          <p:nvPr/>
        </p:nvSpPr>
        <p:spPr>
          <a:xfrm>
            <a:off x="3246120" y="3803904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Public, Private, Hybrid, and Multi-Cloud models and select the right one for a given scenario</a:t>
            </a:r>
            <a:endParaRPr lang="en-US" sz="1050" dirty="0"/>
          </a:p>
        </p:txBody>
      </p:sp>
      <p:sp>
        <p:nvSpPr>
          <p:cNvPr id="42" name="Text 38"/>
          <p:cNvSpPr/>
          <p:nvPr/>
        </p:nvSpPr>
        <p:spPr>
          <a:xfrm>
            <a:off x="3127248" y="3785616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D1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</a:t>
            </a:r>
            <a:endParaRPr lang="en-US" sz="1400" dirty="0"/>
          </a:p>
        </p:txBody>
      </p:sp>
      <p:sp>
        <p:nvSpPr>
          <p:cNvPr id="43" name="Shape 39"/>
          <p:cNvSpPr/>
          <p:nvPr/>
        </p:nvSpPr>
        <p:spPr>
          <a:xfrm>
            <a:off x="274320" y="4334256"/>
            <a:ext cx="8613648" cy="548640"/>
          </a:xfrm>
          <a:prstGeom prst="rect">
            <a:avLst/>
          </a:prstGeom>
          <a:solidFill>
            <a:srgbClr val="FFFFFF"/>
          </a:solidFill>
          <a:ln w="508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4" name="Shape 40"/>
          <p:cNvSpPr/>
          <p:nvPr/>
        </p:nvSpPr>
        <p:spPr>
          <a:xfrm>
            <a:off x="274320" y="4334256"/>
            <a:ext cx="54864" cy="54864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1"/>
          <p:cNvSpPr/>
          <p:nvPr/>
        </p:nvSpPr>
        <p:spPr>
          <a:xfrm>
            <a:off x="329184" y="4334256"/>
            <a:ext cx="566928" cy="548640"/>
          </a:xfrm>
          <a:prstGeom prst="rect">
            <a:avLst/>
          </a:prstGeom>
          <a:solidFill>
            <a:srgbClr val="E0F4F6"/>
          </a:solidFill>
          <a:ln w="12700">
            <a:solidFill>
              <a:srgbClr val="E0F4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2"/>
          <p:cNvSpPr/>
          <p:nvPr/>
        </p:nvSpPr>
        <p:spPr>
          <a:xfrm>
            <a:off x="329184" y="4334256"/>
            <a:ext cx="56692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G5</a:t>
            </a:r>
            <a:endParaRPr lang="en-US" sz="1300" dirty="0"/>
          </a:p>
        </p:txBody>
      </p:sp>
      <p:sp>
        <p:nvSpPr>
          <p:cNvPr id="47" name="Text 43"/>
          <p:cNvSpPr/>
          <p:nvPr/>
        </p:nvSpPr>
        <p:spPr>
          <a:xfrm>
            <a:off x="1005840" y="4407408"/>
            <a:ext cx="2103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 Direction</a:t>
            </a:r>
            <a:endParaRPr lang="en-US" sz="1150" dirty="0"/>
          </a:p>
        </p:txBody>
      </p:sp>
      <p:sp>
        <p:nvSpPr>
          <p:cNvPr id="48" name="Text 44"/>
          <p:cNvSpPr/>
          <p:nvPr/>
        </p:nvSpPr>
        <p:spPr>
          <a:xfrm>
            <a:off x="3246120" y="4425696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with a clear, personalised first certification step on your chosen cloud platform</a:t>
            </a:r>
            <a:endParaRPr lang="en-US" sz="1050" dirty="0"/>
          </a:p>
        </p:txBody>
      </p:sp>
      <p:sp>
        <p:nvSpPr>
          <p:cNvPr id="49" name="Text 45"/>
          <p:cNvSpPr/>
          <p:nvPr/>
        </p:nvSpPr>
        <p:spPr>
          <a:xfrm>
            <a:off x="3127248" y="4407408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dirty="0">
                <a:solidFill>
                  <a:srgbClr val="D1DC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</a:t>
            </a:r>
            <a:endParaRPr lang="en-US" sz="1400" dirty="0"/>
          </a:p>
        </p:txBody>
      </p:sp>
      <p:pic>
        <p:nvPicPr>
          <p:cNvPr id="51" name="Image 2" descr="/mnt/user-data/uploads/SomNOG_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62672" y="4533465"/>
            <a:ext cx="1234440" cy="44087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Cloud Computing?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8595360" cy="107899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54864" cy="107899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005840"/>
            <a:ext cx="8229600" cy="98755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computing</a:t>
            </a:r>
            <a:r>
              <a:rPr lang="en-US" sz="13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the on-demand delivery of computing resources - servers, storage, databases, networking, software, analytics, and AI - over the internet with </a:t>
            </a:r>
            <a:r>
              <a:rPr lang="en-US" sz="13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pay-as-you-go pricing.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74320" y="2154455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DEFINITION - 5 ESSENTIAL CHARACTERISTICS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274320" y="2423160"/>
            <a:ext cx="1591056" cy="24871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74320" y="2423160"/>
            <a:ext cx="1591056" cy="4389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392" y="2450592"/>
            <a:ext cx="402336" cy="34747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274320" y="2926080"/>
            <a:ext cx="15910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On-Demand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Self-Service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365760" y="3456432"/>
            <a:ext cx="1417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Provision resources instantly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human interaction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1993392" y="2423160"/>
            <a:ext cx="1591056" cy="24871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1993392" y="2423160"/>
            <a:ext cx="1591056" cy="4389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9464" y="2450592"/>
            <a:ext cx="402336" cy="34747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993392" y="2926080"/>
            <a:ext cx="15910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 Network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2084832" y="3456432"/>
            <a:ext cx="1417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from any device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location via internet</a:t>
            </a:r>
            <a:endParaRPr lang="en-US" sz="950" dirty="0"/>
          </a:p>
        </p:txBody>
      </p:sp>
      <p:sp>
        <p:nvSpPr>
          <p:cNvPr id="18" name="Shape 14"/>
          <p:cNvSpPr/>
          <p:nvPr/>
        </p:nvSpPr>
        <p:spPr>
          <a:xfrm>
            <a:off x="3712464" y="2423160"/>
            <a:ext cx="1591056" cy="24871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3712464" y="2423160"/>
            <a:ext cx="1591056" cy="4389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536" y="2450592"/>
            <a:ext cx="402336" cy="34747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3712464" y="2926080"/>
            <a:ext cx="15910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Pooling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3803904" y="3456432"/>
            <a:ext cx="1417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infrastructure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logical isolation</a:t>
            </a:r>
            <a:endParaRPr lang="en-US" sz="950" dirty="0"/>
          </a:p>
        </p:txBody>
      </p:sp>
      <p:sp>
        <p:nvSpPr>
          <p:cNvPr id="23" name="Shape 18"/>
          <p:cNvSpPr/>
          <p:nvPr/>
        </p:nvSpPr>
        <p:spPr>
          <a:xfrm>
            <a:off x="5431536" y="2423160"/>
            <a:ext cx="1591056" cy="24871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19"/>
          <p:cNvSpPr/>
          <p:nvPr/>
        </p:nvSpPr>
        <p:spPr>
          <a:xfrm>
            <a:off x="5431536" y="2423160"/>
            <a:ext cx="1591056" cy="4389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7608" y="2450592"/>
            <a:ext cx="402336" cy="34747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431536" y="2926080"/>
            <a:ext cx="15910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Elasticity</a:t>
            </a:r>
            <a:endParaRPr lang="en-US" sz="1100" dirty="0"/>
          </a:p>
        </p:txBody>
      </p:sp>
      <p:sp>
        <p:nvSpPr>
          <p:cNvPr id="27" name="Text 21"/>
          <p:cNvSpPr/>
          <p:nvPr/>
        </p:nvSpPr>
        <p:spPr>
          <a:xfrm>
            <a:off x="5522976" y="3456432"/>
            <a:ext cx="1417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up or down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automatically on demand</a:t>
            </a:r>
            <a:endParaRPr lang="en-US" sz="950" dirty="0"/>
          </a:p>
        </p:txBody>
      </p:sp>
      <p:sp>
        <p:nvSpPr>
          <p:cNvPr id="28" name="Shape 22"/>
          <p:cNvSpPr/>
          <p:nvPr/>
        </p:nvSpPr>
        <p:spPr>
          <a:xfrm>
            <a:off x="7150608" y="2423160"/>
            <a:ext cx="1591056" cy="24871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3"/>
          <p:cNvSpPr/>
          <p:nvPr/>
        </p:nvSpPr>
        <p:spPr>
          <a:xfrm>
            <a:off x="7150608" y="2423160"/>
            <a:ext cx="1591056" cy="43891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26680" y="2450592"/>
            <a:ext cx="402336" cy="34747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150608" y="2926080"/>
            <a:ext cx="159105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</a:t>
            </a:r>
            <a:endParaRPr lang="en-US" sz="1100" dirty="0"/>
          </a:p>
        </p:txBody>
      </p:sp>
      <p:sp>
        <p:nvSpPr>
          <p:cNvPr id="32" name="Text 25"/>
          <p:cNvSpPr/>
          <p:nvPr/>
        </p:nvSpPr>
        <p:spPr>
          <a:xfrm>
            <a:off x="7242048" y="3456432"/>
            <a:ext cx="1417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Monitor, control &amp; bill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what you consume</a:t>
            </a:r>
            <a:endParaRPr lang="en-US" sz="950" dirty="0"/>
          </a:p>
        </p:txBody>
      </p:sp>
      <p:sp>
        <p:nvSpPr>
          <p:cNvPr id="33" name="Shape 26"/>
          <p:cNvSpPr/>
          <p:nvPr/>
        </p:nvSpPr>
        <p:spPr>
          <a:xfrm>
            <a:off x="7754112" y="4544568"/>
            <a:ext cx="13258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5" descr="/mnt/user-data/uploads/SomNOG_Logo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72400" y="4562856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vs. Traditional IT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3200400" cy="420624"/>
          </a:xfrm>
          <a:prstGeom prst="rect">
            <a:avLst/>
          </a:prstGeom>
          <a:solidFill>
            <a:srgbClr val="1E2B3C"/>
          </a:solidFill>
          <a:ln w="12700">
            <a:solidFill>
              <a:srgbClr val="1E2B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474720" y="960120"/>
            <a:ext cx="2011680" cy="420624"/>
          </a:xfrm>
          <a:prstGeom prst="rect">
            <a:avLst/>
          </a:prstGeom>
          <a:solidFill>
            <a:srgbClr val="EFF3F7"/>
          </a:solidFill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0" y="960120"/>
            <a:ext cx="3401568" cy="420624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960120"/>
            <a:ext cx="3200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🏢  Traditional IT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474720" y="960120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0" y="960120"/>
            <a:ext cx="340156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☁️  Cloud Computing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3200400" cy="475488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474720" y="1417320"/>
            <a:ext cx="2011680" cy="475488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0" y="1417320"/>
            <a:ext cx="3401568" cy="475488"/>
          </a:xfrm>
          <a:prstGeom prst="rect">
            <a:avLst/>
          </a:prstGeom>
          <a:solidFill>
            <a:srgbClr val="E0F4F6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1453896"/>
            <a:ext cx="30175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upfront CAPEX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493008" y="1453896"/>
            <a:ext cx="197510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Model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577840" y="1453896"/>
            <a:ext cx="32186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OPEX - pay-as-you-go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74320" y="1929384"/>
            <a:ext cx="3200400" cy="475488"/>
          </a:xfrm>
          <a:prstGeom prst="rect">
            <a:avLst/>
          </a:prstGeom>
          <a:solidFill>
            <a:srgbClr val="F7F9FC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474720" y="1929384"/>
            <a:ext cx="2011680" cy="475488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486400" y="1929384"/>
            <a:ext cx="3401568" cy="475488"/>
          </a:xfrm>
          <a:prstGeom prst="rect">
            <a:avLst/>
          </a:prstGeom>
          <a:solidFill>
            <a:srgbClr val="F0FAFB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65760" y="1965960"/>
            <a:ext cx="30175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or months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493008" y="1965960"/>
            <a:ext cx="197510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Provisioning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577840" y="1965960"/>
            <a:ext cx="32186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 via console or API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74320" y="2441448"/>
            <a:ext cx="3200400" cy="475488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3474720" y="2441448"/>
            <a:ext cx="2011680" cy="475488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486400" y="2441448"/>
            <a:ext cx="3401568" cy="475488"/>
          </a:xfrm>
          <a:prstGeom prst="rect">
            <a:avLst/>
          </a:prstGeom>
          <a:solidFill>
            <a:srgbClr val="E0F4F6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65760" y="2478024"/>
            <a:ext cx="30175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Manual, hardware-limited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493008" y="2478024"/>
            <a:ext cx="197510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577840" y="2478024"/>
            <a:ext cx="32186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Near-infinite, automated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274320" y="2953512"/>
            <a:ext cx="3200400" cy="475488"/>
          </a:xfrm>
          <a:prstGeom prst="rect">
            <a:avLst/>
          </a:prstGeom>
          <a:solidFill>
            <a:srgbClr val="F7F9FC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3474720" y="2953512"/>
            <a:ext cx="2011680" cy="475488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486400" y="2953512"/>
            <a:ext cx="3401568" cy="475488"/>
          </a:xfrm>
          <a:prstGeom prst="rect">
            <a:avLst/>
          </a:prstGeom>
          <a:solidFill>
            <a:srgbClr val="F0FAFB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65760" y="2990088"/>
            <a:ext cx="30175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team manages all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3493008" y="2990088"/>
            <a:ext cx="197510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Maintenance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577840" y="2990088"/>
            <a:ext cx="32186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 manages infrastructure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274320" y="3465576"/>
            <a:ext cx="3200400" cy="475488"/>
          </a:xfrm>
          <a:prstGeom prst="rect">
            <a:avLst/>
          </a:prstGeom>
          <a:solidFill>
            <a:srgbClr val="FFFFFF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3474720" y="3465576"/>
            <a:ext cx="2011680" cy="475488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5486400" y="3465576"/>
            <a:ext cx="3401568" cy="475488"/>
          </a:xfrm>
          <a:prstGeom prst="rect">
            <a:avLst/>
          </a:prstGeom>
          <a:solidFill>
            <a:srgbClr val="E0F4F6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65760" y="3502152"/>
            <a:ext cx="30175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Single-site, costly HA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3493008" y="3502152"/>
            <a:ext cx="197510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Reliability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577840" y="3502152"/>
            <a:ext cx="32186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Multi-region, built-in HA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74320" y="3977640"/>
            <a:ext cx="3200400" cy="475488"/>
          </a:xfrm>
          <a:prstGeom prst="rect">
            <a:avLst/>
          </a:prstGeom>
          <a:solidFill>
            <a:srgbClr val="F7F9FC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3474720" y="3977640"/>
            <a:ext cx="2011680" cy="475488"/>
          </a:xfrm>
          <a:prstGeom prst="rect">
            <a:avLst/>
          </a:prstGeom>
          <a:solidFill>
            <a:srgbClr val="EFF3F7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5486400" y="3977640"/>
            <a:ext cx="3401568" cy="475488"/>
          </a:xfrm>
          <a:prstGeom prst="rect">
            <a:avLst/>
          </a:prstGeom>
          <a:solidFill>
            <a:srgbClr val="F0FAFB"/>
          </a:solidFill>
          <a:ln w="381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365760" y="4014216"/>
            <a:ext cx="30175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- long procurement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3493008" y="4014216"/>
            <a:ext cx="197510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 Speed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5577840" y="4014216"/>
            <a:ext cx="321868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- instant access to new services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274320" y="4498848"/>
            <a:ext cx="8613648" cy="237744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274320" y="4498848"/>
            <a:ext cx="86136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94% of enterprises use cloud  ·  Global cloud spend projected to exceed $1 trillion annually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7754112" y="4544568"/>
            <a:ext cx="13258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9" name="Image 0" descr="/mnt/user-data/uploads/SomNOG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562856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Service Models - IaaS, PaaS, SaaS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779776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2779776" cy="475488"/>
          </a:xfrm>
          <a:prstGeom prst="rect">
            <a:avLst/>
          </a:prstGeom>
          <a:solidFill>
            <a:srgbClr val="1E2B3C"/>
          </a:solidFill>
          <a:ln w="12700">
            <a:solidFill>
              <a:srgbClr val="1E2B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0" y="996696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1463040"/>
            <a:ext cx="27797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SaaS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274320" y="1810512"/>
            <a:ext cx="27797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as a Service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274320" y="2084832"/>
            <a:ext cx="2779776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11480" y="217627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MANAGE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411480" y="2377440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 use the application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411480" y="2798064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 MANAGES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411480" y="2999232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- app, runtime, OS, hardware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411480" y="341985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411480" y="3621024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Gmail, Salesforce, Slack, Zoom, Microsoft 365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3182112" y="960120"/>
            <a:ext cx="2779776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3182112" y="960120"/>
            <a:ext cx="2779776" cy="475488"/>
          </a:xfrm>
          <a:prstGeom prst="rect">
            <a:avLst/>
          </a:prstGeom>
          <a:solidFill>
            <a:srgbClr val="006978"/>
          </a:solidFill>
          <a:ln w="12700">
            <a:solidFill>
              <a:srgbClr val="00697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0832" y="996696"/>
            <a:ext cx="365760" cy="36576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3182112" y="1463040"/>
            <a:ext cx="27797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PaaS</a:t>
            </a:r>
            <a:endParaRPr lang="en-US" sz="2200" dirty="0"/>
          </a:p>
        </p:txBody>
      </p:sp>
      <p:sp>
        <p:nvSpPr>
          <p:cNvPr id="20" name="Text 16"/>
          <p:cNvSpPr/>
          <p:nvPr/>
        </p:nvSpPr>
        <p:spPr>
          <a:xfrm>
            <a:off x="3182112" y="1810512"/>
            <a:ext cx="27797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as a Service</a:t>
            </a:r>
            <a:endParaRPr lang="en-US" sz="900" dirty="0"/>
          </a:p>
        </p:txBody>
      </p:sp>
      <p:sp>
        <p:nvSpPr>
          <p:cNvPr id="21" name="Shape 17"/>
          <p:cNvSpPr/>
          <p:nvPr/>
        </p:nvSpPr>
        <p:spPr>
          <a:xfrm>
            <a:off x="3182112" y="2084832"/>
            <a:ext cx="2779776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3319272" y="217627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MANAGE</a:t>
            </a:r>
            <a:endParaRPr lang="en-US" sz="800" dirty="0"/>
          </a:p>
        </p:txBody>
      </p:sp>
      <p:sp>
        <p:nvSpPr>
          <p:cNvPr id="23" name="Text 19"/>
          <p:cNvSpPr/>
          <p:nvPr/>
        </p:nvSpPr>
        <p:spPr>
          <a:xfrm>
            <a:off x="3319272" y="2377440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code &amp; data only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3319272" y="2798064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 MANAGES</a:t>
            </a:r>
            <a:endParaRPr lang="en-US" sz="800" dirty="0"/>
          </a:p>
        </p:txBody>
      </p:sp>
      <p:sp>
        <p:nvSpPr>
          <p:cNvPr id="25" name="Text 21"/>
          <p:cNvSpPr/>
          <p:nvPr/>
        </p:nvSpPr>
        <p:spPr>
          <a:xfrm>
            <a:off x="3319272" y="2999232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Runtime, OS, middleware, hardware</a:t>
            </a:r>
            <a:endParaRPr lang="en-US" sz="1100" dirty="0"/>
          </a:p>
        </p:txBody>
      </p:sp>
      <p:sp>
        <p:nvSpPr>
          <p:cNvPr id="26" name="Text 22"/>
          <p:cNvSpPr/>
          <p:nvPr/>
        </p:nvSpPr>
        <p:spPr>
          <a:xfrm>
            <a:off x="3319272" y="341985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800" dirty="0"/>
          </a:p>
        </p:txBody>
      </p:sp>
      <p:sp>
        <p:nvSpPr>
          <p:cNvPr id="27" name="Text 23"/>
          <p:cNvSpPr/>
          <p:nvPr/>
        </p:nvSpPr>
        <p:spPr>
          <a:xfrm>
            <a:off x="3319272" y="3621024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Heroku, AWS Elastic Beanstalk, Azure App Service, App Engine</a:t>
            </a:r>
            <a:endParaRPr lang="en-US" sz="1000" dirty="0"/>
          </a:p>
        </p:txBody>
      </p:sp>
      <p:sp>
        <p:nvSpPr>
          <p:cNvPr id="28" name="Shape 24"/>
          <p:cNvSpPr/>
          <p:nvPr/>
        </p:nvSpPr>
        <p:spPr>
          <a:xfrm>
            <a:off x="6089904" y="960120"/>
            <a:ext cx="2779776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5"/>
          <p:cNvSpPr/>
          <p:nvPr/>
        </p:nvSpPr>
        <p:spPr>
          <a:xfrm>
            <a:off x="6089904" y="960120"/>
            <a:ext cx="2779776" cy="4754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78624" y="996696"/>
            <a:ext cx="365760" cy="36576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6089904" y="1463040"/>
            <a:ext cx="277977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IaaS</a:t>
            </a:r>
            <a:endParaRPr lang="en-US" sz="2200" dirty="0"/>
          </a:p>
        </p:txBody>
      </p:sp>
      <p:sp>
        <p:nvSpPr>
          <p:cNvPr id="32" name="Text 27"/>
          <p:cNvSpPr/>
          <p:nvPr/>
        </p:nvSpPr>
        <p:spPr>
          <a:xfrm>
            <a:off x="6089904" y="1810512"/>
            <a:ext cx="27797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as a Service</a:t>
            </a:r>
            <a:endParaRPr lang="en-US" sz="900" dirty="0"/>
          </a:p>
        </p:txBody>
      </p:sp>
      <p:sp>
        <p:nvSpPr>
          <p:cNvPr id="33" name="Shape 28"/>
          <p:cNvSpPr/>
          <p:nvPr/>
        </p:nvSpPr>
        <p:spPr>
          <a:xfrm>
            <a:off x="6089904" y="2084832"/>
            <a:ext cx="2779776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29"/>
          <p:cNvSpPr/>
          <p:nvPr/>
        </p:nvSpPr>
        <p:spPr>
          <a:xfrm>
            <a:off x="6227064" y="217627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MANAGE</a:t>
            </a:r>
            <a:endParaRPr lang="en-US" sz="800" dirty="0"/>
          </a:p>
        </p:txBody>
      </p:sp>
      <p:sp>
        <p:nvSpPr>
          <p:cNvPr id="35" name="Text 30"/>
          <p:cNvSpPr/>
          <p:nvPr/>
        </p:nvSpPr>
        <p:spPr>
          <a:xfrm>
            <a:off x="6227064" y="2377440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OS, middleware, runtime, applications</a:t>
            </a:r>
            <a:endParaRPr lang="en-US" sz="1100" dirty="0"/>
          </a:p>
        </p:txBody>
      </p:sp>
      <p:sp>
        <p:nvSpPr>
          <p:cNvPr id="36" name="Text 31"/>
          <p:cNvSpPr/>
          <p:nvPr/>
        </p:nvSpPr>
        <p:spPr>
          <a:xfrm>
            <a:off x="6227064" y="2798064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 MANAGES</a:t>
            </a:r>
            <a:endParaRPr lang="en-US" sz="800" dirty="0"/>
          </a:p>
        </p:txBody>
      </p:sp>
      <p:sp>
        <p:nvSpPr>
          <p:cNvPr id="37" name="Text 32"/>
          <p:cNvSpPr/>
          <p:nvPr/>
        </p:nvSpPr>
        <p:spPr>
          <a:xfrm>
            <a:off x="6227064" y="2999232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hardware &amp; networking only</a:t>
            </a:r>
            <a:endParaRPr lang="en-US" sz="1100" dirty="0"/>
          </a:p>
        </p:txBody>
      </p:sp>
      <p:sp>
        <p:nvSpPr>
          <p:cNvPr id="38" name="Text 33"/>
          <p:cNvSpPr/>
          <p:nvPr/>
        </p:nvSpPr>
        <p:spPr>
          <a:xfrm>
            <a:off x="6227064" y="341985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800" dirty="0"/>
          </a:p>
        </p:txBody>
      </p:sp>
      <p:sp>
        <p:nvSpPr>
          <p:cNvPr id="39" name="Text 34"/>
          <p:cNvSpPr/>
          <p:nvPr/>
        </p:nvSpPr>
        <p:spPr>
          <a:xfrm>
            <a:off x="6227064" y="3621024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EC2, Azure VMs, GCP Compute Engine, OCI Compute</a:t>
            </a:r>
            <a:endParaRPr lang="en-US" sz="1000" dirty="0"/>
          </a:p>
        </p:txBody>
      </p:sp>
      <p:sp>
        <p:nvSpPr>
          <p:cNvPr id="40" name="Text 35"/>
          <p:cNvSpPr/>
          <p:nvPr/>
        </p:nvSpPr>
        <p:spPr>
          <a:xfrm>
            <a:off x="274320" y="495604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More Control &amp; Flexibility</a:t>
            </a:r>
            <a:endParaRPr lang="en-US" sz="900" dirty="0"/>
          </a:p>
        </p:txBody>
      </p:sp>
      <p:sp>
        <p:nvSpPr>
          <p:cNvPr id="41" name="Text 36"/>
          <p:cNvSpPr/>
          <p:nvPr/>
        </p:nvSpPr>
        <p:spPr>
          <a:xfrm>
            <a:off x="4754880" y="4956048"/>
            <a:ext cx="4114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Operational Overhead →</a:t>
            </a:r>
            <a:endParaRPr lang="en-US" sz="900" dirty="0"/>
          </a:p>
        </p:txBody>
      </p:sp>
      <p:pic>
        <p:nvPicPr>
          <p:cNvPr id="43" name="Image 3" descr="/mnt/user-data/uploads/SomNOG_Log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4514730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Deployment Models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011680" cy="39136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2011680" cy="4754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704" y="996696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148132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Cloud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274320" y="1901952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84048" y="1956816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by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384048" y="2157984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Provider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274320" y="2615184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384048" y="2670048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384048" y="2871216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(with auth)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274320" y="3328416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384048" y="3383280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800" dirty="0"/>
          </a:p>
        </p:txBody>
      </p:sp>
      <p:sp>
        <p:nvSpPr>
          <p:cNvPr id="16" name="Text 13"/>
          <p:cNvSpPr/>
          <p:nvPr/>
        </p:nvSpPr>
        <p:spPr>
          <a:xfrm>
            <a:off x="384048" y="3584448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OPEX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274320" y="4041648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384048" y="4096512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384048" y="4297680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Startups, web apps, SaaS products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2450592" y="960120"/>
            <a:ext cx="2011680" cy="39136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2450592" y="960120"/>
            <a:ext cx="2011680" cy="4754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6976" y="996696"/>
            <a:ext cx="365760" cy="365760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2450592" y="148132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Cloud</a:t>
            </a:r>
            <a:endParaRPr lang="en-US" sz="1200" dirty="0"/>
          </a:p>
        </p:txBody>
      </p:sp>
      <p:sp>
        <p:nvSpPr>
          <p:cNvPr id="24" name="Shape 20"/>
          <p:cNvSpPr/>
          <p:nvPr/>
        </p:nvSpPr>
        <p:spPr>
          <a:xfrm>
            <a:off x="2450592" y="1901952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1"/>
          <p:cNvSpPr/>
          <p:nvPr/>
        </p:nvSpPr>
        <p:spPr>
          <a:xfrm>
            <a:off x="2560320" y="1956816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by</a:t>
            </a:r>
            <a:endParaRPr lang="en-US" sz="800" dirty="0"/>
          </a:p>
        </p:txBody>
      </p:sp>
      <p:sp>
        <p:nvSpPr>
          <p:cNvPr id="26" name="Text 22"/>
          <p:cNvSpPr/>
          <p:nvPr/>
        </p:nvSpPr>
        <p:spPr>
          <a:xfrm>
            <a:off x="2560320" y="2157984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Organisation</a:t>
            </a:r>
            <a:endParaRPr lang="en-US" sz="1050" dirty="0"/>
          </a:p>
        </p:txBody>
      </p:sp>
      <p:sp>
        <p:nvSpPr>
          <p:cNvPr id="27" name="Shape 23"/>
          <p:cNvSpPr/>
          <p:nvPr/>
        </p:nvSpPr>
        <p:spPr>
          <a:xfrm>
            <a:off x="2450592" y="2615184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2560320" y="2670048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</a:t>
            </a:r>
            <a:endParaRPr lang="en-US" sz="800" dirty="0"/>
          </a:p>
        </p:txBody>
      </p:sp>
      <p:sp>
        <p:nvSpPr>
          <p:cNvPr id="29" name="Text 25"/>
          <p:cNvSpPr/>
          <p:nvPr/>
        </p:nvSpPr>
        <p:spPr>
          <a:xfrm>
            <a:off x="2560320" y="2871216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only</a:t>
            </a:r>
            <a:endParaRPr lang="en-US" sz="1050" dirty="0"/>
          </a:p>
        </p:txBody>
      </p:sp>
      <p:sp>
        <p:nvSpPr>
          <p:cNvPr id="30" name="Shape 26"/>
          <p:cNvSpPr/>
          <p:nvPr/>
        </p:nvSpPr>
        <p:spPr>
          <a:xfrm>
            <a:off x="2450592" y="3328416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2560320" y="3383280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800" dirty="0"/>
          </a:p>
        </p:txBody>
      </p:sp>
      <p:sp>
        <p:nvSpPr>
          <p:cNvPr id="32" name="Text 28"/>
          <p:cNvSpPr/>
          <p:nvPr/>
        </p:nvSpPr>
        <p:spPr>
          <a:xfrm>
            <a:off x="2560320" y="3584448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CAPEX</a:t>
            </a:r>
            <a:endParaRPr lang="en-US" sz="1050" dirty="0"/>
          </a:p>
        </p:txBody>
      </p:sp>
      <p:sp>
        <p:nvSpPr>
          <p:cNvPr id="33" name="Shape 29"/>
          <p:cNvSpPr/>
          <p:nvPr/>
        </p:nvSpPr>
        <p:spPr>
          <a:xfrm>
            <a:off x="2450592" y="4041648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0"/>
          <p:cNvSpPr/>
          <p:nvPr/>
        </p:nvSpPr>
        <p:spPr>
          <a:xfrm>
            <a:off x="2560320" y="4096512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</a:t>
            </a:r>
            <a:endParaRPr lang="en-US" sz="800" dirty="0"/>
          </a:p>
        </p:txBody>
      </p:sp>
      <p:sp>
        <p:nvSpPr>
          <p:cNvPr id="35" name="Text 31"/>
          <p:cNvSpPr/>
          <p:nvPr/>
        </p:nvSpPr>
        <p:spPr>
          <a:xfrm>
            <a:off x="2560320" y="4297680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Finance, healthcare, government</a:t>
            </a:r>
            <a:endParaRPr lang="en-US" sz="1050" dirty="0"/>
          </a:p>
        </p:txBody>
      </p:sp>
      <p:sp>
        <p:nvSpPr>
          <p:cNvPr id="36" name="Shape 32"/>
          <p:cNvSpPr/>
          <p:nvPr/>
        </p:nvSpPr>
        <p:spPr>
          <a:xfrm>
            <a:off x="4626864" y="960120"/>
            <a:ext cx="2011680" cy="39136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3"/>
          <p:cNvSpPr/>
          <p:nvPr/>
        </p:nvSpPr>
        <p:spPr>
          <a:xfrm>
            <a:off x="4626864" y="960120"/>
            <a:ext cx="2011680" cy="4754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3248" y="996696"/>
            <a:ext cx="365760" cy="365760"/>
          </a:xfrm>
          <a:prstGeom prst="rect">
            <a:avLst/>
          </a:prstGeom>
        </p:spPr>
      </p:pic>
      <p:sp>
        <p:nvSpPr>
          <p:cNvPr id="39" name="Text 34"/>
          <p:cNvSpPr/>
          <p:nvPr/>
        </p:nvSpPr>
        <p:spPr>
          <a:xfrm>
            <a:off x="4626864" y="148132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Cloud</a:t>
            </a:r>
            <a:endParaRPr lang="en-US" sz="1200" dirty="0"/>
          </a:p>
        </p:txBody>
      </p:sp>
      <p:sp>
        <p:nvSpPr>
          <p:cNvPr id="40" name="Shape 35"/>
          <p:cNvSpPr/>
          <p:nvPr/>
        </p:nvSpPr>
        <p:spPr>
          <a:xfrm>
            <a:off x="4626864" y="1901952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6"/>
          <p:cNvSpPr/>
          <p:nvPr/>
        </p:nvSpPr>
        <p:spPr>
          <a:xfrm>
            <a:off x="4736592" y="1956816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by</a:t>
            </a:r>
            <a:endParaRPr lang="en-US" sz="800" dirty="0"/>
          </a:p>
        </p:txBody>
      </p:sp>
      <p:sp>
        <p:nvSpPr>
          <p:cNvPr id="42" name="Text 37"/>
          <p:cNvSpPr/>
          <p:nvPr/>
        </p:nvSpPr>
        <p:spPr>
          <a:xfrm>
            <a:off x="4736592" y="2157984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</a:t>
            </a:r>
            <a:endParaRPr lang="en-US" sz="1050" dirty="0"/>
          </a:p>
        </p:txBody>
      </p:sp>
      <p:sp>
        <p:nvSpPr>
          <p:cNvPr id="43" name="Shape 38"/>
          <p:cNvSpPr/>
          <p:nvPr/>
        </p:nvSpPr>
        <p:spPr>
          <a:xfrm>
            <a:off x="4626864" y="2615184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39"/>
          <p:cNvSpPr/>
          <p:nvPr/>
        </p:nvSpPr>
        <p:spPr>
          <a:xfrm>
            <a:off x="4736592" y="2670048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</a:t>
            </a:r>
            <a:endParaRPr lang="en-US" sz="800" dirty="0"/>
          </a:p>
        </p:txBody>
      </p:sp>
      <p:sp>
        <p:nvSpPr>
          <p:cNvPr id="45" name="Text 40"/>
          <p:cNvSpPr/>
          <p:nvPr/>
        </p:nvSpPr>
        <p:spPr>
          <a:xfrm>
            <a:off x="4736592" y="2871216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</a:t>
            </a:r>
            <a:endParaRPr lang="en-US" sz="1050" dirty="0"/>
          </a:p>
        </p:txBody>
      </p:sp>
      <p:sp>
        <p:nvSpPr>
          <p:cNvPr id="46" name="Shape 41"/>
          <p:cNvSpPr/>
          <p:nvPr/>
        </p:nvSpPr>
        <p:spPr>
          <a:xfrm>
            <a:off x="4626864" y="3328416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2"/>
          <p:cNvSpPr/>
          <p:nvPr/>
        </p:nvSpPr>
        <p:spPr>
          <a:xfrm>
            <a:off x="4736592" y="3383280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800" dirty="0"/>
          </a:p>
        </p:txBody>
      </p:sp>
      <p:sp>
        <p:nvSpPr>
          <p:cNvPr id="48" name="Text 43"/>
          <p:cNvSpPr/>
          <p:nvPr/>
        </p:nvSpPr>
        <p:spPr>
          <a:xfrm>
            <a:off x="4736592" y="3584448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</a:t>
            </a:r>
            <a:endParaRPr lang="en-US" sz="1050" dirty="0"/>
          </a:p>
        </p:txBody>
      </p:sp>
      <p:sp>
        <p:nvSpPr>
          <p:cNvPr id="49" name="Shape 44"/>
          <p:cNvSpPr/>
          <p:nvPr/>
        </p:nvSpPr>
        <p:spPr>
          <a:xfrm>
            <a:off x="4626864" y="4041648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5"/>
          <p:cNvSpPr/>
          <p:nvPr/>
        </p:nvSpPr>
        <p:spPr>
          <a:xfrm>
            <a:off x="4736592" y="4096512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</a:t>
            </a:r>
            <a:endParaRPr lang="en-US" sz="800" dirty="0"/>
          </a:p>
        </p:txBody>
      </p:sp>
      <p:sp>
        <p:nvSpPr>
          <p:cNvPr id="51" name="Text 46"/>
          <p:cNvSpPr/>
          <p:nvPr/>
        </p:nvSpPr>
        <p:spPr>
          <a:xfrm>
            <a:off x="4736592" y="4297680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Enterprises with existing infra</a:t>
            </a:r>
            <a:endParaRPr lang="en-US" sz="1050" dirty="0"/>
          </a:p>
        </p:txBody>
      </p:sp>
      <p:sp>
        <p:nvSpPr>
          <p:cNvPr id="52" name="Shape 47"/>
          <p:cNvSpPr/>
          <p:nvPr/>
        </p:nvSpPr>
        <p:spPr>
          <a:xfrm>
            <a:off x="6803136" y="960120"/>
            <a:ext cx="2011680" cy="39136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3" name="Shape 48"/>
          <p:cNvSpPr/>
          <p:nvPr/>
        </p:nvSpPr>
        <p:spPr>
          <a:xfrm>
            <a:off x="6803136" y="960120"/>
            <a:ext cx="2011680" cy="4754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9520" y="996696"/>
            <a:ext cx="365760" cy="365760"/>
          </a:xfrm>
          <a:prstGeom prst="rect">
            <a:avLst/>
          </a:prstGeom>
        </p:spPr>
      </p:pic>
      <p:sp>
        <p:nvSpPr>
          <p:cNvPr id="55" name="Text 49"/>
          <p:cNvSpPr/>
          <p:nvPr/>
        </p:nvSpPr>
        <p:spPr>
          <a:xfrm>
            <a:off x="6803136" y="148132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Multi-Cloud</a:t>
            </a:r>
            <a:endParaRPr lang="en-US" sz="1200" dirty="0"/>
          </a:p>
        </p:txBody>
      </p:sp>
      <p:sp>
        <p:nvSpPr>
          <p:cNvPr id="56" name="Shape 50"/>
          <p:cNvSpPr/>
          <p:nvPr/>
        </p:nvSpPr>
        <p:spPr>
          <a:xfrm>
            <a:off x="6803136" y="1901952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1"/>
          <p:cNvSpPr/>
          <p:nvPr/>
        </p:nvSpPr>
        <p:spPr>
          <a:xfrm>
            <a:off x="6912864" y="1956816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by</a:t>
            </a:r>
            <a:endParaRPr lang="en-US" sz="800" dirty="0"/>
          </a:p>
        </p:txBody>
      </p:sp>
      <p:sp>
        <p:nvSpPr>
          <p:cNvPr id="58" name="Text 52"/>
          <p:cNvSpPr/>
          <p:nvPr/>
        </p:nvSpPr>
        <p:spPr>
          <a:xfrm>
            <a:off x="6912864" y="2157984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providers</a:t>
            </a:r>
            <a:endParaRPr lang="en-US" sz="1050" dirty="0"/>
          </a:p>
        </p:txBody>
      </p:sp>
      <p:sp>
        <p:nvSpPr>
          <p:cNvPr id="59" name="Shape 53"/>
          <p:cNvSpPr/>
          <p:nvPr/>
        </p:nvSpPr>
        <p:spPr>
          <a:xfrm>
            <a:off x="6803136" y="2615184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4"/>
          <p:cNvSpPr/>
          <p:nvPr/>
        </p:nvSpPr>
        <p:spPr>
          <a:xfrm>
            <a:off x="6912864" y="2670048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</a:t>
            </a:r>
            <a:endParaRPr lang="en-US" sz="800" dirty="0"/>
          </a:p>
        </p:txBody>
      </p:sp>
      <p:sp>
        <p:nvSpPr>
          <p:cNvPr id="61" name="Text 55"/>
          <p:cNvSpPr/>
          <p:nvPr/>
        </p:nvSpPr>
        <p:spPr>
          <a:xfrm>
            <a:off x="6912864" y="2871216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</a:t>
            </a:r>
            <a:endParaRPr lang="en-US" sz="1050" dirty="0"/>
          </a:p>
        </p:txBody>
      </p:sp>
      <p:sp>
        <p:nvSpPr>
          <p:cNvPr id="62" name="Shape 56"/>
          <p:cNvSpPr/>
          <p:nvPr/>
        </p:nvSpPr>
        <p:spPr>
          <a:xfrm>
            <a:off x="6803136" y="3328416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57"/>
          <p:cNvSpPr/>
          <p:nvPr/>
        </p:nvSpPr>
        <p:spPr>
          <a:xfrm>
            <a:off x="6912864" y="3383280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800" dirty="0"/>
          </a:p>
        </p:txBody>
      </p:sp>
      <p:sp>
        <p:nvSpPr>
          <p:cNvPr id="64" name="Text 58"/>
          <p:cNvSpPr/>
          <p:nvPr/>
        </p:nvSpPr>
        <p:spPr>
          <a:xfrm>
            <a:off x="6912864" y="3584448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OPEX</a:t>
            </a:r>
            <a:endParaRPr lang="en-US" sz="1050" dirty="0"/>
          </a:p>
        </p:txBody>
      </p:sp>
      <p:sp>
        <p:nvSpPr>
          <p:cNvPr id="65" name="Shape 59"/>
          <p:cNvSpPr/>
          <p:nvPr/>
        </p:nvSpPr>
        <p:spPr>
          <a:xfrm>
            <a:off x="6803136" y="4041648"/>
            <a:ext cx="2011680" cy="18288"/>
          </a:xfrm>
          <a:prstGeom prst="rect">
            <a:avLst/>
          </a:prstGeom>
          <a:solidFill>
            <a:srgbClr val="EFF3F7"/>
          </a:solidFill>
          <a:ln w="1270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0"/>
          <p:cNvSpPr/>
          <p:nvPr/>
        </p:nvSpPr>
        <p:spPr>
          <a:xfrm>
            <a:off x="6912864" y="4096512"/>
            <a:ext cx="17922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1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</a:t>
            </a:r>
            <a:endParaRPr lang="en-US" sz="800" dirty="0"/>
          </a:p>
        </p:txBody>
      </p:sp>
      <p:sp>
        <p:nvSpPr>
          <p:cNvPr id="67" name="Text 61"/>
          <p:cNvSpPr/>
          <p:nvPr/>
        </p:nvSpPr>
        <p:spPr>
          <a:xfrm>
            <a:off x="6912864" y="4297680"/>
            <a:ext cx="179222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vendor lock-in, best-of-breed</a:t>
            </a:r>
            <a:endParaRPr lang="en-US" sz="1050" dirty="0"/>
          </a:p>
        </p:txBody>
      </p:sp>
      <p:sp>
        <p:nvSpPr>
          <p:cNvPr id="68" name="Text 62"/>
          <p:cNvSpPr/>
          <p:nvPr/>
        </p:nvSpPr>
        <p:spPr>
          <a:xfrm>
            <a:off x="274320" y="4919472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enterprises today adopt a Hybrid or Multi-Cloud strategy for optimal flexibility, compliance, and cost control.</a:t>
            </a:r>
            <a:endParaRPr lang="en-US" sz="950" dirty="0"/>
          </a:p>
        </p:txBody>
      </p:sp>
      <p:pic>
        <p:nvPicPr>
          <p:cNvPr id="70" name="Image 4" descr="/mnt/user-data/uploads/SomNOG_Logo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56358" y="4635045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B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9040" y="640080"/>
            <a:ext cx="1645920" cy="1645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377440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CLOUD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914400" y="2980944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347472" y="379476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IAM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2066544" y="379476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785616" y="379476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VPC / Networking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5504688" y="379476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7223760" y="379476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Responsibility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7754112" y="4544568"/>
            <a:ext cx="13258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1" descr="/mnt/user-data/uploads/SomNOG_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434520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IAM - Identity &amp; Access Management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3977640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54864" cy="3931920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75488" y="10241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b="1" kern="0" spc="250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CONCEPTS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75488" y="1325880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5488" y="1563624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identities with credentials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75488" y="1911096"/>
            <a:ext cx="3566160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" y="2002536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" y="2240280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Collections of users sharing policies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75488" y="2587752"/>
            <a:ext cx="3566160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75488" y="2679192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5488" y="2916936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Temporary permissions assumed by services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5488" y="3264408"/>
            <a:ext cx="3566160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5488" y="3355848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Policies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5488" y="3593592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 defining what actions are allowed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75488" y="3941064"/>
            <a:ext cx="3566160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5488" y="4032504"/>
            <a:ext cx="1005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5488" y="4270248"/>
            <a:ext cx="3566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Multi-factor authentication - critical for security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407408" y="960120"/>
            <a:ext cx="4462272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407408" y="960120"/>
            <a:ext cx="54864" cy="859536"/>
          </a:xfrm>
          <a:prstGeom prst="rect">
            <a:avLst/>
          </a:prstGeom>
          <a:solidFill>
            <a:srgbClr val="E07B00"/>
          </a:solidFill>
          <a:ln w="12700">
            <a:solidFill>
              <a:srgbClr val="E07B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53712" y="1033272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E07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53712" y="1325880"/>
            <a:ext cx="4160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IAM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257800" y="1033272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Roles: IAM Roles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257800" y="1527048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Policy: JSON IAM Policies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407408" y="1929384"/>
            <a:ext cx="4462272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4407408" y="1929384"/>
            <a:ext cx="54864" cy="859536"/>
          </a:xfrm>
          <a:prstGeom prst="rect">
            <a:avLst/>
          </a:prstGeom>
          <a:solidFill>
            <a:srgbClr val="0066B3"/>
          </a:solidFill>
          <a:ln w="12700">
            <a:solidFill>
              <a:srgbClr val="0066B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553712" y="2002536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066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553712" y="2295144"/>
            <a:ext cx="4160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Entra ID (AAD)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257800" y="2002536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Roles: RBAC Roles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257800" y="2496312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Policy: Azure Policy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407408" y="2898648"/>
            <a:ext cx="4462272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4407408" y="2898648"/>
            <a:ext cx="54864" cy="859536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53712" y="2971800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4553712" y="3264408"/>
            <a:ext cx="4160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Cloud IAM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257800" y="2971800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Roles: IAM Roles (predefined)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257800" y="3465576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Policy: IAM Policy bindings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407408" y="3867912"/>
            <a:ext cx="4462272" cy="859536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4407408" y="3867912"/>
            <a:ext cx="54864" cy="859536"/>
          </a:xfrm>
          <a:prstGeom prst="rect">
            <a:avLst/>
          </a:prstGeom>
          <a:solidFill>
            <a:srgbClr val="A83232"/>
          </a:solidFill>
          <a:ln w="12700">
            <a:solidFill>
              <a:srgbClr val="A832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553712" y="3941064"/>
            <a:ext cx="685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A8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4553712" y="4233672"/>
            <a:ext cx="4160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 IAM &amp; Identity Domains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5257800" y="3941064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Roles: Dynamic Groups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257800" y="4434840"/>
            <a:ext cx="3474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Policy: OCI Policy statements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274320" y="4846320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0069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🔐  Principle of Least Privilege: Grant only the permissions actually needed - nothing more.</a:t>
            </a:r>
            <a:endParaRPr lang="en-US" sz="950" dirty="0"/>
          </a:p>
        </p:txBody>
      </p:sp>
      <p:pic>
        <p:nvPicPr>
          <p:cNvPr id="47" name="Image 0" descr="/mnt/user-data/uploads/SomNOG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4968" y="4498848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56032"/>
            <a:ext cx="83210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1E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Computing Services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22960"/>
            <a:ext cx="8321040" cy="0"/>
          </a:xfrm>
          <a:prstGeom prst="line">
            <a:avLst/>
          </a:prstGeom>
          <a:noFill/>
          <a:ln w="6350">
            <a:solidFill>
              <a:srgbClr val="D1DC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011680" cy="395020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2011680" cy="4754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704" y="996696"/>
            <a:ext cx="365760" cy="3474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149047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Machines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384048" y="1883664"/>
            <a:ext cx="179222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OS control - choose CPU, RAM &amp; disk; most flexible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84048" y="2487168"/>
            <a:ext cx="1792224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384048" y="2578608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E07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859536" y="2578608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EC2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384048" y="3054096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066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859536" y="3054096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 VMs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384048" y="3529584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859536" y="3529584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 Engine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384048" y="4005072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A8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859536" y="4005072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 Compute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2450592" y="960120"/>
            <a:ext cx="2011680" cy="395020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2450592" y="960120"/>
            <a:ext cx="2011680" cy="4754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6976" y="996696"/>
            <a:ext cx="365760" cy="347472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2450592" y="149047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Containers (Managed)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2560320" y="1883664"/>
            <a:ext cx="179222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containers without managing underlying nodes</a:t>
            </a:r>
            <a:endParaRPr lang="en-US" sz="1000" dirty="0"/>
          </a:p>
        </p:txBody>
      </p:sp>
      <p:sp>
        <p:nvSpPr>
          <p:cNvPr id="23" name="Shape 19"/>
          <p:cNvSpPr/>
          <p:nvPr/>
        </p:nvSpPr>
        <p:spPr>
          <a:xfrm>
            <a:off x="2560320" y="2487168"/>
            <a:ext cx="1792224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0"/>
          <p:cNvSpPr/>
          <p:nvPr/>
        </p:nvSpPr>
        <p:spPr>
          <a:xfrm>
            <a:off x="2560320" y="2578608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E07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900" dirty="0"/>
          </a:p>
        </p:txBody>
      </p:sp>
      <p:sp>
        <p:nvSpPr>
          <p:cNvPr id="25" name="Text 21"/>
          <p:cNvSpPr/>
          <p:nvPr/>
        </p:nvSpPr>
        <p:spPr>
          <a:xfrm>
            <a:off x="3035808" y="2578608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EKS / ECS</a:t>
            </a:r>
            <a:endParaRPr lang="en-US" sz="1000" dirty="0"/>
          </a:p>
        </p:txBody>
      </p:sp>
      <p:sp>
        <p:nvSpPr>
          <p:cNvPr id="26" name="Text 22"/>
          <p:cNvSpPr/>
          <p:nvPr/>
        </p:nvSpPr>
        <p:spPr>
          <a:xfrm>
            <a:off x="2560320" y="3054096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066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3035808" y="3054096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AKS</a:t>
            </a:r>
            <a:endParaRPr lang="en-US" sz="1000" dirty="0"/>
          </a:p>
        </p:txBody>
      </p:sp>
      <p:sp>
        <p:nvSpPr>
          <p:cNvPr id="28" name="Text 24"/>
          <p:cNvSpPr/>
          <p:nvPr/>
        </p:nvSpPr>
        <p:spPr>
          <a:xfrm>
            <a:off x="2560320" y="3529584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900" dirty="0"/>
          </a:p>
        </p:txBody>
      </p:sp>
      <p:sp>
        <p:nvSpPr>
          <p:cNvPr id="29" name="Text 25"/>
          <p:cNvSpPr/>
          <p:nvPr/>
        </p:nvSpPr>
        <p:spPr>
          <a:xfrm>
            <a:off x="3035808" y="3529584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GKE</a:t>
            </a:r>
            <a:endParaRPr lang="en-US" sz="1000" dirty="0"/>
          </a:p>
        </p:txBody>
      </p:sp>
      <p:sp>
        <p:nvSpPr>
          <p:cNvPr id="30" name="Text 26"/>
          <p:cNvSpPr/>
          <p:nvPr/>
        </p:nvSpPr>
        <p:spPr>
          <a:xfrm>
            <a:off x="2560320" y="4005072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A8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900" dirty="0"/>
          </a:p>
        </p:txBody>
      </p:sp>
      <p:sp>
        <p:nvSpPr>
          <p:cNvPr id="31" name="Text 27"/>
          <p:cNvSpPr/>
          <p:nvPr/>
        </p:nvSpPr>
        <p:spPr>
          <a:xfrm>
            <a:off x="3035808" y="4005072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OKE</a:t>
            </a:r>
            <a:endParaRPr lang="en-US" sz="1000" dirty="0"/>
          </a:p>
        </p:txBody>
      </p:sp>
      <p:sp>
        <p:nvSpPr>
          <p:cNvPr id="32" name="Shape 28"/>
          <p:cNvSpPr/>
          <p:nvPr/>
        </p:nvSpPr>
        <p:spPr>
          <a:xfrm>
            <a:off x="4626864" y="960120"/>
            <a:ext cx="2011680" cy="395020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29"/>
          <p:cNvSpPr/>
          <p:nvPr/>
        </p:nvSpPr>
        <p:spPr>
          <a:xfrm>
            <a:off x="4626864" y="960120"/>
            <a:ext cx="2011680" cy="4754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3248" y="996696"/>
            <a:ext cx="365760" cy="347472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4626864" y="149047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Serverless Functions</a:t>
            </a:r>
            <a:endParaRPr lang="en-US" sz="1100" dirty="0"/>
          </a:p>
        </p:txBody>
      </p:sp>
      <p:sp>
        <p:nvSpPr>
          <p:cNvPr id="36" name="Text 31"/>
          <p:cNvSpPr/>
          <p:nvPr/>
        </p:nvSpPr>
        <p:spPr>
          <a:xfrm>
            <a:off x="4736592" y="1883664"/>
            <a:ext cx="179222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Event-driven execution - pay per invocation only</a:t>
            </a:r>
            <a:endParaRPr lang="en-US" sz="1000" dirty="0"/>
          </a:p>
        </p:txBody>
      </p:sp>
      <p:sp>
        <p:nvSpPr>
          <p:cNvPr id="37" name="Shape 32"/>
          <p:cNvSpPr/>
          <p:nvPr/>
        </p:nvSpPr>
        <p:spPr>
          <a:xfrm>
            <a:off x="4736592" y="2487168"/>
            <a:ext cx="1792224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3"/>
          <p:cNvSpPr/>
          <p:nvPr/>
        </p:nvSpPr>
        <p:spPr>
          <a:xfrm>
            <a:off x="4736592" y="2578608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E07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900" dirty="0"/>
          </a:p>
        </p:txBody>
      </p:sp>
      <p:sp>
        <p:nvSpPr>
          <p:cNvPr id="39" name="Text 34"/>
          <p:cNvSpPr/>
          <p:nvPr/>
        </p:nvSpPr>
        <p:spPr>
          <a:xfrm>
            <a:off x="5212080" y="2578608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Lambda</a:t>
            </a:r>
            <a:endParaRPr lang="en-US" sz="1000" dirty="0"/>
          </a:p>
        </p:txBody>
      </p:sp>
      <p:sp>
        <p:nvSpPr>
          <p:cNvPr id="40" name="Text 35"/>
          <p:cNvSpPr/>
          <p:nvPr/>
        </p:nvSpPr>
        <p:spPr>
          <a:xfrm>
            <a:off x="4736592" y="3054096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066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900" dirty="0"/>
          </a:p>
        </p:txBody>
      </p:sp>
      <p:sp>
        <p:nvSpPr>
          <p:cNvPr id="41" name="Text 36"/>
          <p:cNvSpPr/>
          <p:nvPr/>
        </p:nvSpPr>
        <p:spPr>
          <a:xfrm>
            <a:off x="5212080" y="3054096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Functions</a:t>
            </a:r>
            <a:endParaRPr lang="en-US" sz="1000" dirty="0"/>
          </a:p>
        </p:txBody>
      </p:sp>
      <p:sp>
        <p:nvSpPr>
          <p:cNvPr id="42" name="Text 37"/>
          <p:cNvSpPr/>
          <p:nvPr/>
        </p:nvSpPr>
        <p:spPr>
          <a:xfrm>
            <a:off x="4736592" y="3529584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900" dirty="0"/>
          </a:p>
        </p:txBody>
      </p:sp>
      <p:sp>
        <p:nvSpPr>
          <p:cNvPr id="43" name="Text 38"/>
          <p:cNvSpPr/>
          <p:nvPr/>
        </p:nvSpPr>
        <p:spPr>
          <a:xfrm>
            <a:off x="5212080" y="3529584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Functions</a:t>
            </a:r>
            <a:endParaRPr lang="en-US" sz="1000" dirty="0"/>
          </a:p>
        </p:txBody>
      </p:sp>
      <p:sp>
        <p:nvSpPr>
          <p:cNvPr id="44" name="Text 39"/>
          <p:cNvSpPr/>
          <p:nvPr/>
        </p:nvSpPr>
        <p:spPr>
          <a:xfrm>
            <a:off x="4736592" y="4005072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A8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900" dirty="0"/>
          </a:p>
        </p:txBody>
      </p:sp>
      <p:sp>
        <p:nvSpPr>
          <p:cNvPr id="45" name="Text 40"/>
          <p:cNvSpPr/>
          <p:nvPr/>
        </p:nvSpPr>
        <p:spPr>
          <a:xfrm>
            <a:off x="5212080" y="4005072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 Functions</a:t>
            </a:r>
            <a:endParaRPr lang="en-US" sz="1000" dirty="0"/>
          </a:p>
        </p:txBody>
      </p:sp>
      <p:sp>
        <p:nvSpPr>
          <p:cNvPr id="46" name="Shape 41"/>
          <p:cNvSpPr/>
          <p:nvPr/>
        </p:nvSpPr>
        <p:spPr>
          <a:xfrm>
            <a:off x="6803136" y="960120"/>
            <a:ext cx="2011680" cy="3950208"/>
          </a:xfrm>
          <a:prstGeom prst="rect">
            <a:avLst/>
          </a:prstGeom>
          <a:solidFill>
            <a:srgbClr val="FFFFFF"/>
          </a:solidFill>
          <a:ln w="6350">
            <a:solidFill>
              <a:srgbClr val="D1DCE8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7" name="Shape 42"/>
          <p:cNvSpPr/>
          <p:nvPr/>
        </p:nvSpPr>
        <p:spPr>
          <a:xfrm>
            <a:off x="6803136" y="960120"/>
            <a:ext cx="2011680" cy="475488"/>
          </a:xfrm>
          <a:prstGeom prst="rect">
            <a:avLst/>
          </a:prstGeom>
          <a:solidFill>
            <a:srgbClr val="0097A7"/>
          </a:solidFill>
          <a:ln w="12700">
            <a:solidFill>
              <a:srgbClr val="0097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9520" y="996696"/>
            <a:ext cx="365760" cy="347472"/>
          </a:xfrm>
          <a:prstGeom prst="rect">
            <a:avLst/>
          </a:prstGeom>
        </p:spPr>
      </p:pic>
      <p:sp>
        <p:nvSpPr>
          <p:cNvPr id="49" name="Text 43"/>
          <p:cNvSpPr/>
          <p:nvPr/>
        </p:nvSpPr>
        <p:spPr>
          <a:xfrm>
            <a:off x="6803136" y="149047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7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Hosting (PaaS)</a:t>
            </a:r>
            <a:endParaRPr lang="en-US" sz="1100" dirty="0"/>
          </a:p>
        </p:txBody>
      </p:sp>
      <p:sp>
        <p:nvSpPr>
          <p:cNvPr id="50" name="Text 44"/>
          <p:cNvSpPr/>
          <p:nvPr/>
        </p:nvSpPr>
        <p:spPr>
          <a:xfrm>
            <a:off x="6912864" y="1883664"/>
            <a:ext cx="179222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code without managing any infrastructure</a:t>
            </a:r>
            <a:endParaRPr lang="en-US" sz="1000" dirty="0"/>
          </a:p>
        </p:txBody>
      </p:sp>
      <p:sp>
        <p:nvSpPr>
          <p:cNvPr id="51" name="Shape 45"/>
          <p:cNvSpPr/>
          <p:nvPr/>
        </p:nvSpPr>
        <p:spPr>
          <a:xfrm>
            <a:off x="6912864" y="2487168"/>
            <a:ext cx="1792224" cy="0"/>
          </a:xfrm>
          <a:prstGeom prst="line">
            <a:avLst/>
          </a:prstGeom>
          <a:noFill/>
          <a:ln w="6350">
            <a:solidFill>
              <a:srgbClr val="EFF3F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6"/>
          <p:cNvSpPr/>
          <p:nvPr/>
        </p:nvSpPr>
        <p:spPr>
          <a:xfrm>
            <a:off x="6912864" y="2578608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E07B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</a:t>
            </a:r>
            <a:endParaRPr lang="en-US" sz="900" dirty="0"/>
          </a:p>
        </p:txBody>
      </p:sp>
      <p:sp>
        <p:nvSpPr>
          <p:cNvPr id="53" name="Text 47"/>
          <p:cNvSpPr/>
          <p:nvPr/>
        </p:nvSpPr>
        <p:spPr>
          <a:xfrm>
            <a:off x="7388352" y="2578608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Beanstalk</a:t>
            </a:r>
            <a:endParaRPr lang="en-US" sz="1000" dirty="0"/>
          </a:p>
        </p:txBody>
      </p:sp>
      <p:sp>
        <p:nvSpPr>
          <p:cNvPr id="54" name="Text 48"/>
          <p:cNvSpPr/>
          <p:nvPr/>
        </p:nvSpPr>
        <p:spPr>
          <a:xfrm>
            <a:off x="6912864" y="3054096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066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Azure</a:t>
            </a:r>
            <a:endParaRPr lang="en-US" sz="900" dirty="0"/>
          </a:p>
        </p:txBody>
      </p:sp>
      <p:sp>
        <p:nvSpPr>
          <p:cNvPr id="55" name="Text 49"/>
          <p:cNvSpPr/>
          <p:nvPr/>
        </p:nvSpPr>
        <p:spPr>
          <a:xfrm>
            <a:off x="7388352" y="3054096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Service</a:t>
            </a:r>
            <a:endParaRPr lang="en-US" sz="1000" dirty="0"/>
          </a:p>
        </p:txBody>
      </p:sp>
      <p:sp>
        <p:nvSpPr>
          <p:cNvPr id="56" name="Text 50"/>
          <p:cNvSpPr/>
          <p:nvPr/>
        </p:nvSpPr>
        <p:spPr>
          <a:xfrm>
            <a:off x="6912864" y="3529584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GCP</a:t>
            </a:r>
            <a:endParaRPr lang="en-US" sz="900" dirty="0"/>
          </a:p>
        </p:txBody>
      </p:sp>
      <p:sp>
        <p:nvSpPr>
          <p:cNvPr id="57" name="Text 51"/>
          <p:cNvSpPr/>
          <p:nvPr/>
        </p:nvSpPr>
        <p:spPr>
          <a:xfrm>
            <a:off x="7388352" y="3529584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Engine</a:t>
            </a:r>
            <a:endParaRPr lang="en-US" sz="1000" dirty="0"/>
          </a:p>
        </p:txBody>
      </p:sp>
      <p:sp>
        <p:nvSpPr>
          <p:cNvPr id="58" name="Text 52"/>
          <p:cNvSpPr/>
          <p:nvPr/>
        </p:nvSpPr>
        <p:spPr>
          <a:xfrm>
            <a:off x="6912864" y="4005072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A8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OCI</a:t>
            </a:r>
            <a:endParaRPr lang="en-US" sz="900" dirty="0"/>
          </a:p>
        </p:txBody>
      </p:sp>
      <p:sp>
        <p:nvSpPr>
          <p:cNvPr id="59" name="Text 53"/>
          <p:cNvSpPr/>
          <p:nvPr/>
        </p:nvSpPr>
        <p:spPr>
          <a:xfrm>
            <a:off x="7388352" y="4005072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1A2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Inst.</a:t>
            </a:r>
            <a:endParaRPr lang="en-US" sz="1000" dirty="0"/>
          </a:p>
        </p:txBody>
      </p:sp>
      <p:pic>
        <p:nvPicPr>
          <p:cNvPr id="61" name="Image 4" descr="/mnt/user-data/uploads/SomNOG_Logo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2400" y="4458583"/>
            <a:ext cx="1280160" cy="457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1827</Words>
  <Application>Microsoft Macintosh PowerPoint</Application>
  <PresentationFormat>On-screen Show (16:9)</PresentationFormat>
  <Paragraphs>456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 101</dc:title>
  <dc:subject>PptxGenJS Presentation</dc:subject>
  <dc:creator>PptxGenJS</dc:creator>
  <cp:lastModifiedBy>Mohamed Bile</cp:lastModifiedBy>
  <cp:revision>4</cp:revision>
  <dcterms:created xsi:type="dcterms:W3CDTF">2026-05-31T11:20:53Z</dcterms:created>
  <dcterms:modified xsi:type="dcterms:W3CDTF">2026-05-31T19:28:16Z</dcterms:modified>
</cp:coreProperties>
</file>