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499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45566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173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SomNOG9 | Track 2 - Systems and Services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738360" y="645566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173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 September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7FA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58368" y="1417320"/>
            <a:ext cx="6400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03A56"/>
                </a:solidFill>
              </a:rPr>
              <a:t>Email Systems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03A56"/>
                </a:solidFill>
              </a:rPr>
              <a:t>Fundamentals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694944" y="2788920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60717E"/>
                </a:solidFill>
              </a:rPr>
              <a:t>From the postal-network analogy to real protocols and services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13232" y="3730752"/>
            <a:ext cx="2377440" cy="329184"/>
          </a:xfrm>
          <a:prstGeom prst="roundRect">
            <a:avLst/>
          </a:prstGeom>
          <a:solidFill>
            <a:srgbClr val="EAF5FA"/>
          </a:solidFill>
          <a:ln w="12700">
            <a:solidFill>
              <a:srgbClr val="EAF5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8096" y="3799332"/>
            <a:ext cx="22677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03A56"/>
                </a:solidFill>
              </a:rPr>
              <a:t>Track 2 - Systems &amp; Services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13232" y="422452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12B"/>
                </a:solidFill>
              </a:rPr>
              <a:t>SomNOG9 Workshop | Day 3 | 21 September 2026</a:t>
            </a:r>
            <a:endParaRPr lang="en-US" sz="1350" dirty="0"/>
          </a:p>
        </p:txBody>
      </p:sp>
      <p:pic>
        <p:nvPicPr>
          <p:cNvPr id="9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457200"/>
            <a:ext cx="3794760" cy="117043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138160" y="1965960"/>
            <a:ext cx="3063240" cy="2194560"/>
          </a:xfrm>
          <a:prstGeom prst="roundRect">
            <a:avLst/>
          </a:prstGeom>
          <a:solidFill>
            <a:srgbClr val="ECF7FB"/>
          </a:solidFill>
          <a:ln w="12700">
            <a:solidFill>
              <a:srgbClr val="CFEA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430768" y="2423160"/>
            <a:ext cx="2487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C2B40"/>
                </a:solidFill>
              </a:rPr>
              <a:t>Think of email as a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C2B40"/>
                </a:solidFill>
              </a:rPr>
              <a:t>high-tech global postal network.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Big Idea: Email Works Like a Postal Network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One message passes through specialized roles before it reaches the recipient.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4360" y="1828800"/>
            <a:ext cx="2057400" cy="141732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5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04088" y="199339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A9E0"/>
                </a:solidFill>
              </a:rPr>
              <a:t>MUA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04088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A56"/>
                </a:solidFill>
              </a:rPr>
              <a:t>Writing desk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04088" y="2670048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0717E"/>
                </a:solidFill>
              </a:rPr>
              <a:t>You compose and read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2651760" y="2523744"/>
            <a:ext cx="192024" cy="0"/>
          </a:xfrm>
          <a:prstGeom prst="line">
            <a:avLst/>
          </a:prstGeom>
          <a:noFill/>
          <a:ln w="2286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880360" y="182880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990088" y="199339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A9E0"/>
                </a:solidFill>
              </a:rPr>
              <a:t>MSA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2990088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A56"/>
                </a:solidFill>
              </a:rPr>
              <a:t>Post office clerk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2990088" y="2670048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0717E"/>
                </a:solidFill>
              </a:rPr>
              <a:t>Accepts user submission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937760" y="2523744"/>
            <a:ext cx="192024" cy="0"/>
          </a:xfrm>
          <a:prstGeom prst="line">
            <a:avLst/>
          </a:prstGeom>
          <a:noFill/>
          <a:ln w="2286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5166360" y="1828800"/>
            <a:ext cx="2057400" cy="141732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5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276088" y="199339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A9E0"/>
                </a:solidFill>
              </a:rPr>
              <a:t>MTA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276088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A56"/>
                </a:solidFill>
              </a:rPr>
              <a:t>Long-haul transport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276088" y="2670048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0717E"/>
                </a:solidFill>
              </a:rPr>
              <a:t>Transfers between servers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7223760" y="2523744"/>
            <a:ext cx="192024" cy="0"/>
          </a:xfrm>
          <a:prstGeom prst="line">
            <a:avLst/>
          </a:prstGeom>
          <a:noFill/>
          <a:ln w="2286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452360" y="182880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562088" y="199339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A9E0"/>
                </a:solidFill>
              </a:rPr>
              <a:t>MDA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562088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A56"/>
                </a:solidFill>
              </a:rPr>
              <a:t>Local carrier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7562088" y="2670048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0717E"/>
                </a:solidFill>
              </a:rPr>
              <a:t>Places mail in mailbox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9509760" y="2523744"/>
            <a:ext cx="192024" cy="0"/>
          </a:xfrm>
          <a:prstGeom prst="line">
            <a:avLst/>
          </a:prstGeom>
          <a:noFill/>
          <a:ln w="2286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9738360" y="1828800"/>
            <a:ext cx="2057400" cy="141732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5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9848088" y="199339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A9E0"/>
                </a:solidFill>
              </a:rPr>
              <a:t>IMAP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9848088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A56"/>
                </a:solidFill>
              </a:rPr>
              <a:t>Mailbox access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9848088" y="2670048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0717E"/>
                </a:solidFill>
              </a:rPr>
              <a:t>Lets users read/manage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841248" y="3886200"/>
            <a:ext cx="10469880" cy="1143000"/>
          </a:xfrm>
          <a:prstGeom prst="roundRect">
            <a:avLst/>
          </a:prstGeom>
          <a:solidFill>
            <a:srgbClr val="FFF3C4"/>
          </a:solidFill>
          <a:ln w="12700">
            <a:solidFill>
              <a:srgbClr val="E9D9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078992" y="4224528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7212B"/>
                </a:solidFill>
              </a:rPr>
              <a:t>Important: the analogy helps us remember the roles, but the real system uses protocols, DNS, authentication, queues, storage, encryption, and policy checks.</a:t>
            </a:r>
            <a:endParaRPr lang="en-US" sz="15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MUA - Your Writing Desk &amp; Mailbox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Mail User Agent: the interface the person actually uses.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508760"/>
            <a:ext cx="4800600" cy="3429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E4EB"/>
            </a:solidFill>
            <a:prstDash val="solid"/>
          </a:ln>
          <a:effectLst>
            <a:outerShdw blurRad="12700" dist="50800" dir="2700000" algn="bl" rotWithShape="0">
              <a:srgbClr val="AABBC5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22960" y="1673352"/>
            <a:ext cx="749808" cy="420624"/>
          </a:xfrm>
          <a:prstGeom prst="round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764792"/>
            <a:ext cx="7498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MUA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82496" y="1664208"/>
            <a:ext cx="3593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Writing desk + personal mailbox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2258568"/>
            <a:ext cx="443484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Compose, send, read, reply, organize, and search messages.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Examples: Thunderbird, Outlook, Apple Mail, Gmail web/app.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The MUA does not normally deliver mail directly to the destination server; it submits outgoing mail to a submission service.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989320" y="1600200"/>
            <a:ext cx="5257800" cy="306324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CFE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309360" y="187452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3A56"/>
                </a:solidFill>
              </a:rPr>
              <a:t>YOU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543800" y="1828800"/>
            <a:ext cx="2057400" cy="65836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699248" y="20391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3A56"/>
                </a:solidFill>
              </a:rPr>
              <a:t>Thunderbird / Outlook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178040" y="2148840"/>
            <a:ext cx="301752" cy="0"/>
          </a:xfrm>
          <a:prstGeom prst="line">
            <a:avLst/>
          </a:prstGeom>
          <a:noFill/>
          <a:ln w="2540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552944" y="27889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4A9E0"/>
                </a:solidFill>
              </a:rPr>
              <a:t>Compose / Read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537960" y="340156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7212B"/>
                </a:solidFill>
              </a:rPr>
              <a:t>The MUA is the user-facing part of the system.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58368" y="5239512"/>
            <a:ext cx="10881360" cy="804672"/>
          </a:xfrm>
          <a:prstGeom prst="roundRect">
            <a:avLst/>
          </a:prstGeom>
          <a:solidFill>
            <a:srgbClr val="F0F8FC"/>
          </a:solidFill>
          <a:ln w="12700">
            <a:solidFill>
              <a:srgbClr val="CBE6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68680" y="544068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4A9E0"/>
                </a:solidFill>
              </a:rPr>
              <a:t>POSTAL ANALOGY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874520" y="53218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Your desk is where you write the letter and your mailbox is where you read what arrived.</a:t>
            </a:r>
            <a:endParaRPr lang="en-US" sz="1180" dirty="0"/>
          </a:p>
        </p:txBody>
      </p:sp>
      <p:sp>
        <p:nvSpPr>
          <p:cNvPr id="20" name="Text 17"/>
          <p:cNvSpPr/>
          <p:nvPr/>
        </p:nvSpPr>
        <p:spPr>
          <a:xfrm>
            <a:off x="5715000" y="5440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8B57"/>
                </a:solidFill>
              </a:rPr>
              <a:t>TECHNICAL REALITY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004304" y="532180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The MUA talks to submission and mailbox-access services using SMTP submission, IMAP, or POP3.</a:t>
            </a:r>
            <a:endParaRPr lang="en-US" sz="11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MSA - The Post Office Clerk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Mail Submission Agent: accepts mail from authenticated users.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481328"/>
            <a:ext cx="4709160" cy="3474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E4EB"/>
            </a:solidFill>
            <a:prstDash val="solid"/>
          </a:ln>
          <a:effectLst>
            <a:outerShdw blurRad="12700" dist="50800" dir="2700000" algn="bl" rotWithShape="0">
              <a:srgbClr val="AABBC5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22960" y="1645920"/>
            <a:ext cx="749808" cy="420624"/>
          </a:xfrm>
          <a:prstGeom prst="roundRect">
            <a:avLst/>
          </a:prstGeom>
          <a:solidFill>
            <a:srgbClr val="E78A32"/>
          </a:solidFill>
          <a:ln w="12700">
            <a:solidFill>
              <a:srgbClr val="E78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737360"/>
            <a:ext cx="7498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MSA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82496" y="1636776"/>
            <a:ext cx="3502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Local post office clerk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2231136"/>
            <a:ext cx="4343400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Receives outgoing mail from the MUA, authenticates the user, applies submission policy, and hands accepted mail to the transfer system.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Typical service: SMTP submission on port 587 with STARTTLS.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In our lab, Postfix can provide this role.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989320" y="1600200"/>
            <a:ext cx="5303520" cy="2971800"/>
          </a:xfrm>
          <a:prstGeom prst="roundRect">
            <a:avLst/>
          </a:prstGeom>
          <a:solidFill>
            <a:srgbClr val="FFF7EE"/>
          </a:solidFill>
          <a:ln w="12700">
            <a:solidFill>
              <a:srgbClr val="F2D6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0" y="1874520"/>
            <a:ext cx="1234440" cy="329184"/>
          </a:xfrm>
          <a:prstGeom prst="roundRect">
            <a:avLst/>
          </a:prstGeom>
          <a:solidFill>
            <a:srgbClr val="EAF5FA"/>
          </a:solidFill>
          <a:ln w="12700">
            <a:solidFill>
              <a:srgbClr val="EAF5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55664" y="1943100"/>
            <a:ext cx="11247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3A56"/>
                </a:solidFill>
              </a:rPr>
              <a:t>MUA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635240" y="2039112"/>
            <a:ext cx="621792" cy="0"/>
          </a:xfrm>
          <a:prstGeom prst="line">
            <a:avLst/>
          </a:prstGeom>
          <a:noFill/>
          <a:ln w="27940">
            <a:solidFill>
              <a:srgbClr val="E78A3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8275320" y="1874520"/>
            <a:ext cx="1417320" cy="329184"/>
          </a:xfrm>
          <a:prstGeom prst="roundRect">
            <a:avLst/>
          </a:prstGeom>
          <a:solidFill>
            <a:srgbClr val="FDE7CF"/>
          </a:solidFill>
          <a:ln w="12700">
            <a:solidFill>
              <a:srgbClr val="FDE7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330184" y="1943100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8A32"/>
                </a:solidFill>
              </a:rPr>
              <a:t>MSA :587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400800" y="2697480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A56"/>
                </a:solidFill>
              </a:rPr>
              <a:t>Checks before accepting submission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0528" y="3063240"/>
            <a:ext cx="402336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• Authentication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• TLS / secure submission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• Rate limits &amp; policy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• Basic abuse controls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58368" y="5239512"/>
            <a:ext cx="10881360" cy="804672"/>
          </a:xfrm>
          <a:prstGeom prst="roundRect">
            <a:avLst/>
          </a:prstGeom>
          <a:solidFill>
            <a:srgbClr val="F0F8FC"/>
          </a:solidFill>
          <a:ln w="12700">
            <a:solidFill>
              <a:srgbClr val="CBE6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68680" y="544068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4A9E0"/>
                </a:solidFill>
              </a:rPr>
              <a:t>POSTAL ANALOGY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874520" y="53218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The clerk checks who you are and whether your package is acceptable before placing it into the postal system.</a:t>
            </a:r>
            <a:endParaRPr lang="en-US" sz="1180" dirty="0"/>
          </a:p>
        </p:txBody>
      </p:sp>
      <p:sp>
        <p:nvSpPr>
          <p:cNvPr id="21" name="Text 18"/>
          <p:cNvSpPr/>
          <p:nvPr/>
        </p:nvSpPr>
        <p:spPr>
          <a:xfrm>
            <a:off x="5715000" y="5440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8B57"/>
                </a:solidFill>
              </a:rPr>
              <a:t>TECHNICAL REALITY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004304" y="532180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MSA separates authenticated user submission from server-to-server SMTP transfer.</a:t>
            </a:r>
            <a:endParaRPr lang="en-US" sz="11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MTA - The Long-Haul Mail Trucks &amp; Aircraft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Mail Transfer Agent: routes messages between mail systems.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481328"/>
            <a:ext cx="4709160" cy="3474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E4EB"/>
            </a:solidFill>
            <a:prstDash val="solid"/>
          </a:ln>
          <a:effectLst>
            <a:outerShdw blurRad="12700" dist="50800" dir="2700000" algn="bl" rotWithShape="0">
              <a:srgbClr val="AABBC5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22960" y="1645920"/>
            <a:ext cx="749808" cy="420624"/>
          </a:xfrm>
          <a:prstGeom prst="round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737360"/>
            <a:ext cx="7498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MTA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82496" y="1636776"/>
            <a:ext cx="3502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Long-haul transport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2231136"/>
            <a:ext cx="4343400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Finds the destination mail server, creates an SMTP connection, transfers the message, queues it when delivery cannot happen immediately, and retries according to policy.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Examples: Postfix, Exim, Sendmail.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Server-to-server SMTP normally uses port 25.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870448" y="1572768"/>
            <a:ext cx="5440680" cy="3127248"/>
          </a:xfrm>
          <a:prstGeom prst="roundRect">
            <a:avLst/>
          </a:prstGeom>
          <a:solidFill>
            <a:srgbClr val="F1FAF5"/>
          </a:solidFill>
          <a:ln w="12700">
            <a:solidFill>
              <a:srgbClr val="CEE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263640" y="1901952"/>
            <a:ext cx="1417320" cy="329184"/>
          </a:xfrm>
          <a:prstGeom prst="roundRect">
            <a:avLst/>
          </a:prstGeom>
          <a:solidFill>
            <a:srgbClr val="E2F4EA"/>
          </a:solidFill>
          <a:ln w="12700">
            <a:solidFill>
              <a:srgbClr val="E2F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318504" y="197053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8B57"/>
                </a:solidFill>
              </a:rPr>
              <a:t>Sender MTA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726680" y="2066544"/>
            <a:ext cx="1536192" cy="0"/>
          </a:xfrm>
          <a:prstGeom prst="line">
            <a:avLst/>
          </a:prstGeom>
          <a:noFill/>
          <a:ln w="29210">
            <a:solidFill>
              <a:srgbClr val="2E8B5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9308592" y="1901952"/>
            <a:ext cx="1417320" cy="329184"/>
          </a:xfrm>
          <a:prstGeom prst="roundRect">
            <a:avLst/>
          </a:prstGeom>
          <a:solidFill>
            <a:srgbClr val="E2F4EA"/>
          </a:solidFill>
          <a:ln w="12700">
            <a:solidFill>
              <a:srgbClr val="E2F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363456" y="197053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8B57"/>
                </a:solidFill>
              </a:rPr>
              <a:t>Receiver MTA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754112" y="23317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8B57"/>
                </a:solidFill>
              </a:rPr>
              <a:t>SMTP / TCP 25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400800" y="2907792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3A56"/>
                </a:solidFill>
              </a:rPr>
              <a:t>Routing decision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400800" y="3218688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DNS MX lookup → choose destination → deliver or queue → retry on temporary failure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58368" y="5239512"/>
            <a:ext cx="10881360" cy="804672"/>
          </a:xfrm>
          <a:prstGeom prst="roundRect">
            <a:avLst/>
          </a:prstGeom>
          <a:solidFill>
            <a:srgbClr val="F0F8FC"/>
          </a:solidFill>
          <a:ln w="12700">
            <a:solidFill>
              <a:srgbClr val="CBE6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68680" y="544068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4A9E0"/>
                </a:solidFill>
              </a:rPr>
              <a:t>POSTAL ANALOGY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874520" y="53218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Trucks and aircraft move mail between cities and sorting hubs.</a:t>
            </a:r>
            <a:endParaRPr lang="en-US" sz="1180" dirty="0"/>
          </a:p>
        </p:txBody>
      </p:sp>
      <p:sp>
        <p:nvSpPr>
          <p:cNvPr id="22" name="Text 19"/>
          <p:cNvSpPr/>
          <p:nvPr/>
        </p:nvSpPr>
        <p:spPr>
          <a:xfrm>
            <a:off x="5715000" y="5440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8B57"/>
                </a:solidFill>
              </a:rPr>
              <a:t>TECHNICAL REALITY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004304" y="532180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The MTA uses DNS and SMTP to transfer mail between domains and can queue/retry delivery.</a:t>
            </a:r>
            <a:endParaRPr lang="en-US" sz="11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MDA - The Local Mail Carrier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Mail Delivery Agent: places the accepted message into the correct mailbox.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481328"/>
            <a:ext cx="4709160" cy="3474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E4EB"/>
            </a:solidFill>
            <a:prstDash val="solid"/>
          </a:ln>
          <a:effectLst>
            <a:outerShdw blurRad="12700" dist="50800" dir="2700000" algn="bl" rotWithShape="0">
              <a:srgbClr val="AABBC5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22960" y="1645920"/>
            <a:ext cx="749808" cy="420624"/>
          </a:xfrm>
          <a:prstGeom prst="round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737360"/>
            <a:ext cx="7498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MDA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82496" y="1636776"/>
            <a:ext cx="3502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Local mail carrier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2231136"/>
            <a:ext cx="4343400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Takes a message accepted for local delivery and places it into the recipient's mailbox or mail store.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Depending on the design, delivery may be handled by the MTA itself or delegated to another component.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In a simple Postfix lab, Postfix can perform local delivery.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080760" y="1682496"/>
            <a:ext cx="4983480" cy="288036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CEE8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0" y="1947672"/>
            <a:ext cx="1371600" cy="329184"/>
          </a:xfrm>
          <a:prstGeom prst="roundRect">
            <a:avLst/>
          </a:prstGeom>
          <a:solidFill>
            <a:srgbClr val="EAF5FA"/>
          </a:solidFill>
          <a:ln w="12700">
            <a:solidFill>
              <a:srgbClr val="EAF5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55664" y="201625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03A56"/>
                </a:solidFill>
              </a:rPr>
              <a:t>Receiver MTA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818120" y="2112264"/>
            <a:ext cx="612648" cy="0"/>
          </a:xfrm>
          <a:prstGeom prst="line">
            <a:avLst/>
          </a:prstGeom>
          <a:noFill/>
          <a:ln w="2667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8476488" y="1947672"/>
            <a:ext cx="1051560" cy="329184"/>
          </a:xfrm>
          <a:prstGeom prst="roundRect">
            <a:avLst/>
          </a:prstGeom>
          <a:solidFill>
            <a:srgbClr val="DDF2FA"/>
          </a:solidFill>
          <a:ln w="12700">
            <a:solidFill>
              <a:srgbClr val="DDF2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531352" y="2016252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4A9E0"/>
                </a:solidFill>
              </a:rPr>
              <a:t>MDA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9537192" y="2112264"/>
            <a:ext cx="576072" cy="0"/>
          </a:xfrm>
          <a:prstGeom prst="line">
            <a:avLst/>
          </a:prstGeom>
          <a:noFill/>
          <a:ln w="2667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10030968" y="1783080"/>
            <a:ext cx="749808" cy="6858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0076688" y="201168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3A56"/>
                </a:solidFill>
              </a:rPr>
              <a:t>INBOX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446520" y="2898648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7212B"/>
                </a:solidFill>
              </a:rPr>
              <a:t>Delivery is local: the message has reached the destination mail system.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58368" y="5239512"/>
            <a:ext cx="10881360" cy="804672"/>
          </a:xfrm>
          <a:prstGeom prst="roundRect">
            <a:avLst/>
          </a:prstGeom>
          <a:solidFill>
            <a:srgbClr val="F0F8FC"/>
          </a:solidFill>
          <a:ln w="12700">
            <a:solidFill>
              <a:srgbClr val="CBE6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68680" y="544068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4A9E0"/>
                </a:solidFill>
              </a:rPr>
              <a:t>POSTAL ANALOGY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874520" y="53218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The carrier delivers the letter from the local sorting office to the final mailbox.</a:t>
            </a:r>
            <a:endParaRPr lang="en-US" sz="1180" dirty="0"/>
          </a:p>
        </p:txBody>
      </p:sp>
      <p:sp>
        <p:nvSpPr>
          <p:cNvPr id="23" name="Text 20"/>
          <p:cNvSpPr/>
          <p:nvPr/>
        </p:nvSpPr>
        <p:spPr>
          <a:xfrm>
            <a:off x="5715000" y="5440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8B57"/>
                </a:solidFill>
              </a:rPr>
              <a:t>TECHNICAL REALITY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004304" y="532180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7212B"/>
                </a:solidFill>
              </a:rPr>
              <a:t>The MDA/local-delivery function writes the message into the user mailbox/mail store.</a:t>
            </a:r>
            <a:endParaRPr lang="en-US" sz="11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IMAP / POP3 - Accessing the Mailbox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Dovecot commonly provides mailbox access in Linux mail systems.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3232" y="1554480"/>
            <a:ext cx="5212080" cy="333756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13232" y="1554480"/>
            <a:ext cx="73152" cy="3337560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14400" y="1719072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A56"/>
                </a:solidFill>
              </a:rPr>
              <a:t>IMAP - Manage mail where it lives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14400" y="2121408"/>
            <a:ext cx="4828032" cy="2624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Analogy: you keep your mail in a secure P.O. Box and can open, organize, and manage it from different devices.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Best mental model: server-centered synchronization.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Typical secure port: 993 (IMAPS).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554480"/>
            <a:ext cx="5212080" cy="333756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63640" y="1554480"/>
            <a:ext cx="73152" cy="3337560"/>
          </a:xfrm>
          <a:prstGeom prst="rect">
            <a:avLst/>
          </a:prstGeom>
          <a:solidFill>
            <a:srgbClr val="E78A32"/>
          </a:solidFill>
          <a:ln w="12700">
            <a:solidFill>
              <a:srgbClr val="E78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64808" y="1719072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A56"/>
                </a:solidFill>
              </a:rPr>
              <a:t>POP3 - Collect mail from the mailbox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464808" y="2121408"/>
            <a:ext cx="4828032" cy="2624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Analogy: you collect mail from the post office and bring a copy home.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Traditionally download-oriented; clients may remove mail from the server or may be configured to leave copies.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Typical secure port: 995 (POP3S).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2697480" y="5148072"/>
            <a:ext cx="6766560" cy="658368"/>
          </a:xfrm>
          <a:prstGeom prst="roundRect">
            <a:avLst/>
          </a:prstGeom>
          <a:solidFill>
            <a:srgbClr val="F0F8FC"/>
          </a:solidFill>
          <a:ln w="12700">
            <a:solidFill>
              <a:srgbClr val="CDE7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944368" y="5358384"/>
            <a:ext cx="6272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For modern multi-device use, IMAP is usually the more natural fit.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Complete Journey of a Digital Letter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Follow one message from sender to recipient.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874520"/>
            <a:ext cx="2039112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7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12648" y="2011680"/>
            <a:ext cx="393192" cy="393192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12648" y="2116836"/>
            <a:ext cx="39319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06424" y="1993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A56"/>
                </a:solidFill>
              </a:rPr>
              <a:t>MUA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49224" y="25146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Write &amp; Send</a:t>
            </a:r>
            <a:endParaRPr lang="en-US" sz="1220" dirty="0"/>
          </a:p>
        </p:txBody>
      </p:sp>
      <p:sp>
        <p:nvSpPr>
          <p:cNvPr id="10" name="Shape 7"/>
          <p:cNvSpPr/>
          <p:nvPr/>
        </p:nvSpPr>
        <p:spPr>
          <a:xfrm>
            <a:off x="2542032" y="2487168"/>
            <a:ext cx="228600" cy="0"/>
          </a:xfrm>
          <a:prstGeom prst="line">
            <a:avLst/>
          </a:prstGeom>
          <a:noFill/>
          <a:ln w="2540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834640" y="1874520"/>
            <a:ext cx="2039112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7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2944368" y="2011680"/>
            <a:ext cx="393192" cy="393192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944368" y="2116836"/>
            <a:ext cx="39319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3438144" y="1993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A56"/>
                </a:solidFill>
              </a:rPr>
              <a:t>MSA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2980944" y="25146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Authenticate &amp; Accept</a:t>
            </a:r>
            <a:endParaRPr lang="en-US" sz="1220" dirty="0"/>
          </a:p>
        </p:txBody>
      </p:sp>
      <p:sp>
        <p:nvSpPr>
          <p:cNvPr id="16" name="Shape 13"/>
          <p:cNvSpPr/>
          <p:nvPr/>
        </p:nvSpPr>
        <p:spPr>
          <a:xfrm>
            <a:off x="4873752" y="2487168"/>
            <a:ext cx="228600" cy="0"/>
          </a:xfrm>
          <a:prstGeom prst="line">
            <a:avLst/>
          </a:prstGeom>
          <a:noFill/>
          <a:ln w="2540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5166360" y="1874520"/>
            <a:ext cx="2039112" cy="1234440"/>
          </a:xfrm>
          <a:prstGeom prst="roundRect">
            <a:avLst/>
          </a:prstGeom>
          <a:solidFill>
            <a:srgbClr val="EAF7EF"/>
          </a:solidFill>
          <a:ln w="15240">
            <a:solidFill>
              <a:srgbClr val="B8DE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276088" y="2011680"/>
            <a:ext cx="393192" cy="393192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276088" y="2116836"/>
            <a:ext cx="39319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5769864" y="1993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A56"/>
                </a:solidFill>
              </a:rPr>
              <a:t>MTA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5312664" y="25146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Find MX &amp; Transfer</a:t>
            </a:r>
            <a:endParaRPr lang="en-US" sz="1220" dirty="0"/>
          </a:p>
        </p:txBody>
      </p:sp>
      <p:sp>
        <p:nvSpPr>
          <p:cNvPr id="22" name="Shape 19"/>
          <p:cNvSpPr/>
          <p:nvPr/>
        </p:nvSpPr>
        <p:spPr>
          <a:xfrm>
            <a:off x="7205472" y="2487168"/>
            <a:ext cx="228600" cy="0"/>
          </a:xfrm>
          <a:prstGeom prst="line">
            <a:avLst/>
          </a:prstGeom>
          <a:noFill/>
          <a:ln w="2540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7498080" y="1874520"/>
            <a:ext cx="2039112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7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7607808" y="2011680"/>
            <a:ext cx="393192" cy="393192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607808" y="2116836"/>
            <a:ext cx="39319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8101584" y="1993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A56"/>
                </a:solidFill>
              </a:rPr>
              <a:t>MDA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644384" y="25146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Deliver Locally</a:t>
            </a:r>
            <a:endParaRPr lang="en-US" sz="1220" dirty="0"/>
          </a:p>
        </p:txBody>
      </p:sp>
      <p:sp>
        <p:nvSpPr>
          <p:cNvPr id="28" name="Shape 25"/>
          <p:cNvSpPr/>
          <p:nvPr/>
        </p:nvSpPr>
        <p:spPr>
          <a:xfrm>
            <a:off x="9537192" y="2487168"/>
            <a:ext cx="228600" cy="0"/>
          </a:xfrm>
          <a:prstGeom prst="line">
            <a:avLst/>
          </a:prstGeom>
          <a:noFill/>
          <a:ln w="2540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9829800" y="1874520"/>
            <a:ext cx="2039112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7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9939528" y="2011680"/>
            <a:ext cx="393192" cy="393192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9939528" y="2116836"/>
            <a:ext cx="39319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10433304" y="1993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A56"/>
                </a:solidFill>
              </a:rPr>
              <a:t>IMAP</a:t>
            </a:r>
            <a:endParaRPr lang="en-US" sz="1700" dirty="0"/>
          </a:p>
        </p:txBody>
      </p:sp>
      <p:sp>
        <p:nvSpPr>
          <p:cNvPr id="33" name="Text 30"/>
          <p:cNvSpPr/>
          <p:nvPr/>
        </p:nvSpPr>
        <p:spPr>
          <a:xfrm>
            <a:off x="9976104" y="25146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Recipient Reads</a:t>
            </a:r>
            <a:endParaRPr lang="en-US" sz="1220" dirty="0"/>
          </a:p>
        </p:txBody>
      </p:sp>
      <p:sp>
        <p:nvSpPr>
          <p:cNvPr id="34" name="Text 31"/>
          <p:cNvSpPr/>
          <p:nvPr/>
        </p:nvSpPr>
        <p:spPr>
          <a:xfrm>
            <a:off x="2011680" y="333756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78A32"/>
                </a:solidFill>
              </a:rPr>
              <a:t>Submission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4160520" y="3337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8B57"/>
                </a:solidFill>
              </a:rPr>
              <a:t>Server-to-server SMTP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6876288" y="333756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4A9E0"/>
                </a:solidFill>
              </a:rPr>
              <a:t>Local delivery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822960" y="4160520"/>
            <a:ext cx="10469880" cy="1051560"/>
          </a:xfrm>
          <a:prstGeom prst="roundRect">
            <a:avLst/>
          </a:prstGeom>
          <a:solidFill>
            <a:srgbClr val="FFF8E8"/>
          </a:solidFill>
          <a:ln w="12700">
            <a:solidFill>
              <a:srgbClr val="EADC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1097280" y="4462272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7212B"/>
                </a:solidFill>
              </a:rPr>
              <a:t>Behind the scenes: DNS directs the transfer, TLS protects connections, authentication verifies users, queues handle temporary failures, and policy/security checks decide whether mail is accepted.</a:t>
            </a:r>
            <a:endParaRPr lang="en-US" sz="14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Mapping the Roles to Our Lab Software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One product can perform several logical roles.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463040"/>
          <a:ext cx="10881360" cy="333756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6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Role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Function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Lab software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MUA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User composes / reads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Thunderbird, Outlook, CLI tools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MSA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Authenticated submission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Postfix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MTA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Server-to-server transfer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Postfix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MDA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Local delivery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Postfix (simple local delivery)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IMAP/POP3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Mailbox access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20" dirty="0">
                          <a:solidFill>
                            <a:srgbClr val="17212B"/>
                          </a:solidFill>
                        </a:rPr>
                        <a:t>Dovecot</a:t>
                      </a:r>
                      <a:endParaRPr lang="en-US" sz="122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658368" y="1463040"/>
            <a:ext cx="10881360" cy="521208"/>
          </a:xfrm>
          <a:prstGeom prst="rect">
            <a:avLst/>
          </a:prstGeom>
          <a:solidFill>
            <a:srgbClr val="103A56"/>
          </a:solidFill>
          <a:ln w="12700">
            <a:solidFill>
              <a:srgbClr val="103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768096" y="162763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Role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2633472" y="162763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Function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6812280" y="1627632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Lab software</a:t>
            </a:r>
            <a:endParaRPr lang="en-US" sz="1250" dirty="0"/>
          </a:p>
        </p:txBody>
      </p:sp>
      <p:sp>
        <p:nvSpPr>
          <p:cNvPr id="5" name="Shape 6"/>
          <p:cNvSpPr/>
          <p:nvPr/>
        </p:nvSpPr>
        <p:spPr>
          <a:xfrm>
            <a:off x="1234440" y="5138928"/>
            <a:ext cx="9738360" cy="64008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CB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1444752" y="5349240"/>
            <a:ext cx="932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3A56"/>
                </a:solidFill>
              </a:rPr>
              <a:t>Key concept: MSA, MTA, and MDA describe functions. Postfix may perform all three in a small deployment.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DNS - The Global GPS &amp; Phonebook for Email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Before an MTA can deliver mail, it must discover where the recipient domain receives mail.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508760"/>
            <a:ext cx="3337560" cy="352044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58368" y="1508760"/>
            <a:ext cx="73152" cy="3520440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9536" y="1673352"/>
            <a:ext cx="2990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A56"/>
                </a:solidFill>
              </a:rPr>
              <a:t>MX - Mailroom address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59536" y="2075688"/>
            <a:ext cx="2953512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Tells senders which host accepts mail for the domain.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Analogy: the official street address of the organization's mailroom.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Example question: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Where does mail for example.org go?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15968" y="1508760"/>
            <a:ext cx="3337560" cy="352044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15968" y="1508760"/>
            <a:ext cx="73152" cy="352044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17136" y="1673352"/>
            <a:ext cx="2990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A56"/>
                </a:solidFill>
              </a:rPr>
              <a:t>A / AAAA - Coordinates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517136" y="2075688"/>
            <a:ext cx="2953512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Once the MX target is known, its hostname must resolve to an IP address.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Analogy: converting the mailroom address into map coordinates.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73568" y="1508760"/>
            <a:ext cx="3337560" cy="352044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973568" y="1508760"/>
            <a:ext cx="73152" cy="3520440"/>
          </a:xfrm>
          <a:prstGeom prst="rect">
            <a:avLst/>
          </a:prstGeom>
          <a:solidFill>
            <a:srgbClr val="E78A32"/>
          </a:solidFill>
          <a:ln w="12700">
            <a:solidFill>
              <a:srgbClr val="E78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174736" y="1673352"/>
            <a:ext cx="2990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A56"/>
                </a:solidFill>
              </a:rPr>
              <a:t>PTR - Reverse identity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174736" y="2075688"/>
            <a:ext cx="2953512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Maps an IP address back to a hostname.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Analogy: checking the registration plate and return identity of the delivery truck.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7212B"/>
                </a:solidFill>
              </a:rPr>
              <a:t>Important for operational reputation and diagnostics.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234440" y="5321808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3A56"/>
                </a:solidFill>
              </a:rPr>
              <a:t>Recipient domain → MX lookup → mail host → A/AAAA → SMTP connection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MX Records - Finding the Recipient Mail Server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The MTA does not guess. It asks DNS.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600200"/>
            <a:ext cx="3749040" cy="320040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CFE7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24128" y="187452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3A56"/>
                </a:solidFill>
              </a:rPr>
              <a:t>boss@company.com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34440" y="239572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0717E"/>
                </a:solidFill>
              </a:rPr>
              <a:t>Destination domain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234440" y="2724912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4A9E0"/>
                </a:solidFill>
              </a:rPr>
              <a:t>company.com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4526280" y="3154680"/>
            <a:ext cx="1463040" cy="0"/>
          </a:xfrm>
          <a:prstGeom prst="line">
            <a:avLst/>
          </a:prstGeom>
          <a:noFill/>
          <a:ln w="3175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681728" y="27889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4A9E0"/>
                </a:solidFill>
              </a:rPr>
              <a:t>DNS MX query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080760" y="1600200"/>
            <a:ext cx="52120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73952" y="2011680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21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company.com.   10   mail1.company.com.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721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company.com.   20   mail2.company.com.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510528" y="3063240"/>
            <a:ext cx="4343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12B"/>
                </a:solidFill>
              </a:rPr>
              <a:t>Lower preference value is tried first. If the preferred server is unavailable, another MX may be attempted.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51560" y="523036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3A56"/>
                </a:solidFill>
              </a:rPr>
              <a:t>Postal analogy: multiple official mailroom addresses with an order of preference.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SPF, DKIM &amp; DMARC - Identity and Trust Checks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Three related controls, three different jobs.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1792" y="1481328"/>
            <a:ext cx="3474720" cy="3611880"/>
          </a:xfrm>
          <a:prstGeom prst="roundRect">
            <a:avLst>
              <a:gd name="adj" fmla="val 1842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21792" y="1481328"/>
            <a:ext cx="73152" cy="3611880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645920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SPF - Approved truck list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2048256"/>
            <a:ext cx="3090672" cy="2898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Analogy: a published list of delivery vehicles allowed to send on behalf of the organization.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Technical idea: the receiver checks whether the connecting sending IP is authorized for the envelope sender domain.</a:t>
            </a:r>
            <a:endParaRPr lang="en-US" sz="1240" dirty="0"/>
          </a:p>
        </p:txBody>
      </p:sp>
      <p:sp>
        <p:nvSpPr>
          <p:cNvPr id="9" name="Shape 6"/>
          <p:cNvSpPr/>
          <p:nvPr/>
        </p:nvSpPr>
        <p:spPr>
          <a:xfrm>
            <a:off x="4352544" y="1481328"/>
            <a:ext cx="3474720" cy="3611880"/>
          </a:xfrm>
          <a:prstGeom prst="roundRect">
            <a:avLst>
              <a:gd name="adj" fmla="val 1842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52544" y="1481328"/>
            <a:ext cx="73152" cy="361188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53712" y="1645920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DKIM - Tamper-proof seal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553712" y="2048256"/>
            <a:ext cx="3090672" cy="2898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Analogy: a wax seal signed by the sending organization.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Technical idea: the message is cryptographically signed; the receiver retrieves a public key from DNS to verify the signature and message integrity.</a:t>
            </a:r>
            <a:endParaRPr lang="en-US" sz="1240" dirty="0"/>
          </a:p>
        </p:txBody>
      </p:sp>
      <p:sp>
        <p:nvSpPr>
          <p:cNvPr id="13" name="Shape 10"/>
          <p:cNvSpPr/>
          <p:nvPr/>
        </p:nvSpPr>
        <p:spPr>
          <a:xfrm>
            <a:off x="8083296" y="1481328"/>
            <a:ext cx="3474720" cy="3611880"/>
          </a:xfrm>
          <a:prstGeom prst="roundRect">
            <a:avLst>
              <a:gd name="adj" fmla="val 1842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8083296" y="1481328"/>
            <a:ext cx="73152" cy="3611880"/>
          </a:xfrm>
          <a:prstGeom prst="rect">
            <a:avLst/>
          </a:prstGeom>
          <a:solidFill>
            <a:srgbClr val="E78A32"/>
          </a:solidFill>
          <a:ln w="12700">
            <a:solidFill>
              <a:srgbClr val="E78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284464" y="1645920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3A56"/>
                </a:solidFill>
              </a:rPr>
              <a:t>DMARC - Security policy manual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284464" y="2048256"/>
            <a:ext cx="3090672" cy="2898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Analogy: instructions for the receiving security team.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17212B"/>
                </a:solidFill>
              </a:rPr>
              <a:t>Technical idea: checks alignment with the visible From domain and tells receivers what policy to apply when aligned SPF/DKIM authentication fails; also supports reporting.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1325880" y="5376672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3A56"/>
                </a:solidFill>
              </a:rPr>
              <a:t>Do not treat SPF, DKIM, and DMARC as interchangeable - they complement each other.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Spam Filtering - The Mailroom Security Guard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A message can reach the building and still be rejected, quarantined, or marked suspicious.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3232" y="1572768"/>
            <a:ext cx="3657600" cy="3337560"/>
          </a:xfrm>
          <a:prstGeom prst="roundRect">
            <a:avLst/>
          </a:prstGeom>
          <a:solidFill>
            <a:srgbClr val="FFF7EE"/>
          </a:solidFill>
          <a:ln w="12700">
            <a:solidFill>
              <a:srgbClr val="F0D8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4300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78A32"/>
                </a:solidFill>
              </a:rPr>
              <a:t>SECURITY GUARD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060704" y="2487168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7212B"/>
                </a:solidFill>
              </a:rPr>
              <a:t>Checks the sender, the message, and the behavior before allowing delivery.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754880" y="1508760"/>
            <a:ext cx="658368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754880" y="1508760"/>
            <a:ext cx="73152" cy="804672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956048" y="1673352"/>
            <a:ext cx="623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A56"/>
                </a:solidFill>
              </a:rPr>
              <a:t>Reputation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4956048" y="2075688"/>
            <a:ext cx="6199632" cy="91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17212B"/>
                </a:solidFill>
              </a:rPr>
              <a:t>Is the sending IP/domain trusted?</a:t>
            </a:r>
            <a:endParaRPr lang="en-US" sz="1170" dirty="0"/>
          </a:p>
        </p:txBody>
      </p:sp>
      <p:sp>
        <p:nvSpPr>
          <p:cNvPr id="12" name="Shape 9"/>
          <p:cNvSpPr/>
          <p:nvPr/>
        </p:nvSpPr>
        <p:spPr>
          <a:xfrm>
            <a:off x="4754880" y="2441448"/>
            <a:ext cx="658368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54880" y="2441448"/>
            <a:ext cx="73152" cy="8046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956048" y="2606040"/>
            <a:ext cx="623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A56"/>
                </a:solidFill>
              </a:rPr>
              <a:t>Authentication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956048" y="3008376"/>
            <a:ext cx="6199632" cy="91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17212B"/>
                </a:solidFill>
              </a:rPr>
              <a:t>Do SPF/DKIM/DMARC results make sense?</a:t>
            </a:r>
            <a:endParaRPr lang="en-US" sz="1170" dirty="0"/>
          </a:p>
        </p:txBody>
      </p:sp>
      <p:sp>
        <p:nvSpPr>
          <p:cNvPr id="16" name="Shape 13"/>
          <p:cNvSpPr/>
          <p:nvPr/>
        </p:nvSpPr>
        <p:spPr>
          <a:xfrm>
            <a:off x="4754880" y="3374136"/>
            <a:ext cx="658368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4754880" y="3374136"/>
            <a:ext cx="73152" cy="804672"/>
          </a:xfrm>
          <a:prstGeom prst="rect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956048" y="3538728"/>
            <a:ext cx="623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A56"/>
                </a:solidFill>
              </a:rPr>
              <a:t>Content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4956048" y="3941064"/>
            <a:ext cx="6199632" cy="91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17212B"/>
                </a:solidFill>
              </a:rPr>
              <a:t>Does the message look malicious or unwanted?</a:t>
            </a:r>
            <a:endParaRPr lang="en-US" sz="1170" dirty="0"/>
          </a:p>
        </p:txBody>
      </p:sp>
      <p:sp>
        <p:nvSpPr>
          <p:cNvPr id="20" name="Shape 17"/>
          <p:cNvSpPr/>
          <p:nvPr/>
        </p:nvSpPr>
        <p:spPr>
          <a:xfrm>
            <a:off x="4754880" y="4306824"/>
            <a:ext cx="658368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CE7ED"/>
            </a:solidFill>
            <a:prstDash val="solid"/>
          </a:ln>
          <a:effectLst>
            <a:outerShdw blurRad="12700" dist="50800" dir="2700000" algn="bl" rotWithShape="0">
              <a:srgbClr val="B9C7CF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4754880" y="4306824"/>
            <a:ext cx="73152" cy="804672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956048" y="4471416"/>
            <a:ext cx="623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A56"/>
                </a:solidFill>
              </a:rPr>
              <a:t>Behavior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4956048" y="4873752"/>
            <a:ext cx="6199632" cy="91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17212B"/>
                </a:solidFill>
              </a:rPr>
              <a:t>Is the sender acting like a bot or spam campaign?</a:t>
            </a:r>
            <a:endParaRPr lang="en-US" sz="1170" dirty="0"/>
          </a:p>
        </p:txBody>
      </p:sp>
      <p:sp>
        <p:nvSpPr>
          <p:cNvPr id="24" name="Text 21"/>
          <p:cNvSpPr/>
          <p:nvPr/>
        </p:nvSpPr>
        <p:spPr>
          <a:xfrm>
            <a:off x="914400" y="534924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3A56"/>
                </a:solidFill>
              </a:rPr>
              <a:t>Possible outcomes: accept → inbox | accept → spam/quarantine | temporary reject | permanent reject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Email Ports - Different Service Windows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The same mail system exposes different doors for different jobs.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508760"/>
            <a:ext cx="2788920" cy="1078992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12648" y="16733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78A32"/>
                </a:solidFill>
              </a:rPr>
              <a:t>25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216152" y="16367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SMTP transfer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1216152" y="1956816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MTA ↔ MTA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Server-to-server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401568" y="1508760"/>
            <a:ext cx="278892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511296" y="16733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78A32"/>
                </a:solidFill>
              </a:rPr>
              <a:t>587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114800" y="16367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Submission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4114800" y="1956816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→ MSA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Authenticated; STARTTLS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300216" y="1508760"/>
            <a:ext cx="2788920" cy="1078992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09944" y="16733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78A32"/>
                </a:solidFill>
              </a:rPr>
              <a:t>465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013448" y="16367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Implicit TLS submission</a:t>
            </a:r>
            <a:endParaRPr lang="en-US" sz="1420" dirty="0"/>
          </a:p>
        </p:txBody>
      </p:sp>
      <p:sp>
        <p:nvSpPr>
          <p:cNvPr id="16" name="Text 13"/>
          <p:cNvSpPr/>
          <p:nvPr/>
        </p:nvSpPr>
        <p:spPr>
          <a:xfrm>
            <a:off x="7013448" y="1956816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→ MSA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TLS from connection start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9198864" y="1508760"/>
            <a:ext cx="278892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9308592" y="16733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4A9E0"/>
                </a:solidFill>
              </a:rPr>
              <a:t>143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9912096" y="16367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IMAP</a:t>
            </a:r>
            <a:endParaRPr lang="en-US" sz="1420" dirty="0"/>
          </a:p>
        </p:txBody>
      </p:sp>
      <p:sp>
        <p:nvSpPr>
          <p:cNvPr id="20" name="Text 17"/>
          <p:cNvSpPr/>
          <p:nvPr/>
        </p:nvSpPr>
        <p:spPr>
          <a:xfrm>
            <a:off x="9912096" y="1956816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↔ mailbox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Plain/STARTTLS capable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2807208"/>
            <a:ext cx="2788920" cy="1078992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12648" y="297180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4A9E0"/>
                </a:solidFill>
              </a:rPr>
              <a:t>993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1216152" y="293522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IMAPS</a:t>
            </a:r>
            <a:endParaRPr lang="en-US" sz="1420" dirty="0"/>
          </a:p>
        </p:txBody>
      </p:sp>
      <p:sp>
        <p:nvSpPr>
          <p:cNvPr id="24" name="Text 21"/>
          <p:cNvSpPr/>
          <p:nvPr/>
        </p:nvSpPr>
        <p:spPr>
          <a:xfrm>
            <a:off x="1216152" y="3255264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↔ mailbox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Implicit TLS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3401568" y="2807208"/>
            <a:ext cx="278892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3511296" y="297180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4A9E0"/>
                </a:solidFill>
              </a:rPr>
              <a:t>110</a:t>
            </a:r>
            <a:endParaRPr lang="en-US" sz="2100" dirty="0"/>
          </a:p>
        </p:txBody>
      </p:sp>
      <p:sp>
        <p:nvSpPr>
          <p:cNvPr id="27" name="Text 24"/>
          <p:cNvSpPr/>
          <p:nvPr/>
        </p:nvSpPr>
        <p:spPr>
          <a:xfrm>
            <a:off x="4114800" y="293522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POP3</a:t>
            </a:r>
            <a:endParaRPr lang="en-US" sz="1420" dirty="0"/>
          </a:p>
        </p:txBody>
      </p:sp>
      <p:sp>
        <p:nvSpPr>
          <p:cNvPr id="28" name="Text 25"/>
          <p:cNvSpPr/>
          <p:nvPr/>
        </p:nvSpPr>
        <p:spPr>
          <a:xfrm>
            <a:off x="4114800" y="3255264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↔ mailbox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Plain/STARTTLS capable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300216" y="2807208"/>
            <a:ext cx="2788920" cy="1078992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409944" y="297180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4A9E0"/>
                </a:solidFill>
              </a:rPr>
              <a:t>995</a:t>
            </a:r>
            <a:endParaRPr lang="en-US" sz="2100" dirty="0"/>
          </a:p>
        </p:txBody>
      </p:sp>
      <p:sp>
        <p:nvSpPr>
          <p:cNvPr id="31" name="Text 28"/>
          <p:cNvSpPr/>
          <p:nvPr/>
        </p:nvSpPr>
        <p:spPr>
          <a:xfrm>
            <a:off x="7013448" y="293522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03A56"/>
                </a:solidFill>
              </a:rPr>
              <a:t>POP3S</a:t>
            </a:r>
            <a:endParaRPr lang="en-US" sz="1420" dirty="0"/>
          </a:p>
        </p:txBody>
      </p:sp>
      <p:sp>
        <p:nvSpPr>
          <p:cNvPr id="32" name="Text 29"/>
          <p:cNvSpPr/>
          <p:nvPr/>
        </p:nvSpPr>
        <p:spPr>
          <a:xfrm>
            <a:off x="7013448" y="3255264"/>
            <a:ext cx="184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MUA ↔ mailbox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0717E"/>
                </a:solidFill>
              </a:rPr>
              <a:t>Implicit TLS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2743200" y="4663440"/>
            <a:ext cx="6675120" cy="868680"/>
          </a:xfrm>
          <a:prstGeom prst="roundRect">
            <a:avLst/>
          </a:prstGeom>
          <a:solidFill>
            <a:srgbClr val="FFF3C4"/>
          </a:solidFill>
          <a:ln w="12700">
            <a:solidFill>
              <a:srgbClr val="E7D58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3017520" y="491032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Memory trick: 25 = transfer between servers; 587/465 = user submission; 993/995 = secure mailbox access.</a:t>
            </a:r>
            <a:endParaRPr lang="en-US" sz="145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Updated Journey - With Security Included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A successful message passes both routing and trust checks.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20624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59536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9536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MUA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521208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User sends</a:t>
            </a:r>
            <a:endParaRPr lang="en-US" sz="1040" dirty="0"/>
          </a:p>
        </p:txBody>
      </p:sp>
      <p:sp>
        <p:nvSpPr>
          <p:cNvPr id="10" name="Shape 7"/>
          <p:cNvSpPr/>
          <p:nvPr/>
        </p:nvSpPr>
        <p:spPr>
          <a:xfrm>
            <a:off x="1719072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865376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2304288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304288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2011680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MSA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965960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Authenticate</a:t>
            </a:r>
            <a:endParaRPr lang="en-US" sz="1040" dirty="0"/>
          </a:p>
        </p:txBody>
      </p:sp>
      <p:sp>
        <p:nvSpPr>
          <p:cNvPr id="16" name="Shape 13"/>
          <p:cNvSpPr/>
          <p:nvPr/>
        </p:nvSpPr>
        <p:spPr>
          <a:xfrm>
            <a:off x="3163824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3310128" y="1965960"/>
            <a:ext cx="1298448" cy="1371600"/>
          </a:xfrm>
          <a:prstGeom prst="roundRect">
            <a:avLst/>
          </a:prstGeom>
          <a:solidFill>
            <a:srgbClr val="F0FAF4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3749040" y="2121408"/>
            <a:ext cx="384048" cy="384048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749040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3456432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DKIM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3410712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Sign</a:t>
            </a:r>
            <a:endParaRPr lang="en-US" sz="1040" dirty="0"/>
          </a:p>
        </p:txBody>
      </p:sp>
      <p:sp>
        <p:nvSpPr>
          <p:cNvPr id="22" name="Shape 19"/>
          <p:cNvSpPr/>
          <p:nvPr/>
        </p:nvSpPr>
        <p:spPr>
          <a:xfrm>
            <a:off x="4608576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754880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5193792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5193792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4901184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DNS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4855464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MX lookup</a:t>
            </a:r>
            <a:endParaRPr lang="en-US" sz="1040" dirty="0"/>
          </a:p>
        </p:txBody>
      </p:sp>
      <p:sp>
        <p:nvSpPr>
          <p:cNvPr id="28" name="Shape 25"/>
          <p:cNvSpPr/>
          <p:nvPr/>
        </p:nvSpPr>
        <p:spPr>
          <a:xfrm>
            <a:off x="6053328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6199632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6638544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6638544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6345936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MTA</a:t>
            </a:r>
            <a:endParaRPr lang="en-US" sz="1450" dirty="0"/>
          </a:p>
        </p:txBody>
      </p:sp>
      <p:sp>
        <p:nvSpPr>
          <p:cNvPr id="33" name="Text 30"/>
          <p:cNvSpPr/>
          <p:nvPr/>
        </p:nvSpPr>
        <p:spPr>
          <a:xfrm>
            <a:off x="6300216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Transfer</a:t>
            </a:r>
            <a:endParaRPr lang="en-US" sz="1040" dirty="0"/>
          </a:p>
        </p:txBody>
      </p:sp>
      <p:sp>
        <p:nvSpPr>
          <p:cNvPr id="34" name="Shape 31"/>
          <p:cNvSpPr/>
          <p:nvPr/>
        </p:nvSpPr>
        <p:spPr>
          <a:xfrm>
            <a:off x="7498080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7644384" y="1965960"/>
            <a:ext cx="1298448" cy="1371600"/>
          </a:xfrm>
          <a:prstGeom prst="roundRect">
            <a:avLst/>
          </a:prstGeom>
          <a:solidFill>
            <a:srgbClr val="FFF5EA"/>
          </a:solidFill>
          <a:ln w="12700">
            <a:solidFill>
              <a:srgbClr val="EDCF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8083296" y="2121408"/>
            <a:ext cx="384048" cy="384048"/>
          </a:xfrm>
          <a:prstGeom prst="ellipse">
            <a:avLst/>
          </a:prstGeom>
          <a:solidFill>
            <a:srgbClr val="E78A32"/>
          </a:solidFill>
          <a:ln w="12700">
            <a:solidFill>
              <a:srgbClr val="E78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8083296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7790688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Filter</a:t>
            </a:r>
            <a:endParaRPr lang="en-US" sz="1450" dirty="0"/>
          </a:p>
        </p:txBody>
      </p:sp>
      <p:sp>
        <p:nvSpPr>
          <p:cNvPr id="39" name="Text 36"/>
          <p:cNvSpPr/>
          <p:nvPr/>
        </p:nvSpPr>
        <p:spPr>
          <a:xfrm>
            <a:off x="7744968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SPF/DKIM/DMARC</a:t>
            </a:r>
            <a:endParaRPr lang="en-US" sz="1040" dirty="0"/>
          </a:p>
        </p:txBody>
      </p:sp>
      <p:sp>
        <p:nvSpPr>
          <p:cNvPr id="40" name="Shape 37"/>
          <p:cNvSpPr/>
          <p:nvPr/>
        </p:nvSpPr>
        <p:spPr>
          <a:xfrm>
            <a:off x="8942832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9089136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9528048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9528048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9235440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MDA</a:t>
            </a:r>
            <a:endParaRPr lang="en-US" sz="1450" dirty="0"/>
          </a:p>
        </p:txBody>
      </p:sp>
      <p:sp>
        <p:nvSpPr>
          <p:cNvPr id="45" name="Text 42"/>
          <p:cNvSpPr/>
          <p:nvPr/>
        </p:nvSpPr>
        <p:spPr>
          <a:xfrm>
            <a:off x="9189720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Deliver</a:t>
            </a:r>
            <a:endParaRPr lang="en-US" sz="1040" dirty="0"/>
          </a:p>
        </p:txBody>
      </p:sp>
      <p:sp>
        <p:nvSpPr>
          <p:cNvPr id="46" name="Shape 43"/>
          <p:cNvSpPr/>
          <p:nvPr/>
        </p:nvSpPr>
        <p:spPr>
          <a:xfrm>
            <a:off x="10387584" y="2679192"/>
            <a:ext cx="128016" cy="0"/>
          </a:xfrm>
          <a:prstGeom prst="line">
            <a:avLst/>
          </a:prstGeom>
          <a:noFill/>
          <a:ln w="20320">
            <a:solidFill>
              <a:srgbClr val="24A9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10533888" y="1965960"/>
            <a:ext cx="1298448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5"/>
          <p:cNvSpPr/>
          <p:nvPr/>
        </p:nvSpPr>
        <p:spPr>
          <a:xfrm>
            <a:off x="10972800" y="2121408"/>
            <a:ext cx="384048" cy="384048"/>
          </a:xfrm>
          <a:prstGeom prst="ellipse">
            <a:avLst/>
          </a:prstGeom>
          <a:solidFill>
            <a:srgbClr val="24A9E0"/>
          </a:solidFill>
          <a:ln w="12700">
            <a:solidFill>
              <a:srgbClr val="24A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10972800" y="2221992"/>
            <a:ext cx="3840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0" name="Text 47"/>
          <p:cNvSpPr/>
          <p:nvPr/>
        </p:nvSpPr>
        <p:spPr>
          <a:xfrm>
            <a:off x="10680192" y="263347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03A56"/>
                </a:solidFill>
              </a:rPr>
              <a:t>IMAP</a:t>
            </a:r>
            <a:endParaRPr lang="en-US" sz="1450" dirty="0"/>
          </a:p>
        </p:txBody>
      </p:sp>
      <p:sp>
        <p:nvSpPr>
          <p:cNvPr id="51" name="Text 48"/>
          <p:cNvSpPr/>
          <p:nvPr/>
        </p:nvSpPr>
        <p:spPr>
          <a:xfrm>
            <a:off x="10634472" y="2953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" dirty="0">
                <a:solidFill>
                  <a:srgbClr val="60717E"/>
                </a:solidFill>
              </a:rPr>
              <a:t>Read</a:t>
            </a:r>
            <a:endParaRPr lang="en-US" sz="1040" dirty="0"/>
          </a:p>
        </p:txBody>
      </p:sp>
      <p:sp>
        <p:nvSpPr>
          <p:cNvPr id="52" name="Shape 49"/>
          <p:cNvSpPr/>
          <p:nvPr/>
        </p:nvSpPr>
        <p:spPr>
          <a:xfrm>
            <a:off x="914400" y="4023360"/>
            <a:ext cx="10241280" cy="105156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CB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1207008" y="4279392"/>
            <a:ext cx="9646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7212B"/>
                </a:solidFill>
              </a:rPr>
              <a:t>Routing answers “where should this message go?”  •  Authentication answers “can I trust who this message claims to be from?”  •  Filtering answers “should I accept and where should I place it?”</a:t>
            </a:r>
            <a:endParaRPr lang="en-US" sz="1350" dirty="0"/>
          </a:p>
        </p:txBody>
      </p:sp>
      <p:sp>
        <p:nvSpPr>
          <p:cNvPr id="5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Troubleshooting: Where Did the Letter Get Stuck?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Follow the flow instead of guessing.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9808" y="1389888"/>
            <a:ext cx="10652760" cy="521208"/>
          </a:xfrm>
          <a:prstGeom prst="roundRect">
            <a:avLst/>
          </a:prstGeom>
          <a:solidFill>
            <a:srgbClr val="F1F8FB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32688" y="153619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8A32"/>
                </a:solidFill>
              </a:rPr>
              <a:t>1. Submission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331720" y="1527048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Can the MUA reach the MSA? Authentication/TLS?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49808" y="2011680"/>
            <a:ext cx="10652760" cy="521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32688" y="2157984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8A32"/>
                </a:solidFill>
              </a:rPr>
              <a:t>2. Queue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2331720" y="2148840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Did Postfix accept and queue the message?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49808" y="2633472"/>
            <a:ext cx="10652760" cy="521208"/>
          </a:xfrm>
          <a:prstGeom prst="roundRect">
            <a:avLst/>
          </a:prstGeom>
          <a:solidFill>
            <a:srgbClr val="F1F8FB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32688" y="277977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8B57"/>
                </a:solidFill>
              </a:rPr>
              <a:t>3. DNS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2331720" y="2770632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Does the recipient domain have usable MX/A/AAAA records?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49808" y="3255264"/>
            <a:ext cx="10652760" cy="521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32688" y="340156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8B57"/>
                </a:solidFill>
              </a:rPr>
              <a:t>4. Transfer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2331720" y="3392424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Can the MTA connect to the remote server on TCP 25?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49808" y="3877056"/>
            <a:ext cx="10652760" cy="521208"/>
          </a:xfrm>
          <a:prstGeom prst="roundRect">
            <a:avLst/>
          </a:prstGeom>
          <a:solidFill>
            <a:srgbClr val="F1F8FB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932688" y="402336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8B57"/>
                </a:solidFill>
              </a:rPr>
              <a:t>5. Response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331720" y="4014216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What SMTP status/code did the remote server return?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49808" y="4498848"/>
            <a:ext cx="10652760" cy="521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32688" y="464515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4A9E0"/>
                </a:solidFill>
              </a:rPr>
              <a:t>6. Delivery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2331720" y="4636008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Was the message placed into the local mailbox?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49808" y="5120640"/>
            <a:ext cx="10652760" cy="521208"/>
          </a:xfrm>
          <a:prstGeom prst="roundRect">
            <a:avLst/>
          </a:prstGeom>
          <a:solidFill>
            <a:srgbClr val="F1F8FB"/>
          </a:solidFill>
          <a:ln w="12700">
            <a:solidFill>
              <a:srgbClr val="D6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932688" y="5266944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4A9E0"/>
                </a:solidFill>
              </a:rPr>
              <a:t>7. Access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2331720" y="5257800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12B"/>
                </a:solidFill>
              </a:rPr>
              <a:t>Can Dovecot authenticate and expose the mailbox via IMAP/POP3?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1828800" y="5806440"/>
            <a:ext cx="8458200" cy="420624"/>
          </a:xfrm>
          <a:prstGeom prst="roundRect">
            <a:avLst/>
          </a:prstGeom>
          <a:solidFill>
            <a:srgbClr val="FFF3C4"/>
          </a:solidFill>
          <a:ln w="12700">
            <a:solidFill>
              <a:srgbClr val="E7D58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2057400" y="5925312"/>
            <a:ext cx="8001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3A56"/>
                </a:solidFill>
              </a:rPr>
              <a:t>Core tools: dig • postqueue/mailq • journalctl • /var/log/mail.log • ss • openssl s_client</a:t>
            </a:r>
            <a:endParaRPr lang="en-US" sz="11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411480"/>
            <a:ext cx="8915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3A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Concept to Lab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823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0717E"/>
                </a:solidFill>
              </a:rPr>
              <a:t>What you should remember before configuring Postfix and Dovecot.</a:t>
            </a:r>
            <a:endParaRPr lang="en-US" sz="1300" dirty="0"/>
          </a:p>
        </p:txBody>
      </p:sp>
      <p:pic>
        <p:nvPicPr>
          <p:cNvPr id="4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301752"/>
            <a:ext cx="182880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481328"/>
            <a:ext cx="2606040" cy="91440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22960" y="164592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A9E0"/>
                </a:solidFill>
              </a:rPr>
              <a:t>MUA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198424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user interface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447288" y="1481328"/>
            <a:ext cx="2606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611880" y="164592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A9E0"/>
                </a:solidFill>
              </a:rPr>
              <a:t>MSA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611880" y="198424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submission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236208" y="1481328"/>
            <a:ext cx="2606040" cy="91440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00800" y="164592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A9E0"/>
                </a:solidFill>
              </a:rPr>
              <a:t>MTA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400800" y="198424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transfer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9025128" y="1481328"/>
            <a:ext cx="2606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189720" y="164592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A9E0"/>
                </a:solidFill>
              </a:rPr>
              <a:t>MDA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9189720" y="198424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local delivery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58368" y="2596896"/>
            <a:ext cx="2606040" cy="91440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22960" y="276148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A9E0"/>
                </a:solidFill>
              </a:rPr>
              <a:t>IMAP/POP3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22960" y="309981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mailbox access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3447288" y="2596896"/>
            <a:ext cx="2606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3611880" y="276148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8B57"/>
                </a:solidFill>
              </a:rPr>
              <a:t>DNS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3611880" y="309981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routing &amp; policy data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236208" y="2596896"/>
            <a:ext cx="2606040" cy="914400"/>
          </a:xfrm>
          <a:prstGeom prst="roundRect">
            <a:avLst/>
          </a:prstGeom>
          <a:solidFill>
            <a:srgbClr val="EFF8FC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400800" y="276148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8A32"/>
                </a:solidFill>
              </a:rPr>
              <a:t>SPF/DKIM/DMARC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6400800" y="309981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sender authentication &amp; policy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9025128" y="2596896"/>
            <a:ext cx="2606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189720" y="2761488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8A32"/>
                </a:solidFill>
              </a:rPr>
              <a:t>Spam filtering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9189720" y="3099816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0717E"/>
                </a:solidFill>
              </a:rPr>
              <a:t>risk decision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1371600" y="4279392"/>
            <a:ext cx="9418320" cy="1005840"/>
          </a:xfrm>
          <a:prstGeom prst="roundRect">
            <a:avLst/>
          </a:prstGeom>
          <a:solidFill>
            <a:srgbClr val="103A56"/>
          </a:solidFill>
          <a:ln w="12700">
            <a:solidFill>
              <a:srgbClr val="103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691640" y="4553712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5C8E8"/>
                </a:solidFill>
              </a:rPr>
              <a:t>LAB MINDSET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3154680" y="4434840"/>
            <a:ext cx="7132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Understand the role → configure the service → verify the port → test the protocol → read the logs → troubleshoot the flow.</a:t>
            </a:r>
            <a:endParaRPr lang="en-US" sz="15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A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3A56"/>
          </a:solidFill>
          <a:ln w="12700">
            <a:solidFill>
              <a:srgbClr val="103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60120" y="1463040"/>
            <a:ext cx="6400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Email is not one server.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It is a chain of specialized roles.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987552" y="297180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7E7EF"/>
                </a:solidFill>
              </a:rPr>
              <a:t>When you understand the journey, configuration and troubleshooting become much easier.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987552" y="4160520"/>
            <a:ext cx="4663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5C8E8"/>
                </a:solidFill>
              </a:rPr>
              <a:t>Next: Postfix + Dovecot hands-on lab</a:t>
            </a:r>
            <a:endParaRPr lang="en-US" sz="1700" dirty="0"/>
          </a:p>
        </p:txBody>
      </p:sp>
      <p:pic>
        <p:nvPicPr>
          <p:cNvPr id="6" name="Image 0" descr="/mnt/data/somnog9_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234440"/>
            <a:ext cx="3749040" cy="11704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01000" y="31546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Questions?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7909560" y="384048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7D8E1"/>
                </a:solidFill>
              </a:rPr>
              <a:t>SomNOG9 | Track 2 - Systems and Services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1908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1879</Words>
  <Application>Microsoft Office PowerPoint</Application>
  <PresentationFormat>Widescreen</PresentationFormat>
  <Paragraphs>352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SomNOG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Systems Fundamentals - From Postal Analogy to Real Protocols</dc:title>
  <dc:subject>SomNOG9 Track 2 - Email Systems Fundamentals</dc:subject>
  <dc:creator>OpenAI</dc:creator>
  <cp:lastModifiedBy>HP</cp:lastModifiedBy>
  <cp:revision>1</cp:revision>
  <dcterms:created xsi:type="dcterms:W3CDTF">2026-09-21T11:46:03Z</dcterms:created>
  <dcterms:modified xsi:type="dcterms:W3CDTF">2026-09-21T19:35:16Z</dcterms:modified>
</cp:coreProperties>
</file>