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46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21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95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NOG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9A9E1"/>
          </a:solidFill>
          <a:ln w="12700">
            <a:solidFill>
              <a:srgbClr val="29A9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274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SomNOG9  |  Track 2 - Systems and Services  |  Day 3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646920" y="6565392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274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 September 2026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886200" cy="6858000"/>
          </a:xfrm>
          <a:prstGeom prst="rect">
            <a:avLst/>
          </a:prstGeom>
          <a:solidFill>
            <a:srgbClr val="0B2742"/>
          </a:solidFill>
          <a:ln w="12700">
            <a:solidFill>
              <a:srgbClr val="0B2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886200" y="0"/>
            <a:ext cx="128016" cy="6858000"/>
          </a:xfrm>
          <a:prstGeom prst="rect">
            <a:avLst/>
          </a:prstGeom>
          <a:solidFill>
            <a:srgbClr val="29A9E1"/>
          </a:solidFill>
          <a:ln w="12700">
            <a:solidFill>
              <a:srgbClr val="29A9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445" y="502920"/>
            <a:ext cx="3884311" cy="1828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00584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80" dirty="0">
                <a:solidFill>
                  <a:srgbClr val="8ED9F5"/>
                </a:solidFill>
              </a:rPr>
              <a:t>INTRODUCTION TO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30352" y="141732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LDAP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548640" y="244144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8F0"/>
                </a:solidFill>
              </a:rPr>
              <a:t>Lightweight Directory Access Protocol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800600" y="3154680"/>
            <a:ext cx="6035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B2742"/>
                </a:solidFill>
              </a:rPr>
              <a:t>Track 2: Systems and Services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4800600" y="3675888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17386"/>
                </a:solidFill>
              </a:rPr>
              <a:t>Day 3  |  SomNOG9 Workshops  |  Somali National University, KM4 Campus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800600" y="4434840"/>
            <a:ext cx="2560320" cy="420624"/>
          </a:xfrm>
          <a:prstGeom prst="roundRect">
            <a:avLst>
              <a:gd name="adj" fmla="val 26087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919472" y="4553712"/>
            <a:ext cx="2322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F8EC7"/>
                </a:solidFill>
              </a:rPr>
              <a:t>21 September 2026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800600" y="601675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F8EC7"/>
                </a:solidFill>
              </a:rPr>
              <a:t>SomNOG9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172200" y="6016752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17386"/>
                </a:solidFill>
              </a:rPr>
              <a:t>Connected by Design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SESSION ROADMAP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What we will cover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63040"/>
            <a:ext cx="475488" cy="475488"/>
          </a:xfrm>
          <a:prstGeom prst="ellipse">
            <a:avLst/>
          </a:prstGeom>
          <a:solidFill>
            <a:srgbClr val="29A9E1"/>
          </a:solidFill>
          <a:ln w="12700">
            <a:solidFill>
              <a:srgbClr val="29A9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22376" y="1600200"/>
            <a:ext cx="347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01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353312" y="145389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742"/>
                </a:solidFill>
              </a:rPr>
              <a:t>LDAP basics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703320" y="1463040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17386"/>
                </a:solidFill>
              </a:rPr>
              <a:t>What LDAP is and why directory services matter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96112" y="1938528"/>
            <a:ext cx="0" cy="411480"/>
          </a:xfrm>
          <a:prstGeom prst="line">
            <a:avLst/>
          </a:prstGeom>
          <a:noFill/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58368" y="2359152"/>
            <a:ext cx="475488" cy="475488"/>
          </a:xfrm>
          <a:prstGeom prst="ellipse">
            <a:avLst/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22376" y="2496312"/>
            <a:ext cx="347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B2742"/>
                </a:solidFill>
              </a:rPr>
              <a:t>02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353312" y="23500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742"/>
                </a:solidFill>
              </a:rPr>
              <a:t>Directory structure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703320" y="2359152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17386"/>
                </a:solidFill>
              </a:rPr>
              <a:t>DIT, entries, DNs, attributes and objectClasses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896112" y="2834640"/>
            <a:ext cx="0" cy="411480"/>
          </a:xfrm>
          <a:prstGeom prst="line">
            <a:avLst/>
          </a:prstGeom>
          <a:noFill/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58368" y="3255264"/>
            <a:ext cx="475488" cy="475488"/>
          </a:xfrm>
          <a:prstGeom prst="ellipse">
            <a:avLst/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22376" y="3392424"/>
            <a:ext cx="347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B2742"/>
                </a:solidFill>
              </a:rPr>
              <a:t>03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353312" y="32461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742"/>
                </a:solidFill>
              </a:rPr>
              <a:t>LDIF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3703320" y="3255264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17386"/>
                </a:solidFill>
              </a:rPr>
              <a:t>Human-readable representation of directory entries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896112" y="3730752"/>
            <a:ext cx="0" cy="411480"/>
          </a:xfrm>
          <a:prstGeom prst="line">
            <a:avLst/>
          </a:prstGeom>
          <a:noFill/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58368" y="4151376"/>
            <a:ext cx="475488" cy="475488"/>
          </a:xfrm>
          <a:prstGeom prst="ellipse">
            <a:avLst/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22376" y="4288536"/>
            <a:ext cx="347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B2742"/>
                </a:solidFill>
              </a:rPr>
              <a:t>04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1353312" y="41422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742"/>
                </a:solidFill>
              </a:rPr>
              <a:t>Protocol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703320" y="4151376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17386"/>
                </a:solidFill>
              </a:rPr>
              <a:t>Client/server flow, ports and binding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896112" y="4626864"/>
            <a:ext cx="0" cy="411480"/>
          </a:xfrm>
          <a:prstGeom prst="line">
            <a:avLst/>
          </a:prstGeom>
          <a:noFill/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658368" y="5047488"/>
            <a:ext cx="475488" cy="475488"/>
          </a:xfrm>
          <a:prstGeom prst="ellipse">
            <a:avLst/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22376" y="5184648"/>
            <a:ext cx="347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B2742"/>
                </a:solidFill>
              </a:rPr>
              <a:t>05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1353312" y="503834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742"/>
                </a:solidFill>
              </a:rPr>
              <a:t>Operations &amp; tools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3703320" y="5047488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17386"/>
                </a:solidFill>
              </a:rPr>
              <a:t>Search, add, modify, delete and OpenLDAP utilities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658368" y="5980176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8EC7"/>
                </a:solidFill>
              </a:rPr>
              <a:t>Goal: understand the model first, then use it confidently in the OpenLDAP lab.</a:t>
            </a:r>
            <a:endParaRPr lang="en-US" sz="13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UNDERSTANDING LDAP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LDAP in one picture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6928" y="1481328"/>
            <a:ext cx="3200400" cy="1554480"/>
          </a:xfrm>
          <a:prstGeom prst="roundRect">
            <a:avLst>
              <a:gd name="adj" fmla="val 4706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49808" y="1627632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📚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170432" y="1636776"/>
            <a:ext cx="2414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What is LDAP?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86384" y="2011680"/>
            <a:ext cx="2761488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A standard protocol for accessing and managing directory information over TCP/IP.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986784" y="1481328"/>
            <a:ext cx="3200400" cy="1554480"/>
          </a:xfrm>
          <a:prstGeom prst="roundRect">
            <a:avLst>
              <a:gd name="adj" fmla="val 4706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  <a:effectLst>
            <a:outerShdw blurRad="322580000" dist="16129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169664" y="1627632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🗂️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590288" y="1636776"/>
            <a:ext cx="2414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What is a directory?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206240" y="2011680"/>
            <a:ext cx="2761488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A structured store optimized for finding identities, groups, devices and other objects.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406640" y="1481328"/>
            <a:ext cx="4160520" cy="1554480"/>
          </a:xfrm>
          <a:prstGeom prst="roundRect">
            <a:avLst>
              <a:gd name="adj" fmla="val 4706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589520" y="1627632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🔐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010144" y="1636776"/>
            <a:ext cx="33741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Why systems teams care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626096" y="2011680"/>
            <a:ext cx="3721608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LDAP can centralize identity data used by applications, servers, VPNs, Wi-Fi, email and other services.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22960" y="4343400"/>
            <a:ext cx="18288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778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14400" y="457200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742"/>
                </a:solidFill>
              </a:rPr>
              <a:t>Application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2697480" y="4709160"/>
            <a:ext cx="722376" cy="0"/>
          </a:xfrm>
          <a:prstGeom prst="line">
            <a:avLst/>
          </a:prstGeom>
          <a:noFill/>
          <a:ln w="27940">
            <a:solidFill>
              <a:srgbClr val="0F8EC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3566160" y="4343400"/>
            <a:ext cx="18288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778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3657600" y="457200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742"/>
                </a:solidFill>
              </a:rPr>
              <a:t>LDAP client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5440680" y="4709160"/>
            <a:ext cx="722376" cy="0"/>
          </a:xfrm>
          <a:prstGeom prst="line">
            <a:avLst/>
          </a:prstGeom>
          <a:noFill/>
          <a:ln w="27940">
            <a:solidFill>
              <a:srgbClr val="0F8EC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6309360" y="4343400"/>
            <a:ext cx="1828800" cy="731520"/>
          </a:xfrm>
          <a:prstGeom prst="roundRect">
            <a:avLst>
              <a:gd name="adj" fmla="val 10000"/>
            </a:avLst>
          </a:prstGeom>
          <a:solidFill>
            <a:srgbClr val="0B2742"/>
          </a:solidFill>
          <a:ln w="17780">
            <a:solidFill>
              <a:srgbClr val="0B274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400800" y="457200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LDAP server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8183880" y="4709160"/>
            <a:ext cx="722376" cy="0"/>
          </a:xfrm>
          <a:prstGeom prst="line">
            <a:avLst/>
          </a:prstGeom>
          <a:noFill/>
          <a:ln w="27940">
            <a:solidFill>
              <a:srgbClr val="0F8EC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9052560" y="4343400"/>
            <a:ext cx="18288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778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9144000" y="457200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742"/>
                </a:solidFill>
              </a:rPr>
              <a:t>Directory data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1143000" y="5596128"/>
            <a:ext cx="1417320" cy="347472"/>
          </a:xfrm>
          <a:prstGeom prst="roundRect">
            <a:avLst>
              <a:gd name="adj" fmla="val 39474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1252728" y="5669280"/>
            <a:ext cx="11978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0F8EC7"/>
                </a:solidFill>
              </a:rPr>
              <a:t>TCP/IP based</a:t>
            </a:r>
            <a:endParaRPr lang="en-US" sz="930" dirty="0"/>
          </a:p>
        </p:txBody>
      </p:sp>
      <p:sp>
        <p:nvSpPr>
          <p:cNvPr id="31" name="Shape 28"/>
          <p:cNvSpPr/>
          <p:nvPr/>
        </p:nvSpPr>
        <p:spPr>
          <a:xfrm>
            <a:off x="3072384" y="5596128"/>
            <a:ext cx="1600200" cy="347472"/>
          </a:xfrm>
          <a:prstGeom prst="roundRect">
            <a:avLst>
              <a:gd name="adj" fmla="val 39474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3182112" y="5669280"/>
            <a:ext cx="1380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0F8EC7"/>
                </a:solidFill>
              </a:rPr>
              <a:t>Hierarchical data</a:t>
            </a:r>
            <a:endParaRPr lang="en-US" sz="930" dirty="0"/>
          </a:p>
        </p:txBody>
      </p:sp>
      <p:sp>
        <p:nvSpPr>
          <p:cNvPr id="33" name="Shape 30"/>
          <p:cNvSpPr/>
          <p:nvPr/>
        </p:nvSpPr>
        <p:spPr>
          <a:xfrm>
            <a:off x="5257800" y="5596128"/>
            <a:ext cx="1554480" cy="347472"/>
          </a:xfrm>
          <a:prstGeom prst="roundRect">
            <a:avLst>
              <a:gd name="adj" fmla="val 39474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5367528" y="5669280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0F8EC7"/>
                </a:solidFill>
              </a:rPr>
              <a:t>Search-oriented</a:t>
            </a:r>
            <a:endParaRPr lang="en-US" sz="930" dirty="0"/>
          </a:p>
        </p:txBody>
      </p:sp>
      <p:sp>
        <p:nvSpPr>
          <p:cNvPr id="35" name="Shape 32"/>
          <p:cNvSpPr/>
          <p:nvPr/>
        </p:nvSpPr>
        <p:spPr>
          <a:xfrm>
            <a:off x="7388352" y="5596128"/>
            <a:ext cx="1600200" cy="347472"/>
          </a:xfrm>
          <a:prstGeom prst="roundRect">
            <a:avLst>
              <a:gd name="adj" fmla="val 39474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7498080" y="5669280"/>
            <a:ext cx="1380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0F8EC7"/>
                </a:solidFill>
              </a:rPr>
              <a:t>Standards-based</a:t>
            </a:r>
            <a:endParaRPr lang="en-US" sz="93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IMPLEMENTATIONS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LDAP servers you may encounter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46304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60934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🟦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243584" y="1618488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OpenLDAP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59536" y="1993392"/>
            <a:ext cx="2990088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Open-source LDAP directory server and client tools. This is the implementation we focus on in Track 2.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89120" y="146304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572000" y="160934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🪟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992624" y="1618488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Microsoft Active Directory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608576" y="1993392"/>
            <a:ext cx="2990088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A broader identity platform that exposes LDAP for directory access alongside Kerberos and other services.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8138160" y="146304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321040" y="160934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🧩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741664" y="1618488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FreeIPA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357616" y="1993392"/>
            <a:ext cx="2990088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Integrated Linux identity management combining LDAP with Kerberos, DNS, certificates and policy.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914400" y="3977640"/>
            <a:ext cx="1033272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742"/>
                </a:solidFill>
              </a:rPr>
              <a:t>Other directory servers exist too — the important point is that LDAP is the protocol and data model used to access directory information.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1965960" y="4983480"/>
            <a:ext cx="8229600" cy="822960"/>
          </a:xfrm>
          <a:prstGeom prst="roundRect">
            <a:avLst>
              <a:gd name="adj" fmla="val 1111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2240280" y="51480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8EC7"/>
                </a:solidFill>
              </a:rPr>
              <a:t>Protocol ≠ Product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4251960" y="5129784"/>
            <a:ext cx="5623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4212C"/>
                </a:solidFill>
              </a:rPr>
              <a:t>LDAP is the standard. OpenLDAP, Active Directory and FreeIPA are implementations/platforms that use it.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INFORMATION STRUCTURE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The Directory Information Tree (DIT)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325880"/>
            <a:ext cx="6492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17386"/>
                </a:solidFill>
              </a:rPr>
              <a:t>LDAP stores entries in a hierarchy. Think of it as a tree of organizational objects.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080760" y="2514600"/>
            <a:ext cx="0" cy="347472"/>
          </a:xfrm>
          <a:prstGeom prst="line">
            <a:avLst/>
          </a:prstGeom>
          <a:noFill/>
          <a:ln w="17780">
            <a:solidFill>
              <a:srgbClr val="D9E4E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080760" y="2514600"/>
            <a:ext cx="45720" cy="347472"/>
          </a:xfrm>
          <a:prstGeom prst="line">
            <a:avLst/>
          </a:prstGeom>
          <a:noFill/>
          <a:ln w="17780">
            <a:solidFill>
              <a:srgbClr val="D9E4E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080760" y="2514600"/>
            <a:ext cx="3246120" cy="347472"/>
          </a:xfrm>
          <a:prstGeom prst="line">
            <a:avLst/>
          </a:prstGeom>
          <a:noFill/>
          <a:ln w="17780">
            <a:solidFill>
              <a:srgbClr val="D9E4E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2880360" y="3639312"/>
            <a:ext cx="0" cy="530352"/>
          </a:xfrm>
          <a:prstGeom prst="line">
            <a:avLst/>
          </a:prstGeom>
          <a:noFill/>
          <a:ln w="17780">
            <a:solidFill>
              <a:srgbClr val="D9E4E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126480" y="3639312"/>
            <a:ext cx="0" cy="530352"/>
          </a:xfrm>
          <a:prstGeom prst="line">
            <a:avLst/>
          </a:prstGeom>
          <a:noFill/>
          <a:ln w="17780">
            <a:solidFill>
              <a:srgbClr val="D9E4E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9326880" y="3639312"/>
            <a:ext cx="0" cy="530352"/>
          </a:xfrm>
          <a:prstGeom prst="line">
            <a:avLst/>
          </a:prstGeom>
          <a:noFill/>
          <a:ln w="17780">
            <a:solidFill>
              <a:srgbClr val="D9E4E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5074920" y="1783080"/>
            <a:ext cx="2011680" cy="658368"/>
          </a:xfrm>
          <a:prstGeom prst="roundRect">
            <a:avLst>
              <a:gd name="adj" fmla="val 11111"/>
            </a:avLst>
          </a:prstGeom>
          <a:solidFill>
            <a:srgbClr val="0B2742"/>
          </a:solidFill>
          <a:ln w="15240">
            <a:solidFill>
              <a:srgbClr val="0B274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148072" y="1993392"/>
            <a:ext cx="18653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dc=somnog,dc=so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1965960" y="2907792"/>
            <a:ext cx="1828800" cy="658368"/>
          </a:xfrm>
          <a:prstGeom prst="roundRect">
            <a:avLst>
              <a:gd name="adj" fmla="val 11111"/>
            </a:avLst>
          </a:prstGeom>
          <a:solidFill>
            <a:srgbClr val="EAF7FC"/>
          </a:solidFill>
          <a:ln w="1524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2039112" y="3118104"/>
            <a:ext cx="1682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274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ou=People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212080" y="2907792"/>
            <a:ext cx="1828800" cy="658368"/>
          </a:xfrm>
          <a:prstGeom prst="roundRect">
            <a:avLst>
              <a:gd name="adj" fmla="val 11111"/>
            </a:avLst>
          </a:prstGeom>
          <a:solidFill>
            <a:srgbClr val="EAF7FC"/>
          </a:solidFill>
          <a:ln w="1524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285232" y="3118104"/>
            <a:ext cx="1682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274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ou=Groups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412480" y="2907792"/>
            <a:ext cx="1828800" cy="658368"/>
          </a:xfrm>
          <a:prstGeom prst="roundRect">
            <a:avLst>
              <a:gd name="adj" fmla="val 11111"/>
            </a:avLst>
          </a:prstGeom>
          <a:solidFill>
            <a:srgbClr val="EAF7FC"/>
          </a:solidFill>
          <a:ln w="1524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485632" y="3118104"/>
            <a:ext cx="1682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274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ou=Systems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1325880" y="4224528"/>
            <a:ext cx="23774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24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399032" y="4434840"/>
            <a:ext cx="2231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274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uid=participant01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800600" y="4224528"/>
            <a:ext cx="26517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24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4873752" y="4434840"/>
            <a:ext cx="2505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274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cn=Track2 Participants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8065008" y="4224528"/>
            <a:ext cx="25146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524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8138160" y="4434840"/>
            <a:ext cx="23682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2742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cn=ldap01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777240" y="5440680"/>
            <a:ext cx="10698480" cy="502920"/>
          </a:xfrm>
          <a:prstGeom prst="roundRect">
            <a:avLst>
              <a:gd name="adj" fmla="val 14545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1051560" y="5614416"/>
            <a:ext cx="10149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17386"/>
                </a:solidFill>
              </a:rPr>
              <a:t>dc = domain component   •   ou = organizational unit   •   uid = user ID   •   cn = common name</a:t>
            </a:r>
            <a:endParaRPr lang="en-US" sz="10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DN AND RDN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Distinguished Names uniquely identify entries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353312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17386"/>
                </a:solidFill>
              </a:rPr>
              <a:t>Every entry has a Distinguished Name (DN). Each component identifies the entry’s path through the DIT.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960120" y="1993392"/>
            <a:ext cx="10241280" cy="914400"/>
          </a:xfrm>
          <a:prstGeom prst="roundRect">
            <a:avLst>
              <a:gd name="adj" fmla="val 8000"/>
            </a:avLst>
          </a:prstGeom>
          <a:solidFill>
            <a:srgbClr val="0B2742"/>
          </a:solidFill>
          <a:ln w="12700">
            <a:solidFill>
              <a:srgbClr val="0B274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280160" y="2304288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uid=participant01,ou=People,dc=somnog,dc=so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41248" y="349300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60704" y="3657600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uid=participant01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60704" y="4023360"/>
            <a:ext cx="2048256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Entry / RDN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611880" y="349300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831336" y="3657600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ou=People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831336" y="4023360"/>
            <a:ext cx="2048256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Organizational unit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382512" y="349300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601968" y="3657600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dc=somnog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601968" y="4023360"/>
            <a:ext cx="2048256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Domain component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9153144" y="349300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372600" y="3657600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dc=so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9372600" y="4023360"/>
            <a:ext cx="2048256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Domain component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960120" y="5230368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8EC7"/>
                </a:solidFill>
              </a:rPr>
              <a:t>RDN = Relative Distinguished Name — the entry’s name relative to its parent.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960120" y="562356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17386"/>
                </a:solidFill>
              </a:rPr>
              <a:t>Read the DN from left to right: specific entry → parent containers → directory root.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ENTRIES, ATTRIBUTES &amp; SCHEMAS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What is inside an LDAP entry?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17320"/>
            <a:ext cx="3063240" cy="1463040"/>
          </a:xfrm>
          <a:prstGeom prst="roundRect">
            <a:avLst>
              <a:gd name="adj" fmla="val 5000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41248" y="156362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📄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261872" y="1572768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Entry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77824" y="1947672"/>
            <a:ext cx="2624328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A single object in the directory — for example a person, group, server or organization.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931920" y="1417320"/>
            <a:ext cx="306324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114800" y="156362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🏷️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535424" y="1572768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Attributes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151376" y="1947672"/>
            <a:ext cx="2624328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Named values that describe the entry, such as uid, cn, sn, mail or telephoneNumber.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205472" y="1417320"/>
            <a:ext cx="42976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388352" y="156362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📐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808976" y="1572768"/>
            <a:ext cx="3511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ObjectClasses &amp; schema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424928" y="1947672"/>
            <a:ext cx="3858768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ObjectClasses define which attributes an entry may or must contain. Schemas define those objectClasses and attributes.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41248" y="3310128"/>
            <a:ext cx="10515600" cy="2057400"/>
          </a:xfrm>
          <a:prstGeom prst="roundRect">
            <a:avLst>
              <a:gd name="adj" fmla="val 4444"/>
            </a:avLst>
          </a:prstGeom>
          <a:solidFill>
            <a:srgbClr val="0F2034"/>
          </a:solidFill>
          <a:ln w="12700">
            <a:solidFill>
              <a:srgbClr val="0F2034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170432" y="3611880"/>
            <a:ext cx="5715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F2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dn: uid=participant01,ou=People,dc=somnog,dc=so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F2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objectClass: inetOrgPerson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F2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uid: participant01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F2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cn: Amina Ali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F2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sn: Ali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F2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mail: participant01@somnog.so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315200" y="3639312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D9F5"/>
                </a:solidFill>
              </a:rPr>
              <a:t>DN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8028432" y="363931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unique identity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7315200" y="409651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D9F5"/>
                </a:solidFill>
              </a:rPr>
              <a:t>objectClass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8503920" y="40965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structure / rules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315200" y="4553712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ED9F5"/>
                </a:solidFill>
              </a:rPr>
              <a:t>attributes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8375904" y="455371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entry data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ATTRIBUTE VOCABULARY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Common LDAP attributes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13232" y="1444752"/>
            <a:ext cx="1737360" cy="420624"/>
          </a:xfrm>
          <a:prstGeom prst="rect">
            <a:avLst/>
          </a:prstGeom>
          <a:solidFill>
            <a:srgbClr val="0B2742"/>
          </a:solidFill>
          <a:ln w="12700">
            <a:solidFill>
              <a:srgbClr val="0B2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572768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Attribute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2450592" y="1444752"/>
            <a:ext cx="3657600" cy="420624"/>
          </a:xfrm>
          <a:prstGeom prst="rect">
            <a:avLst/>
          </a:prstGeom>
          <a:solidFill>
            <a:srgbClr val="0B2742"/>
          </a:solidFill>
          <a:ln w="12700">
            <a:solidFill>
              <a:srgbClr val="0B2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560320" y="1572768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Meaning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108192" y="1444752"/>
            <a:ext cx="5349240" cy="420624"/>
          </a:xfrm>
          <a:prstGeom prst="rect">
            <a:avLst/>
          </a:prstGeom>
          <a:solidFill>
            <a:srgbClr val="0B2742"/>
          </a:solidFill>
          <a:ln w="12700">
            <a:solidFill>
              <a:srgbClr val="0B2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217920" y="1572768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Example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13232" y="1865376"/>
            <a:ext cx="173736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22960" y="1984248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dc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2450592" y="1865376"/>
            <a:ext cx="365760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560320" y="1984248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Domain Component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108192" y="1865376"/>
            <a:ext cx="534924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17920" y="1984248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somnog / so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713232" y="2286000"/>
            <a:ext cx="173736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22960" y="2404872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ou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2450592" y="2286000"/>
            <a:ext cx="365760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2560320" y="2404872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Organizational Unit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6108192" y="2286000"/>
            <a:ext cx="534924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217920" y="2404872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 / Groups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713232" y="2706624"/>
            <a:ext cx="173736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822960" y="2825496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cn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2450592" y="2706624"/>
            <a:ext cx="365760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2560320" y="2825496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Name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6108192" y="2706624"/>
            <a:ext cx="534924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6217920" y="2825496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Amina Ali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713232" y="3127248"/>
            <a:ext cx="173736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822960" y="3246120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sn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2450592" y="3127248"/>
            <a:ext cx="365760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2560320" y="3246120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Surname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6108192" y="3127248"/>
            <a:ext cx="534924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217920" y="3246120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Ali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713232" y="3547872"/>
            <a:ext cx="173736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822960" y="3666744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givenName</a:t>
            </a:r>
            <a:endParaRPr lang="en-US" sz="1050" dirty="0"/>
          </a:p>
        </p:txBody>
      </p:sp>
      <p:sp>
        <p:nvSpPr>
          <p:cNvPr id="38" name="Shape 35"/>
          <p:cNvSpPr/>
          <p:nvPr/>
        </p:nvSpPr>
        <p:spPr>
          <a:xfrm>
            <a:off x="2450592" y="3547872"/>
            <a:ext cx="365760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2560320" y="3666744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name</a:t>
            </a:r>
            <a:endParaRPr lang="en-US" sz="1050" dirty="0"/>
          </a:p>
        </p:txBody>
      </p:sp>
      <p:sp>
        <p:nvSpPr>
          <p:cNvPr id="40" name="Shape 37"/>
          <p:cNvSpPr/>
          <p:nvPr/>
        </p:nvSpPr>
        <p:spPr>
          <a:xfrm>
            <a:off x="6108192" y="3547872"/>
            <a:ext cx="534924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6217920" y="3666744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Amina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713232" y="3968496"/>
            <a:ext cx="173736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822960" y="4087368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uid</a:t>
            </a:r>
            <a:endParaRPr lang="en-US" sz="1050" dirty="0"/>
          </a:p>
        </p:txBody>
      </p:sp>
      <p:sp>
        <p:nvSpPr>
          <p:cNvPr id="44" name="Shape 41"/>
          <p:cNvSpPr/>
          <p:nvPr/>
        </p:nvSpPr>
        <p:spPr>
          <a:xfrm>
            <a:off x="2450592" y="3968496"/>
            <a:ext cx="365760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2"/>
          <p:cNvSpPr/>
          <p:nvPr/>
        </p:nvSpPr>
        <p:spPr>
          <a:xfrm>
            <a:off x="2560320" y="4087368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 ID</a:t>
            </a:r>
            <a:endParaRPr lang="en-US" sz="1050" dirty="0"/>
          </a:p>
        </p:txBody>
      </p:sp>
      <p:sp>
        <p:nvSpPr>
          <p:cNvPr id="46" name="Shape 43"/>
          <p:cNvSpPr/>
          <p:nvPr/>
        </p:nvSpPr>
        <p:spPr>
          <a:xfrm>
            <a:off x="6108192" y="3968496"/>
            <a:ext cx="534924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6217920" y="4087368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participant01</a:t>
            </a:r>
            <a:endParaRPr lang="en-US" sz="1050" dirty="0"/>
          </a:p>
        </p:txBody>
      </p:sp>
      <p:sp>
        <p:nvSpPr>
          <p:cNvPr id="48" name="Shape 45"/>
          <p:cNvSpPr/>
          <p:nvPr/>
        </p:nvSpPr>
        <p:spPr>
          <a:xfrm>
            <a:off x="713232" y="4389120"/>
            <a:ext cx="173736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822960" y="4507992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mail</a:t>
            </a:r>
            <a:endParaRPr lang="en-US" sz="1050" dirty="0"/>
          </a:p>
        </p:txBody>
      </p:sp>
      <p:sp>
        <p:nvSpPr>
          <p:cNvPr id="50" name="Shape 47"/>
          <p:cNvSpPr/>
          <p:nvPr/>
        </p:nvSpPr>
        <p:spPr>
          <a:xfrm>
            <a:off x="2450592" y="4389120"/>
            <a:ext cx="365760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2560320" y="4507992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 address</a:t>
            </a:r>
            <a:endParaRPr lang="en-US" sz="1050" dirty="0"/>
          </a:p>
        </p:txBody>
      </p:sp>
      <p:sp>
        <p:nvSpPr>
          <p:cNvPr id="52" name="Shape 49"/>
          <p:cNvSpPr/>
          <p:nvPr/>
        </p:nvSpPr>
        <p:spPr>
          <a:xfrm>
            <a:off x="6108192" y="4389120"/>
            <a:ext cx="534924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6217920" y="4507992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participant01@somnog.so</a:t>
            </a:r>
            <a:endParaRPr lang="en-US" sz="1050" dirty="0"/>
          </a:p>
        </p:txBody>
      </p:sp>
      <p:sp>
        <p:nvSpPr>
          <p:cNvPr id="54" name="Shape 51"/>
          <p:cNvSpPr/>
          <p:nvPr/>
        </p:nvSpPr>
        <p:spPr>
          <a:xfrm>
            <a:off x="713232" y="4809744"/>
            <a:ext cx="173736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822960" y="4928616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</a:t>
            </a:r>
            <a:endParaRPr lang="en-US" sz="1050" dirty="0"/>
          </a:p>
        </p:txBody>
      </p:sp>
      <p:sp>
        <p:nvSpPr>
          <p:cNvPr id="56" name="Shape 53"/>
          <p:cNvSpPr/>
          <p:nvPr/>
        </p:nvSpPr>
        <p:spPr>
          <a:xfrm>
            <a:off x="2450592" y="4809744"/>
            <a:ext cx="365760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2560320" y="4928616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</a:t>
            </a:r>
            <a:endParaRPr lang="en-US" sz="1050" dirty="0"/>
          </a:p>
        </p:txBody>
      </p:sp>
      <p:sp>
        <p:nvSpPr>
          <p:cNvPr id="58" name="Shape 55"/>
          <p:cNvSpPr/>
          <p:nvPr/>
        </p:nvSpPr>
        <p:spPr>
          <a:xfrm>
            <a:off x="6108192" y="4809744"/>
            <a:ext cx="534924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6"/>
          <p:cNvSpPr/>
          <p:nvPr/>
        </p:nvSpPr>
        <p:spPr>
          <a:xfrm>
            <a:off x="6217920" y="4928616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</a:t>
            </a:r>
            <a:endParaRPr lang="en-US" sz="1050" dirty="0"/>
          </a:p>
        </p:txBody>
      </p:sp>
      <p:sp>
        <p:nvSpPr>
          <p:cNvPr id="60" name="Shape 57"/>
          <p:cNvSpPr/>
          <p:nvPr/>
        </p:nvSpPr>
        <p:spPr>
          <a:xfrm>
            <a:off x="713232" y="5230368"/>
            <a:ext cx="173736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8"/>
          <p:cNvSpPr/>
          <p:nvPr/>
        </p:nvSpPr>
        <p:spPr>
          <a:xfrm>
            <a:off x="822960" y="5349240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</a:t>
            </a:r>
            <a:endParaRPr lang="en-US" sz="1050" dirty="0"/>
          </a:p>
        </p:txBody>
      </p:sp>
      <p:sp>
        <p:nvSpPr>
          <p:cNvPr id="62" name="Shape 59"/>
          <p:cNvSpPr/>
          <p:nvPr/>
        </p:nvSpPr>
        <p:spPr>
          <a:xfrm>
            <a:off x="2450592" y="5230368"/>
            <a:ext cx="365760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0"/>
          <p:cNvSpPr/>
          <p:nvPr/>
        </p:nvSpPr>
        <p:spPr>
          <a:xfrm>
            <a:off x="2560320" y="5349240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Locality / city</a:t>
            </a:r>
            <a:endParaRPr lang="en-US" sz="1050" dirty="0"/>
          </a:p>
        </p:txBody>
      </p:sp>
      <p:sp>
        <p:nvSpPr>
          <p:cNvPr id="64" name="Shape 61"/>
          <p:cNvSpPr/>
          <p:nvPr/>
        </p:nvSpPr>
        <p:spPr>
          <a:xfrm>
            <a:off x="6108192" y="5230368"/>
            <a:ext cx="5349240" cy="420624"/>
          </a:xfrm>
          <a:prstGeom prst="rect">
            <a:avLst/>
          </a:prstGeom>
          <a:solidFill>
            <a:srgbClr val="F7F9FB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2"/>
          <p:cNvSpPr/>
          <p:nvPr/>
        </p:nvSpPr>
        <p:spPr>
          <a:xfrm>
            <a:off x="6217920" y="5349240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Mogadishu</a:t>
            </a:r>
            <a:endParaRPr lang="en-US" sz="1050" dirty="0"/>
          </a:p>
        </p:txBody>
      </p:sp>
      <p:sp>
        <p:nvSpPr>
          <p:cNvPr id="66" name="Shape 63"/>
          <p:cNvSpPr/>
          <p:nvPr/>
        </p:nvSpPr>
        <p:spPr>
          <a:xfrm>
            <a:off x="713232" y="5650992"/>
            <a:ext cx="173736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4"/>
          <p:cNvSpPr/>
          <p:nvPr/>
        </p:nvSpPr>
        <p:spPr>
          <a:xfrm>
            <a:off x="822960" y="5769864"/>
            <a:ext cx="1517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st</a:t>
            </a:r>
            <a:endParaRPr lang="en-US" sz="1050" dirty="0"/>
          </a:p>
        </p:txBody>
      </p:sp>
      <p:sp>
        <p:nvSpPr>
          <p:cNvPr id="68" name="Shape 65"/>
          <p:cNvSpPr/>
          <p:nvPr/>
        </p:nvSpPr>
        <p:spPr>
          <a:xfrm>
            <a:off x="2450592" y="5650992"/>
            <a:ext cx="365760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6"/>
          <p:cNvSpPr/>
          <p:nvPr/>
        </p:nvSpPr>
        <p:spPr>
          <a:xfrm>
            <a:off x="2560320" y="5769864"/>
            <a:ext cx="3438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/ province</a:t>
            </a:r>
            <a:endParaRPr lang="en-US" sz="1050" dirty="0"/>
          </a:p>
        </p:txBody>
      </p:sp>
      <p:sp>
        <p:nvSpPr>
          <p:cNvPr id="70" name="Shape 67"/>
          <p:cNvSpPr/>
          <p:nvPr/>
        </p:nvSpPr>
        <p:spPr>
          <a:xfrm>
            <a:off x="6108192" y="5650992"/>
            <a:ext cx="5349240" cy="4206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8"/>
          <p:cNvSpPr/>
          <p:nvPr/>
        </p:nvSpPr>
        <p:spPr>
          <a:xfrm>
            <a:off x="6217920" y="5769864"/>
            <a:ext cx="5129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421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Banaadir</a:t>
            </a:r>
            <a:endParaRPr lang="en-US" sz="1050" dirty="0"/>
          </a:p>
        </p:txBody>
      </p:sp>
      <p:sp>
        <p:nvSpPr>
          <p:cNvPr id="7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LDAP DATA INTERCHANGE FORMAT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LDIF: LDAP data in a human-readable format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353312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17386"/>
                </a:solidFill>
              </a:rPr>
              <a:t>LDIF files are commonly used to add, modify, export and import directory entries.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49808" y="1828800"/>
            <a:ext cx="6766560" cy="3931920"/>
          </a:xfrm>
          <a:prstGeom prst="roundRect">
            <a:avLst>
              <a:gd name="adj" fmla="val 2326"/>
            </a:avLst>
          </a:prstGeom>
          <a:solidFill>
            <a:srgbClr val="0F2034"/>
          </a:solidFill>
          <a:ln w="12700">
            <a:solidFill>
              <a:srgbClr val="0F2034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97280" y="2148840"/>
            <a:ext cx="6126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dn: uid=participant01,ou=People,dc=somnog,dc=so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objectClass: top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objectClass: person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objectClass: organizationalPerson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objectClass: inetOrgPerson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uid: participant01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cn: Amina Ali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sn: Ali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givenName: Amina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9F3F8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mail: participant01@somnog.so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882128" y="1856232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065008" y="2002536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↵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485632" y="201168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One blank line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101584" y="2386584"/>
            <a:ext cx="2990088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Separates entries in an LDIF file.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882128" y="3246120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065008" y="339242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=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485632" y="3401568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Attribute: value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101584" y="3776472"/>
            <a:ext cx="2990088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Each line carries one attribute/value pair.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82128" y="4636008"/>
            <a:ext cx="34290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65008" y="4782312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📍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485632" y="4791456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dn first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101584" y="5166360"/>
            <a:ext cx="2990088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The DN identifies which directory entry the following attributes belong to.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PROTOCOL OVERVIEW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How an LDAP session works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2103120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95528" y="2267712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742"/>
                </a:solidFill>
              </a:rPr>
              <a:t>1  Connect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95528" y="258775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17386"/>
                </a:solidFill>
              </a:rPr>
              <a:t>Client reaches LDAP server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834640" y="2587752"/>
            <a:ext cx="365760" cy="0"/>
          </a:xfrm>
          <a:prstGeom prst="line">
            <a:avLst/>
          </a:prstGeom>
          <a:noFill/>
          <a:ln w="27940">
            <a:solidFill>
              <a:srgbClr val="0F8EC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246120" y="2103120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0B2742"/>
          </a:solidFill>
          <a:ln w="16510">
            <a:solidFill>
              <a:srgbClr val="0B274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383280" y="2267712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  Bind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383280" y="258775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5EFF6"/>
                </a:solidFill>
              </a:rPr>
              <a:t>Authenticate or bind anonymously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422392" y="2587752"/>
            <a:ext cx="365760" cy="0"/>
          </a:xfrm>
          <a:prstGeom prst="line">
            <a:avLst/>
          </a:prstGeom>
          <a:noFill/>
          <a:ln w="27940">
            <a:solidFill>
              <a:srgbClr val="0F8EC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925312" y="2103120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062472" y="2267712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742"/>
                </a:solidFill>
              </a:rPr>
              <a:t>3  Operate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062472" y="258775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17386"/>
                </a:solidFill>
              </a:rPr>
              <a:t>Search / add / modify / delete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101584" y="2587752"/>
            <a:ext cx="365760" cy="0"/>
          </a:xfrm>
          <a:prstGeom prst="line">
            <a:avLst/>
          </a:prstGeom>
          <a:noFill/>
          <a:ln w="27940">
            <a:solidFill>
              <a:srgbClr val="0F8EC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8595360" y="2103120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651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732520" y="2267712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742"/>
                </a:solidFill>
              </a:rPr>
              <a:t>4  Unbind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732520" y="258775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17386"/>
                </a:solidFill>
              </a:rPr>
              <a:t>End the session cleanly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914400" y="3977640"/>
            <a:ext cx="3154680" cy="1234440"/>
          </a:xfrm>
          <a:prstGeom prst="roundRect">
            <a:avLst>
              <a:gd name="adj" fmla="val 5926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133856" y="4142232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LDAP - TCP 389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133856" y="4507992"/>
            <a:ext cx="2715768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Often secured with StartTLS.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526280" y="3977640"/>
            <a:ext cx="31546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745736" y="4142232"/>
            <a:ext cx="2715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LDAPS - TCP 636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745736" y="4507992"/>
            <a:ext cx="2715768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LDAP over TLS from connection start.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8138160" y="3977640"/>
            <a:ext cx="3154680" cy="1234440"/>
          </a:xfrm>
          <a:prstGeom prst="roundRect">
            <a:avLst>
              <a:gd name="adj" fmla="val 5926"/>
            </a:avLst>
          </a:prstGeom>
          <a:solidFill>
            <a:srgbClr val="FFF7E8"/>
          </a:solidFill>
          <a:ln w="12700">
            <a:solidFill>
              <a:srgbClr val="F2D4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8321040" y="412394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🔒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8741664" y="4133088"/>
            <a:ext cx="2368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742"/>
                </a:solidFill>
              </a:rPr>
              <a:t>Security rule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8357616" y="4507992"/>
            <a:ext cx="2715768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Do not send credentials over an unencrypted LDAP connection.</a:t>
            </a:r>
            <a:endParaRPr lang="en-US" sz="1150" dirty="0"/>
          </a:p>
        </p:txBody>
      </p:sp>
      <p:sp>
        <p:nvSpPr>
          <p:cNvPr id="31" name="Text 28"/>
          <p:cNvSpPr/>
          <p:nvPr/>
        </p:nvSpPr>
        <p:spPr>
          <a:xfrm>
            <a:off x="914400" y="5650992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617386"/>
                </a:solidFill>
              </a:rPr>
              <a:t>LDAP is a client-server protocol: the client sends an operation request and the server returns a response.</a:t>
            </a:r>
            <a:endParaRPr lang="en-US" sz="12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WHAT CLIENTS ASK THE SERVER TO DO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Core LDAP operations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481328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60120" y="166420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Bind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2286000" y="1655064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Start/authenticate a session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77240" y="256032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60120" y="274320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Search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286000" y="2734056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Find matching entries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77240" y="3639312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960120" y="382219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Compare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2286000" y="381304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Check an attribute value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777240" y="4718304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960120" y="4901184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Add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2286000" y="4892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Create a new entry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263640" y="1481328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446520" y="166420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Modify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7772400" y="1655064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Change an entry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263640" y="256032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446520" y="274320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Delete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772400" y="2734056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Remove an entry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263640" y="3639312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7F9FB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446520" y="382219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Modify DN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7772400" y="381304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Rename or move an entry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6263640" y="4718304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446520" y="4901184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Unbind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7772400" y="4892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End the session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914400" y="5925312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742"/>
                </a:solidFill>
              </a:rPr>
              <a:t>Most day-to-day administration revolves around search, add, modify and delete.</a:t>
            </a:r>
            <a:endParaRPr lang="en-US" sz="12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FROM CONCEPT TO TERMINAL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OpenLDAP command-line tools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41732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ldapsearch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2240280" y="1426464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Search and read directory entries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321808" y="1325880"/>
            <a:ext cx="5989320" cy="694944"/>
          </a:xfrm>
          <a:prstGeom prst="roundRect">
            <a:avLst>
              <a:gd name="adj" fmla="val 7895"/>
            </a:avLst>
          </a:prstGeom>
          <a:solidFill>
            <a:srgbClr val="102335"/>
          </a:solidFill>
          <a:ln w="12700">
            <a:solidFill>
              <a:srgbClr val="1023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559552" y="1517904"/>
            <a:ext cx="5532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E5EFF6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ldapsearch -x -H ldap://localhost -b "dc=somnog,dc=so"</a:t>
            </a:r>
            <a:endParaRPr lang="en-US" sz="980" dirty="0"/>
          </a:p>
        </p:txBody>
      </p:sp>
      <p:sp>
        <p:nvSpPr>
          <p:cNvPr id="10" name="Text 7"/>
          <p:cNvSpPr/>
          <p:nvPr/>
        </p:nvSpPr>
        <p:spPr>
          <a:xfrm>
            <a:off x="777240" y="262432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ldapadd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240280" y="263347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Add entries from an LDIF file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321808" y="2532888"/>
            <a:ext cx="5989320" cy="694944"/>
          </a:xfrm>
          <a:prstGeom prst="roundRect">
            <a:avLst>
              <a:gd name="adj" fmla="val 7895"/>
            </a:avLst>
          </a:prstGeom>
          <a:solidFill>
            <a:srgbClr val="102335"/>
          </a:solidFill>
          <a:ln w="12700">
            <a:solidFill>
              <a:srgbClr val="1023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559552" y="2724912"/>
            <a:ext cx="5532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E5EFF6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ldapadd -x -D "cn=admin,dc=somnog,dc=so" -W -f users.ldif</a:t>
            </a:r>
            <a:endParaRPr lang="en-US" sz="980" dirty="0"/>
          </a:p>
        </p:txBody>
      </p:sp>
      <p:sp>
        <p:nvSpPr>
          <p:cNvPr id="14" name="Text 11"/>
          <p:cNvSpPr/>
          <p:nvPr/>
        </p:nvSpPr>
        <p:spPr>
          <a:xfrm>
            <a:off x="777240" y="3831336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ldapmodify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240280" y="38404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Modify existing entries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321808" y="3739896"/>
            <a:ext cx="5989320" cy="694944"/>
          </a:xfrm>
          <a:prstGeom prst="roundRect">
            <a:avLst>
              <a:gd name="adj" fmla="val 7895"/>
            </a:avLst>
          </a:prstGeom>
          <a:solidFill>
            <a:srgbClr val="102335"/>
          </a:solidFill>
          <a:ln w="12700">
            <a:solidFill>
              <a:srgbClr val="1023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559552" y="3931920"/>
            <a:ext cx="5532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E5EFF6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ldapmodify -x -D "cn=admin,dc=somnog,dc=so" -W -f change.ldif</a:t>
            </a:r>
            <a:endParaRPr lang="en-US" sz="980" dirty="0"/>
          </a:p>
        </p:txBody>
      </p:sp>
      <p:sp>
        <p:nvSpPr>
          <p:cNvPr id="18" name="Text 15"/>
          <p:cNvSpPr/>
          <p:nvPr/>
        </p:nvSpPr>
        <p:spPr>
          <a:xfrm>
            <a:off x="777240" y="503834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8EC7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ldapdelete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2240280" y="504748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4212C"/>
                </a:solidFill>
              </a:rPr>
              <a:t>Delete an entry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321808" y="4946904"/>
            <a:ext cx="5989320" cy="694944"/>
          </a:xfrm>
          <a:prstGeom prst="roundRect">
            <a:avLst>
              <a:gd name="adj" fmla="val 7895"/>
            </a:avLst>
          </a:prstGeom>
          <a:solidFill>
            <a:srgbClr val="102335"/>
          </a:solidFill>
          <a:ln w="12700">
            <a:solidFill>
              <a:srgbClr val="1023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559552" y="5138928"/>
            <a:ext cx="5532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E5EFF6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ldapdelete -x -D "cn=admin,dc=somnog,dc=so" -W "uid=user1,ou=People,dc=somnog,dc=so"</a:t>
            </a:r>
            <a:endParaRPr lang="en-US" sz="980" dirty="0"/>
          </a:p>
        </p:txBody>
      </p:sp>
      <p:sp>
        <p:nvSpPr>
          <p:cNvPr id="22" name="Shape 19"/>
          <p:cNvSpPr/>
          <p:nvPr/>
        </p:nvSpPr>
        <p:spPr>
          <a:xfrm>
            <a:off x="804672" y="5897880"/>
            <a:ext cx="10479024" cy="420624"/>
          </a:xfrm>
          <a:prstGeom prst="roundRect">
            <a:avLst>
              <a:gd name="adj" fmla="val 17391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051560" y="6016752"/>
            <a:ext cx="9966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2742"/>
                </a:solidFill>
              </a:rPr>
              <a:t>Tip: learn to read the DN and base DN before memorizing command syntax.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0F8EC7"/>
                </a:solidFill>
              </a:rPr>
              <a:t>KEY TAKEAWAYS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630936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742"/>
                </a:solidFill>
              </a:rPr>
              <a:t>From concept to practice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11155680" cy="0"/>
          </a:xfrm>
          <a:prstGeom prst="line">
            <a:avLst/>
          </a:prstGeom>
          <a:noFill/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81756"/>
            <a:ext cx="822960" cy="3874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5800" y="1389888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68680" y="1545336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LDAP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2286000" y="1545336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Protocol for accessing directory services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217920" y="1389888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400800" y="1545336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DIT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7818120" y="1545336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Hierarchical structure of directory entries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85800" y="2423160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68680" y="2578608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DN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286000" y="2578608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Unique path that identifies an entry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217920" y="2423160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400800" y="2578608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Attributes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7818120" y="2578608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Data describing the entry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85800" y="3456432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68680" y="361188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ObjectClasses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2286000" y="3611880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Rules that define entry structure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217920" y="3456432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400800" y="361188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LDIF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7818120" y="3611880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Portable text format for LDAP data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685800" y="4489704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FFFFFF"/>
          </a:solidFill>
          <a:ln w="12700">
            <a:solidFill>
              <a:srgbClr val="D9E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868680" y="464515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Operations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2286000" y="4645152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Bind, search, add, modify, delete, unbind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6217920" y="4489704"/>
            <a:ext cx="5074920" cy="758952"/>
          </a:xfrm>
          <a:prstGeom prst="roundRect">
            <a:avLst>
              <a:gd name="adj" fmla="val 9639"/>
            </a:avLst>
          </a:prstGeom>
          <a:solidFill>
            <a:srgbClr val="EAF7FC"/>
          </a:solidFill>
          <a:ln w="12700">
            <a:solidFill>
              <a:srgbClr val="EAF7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400800" y="464515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8EC7"/>
                </a:solidFill>
              </a:rPr>
              <a:t>OpenLDAP</a:t>
            </a:r>
            <a:endParaRPr lang="en-US" sz="1350" dirty="0"/>
          </a:p>
        </p:txBody>
      </p:sp>
      <p:sp>
        <p:nvSpPr>
          <p:cNvPr id="29" name="Text 26"/>
          <p:cNvSpPr/>
          <p:nvPr/>
        </p:nvSpPr>
        <p:spPr>
          <a:xfrm>
            <a:off x="7818120" y="4645152"/>
            <a:ext cx="3218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12C"/>
                </a:solidFill>
              </a:rPr>
              <a:t>Our hands-on implementation for the lab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920240" y="5577840"/>
            <a:ext cx="8321040" cy="640080"/>
          </a:xfrm>
          <a:prstGeom prst="roundRect">
            <a:avLst>
              <a:gd name="adj" fmla="val 17143"/>
            </a:avLst>
          </a:prstGeom>
          <a:solidFill>
            <a:srgbClr val="0B2742"/>
          </a:solidFill>
          <a:ln w="12700">
            <a:solidFill>
              <a:srgbClr val="0B274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2194560" y="577900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Next: build and query an OpenLDAP directory in the hands-on lab</a:t>
            </a:r>
            <a:endParaRPr lang="en-US" sz="14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56248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2748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7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hatsApp Image 2026-09-19 at 12.07.24 AM(3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310" y="548640"/>
            <a:ext cx="3010341" cy="1417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33172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Questions?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914400" y="3182112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D8E4"/>
                </a:solidFill>
              </a:rPr>
              <a:t>Introduction to LDAP  |  Track 2: Systems and Services  |  Day 3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977640" y="3886200"/>
            <a:ext cx="4251960" cy="0"/>
          </a:xfrm>
          <a:prstGeom prst="line">
            <a:avLst/>
          </a:prstGeom>
          <a:noFill/>
          <a:ln w="25400">
            <a:solidFill>
              <a:srgbClr val="29A9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4400" y="431596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ED9F5"/>
                </a:solidFill>
              </a:rPr>
              <a:t>SomNOG9 · Towards a better Internet, through effective collaboration.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097280" y="6144768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FA4B5"/>
                </a:solidFill>
              </a:rPr>
              <a:t>Adapted from earlier SomNOG LDAP training materials. Thanks to Frank A. Kuse and the AfNOG team.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1206</Words>
  <Application>Microsoft Macintosh PowerPoint</Application>
  <PresentationFormat>Widescreen</PresentationFormat>
  <Paragraphs>265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Mono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Somali Network Operators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LDAP - SomNOG9</dc:title>
  <dc:subject>SomNOG9 Track 2 - Introduction to LDAP</dc:subject>
  <dc:creator>SomNOG</dc:creator>
  <cp:lastModifiedBy>Mohamed Bile</cp:lastModifiedBy>
  <cp:revision>2</cp:revision>
  <dcterms:created xsi:type="dcterms:W3CDTF">2026-09-21T05:28:51Z</dcterms:created>
  <dcterms:modified xsi:type="dcterms:W3CDTF">2026-09-21T07:05:01Z</dcterms:modified>
</cp:coreProperties>
</file>