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274" r:id="rId4"/>
    <p:sldId id="276" r:id="rId5"/>
    <p:sldId id="277" r:id="rId6"/>
    <p:sldId id="278" r:id="rId7"/>
    <p:sldId id="258" r:id="rId8"/>
    <p:sldId id="282" r:id="rId9"/>
    <p:sldId id="283" r:id="rId10"/>
    <p:sldId id="284" r:id="rId11"/>
    <p:sldId id="285" r:id="rId12"/>
    <p:sldId id="286" r:id="rId13"/>
    <p:sldId id="287" r:id="rId14"/>
    <p:sldId id="269" r:id="rId15"/>
    <p:sldId id="270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0" r:id="rId29"/>
    <p:sldId id="301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823"/>
  </p:normalViewPr>
  <p:slideViewPr>
    <p:cSldViewPr snapToGrid="0">
      <p:cViewPr varScale="1">
        <p:scale>
          <a:sx n="93" d="100"/>
          <a:sy n="93" d="100"/>
        </p:scale>
        <p:origin x="224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3DAB4-A6AB-8DD9-8AFA-8F468071D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31B78C-3F76-91CD-B5B1-AFCFC82A6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A7006-9C2C-49D7-3775-A1EBE7D22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2BFA1-DC61-82E7-CC5B-EED055C0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2DE50-602D-FA8C-D5EC-29B8DE2CB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4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80114-DDAB-3AF8-6466-128EC7D13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9A6729-3AD2-935F-EFE5-F81863A4F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002CB-B493-EA07-EA6A-E3D63A6E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ABE6F-95AF-175E-96B2-75C3B09AB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2AE2A-7694-E99D-41CF-2CB367DA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34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12E44-DD4A-3271-F17D-1454D898CF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0D658-458F-918F-DF2F-28413C8AA1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CBAFA-1357-479D-408E-86279FCE9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C1639-4544-C15D-38C1-9104060E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404FA-EE9D-E2C5-1EFB-B643E1CD7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2963E73-5FCD-9839-AF2F-6F60E230E5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4267054" y="-3788229"/>
            <a:ext cx="20726107" cy="140208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22C46B6-0ADC-7619-BF8D-4C50FF15F27E}"/>
              </a:ext>
            </a:extLst>
          </p:cNvPr>
          <p:cNvSpPr/>
          <p:nvPr userDrawn="1"/>
        </p:nvSpPr>
        <p:spPr>
          <a:xfrm>
            <a:off x="802107" y="2525824"/>
            <a:ext cx="10086474" cy="3512022"/>
          </a:xfrm>
          <a:prstGeom prst="roundRect">
            <a:avLst>
              <a:gd name="adj" fmla="val 8285"/>
            </a:avLst>
          </a:prstGeom>
          <a:solidFill>
            <a:srgbClr val="E5F6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046088D-3450-096A-F692-F8F915D7A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8944" y="708160"/>
            <a:ext cx="2863711" cy="11349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AA4A71-7B8A-59A0-299E-940BAE22412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2421" y="611908"/>
            <a:ext cx="3049290" cy="10114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941497-F2C5-9D27-64B2-A247DFE2926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161186" y="514579"/>
            <a:ext cx="1522123" cy="152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0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923444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93752-3198-E3B0-B705-C1EF9AC6C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967DF-C115-74D8-9AAE-EC769416F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3F18B-9416-E96A-1B02-99B42740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21D0D-0FDD-B9A5-0775-A18C14F3D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D5763-2876-5EA7-BA4F-97A435BD0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93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BA295-3A98-C538-3D55-EAD9E4786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A0D63-D23E-8F75-C5C9-E6B661441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44B45-DC8A-8D20-9D4C-DCDF2AB74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73DA2-0978-9252-D01F-E42D13783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5FB2A-3B7B-E17F-D14A-DAAF31B84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8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E917-40B8-630E-D221-9C2BBD49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1EE99-4EF9-E3C8-CFC5-B806D8A55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C81224-BBF3-D9F3-4EC1-92DB6F3AB2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86AB7-C9DC-8F3B-7193-21718E2C5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CF4A2-A8DE-7A21-DD00-E1CDA2E3D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0CE7CB-A3A7-87B6-9D7A-AA3DB8F9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1039-DE1B-89A0-BD2A-C539D17EA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5F430-0478-FD3D-EF3B-45393930B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BF3DD6-CCD2-4470-40D2-4BD74785A6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1766DB-F967-E0EF-10FC-CB30B575AC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F3952-1D3B-171B-C611-742DEC5307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09275E-2451-8D6D-9A39-A50A2C9FF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80F72-37AA-6003-4DF7-F62BFD4E3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3D5AE3-A841-D3BE-4050-E48578F34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3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BCD8-755B-3980-6ECC-03E1110D0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76B8D-F4BA-55D1-36F3-E7348723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DAAE4E-CF50-B236-602B-0AF95C197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DFE2A-A3D1-BE11-0208-7E9F55BA9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99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D042BF-1A67-9ED3-555F-A5B210EC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1A0E6D-D5BF-2387-30FD-8C865D07E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5E3E2-050D-D36A-F8BF-3518916D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7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EAE13-E373-50C0-97A6-78E663C0F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245F-5383-F2EF-0843-B8D61A238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9C8E5B-C585-7E9D-D445-932A35194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B9407-D4D9-2CE4-7499-38B3B486A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98DB09-A468-9D5A-BA95-177E5D9C2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EC75D-0E2D-3DB8-257F-98985871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1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DE7B-E3CE-2A4A-AB50-A18AE408E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6ADD68-6A6B-0452-0947-658BC7994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63871-FF7C-BC3C-A8FC-F31919B86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75297-71AC-EBB1-EE10-145843A01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C2CC8-C53C-DD98-C75E-800820531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463E3-BCC4-0970-E6E3-D764EA02E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0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207C3B-BE8C-DA8E-1A5C-C5E1704EB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6E052-1C31-C19E-E3FF-0A7BE95D1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E0F24-277A-9FFE-BC99-08CF1E56C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096D36-C6DE-5B45-8963-1B57577D38AE}" type="datetimeFigureOut">
              <a:rPr lang="en-US" smtClean="0"/>
              <a:t>12/8/25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AA91F-B916-EFF6-082F-02F8CD50F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C9F719-7A4E-86B7-CEBA-4D7EDAE60B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E6B50-A770-4E41-940E-444F3583E5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4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netsociety.so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4AC2F-5147-1B7A-70B2-46E232DF3760}"/>
              </a:ext>
            </a:extLst>
          </p:cNvPr>
          <p:cNvSpPr txBox="1">
            <a:spLocks/>
          </p:cNvSpPr>
          <p:nvPr/>
        </p:nvSpPr>
        <p:spPr>
          <a:xfrm>
            <a:off x="1551222" y="5078269"/>
            <a:ext cx="5032458" cy="398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Century Gothic" panose="020B0502020202020204" pitchFamily="34" charset="0"/>
              </a:rPr>
              <a:t>Jazeera University Main Campus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A4B847-5917-2788-4A84-9D7A800111ED}"/>
              </a:ext>
            </a:extLst>
          </p:cNvPr>
          <p:cNvSpPr txBox="1">
            <a:spLocks/>
          </p:cNvSpPr>
          <p:nvPr/>
        </p:nvSpPr>
        <p:spPr>
          <a:xfrm>
            <a:off x="1551223" y="2952478"/>
            <a:ext cx="6612276" cy="1262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latin typeface="Century Gothic" panose="020B0502020202020204" pitchFamily="34" charset="0"/>
              </a:rPr>
              <a:t>Domain Name System (DNS)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C2DA64-B743-52AE-58C8-946C661505A4}"/>
              </a:ext>
            </a:extLst>
          </p:cNvPr>
          <p:cNvSpPr/>
          <p:nvPr/>
        </p:nvSpPr>
        <p:spPr>
          <a:xfrm>
            <a:off x="1551222" y="4276692"/>
            <a:ext cx="5330841" cy="48126"/>
          </a:xfrm>
          <a:prstGeom prst="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916F56-C409-80F8-20EB-C0DE6357EFAB}"/>
              </a:ext>
            </a:extLst>
          </p:cNvPr>
          <p:cNvSpPr txBox="1">
            <a:spLocks/>
          </p:cNvSpPr>
          <p:nvPr/>
        </p:nvSpPr>
        <p:spPr>
          <a:xfrm>
            <a:off x="1551222" y="4580548"/>
            <a:ext cx="4777389" cy="3988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i="1" dirty="0">
                <a:latin typeface="Century Gothic" panose="020B0502020202020204" pitchFamily="34" charset="0"/>
              </a:rPr>
              <a:t>Track 2: </a:t>
            </a:r>
            <a:r>
              <a:rPr lang="en-US" sz="2400" b="1" dirty="0">
                <a:latin typeface="Century Gothic" panose="020B0502020202020204" pitchFamily="34" charset="0"/>
              </a:rPr>
              <a:t>Systems and Services</a:t>
            </a:r>
          </a:p>
          <a:p>
            <a:endParaRPr lang="en-US" sz="2400" i="1" dirty="0">
              <a:latin typeface="Century Gothic" panose="020B0502020202020204" pitchFamily="34" charset="0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10BA37F-0FC8-4BD2-F2C9-DA899F76A509}"/>
              </a:ext>
            </a:extLst>
          </p:cNvPr>
          <p:cNvSpPr/>
          <p:nvPr/>
        </p:nvSpPr>
        <p:spPr>
          <a:xfrm>
            <a:off x="8907787" y="4007801"/>
            <a:ext cx="1577552" cy="1577552"/>
          </a:xfrm>
          <a:prstGeom prst="roundRect">
            <a:avLst/>
          </a:prstGeom>
          <a:solidFill>
            <a:srgbClr val="27A8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entury Gothic" panose="020B0502020202020204" pitchFamily="34" charset="0"/>
              </a:rPr>
              <a:t>Day 2</a:t>
            </a:r>
          </a:p>
        </p:txBody>
      </p:sp>
    </p:spTree>
    <p:extLst>
      <p:ext uri="{BB962C8B-B14F-4D97-AF65-F5344CB8AC3E}">
        <p14:creationId xmlns:p14="http://schemas.microsoft.com/office/powerpoint/2010/main" val="178896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89A5B1-421E-1596-65D1-958097D57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90BB64-1022-AAC1-3365-FFFDE8F914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54853F-B5C4-7AF6-CF3C-E8D5C6A97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B91341-44BA-0B17-0278-04F01EA75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Where did </a:t>
            </a:r>
            <a:r>
              <a:rPr lang="en-US" sz="4000" dirty="0" err="1">
                <a:solidFill>
                  <a:srgbClr val="FFFFFF"/>
                </a:solidFill>
              </a:rPr>
              <a:t>named.root</a:t>
            </a:r>
            <a:r>
              <a:rPr lang="en-US" sz="4000" dirty="0">
                <a:solidFill>
                  <a:srgbClr val="FFFFFF"/>
                </a:solidFill>
              </a:rPr>
              <a:t> come from?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E8222F3-5C6B-5691-BDEA-C181C3974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DCF1-9D14-61E3-6D7A-6FA960D04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dirty="0"/>
              <a:t>ftp://</a:t>
            </a:r>
            <a:r>
              <a:rPr lang="en-US" dirty="0" err="1"/>
              <a:t>ftp.internic.net</a:t>
            </a:r>
            <a:r>
              <a:rPr lang="en-US" dirty="0"/>
              <a:t>/domain/</a:t>
            </a:r>
            <a:r>
              <a:rPr lang="en-US" dirty="0" err="1"/>
              <a:t>named.cache</a:t>
            </a:r>
            <a:endParaRPr lang="en-US" dirty="0"/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dirty="0"/>
              <a:t>Worth checking every 6 months or so for updates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3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3503A6-E22B-B135-4CBC-6B1C64AAF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D845375-5F82-F93B-D193-3ADB6B3DA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E5B37FC-F893-65B1-9C5E-4E49FEA6F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13DFA-2B03-59FF-D532-201AE37B8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Demonstration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FB93825-9167-470A-96C5-D2A1B38D7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47808-D1A7-A744-0837-CE8421F49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5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b="1" dirty="0">
                <a:latin typeface="Courier New"/>
                <a:ea typeface="Courier New"/>
                <a:cs typeface="Courier New"/>
                <a:sym typeface="Courier New"/>
              </a:rPr>
              <a:t>dig +trace </a:t>
            </a:r>
            <a:r>
              <a:rPr lang="en-US" sz="3200" b="1" dirty="0" err="1">
                <a:latin typeface="Courier New"/>
                <a:ea typeface="Courier New"/>
                <a:cs typeface="Courier New"/>
                <a:sym typeface="Courier New"/>
              </a:rPr>
              <a:t>www.tiscali.co.uk</a:t>
            </a:r>
            <a:r>
              <a:rPr lang="en-US" sz="3200" b="1" dirty="0">
                <a:latin typeface="Courier New"/>
                <a:ea typeface="Courier New"/>
                <a:cs typeface="Courier New"/>
                <a:sym typeface="Courier New"/>
              </a:rPr>
              <a:t>.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Instead of sending the query to the cache, "dig +trace" traverses the tree from the root and displays the responses it gets</a:t>
            </a:r>
          </a:p>
          <a:p>
            <a:pPr marL="862012" lvl="1" indent="-285750">
              <a:lnSpc>
                <a:spcPct val="95000"/>
              </a:lnSpc>
              <a:spcBef>
                <a:spcPts val="1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800" dirty="0">
                <a:latin typeface="Courier New"/>
                <a:ea typeface="Courier New"/>
                <a:cs typeface="Courier New"/>
                <a:sym typeface="Courier New"/>
              </a:rPr>
              <a:t>dig +trace</a:t>
            </a:r>
            <a:r>
              <a:rPr lang="en-US" sz="2800" dirty="0"/>
              <a:t> is a bind 9 feature</a:t>
            </a:r>
          </a:p>
          <a:p>
            <a:pPr marL="862012" lvl="1" indent="-285750">
              <a:lnSpc>
                <a:spcPct val="93000"/>
              </a:lnSpc>
              <a:spcBef>
                <a:spcPts val="1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800" dirty="0"/>
              <a:t>useful as a demo but not for debugging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92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4206A0-8EDB-2C6C-35E2-B78EE6366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A0CD0A-884F-4E42-F4DE-90B8C5D90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AD0D681-AD7B-E354-5C84-FC64751F3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10898A-68E7-5AF6-DCFD-EF631B670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Distributed systems have many points of failure!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CCF557D-5E04-D44F-6C90-13A455E50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364A4-211C-7E3A-FC23-BCF2B844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 fontScale="92500"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So each zone has two or more authoritative nameservers for resilience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They are all equivalent and can be tried in any order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Trying stops as soon as one gives an answer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Also helps share the load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The root servers are very busy</a:t>
            </a:r>
          </a:p>
          <a:p>
            <a:pPr marL="862012" lvl="1" indent="-285750">
              <a:lnSpc>
                <a:spcPct val="93000"/>
              </a:lnSpc>
              <a:spcBef>
                <a:spcPts val="1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800" dirty="0"/>
              <a:t>There are currently 13 of them</a:t>
            </a:r>
          </a:p>
          <a:p>
            <a:pPr marL="862012" lvl="1" indent="-285750">
              <a:lnSpc>
                <a:spcPct val="93000"/>
              </a:lnSpc>
              <a:spcBef>
                <a:spcPts val="1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800" dirty="0"/>
              <a:t>Individual root servers are distributed all over the place using anycast</a:t>
            </a:r>
          </a:p>
        </p:txBody>
      </p:sp>
    </p:spTree>
    <p:extLst>
      <p:ext uri="{BB962C8B-B14F-4D97-AF65-F5344CB8AC3E}">
        <p14:creationId xmlns:p14="http://schemas.microsoft.com/office/powerpoint/2010/main" val="2858867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1D10AA-ECC0-60AA-402D-A4319F7D0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E6747E-3047-B103-59A7-8984BB991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67938A8-9990-E2DC-558C-C0853A8D7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0D6130-648B-D963-76AB-AD69358F2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Caching reduces the load on auth nameservers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BE5C0924-4343-5510-C46A-0B9BE55C2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08602-28C0-7C3D-F77C-035D3C51F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Especially important at the higher levels: root servers, GTLD servers (.com, </a:t>
            </a:r>
            <a:r>
              <a:rPr lang="en-US" sz="3200" dirty="0" err="1"/>
              <a:t>.net</a:t>
            </a:r>
            <a:r>
              <a:rPr lang="en-US" sz="3200" dirty="0"/>
              <a:t> ...) and ccTLDs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All intermediate information is cached as well as the final answer - so NS records from REFERRALS are cached too</a:t>
            </a:r>
          </a:p>
        </p:txBody>
      </p:sp>
    </p:spTree>
    <p:extLst>
      <p:ext uri="{BB962C8B-B14F-4D97-AF65-F5344CB8AC3E}">
        <p14:creationId xmlns:p14="http://schemas.microsoft.com/office/powerpoint/2010/main" val="3982684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lang="en-US" sz="3600" dirty="0"/>
              <a:t>Example 1: </a:t>
            </a:r>
            <a:r>
              <a:rPr lang="en-US" sz="3600" dirty="0" err="1"/>
              <a:t>www.tiscali.co.uk</a:t>
            </a:r>
            <a:r>
              <a:rPr lang="en-US" sz="3600" dirty="0"/>
              <a:t> (on an empty cache)</a:t>
            </a:r>
            <a:endParaRPr sz="3993" dirty="0"/>
          </a:p>
        </p:txBody>
      </p:sp>
      <p:sp>
        <p:nvSpPr>
          <p:cNvPr id="119" name="Shape 119"/>
          <p:cNvSpPr/>
          <p:nvPr/>
        </p:nvSpPr>
        <p:spPr>
          <a:xfrm>
            <a:off x="2171380" y="1770689"/>
            <a:ext cx="576303" cy="3787749"/>
          </a:xfrm>
          <a:prstGeom prst="roundRect">
            <a:avLst>
              <a:gd name="adj" fmla="val 250"/>
            </a:avLst>
          </a:prstGeom>
          <a:solidFill>
            <a:srgbClr val="00B8FF"/>
          </a:solidFill>
          <a:ln w="9360">
            <a:solidFill/>
            <a:round/>
          </a:ln>
        </p:spPr>
        <p:txBody>
          <a:bodyPr lIns="0" tIns="0" rIns="0" bIns="0" anchor="ctr"/>
          <a:lstStyle/>
          <a:p>
            <a:pPr defTabSz="829909">
              <a:defRPr sz="1800"/>
            </a:pPr>
            <a:endParaRPr sz="1634"/>
          </a:p>
        </p:txBody>
      </p:sp>
      <p:grpSp>
        <p:nvGrpSpPr>
          <p:cNvPr id="125" name="Group 125"/>
          <p:cNvGrpSpPr/>
          <p:nvPr/>
        </p:nvGrpSpPr>
        <p:grpSpPr>
          <a:xfrm>
            <a:off x="2744800" y="1800946"/>
            <a:ext cx="6917073" cy="825555"/>
            <a:chOff x="-1" y="0"/>
            <a:chExt cx="7621589" cy="909638"/>
          </a:xfrm>
        </p:grpSpPr>
        <p:sp>
          <p:nvSpPr>
            <p:cNvPr id="120" name="Shape 120"/>
            <p:cNvSpPr/>
            <p:nvPr/>
          </p:nvSpPr>
          <p:spPr>
            <a:xfrm flipH="1">
              <a:off x="-1" y="388937"/>
              <a:ext cx="5373689" cy="158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grpSp>
          <p:nvGrpSpPr>
            <p:cNvPr id="123" name="Group 123"/>
            <p:cNvGrpSpPr/>
            <p:nvPr/>
          </p:nvGrpSpPr>
          <p:grpSpPr>
            <a:xfrm>
              <a:off x="5475287" y="153987"/>
              <a:ext cx="2146301" cy="755651"/>
              <a:chOff x="0" y="0"/>
              <a:chExt cx="2146300" cy="755650"/>
            </a:xfrm>
          </p:grpSpPr>
          <p:sp>
            <p:nvSpPr>
              <p:cNvPr id="121" name="Shape 121"/>
              <p:cNvSpPr/>
              <p:nvPr/>
            </p:nvSpPr>
            <p:spPr>
              <a:xfrm>
                <a:off x="0" y="0"/>
                <a:ext cx="2146300" cy="755650"/>
              </a:xfrm>
              <a:prstGeom prst="roundRect">
                <a:avLst>
                  <a:gd name="adj" fmla="val 208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endParaRPr sz="1634"/>
              </a:p>
            </p:txBody>
          </p:sp>
          <p:sp>
            <p:nvSpPr>
              <p:cNvPr id="122" name="Shape 122"/>
              <p:cNvSpPr/>
              <p:nvPr/>
            </p:nvSpPr>
            <p:spPr>
              <a:xfrm>
                <a:off x="454" y="114581"/>
                <a:ext cx="2145392" cy="52648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/>
                  <a:t>root</a:t>
                </a:r>
                <a:br>
                  <a:rPr sz="1634"/>
                </a:br>
                <a:r>
                  <a:rPr sz="1634"/>
                  <a:t>server</a:t>
                </a:r>
              </a:p>
            </p:txBody>
          </p:sp>
        </p:grpSp>
        <p:sp>
          <p:nvSpPr>
            <p:cNvPr id="124" name="Shape 124"/>
            <p:cNvSpPr/>
            <p:nvPr/>
          </p:nvSpPr>
          <p:spPr>
            <a:xfrm>
              <a:off x="1430337" y="0"/>
              <a:ext cx="2058907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 dirty="0" err="1"/>
                <a:t>www.tiscali.co.uk</a:t>
              </a:r>
              <a:r>
                <a:rPr sz="1634" dirty="0"/>
                <a:t> (A)</a:t>
              </a:r>
            </a:p>
          </p:txBody>
        </p:sp>
      </p:grpSp>
      <p:grpSp>
        <p:nvGrpSpPr>
          <p:cNvPr id="128" name="Group 128"/>
          <p:cNvGrpSpPr/>
          <p:nvPr/>
        </p:nvGrpSpPr>
        <p:grpSpPr>
          <a:xfrm>
            <a:off x="2858619" y="2367163"/>
            <a:ext cx="4842384" cy="312110"/>
            <a:chOff x="-1" y="0"/>
            <a:chExt cx="5335589" cy="343897"/>
          </a:xfrm>
        </p:grpSpPr>
        <p:sp>
          <p:nvSpPr>
            <p:cNvPr id="126" name="Shape 126"/>
            <p:cNvSpPr/>
            <p:nvPr/>
          </p:nvSpPr>
          <p:spPr>
            <a:xfrm>
              <a:off x="-1" y="0"/>
              <a:ext cx="5335589" cy="6350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27" name="Shape 127"/>
            <p:cNvSpPr/>
            <p:nvPr/>
          </p:nvSpPr>
          <p:spPr>
            <a:xfrm>
              <a:off x="909637" y="22225"/>
              <a:ext cx="2696108" cy="32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referral to 'uk' nameservers</a:t>
              </a:r>
            </a:p>
          </p:txBody>
        </p:sp>
      </p:grpSp>
      <p:grpSp>
        <p:nvGrpSpPr>
          <p:cNvPr id="134" name="Group 134"/>
          <p:cNvGrpSpPr/>
          <p:nvPr/>
        </p:nvGrpSpPr>
        <p:grpSpPr>
          <a:xfrm>
            <a:off x="2744800" y="3137968"/>
            <a:ext cx="6917073" cy="798179"/>
            <a:chOff x="-1" y="0"/>
            <a:chExt cx="7621589" cy="879475"/>
          </a:xfrm>
        </p:grpSpPr>
        <p:grpSp>
          <p:nvGrpSpPr>
            <p:cNvPr id="131" name="Group 131"/>
            <p:cNvGrpSpPr/>
            <p:nvPr/>
          </p:nvGrpSpPr>
          <p:grpSpPr>
            <a:xfrm>
              <a:off x="5475287" y="123825"/>
              <a:ext cx="2146301" cy="755650"/>
              <a:chOff x="0" y="0"/>
              <a:chExt cx="2146300" cy="755650"/>
            </a:xfrm>
          </p:grpSpPr>
          <p:sp>
            <p:nvSpPr>
              <p:cNvPr id="129" name="Shape 129"/>
              <p:cNvSpPr/>
              <p:nvPr/>
            </p:nvSpPr>
            <p:spPr>
              <a:xfrm>
                <a:off x="0" y="0"/>
                <a:ext cx="2146300" cy="755650"/>
              </a:xfrm>
              <a:prstGeom prst="roundRect">
                <a:avLst>
                  <a:gd name="adj" fmla="val 208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endParaRPr sz="1634"/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454" y="114579"/>
                <a:ext cx="2145392" cy="5264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/>
                  <a:t>uk</a:t>
                </a:r>
                <a:br>
                  <a:rPr sz="1634"/>
                </a:br>
                <a:r>
                  <a:rPr sz="1634"/>
                  <a:t>server</a:t>
                </a:r>
              </a:p>
            </p:txBody>
          </p:sp>
        </p:grpSp>
        <p:sp>
          <p:nvSpPr>
            <p:cNvPr id="132" name="Shape 132"/>
            <p:cNvSpPr/>
            <p:nvPr/>
          </p:nvSpPr>
          <p:spPr>
            <a:xfrm flipH="1">
              <a:off x="-1" y="390525"/>
              <a:ext cx="5373689" cy="158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33" name="Shape 133"/>
            <p:cNvSpPr/>
            <p:nvPr/>
          </p:nvSpPr>
          <p:spPr>
            <a:xfrm>
              <a:off x="1430337" y="0"/>
              <a:ext cx="2058907" cy="321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www.tiscali.co.uk (A)</a:t>
              </a:r>
            </a:p>
          </p:txBody>
        </p:sp>
      </p:grpSp>
      <p:grpSp>
        <p:nvGrpSpPr>
          <p:cNvPr id="137" name="Group 137"/>
          <p:cNvGrpSpPr/>
          <p:nvPr/>
        </p:nvGrpSpPr>
        <p:grpSpPr>
          <a:xfrm>
            <a:off x="2858619" y="3705625"/>
            <a:ext cx="4842384" cy="310668"/>
            <a:chOff x="-1" y="0"/>
            <a:chExt cx="5335589" cy="342308"/>
          </a:xfrm>
        </p:grpSpPr>
        <p:sp>
          <p:nvSpPr>
            <p:cNvPr id="135" name="Shape 135"/>
            <p:cNvSpPr/>
            <p:nvPr/>
          </p:nvSpPr>
          <p:spPr>
            <a:xfrm>
              <a:off x="-1" y="0"/>
              <a:ext cx="5335589" cy="6350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36" name="Shape 136"/>
            <p:cNvSpPr/>
            <p:nvPr/>
          </p:nvSpPr>
          <p:spPr>
            <a:xfrm>
              <a:off x="296862" y="20636"/>
              <a:ext cx="3654769" cy="32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 dirty="0"/>
                <a:t>referral to '</a:t>
              </a:r>
              <a:r>
                <a:rPr sz="1634" dirty="0" err="1"/>
                <a:t>tiscali.co.uk</a:t>
              </a:r>
              <a:r>
                <a:rPr sz="1634" dirty="0"/>
                <a:t>' nameservers</a:t>
              </a:r>
            </a:p>
          </p:txBody>
        </p:sp>
      </p:grpSp>
      <p:grpSp>
        <p:nvGrpSpPr>
          <p:cNvPr id="143" name="Group 143"/>
          <p:cNvGrpSpPr/>
          <p:nvPr/>
        </p:nvGrpSpPr>
        <p:grpSpPr>
          <a:xfrm>
            <a:off x="2744800" y="4508127"/>
            <a:ext cx="6917073" cy="801061"/>
            <a:chOff x="-1" y="0"/>
            <a:chExt cx="7621589" cy="882650"/>
          </a:xfrm>
        </p:grpSpPr>
        <p:grpSp>
          <p:nvGrpSpPr>
            <p:cNvPr id="140" name="Group 140"/>
            <p:cNvGrpSpPr/>
            <p:nvPr/>
          </p:nvGrpSpPr>
          <p:grpSpPr>
            <a:xfrm>
              <a:off x="5475287" y="127000"/>
              <a:ext cx="2146301" cy="755650"/>
              <a:chOff x="0" y="0"/>
              <a:chExt cx="2146300" cy="755650"/>
            </a:xfrm>
          </p:grpSpPr>
          <p:sp>
            <p:nvSpPr>
              <p:cNvPr id="138" name="Shape 138"/>
              <p:cNvSpPr/>
              <p:nvPr/>
            </p:nvSpPr>
            <p:spPr>
              <a:xfrm>
                <a:off x="0" y="0"/>
                <a:ext cx="2146300" cy="755650"/>
              </a:xfrm>
              <a:prstGeom prst="roundRect">
                <a:avLst>
                  <a:gd name="adj" fmla="val 208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>
                    <a:solidFill>
                      <a:srgbClr val="3333CC"/>
                    </a:solidFill>
                  </a:defRPr>
                </a:pPr>
                <a:endParaRPr sz="1634"/>
              </a:p>
            </p:txBody>
          </p:sp>
          <p:sp>
            <p:nvSpPr>
              <p:cNvPr id="139" name="Shape 139"/>
              <p:cNvSpPr/>
              <p:nvPr/>
            </p:nvSpPr>
            <p:spPr>
              <a:xfrm>
                <a:off x="454" y="114580"/>
                <a:ext cx="2145392" cy="5264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>
                    <a:solidFill>
                      <a:srgbClr val="3333CC"/>
                    </a:solidFill>
                  </a:rPr>
                  <a:t>tiscali.co.uk</a:t>
                </a:r>
                <a:br>
                  <a:rPr sz="1634">
                    <a:solidFill>
                      <a:srgbClr val="3333CC"/>
                    </a:solidFill>
                  </a:rPr>
                </a:br>
                <a:r>
                  <a:rPr sz="1634">
                    <a:solidFill>
                      <a:srgbClr val="3333CC"/>
                    </a:solidFill>
                  </a:rPr>
                  <a:t>server</a:t>
                </a:r>
              </a:p>
            </p:txBody>
          </p:sp>
        </p:grpSp>
        <p:sp>
          <p:nvSpPr>
            <p:cNvPr id="141" name="Shape 141"/>
            <p:cNvSpPr/>
            <p:nvPr/>
          </p:nvSpPr>
          <p:spPr>
            <a:xfrm flipH="1">
              <a:off x="-1" y="390525"/>
              <a:ext cx="5373689" cy="158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30337" y="0"/>
              <a:ext cx="2058907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www.tiscali.co.uk (A)</a:t>
              </a: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2858619" y="5075785"/>
            <a:ext cx="4842384" cy="310668"/>
            <a:chOff x="-1" y="0"/>
            <a:chExt cx="5335589" cy="342310"/>
          </a:xfrm>
        </p:grpSpPr>
        <p:sp>
          <p:nvSpPr>
            <p:cNvPr id="144" name="Shape 144"/>
            <p:cNvSpPr/>
            <p:nvPr/>
          </p:nvSpPr>
          <p:spPr>
            <a:xfrm>
              <a:off x="-1" y="0"/>
              <a:ext cx="5335589" cy="6350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25537" y="20637"/>
              <a:ext cx="2282236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Answer: 212.74.101.10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 advAuto="0"/>
      <p:bldP spid="128" grpId="0" animBg="1" advAuto="0"/>
      <p:bldP spid="134" grpId="0" animBg="1" advAuto="0"/>
      <p:bldP spid="137" grpId="0" animBg="1" advAuto="0"/>
      <p:bldP spid="143" grpId="0" animBg="1" advAuto="0"/>
      <p:bldP spid="146" grpId="0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993"/>
              <a:t>Example 2: smtp.tiscali.co.uk (after previous example)</a:t>
            </a:r>
          </a:p>
        </p:txBody>
      </p:sp>
      <p:sp>
        <p:nvSpPr>
          <p:cNvPr id="149" name="Shape 149"/>
          <p:cNvSpPr/>
          <p:nvPr/>
        </p:nvSpPr>
        <p:spPr>
          <a:xfrm>
            <a:off x="2171380" y="1770689"/>
            <a:ext cx="576303" cy="3787749"/>
          </a:xfrm>
          <a:prstGeom prst="roundRect">
            <a:avLst>
              <a:gd name="adj" fmla="val 250"/>
            </a:avLst>
          </a:prstGeom>
          <a:solidFill>
            <a:srgbClr val="00B8FF"/>
          </a:solidFill>
          <a:ln w="9360">
            <a:solidFill/>
            <a:round/>
          </a:ln>
        </p:spPr>
        <p:txBody>
          <a:bodyPr lIns="0" tIns="0" rIns="0" bIns="0" anchor="ctr"/>
          <a:lstStyle/>
          <a:p>
            <a:pPr defTabSz="829909">
              <a:defRPr sz="1800"/>
            </a:pPr>
            <a:endParaRPr sz="1634"/>
          </a:p>
        </p:txBody>
      </p:sp>
      <p:grpSp>
        <p:nvGrpSpPr>
          <p:cNvPr id="155" name="Group 155"/>
          <p:cNvGrpSpPr/>
          <p:nvPr/>
        </p:nvGrpSpPr>
        <p:grpSpPr>
          <a:xfrm>
            <a:off x="2744800" y="4467785"/>
            <a:ext cx="6917073" cy="829878"/>
            <a:chOff x="-1" y="0"/>
            <a:chExt cx="7621589" cy="914401"/>
          </a:xfrm>
        </p:grpSpPr>
        <p:grpSp>
          <p:nvGrpSpPr>
            <p:cNvPr id="152" name="Group 152"/>
            <p:cNvGrpSpPr/>
            <p:nvPr/>
          </p:nvGrpSpPr>
          <p:grpSpPr>
            <a:xfrm>
              <a:off x="5475287" y="131568"/>
              <a:ext cx="2146301" cy="782833"/>
              <a:chOff x="0" y="0"/>
              <a:chExt cx="2146300" cy="782832"/>
            </a:xfrm>
          </p:grpSpPr>
          <p:sp>
            <p:nvSpPr>
              <p:cNvPr id="150" name="Shape 150"/>
              <p:cNvSpPr/>
              <p:nvPr/>
            </p:nvSpPr>
            <p:spPr>
              <a:xfrm>
                <a:off x="0" y="0"/>
                <a:ext cx="2146300" cy="782832"/>
              </a:xfrm>
              <a:prstGeom prst="roundRect">
                <a:avLst>
                  <a:gd name="adj" fmla="val 208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endParaRPr sz="1634"/>
              </a:p>
            </p:txBody>
          </p:sp>
          <p:sp>
            <p:nvSpPr>
              <p:cNvPr id="151" name="Shape 151"/>
              <p:cNvSpPr/>
              <p:nvPr/>
            </p:nvSpPr>
            <p:spPr>
              <a:xfrm>
                <a:off x="470" y="128171"/>
                <a:ext cx="2145358" cy="5264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/>
                  <a:t>tiscali.co.uk</a:t>
                </a:r>
                <a:br>
                  <a:rPr sz="1634"/>
                </a:br>
                <a:r>
                  <a:rPr sz="1634"/>
                  <a:t>server</a:t>
                </a:r>
              </a:p>
            </p:txBody>
          </p:sp>
        </p:grpSp>
        <p:sp>
          <p:nvSpPr>
            <p:cNvPr id="153" name="Shape 153"/>
            <p:cNvSpPr/>
            <p:nvPr/>
          </p:nvSpPr>
          <p:spPr>
            <a:xfrm flipH="1">
              <a:off x="-1" y="402928"/>
              <a:ext cx="5373689" cy="1645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54" name="Shape 154"/>
            <p:cNvSpPr/>
            <p:nvPr/>
          </p:nvSpPr>
          <p:spPr>
            <a:xfrm>
              <a:off x="1430337" y="0"/>
              <a:ext cx="2811463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smtp.tiscali.co.uk (A)</a:t>
              </a: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2858619" y="5075785"/>
            <a:ext cx="4842384" cy="312110"/>
            <a:chOff x="-1" y="0"/>
            <a:chExt cx="5335589" cy="343897"/>
          </a:xfrm>
        </p:grpSpPr>
        <p:sp>
          <p:nvSpPr>
            <p:cNvPr id="156" name="Shape 156"/>
            <p:cNvSpPr/>
            <p:nvPr/>
          </p:nvSpPr>
          <p:spPr>
            <a:xfrm>
              <a:off x="-1" y="0"/>
              <a:ext cx="5335589" cy="6350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57" name="Shape 157"/>
            <p:cNvSpPr/>
            <p:nvPr/>
          </p:nvSpPr>
          <p:spPr>
            <a:xfrm>
              <a:off x="1125537" y="22225"/>
              <a:ext cx="2282236" cy="32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Answer: 212.74.114.61</a:t>
              </a:r>
            </a:p>
          </p:txBody>
        </p:sp>
      </p:grpSp>
      <p:sp>
        <p:nvSpPr>
          <p:cNvPr id="159" name="Shape 159"/>
          <p:cNvSpPr/>
          <p:nvPr/>
        </p:nvSpPr>
        <p:spPr>
          <a:xfrm>
            <a:off x="4146657" y="2867105"/>
            <a:ext cx="1568635" cy="603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/>
          <a:p>
            <a:pPr defTabSz="829909">
              <a:lnSpc>
                <a:spcPct val="124000"/>
              </a:lnSpc>
              <a:tabLst>
                <a:tab pos="414955" algn="l"/>
                <a:tab pos="829909" algn="l"/>
                <a:tab pos="1244864" algn="l"/>
                <a:tab pos="1659819" algn="l"/>
                <a:tab pos="2074774" algn="l"/>
                <a:tab pos="2489728" algn="l"/>
                <a:tab pos="2904683" algn="l"/>
                <a:tab pos="3319638" algn="l"/>
                <a:tab pos="3734592" algn="l"/>
                <a:tab pos="4149547" algn="l"/>
                <a:tab pos="4564502" algn="l"/>
                <a:tab pos="4979457" algn="l"/>
                <a:tab pos="5394411" algn="l"/>
                <a:tab pos="5809366" algn="l"/>
                <a:tab pos="6224321" algn="l"/>
                <a:tab pos="6639276" algn="l"/>
                <a:tab pos="7054230" algn="l"/>
                <a:tab pos="7469185" algn="l"/>
                <a:tab pos="7884140" algn="l"/>
                <a:tab pos="8299094" algn="l"/>
              </a:tabLst>
              <a:defRPr sz="1800"/>
            </a:pPr>
            <a:r>
              <a:rPr sz="1634" i="1">
                <a:solidFill>
                  <a:srgbClr val="3333CC"/>
                </a:solidFill>
                <a:sym typeface="Helvetica"/>
              </a:rPr>
              <a:t>Previous referrals</a:t>
            </a:r>
          </a:p>
          <a:p>
            <a:pPr defTabSz="829909">
              <a:lnSpc>
                <a:spcPct val="124000"/>
              </a:lnSpc>
              <a:tabLst>
                <a:tab pos="414955" algn="l"/>
                <a:tab pos="829909" algn="l"/>
                <a:tab pos="1244864" algn="l"/>
                <a:tab pos="1659819" algn="l"/>
                <a:tab pos="2074774" algn="l"/>
                <a:tab pos="2489728" algn="l"/>
                <a:tab pos="2904683" algn="l"/>
                <a:tab pos="3319638" algn="l"/>
                <a:tab pos="3734592" algn="l"/>
                <a:tab pos="4149547" algn="l"/>
                <a:tab pos="4564502" algn="l"/>
                <a:tab pos="4979457" algn="l"/>
                <a:tab pos="5394411" algn="l"/>
                <a:tab pos="5809366" algn="l"/>
                <a:tab pos="6224321" algn="l"/>
                <a:tab pos="6639276" algn="l"/>
                <a:tab pos="7054230" algn="l"/>
                <a:tab pos="7469185" algn="l"/>
                <a:tab pos="7884140" algn="l"/>
                <a:tab pos="8299094" algn="l"/>
              </a:tabLst>
              <a:defRPr sz="1800"/>
            </a:pPr>
            <a:r>
              <a:rPr sz="1634" i="1">
                <a:solidFill>
                  <a:srgbClr val="3333CC"/>
                </a:solidFill>
                <a:sym typeface="Helvetica"/>
              </a:rPr>
              <a:t>retained in cache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 advAuto="0"/>
      <p:bldP spid="158" grpId="0" animBg="1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15467F-5D19-2697-EB0C-93D2EB69F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20E4CD2-EDD5-0B5A-B9C8-2F1D1E805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C2847B-6B0F-B96B-80BB-71DFB68B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0A051B-52B7-EA2B-8F96-8DB24027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Caches can be a problem if data becomes stale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7EC30AD-B2EE-EA49-C5BF-8B05AEBCE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A360-4AE0-AB93-E351-72CF7C02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If caches hold data for too long, they may give out the wrong answers if the authoritative data changes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If caches hold data for too little time, it means increased work for the authoritative servers</a:t>
            </a:r>
          </a:p>
        </p:txBody>
      </p:sp>
    </p:spTree>
    <p:extLst>
      <p:ext uri="{BB962C8B-B14F-4D97-AF65-F5344CB8AC3E}">
        <p14:creationId xmlns:p14="http://schemas.microsoft.com/office/powerpoint/2010/main" val="424194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B3ABA2-E9CA-EFFA-AA97-ACB8E5FCF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F62FA8-E57E-11A4-CEE7-650579CE6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CF7EF86-9B4B-0037-AE03-71CADFD3B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6B3C89-4A23-601E-5686-AE7180389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 owner of an auth server controls how their data is cached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FD2F1B3D-BD0C-83D3-4658-FC58E903C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786F6-B6E9-76C5-508E-69CF6E0CA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Each resource record has a "Time To Live" (TTL) which says how long it can be kept in cache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The SOA record says how long a negative answer can be cached (i.e. the non-existence of a resource record)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Note: the cache owner has no control - but they wouldn't want it anyway</a:t>
            </a:r>
          </a:p>
        </p:txBody>
      </p:sp>
    </p:spTree>
    <p:extLst>
      <p:ext uri="{BB962C8B-B14F-4D97-AF65-F5344CB8AC3E}">
        <p14:creationId xmlns:p14="http://schemas.microsoft.com/office/powerpoint/2010/main" val="104259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83655F-0E85-8774-726D-B01171213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973EDAB-C8EF-3CE0-54C5-E32B0B6225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9E6610-2769-3F7F-B3A4-A727AC9B8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6A2453-6277-EFDB-534E-749F05011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 compromise policy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21E63D7-0F9D-0523-FE09-34C32EFC8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10D7D-B547-5CC2-0DFB-D258EC2405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Set a fairly long TTL - 1 or 2 days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When you know you are about to make a change, reduce the TTL down to 10 minutes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Wait 1 or 2 days BEFORE making the change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After the change, put the TTL back up again</a:t>
            </a:r>
          </a:p>
        </p:txBody>
      </p:sp>
    </p:spTree>
    <p:extLst>
      <p:ext uri="{BB962C8B-B14F-4D97-AF65-F5344CB8AC3E}">
        <p14:creationId xmlns:p14="http://schemas.microsoft.com/office/powerpoint/2010/main" val="2946869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D2B12A-57D0-3E9F-2F54-9140F2CFE0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E73F6D-BE68-11BE-ED35-909A55B9A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22530EE-9F9F-DDCC-D25E-575FCC2746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0D3E8-BFA3-9F5B-F0F2-2496BE8E1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Any Questions?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DE4C194-90F5-2B67-8B4F-732CEB43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D71F2-93A3-303C-7A07-97D0D4B7E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4615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EB350-9F80-1406-220B-E6B09EFA8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DNS Resolvers Work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5E611-2234-0EB0-F2D6-4840155BE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If we've dealt with this query before recently, answer is already in the cache - easy!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28" name="Group 20">
            <a:extLst>
              <a:ext uri="{FF2B5EF4-FFF2-40B4-BE49-F238E27FC236}">
                <a16:creationId xmlns:a16="http://schemas.microsoft.com/office/drawing/2014/main" id="{8CCFC0E5-BACE-8973-829F-051B12765F7E}"/>
              </a:ext>
            </a:extLst>
          </p:cNvPr>
          <p:cNvGrpSpPr/>
          <p:nvPr/>
        </p:nvGrpSpPr>
        <p:grpSpPr>
          <a:xfrm>
            <a:off x="5012572" y="2790524"/>
            <a:ext cx="1413383" cy="824114"/>
            <a:chOff x="0" y="0"/>
            <a:chExt cx="1557338" cy="908050"/>
          </a:xfrm>
        </p:grpSpPr>
        <p:sp>
          <p:nvSpPr>
            <p:cNvPr id="29" name="Shape 18">
              <a:extLst>
                <a:ext uri="{FF2B5EF4-FFF2-40B4-BE49-F238E27FC236}">
                  <a16:creationId xmlns:a16="http://schemas.microsoft.com/office/drawing/2014/main" id="{0F451AB9-19DE-A3D3-CB0A-DCAEB96D47A3}"/>
                </a:ext>
              </a:extLst>
            </p:cNvPr>
            <p:cNvSpPr/>
            <p:nvPr/>
          </p:nvSpPr>
          <p:spPr>
            <a:xfrm>
              <a:off x="0" y="0"/>
              <a:ext cx="1557338" cy="908050"/>
            </a:xfrm>
            <a:prstGeom prst="roundRect">
              <a:avLst>
                <a:gd name="adj" fmla="val 171"/>
              </a:avLst>
            </a:prstGeom>
            <a:solidFill>
              <a:srgbClr val="00B8FF"/>
            </a:solidFill>
            <a:ln w="93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9909">
                <a:lnSpc>
                  <a:spcPct val="95000"/>
                </a:lnSpc>
                <a:tabLst>
                  <a:tab pos="414955" algn="l"/>
                  <a:tab pos="829909" algn="l"/>
                  <a:tab pos="1244864" algn="l"/>
                  <a:tab pos="1659819" algn="l"/>
                  <a:tab pos="2074774" algn="l"/>
                  <a:tab pos="2489728" algn="l"/>
                  <a:tab pos="2904683" algn="l"/>
                  <a:tab pos="3319638" algn="l"/>
                  <a:tab pos="3734592" algn="l"/>
                  <a:tab pos="4149547" algn="l"/>
                  <a:tab pos="4564502" algn="l"/>
                  <a:tab pos="4979457" algn="l"/>
                  <a:tab pos="5394411" algn="l"/>
                  <a:tab pos="5809366" algn="l"/>
                  <a:tab pos="6224321" algn="l"/>
                  <a:tab pos="6639276" algn="l"/>
                  <a:tab pos="7054230" algn="l"/>
                  <a:tab pos="7469185" algn="l"/>
                  <a:tab pos="7884140" algn="l"/>
                  <a:tab pos="8299094" algn="l"/>
                </a:tabLst>
                <a:defRPr sz="1800"/>
              </a:pPr>
              <a:endParaRPr sz="1634"/>
            </a:p>
          </p:txBody>
        </p:sp>
        <p:sp>
          <p:nvSpPr>
            <p:cNvPr id="30" name="Shape 19">
              <a:extLst>
                <a:ext uri="{FF2B5EF4-FFF2-40B4-BE49-F238E27FC236}">
                  <a16:creationId xmlns:a16="http://schemas.microsoft.com/office/drawing/2014/main" id="{FAF3FAF7-1AE2-EA4A-D576-68A3317DB0CB}"/>
                </a:ext>
              </a:extLst>
            </p:cNvPr>
            <p:cNvSpPr/>
            <p:nvPr/>
          </p:nvSpPr>
          <p:spPr>
            <a:xfrm>
              <a:off x="462" y="322402"/>
              <a:ext cx="1556414" cy="2632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 defTabSz="914400"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/>
              </a:lvl1pPr>
            </a:lstStyle>
            <a:p>
              <a:pPr lvl="0"/>
              <a:r>
                <a:rPr sz="1634" dirty="0"/>
                <a:t>Stub Resolver</a:t>
              </a:r>
            </a:p>
          </p:txBody>
        </p:sp>
      </p:grpSp>
      <p:grpSp>
        <p:nvGrpSpPr>
          <p:cNvPr id="31" name="Group 26">
            <a:extLst>
              <a:ext uri="{FF2B5EF4-FFF2-40B4-BE49-F238E27FC236}">
                <a16:creationId xmlns:a16="http://schemas.microsoft.com/office/drawing/2014/main" id="{7B2E9033-45C6-4958-94F8-C9CD90DD74E0}"/>
              </a:ext>
            </a:extLst>
          </p:cNvPr>
          <p:cNvGrpSpPr/>
          <p:nvPr/>
        </p:nvGrpSpPr>
        <p:grpSpPr>
          <a:xfrm>
            <a:off x="6433157" y="2678145"/>
            <a:ext cx="2900245" cy="929289"/>
            <a:chOff x="-3175" y="0"/>
            <a:chExt cx="3195639" cy="1023938"/>
          </a:xfrm>
        </p:grpSpPr>
        <p:grpSp>
          <p:nvGrpSpPr>
            <p:cNvPr id="32" name="Group 23">
              <a:extLst>
                <a:ext uri="{FF2B5EF4-FFF2-40B4-BE49-F238E27FC236}">
                  <a16:creationId xmlns:a16="http://schemas.microsoft.com/office/drawing/2014/main" id="{5A0C6786-69C7-CE21-F4EC-E22F0D8E038E}"/>
                </a:ext>
              </a:extLst>
            </p:cNvPr>
            <p:cNvGrpSpPr/>
            <p:nvPr/>
          </p:nvGrpSpPr>
          <p:grpSpPr>
            <a:xfrm>
              <a:off x="1635125" y="115887"/>
              <a:ext cx="1557339" cy="908051"/>
              <a:chOff x="0" y="0"/>
              <a:chExt cx="1557338" cy="908050"/>
            </a:xfrm>
          </p:grpSpPr>
          <p:sp>
            <p:nvSpPr>
              <p:cNvPr id="35" name="Shape 21">
                <a:extLst>
                  <a:ext uri="{FF2B5EF4-FFF2-40B4-BE49-F238E27FC236}">
                    <a16:creationId xmlns:a16="http://schemas.microsoft.com/office/drawing/2014/main" id="{8F6BD6CA-B624-02CB-385E-9F2131E60419}"/>
                  </a:ext>
                </a:extLst>
              </p:cNvPr>
              <p:cNvSpPr/>
              <p:nvPr/>
            </p:nvSpPr>
            <p:spPr>
              <a:xfrm>
                <a:off x="0" y="0"/>
                <a:ext cx="1557338" cy="908050"/>
              </a:xfrm>
              <a:prstGeom prst="roundRect">
                <a:avLst>
                  <a:gd name="adj" fmla="val 171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endParaRPr sz="1634"/>
              </a:p>
            </p:txBody>
          </p:sp>
          <p:sp>
            <p:nvSpPr>
              <p:cNvPr id="36" name="Shape 22">
                <a:extLst>
                  <a:ext uri="{FF2B5EF4-FFF2-40B4-BE49-F238E27FC236}">
                    <a16:creationId xmlns:a16="http://schemas.microsoft.com/office/drawing/2014/main" id="{9BE7B6D0-75B8-6C33-B35D-309DC7B5B6FC}"/>
                  </a:ext>
                </a:extLst>
              </p:cNvPr>
              <p:cNvSpPr/>
              <p:nvPr/>
            </p:nvSpPr>
            <p:spPr>
              <a:xfrm>
                <a:off x="462" y="322402"/>
                <a:ext cx="1556414" cy="26324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5000"/>
                  </a:lnSpc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800"/>
                </a:lvl1pPr>
              </a:lstStyle>
              <a:p>
                <a:pPr lvl="0"/>
                <a:r>
                  <a:rPr sz="1634" dirty="0"/>
                  <a:t>Resolver</a:t>
                </a:r>
              </a:p>
            </p:txBody>
          </p:sp>
        </p:grpSp>
        <p:sp>
          <p:nvSpPr>
            <p:cNvPr id="33" name="Shape 24">
              <a:extLst>
                <a:ext uri="{FF2B5EF4-FFF2-40B4-BE49-F238E27FC236}">
                  <a16:creationId xmlns:a16="http://schemas.microsoft.com/office/drawing/2014/main" id="{9E820F28-E51C-D9B3-45C7-E2EE9227C186}"/>
                </a:ext>
              </a:extLst>
            </p:cNvPr>
            <p:cNvSpPr/>
            <p:nvPr/>
          </p:nvSpPr>
          <p:spPr>
            <a:xfrm flipH="1">
              <a:off x="-3175" y="428273"/>
              <a:ext cx="1533526" cy="158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 dirty="0"/>
            </a:p>
          </p:txBody>
        </p:sp>
        <p:sp>
          <p:nvSpPr>
            <p:cNvPr id="34" name="Shape 25">
              <a:extLst>
                <a:ext uri="{FF2B5EF4-FFF2-40B4-BE49-F238E27FC236}">
                  <a16:creationId xmlns:a16="http://schemas.microsoft.com/office/drawing/2014/main" id="{FEEB01B4-6B86-62C0-F864-BC3E8996D6CF}"/>
                </a:ext>
              </a:extLst>
            </p:cNvPr>
            <p:cNvSpPr/>
            <p:nvPr/>
          </p:nvSpPr>
          <p:spPr>
            <a:xfrm>
              <a:off x="406399" y="0"/>
              <a:ext cx="605761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B847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 dirty="0"/>
                <a:t>Query</a:t>
              </a:r>
            </a:p>
          </p:txBody>
        </p:sp>
      </p:grpSp>
      <p:grpSp>
        <p:nvGrpSpPr>
          <p:cNvPr id="37" name="Group 29">
            <a:extLst>
              <a:ext uri="{FF2B5EF4-FFF2-40B4-BE49-F238E27FC236}">
                <a16:creationId xmlns:a16="http://schemas.microsoft.com/office/drawing/2014/main" id="{1318BA3C-3FF3-69E5-1F57-0AAEBDD475D8}"/>
              </a:ext>
            </a:extLst>
          </p:cNvPr>
          <p:cNvGrpSpPr/>
          <p:nvPr/>
        </p:nvGrpSpPr>
        <p:grpSpPr>
          <a:xfrm>
            <a:off x="6535452" y="3339451"/>
            <a:ext cx="1377364" cy="348130"/>
            <a:chOff x="0" y="-1"/>
            <a:chExt cx="1517650" cy="383585"/>
          </a:xfrm>
        </p:grpSpPr>
        <p:sp>
          <p:nvSpPr>
            <p:cNvPr id="38" name="Shape 27">
              <a:extLst>
                <a:ext uri="{FF2B5EF4-FFF2-40B4-BE49-F238E27FC236}">
                  <a16:creationId xmlns:a16="http://schemas.microsoft.com/office/drawing/2014/main" id="{1AF821A0-8441-5EE8-C68C-4590FAD39ADD}"/>
                </a:ext>
              </a:extLst>
            </p:cNvPr>
            <p:cNvSpPr/>
            <p:nvPr/>
          </p:nvSpPr>
          <p:spPr>
            <a:xfrm>
              <a:off x="0" y="-1"/>
              <a:ext cx="1517650" cy="1589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39" name="Shape 28">
              <a:extLst>
                <a:ext uri="{FF2B5EF4-FFF2-40B4-BE49-F238E27FC236}">
                  <a16:creationId xmlns:a16="http://schemas.microsoft.com/office/drawing/2014/main" id="{D2D8A9D0-D4A0-23A1-8F81-0E2424CFB65B}"/>
                </a:ext>
              </a:extLst>
            </p:cNvPr>
            <p:cNvSpPr/>
            <p:nvPr/>
          </p:nvSpPr>
          <p:spPr>
            <a:xfrm>
              <a:off x="44449" y="61912"/>
              <a:ext cx="992644" cy="3216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B84700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 dirty="0"/>
                <a:t>Response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548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 advAuto="0"/>
      <p:bldP spid="37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181F0-63A9-1C40-8162-905805392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4F4A1F0-713C-C521-2299-AE1A146FF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5E32A43-BE41-5304-06A3-F884B9B2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33CE97-55FF-0C00-AC9C-9BC21741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DNS Debugging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05EB25F-F0F3-4384-1CD4-3A8B8D0EB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A132-AD8E-9D2F-519B-5538AA4F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7678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D74C95-3C43-5850-E8D3-A2A6C998E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69163A-8D9D-5994-70E3-C737482DED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3000C72-7E3E-0335-668B-323EC559F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C27213-5D25-3C75-F9EC-1F1F54025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What sort of problems might occur when resolving names in DNS?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6B51CD3-D497-CC56-D384-374908EB5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93F03-8E6A-0F15-3859-E182C6E7F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Remember that following referrals is in general a multi-step process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Remember the caching</a:t>
            </a:r>
          </a:p>
        </p:txBody>
      </p:sp>
    </p:spTree>
    <p:extLst>
      <p:ext uri="{BB962C8B-B14F-4D97-AF65-F5344CB8AC3E}">
        <p14:creationId xmlns:p14="http://schemas.microsoft.com/office/powerpoint/2010/main" val="145168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D2A8BD-2F28-1BC7-254E-AC5A0F012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4F98E88-F72E-FA22-5D31-4E3532B38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9EF463-94DF-014D-BA2E-BCF7147C4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E19501-8D7E-DD94-FEA5-23CF299BC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(1) One authoritative server is down or unreachable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8DCC105-0FA7-633E-0623-33410DD2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7C52A-26F8-3F4E-11E9-FAC53173E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defRPr sz="1800"/>
            </a:pPr>
            <a:r>
              <a:rPr lang="en-US" sz="3200" dirty="0"/>
              <a:t>Not a problem: timeout and try the next authoritative server</a:t>
            </a:r>
          </a:p>
          <a:p>
            <a:pPr lvl="1">
              <a:defRPr sz="1800"/>
            </a:pPr>
            <a:r>
              <a:rPr lang="en-US" sz="2800" dirty="0"/>
              <a:t>Remember that there are multiple authoritative servers for a zone, so the referral returns multiple NS records</a:t>
            </a:r>
          </a:p>
        </p:txBody>
      </p:sp>
    </p:spTree>
    <p:extLst>
      <p:ext uri="{BB962C8B-B14F-4D97-AF65-F5344CB8AC3E}">
        <p14:creationId xmlns:p14="http://schemas.microsoft.com/office/powerpoint/2010/main" val="176428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8B3C9C-EDE0-E6F1-2FBB-D14EF41D2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5CFD34-ABD6-F591-859B-322ECBF50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C9AFE4F-325F-464A-5637-7C6AA2F78F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85C386-D590-BA28-8FB9-55ADBF1B0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(2) *ALL* authoritative servers are down or unreachable!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DBF8B90E-7F62-C725-9877-8DDB3DD29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EA514-639E-BD9F-CEE8-D318E32F3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This is bad; query cannot complete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Make sure all nameservers not on the same subnet (switch/router failure)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Make sure all nameservers not in the same building (power failure)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Make sure all nameservers not even on the same Internet backbone (failure of upstream link)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For more detail read RFC 2182</a:t>
            </a:r>
          </a:p>
        </p:txBody>
      </p:sp>
    </p:spTree>
    <p:extLst>
      <p:ext uri="{BB962C8B-B14F-4D97-AF65-F5344CB8AC3E}">
        <p14:creationId xmlns:p14="http://schemas.microsoft.com/office/powerpoint/2010/main" val="1102349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571218-F59F-C779-7DE3-0E54C434F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A9FDC4-4488-6614-289F-B2306118B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7C4605-07A2-8AF0-1330-5EDD67C0D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B1DBC5-85D0-6D15-45C0-0348CDE6F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(3) Referral to a nameserver which is not authoritative for this zone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6565FDE9-E8AB-A005-8224-A9AA582BE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2432C-3774-445D-4D07-72289A9F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Bad error. Called "Lame Delegation"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Query cannot proceed - server can give neither the right answer nor the right delegation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Typical error: NS record for a zone points to a caching nameserver which has not been set up as authoritative for that zone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Or: syntax error in zone file means that nameserver software ignores it</a:t>
            </a:r>
          </a:p>
        </p:txBody>
      </p:sp>
    </p:spTree>
    <p:extLst>
      <p:ext uri="{BB962C8B-B14F-4D97-AF65-F5344CB8AC3E}">
        <p14:creationId xmlns:p14="http://schemas.microsoft.com/office/powerpoint/2010/main" val="10978676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456A4-A62E-69E8-1B54-6F6C89941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343A81-0098-3659-DEA6-C4DA51AC0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04850E7-7AAC-0F18-7D46-2EC40FCAB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FEDB4E-33AD-3E8C-F5A1-D22AF2E5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(4) Inconsistencies between authoritative servers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21E00CA-3808-1F92-2ADB-527DDC1BE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FF7465-8F24-440E-6E41-83DD1F213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If auth servers don't have the same information then you will get different information depending on which one you picked (random)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Because of caching, these problems can be very hard to debug. Problem is intermittent.</a:t>
            </a:r>
          </a:p>
        </p:txBody>
      </p:sp>
    </p:spTree>
    <p:extLst>
      <p:ext uri="{BB962C8B-B14F-4D97-AF65-F5344CB8AC3E}">
        <p14:creationId xmlns:p14="http://schemas.microsoft.com/office/powerpoint/2010/main" val="138769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91590A-D9C8-02E7-6B8E-E3EF51E64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2301038-674F-F2B8-5AB4-27BE24F71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8BF1788-9C61-6C57-6CAA-93E9E339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AECC74-5E90-6866-CE20-0E35B96A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(5) Inconsistencies in delegations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4398C1EA-FD92-E4C3-2E5E-17585B6D0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D502E-FBCD-0EAA-D41C-9FF8E903A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NS records in the delegation do not match NS records in the zone file (we will write zone files later)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Problem: if the two sets aren't the same, then which is right?</a:t>
            </a:r>
          </a:p>
          <a:p>
            <a:pPr marL="862012" lvl="1" indent="-285750">
              <a:lnSpc>
                <a:spcPct val="93000"/>
              </a:lnSpc>
              <a:spcBef>
                <a:spcPts val="1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800" dirty="0"/>
              <a:t>Leads to unpredictable </a:t>
            </a:r>
            <a:r>
              <a:rPr lang="en-US" sz="2800" dirty="0" err="1"/>
              <a:t>behaviour</a:t>
            </a:r>
            <a:endParaRPr lang="en-US" sz="2800" dirty="0"/>
          </a:p>
          <a:p>
            <a:pPr marL="862012" lvl="1" indent="-285750">
              <a:lnSpc>
                <a:spcPct val="93000"/>
              </a:lnSpc>
              <a:spcBef>
                <a:spcPts val="11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800" dirty="0"/>
              <a:t>Caches could use one set or the other, or the union of both</a:t>
            </a:r>
          </a:p>
        </p:txBody>
      </p:sp>
    </p:spTree>
    <p:extLst>
      <p:ext uri="{BB962C8B-B14F-4D97-AF65-F5344CB8AC3E}">
        <p14:creationId xmlns:p14="http://schemas.microsoft.com/office/powerpoint/2010/main" val="2913863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241A10-58F8-604B-32F3-E5692BB629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4DB744C-FB7E-F0D4-AF29-D64B356E0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7C5285C-5F43-5446-31A1-0A10382ED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F3A88-8A1D-61DB-48EF-028CE60A4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(6) Mixing caching and authoritative nameservers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3E1BBEF-33FA-314D-89BE-CE1CB6AED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EF59E-05C7-6FF5-7E17-26B416115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 fontScale="92500" lnSpcReduction="20000"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Consider when caching nameserver contains an old zone file, but customer has transferred their DNS somewhere else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Caching nameserver responds immediately with the old information, even though NS records point at a different ISP's authoritative nameservers which hold the right information!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This is a very strong reason for having separate machines for authoritative and caching NS</a:t>
            </a:r>
          </a:p>
          <a:p>
            <a:pPr marL="1293812" lvl="2" indent="-215900">
              <a:lnSpc>
                <a:spcPct val="93000"/>
              </a:lnSpc>
              <a:spcBef>
                <a:spcPts val="800"/>
              </a:spcBef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2400" dirty="0"/>
              <a:t>Another reason is that an authoritative-only NS has a fixed memory usage</a:t>
            </a:r>
          </a:p>
        </p:txBody>
      </p:sp>
    </p:spTree>
    <p:extLst>
      <p:ext uri="{BB962C8B-B14F-4D97-AF65-F5344CB8AC3E}">
        <p14:creationId xmlns:p14="http://schemas.microsoft.com/office/powerpoint/2010/main" val="3628083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44FBD6-74BB-6852-8D6A-60C057C28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D2E78A-3B83-19A3-794C-A7842BC2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515744-90D6-CD24-0E84-6251C4AF69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837C1-6561-14E5-4E6D-70AC4E387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(7) Inappropriate choice of parameters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1D7B4020-04AC-ECA4-C2E0-67D0AE591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42D62-B455-670A-E98F-27A1E0D6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defRPr sz="1800"/>
            </a:pPr>
            <a:r>
              <a:rPr lang="en-US" sz="3200" dirty="0"/>
              <a:t>e.g. TTL set either far too short or far too long</a:t>
            </a:r>
          </a:p>
        </p:txBody>
      </p:sp>
    </p:spTree>
    <p:extLst>
      <p:ext uri="{BB962C8B-B14F-4D97-AF65-F5344CB8AC3E}">
        <p14:creationId xmlns:p14="http://schemas.microsoft.com/office/powerpoint/2010/main" val="430551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3DD2C4-6DA7-923F-717C-0DB3C3A80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72187B-6E3F-52B6-B19F-2E4E4AB0D7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C2D701-63F3-3C4D-9DC8-C68F437AE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6D653B-1E2C-3DA3-E844-BDE671D1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These problems are not the fault of the resolver!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C382FB6-AF58-4735-3A1A-304CFC68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51A42-1DD4-BC6B-CFAB-22B38F6C6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They all originate from bad configuration of the AUTHORITATIVE name servers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Many of these mistakes are easy to make but difficult to debug, especially because of caching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Running a resolver is easy; running authoritative </a:t>
            </a:r>
            <a:r>
              <a:rPr lang="en-US" sz="3200" dirty="0" err="1"/>
              <a:t>nameservice</a:t>
            </a:r>
            <a:r>
              <a:rPr lang="en-US" sz="3200" dirty="0"/>
              <a:t> properly requires great attention to detail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dirty="0"/>
              <a:t>But nothing makes the helpdesk phone ring quite like a broken resolver</a:t>
            </a:r>
          </a:p>
        </p:txBody>
      </p:sp>
    </p:spTree>
    <p:extLst>
      <p:ext uri="{BB962C8B-B14F-4D97-AF65-F5344CB8AC3E}">
        <p14:creationId xmlns:p14="http://schemas.microsoft.com/office/powerpoint/2010/main" val="95407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31"/>
          <p:cNvSpPr>
            <a:spLocks noGrp="1"/>
          </p:cNvSpPr>
          <p:nvPr>
            <p:ph type="title" idx="4294967295"/>
          </p:nvPr>
        </p:nvSpPr>
        <p:spPr>
          <a:xfrm>
            <a:off x="59963" y="658901"/>
            <a:ext cx="4056424" cy="502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000" dirty="0">
                <a:solidFill>
                  <a:srgbClr val="FFFFFF"/>
                </a:solidFill>
              </a:rPr>
              <a:t>What if the answer is not in the cache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hape 32"/>
          <p:cNvSpPr>
            <a:spLocks noGrp="1"/>
          </p:cNvSpPr>
          <p:nvPr>
            <p:ph type="body" idx="4294967295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2400" dirty="0"/>
              <a:t>DNS is a distributed database: parts of the tree (called "zones") are held in different servers</a:t>
            </a:r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2400" dirty="0"/>
              <a:t>They are called "authoritative" for their particular part of the tree</a:t>
            </a:r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2400" dirty="0"/>
              <a:t>It is the job of a caching nameserver to locate the right authoritative nameserver and get back the result</a:t>
            </a:r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2400" dirty="0"/>
              <a:t>It may have to ask other nameservers first to locate the one it needs</a:t>
            </a:r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993" dirty="0"/>
              <a:t>How to debug these problems?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4294967295"/>
          </p:nvPr>
        </p:nvSpPr>
        <p:spPr>
          <a:xfrm>
            <a:off x="1982641" y="1605002"/>
            <a:ext cx="8233923" cy="452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 dirty="0"/>
              <a:t>We must bypass caching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 dirty="0"/>
              <a:t>We must try </a:t>
            </a:r>
            <a:r>
              <a:rPr sz="2904" i="1" dirty="0"/>
              <a:t>*all*</a:t>
            </a:r>
            <a:r>
              <a:rPr sz="2904" dirty="0"/>
              <a:t> N servers for a zone (a caching nameserver stops after one)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 dirty="0"/>
              <a:t>We must bypass recursion to test all the intermediate referrals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 dirty="0"/>
              <a:t>"dig +</a:t>
            </a:r>
            <a:r>
              <a:rPr sz="2904" dirty="0" err="1"/>
              <a:t>norec</a:t>
            </a:r>
            <a:r>
              <a:rPr sz="2904" dirty="0"/>
              <a:t>" is your friend</a:t>
            </a:r>
          </a:p>
        </p:txBody>
      </p:sp>
      <p:sp>
        <p:nvSpPr>
          <p:cNvPr id="205" name="Shape 205"/>
          <p:cNvSpPr/>
          <p:nvPr/>
        </p:nvSpPr>
        <p:spPr>
          <a:xfrm>
            <a:off x="2308252" y="4751615"/>
            <a:ext cx="7422777" cy="409649"/>
          </a:xfrm>
          <a:prstGeom prst="rect">
            <a:avLst/>
          </a:prstGeom>
          <a:solidFill>
            <a:srgbClr val="00B8FF"/>
          </a:solidFill>
          <a:ln w="936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82987" bIns="82987">
            <a:spAutoFit/>
          </a:bodyPr>
          <a:lstStyle>
            <a:lvl1pPr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b="0"/>
            </a:pPr>
            <a:r>
              <a:rPr sz="1634"/>
              <a:t>dig +norec @1.2.3.4 foo.bar. a</a:t>
            </a:r>
          </a:p>
        </p:txBody>
      </p:sp>
      <p:sp>
        <p:nvSpPr>
          <p:cNvPr id="206" name="Shape 206"/>
          <p:cNvSpPr/>
          <p:nvPr/>
        </p:nvSpPr>
        <p:spPr>
          <a:xfrm flipH="1">
            <a:off x="4446334" y="5159348"/>
            <a:ext cx="321290" cy="658427"/>
          </a:xfrm>
          <a:prstGeom prst="line">
            <a:avLst/>
          </a:prstGeom>
          <a:ln w="36720">
            <a:solidFill>
              <a:srgbClr val="198A8A"/>
            </a:solidFill>
            <a:round/>
            <a:head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207" name="Shape 207"/>
          <p:cNvSpPr/>
          <p:nvPr/>
        </p:nvSpPr>
        <p:spPr>
          <a:xfrm>
            <a:off x="6255924" y="5183841"/>
            <a:ext cx="136873" cy="652664"/>
          </a:xfrm>
          <a:prstGeom prst="line">
            <a:avLst/>
          </a:prstGeom>
          <a:ln w="36720">
            <a:solidFill>
              <a:srgbClr val="198A8A"/>
            </a:solidFill>
            <a:round/>
            <a:head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208" name="Shape 208"/>
          <p:cNvSpPr/>
          <p:nvPr/>
        </p:nvSpPr>
        <p:spPr>
          <a:xfrm>
            <a:off x="7392681" y="5176637"/>
            <a:ext cx="397649" cy="618086"/>
          </a:xfrm>
          <a:prstGeom prst="line">
            <a:avLst/>
          </a:prstGeom>
          <a:ln w="36720">
            <a:solidFill>
              <a:srgbClr val="198A8A"/>
            </a:solidFill>
            <a:round/>
            <a:head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209" name="Shape 209"/>
          <p:cNvSpPr/>
          <p:nvPr/>
        </p:nvSpPr>
        <p:spPr>
          <a:xfrm>
            <a:off x="3673813" y="5853793"/>
            <a:ext cx="1357744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CCCCC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634"/>
              <a:t>Server to query</a:t>
            </a:r>
          </a:p>
        </p:txBody>
      </p:sp>
      <p:sp>
        <p:nvSpPr>
          <p:cNvPr id="210" name="Shape 210"/>
          <p:cNvSpPr/>
          <p:nvPr/>
        </p:nvSpPr>
        <p:spPr>
          <a:xfrm>
            <a:off x="6020199" y="5853793"/>
            <a:ext cx="714940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CCCCC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634"/>
              <a:t>Domain</a:t>
            </a:r>
          </a:p>
        </p:txBody>
      </p:sp>
      <p:sp>
        <p:nvSpPr>
          <p:cNvPr id="211" name="Shape 211"/>
          <p:cNvSpPr/>
          <p:nvPr/>
        </p:nvSpPr>
        <p:spPr>
          <a:xfrm>
            <a:off x="7636178" y="5853793"/>
            <a:ext cx="982578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CCCCC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634"/>
              <a:t>Query type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993"/>
              <a:t>How to interpret responses (1)</a:t>
            </a:r>
          </a:p>
        </p:txBody>
      </p:sp>
      <p:sp>
        <p:nvSpPr>
          <p:cNvPr id="214" name="Shape 214"/>
          <p:cNvSpPr>
            <a:spLocks noGrp="1"/>
          </p:cNvSpPr>
          <p:nvPr>
            <p:ph type="body" idx="4294967295"/>
          </p:nvPr>
        </p:nvSpPr>
        <p:spPr>
          <a:xfrm>
            <a:off x="1982641" y="1605002"/>
            <a:ext cx="8233923" cy="452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Look for "status: NOERROR"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"flags ... </a:t>
            </a:r>
            <a:r>
              <a:rPr sz="2904" b="1" u="sng"/>
              <a:t>aa</a:t>
            </a:r>
            <a:r>
              <a:rPr sz="2904"/>
              <a:t>" means this is an authoritative answer (i.e. not cached)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"ANSWER SECTION" gives the answer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If you get back just NS records: it's a referral</a:t>
            </a:r>
          </a:p>
        </p:txBody>
      </p:sp>
      <p:sp>
        <p:nvSpPr>
          <p:cNvPr id="215" name="Shape 215"/>
          <p:cNvSpPr/>
          <p:nvPr/>
        </p:nvSpPr>
        <p:spPr>
          <a:xfrm>
            <a:off x="2308252" y="4364051"/>
            <a:ext cx="7422777" cy="648560"/>
          </a:xfrm>
          <a:prstGeom prst="rect">
            <a:avLst/>
          </a:prstGeom>
          <a:solidFill>
            <a:srgbClr val="00B8FF"/>
          </a:solidFill>
          <a:ln w="936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82987" bIns="82987">
            <a:spAutoFit/>
          </a:bodyPr>
          <a:lstStyle/>
          <a:p>
            <a:pPr defTabSz="829909">
              <a:lnSpc>
                <a:spcPct val="95000"/>
              </a:lnSpc>
              <a:tabLst>
                <a:tab pos="414955" algn="l"/>
                <a:tab pos="829909" algn="l"/>
                <a:tab pos="1244864" algn="l"/>
                <a:tab pos="1659819" algn="l"/>
                <a:tab pos="2074774" algn="l"/>
                <a:tab pos="2489728" algn="l"/>
                <a:tab pos="2904683" algn="l"/>
                <a:tab pos="3319638" algn="l"/>
                <a:tab pos="3734592" algn="l"/>
                <a:tab pos="4149547" algn="l"/>
                <a:tab pos="4564502" algn="l"/>
                <a:tab pos="4979457" algn="l"/>
                <a:tab pos="5394411" algn="l"/>
                <a:tab pos="5809366" algn="l"/>
                <a:tab pos="6224321" algn="l"/>
                <a:tab pos="6639276" algn="l"/>
                <a:tab pos="7054230" algn="l"/>
                <a:tab pos="7469185" algn="l"/>
                <a:tab pos="7884140" algn="l"/>
                <a:tab pos="8299094" algn="l"/>
              </a:tabLst>
              <a:defRPr sz="1800"/>
            </a:pPr>
            <a:r>
              <a:rPr sz="1634">
                <a:latin typeface="Courier New"/>
                <a:ea typeface="Courier New"/>
                <a:cs typeface="Courier New"/>
                <a:sym typeface="Courier New"/>
              </a:rPr>
              <a:t>;; ANSWER SECTION</a:t>
            </a:r>
          </a:p>
          <a:p>
            <a:pPr defTabSz="829909">
              <a:lnSpc>
                <a:spcPct val="95000"/>
              </a:lnSpc>
              <a:tabLst>
                <a:tab pos="414955" algn="l"/>
                <a:tab pos="829909" algn="l"/>
                <a:tab pos="1244864" algn="l"/>
                <a:tab pos="1659819" algn="l"/>
                <a:tab pos="2074774" algn="l"/>
                <a:tab pos="2489728" algn="l"/>
                <a:tab pos="2904683" algn="l"/>
                <a:tab pos="3319638" algn="l"/>
                <a:tab pos="3734592" algn="l"/>
                <a:tab pos="4149547" algn="l"/>
                <a:tab pos="4564502" algn="l"/>
                <a:tab pos="4979457" algn="l"/>
                <a:tab pos="5394411" algn="l"/>
                <a:tab pos="5809366" algn="l"/>
                <a:tab pos="6224321" algn="l"/>
                <a:tab pos="6639276" algn="l"/>
                <a:tab pos="7054230" algn="l"/>
                <a:tab pos="7469185" algn="l"/>
                <a:tab pos="7884140" algn="l"/>
                <a:tab pos="8299094" algn="l"/>
              </a:tabLst>
              <a:defRPr sz="1800"/>
            </a:pPr>
            <a:r>
              <a:rPr sz="1634">
                <a:latin typeface="Courier New"/>
                <a:ea typeface="Courier New"/>
                <a:cs typeface="Courier New"/>
                <a:sym typeface="Courier New"/>
              </a:rPr>
              <a:t>foo.bar.     3600   IN   A   1.2.3.4</a:t>
            </a:r>
          </a:p>
        </p:txBody>
      </p:sp>
      <p:sp>
        <p:nvSpPr>
          <p:cNvPr id="216" name="Shape 216"/>
          <p:cNvSpPr/>
          <p:nvPr/>
        </p:nvSpPr>
        <p:spPr>
          <a:xfrm>
            <a:off x="3021426" y="5155025"/>
            <a:ext cx="123907" cy="713176"/>
          </a:xfrm>
          <a:prstGeom prst="line">
            <a:avLst/>
          </a:prstGeom>
          <a:ln w="36720">
            <a:solidFill>
              <a:srgbClr val="198A8A"/>
            </a:solidFill>
            <a:round/>
            <a:head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217" name="Shape 217"/>
          <p:cNvSpPr/>
          <p:nvPr/>
        </p:nvSpPr>
        <p:spPr>
          <a:xfrm>
            <a:off x="4917462" y="5156467"/>
            <a:ext cx="136872" cy="652664"/>
          </a:xfrm>
          <a:prstGeom prst="line">
            <a:avLst/>
          </a:prstGeom>
          <a:ln w="36720">
            <a:solidFill>
              <a:srgbClr val="198A8A"/>
            </a:solidFill>
            <a:round/>
            <a:head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218" name="Shape 218"/>
          <p:cNvSpPr/>
          <p:nvPr/>
        </p:nvSpPr>
        <p:spPr>
          <a:xfrm>
            <a:off x="7701002" y="5150704"/>
            <a:ext cx="96532" cy="703090"/>
          </a:xfrm>
          <a:prstGeom prst="line">
            <a:avLst/>
          </a:prstGeom>
          <a:ln w="36720">
            <a:solidFill>
              <a:srgbClr val="198A8A"/>
            </a:solidFill>
            <a:round/>
            <a:headEnd type="triangle"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219" name="Shape 219"/>
          <p:cNvSpPr/>
          <p:nvPr/>
        </p:nvSpPr>
        <p:spPr>
          <a:xfrm>
            <a:off x="2518943" y="5922949"/>
            <a:ext cx="1274388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CCCCC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634"/>
              <a:t>Domain name</a:t>
            </a:r>
          </a:p>
        </p:txBody>
      </p:sp>
      <p:sp>
        <p:nvSpPr>
          <p:cNvPr id="220" name="Shape 220"/>
          <p:cNvSpPr/>
          <p:nvPr/>
        </p:nvSpPr>
        <p:spPr>
          <a:xfrm>
            <a:off x="5015066" y="5922949"/>
            <a:ext cx="306174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CCCCC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634"/>
              <a:t>TTL</a:t>
            </a:r>
          </a:p>
        </p:txBody>
      </p:sp>
      <p:sp>
        <p:nvSpPr>
          <p:cNvPr id="221" name="Shape 221"/>
          <p:cNvSpPr/>
          <p:nvPr/>
        </p:nvSpPr>
        <p:spPr>
          <a:xfrm>
            <a:off x="7577030" y="5922949"/>
            <a:ext cx="668646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solidFill>
                  <a:srgbClr val="CCCCC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sz="1634"/>
              <a:t>Answer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defRPr sz="1800"/>
            </a:pPr>
            <a:r>
              <a:rPr sz="3993"/>
              <a:t>How to interpret responses (2)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4294967295"/>
          </p:nvPr>
        </p:nvSpPr>
        <p:spPr>
          <a:xfrm>
            <a:off x="1982641" y="1605003"/>
            <a:ext cx="8233923" cy="5131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 i="1"/>
              <a:t>"status: NXDOMAIN"</a:t>
            </a:r>
          </a:p>
          <a:p>
            <a:pPr marL="782362" lvl="1" indent="-259347">
              <a:lnSpc>
                <a:spcPct val="93000"/>
              </a:lnSpc>
              <a:spcBef>
                <a:spcPts val="998"/>
              </a:spcBef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541"/>
              <a:t>OK, negative (the name does not exist). You should get back an SOA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 i="1"/>
              <a:t>"status: NOERROR" w</a:t>
            </a:r>
            <a:r>
              <a:rPr sz="2904"/>
              <a:t>ith an empty answer section</a:t>
            </a:r>
          </a:p>
          <a:p>
            <a:pPr marL="782362" lvl="1" indent="-259347">
              <a:lnSpc>
                <a:spcPct val="93000"/>
              </a:lnSpc>
              <a:spcBef>
                <a:spcPts val="998"/>
              </a:spcBef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541"/>
              <a:t>OK, negative (name exists but no RRs of the type requested). Should get back an SOA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Other status may indicate an error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Look also for </a:t>
            </a:r>
            <a:r>
              <a:rPr sz="2904" i="1"/>
              <a:t>Connection Refused</a:t>
            </a:r>
            <a:r>
              <a:rPr sz="2904"/>
              <a:t> (DNS server is not running or doesn't accept queries from your IP address) or </a:t>
            </a:r>
            <a:r>
              <a:rPr sz="2904" i="1"/>
              <a:t>Timeout</a:t>
            </a:r>
            <a:r>
              <a:rPr sz="2904"/>
              <a:t> (no answer)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414955" algn="l"/>
                <a:tab pos="829909" algn="l"/>
                <a:tab pos="1244864" algn="l"/>
                <a:tab pos="1659819" algn="l"/>
                <a:tab pos="2074774" algn="l"/>
                <a:tab pos="2489728" algn="l"/>
                <a:tab pos="2904683" algn="l"/>
                <a:tab pos="3319638" algn="l"/>
                <a:tab pos="3734592" algn="l"/>
                <a:tab pos="4149547" algn="l"/>
                <a:tab pos="4564502" algn="l"/>
                <a:tab pos="4979457" algn="l"/>
                <a:tab pos="5394411" algn="l"/>
                <a:tab pos="5809366" algn="l"/>
                <a:tab pos="6224321" algn="l"/>
                <a:tab pos="6639276" algn="l"/>
                <a:tab pos="7054230" algn="l"/>
                <a:tab pos="7469185" algn="l"/>
                <a:tab pos="7884140" algn="l"/>
                <a:tab pos="8299094" algn="l"/>
              </a:tabLst>
              <a:defRPr sz="1800"/>
            </a:pPr>
            <a:r>
              <a:rPr sz="3993"/>
              <a:t>How to debug a domain using</a:t>
            </a:r>
            <a:br>
              <a:rPr sz="3993"/>
            </a:br>
            <a:r>
              <a:rPr sz="3993"/>
              <a:t>"dig +norec" (1)</a:t>
            </a:r>
          </a:p>
        </p:txBody>
      </p:sp>
      <p:sp>
        <p:nvSpPr>
          <p:cNvPr id="227" name="Shape 227"/>
          <p:cNvSpPr>
            <a:spLocks noGrp="1"/>
          </p:cNvSpPr>
          <p:nvPr>
            <p:ph type="body" idx="4294967295"/>
          </p:nvPr>
        </p:nvSpPr>
        <p:spPr>
          <a:xfrm>
            <a:off x="2198754" y="1782216"/>
            <a:ext cx="7961620" cy="8226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 lnSpcReduction="10000"/>
          </a:bodyPr>
          <a:lstStyle>
            <a:lvl1pPr marL="715962" indent="-609600">
              <a:lnSpc>
                <a:spcPct val="93000"/>
              </a:lnSpc>
              <a:buSzPct val="100000"/>
              <a:buFontTx/>
              <a:buAutoNum type="arabicPeriod"/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lvl1pPr>
          </a:lstStyle>
          <a:p>
            <a:pPr lvl="0">
              <a:defRPr sz="1800"/>
            </a:pPr>
            <a:r>
              <a:rPr sz="2904"/>
              <a:t>Start at any root server: [a-m].root-servers.net.</a:t>
            </a:r>
          </a:p>
        </p:txBody>
      </p:sp>
      <p:sp>
        <p:nvSpPr>
          <p:cNvPr id="228" name="Shape 228"/>
          <p:cNvSpPr/>
          <p:nvPr/>
        </p:nvSpPr>
        <p:spPr>
          <a:xfrm>
            <a:off x="2211722" y="3284925"/>
            <a:ext cx="7961619" cy="1995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marL="834231" indent="-737697" defTabSz="829909">
              <a:lnSpc>
                <a:spcPct val="93000"/>
              </a:lnSpc>
              <a:spcBef>
                <a:spcPts val="1271"/>
              </a:spcBef>
              <a:buClr>
                <a:srgbClr val="000000"/>
              </a:buClr>
              <a:buSzPct val="100000"/>
              <a:buAutoNum type="arabicPeriod"/>
              <a:tabLst>
                <a:tab pos="380375" algn="l"/>
                <a:tab pos="795330" algn="l"/>
                <a:tab pos="1210285" algn="l"/>
                <a:tab pos="1625239" algn="l"/>
                <a:tab pos="2040194" algn="l"/>
                <a:tab pos="2455149" algn="l"/>
                <a:tab pos="2870103" algn="l"/>
                <a:tab pos="3285058" algn="l"/>
                <a:tab pos="3700013" algn="l"/>
                <a:tab pos="4114968" algn="l"/>
                <a:tab pos="4529922" algn="l"/>
                <a:tab pos="4944877" algn="l"/>
                <a:tab pos="5359832" algn="l"/>
                <a:tab pos="5774787" algn="l"/>
                <a:tab pos="6189741" algn="l"/>
                <a:tab pos="6604696" algn="l"/>
                <a:tab pos="7019651" algn="l"/>
                <a:tab pos="7434605" algn="l"/>
                <a:tab pos="7849560" algn="l"/>
                <a:tab pos="8264515" algn="l"/>
                <a:tab pos="8679470" algn="l"/>
              </a:tabLst>
              <a:defRPr sz="1800"/>
            </a:pPr>
            <a:r>
              <a:rPr sz="2904"/>
              <a:t>For a referral, note the NS records returned</a:t>
            </a:r>
          </a:p>
          <a:p>
            <a:pPr marL="834231" indent="-737697" defTabSz="829909">
              <a:lnSpc>
                <a:spcPct val="93000"/>
              </a:lnSpc>
              <a:spcBef>
                <a:spcPts val="1271"/>
              </a:spcBef>
              <a:buClr>
                <a:srgbClr val="000000"/>
              </a:buClr>
              <a:buSzPct val="100000"/>
              <a:buAutoNum type="arabicPeriod"/>
              <a:tabLst>
                <a:tab pos="380375" algn="l"/>
                <a:tab pos="795330" algn="l"/>
                <a:tab pos="1210285" algn="l"/>
                <a:tab pos="1625239" algn="l"/>
                <a:tab pos="2040194" algn="l"/>
                <a:tab pos="2455149" algn="l"/>
                <a:tab pos="2870103" algn="l"/>
                <a:tab pos="3285058" algn="l"/>
                <a:tab pos="3700013" algn="l"/>
                <a:tab pos="4114968" algn="l"/>
                <a:tab pos="4529922" algn="l"/>
                <a:tab pos="4944877" algn="l"/>
                <a:tab pos="5359832" algn="l"/>
                <a:tab pos="5774787" algn="l"/>
                <a:tab pos="6189741" algn="l"/>
                <a:tab pos="6604696" algn="l"/>
                <a:tab pos="7019651" algn="l"/>
                <a:tab pos="7434605" algn="l"/>
                <a:tab pos="7849560" algn="l"/>
                <a:tab pos="8264515" algn="l"/>
                <a:tab pos="8679470" algn="l"/>
              </a:tabLst>
              <a:defRPr sz="1800"/>
            </a:pPr>
            <a:r>
              <a:rPr sz="2904"/>
              <a:t>Repeat the query for </a:t>
            </a:r>
            <a:r>
              <a:rPr sz="2904" i="1"/>
              <a:t>*all*</a:t>
            </a:r>
            <a:r>
              <a:rPr sz="2904"/>
              <a:t> NS records</a:t>
            </a:r>
          </a:p>
          <a:p>
            <a:pPr marL="834231" indent="-737697" defTabSz="829909">
              <a:lnSpc>
                <a:spcPct val="93000"/>
              </a:lnSpc>
              <a:spcBef>
                <a:spcPts val="1271"/>
              </a:spcBef>
              <a:buClr>
                <a:srgbClr val="000000"/>
              </a:buClr>
              <a:buSzPct val="100000"/>
              <a:buAutoNum type="arabicPeriod"/>
              <a:tabLst>
                <a:tab pos="380375" algn="l"/>
                <a:tab pos="795330" algn="l"/>
                <a:tab pos="1210285" algn="l"/>
                <a:tab pos="1625239" algn="l"/>
                <a:tab pos="2040194" algn="l"/>
                <a:tab pos="2455149" algn="l"/>
                <a:tab pos="2870103" algn="l"/>
                <a:tab pos="3285058" algn="l"/>
                <a:tab pos="3700013" algn="l"/>
                <a:tab pos="4114968" algn="l"/>
                <a:tab pos="4529922" algn="l"/>
                <a:tab pos="4944877" algn="l"/>
                <a:tab pos="5359832" algn="l"/>
                <a:tab pos="5774787" algn="l"/>
                <a:tab pos="6189741" algn="l"/>
                <a:tab pos="6604696" algn="l"/>
                <a:tab pos="7019651" algn="l"/>
                <a:tab pos="7434605" algn="l"/>
                <a:tab pos="7849560" algn="l"/>
                <a:tab pos="8264515" algn="l"/>
                <a:tab pos="8679470" algn="l"/>
              </a:tabLst>
              <a:defRPr sz="1800"/>
            </a:pPr>
            <a:r>
              <a:rPr sz="2904"/>
              <a:t>Go back to step 2, until you have got the final answers to the query</a:t>
            </a:r>
          </a:p>
        </p:txBody>
      </p:sp>
      <p:sp>
        <p:nvSpPr>
          <p:cNvPr id="229" name="Shape 229"/>
          <p:cNvSpPr/>
          <p:nvPr/>
        </p:nvSpPr>
        <p:spPr>
          <a:xfrm>
            <a:off x="2308252" y="2280717"/>
            <a:ext cx="7422777" cy="436386"/>
          </a:xfrm>
          <a:prstGeom prst="rect">
            <a:avLst/>
          </a:prstGeom>
          <a:solidFill>
            <a:srgbClr val="00B8FF"/>
          </a:solidFill>
          <a:ln w="936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tIns="82987" bIns="82987">
            <a:spAutoFit/>
          </a:bodyPr>
          <a:lstStyle>
            <a:lvl1pPr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 b="1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>
              <a:defRPr sz="1800" b="0"/>
            </a:pPr>
            <a:r>
              <a:rPr sz="1815"/>
              <a:t>dig +norec @a.root-servers.net. www.tiscali.co.uk. a</a:t>
            </a:r>
          </a:p>
        </p:txBody>
      </p:sp>
      <p:sp>
        <p:nvSpPr>
          <p:cNvPr id="230" name="Shape 230"/>
          <p:cNvSpPr/>
          <p:nvPr/>
        </p:nvSpPr>
        <p:spPr>
          <a:xfrm>
            <a:off x="4622500" y="2761930"/>
            <a:ext cx="2503249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 algn="ctr"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i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i="0"/>
            </a:pPr>
            <a:r>
              <a:rPr sz="1634"/>
              <a:t>Remember the trailing dots!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414955" algn="l"/>
                <a:tab pos="829909" algn="l"/>
                <a:tab pos="1244864" algn="l"/>
                <a:tab pos="1659819" algn="l"/>
                <a:tab pos="2074774" algn="l"/>
                <a:tab pos="2489728" algn="l"/>
                <a:tab pos="2904683" algn="l"/>
                <a:tab pos="3319638" algn="l"/>
                <a:tab pos="3734592" algn="l"/>
                <a:tab pos="4149547" algn="l"/>
                <a:tab pos="4564502" algn="l"/>
                <a:tab pos="4979457" algn="l"/>
                <a:tab pos="5394411" algn="l"/>
                <a:tab pos="5809366" algn="l"/>
                <a:tab pos="6224321" algn="l"/>
                <a:tab pos="6639276" algn="l"/>
                <a:tab pos="7054230" algn="l"/>
                <a:tab pos="7469185" algn="l"/>
                <a:tab pos="7884140" algn="l"/>
                <a:tab pos="8299094" algn="l"/>
              </a:tabLst>
              <a:defRPr sz="1800"/>
            </a:pPr>
            <a:r>
              <a:rPr sz="3993"/>
              <a:t>How to debug a domain using</a:t>
            </a:r>
            <a:br>
              <a:rPr sz="3993"/>
            </a:br>
            <a:r>
              <a:rPr sz="3993"/>
              <a:t>"dig +norec" (2)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4294967295"/>
          </p:nvPr>
        </p:nvSpPr>
        <p:spPr>
          <a:xfrm>
            <a:off x="1982641" y="1605002"/>
            <a:ext cx="8233923" cy="36249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 marL="649807" indent="-553273">
              <a:lnSpc>
                <a:spcPct val="93000"/>
              </a:lnSpc>
              <a:buSzPct val="100000"/>
              <a:buFontTx/>
              <a:buAutoNum type="arabicPeriod"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Check all the results from a group of authoritative nameservers are consistent with each other</a:t>
            </a:r>
          </a:p>
          <a:p>
            <a:pPr marL="649807" indent="-553273">
              <a:lnSpc>
                <a:spcPct val="93000"/>
              </a:lnSpc>
              <a:buSzPct val="100000"/>
              <a:buFontTx/>
              <a:buAutoNum type="arabicPeriod"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Check all the final answers have "flags: aa"</a:t>
            </a:r>
          </a:p>
          <a:p>
            <a:pPr marL="649807" indent="-553273">
              <a:lnSpc>
                <a:spcPct val="93000"/>
              </a:lnSpc>
              <a:buSzPct val="100000"/>
              <a:buFontTx/>
              <a:buAutoNum type="arabicPeriod"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Note that the NS records point to names, not IP addresses. So now check every NS record seen maps to the correct IP address using the same process!!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title" idx="4294967295"/>
          </p:nvPr>
        </p:nvSpPr>
        <p:spPr>
          <a:xfrm>
            <a:off x="1982641" y="273744"/>
            <a:ext cx="8233923" cy="114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414955" algn="l"/>
                <a:tab pos="829909" algn="l"/>
                <a:tab pos="1244864" algn="l"/>
                <a:tab pos="1659819" algn="l"/>
                <a:tab pos="2074774" algn="l"/>
                <a:tab pos="2489728" algn="l"/>
                <a:tab pos="2904683" algn="l"/>
                <a:tab pos="3319638" algn="l"/>
                <a:tab pos="3734592" algn="l"/>
                <a:tab pos="4149547" algn="l"/>
                <a:tab pos="4564502" algn="l"/>
                <a:tab pos="4979457" algn="l"/>
                <a:tab pos="5394411" algn="l"/>
                <a:tab pos="5809366" algn="l"/>
                <a:tab pos="6224321" algn="l"/>
                <a:tab pos="6639276" algn="l"/>
                <a:tab pos="7054230" algn="l"/>
                <a:tab pos="7469185" algn="l"/>
                <a:tab pos="7884140" algn="l"/>
                <a:tab pos="8299094" algn="l"/>
              </a:tabLst>
              <a:defRPr sz="1800"/>
            </a:pPr>
            <a:r>
              <a:rPr sz="3993"/>
              <a:t>How to debug a domain using</a:t>
            </a:r>
            <a:br>
              <a:rPr sz="3993"/>
            </a:br>
            <a:r>
              <a:rPr sz="3993"/>
              <a:t>"dig +norec" (3)</a:t>
            </a:r>
          </a:p>
        </p:txBody>
      </p:sp>
      <p:sp>
        <p:nvSpPr>
          <p:cNvPr id="236" name="Shape 236"/>
          <p:cNvSpPr>
            <a:spLocks noGrp="1"/>
          </p:cNvSpPr>
          <p:nvPr>
            <p:ph type="body" idx="4294967295"/>
          </p:nvPr>
        </p:nvSpPr>
        <p:spPr>
          <a:xfrm>
            <a:off x="1982641" y="1605002"/>
            <a:ext cx="8233923" cy="4529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0" tIns="0" rIns="0" bIns="0" rtlCol="0">
            <a:normAutofit/>
          </a:bodyPr>
          <a:lstStyle/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Tedious, requires patience and accuracy, but it pays off</a:t>
            </a:r>
          </a:p>
          <a:p>
            <a:pPr>
              <a:lnSpc>
                <a:spcPct val="93000"/>
              </a:lnSpc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904"/>
              <a:t>Learn this first before playing with more automated tools</a:t>
            </a:r>
          </a:p>
          <a:p>
            <a:pPr marL="782362" lvl="1" indent="-259347">
              <a:lnSpc>
                <a:spcPct val="93000"/>
              </a:lnSpc>
              <a:spcBef>
                <a:spcPts val="998"/>
              </a:spcBef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541"/>
              <a:t>Such as:</a:t>
            </a:r>
          </a:p>
          <a:p>
            <a:pPr marL="1174264" lvl="2" indent="-195951">
              <a:lnSpc>
                <a:spcPct val="93000"/>
              </a:lnSpc>
              <a:spcBef>
                <a:spcPts val="726"/>
              </a:spcBef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178"/>
              <a:t>http://www.squish.net/dnscheck/</a:t>
            </a:r>
          </a:p>
          <a:p>
            <a:pPr marL="1174264" lvl="2" indent="-195951">
              <a:lnSpc>
                <a:spcPct val="93000"/>
              </a:lnSpc>
              <a:spcBef>
                <a:spcPts val="726"/>
              </a:spcBef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178"/>
              <a:t>http://www.zonecheck.fr/</a:t>
            </a:r>
          </a:p>
          <a:p>
            <a:pPr marL="782362" lvl="1" indent="-259347">
              <a:lnSpc>
                <a:spcPct val="93000"/>
              </a:lnSpc>
              <a:spcBef>
                <a:spcPts val="998"/>
              </a:spcBef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sz="2541"/>
              <a:t>These tools all have limitations, none is perfect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4B8D0E-6F16-F76E-0EC8-050F9ABF62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17CF44-BD6F-F159-F877-217D2C96C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7013236-0BE8-C7C6-CBBB-54D04C9CB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26C380-A4D5-F7FE-A09D-AABD9EAD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Practical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FC3B8A0-2E35-85A4-873A-536FC28B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3895C2-7E60-F923-0D87-671F540B3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4400" b="1" dirty="0"/>
              <a:t>Worked examples</a:t>
            </a:r>
          </a:p>
        </p:txBody>
      </p:sp>
    </p:spTree>
    <p:extLst>
      <p:ext uri="{BB962C8B-B14F-4D97-AF65-F5344CB8AC3E}">
        <p14:creationId xmlns:p14="http://schemas.microsoft.com/office/powerpoint/2010/main" val="8658065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0BFD6A-C450-CB6F-8B39-A0B4AFB0C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F5C2AD2-0F65-A23C-9C15-C19C51C0D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D68D3BE-3283-29A1-B24C-0F610D02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63A70-137F-B9D1-5530-918093F7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Practical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AB352F0D-A3FC-6AF3-DEE7-33EBDE56B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47580-AB02-7B78-7961-05C682D24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b="1" dirty="0"/>
              <a:t>Build a resolver</a:t>
            </a:r>
          </a:p>
          <a:p>
            <a:pPr lvl="0">
              <a:lnSpc>
                <a:spcPct val="93000"/>
              </a:lnSpc>
              <a:tabLst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 sz="1800"/>
            </a:pPr>
            <a:r>
              <a:rPr lang="en-US" sz="3200" b="1" dirty="0"/>
              <a:t>Examine its operation</a:t>
            </a:r>
          </a:p>
        </p:txBody>
      </p:sp>
    </p:spTree>
    <p:extLst>
      <p:ext uri="{BB962C8B-B14F-4D97-AF65-F5344CB8AC3E}">
        <p14:creationId xmlns:p14="http://schemas.microsoft.com/office/powerpoint/2010/main" val="805269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F1E52-7AF3-DE42-F67A-EB27ED2D4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9CD60AB-A971-C5C2-4047-C1ADE66AC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B74A8AA-DC60-3257-BA99-9F6845D8E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31">
            <a:extLst>
              <a:ext uri="{FF2B5EF4-FFF2-40B4-BE49-F238E27FC236}">
                <a16:creationId xmlns:a16="http://schemas.microsoft.com/office/drawing/2014/main" id="{DA733E92-0D75-90EF-C05E-BB25CBFC90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63" y="658901"/>
            <a:ext cx="4056424" cy="50233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4000" dirty="0">
                <a:solidFill>
                  <a:srgbClr val="FFFFFF"/>
                </a:solidFill>
              </a:rPr>
              <a:t>How caching NS works (2)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D11DC2E9-CA9C-460E-14B3-16C415A24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hape 32">
            <a:extLst>
              <a:ext uri="{FF2B5EF4-FFF2-40B4-BE49-F238E27FC236}">
                <a16:creationId xmlns:a16="http://schemas.microsoft.com/office/drawing/2014/main" id="{4F366750-80E7-824B-B100-F00DAE34648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47308" y="591344"/>
            <a:ext cx="6906491" cy="55856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</p:txBody>
      </p:sp>
      <p:grpSp>
        <p:nvGrpSpPr>
          <p:cNvPr id="2" name="Group 37">
            <a:extLst>
              <a:ext uri="{FF2B5EF4-FFF2-40B4-BE49-F238E27FC236}">
                <a16:creationId xmlns:a16="http://schemas.microsoft.com/office/drawing/2014/main" id="{67795D47-2DAB-1D21-C6FC-563764F23042}"/>
              </a:ext>
            </a:extLst>
          </p:cNvPr>
          <p:cNvGrpSpPr/>
          <p:nvPr/>
        </p:nvGrpSpPr>
        <p:grpSpPr>
          <a:xfrm>
            <a:off x="4305710" y="2082407"/>
            <a:ext cx="1413383" cy="824113"/>
            <a:chOff x="0" y="0"/>
            <a:chExt cx="1557338" cy="908050"/>
          </a:xfrm>
        </p:grpSpPr>
        <p:sp>
          <p:nvSpPr>
            <p:cNvPr id="3" name="Shape 35">
              <a:extLst>
                <a:ext uri="{FF2B5EF4-FFF2-40B4-BE49-F238E27FC236}">
                  <a16:creationId xmlns:a16="http://schemas.microsoft.com/office/drawing/2014/main" id="{1E6494C1-6B4C-8B6E-065C-16A1690254C1}"/>
                </a:ext>
              </a:extLst>
            </p:cNvPr>
            <p:cNvSpPr/>
            <p:nvPr/>
          </p:nvSpPr>
          <p:spPr>
            <a:xfrm>
              <a:off x="0" y="0"/>
              <a:ext cx="1557338" cy="908050"/>
            </a:xfrm>
            <a:prstGeom prst="roundRect">
              <a:avLst>
                <a:gd name="adj" fmla="val 171"/>
              </a:avLst>
            </a:prstGeom>
            <a:solidFill>
              <a:srgbClr val="00B8FF"/>
            </a:solidFill>
            <a:ln w="936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829909">
                <a:lnSpc>
                  <a:spcPct val="95000"/>
                </a:lnSpc>
                <a:tabLst>
                  <a:tab pos="414955" algn="l"/>
                  <a:tab pos="829909" algn="l"/>
                  <a:tab pos="1244864" algn="l"/>
                  <a:tab pos="1659819" algn="l"/>
                  <a:tab pos="2074774" algn="l"/>
                  <a:tab pos="2489728" algn="l"/>
                  <a:tab pos="2904683" algn="l"/>
                  <a:tab pos="3319638" algn="l"/>
                  <a:tab pos="3734592" algn="l"/>
                  <a:tab pos="4149547" algn="l"/>
                  <a:tab pos="4564502" algn="l"/>
                  <a:tab pos="4979457" algn="l"/>
                  <a:tab pos="5394411" algn="l"/>
                  <a:tab pos="5809366" algn="l"/>
                  <a:tab pos="6224321" algn="l"/>
                  <a:tab pos="6639276" algn="l"/>
                  <a:tab pos="7054230" algn="l"/>
                  <a:tab pos="7469185" algn="l"/>
                  <a:tab pos="7884140" algn="l"/>
                  <a:tab pos="8299094" algn="l"/>
                </a:tabLst>
                <a:defRPr sz="1800"/>
              </a:pPr>
              <a:endParaRPr sz="1634"/>
            </a:p>
          </p:txBody>
        </p:sp>
        <p:sp>
          <p:nvSpPr>
            <p:cNvPr id="4" name="Shape 36">
              <a:extLst>
                <a:ext uri="{FF2B5EF4-FFF2-40B4-BE49-F238E27FC236}">
                  <a16:creationId xmlns:a16="http://schemas.microsoft.com/office/drawing/2014/main" id="{78B828C7-D6E2-0F03-5F4C-72C4C474DC70}"/>
                </a:ext>
              </a:extLst>
            </p:cNvPr>
            <p:cNvSpPr/>
            <p:nvPr/>
          </p:nvSpPr>
          <p:spPr>
            <a:xfrm>
              <a:off x="462" y="190780"/>
              <a:ext cx="1556414" cy="526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 defTabSz="829909">
                <a:lnSpc>
                  <a:spcPct val="95000"/>
                </a:lnSpc>
                <a:tabLst>
                  <a:tab pos="414955" algn="l"/>
                  <a:tab pos="829909" algn="l"/>
                  <a:tab pos="1244864" algn="l"/>
                  <a:tab pos="1659819" algn="l"/>
                  <a:tab pos="2074774" algn="l"/>
                  <a:tab pos="2489728" algn="l"/>
                  <a:tab pos="2904683" algn="l"/>
                  <a:tab pos="3319638" algn="l"/>
                  <a:tab pos="3734592" algn="l"/>
                  <a:tab pos="4149547" algn="l"/>
                  <a:tab pos="4564502" algn="l"/>
                  <a:tab pos="4979457" algn="l"/>
                  <a:tab pos="5394411" algn="l"/>
                  <a:tab pos="5809366" algn="l"/>
                  <a:tab pos="6224321" algn="l"/>
                  <a:tab pos="6639276" algn="l"/>
                  <a:tab pos="7054230" algn="l"/>
                  <a:tab pos="7469185" algn="l"/>
                  <a:tab pos="7884140" algn="l"/>
                  <a:tab pos="8299094" algn="l"/>
                </a:tabLst>
                <a:defRPr sz="1800"/>
              </a:pPr>
              <a:r>
                <a:rPr sz="1634" dirty="0"/>
                <a:t>Stub</a:t>
              </a:r>
            </a:p>
            <a:p>
              <a:pPr algn="ctr" defTabSz="829909">
                <a:lnSpc>
                  <a:spcPct val="95000"/>
                </a:lnSpc>
                <a:tabLst>
                  <a:tab pos="414955" algn="l"/>
                  <a:tab pos="829909" algn="l"/>
                  <a:tab pos="1244864" algn="l"/>
                  <a:tab pos="1659819" algn="l"/>
                  <a:tab pos="2074774" algn="l"/>
                  <a:tab pos="2489728" algn="l"/>
                  <a:tab pos="2904683" algn="l"/>
                  <a:tab pos="3319638" algn="l"/>
                  <a:tab pos="3734592" algn="l"/>
                  <a:tab pos="4149547" algn="l"/>
                  <a:tab pos="4564502" algn="l"/>
                  <a:tab pos="4979457" algn="l"/>
                  <a:tab pos="5394411" algn="l"/>
                  <a:tab pos="5809366" algn="l"/>
                  <a:tab pos="6224321" algn="l"/>
                  <a:tab pos="6639276" algn="l"/>
                  <a:tab pos="7054230" algn="l"/>
                  <a:tab pos="7469185" algn="l"/>
                  <a:tab pos="7884140" algn="l"/>
                  <a:tab pos="8299094" algn="l"/>
                </a:tabLst>
                <a:defRPr sz="1800"/>
              </a:pPr>
              <a:r>
                <a:rPr sz="1634" dirty="0"/>
                <a:t>Resolver</a:t>
              </a:r>
            </a:p>
          </p:txBody>
        </p:sp>
      </p:grpSp>
      <p:grpSp>
        <p:nvGrpSpPr>
          <p:cNvPr id="5" name="Group 44">
            <a:extLst>
              <a:ext uri="{FF2B5EF4-FFF2-40B4-BE49-F238E27FC236}">
                <a16:creationId xmlns:a16="http://schemas.microsoft.com/office/drawing/2014/main" id="{4D4ED1B6-7DFC-7304-3F2B-C160E41BE5FA}"/>
              </a:ext>
            </a:extLst>
          </p:cNvPr>
          <p:cNvGrpSpPr/>
          <p:nvPr/>
        </p:nvGrpSpPr>
        <p:grpSpPr>
          <a:xfrm>
            <a:off x="5730616" y="1684758"/>
            <a:ext cx="2897364" cy="1215998"/>
            <a:chOff x="-1" y="0"/>
            <a:chExt cx="3192465" cy="1339850"/>
          </a:xfrm>
        </p:grpSpPr>
        <p:grpSp>
          <p:nvGrpSpPr>
            <p:cNvPr id="6" name="Group 40">
              <a:extLst>
                <a:ext uri="{FF2B5EF4-FFF2-40B4-BE49-F238E27FC236}">
                  <a16:creationId xmlns:a16="http://schemas.microsoft.com/office/drawing/2014/main" id="{B1F85A44-D08B-3445-53F7-728656D2B4E4}"/>
                </a:ext>
              </a:extLst>
            </p:cNvPr>
            <p:cNvGrpSpPr/>
            <p:nvPr/>
          </p:nvGrpSpPr>
          <p:grpSpPr>
            <a:xfrm>
              <a:off x="1635125" y="431800"/>
              <a:ext cx="1557339" cy="908050"/>
              <a:chOff x="0" y="0"/>
              <a:chExt cx="1557338" cy="908050"/>
            </a:xfrm>
          </p:grpSpPr>
          <p:sp>
            <p:nvSpPr>
              <p:cNvPr id="10" name="Shape 38">
                <a:extLst>
                  <a:ext uri="{FF2B5EF4-FFF2-40B4-BE49-F238E27FC236}">
                    <a16:creationId xmlns:a16="http://schemas.microsoft.com/office/drawing/2014/main" id="{B98B7170-9902-B361-A892-35B65F68A3EF}"/>
                  </a:ext>
                </a:extLst>
              </p:cNvPr>
              <p:cNvSpPr/>
              <p:nvPr/>
            </p:nvSpPr>
            <p:spPr>
              <a:xfrm>
                <a:off x="0" y="0"/>
                <a:ext cx="1557338" cy="908050"/>
              </a:xfrm>
              <a:prstGeom prst="roundRect">
                <a:avLst>
                  <a:gd name="adj" fmla="val 171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>
                    <a:solidFill>
                      <a:srgbClr val="3333CC"/>
                    </a:solidFill>
                  </a:defRPr>
                </a:pPr>
                <a:endParaRPr sz="1634"/>
              </a:p>
            </p:txBody>
          </p:sp>
          <p:sp>
            <p:nvSpPr>
              <p:cNvPr id="11" name="Shape 39">
                <a:extLst>
                  <a:ext uri="{FF2B5EF4-FFF2-40B4-BE49-F238E27FC236}">
                    <a16:creationId xmlns:a16="http://schemas.microsoft.com/office/drawing/2014/main" id="{6EA70B95-FB0B-671C-2AEC-8CA1394C74F8}"/>
                  </a:ext>
                </a:extLst>
              </p:cNvPr>
              <p:cNvSpPr/>
              <p:nvPr/>
            </p:nvSpPr>
            <p:spPr>
              <a:xfrm>
                <a:off x="462" y="322402"/>
                <a:ext cx="1556414" cy="26324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>
                <a:lvl1pPr algn="ctr" defTabSz="914400">
                  <a:lnSpc>
                    <a:spcPct val="95000"/>
                  </a:lnSpc>
                  <a:tabLst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1800">
                    <a:solidFill>
                      <a:srgbClr val="3333CC"/>
                    </a:solidFill>
                  </a:defRPr>
                </a:lvl1pPr>
              </a:lstStyle>
              <a:p>
                <a:pPr lvl="0">
                  <a:defRPr>
                    <a:solidFill>
                      <a:srgbClr val="000000"/>
                    </a:solidFill>
                  </a:defRPr>
                </a:pPr>
                <a:r>
                  <a:rPr sz="1634"/>
                  <a:t>Resolver</a:t>
                </a:r>
              </a:p>
            </p:txBody>
          </p:sp>
        </p:grpSp>
        <p:sp>
          <p:nvSpPr>
            <p:cNvPr id="7" name="Shape 41">
              <a:extLst>
                <a:ext uri="{FF2B5EF4-FFF2-40B4-BE49-F238E27FC236}">
                  <a16:creationId xmlns:a16="http://schemas.microsoft.com/office/drawing/2014/main" id="{C11D84F7-B0F1-9909-0FD6-02502B9501E5}"/>
                </a:ext>
              </a:extLst>
            </p:cNvPr>
            <p:cNvSpPr/>
            <p:nvPr/>
          </p:nvSpPr>
          <p:spPr>
            <a:xfrm flipH="1">
              <a:off x="-1" y="711200"/>
              <a:ext cx="1533526" cy="158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8" name="Shape 42">
              <a:extLst>
                <a:ext uri="{FF2B5EF4-FFF2-40B4-BE49-F238E27FC236}">
                  <a16:creationId xmlns:a16="http://schemas.microsoft.com/office/drawing/2014/main" id="{A98A8277-A192-343C-A362-A78452D5B84A}"/>
                </a:ext>
              </a:extLst>
            </p:cNvPr>
            <p:cNvSpPr/>
            <p:nvPr/>
          </p:nvSpPr>
          <p:spPr>
            <a:xfrm>
              <a:off x="406399" y="315912"/>
              <a:ext cx="605761" cy="321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Query</a:t>
              </a:r>
            </a:p>
          </p:txBody>
        </p:sp>
        <p:sp>
          <p:nvSpPr>
            <p:cNvPr id="9" name="Shape 43">
              <a:extLst>
                <a:ext uri="{FF2B5EF4-FFF2-40B4-BE49-F238E27FC236}">
                  <a16:creationId xmlns:a16="http://schemas.microsoft.com/office/drawing/2014/main" id="{0DF09AB3-0CA3-3B0B-4889-6369EACD4396}"/>
                </a:ext>
              </a:extLst>
            </p:cNvPr>
            <p:cNvSpPr/>
            <p:nvPr/>
          </p:nvSpPr>
          <p:spPr>
            <a:xfrm>
              <a:off x="771525" y="0"/>
              <a:ext cx="123639" cy="3216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634"/>
                <a:t>1</a:t>
              </a:r>
            </a:p>
          </p:txBody>
        </p:sp>
      </p:grpSp>
      <p:grpSp>
        <p:nvGrpSpPr>
          <p:cNvPr id="12" name="Group 51">
            <a:extLst>
              <a:ext uri="{FF2B5EF4-FFF2-40B4-BE49-F238E27FC236}">
                <a16:creationId xmlns:a16="http://schemas.microsoft.com/office/drawing/2014/main" id="{90F51CC0-E002-62EF-6BF7-6D5C40D2E922}"/>
              </a:ext>
            </a:extLst>
          </p:cNvPr>
          <p:cNvGrpSpPr/>
          <p:nvPr/>
        </p:nvGrpSpPr>
        <p:grpSpPr>
          <a:xfrm>
            <a:off x="8626536" y="772759"/>
            <a:ext cx="2602010" cy="1446520"/>
            <a:chOff x="-1" y="0"/>
            <a:chExt cx="2867027" cy="1593850"/>
          </a:xfrm>
        </p:grpSpPr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id="{6F159F8A-D271-3740-CF73-37B705CBFE34}"/>
                </a:ext>
              </a:extLst>
            </p:cNvPr>
            <p:cNvGrpSpPr/>
            <p:nvPr/>
          </p:nvGrpSpPr>
          <p:grpSpPr>
            <a:xfrm>
              <a:off x="1309687" y="0"/>
              <a:ext cx="1557339" cy="908050"/>
              <a:chOff x="0" y="0"/>
              <a:chExt cx="1557338" cy="908050"/>
            </a:xfrm>
          </p:grpSpPr>
          <p:sp>
            <p:nvSpPr>
              <p:cNvPr id="17" name="Shape 45">
                <a:extLst>
                  <a:ext uri="{FF2B5EF4-FFF2-40B4-BE49-F238E27FC236}">
                    <a16:creationId xmlns:a16="http://schemas.microsoft.com/office/drawing/2014/main" id="{BED4074B-97FF-65C3-52E9-4F0F54E578C7}"/>
                  </a:ext>
                </a:extLst>
              </p:cNvPr>
              <p:cNvSpPr/>
              <p:nvPr/>
            </p:nvSpPr>
            <p:spPr>
              <a:xfrm>
                <a:off x="0" y="0"/>
                <a:ext cx="1557338" cy="908050"/>
              </a:xfrm>
              <a:prstGeom prst="roundRect">
                <a:avLst>
                  <a:gd name="adj" fmla="val 171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>
                    <a:solidFill>
                      <a:srgbClr val="3333CC"/>
                    </a:solidFill>
                  </a:defRPr>
                </a:pPr>
                <a:endParaRPr sz="1634"/>
              </a:p>
            </p:txBody>
          </p:sp>
          <p:sp>
            <p:nvSpPr>
              <p:cNvPr id="18" name="Shape 46">
                <a:extLst>
                  <a:ext uri="{FF2B5EF4-FFF2-40B4-BE49-F238E27FC236}">
                    <a16:creationId xmlns:a16="http://schemas.microsoft.com/office/drawing/2014/main" id="{E1CDD79E-A2B0-4502-054A-DDF121CE1AA3}"/>
                  </a:ext>
                </a:extLst>
              </p:cNvPr>
              <p:cNvSpPr/>
              <p:nvPr/>
            </p:nvSpPr>
            <p:spPr>
              <a:xfrm>
                <a:off x="462" y="190781"/>
                <a:ext cx="1556414" cy="5264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>
                    <a:solidFill>
                      <a:srgbClr val="3333CC"/>
                    </a:solidFill>
                  </a:rPr>
                  <a:t>Auth</a:t>
                </a:r>
              </a:p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>
                    <a:solidFill>
                      <a:srgbClr val="3333CC"/>
                    </a:solidFill>
                  </a:rPr>
                  <a:t>NS</a:t>
                </a:r>
              </a:p>
            </p:txBody>
          </p:sp>
        </p:grpSp>
        <p:sp>
          <p:nvSpPr>
            <p:cNvPr id="14" name="Shape 48">
              <a:extLst>
                <a:ext uri="{FF2B5EF4-FFF2-40B4-BE49-F238E27FC236}">
                  <a16:creationId xmlns:a16="http://schemas.microsoft.com/office/drawing/2014/main" id="{6A7326C1-E2BA-2CB5-D4CB-F8013CE56359}"/>
                </a:ext>
              </a:extLst>
            </p:cNvPr>
            <p:cNvSpPr/>
            <p:nvPr/>
          </p:nvSpPr>
          <p:spPr>
            <a:xfrm flipH="1">
              <a:off x="-1" y="461962"/>
              <a:ext cx="1230314" cy="996951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5" name="Shape 49">
              <a:extLst>
                <a:ext uri="{FF2B5EF4-FFF2-40B4-BE49-F238E27FC236}">
                  <a16:creationId xmlns:a16="http://schemas.microsoft.com/office/drawing/2014/main" id="{10CCE2BD-BA9A-A6C0-5746-3B2BC31BAB14}"/>
                </a:ext>
              </a:extLst>
            </p:cNvPr>
            <p:cNvSpPr/>
            <p:nvPr/>
          </p:nvSpPr>
          <p:spPr>
            <a:xfrm flipV="1">
              <a:off x="77787" y="593725"/>
              <a:ext cx="1209676" cy="1000125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16" name="Shape 50">
              <a:extLst>
                <a:ext uri="{FF2B5EF4-FFF2-40B4-BE49-F238E27FC236}">
                  <a16:creationId xmlns:a16="http://schemas.microsoft.com/office/drawing/2014/main" id="{1F2F0B8B-075F-A22B-F684-722C01E0DC3F}"/>
                </a:ext>
              </a:extLst>
            </p:cNvPr>
            <p:cNvSpPr/>
            <p:nvPr/>
          </p:nvSpPr>
          <p:spPr>
            <a:xfrm>
              <a:off x="387350" y="679450"/>
              <a:ext cx="123639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634"/>
                <a:t>2</a:t>
              </a:r>
            </a:p>
          </p:txBody>
        </p:sp>
      </p:grpSp>
      <p:grpSp>
        <p:nvGrpSpPr>
          <p:cNvPr id="19" name="Group 58">
            <a:extLst>
              <a:ext uri="{FF2B5EF4-FFF2-40B4-BE49-F238E27FC236}">
                <a16:creationId xmlns:a16="http://schemas.microsoft.com/office/drawing/2014/main" id="{FE43E5DD-B12D-23D9-7ECF-C654C79F125F}"/>
              </a:ext>
            </a:extLst>
          </p:cNvPr>
          <p:cNvGrpSpPr/>
          <p:nvPr/>
        </p:nvGrpSpPr>
        <p:grpSpPr>
          <a:xfrm>
            <a:off x="8626536" y="2076644"/>
            <a:ext cx="3158141" cy="824113"/>
            <a:chOff x="-1" y="0"/>
            <a:chExt cx="3479802" cy="908050"/>
          </a:xfrm>
        </p:grpSpPr>
        <p:grpSp>
          <p:nvGrpSpPr>
            <p:cNvPr id="20" name="Group 54">
              <a:extLst>
                <a:ext uri="{FF2B5EF4-FFF2-40B4-BE49-F238E27FC236}">
                  <a16:creationId xmlns:a16="http://schemas.microsoft.com/office/drawing/2014/main" id="{358477E0-1FAC-FD61-2647-B76ED206CE41}"/>
                </a:ext>
              </a:extLst>
            </p:cNvPr>
            <p:cNvGrpSpPr/>
            <p:nvPr/>
          </p:nvGrpSpPr>
          <p:grpSpPr>
            <a:xfrm>
              <a:off x="1922462" y="0"/>
              <a:ext cx="1557339" cy="908050"/>
              <a:chOff x="0" y="0"/>
              <a:chExt cx="1557338" cy="908050"/>
            </a:xfrm>
          </p:grpSpPr>
          <p:sp>
            <p:nvSpPr>
              <p:cNvPr id="24" name="Shape 52">
                <a:extLst>
                  <a:ext uri="{FF2B5EF4-FFF2-40B4-BE49-F238E27FC236}">
                    <a16:creationId xmlns:a16="http://schemas.microsoft.com/office/drawing/2014/main" id="{E2BF49DE-A7DA-3F71-EE81-11E18F88D35F}"/>
                  </a:ext>
                </a:extLst>
              </p:cNvPr>
              <p:cNvSpPr/>
              <p:nvPr/>
            </p:nvSpPr>
            <p:spPr>
              <a:xfrm>
                <a:off x="0" y="0"/>
                <a:ext cx="1557338" cy="908050"/>
              </a:xfrm>
              <a:prstGeom prst="roundRect">
                <a:avLst>
                  <a:gd name="adj" fmla="val 171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>
                    <a:solidFill>
                      <a:srgbClr val="3333CC"/>
                    </a:solidFill>
                  </a:defRPr>
                </a:pPr>
                <a:endParaRPr sz="1634"/>
              </a:p>
            </p:txBody>
          </p:sp>
          <p:sp>
            <p:nvSpPr>
              <p:cNvPr id="25" name="Shape 53">
                <a:extLst>
                  <a:ext uri="{FF2B5EF4-FFF2-40B4-BE49-F238E27FC236}">
                    <a16:creationId xmlns:a16="http://schemas.microsoft.com/office/drawing/2014/main" id="{753DA33E-2808-7C49-5EB4-50D27A729BE6}"/>
                  </a:ext>
                </a:extLst>
              </p:cNvPr>
              <p:cNvSpPr/>
              <p:nvPr/>
            </p:nvSpPr>
            <p:spPr>
              <a:xfrm>
                <a:off x="462" y="190780"/>
                <a:ext cx="1556414" cy="5264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>
                    <a:solidFill>
                      <a:srgbClr val="3333CC"/>
                    </a:solidFill>
                  </a:rPr>
                  <a:t>Auth</a:t>
                </a:r>
              </a:p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>
                    <a:solidFill>
                      <a:srgbClr val="3333CC"/>
                    </a:solidFill>
                  </a:rPr>
                  <a:t>NS</a:t>
                </a:r>
              </a:p>
            </p:txBody>
          </p:sp>
        </p:grpSp>
        <p:sp>
          <p:nvSpPr>
            <p:cNvPr id="21" name="Shape 55">
              <a:extLst>
                <a:ext uri="{FF2B5EF4-FFF2-40B4-BE49-F238E27FC236}">
                  <a16:creationId xmlns:a16="http://schemas.microsoft.com/office/drawing/2014/main" id="{C189992F-70D4-9580-A58E-E9A22579CA31}"/>
                </a:ext>
              </a:extLst>
            </p:cNvPr>
            <p:cNvSpPr/>
            <p:nvPr/>
          </p:nvSpPr>
          <p:spPr>
            <a:xfrm flipH="1" flipV="1">
              <a:off x="-1" y="412750"/>
              <a:ext cx="1820864" cy="793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22" name="Shape 56">
              <a:extLst>
                <a:ext uri="{FF2B5EF4-FFF2-40B4-BE49-F238E27FC236}">
                  <a16:creationId xmlns:a16="http://schemas.microsoft.com/office/drawing/2014/main" id="{AFA2B36A-C4BB-2387-3805-3E750CDEA4BA}"/>
                </a:ext>
              </a:extLst>
            </p:cNvPr>
            <p:cNvSpPr/>
            <p:nvPr/>
          </p:nvSpPr>
          <p:spPr>
            <a:xfrm>
              <a:off x="107950" y="546100"/>
              <a:ext cx="1784351" cy="158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23" name="Shape 57">
              <a:extLst>
                <a:ext uri="{FF2B5EF4-FFF2-40B4-BE49-F238E27FC236}">
                  <a16:creationId xmlns:a16="http://schemas.microsoft.com/office/drawing/2014/main" id="{6AED2519-B417-34F5-4761-578C5D745124}"/>
                </a:ext>
              </a:extLst>
            </p:cNvPr>
            <p:cNvSpPr/>
            <p:nvPr/>
          </p:nvSpPr>
          <p:spPr>
            <a:xfrm>
              <a:off x="892175" y="68262"/>
              <a:ext cx="123639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634"/>
                <a:t>3</a:t>
              </a:r>
            </a:p>
          </p:txBody>
        </p:sp>
      </p:grpSp>
      <p:grpSp>
        <p:nvGrpSpPr>
          <p:cNvPr id="26" name="Group 65">
            <a:extLst>
              <a:ext uri="{FF2B5EF4-FFF2-40B4-BE49-F238E27FC236}">
                <a16:creationId xmlns:a16="http://schemas.microsoft.com/office/drawing/2014/main" id="{22351661-A3DD-EBD7-C2EC-85FC81BEBC0E}"/>
              </a:ext>
            </a:extLst>
          </p:cNvPr>
          <p:cNvGrpSpPr/>
          <p:nvPr/>
        </p:nvGrpSpPr>
        <p:grpSpPr>
          <a:xfrm>
            <a:off x="8626536" y="2713458"/>
            <a:ext cx="2602009" cy="1492624"/>
            <a:chOff x="-1" y="0"/>
            <a:chExt cx="2867027" cy="1644650"/>
          </a:xfrm>
        </p:grpSpPr>
        <p:grpSp>
          <p:nvGrpSpPr>
            <p:cNvPr id="27" name="Group 61">
              <a:extLst>
                <a:ext uri="{FF2B5EF4-FFF2-40B4-BE49-F238E27FC236}">
                  <a16:creationId xmlns:a16="http://schemas.microsoft.com/office/drawing/2014/main" id="{4EA54FFF-4698-2407-4575-733D951361F8}"/>
                </a:ext>
              </a:extLst>
            </p:cNvPr>
            <p:cNvGrpSpPr/>
            <p:nvPr/>
          </p:nvGrpSpPr>
          <p:grpSpPr>
            <a:xfrm>
              <a:off x="1309687" y="736600"/>
              <a:ext cx="1557339" cy="908050"/>
              <a:chOff x="0" y="0"/>
              <a:chExt cx="1557338" cy="908050"/>
            </a:xfrm>
          </p:grpSpPr>
          <p:sp>
            <p:nvSpPr>
              <p:cNvPr id="33" name="Shape 59">
                <a:extLst>
                  <a:ext uri="{FF2B5EF4-FFF2-40B4-BE49-F238E27FC236}">
                    <a16:creationId xmlns:a16="http://schemas.microsoft.com/office/drawing/2014/main" id="{3F893B0B-1C93-98C8-1F3A-4C1C8156DC18}"/>
                  </a:ext>
                </a:extLst>
              </p:cNvPr>
              <p:cNvSpPr/>
              <p:nvPr/>
            </p:nvSpPr>
            <p:spPr>
              <a:xfrm>
                <a:off x="0" y="0"/>
                <a:ext cx="1557338" cy="908050"/>
              </a:xfrm>
              <a:prstGeom prst="roundRect">
                <a:avLst>
                  <a:gd name="adj" fmla="val 171"/>
                </a:avLst>
              </a:prstGeom>
              <a:solidFill>
                <a:srgbClr val="00B8FF"/>
              </a:solidFill>
              <a:ln w="9360" cap="flat">
                <a:solidFill>
                  <a:srgbClr val="000000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>
                    <a:solidFill>
                      <a:srgbClr val="3333CC"/>
                    </a:solidFill>
                  </a:defRPr>
                </a:pPr>
                <a:endParaRPr sz="1634"/>
              </a:p>
            </p:txBody>
          </p:sp>
          <p:sp>
            <p:nvSpPr>
              <p:cNvPr id="34" name="Shape 60">
                <a:extLst>
                  <a:ext uri="{FF2B5EF4-FFF2-40B4-BE49-F238E27FC236}">
                    <a16:creationId xmlns:a16="http://schemas.microsoft.com/office/drawing/2014/main" id="{917C0402-76A6-5B7E-2160-C2285934D828}"/>
                  </a:ext>
                </a:extLst>
              </p:cNvPr>
              <p:cNvSpPr/>
              <p:nvPr/>
            </p:nvSpPr>
            <p:spPr>
              <a:xfrm>
                <a:off x="462" y="190780"/>
                <a:ext cx="1556414" cy="5264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0" tIns="0" rIns="0" bIns="0" numCol="1" anchor="ctr">
                <a:spAutoFit/>
              </a:bodyPr>
              <a:lstStyle/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>
                    <a:solidFill>
                      <a:srgbClr val="3333CC"/>
                    </a:solidFill>
                  </a:rPr>
                  <a:t>Auth</a:t>
                </a:r>
              </a:p>
              <a:p>
                <a:pPr algn="ctr" defTabSz="829909">
                  <a:lnSpc>
                    <a:spcPct val="95000"/>
                  </a:lnSpc>
                  <a:tabLst>
                    <a:tab pos="414955" algn="l"/>
                    <a:tab pos="829909" algn="l"/>
                    <a:tab pos="1244864" algn="l"/>
                    <a:tab pos="1659819" algn="l"/>
                    <a:tab pos="2074774" algn="l"/>
                    <a:tab pos="2489728" algn="l"/>
                    <a:tab pos="2904683" algn="l"/>
                    <a:tab pos="3319638" algn="l"/>
                    <a:tab pos="3734592" algn="l"/>
                    <a:tab pos="4149547" algn="l"/>
                    <a:tab pos="4564502" algn="l"/>
                    <a:tab pos="4979457" algn="l"/>
                    <a:tab pos="5394411" algn="l"/>
                    <a:tab pos="5809366" algn="l"/>
                    <a:tab pos="6224321" algn="l"/>
                    <a:tab pos="6639276" algn="l"/>
                    <a:tab pos="7054230" algn="l"/>
                    <a:tab pos="7469185" algn="l"/>
                    <a:tab pos="7884140" algn="l"/>
                    <a:tab pos="8299094" algn="l"/>
                  </a:tabLst>
                  <a:defRPr sz="1800"/>
                </a:pPr>
                <a:r>
                  <a:rPr sz="1634">
                    <a:solidFill>
                      <a:srgbClr val="3333CC"/>
                    </a:solidFill>
                  </a:rPr>
                  <a:t>NS</a:t>
                </a:r>
              </a:p>
            </p:txBody>
          </p:sp>
        </p:grpSp>
        <p:sp>
          <p:nvSpPr>
            <p:cNvPr id="28" name="Shape 62">
              <a:extLst>
                <a:ext uri="{FF2B5EF4-FFF2-40B4-BE49-F238E27FC236}">
                  <a16:creationId xmlns:a16="http://schemas.microsoft.com/office/drawing/2014/main" id="{9783DE0B-D4CD-18E4-7E46-48289C19D250}"/>
                </a:ext>
              </a:extLst>
            </p:cNvPr>
            <p:cNvSpPr/>
            <p:nvPr/>
          </p:nvSpPr>
          <p:spPr>
            <a:xfrm flipH="1" flipV="1">
              <a:off x="-1" y="0"/>
              <a:ext cx="1246189" cy="1047750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29" name="Shape 63">
              <a:extLst>
                <a:ext uri="{FF2B5EF4-FFF2-40B4-BE49-F238E27FC236}">
                  <a16:creationId xmlns:a16="http://schemas.microsoft.com/office/drawing/2014/main" id="{D94AEA52-872D-9137-F331-071E3C2DED2D}"/>
                </a:ext>
              </a:extLst>
            </p:cNvPr>
            <p:cNvSpPr/>
            <p:nvPr/>
          </p:nvSpPr>
          <p:spPr>
            <a:xfrm>
              <a:off x="77787" y="258762"/>
              <a:ext cx="1209676" cy="1042988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30" name="Shape 64">
              <a:extLst>
                <a:ext uri="{FF2B5EF4-FFF2-40B4-BE49-F238E27FC236}">
                  <a16:creationId xmlns:a16="http://schemas.microsoft.com/office/drawing/2014/main" id="{DCB5A52C-F4DB-EFF6-DDBF-E3EA2CC0317D}"/>
                </a:ext>
              </a:extLst>
            </p:cNvPr>
            <p:cNvSpPr/>
            <p:nvPr/>
          </p:nvSpPr>
          <p:spPr>
            <a:xfrm>
              <a:off x="711200" y="263525"/>
              <a:ext cx="123639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634"/>
                <a:t>4</a:t>
              </a:r>
            </a:p>
          </p:txBody>
        </p:sp>
      </p:grpSp>
      <p:grpSp>
        <p:nvGrpSpPr>
          <p:cNvPr id="35" name="Group 69">
            <a:extLst>
              <a:ext uri="{FF2B5EF4-FFF2-40B4-BE49-F238E27FC236}">
                <a16:creationId xmlns:a16="http://schemas.microsoft.com/office/drawing/2014/main" id="{5457A1C0-AF9D-8086-5691-C601CB5BA233}"/>
              </a:ext>
            </a:extLst>
          </p:cNvPr>
          <p:cNvGrpSpPr/>
          <p:nvPr/>
        </p:nvGrpSpPr>
        <p:grpSpPr>
          <a:xfrm>
            <a:off x="5834784" y="2640178"/>
            <a:ext cx="1377364" cy="742897"/>
            <a:chOff x="0" y="-1"/>
            <a:chExt cx="1517650" cy="818561"/>
          </a:xfrm>
        </p:grpSpPr>
        <p:sp>
          <p:nvSpPr>
            <p:cNvPr id="36" name="Shape 66">
              <a:extLst>
                <a:ext uri="{FF2B5EF4-FFF2-40B4-BE49-F238E27FC236}">
                  <a16:creationId xmlns:a16="http://schemas.microsoft.com/office/drawing/2014/main" id="{3CD79632-DAC4-91CE-8E98-3937F4AF199D}"/>
                </a:ext>
              </a:extLst>
            </p:cNvPr>
            <p:cNvSpPr/>
            <p:nvPr/>
          </p:nvSpPr>
          <p:spPr>
            <a:xfrm>
              <a:off x="0" y="-1"/>
              <a:ext cx="1517650" cy="1589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38" name="Shape 67">
              <a:extLst>
                <a:ext uri="{FF2B5EF4-FFF2-40B4-BE49-F238E27FC236}">
                  <a16:creationId xmlns:a16="http://schemas.microsoft.com/office/drawing/2014/main" id="{061E3FAF-32A9-DF03-4632-DFBA93366005}"/>
                </a:ext>
              </a:extLst>
            </p:cNvPr>
            <p:cNvSpPr/>
            <p:nvPr/>
          </p:nvSpPr>
          <p:spPr>
            <a:xfrm>
              <a:off x="44449" y="63500"/>
              <a:ext cx="992644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sz="1634"/>
                <a:t>Response</a:t>
              </a:r>
            </a:p>
          </p:txBody>
        </p:sp>
        <p:sp>
          <p:nvSpPr>
            <p:cNvPr id="40" name="Shape 68">
              <a:extLst>
                <a:ext uri="{FF2B5EF4-FFF2-40B4-BE49-F238E27FC236}">
                  <a16:creationId xmlns:a16="http://schemas.microsoft.com/office/drawing/2014/main" id="{A3F259AF-1643-EE81-6996-1624DBCAB039}"/>
                </a:ext>
              </a:extLst>
            </p:cNvPr>
            <p:cNvSpPr/>
            <p:nvPr/>
          </p:nvSpPr>
          <p:spPr>
            <a:xfrm>
              <a:off x="661987" y="496887"/>
              <a:ext cx="123639" cy="3216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 defTabSz="914400">
                <a:lnSpc>
                  <a:spcPct val="124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 b="1">
                  <a:solidFill>
                    <a:srgbClr val="3333CC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</a:defRPr>
              </a:pPr>
              <a:r>
                <a:rPr sz="1634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29802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  <p:bldP spid="12" grpId="0" animBg="1" advAuto="0"/>
      <p:bldP spid="19" grpId="0" animBg="1" advAuto="0"/>
      <p:bldP spid="26" grpId="0" animBg="1" advAuto="0"/>
      <p:bldP spid="35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D6F815-CA17-4525-CA4B-D3E6BEF17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DA5BFC30-880E-BCF1-EDA5-8F6502AAE0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9A4C2B2-0193-1BE4-CFA4-0BC46528F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31">
            <a:extLst>
              <a:ext uri="{FF2B5EF4-FFF2-40B4-BE49-F238E27FC236}">
                <a16:creationId xmlns:a16="http://schemas.microsoft.com/office/drawing/2014/main" id="{2F16A79E-25B6-245F-78AA-82EE6ACE8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63" y="658901"/>
            <a:ext cx="4056424" cy="50233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3600" dirty="0">
                <a:solidFill>
                  <a:srgbClr val="FFFFFF"/>
                </a:solidFill>
              </a:rPr>
              <a:t>How does it know which authoritative nameserver to ask?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C0E57ABA-38CC-1037-2100-B053138AE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hape 32">
            <a:extLst>
              <a:ext uri="{FF2B5EF4-FFF2-40B4-BE49-F238E27FC236}">
                <a16:creationId xmlns:a16="http://schemas.microsoft.com/office/drawing/2014/main" id="{5750C19F-FD0C-3D9A-F618-BAC7F281C77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447308" y="591344"/>
            <a:ext cx="7186527" cy="558561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3200" dirty="0"/>
              <a:t> It follows the hierarchical tree structure</a:t>
            </a:r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3200" dirty="0"/>
              <a:t>e.g. to query </a:t>
            </a:r>
            <a:r>
              <a:rPr lang="en-US" sz="3200" dirty="0">
                <a:hlinkClick r:id="rId2"/>
              </a:rPr>
              <a:t>www.internetsociety.so</a:t>
            </a:r>
            <a:endParaRPr lang="en-US" sz="32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1800" dirty="0"/>
              <a:t> </a:t>
            </a:r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53A881-8506-8B6B-19C7-332E23367BFB}"/>
              </a:ext>
            </a:extLst>
          </p:cNvPr>
          <p:cNvSpPr txBox="1"/>
          <p:nvPr/>
        </p:nvSpPr>
        <p:spPr>
          <a:xfrm>
            <a:off x="8242126" y="3419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4" name="Shape 73">
            <a:extLst>
              <a:ext uri="{FF2B5EF4-FFF2-40B4-BE49-F238E27FC236}">
                <a16:creationId xmlns:a16="http://schemas.microsoft.com/office/drawing/2014/main" id="{275D4FB8-5DEA-8371-B62C-21278235232E}"/>
              </a:ext>
            </a:extLst>
          </p:cNvPr>
          <p:cNvSpPr/>
          <p:nvPr/>
        </p:nvSpPr>
        <p:spPr>
          <a:xfrm>
            <a:off x="5428930" y="2841172"/>
            <a:ext cx="633507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/>
            </a:pPr>
            <a:r>
              <a:rPr sz="1634" dirty="0"/>
              <a:t>.  (root)</a:t>
            </a:r>
          </a:p>
        </p:txBody>
      </p:sp>
      <p:sp>
        <p:nvSpPr>
          <p:cNvPr id="65" name="Shape 74">
            <a:extLst>
              <a:ext uri="{FF2B5EF4-FFF2-40B4-BE49-F238E27FC236}">
                <a16:creationId xmlns:a16="http://schemas.microsoft.com/office/drawing/2014/main" id="{A0052642-F29E-F23A-3011-96EC807DD8D0}"/>
              </a:ext>
            </a:extLst>
          </p:cNvPr>
          <p:cNvSpPr/>
          <p:nvPr/>
        </p:nvSpPr>
        <p:spPr>
          <a:xfrm>
            <a:off x="5067300" y="3747407"/>
            <a:ext cx="218008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/>
            </a:pPr>
            <a:r>
              <a:rPr lang="en-US" sz="1634" dirty="0"/>
              <a:t>so</a:t>
            </a:r>
            <a:endParaRPr sz="1634" dirty="0"/>
          </a:p>
        </p:txBody>
      </p:sp>
      <p:sp>
        <p:nvSpPr>
          <p:cNvPr id="66" name="Shape 75">
            <a:extLst>
              <a:ext uri="{FF2B5EF4-FFF2-40B4-BE49-F238E27FC236}">
                <a16:creationId xmlns:a16="http://schemas.microsoft.com/office/drawing/2014/main" id="{29141CBD-8E23-46B5-1073-C76B91B8B481}"/>
              </a:ext>
            </a:extLst>
          </p:cNvPr>
          <p:cNvSpPr/>
          <p:nvPr/>
        </p:nvSpPr>
        <p:spPr>
          <a:xfrm>
            <a:off x="4387477" y="4654256"/>
            <a:ext cx="1355884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/>
            </a:pPr>
            <a:r>
              <a:rPr lang="en-US" sz="1634" dirty="0" err="1"/>
              <a:t>internetsociety</a:t>
            </a:r>
            <a:endParaRPr sz="1634" dirty="0"/>
          </a:p>
        </p:txBody>
      </p:sp>
      <p:sp>
        <p:nvSpPr>
          <p:cNvPr id="67" name="Shape 76">
            <a:extLst>
              <a:ext uri="{FF2B5EF4-FFF2-40B4-BE49-F238E27FC236}">
                <a16:creationId xmlns:a16="http://schemas.microsoft.com/office/drawing/2014/main" id="{B1DD7239-0E26-4C29-3165-E00AD56473D9}"/>
              </a:ext>
            </a:extLst>
          </p:cNvPr>
          <p:cNvSpPr/>
          <p:nvPr/>
        </p:nvSpPr>
        <p:spPr>
          <a:xfrm>
            <a:off x="4024162" y="5621832"/>
            <a:ext cx="2114361" cy="291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914400">
              <a:lnSpc>
                <a:spcPct val="124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1"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lvl="0">
              <a:defRPr b="0"/>
            </a:pPr>
            <a:r>
              <a:rPr lang="en-US" sz="1634" dirty="0" err="1"/>
              <a:t>www.internetsociety.so</a:t>
            </a:r>
            <a:endParaRPr sz="1634" dirty="0"/>
          </a:p>
        </p:txBody>
      </p:sp>
      <p:sp>
        <p:nvSpPr>
          <p:cNvPr id="68" name="Shape 77">
            <a:extLst>
              <a:ext uri="{FF2B5EF4-FFF2-40B4-BE49-F238E27FC236}">
                <a16:creationId xmlns:a16="http://schemas.microsoft.com/office/drawing/2014/main" id="{DA5A8A8B-83C7-9BAB-A8A1-CA93A5E774FF}"/>
              </a:ext>
            </a:extLst>
          </p:cNvPr>
          <p:cNvSpPr/>
          <p:nvPr/>
        </p:nvSpPr>
        <p:spPr>
          <a:xfrm flipH="1">
            <a:off x="5260361" y="3208564"/>
            <a:ext cx="171451" cy="592151"/>
          </a:xfrm>
          <a:prstGeom prst="line">
            <a:avLst/>
          </a:prstGeom>
          <a:ln w="64079">
            <a:solidFill>
              <a:srgbClr val="0066CC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69" name="Shape 78">
            <a:extLst>
              <a:ext uri="{FF2B5EF4-FFF2-40B4-BE49-F238E27FC236}">
                <a16:creationId xmlns:a16="http://schemas.microsoft.com/office/drawing/2014/main" id="{0E143D4B-7C4E-16D9-AA5D-B43A56D2A422}"/>
              </a:ext>
            </a:extLst>
          </p:cNvPr>
          <p:cNvSpPr/>
          <p:nvPr/>
        </p:nvSpPr>
        <p:spPr>
          <a:xfrm flipH="1">
            <a:off x="5022637" y="4149378"/>
            <a:ext cx="142635" cy="548929"/>
          </a:xfrm>
          <a:prstGeom prst="line">
            <a:avLst/>
          </a:prstGeom>
          <a:ln w="64079">
            <a:solidFill>
              <a:srgbClr val="0066CC"/>
            </a:solidFill>
            <a:round/>
          </a:ln>
        </p:spPr>
        <p:txBody>
          <a:bodyPr lIns="0" tIns="0" rIns="0" bIns="0"/>
          <a:lstStyle/>
          <a:p>
            <a:pPr defTabSz="414955"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sp>
        <p:nvSpPr>
          <p:cNvPr id="70" name="Shape 79">
            <a:extLst>
              <a:ext uri="{FF2B5EF4-FFF2-40B4-BE49-F238E27FC236}">
                <a16:creationId xmlns:a16="http://schemas.microsoft.com/office/drawing/2014/main" id="{106C020A-D9A1-B308-CE2B-AAF7AE616864}"/>
              </a:ext>
            </a:extLst>
          </p:cNvPr>
          <p:cNvSpPr/>
          <p:nvPr/>
        </p:nvSpPr>
        <p:spPr>
          <a:xfrm flipH="1">
            <a:off x="4802201" y="4995102"/>
            <a:ext cx="154161" cy="603677"/>
          </a:xfrm>
          <a:prstGeom prst="line">
            <a:avLst/>
          </a:prstGeom>
          <a:ln w="64079">
            <a:solidFill>
              <a:srgbClr val="0066CC"/>
            </a:solidFill>
            <a:round/>
          </a:ln>
        </p:spPr>
        <p:txBody>
          <a:bodyPr lIns="0" tIns="0" rIns="0" bIns="0"/>
          <a:lstStyle/>
          <a:p>
            <a:pPr lvl="0">
              <a:lnSpc>
                <a:spcPct val="100000"/>
              </a:lnSpc>
              <a:defRPr sz="1200">
                <a:latin typeface="+mn-lt"/>
                <a:ea typeface="+mn-ea"/>
                <a:cs typeface="+mn-cs"/>
                <a:sym typeface="Helvetica"/>
              </a:defRPr>
            </a:pPr>
            <a:endParaRPr sz="1089"/>
          </a:p>
        </p:txBody>
      </p:sp>
      <p:grpSp>
        <p:nvGrpSpPr>
          <p:cNvPr id="71" name="Group 82">
            <a:extLst>
              <a:ext uri="{FF2B5EF4-FFF2-40B4-BE49-F238E27FC236}">
                <a16:creationId xmlns:a16="http://schemas.microsoft.com/office/drawing/2014/main" id="{BB4BE109-A5BB-D442-B7AE-AFC5979811E8}"/>
              </a:ext>
            </a:extLst>
          </p:cNvPr>
          <p:cNvGrpSpPr/>
          <p:nvPr/>
        </p:nvGrpSpPr>
        <p:grpSpPr>
          <a:xfrm>
            <a:off x="6630520" y="2930498"/>
            <a:ext cx="2578955" cy="309357"/>
            <a:chOff x="0" y="0"/>
            <a:chExt cx="2841625" cy="340864"/>
          </a:xfrm>
        </p:grpSpPr>
        <p:sp>
          <p:nvSpPr>
            <p:cNvPr id="72" name="Shape 80">
              <a:extLst>
                <a:ext uri="{FF2B5EF4-FFF2-40B4-BE49-F238E27FC236}">
                  <a16:creationId xmlns:a16="http://schemas.microsoft.com/office/drawing/2014/main" id="{E93AA556-99D0-9522-042F-81AA1ADA0BC4}"/>
                </a:ext>
              </a:extLst>
            </p:cNvPr>
            <p:cNvSpPr/>
            <p:nvPr/>
          </p:nvSpPr>
          <p:spPr>
            <a:xfrm>
              <a:off x="0" y="173037"/>
              <a:ext cx="862013" cy="1589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73" name="Shape 81">
              <a:extLst>
                <a:ext uri="{FF2B5EF4-FFF2-40B4-BE49-F238E27FC236}">
                  <a16:creationId xmlns:a16="http://schemas.microsoft.com/office/drawing/2014/main" id="{05BE22D6-8D48-2674-255D-BE159EF137DD}"/>
                </a:ext>
              </a:extLst>
            </p:cNvPr>
            <p:cNvSpPr/>
            <p:nvPr/>
          </p:nvSpPr>
          <p:spPr>
            <a:xfrm>
              <a:off x="996950" y="0"/>
              <a:ext cx="1844675" cy="340864"/>
            </a:xfrm>
            <a:prstGeom prst="rect">
              <a:avLst/>
            </a:prstGeom>
            <a:solidFill>
              <a:srgbClr val="FFFFCC"/>
            </a:solidFill>
            <a:ln w="9360" cap="flat">
              <a:solidFill>
                <a:srgbClr val="000000"/>
              </a:solidFill>
              <a:prstDash val="solid"/>
              <a:round/>
            </a:ln>
            <a:effectLst>
              <a:outerShdw blurRad="12700" dist="51929" dir="2700000" rotWithShape="0">
                <a:srgbClr val="808080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3326" tIns="33326" rIns="33326" bIns="33326" numCol="1" anchor="t">
              <a:spAutoFit/>
            </a:bodyPr>
            <a:lstStyle>
              <a:lvl1pPr defTabSz="914400"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/>
              <a:r>
                <a:rPr sz="1634"/>
                <a:t>1. Ask here</a:t>
              </a:r>
            </a:p>
          </p:txBody>
        </p:sp>
      </p:grpSp>
      <p:grpSp>
        <p:nvGrpSpPr>
          <p:cNvPr id="74" name="Group 85">
            <a:extLst>
              <a:ext uri="{FF2B5EF4-FFF2-40B4-BE49-F238E27FC236}">
                <a16:creationId xmlns:a16="http://schemas.microsoft.com/office/drawing/2014/main" id="{192B5A4F-E7F4-896E-1BC2-9E83E8C42671}"/>
              </a:ext>
            </a:extLst>
          </p:cNvPr>
          <p:cNvGrpSpPr/>
          <p:nvPr/>
        </p:nvGrpSpPr>
        <p:grpSpPr>
          <a:xfrm>
            <a:off x="6630520" y="3843938"/>
            <a:ext cx="2578955" cy="309357"/>
            <a:chOff x="0" y="0"/>
            <a:chExt cx="2841625" cy="340864"/>
          </a:xfrm>
        </p:grpSpPr>
        <p:sp>
          <p:nvSpPr>
            <p:cNvPr id="75" name="Shape 83">
              <a:extLst>
                <a:ext uri="{FF2B5EF4-FFF2-40B4-BE49-F238E27FC236}">
                  <a16:creationId xmlns:a16="http://schemas.microsoft.com/office/drawing/2014/main" id="{B95D63AF-8554-8A00-1308-D34CF77081FD}"/>
                </a:ext>
              </a:extLst>
            </p:cNvPr>
            <p:cNvSpPr/>
            <p:nvPr/>
          </p:nvSpPr>
          <p:spPr>
            <a:xfrm>
              <a:off x="0" y="171449"/>
              <a:ext cx="862013" cy="1589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76" name="Shape 84">
              <a:extLst>
                <a:ext uri="{FF2B5EF4-FFF2-40B4-BE49-F238E27FC236}">
                  <a16:creationId xmlns:a16="http://schemas.microsoft.com/office/drawing/2014/main" id="{C7F19CEA-013F-3DCA-0B10-88F6E527F2D6}"/>
                </a:ext>
              </a:extLst>
            </p:cNvPr>
            <p:cNvSpPr/>
            <p:nvPr/>
          </p:nvSpPr>
          <p:spPr>
            <a:xfrm>
              <a:off x="996950" y="0"/>
              <a:ext cx="1844675" cy="340864"/>
            </a:xfrm>
            <a:prstGeom prst="rect">
              <a:avLst/>
            </a:prstGeom>
            <a:solidFill>
              <a:srgbClr val="FFFFCC"/>
            </a:solidFill>
            <a:ln w="9360" cap="flat">
              <a:solidFill>
                <a:srgbClr val="000000"/>
              </a:solidFill>
              <a:prstDash val="solid"/>
              <a:round/>
            </a:ln>
            <a:effectLst>
              <a:outerShdw blurRad="12700" dist="51929" dir="2700000" rotWithShape="0">
                <a:srgbClr val="808080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3326" tIns="33326" rIns="33326" bIns="33326" numCol="1" anchor="t">
              <a:spAutoFit/>
            </a:bodyPr>
            <a:lstStyle>
              <a:lvl1pPr defTabSz="914400"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/>
              <a:r>
                <a:rPr sz="1634"/>
                <a:t>2. Ask here</a:t>
              </a:r>
            </a:p>
          </p:txBody>
        </p:sp>
      </p:grpSp>
      <p:grpSp>
        <p:nvGrpSpPr>
          <p:cNvPr id="77" name="Group 88">
            <a:extLst>
              <a:ext uri="{FF2B5EF4-FFF2-40B4-BE49-F238E27FC236}">
                <a16:creationId xmlns:a16="http://schemas.microsoft.com/office/drawing/2014/main" id="{18A64448-2202-E865-0D45-624E253F0B2F}"/>
              </a:ext>
            </a:extLst>
          </p:cNvPr>
          <p:cNvGrpSpPr/>
          <p:nvPr/>
        </p:nvGrpSpPr>
        <p:grpSpPr>
          <a:xfrm>
            <a:off x="6630520" y="4757377"/>
            <a:ext cx="2578955" cy="309357"/>
            <a:chOff x="0" y="0"/>
            <a:chExt cx="2841625" cy="340864"/>
          </a:xfrm>
        </p:grpSpPr>
        <p:sp>
          <p:nvSpPr>
            <p:cNvPr id="78" name="Shape 86">
              <a:extLst>
                <a:ext uri="{FF2B5EF4-FFF2-40B4-BE49-F238E27FC236}">
                  <a16:creationId xmlns:a16="http://schemas.microsoft.com/office/drawing/2014/main" id="{044E8D5B-9EAD-90A6-70D9-8A0EE05F80DF}"/>
                </a:ext>
              </a:extLst>
            </p:cNvPr>
            <p:cNvSpPr/>
            <p:nvPr/>
          </p:nvSpPr>
          <p:spPr>
            <a:xfrm>
              <a:off x="0" y="171449"/>
              <a:ext cx="862013" cy="1589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79" name="Shape 87">
              <a:extLst>
                <a:ext uri="{FF2B5EF4-FFF2-40B4-BE49-F238E27FC236}">
                  <a16:creationId xmlns:a16="http://schemas.microsoft.com/office/drawing/2014/main" id="{F5B56F7E-CE0A-F6A3-6F76-5A296A604093}"/>
                </a:ext>
              </a:extLst>
            </p:cNvPr>
            <p:cNvSpPr/>
            <p:nvPr/>
          </p:nvSpPr>
          <p:spPr>
            <a:xfrm>
              <a:off x="996950" y="0"/>
              <a:ext cx="1844675" cy="340864"/>
            </a:xfrm>
            <a:prstGeom prst="rect">
              <a:avLst/>
            </a:prstGeom>
            <a:solidFill>
              <a:srgbClr val="FFFFCC"/>
            </a:solidFill>
            <a:ln w="9360" cap="flat">
              <a:solidFill>
                <a:srgbClr val="000000"/>
              </a:solidFill>
              <a:prstDash val="solid"/>
              <a:round/>
            </a:ln>
            <a:effectLst>
              <a:outerShdw blurRad="12700" dist="51929" dir="2700000" rotWithShape="0">
                <a:srgbClr val="808080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3326" tIns="33326" rIns="33326" bIns="33326" numCol="1" anchor="t">
              <a:spAutoFit/>
            </a:bodyPr>
            <a:lstStyle>
              <a:lvl1pPr defTabSz="914400"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/>
              <a:r>
                <a:rPr sz="1634"/>
                <a:t>3. Ask here</a:t>
              </a:r>
            </a:p>
          </p:txBody>
        </p:sp>
      </p:grpSp>
      <p:grpSp>
        <p:nvGrpSpPr>
          <p:cNvPr id="80" name="Group 91">
            <a:extLst>
              <a:ext uri="{FF2B5EF4-FFF2-40B4-BE49-F238E27FC236}">
                <a16:creationId xmlns:a16="http://schemas.microsoft.com/office/drawing/2014/main" id="{10EE04D6-AF67-3A9A-D511-AEC464FF4FF4}"/>
              </a:ext>
            </a:extLst>
          </p:cNvPr>
          <p:cNvGrpSpPr/>
          <p:nvPr/>
        </p:nvGrpSpPr>
        <p:grpSpPr>
          <a:xfrm>
            <a:off x="6630520" y="5669376"/>
            <a:ext cx="2578955" cy="309357"/>
            <a:chOff x="0" y="0"/>
            <a:chExt cx="2841625" cy="340865"/>
          </a:xfrm>
        </p:grpSpPr>
        <p:sp>
          <p:nvSpPr>
            <p:cNvPr id="81" name="Shape 89">
              <a:extLst>
                <a:ext uri="{FF2B5EF4-FFF2-40B4-BE49-F238E27FC236}">
                  <a16:creationId xmlns:a16="http://schemas.microsoft.com/office/drawing/2014/main" id="{4EB9872E-0F31-374E-1FE9-1CCCE23088F2}"/>
                </a:ext>
              </a:extLst>
            </p:cNvPr>
            <p:cNvSpPr/>
            <p:nvPr/>
          </p:nvSpPr>
          <p:spPr>
            <a:xfrm>
              <a:off x="0" y="173037"/>
              <a:ext cx="862013" cy="1589"/>
            </a:xfrm>
            <a:prstGeom prst="line">
              <a:avLst/>
            </a:prstGeom>
            <a:noFill/>
            <a:ln w="36720" cap="flat">
              <a:solidFill>
                <a:srgbClr val="198A8A"/>
              </a:solidFill>
              <a:prstDash val="solid"/>
              <a:round/>
              <a:head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>
                <a:lnSpc>
                  <a:spcPct val="100000"/>
                </a:lnSpc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sz="1089"/>
            </a:p>
          </p:txBody>
        </p:sp>
        <p:sp>
          <p:nvSpPr>
            <p:cNvPr id="82" name="Shape 90">
              <a:extLst>
                <a:ext uri="{FF2B5EF4-FFF2-40B4-BE49-F238E27FC236}">
                  <a16:creationId xmlns:a16="http://schemas.microsoft.com/office/drawing/2014/main" id="{799D41C3-B2D5-5836-9217-793B46B499AF}"/>
                </a:ext>
              </a:extLst>
            </p:cNvPr>
            <p:cNvSpPr/>
            <p:nvPr/>
          </p:nvSpPr>
          <p:spPr>
            <a:xfrm>
              <a:off x="996950" y="0"/>
              <a:ext cx="1844675" cy="340865"/>
            </a:xfrm>
            <a:prstGeom prst="rect">
              <a:avLst/>
            </a:prstGeom>
            <a:solidFill>
              <a:srgbClr val="FFFFCC"/>
            </a:solidFill>
            <a:ln w="9360" cap="flat">
              <a:solidFill>
                <a:srgbClr val="000000"/>
              </a:solidFill>
              <a:prstDash val="solid"/>
              <a:round/>
            </a:ln>
            <a:effectLst>
              <a:outerShdw blurRad="12700" dist="51929" dir="2700000" rotWithShape="0">
                <a:srgbClr val="808080"/>
              </a:outerShdw>
            </a:effectLst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33326" tIns="33326" rIns="33326" bIns="33326" numCol="1" anchor="t">
              <a:spAutoFit/>
            </a:bodyPr>
            <a:lstStyle>
              <a:lvl1pPr defTabSz="914400">
                <a:lnSpc>
                  <a:spcPct val="95000"/>
                </a:lnSpc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800"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 lvl="0"/>
              <a:r>
                <a:rPr sz="1634"/>
                <a:t>4. Ask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29990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 advAuto="0"/>
      <p:bldP spid="74" grpId="0" animBg="1" advAuto="0"/>
      <p:bldP spid="77" grpId="0" animBg="1" advAuto="0"/>
      <p:bldP spid="80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9DEEFA-9EF2-B36A-C4F4-D36FFDF42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97A15AF-F6CF-5FDC-1BCC-6372E4D19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DE55F4F0-17A5-DC80-35CA-B88CF4FC38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hape 31">
            <a:extLst>
              <a:ext uri="{FF2B5EF4-FFF2-40B4-BE49-F238E27FC236}">
                <a16:creationId xmlns:a16="http://schemas.microsoft.com/office/drawing/2014/main" id="{B171DF0E-AC43-0096-D607-1FC499D3FD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963" y="658901"/>
            <a:ext cx="4056424" cy="502339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3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lvl1pPr>
          </a:lstStyle>
          <a:p>
            <a:pPr lvl="0">
              <a:lnSpc>
                <a:spcPct val="90000"/>
              </a:lnSpc>
              <a:defRPr sz="1800"/>
            </a:pPr>
            <a:r>
              <a:rPr lang="en-US" sz="3600" dirty="0">
                <a:solidFill>
                  <a:srgbClr val="FFFFFF"/>
                </a:solidFill>
              </a:rPr>
              <a:t>Intermediate nameservers return "NS" resource records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28E5CEDA-3CAE-73ED-0989-2F5B717A5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Shape 32">
            <a:extLst>
              <a:ext uri="{FF2B5EF4-FFF2-40B4-BE49-F238E27FC236}">
                <a16:creationId xmlns:a16="http://schemas.microsoft.com/office/drawing/2014/main" id="{74890B2E-70CD-F19B-83F2-62CAA51E5E4D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167272" y="591344"/>
            <a:ext cx="7466563" cy="5585619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32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4000" dirty="0"/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4300" dirty="0"/>
              <a:t>"I don't have the answer, but try these other nameservers instead"</a:t>
            </a:r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4300" dirty="0"/>
              <a:t>Called a REFERRAL</a:t>
            </a:r>
          </a:p>
          <a:p>
            <a:pPr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4300" dirty="0"/>
              <a:t>Moves you down the tree by one or more levels</a:t>
            </a:r>
            <a:endParaRPr lang="en-US" sz="26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24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r>
              <a:rPr lang="en-US" sz="1800" dirty="0"/>
              <a:t> </a:t>
            </a:r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  <a:p>
            <a:pPr marL="0" indent="0">
              <a:buNone/>
              <a:tabLst>
                <a:tab pos="403428" algn="l"/>
                <a:tab pos="818383" algn="l"/>
                <a:tab pos="1233338" algn="l"/>
                <a:tab pos="1648292" algn="l"/>
                <a:tab pos="2063247" algn="l"/>
                <a:tab pos="2478202" algn="l"/>
                <a:tab pos="2893157" algn="l"/>
                <a:tab pos="3308111" algn="l"/>
                <a:tab pos="3723066" algn="l"/>
                <a:tab pos="4138021" algn="l"/>
                <a:tab pos="4552975" algn="l"/>
                <a:tab pos="4967930" algn="l"/>
                <a:tab pos="5382885" algn="l"/>
                <a:tab pos="5797840" algn="l"/>
                <a:tab pos="6212794" algn="l"/>
                <a:tab pos="6627749" algn="l"/>
                <a:tab pos="7042704" algn="l"/>
                <a:tab pos="7457658" algn="l"/>
                <a:tab pos="7872613" algn="l"/>
                <a:tab pos="8287568" algn="l"/>
              </a:tabLst>
              <a:defRPr sz="1800"/>
            </a:pPr>
            <a:endParaRPr lang="en-US" sz="18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4253C4-F42B-88CD-4EB8-AFAFBFAA4B69}"/>
              </a:ext>
            </a:extLst>
          </p:cNvPr>
          <p:cNvSpPr txBox="1"/>
          <p:nvPr/>
        </p:nvSpPr>
        <p:spPr>
          <a:xfrm>
            <a:off x="8242126" y="3419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54849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6FB769-910A-C7AC-2DDD-198713A08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Eventually this process will either: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7595A-E1EC-63BF-9F55-C01512E69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644977" cy="5956390"/>
          </a:xfrm>
        </p:spPr>
        <p:txBody>
          <a:bodyPr anchor="ctr">
            <a:normAutofit/>
          </a:bodyPr>
          <a:lstStyle/>
          <a:p>
            <a:r>
              <a:rPr lang="en-US" dirty="0"/>
              <a:t>Find an authoritative nameserver which knows the answer (positive or negative)</a:t>
            </a:r>
          </a:p>
          <a:p>
            <a:r>
              <a:rPr lang="en-US" dirty="0"/>
              <a:t>Not find any working nameserver: SERVFAIL</a:t>
            </a:r>
          </a:p>
          <a:p>
            <a:r>
              <a:rPr lang="en-US" dirty="0"/>
              <a:t>End up at a faulty nameserver - either cannot answer and no further delegation, or wrong answer!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Note: the resolver may happen also to be an authoritative nameserver for a particular query. In that case it will answer immediately without asking anywhere else. We will see later why it's a better idea to have separate machines for caching and authoritative nameservers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47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D087B3-133B-3110-FA46-D0EA5917A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7C21460-8619-01FA-6153-A7913480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7F670C5-7AB6-D0A2-65B3-E3AABED9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23066-2A78-66D6-8CC6-7DF2AE8A3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this process start?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E3D8ABDA-7E94-E482-1EBF-850C1ED82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6D7C1-7935-9CDE-EC3E-A39A9BD42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r>
              <a:rPr lang="en-US" dirty="0"/>
              <a:t>Every caching nameserver is seeded with a list of root servers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hape 101">
            <a:extLst>
              <a:ext uri="{FF2B5EF4-FFF2-40B4-BE49-F238E27FC236}">
                <a16:creationId xmlns:a16="http://schemas.microsoft.com/office/drawing/2014/main" id="{0B448CB1-E267-5163-26D2-4804E722888C}"/>
              </a:ext>
            </a:extLst>
          </p:cNvPr>
          <p:cNvSpPr/>
          <p:nvPr/>
        </p:nvSpPr>
        <p:spPr>
          <a:xfrm>
            <a:off x="4168876" y="2696185"/>
            <a:ext cx="8178801" cy="655562"/>
          </a:xfrm>
          <a:prstGeom prst="rect">
            <a:avLst/>
          </a:prstGeom>
          <a:solidFill>
            <a:srgbClr val="00B8FF"/>
          </a:solidFill>
          <a:ln w="9360">
            <a:solidFill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server: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 root-hints: /var/lib/unbound/named.root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3E9FFE8C-9CEC-A1D9-4C01-0055A08DC656}"/>
              </a:ext>
            </a:extLst>
          </p:cNvPr>
          <p:cNvSpPr/>
          <p:nvPr/>
        </p:nvSpPr>
        <p:spPr>
          <a:xfrm>
            <a:off x="4168876" y="4221772"/>
            <a:ext cx="8178801" cy="2292933"/>
          </a:xfrm>
          <a:prstGeom prst="rect">
            <a:avLst/>
          </a:prstGeom>
          <a:solidFill>
            <a:srgbClr val="00B8FF"/>
          </a:solidFill>
          <a:ln w="9360">
            <a:solidFill/>
            <a:round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.                        3600000      NS    A.ROOT-SERVERS.NET.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A.ROOT-SERVERS.NET.      3600000      A     198.41.0.4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.                        3600000      NS    B.ROOT-SERVERS.NET.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B.ROOT-SERVERS.NET.      3600000      A     128.9.0.107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.                        3600000      NS    C.ROOT-SERVERS.NET.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C.ROOT-SERVERS.NET.      3600000      A     192.33.4.12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;... etc</a:t>
            </a:r>
          </a:p>
        </p:txBody>
      </p:sp>
      <p:sp>
        <p:nvSpPr>
          <p:cNvPr id="6" name="Shape 103">
            <a:extLst>
              <a:ext uri="{FF2B5EF4-FFF2-40B4-BE49-F238E27FC236}">
                <a16:creationId xmlns:a16="http://schemas.microsoft.com/office/drawing/2014/main" id="{15F1FC67-1E25-D3FA-0096-D0C333FEEFEA}"/>
              </a:ext>
            </a:extLst>
          </p:cNvPr>
          <p:cNvSpPr/>
          <p:nvPr/>
        </p:nvSpPr>
        <p:spPr>
          <a:xfrm>
            <a:off x="5444730" y="2282557"/>
            <a:ext cx="5994341" cy="340769"/>
          </a:xfrm>
          <a:prstGeom prst="rect">
            <a:avLst/>
          </a:prstGeom>
          <a:solidFill>
            <a:srgbClr val="FFFFCC"/>
          </a:solidFill>
          <a:ln w="9360">
            <a:solidFill/>
            <a:round/>
          </a:ln>
          <a:effectLst>
            <a:outerShdw blurRad="12700" dist="51929" dir="2700000" rotWithShape="0">
              <a:srgbClr val="80808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720" tIns="36720" rIns="36720" bIns="36720">
            <a:spAutoFit/>
          </a:bodyPr>
          <a:lstStyle>
            <a:lvl1pPr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/etc/unbound/unbound.conf.d/root-hints.conf</a:t>
            </a:r>
          </a:p>
        </p:txBody>
      </p:sp>
      <p:sp>
        <p:nvSpPr>
          <p:cNvPr id="7" name="Shape 104">
            <a:extLst>
              <a:ext uri="{FF2B5EF4-FFF2-40B4-BE49-F238E27FC236}">
                <a16:creationId xmlns:a16="http://schemas.microsoft.com/office/drawing/2014/main" id="{EE6DCD9A-A933-089D-C094-385DA555C824}"/>
              </a:ext>
            </a:extLst>
          </p:cNvPr>
          <p:cNvSpPr/>
          <p:nvPr/>
        </p:nvSpPr>
        <p:spPr>
          <a:xfrm>
            <a:off x="6358565" y="3842360"/>
            <a:ext cx="3799423" cy="340769"/>
          </a:xfrm>
          <a:prstGeom prst="rect">
            <a:avLst/>
          </a:prstGeom>
          <a:solidFill>
            <a:srgbClr val="FFFFCC"/>
          </a:solidFill>
          <a:ln w="9360">
            <a:solidFill/>
            <a:round/>
          </a:ln>
          <a:effectLst>
            <a:outerShdw blurRad="12700" dist="51929" dir="2700000" rotWithShape="0">
              <a:srgbClr val="808080"/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6720" tIns="36720" rIns="36720" bIns="36720">
            <a:spAutoFit/>
          </a:bodyPr>
          <a:lstStyle>
            <a:lvl1pPr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/var/lib/unbound/named.root</a:t>
            </a:r>
          </a:p>
        </p:txBody>
      </p:sp>
    </p:spTree>
    <p:extLst>
      <p:ext uri="{BB962C8B-B14F-4D97-AF65-F5344CB8AC3E}">
        <p14:creationId xmlns:p14="http://schemas.microsoft.com/office/powerpoint/2010/main" val="4170549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46AF44-0BE2-8E36-2148-90DAF9BD5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A8E692B-0F87-2B1C-7591-6E0AA4B31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7AC60CA-3F94-6A2E-9D16-CADA9AC8F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9D71D-83FE-9A77-B116-587FA8398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03" y="1153572"/>
            <a:ext cx="3917654" cy="44611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How does this process start?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C5B6E94A-2DAC-1B59-DF93-E3574A136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70A41-B583-4260-7077-D6893173D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118679" cy="5546338"/>
          </a:xfrm>
        </p:spPr>
        <p:txBody>
          <a:bodyPr anchor="ctr">
            <a:normAutofit/>
          </a:bodyPr>
          <a:lstStyle/>
          <a:p>
            <a:r>
              <a:rPr lang="en-US" dirty="0"/>
              <a:t>Every caching nameserver is seeded with a list of root servers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hape 101">
            <a:extLst>
              <a:ext uri="{FF2B5EF4-FFF2-40B4-BE49-F238E27FC236}">
                <a16:creationId xmlns:a16="http://schemas.microsoft.com/office/drawing/2014/main" id="{D82083DA-E15C-2FC3-D494-82AF8BB64FD7}"/>
              </a:ext>
            </a:extLst>
          </p:cNvPr>
          <p:cNvSpPr/>
          <p:nvPr/>
        </p:nvSpPr>
        <p:spPr>
          <a:xfrm>
            <a:off x="4168876" y="2696185"/>
            <a:ext cx="8178801" cy="655562"/>
          </a:xfrm>
          <a:prstGeom prst="rect">
            <a:avLst/>
          </a:prstGeom>
          <a:solidFill>
            <a:srgbClr val="00B8FF"/>
          </a:solidFill>
          <a:ln w="936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server: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  root-hints: /var/lib/unbound/named.root</a:t>
            </a:r>
          </a:p>
        </p:txBody>
      </p:sp>
      <p:sp>
        <p:nvSpPr>
          <p:cNvPr id="5" name="Shape 102">
            <a:extLst>
              <a:ext uri="{FF2B5EF4-FFF2-40B4-BE49-F238E27FC236}">
                <a16:creationId xmlns:a16="http://schemas.microsoft.com/office/drawing/2014/main" id="{40282BD5-5AD5-3B60-097E-188C4C4C5291}"/>
              </a:ext>
            </a:extLst>
          </p:cNvPr>
          <p:cNvSpPr/>
          <p:nvPr/>
        </p:nvSpPr>
        <p:spPr>
          <a:xfrm>
            <a:off x="4168876" y="4221772"/>
            <a:ext cx="8178801" cy="2292933"/>
          </a:xfrm>
          <a:prstGeom prst="rect">
            <a:avLst/>
          </a:prstGeom>
          <a:solidFill>
            <a:srgbClr val="00B8FF"/>
          </a:solidFill>
          <a:ln w="9360">
            <a:solidFill/>
            <a:round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tIns="91439" bIns="91439">
            <a:spAutoFit/>
          </a:bodyPr>
          <a:lstStyle/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.                        3600000      NS    A.ROOT-SERVERS.NET.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A.ROOT-SERVERS.NET.      3600000      A     198.41.0.4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.                        3600000      NS    B.ROOT-SERVERS.NET.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B.ROOT-SERVERS.NET.      3600000      A     128.9.0.107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endParaRPr sz="1600">
              <a:latin typeface="Courier New"/>
              <a:ea typeface="Courier New"/>
              <a:cs typeface="Courier New"/>
              <a:sym typeface="Courier New"/>
            </a:endParaRP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.                        3600000      NS    C.ROOT-SERVERS.NET.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C.ROOT-SERVERS.NET.      3600000      A     192.33.4.12 </a:t>
            </a:r>
          </a:p>
          <a:p>
            <a:pPr lvl="0"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/>
            </a:pPr>
            <a:r>
              <a:rPr sz="1600">
                <a:latin typeface="Courier New"/>
                <a:ea typeface="Courier New"/>
                <a:cs typeface="Courier New"/>
                <a:sym typeface="Courier New"/>
              </a:rPr>
              <a:t>;... etc</a:t>
            </a:r>
          </a:p>
        </p:txBody>
      </p:sp>
      <p:sp>
        <p:nvSpPr>
          <p:cNvPr id="6" name="Shape 103">
            <a:extLst>
              <a:ext uri="{FF2B5EF4-FFF2-40B4-BE49-F238E27FC236}">
                <a16:creationId xmlns:a16="http://schemas.microsoft.com/office/drawing/2014/main" id="{FFAAAF45-C21E-319F-0377-7072C959D523}"/>
              </a:ext>
            </a:extLst>
          </p:cNvPr>
          <p:cNvSpPr/>
          <p:nvPr/>
        </p:nvSpPr>
        <p:spPr>
          <a:xfrm>
            <a:off x="5444730" y="2282557"/>
            <a:ext cx="5994341" cy="340769"/>
          </a:xfrm>
          <a:prstGeom prst="rect">
            <a:avLst/>
          </a:prstGeom>
          <a:solidFill>
            <a:srgbClr val="FFFFCC"/>
          </a:solidFill>
          <a:ln w="9360">
            <a:solidFill/>
            <a:round/>
          </a:ln>
          <a:effectLst>
            <a:outerShdw blurRad="12700" dist="51929" dir="2700000" rotWithShape="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720" tIns="36720" rIns="36720" bIns="36720">
            <a:spAutoFit/>
          </a:bodyPr>
          <a:lstStyle>
            <a:lvl1pPr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/etc/unbound/unbound.conf.d/root-hints.conf</a:t>
            </a:r>
          </a:p>
        </p:txBody>
      </p:sp>
      <p:sp>
        <p:nvSpPr>
          <p:cNvPr id="7" name="Shape 104">
            <a:extLst>
              <a:ext uri="{FF2B5EF4-FFF2-40B4-BE49-F238E27FC236}">
                <a16:creationId xmlns:a16="http://schemas.microsoft.com/office/drawing/2014/main" id="{DD6379BE-60DD-60F3-5763-31F6A0517052}"/>
              </a:ext>
            </a:extLst>
          </p:cNvPr>
          <p:cNvSpPr/>
          <p:nvPr/>
        </p:nvSpPr>
        <p:spPr>
          <a:xfrm>
            <a:off x="6358565" y="3842360"/>
            <a:ext cx="3799423" cy="340769"/>
          </a:xfrm>
          <a:prstGeom prst="rect">
            <a:avLst/>
          </a:prstGeom>
          <a:solidFill>
            <a:srgbClr val="FFFFCC"/>
          </a:solidFill>
          <a:ln w="9360">
            <a:solidFill/>
            <a:round/>
          </a:ln>
          <a:effectLst>
            <a:outerShdw blurRad="12700" dist="51929" dir="2700000" rotWithShape="0">
              <a:srgbClr val="808080"/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6720" tIns="36720" rIns="36720" bIns="36720">
            <a:spAutoFit/>
          </a:bodyPr>
          <a:lstStyle>
            <a:lvl1pPr defTabSz="914400">
              <a:lnSpc>
                <a:spcPct val="95000"/>
              </a:lnSpc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 lvl="0"/>
            <a:r>
              <a:t>/var/lib/unbound/named.root</a:t>
            </a:r>
          </a:p>
        </p:txBody>
      </p:sp>
    </p:spTree>
    <p:extLst>
      <p:ext uri="{BB962C8B-B14F-4D97-AF65-F5344CB8AC3E}">
        <p14:creationId xmlns:p14="http://schemas.microsoft.com/office/powerpoint/2010/main" val="2849326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1975</Words>
  <Application>Microsoft Macintosh PowerPoint</Application>
  <PresentationFormat>Widescreen</PresentationFormat>
  <Paragraphs>267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Aptos</vt:lpstr>
      <vt:lpstr>Aptos Display</vt:lpstr>
      <vt:lpstr>Arial</vt:lpstr>
      <vt:lpstr>Century Gothic</vt:lpstr>
      <vt:lpstr>Courier New</vt:lpstr>
      <vt:lpstr>Helvetica</vt:lpstr>
      <vt:lpstr>Office Theme</vt:lpstr>
      <vt:lpstr>PowerPoint Presentation</vt:lpstr>
      <vt:lpstr>How DNS Resolvers Work</vt:lpstr>
      <vt:lpstr>What if the answer is not in the cache?</vt:lpstr>
      <vt:lpstr>How caching NS works (2)</vt:lpstr>
      <vt:lpstr>How does it know which authoritative nameserver to ask?</vt:lpstr>
      <vt:lpstr>Intermediate nameservers return "NS" resource records</vt:lpstr>
      <vt:lpstr>Eventually this process will either:</vt:lpstr>
      <vt:lpstr>How does this process start?</vt:lpstr>
      <vt:lpstr>How does this process start?</vt:lpstr>
      <vt:lpstr>Where did named.root come from?</vt:lpstr>
      <vt:lpstr>Demonstration</vt:lpstr>
      <vt:lpstr>Distributed systems have many points of failure!</vt:lpstr>
      <vt:lpstr>Caching reduces the load on auth nameservers</vt:lpstr>
      <vt:lpstr>Example 1: www.tiscali.co.uk (on an empty cache)</vt:lpstr>
      <vt:lpstr>Example 2: smtp.tiscali.co.uk (after previous example)</vt:lpstr>
      <vt:lpstr>Caches can be a problem if data becomes stale</vt:lpstr>
      <vt:lpstr>The owner of an auth server controls how their data is cached</vt:lpstr>
      <vt:lpstr>A compromise policy</vt:lpstr>
      <vt:lpstr>Any Questions?</vt:lpstr>
      <vt:lpstr>DNS Debugging</vt:lpstr>
      <vt:lpstr>What sort of problems might occur when resolving names in DNS?</vt:lpstr>
      <vt:lpstr>(1) One authoritative server is down or unreachable</vt:lpstr>
      <vt:lpstr>(2) *ALL* authoritative servers are down or unreachable!</vt:lpstr>
      <vt:lpstr>(3) Referral to a nameserver which is not authoritative for this zone</vt:lpstr>
      <vt:lpstr>(4) Inconsistencies between authoritative servers</vt:lpstr>
      <vt:lpstr>(5) Inconsistencies in delegations</vt:lpstr>
      <vt:lpstr>(6) Mixing caching and authoritative nameservers</vt:lpstr>
      <vt:lpstr>(7) Inappropriate choice of parameters</vt:lpstr>
      <vt:lpstr>These problems are not the fault of the resolver!</vt:lpstr>
      <vt:lpstr>How to debug these problems?</vt:lpstr>
      <vt:lpstr>How to interpret responses (1)</vt:lpstr>
      <vt:lpstr>How to interpret responses (2)</vt:lpstr>
      <vt:lpstr>How to debug a domain using "dig +norec" (1)</vt:lpstr>
      <vt:lpstr>How to debug a domain using "dig +norec" (2)</vt:lpstr>
      <vt:lpstr>How to debug a domain using "dig +norec" (3)</vt:lpstr>
      <vt:lpstr>Practical</vt:lpstr>
      <vt:lpstr>Practical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Bile</dc:creator>
  <cp:lastModifiedBy>Mohamed Bile</cp:lastModifiedBy>
  <cp:revision>12</cp:revision>
  <dcterms:created xsi:type="dcterms:W3CDTF">2025-12-05T17:25:44Z</dcterms:created>
  <dcterms:modified xsi:type="dcterms:W3CDTF">2025-12-08T09:30:33Z</dcterms:modified>
</cp:coreProperties>
</file>