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67" r:id="rId4"/>
    <p:sldId id="268" r:id="rId5"/>
    <p:sldId id="257" r:id="rId6"/>
    <p:sldId id="258" r:id="rId7"/>
    <p:sldId id="263" r:id="rId8"/>
    <p:sldId id="269" r:id="rId9"/>
    <p:sldId id="259" r:id="rId10"/>
    <p:sldId id="261" r:id="rId11"/>
    <p:sldId id="262" r:id="rId12"/>
    <p:sldId id="270" r:id="rId13"/>
    <p:sldId id="271" r:id="rId14"/>
    <p:sldId id="272" r:id="rId15"/>
    <p:sldId id="273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4424B-5BE8-4AD6-4E1E-A6C0F27AC244}" v="297" dt="2025-12-05T17:10:03.782"/>
    <p1510:client id="{8E04DFB0-AA7B-4526-95CF-85CC9D7D5197}" v="2" dt="2025-12-05T15:55:26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22"/>
  </p:normalViewPr>
  <p:slideViewPr>
    <p:cSldViewPr snapToGrid="0">
      <p:cViewPr varScale="1">
        <p:scale>
          <a:sx n="140" d="100"/>
          <a:sy n="140" d="100"/>
        </p:scale>
        <p:origin x="19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00290" y="-3788229"/>
            <a:ext cx="15544580" cy="140208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601580" y="2525824"/>
            <a:ext cx="7564856" cy="3512022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6709" y="708160"/>
            <a:ext cx="2147783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815" y="611908"/>
            <a:ext cx="2286968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70890" y="514580"/>
            <a:ext cx="1141592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23172C3-CCF2-29A7-6941-A68B628F5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54528" y="-223263"/>
            <a:ext cx="16504943" cy="14521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04E054-BE76-DBED-8B2B-8DC9C957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395" y="2217771"/>
            <a:ext cx="4481217" cy="645286"/>
          </a:xfrm>
        </p:spPr>
        <p:txBody>
          <a:bodyPr>
            <a:normAutofit/>
          </a:bodyPr>
          <a:lstStyle>
            <a:lvl1pPr>
              <a:defRPr sz="2700" b="1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FE7F4A-4F9F-D74B-4262-8B165184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9396" y="3190673"/>
            <a:ext cx="4481217" cy="299611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Century Gothic" panose="020B050202020202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1163417" y="4601944"/>
            <a:ext cx="3583042" cy="299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Jazeera University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1163417" y="2793231"/>
            <a:ext cx="6700587" cy="841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entury Gothic" panose="020B0502020202020204" pitchFamily="34" charset="0"/>
              </a:rPr>
              <a:t>Topic </a:t>
            </a:r>
            <a:r>
              <a:rPr lang="en-US" sz="3200" b="1" dirty="0">
                <a:latin typeface="Century Gothic" panose="020B0502020202020204" pitchFamily="34" charset="0"/>
              </a:rPr>
              <a:t>Getting familiar with the Linux Command Line Interface (CLI)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1163417" y="4064769"/>
            <a:ext cx="3998131" cy="36095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2130608" y="4302789"/>
            <a:ext cx="3583042" cy="299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latin typeface="Century Gothic" panose="020B0502020202020204" pitchFamily="34" charset="0"/>
              </a:rPr>
              <a:t>Track 2: </a:t>
            </a:r>
            <a:r>
              <a:rPr lang="en-US" sz="180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180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6680840" y="3863101"/>
            <a:ext cx="1183164" cy="1183164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788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39E4-3C3E-69D8-715C-F7866EB9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O" b="1" dirty="0">
                <a:latin typeface="Century Gothic" panose="020B0502020202020204" pitchFamily="34" charset="0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BF3C-3953-5035-83B3-8A2495223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>
                <a:latin typeface="Century Gothic" panose="020B0502020202020204" pitchFamily="34" charset="0"/>
              </a:rPr>
              <a:t>pwd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ls -l (long listing)</a:t>
            </a:r>
          </a:p>
          <a:p>
            <a:r>
              <a:rPr lang="en-US">
                <a:latin typeface="Century Gothic" panose="020B0502020202020204" pitchFamily="34" charset="0"/>
              </a:rPr>
              <a:t>cd /home/user/docs </a:t>
            </a:r>
          </a:p>
          <a:p>
            <a:r>
              <a:rPr lang="en-US">
                <a:latin typeface="Century Gothic" panose="020B0502020202020204" pitchFamily="34" charset="0"/>
              </a:rPr>
              <a:t>cd .. (move up one directory) </a:t>
            </a:r>
          </a:p>
          <a:p>
            <a:r>
              <a:rPr lang="en-US">
                <a:latin typeface="Century Gothic" panose="020B0502020202020204" pitchFamily="34" charset="0"/>
              </a:rPr>
              <a:t>cd or cd ~ (go to your home directory)</a:t>
            </a:r>
          </a:p>
          <a:p>
            <a:r>
              <a:rPr lang="en-US">
                <a:latin typeface="Century Gothic" panose="020B0502020202020204" pitchFamily="34" charset="0"/>
              </a:rPr>
              <a:t>touch </a:t>
            </a:r>
            <a:r>
              <a:rPr lang="en-US" err="1">
                <a:latin typeface="Century Gothic" panose="020B0502020202020204" pitchFamily="34" charset="0"/>
              </a:rPr>
              <a:t>new_file.txt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cp </a:t>
            </a:r>
            <a:r>
              <a:rPr lang="en-US" err="1">
                <a:latin typeface="Century Gothic" panose="020B0502020202020204" pitchFamily="34" charset="0"/>
              </a:rPr>
              <a:t>file.txt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backup.txt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mv </a:t>
            </a:r>
            <a:r>
              <a:rPr lang="en-US" err="1">
                <a:latin typeface="Century Gothic" panose="020B0502020202020204" pitchFamily="34" charset="0"/>
              </a:rPr>
              <a:t>oldname.txt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newname.txt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rm </a:t>
            </a:r>
            <a:r>
              <a:rPr lang="en-US" err="1">
                <a:latin typeface="Century Gothic" panose="020B0502020202020204" pitchFamily="34" charset="0"/>
              </a:rPr>
              <a:t>file.txt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EBFD-D40E-1C27-BC69-15F1B4C2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F272-2E8B-0597-DAD1-C6B0292DE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cat </a:t>
            </a:r>
            <a:r>
              <a:rPr lang="en-US" sz="2400" dirty="0" err="1">
                <a:latin typeface="Century Gothic" panose="020B0502020202020204" pitchFamily="34" charset="0"/>
              </a:rPr>
              <a:t>file.txt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grep "less </a:t>
            </a:r>
            <a:r>
              <a:rPr lang="en-US" sz="2400" dirty="0" err="1">
                <a:latin typeface="Century Gothic" panose="020B0502020202020204" pitchFamily="34" charset="0"/>
              </a:rPr>
              <a:t>long_log_file.txt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error" </a:t>
            </a:r>
            <a:r>
              <a:rPr lang="en-US" sz="2400" dirty="0" err="1">
                <a:latin typeface="Century Gothic" panose="020B0502020202020204" pitchFamily="34" charset="0"/>
              </a:rPr>
              <a:t>log.txt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More filename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head filename – First 10 lines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tail filename – Last 10 lines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tail -f filename – Live log monitoring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Pipe the output of one command as input to another.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ls &gt; </a:t>
            </a:r>
            <a:r>
              <a:rPr lang="en-US" sz="2400" dirty="0" err="1">
                <a:latin typeface="Century Gothic" panose="020B0502020202020204" pitchFamily="34" charset="0"/>
              </a:rPr>
              <a:t>file_list.txt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echo "new line" &gt;&gt; </a:t>
            </a:r>
            <a:r>
              <a:rPr lang="en-US" sz="2400" dirty="0" err="1">
                <a:latin typeface="Century Gothic" panose="020B0502020202020204" pitchFamily="34" charset="0"/>
              </a:rPr>
              <a:t>file_list.txt</a:t>
            </a:r>
            <a:endParaRPr lang="en-SO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8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5289-8C3A-B582-FE07-857D6BD6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429"/>
            <a:ext cx="8229600" cy="7346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Moving and manipulating files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F615-35FC-E184-3A72-098A31CE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7929"/>
            <a:ext cx="8229600" cy="58919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latin typeface="Century Gothic" panose="020B0502020202020204" pitchFamily="34" charset="0"/>
              </a:rPr>
              <a:t> combined.txt dir1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latin typeface="Century Gothic" panose="020B0502020202020204" pitchFamily="34" charset="0"/>
              </a:rPr>
              <a:t> dir1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latin typeface="Century Gothic" panose="020B0502020202020204" pitchFamily="34" charset="0"/>
              </a:rPr>
              <a:t> dir1/* 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combined.txt test_* dir3 dir2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dir2</a:t>
            </a:r>
            <a:endParaRPr lang="en-US" sz="1100">
              <a:solidFill>
                <a:srgbClr val="C7162B"/>
              </a:solidFill>
              <a:latin typeface="Century Gothic" panose="020B0502020202020204" pitchFamily="34" charset="0"/>
            </a:endParaRPr>
          </a:p>
          <a:p>
            <a:endParaRPr 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dir2/combined.txt dir4/dir5/dir6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dir2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dir4/dir5/dir6</a:t>
            </a:r>
          </a:p>
          <a:p>
            <a:endParaRPr 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cp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dir4/dir5/dir6/combined.txt 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.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dir4/dir5/dir6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cp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combined.txt backup_combined.txt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backup_combined.txt combined_backup.txt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100">
                <a:solidFill>
                  <a:srgbClr val="0E811F"/>
                </a:solidFill>
                <a:latin typeface="Century Gothic" panose="020B0502020202020204" pitchFamily="34" charset="0"/>
              </a:rPr>
              <a:t>"folder 1"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folder_1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100">
                <a:solidFill>
                  <a:srgbClr val="0E811F"/>
                </a:solidFill>
                <a:latin typeface="Century Gothic" panose="020B0502020202020204" pitchFamily="34" charset="0"/>
              </a:rPr>
              <a:t>"folder 2"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folder_2
</a:t>
            </a:r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100">
                <a:solidFill>
                  <a:srgbClr val="0E811F"/>
                </a:solidFill>
                <a:latin typeface="Century Gothic" panose="020B0502020202020204" pitchFamily="34" charset="0"/>
              </a:rPr>
              <a:t>"folder 3"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folder_3</a:t>
            </a:r>
          </a:p>
          <a:p>
            <a:endParaRPr 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100">
                <a:solidFill>
                  <a:srgbClr val="C7162B"/>
                </a:solidFill>
                <a:latin typeface="Century Gothic" panose="020B0502020202020204" pitchFamily="34" charset="0"/>
              </a:rPr>
              <a:t>rm</a:t>
            </a:r>
            <a:r>
              <a:rPr 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> dir4/dir5/dir6/combined.txt combined_backup.txt
</a:t>
            </a:r>
            <a:br>
              <a:rPr lang="en-US" sz="11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rm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folder_*
</a:t>
            </a:r>
            <a:r>
              <a:rPr lang="en-US" sz="1600">
                <a:solidFill>
                  <a:srgbClr val="C7162B"/>
                </a:solidFill>
                <a:latin typeface="Century Gothic" panose="020B0502020202020204" pitchFamily="34" charset="0"/>
              </a:rPr>
              <a:t>rm</a:t>
            </a:r>
            <a:r>
              <a:rPr 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>
                <a:solidFill>
                  <a:srgbClr val="DC3023"/>
                </a:solidFill>
                <a:latin typeface="Century Gothic" panose="020B0502020202020204" pitchFamily="34" charset="0"/>
              </a:rPr>
              <a:t>-r</a:t>
            </a:r>
            <a:r>
              <a:rPr 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 folder_6
</a:t>
            </a:r>
            <a:br>
              <a:rPr lang="en-US" sz="1600">
                <a:latin typeface="Century Gothic" panose="020B0502020202020204" pitchFamily="34" charset="0"/>
              </a:rPr>
            </a:br>
            <a:br>
              <a:rPr lang="en-US" sz="1400">
                <a:latin typeface="Century Gothic" panose="020B0502020202020204" pitchFamily="34" charset="0"/>
              </a:rPr>
            </a:br>
            <a:endParaRPr 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4183-11B2-D021-E82E-CFCC4F1A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A bit of </a:t>
            </a:r>
            <a:r>
              <a:rPr lang="en-US" b="1" dirty="0" err="1">
                <a:latin typeface="Century Gothic" panose="020B0502020202020204" pitchFamily="34" charset="0"/>
                <a:ea typeface="Calibri"/>
                <a:cs typeface="Calibri"/>
              </a:rPr>
              <a:t>plumming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CBBF-C583-08A4-870B-C558E5C1A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 combined.txt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latin typeface="Century Gothic" panose="020B0502020202020204" pitchFamily="34" charset="0"/>
              </a:rPr>
              <a:t> ~ &gt; file_list.txt
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 file_list.txt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rm</a:t>
            </a:r>
            <a:r>
              <a:rPr lang="en-US" sz="1400">
                <a:latin typeface="Century Gothic" panose="020B0502020202020204" pitchFamily="34" charset="0"/>
              </a:rPr>
              <a:t> file_list.txt</a:t>
            </a:r>
          </a:p>
          <a:p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latin typeface="Century Gothic" panose="020B0502020202020204" pitchFamily="34" charset="0"/>
              </a:rPr>
              <a:t> ~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latin typeface="Century Gothic" panose="020B0502020202020204" pitchFamily="34" charset="0"/>
              </a:rPr>
              <a:t> /</a:t>
            </a:r>
            <a:r>
              <a:rPr lang="en-US" sz="1400" err="1">
                <a:latin typeface="Century Gothic" panose="020B0502020202020204" pitchFamily="34" charset="0"/>
              </a:rPr>
              <a:t>etc|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latin typeface="Century Gothic" panose="020B0502020202020204" pitchFamily="34" charset="0"/>
              </a:rPr>
              <a:t> /</a:t>
            </a:r>
            <a:r>
              <a:rPr lang="en-US" sz="1400" err="1">
                <a:latin typeface="Century Gothic" panose="020B0502020202020204" pitchFamily="34" charset="0"/>
              </a:rPr>
              <a:t>etc</a:t>
            </a:r>
            <a:r>
              <a:rPr lang="en-US" sz="1400">
                <a:latin typeface="Century Gothic" panose="020B0502020202020204" pitchFamily="34" charset="0"/>
              </a:rPr>
              <a:t> | 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less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400">
                <a:latin typeface="Century Gothic" panose="020B0502020202020204" pitchFamily="34" charset="0"/>
              </a:rPr>
              <a:t> combined.txt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uniq</a:t>
            </a:r>
            <a:r>
              <a:rPr lang="en-US" sz="1400">
                <a:latin typeface="Century Gothic" panose="020B0502020202020204" pitchFamily="34" charset="0"/>
              </a:rPr>
              <a:t>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400">
                <a:latin typeface="Century Gothic" panose="020B0502020202020204" pitchFamily="34" charset="0"/>
              </a:rPr>
              <a:t> combined.txt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uniq</a:t>
            </a:r>
            <a:r>
              <a:rPr lang="en-US" sz="1400">
                <a:latin typeface="Century Gothic" panose="020B0502020202020204" pitchFamily="34" charset="0"/>
              </a:rPr>
              <a:t> | 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less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man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uniq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sort</a:t>
            </a:r>
            <a:r>
              <a:rPr lang="en-US" sz="1400">
                <a:latin typeface="Century Gothic" panose="020B0502020202020204" pitchFamily="34" charset="0"/>
              </a:rPr>
              <a:t> combined.txt | 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less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sort</a:t>
            </a:r>
            <a:r>
              <a:rPr lang="en-US" sz="1400">
                <a:latin typeface="Century Gothic" panose="020B0502020202020204" pitchFamily="34" charset="0"/>
              </a:rPr>
              <a:t> combined.txt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uniq</a:t>
            </a:r>
            <a:r>
              <a:rPr lang="en-US" sz="1400">
                <a:latin typeface="Century Gothic" panose="020B0502020202020204" pitchFamily="34" charset="0"/>
              </a:rPr>
              <a:t> | 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wc</a:t>
            </a:r>
            <a:r>
              <a:rPr lang="en-US" sz="1400"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-l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br>
              <a:rPr lang="en-US" sz="1400">
                <a:latin typeface="Century Gothic" panose="020B0502020202020204" pitchFamily="34" charset="0"/>
              </a:rPr>
            </a:br>
            <a:br>
              <a:rPr lang="en-US" sz="1400">
                <a:latin typeface="Century Gothic" panose="020B0502020202020204" pitchFamily="34" charset="0"/>
              </a:rPr>
            </a:b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C6E1-0531-12F5-D662-8A7B3356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The command line &amp; Super User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CF45-4A08-EBC4-2665-2A9D87CF0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400" dirty="0">
                <a:latin typeface="Century Gothic" panose="020B0502020202020204" pitchFamily="34" charset="0"/>
              </a:rPr>
              <a:t> /</a:t>
            </a:r>
            <a:r>
              <a:rPr lang="en-US" sz="1400" dirty="0" err="1">
                <a:latin typeface="Century Gothic" panose="020B0502020202020204" pitchFamily="34" charset="0"/>
              </a:rPr>
              <a:t>etc</a:t>
            </a:r>
            <a:r>
              <a:rPr lang="en-US" sz="1400" dirty="0">
                <a:latin typeface="Century Gothic" panose="020B0502020202020204" pitchFamily="34" charset="0"/>
              </a:rPr>
              <a:t>/shadow
</a:t>
            </a:r>
            <a:r>
              <a:rPr lang="en-US" sz="14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sudo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400" dirty="0">
                <a:latin typeface="Century Gothic" panose="020B0502020202020204" pitchFamily="34" charset="0"/>
              </a:rPr>
              <a:t> /</a:t>
            </a:r>
            <a:r>
              <a:rPr lang="en-US" sz="1400" dirty="0" err="1">
                <a:latin typeface="Century Gothic" panose="020B0502020202020204" pitchFamily="34" charset="0"/>
              </a:rPr>
              <a:t>etc</a:t>
            </a:r>
            <a:r>
              <a:rPr lang="en-US" sz="1400" dirty="0">
                <a:latin typeface="Century Gothic" panose="020B0502020202020204" pitchFamily="34" charset="0"/>
              </a:rPr>
              <a:t>/shadow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sudo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apt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install</a:t>
            </a:r>
            <a:r>
              <a:rPr lang="en-US" sz="1400" dirty="0">
                <a:latin typeface="Century Gothic" panose="020B0502020202020204" pitchFamily="34" charset="0"/>
              </a:rPr>
              <a:t> tree
</a:t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400" dirty="0">
                <a:latin typeface="Century Gothic" panose="020B0502020202020204" pitchFamily="34" charset="0"/>
              </a:rPr>
              <a:t> /</a:t>
            </a:r>
            <a:r>
              <a:rPr lang="en-US" sz="1400" dirty="0" err="1">
                <a:latin typeface="Century Gothic" panose="020B0502020202020204" pitchFamily="34" charset="0"/>
              </a:rPr>
              <a:t>tmp</a:t>
            </a:r>
            <a:r>
              <a:rPr lang="en-US" sz="1400" dirty="0">
                <a:latin typeface="Century Gothic" panose="020B0502020202020204" pitchFamily="34" charset="0"/>
              </a:rPr>
              <a:t>/tutorial
tree</a:t>
            </a:r>
          </a:p>
        </p:txBody>
      </p:sp>
    </p:spTree>
    <p:extLst>
      <p:ext uri="{BB962C8B-B14F-4D97-AF65-F5344CB8AC3E}">
        <p14:creationId xmlns:p14="http://schemas.microsoft.com/office/powerpoint/2010/main" val="379102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6B62-3F21-F589-5862-92AD8DA4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Hidden files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AAB9-8240-8897-76FB-871DDF52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400">
                <a:latin typeface="Century Gothic" panose="020B0502020202020204" pitchFamily="34" charset="0"/>
              </a:rPr>
              <a:t> /</a:t>
            </a:r>
            <a:r>
              <a:rPr lang="en-US" sz="1400" err="1">
                <a:latin typeface="Century Gothic" panose="020B0502020202020204" pitchFamily="34" charset="0"/>
              </a:rPr>
              <a:t>tmp</a:t>
            </a:r>
            <a:r>
              <a:rPr lang="en-US" sz="1400">
                <a:latin typeface="Century Gothic" panose="020B0502020202020204" pitchFamily="34" charset="0"/>
              </a:rPr>
              <a:t>/tutorial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latin typeface="Century Gothic" panose="020B0502020202020204" pitchFamily="34" charset="0"/>
              </a:rPr>
              <a:t>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400">
                <a:latin typeface="Century Gothic" panose="020B0502020202020204" pitchFamily="34" charset="0"/>
              </a:rPr>
              <a:t> combined.txt .combined.txt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</a:p>
          <a:p>
            <a:endParaRPr lang="en-US" sz="1400">
              <a:solidFill>
                <a:srgbClr val="C7162B"/>
              </a:solidFill>
              <a:latin typeface="Century Gothic" panose="020B0502020202020204" pitchFamily="34" charset="0"/>
            </a:endParaRPr>
          </a:p>
          <a:p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.combined.txt
</a:t>
            </a:r>
            <a:r>
              <a:rPr lang="en-US" sz="140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.hidden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mv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.combined.txt .hidden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less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.hidden/.combined.txt</a:t>
            </a:r>
          </a:p>
          <a:p>
            <a:endParaRPr 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-a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.hidden
</a:t>
            </a:r>
            <a:r>
              <a:rPr lang="en-US" sz="140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-a</a:t>
            </a:r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 .hidden</a:t>
            </a:r>
          </a:p>
          <a:p>
            <a:endParaRPr 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tree
tree </a:t>
            </a:r>
            <a:r>
              <a:rPr lang="en-US" sz="1400">
                <a:solidFill>
                  <a:srgbClr val="DC3023"/>
                </a:solidFill>
                <a:latin typeface="Century Gothic" panose="020B0502020202020204" pitchFamily="34" charset="0"/>
              </a:rPr>
              <a:t>-a</a:t>
            </a:r>
            <a:endParaRPr 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5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Century Gothic" panose="020B0502020202020204" pitchFamily="34" charset="0"/>
              </a:rPr>
              <a:t>Essential Concepts &amp;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latin typeface="Century Gothic" panose="020B0502020202020204" pitchFamily="34" charset="0"/>
              </a:rPr>
              <a:t>Linux is case-sensitive</a:t>
            </a:r>
          </a:p>
          <a:p>
            <a:r>
              <a:rPr>
                <a:latin typeface="Century Gothic" panose="020B0502020202020204" pitchFamily="34" charset="0"/>
              </a:rPr>
              <a:t>Commands often include options (e.g., -l)</a:t>
            </a:r>
          </a:p>
          <a:p>
            <a:r>
              <a:rPr>
                <a:latin typeface="Century Gothic" panose="020B0502020202020204" pitchFamily="34" charset="0"/>
              </a:rPr>
              <a:t>Use Tab for autocomplete</a:t>
            </a:r>
          </a:p>
          <a:p>
            <a:r>
              <a:rPr>
                <a:latin typeface="Century Gothic" panose="020B0502020202020204" pitchFamily="34" charset="0"/>
              </a:rPr>
              <a:t>Use ↑ ↓ for command history</a:t>
            </a:r>
          </a:p>
          <a:p>
            <a:r>
              <a:rPr>
                <a:latin typeface="Century Gothic" panose="020B0502020202020204" pitchFamily="34" charset="0"/>
              </a:rPr>
              <a:t>man &lt;command&gt; for documentation</a:t>
            </a:r>
          </a:p>
          <a:p>
            <a:r>
              <a:rPr lang="en-SO">
                <a:latin typeface="Century Gothic" panose="020B0502020202020204" pitchFamily="34" charset="0"/>
              </a:rPr>
              <a:t>• </a:t>
            </a:r>
            <a:r>
              <a:rPr err="1">
                <a:latin typeface="Century Gothic" panose="020B0502020202020204" pitchFamily="34" charset="0"/>
              </a:rPr>
              <a:t>sudo</a:t>
            </a:r>
            <a:r>
              <a:rPr>
                <a:latin typeface="Century Gothic" panose="020B0502020202020204" pitchFamily="34" charset="0"/>
              </a:rPr>
              <a:t> for admin privileges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D373-3775-F8E6-A941-22EF5B64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370" y="479507"/>
            <a:ext cx="5140106" cy="483965"/>
          </a:xfrm>
        </p:spPr>
        <p:txBody>
          <a:bodyPr>
            <a:normAutofit fontScale="90000"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D800-5D40-6C2C-01B5-88E7C66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947" y="1181911"/>
            <a:ext cx="6423596" cy="2247089"/>
          </a:xfr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sz="1400" dirty="0">
                <a:ea typeface="+mn-lt"/>
                <a:cs typeface="+mn-lt"/>
              </a:rPr>
              <a:t>The Linux command line is a text interface to your computer. Often referred to as the shell, terminal, console, prompt or various other names, it can give the appearance of being complex and confusing to use.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Understanding basic concepts and practicing fundamental commands.</a:t>
            </a:r>
          </a:p>
          <a:p>
            <a:pPr algn="ctr"/>
            <a:r>
              <a:rPr lang="en-US" sz="1400" dirty="0">
                <a:ea typeface="Calibri"/>
                <a:cs typeface="Calibri"/>
              </a:rPr>
              <a:t>The CLI offers efficiency and powerful automation capabilities for development, system administration, and general system interaction.</a:t>
            </a:r>
          </a:p>
          <a:p>
            <a:endParaRPr lang="en-US" sz="1400" dirty="0"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3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C844-EF67-1C87-6FC6-5DB42DB0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What you'll learn 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59CEA-2390-3917-6E36-FA553C80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A little history of the command line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How to access the command line from your own computer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How to perform some basic file manipulation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A few other useful commands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How to chain commands together to make more powerful tools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Century Gothic" panose="020B0502020202020204" pitchFamily="34" charset="0"/>
                <a:ea typeface="+mn-lt"/>
                <a:cs typeface="+mn-lt"/>
              </a:rPr>
              <a:t>The best way to use administrator powers</a:t>
            </a:r>
            <a:endParaRPr lang="en-US" sz="1800" dirty="0">
              <a:latin typeface="Century Gothic" panose="020B0502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04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965E-64A5-FA83-5854-92F5658D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  <a:ea typeface="Calibri"/>
                <a:cs typeface="Calibri"/>
              </a:rPr>
              <a:t>A brief history of the command line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BCF1-8A03-DF89-52AD-FCB87A19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b="1">
                <a:latin typeface="Century Gothic" panose="020B0502020202020204" pitchFamily="34" charset="0"/>
              </a:rPr>
              <a:t>A Brief History of the Command Line (Unix → Linux)</a:t>
            </a:r>
            <a:endParaRPr lang="en-US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Unix (1970s) introduced a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text-only, multi-user system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 accessed through simple terminals—no mouse, no graphics, just keystrokes sent to a mainframe.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Text commands were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lightweight, fast, and efficient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, allowing hundreds of users to work over very slow networks.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Users performed all tasks—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navigating directories (cd), listing files (ls), moving/renaming (mv)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—through small specialized programs.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A master program called the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shell (</a:t>
            </a:r>
            <a:r>
              <a:rPr lang="en-US" b="1" err="1">
                <a:latin typeface="Century Gothic" panose="020B0502020202020204" pitchFamily="34" charset="0"/>
                <a:ea typeface="+mn-lt"/>
                <a:cs typeface="+mn-lt"/>
              </a:rPr>
              <a:t>sh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 → bash)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 coordinated commands, enabled features like pipes, wildcards, and allowed automation through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shell scripts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Linux inherited Unix’s design, so the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command-line interface (CLI)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 remains powerful and widely used. Today we access it through modern </a:t>
            </a:r>
            <a:r>
              <a:rPr lang="en-US" b="1">
                <a:latin typeface="Century Gothic" panose="020B0502020202020204" pitchFamily="34" charset="0"/>
                <a:ea typeface="+mn-lt"/>
                <a:cs typeface="+mn-lt"/>
              </a:rPr>
              <a:t>software terminals</a:t>
            </a:r>
            <a:r>
              <a:rPr lang="en-US">
                <a:latin typeface="Century Gothic" panose="020B0502020202020204" pitchFamily="34" charset="0"/>
                <a:ea typeface="+mn-lt"/>
                <a:cs typeface="+mn-lt"/>
              </a:rPr>
              <a:t>, not physical ones.</a:t>
            </a:r>
            <a:endParaRPr lang="en-US">
              <a:latin typeface="Century Gothic" panose="020B0502020202020204" pitchFamily="34" charset="0"/>
            </a:endParaRPr>
          </a:p>
          <a:p>
            <a:endParaRPr lang="en-US">
              <a:latin typeface="Century Gothic" panose="020B0502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4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Century Gothic" panose="020B0502020202020204" pitchFamily="34" charset="0"/>
              </a:rPr>
              <a:t>Accessing the CLI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dirty="0">
                <a:latin typeface="Century Gothic" panose="020B0502020202020204" pitchFamily="34" charset="0"/>
              </a:rPr>
              <a:t>You can access the command line on a Linux system in a few ways:</a:t>
            </a:r>
          </a:p>
          <a:p>
            <a:endParaRPr dirty="0">
              <a:latin typeface="Century Gothic" panose="020B0502020202020204" pitchFamily="34" charset="0"/>
            </a:endParaRPr>
          </a:p>
          <a:p>
            <a:r>
              <a:rPr dirty="0">
                <a:latin typeface="Century Gothic" panose="020B0502020202020204" pitchFamily="34" charset="0"/>
              </a:rPr>
              <a:t>Applications Menu: Search for 'Terminal', 'Command Prompt', or 'Shell'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dirty="0">
                <a:latin typeface="Century Gothic" panose="020B0502020202020204" pitchFamily="34" charset="0"/>
              </a:rPr>
              <a:t>Remote Access: SSH client </a:t>
            </a:r>
            <a:r>
              <a:rPr b="1" dirty="0">
                <a:latin typeface="Century Gothic" panose="020B0502020202020204" pitchFamily="34" charset="0"/>
              </a:rPr>
              <a:t>ssh </a:t>
            </a:r>
            <a:r>
              <a:rPr b="1" dirty="0" err="1">
                <a:latin typeface="Century Gothic" panose="020B0502020202020204" pitchFamily="34" charset="0"/>
              </a:rPr>
              <a:t>user@remote_host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Century Gothic" panose="020B0502020202020204" pitchFamily="34" charset="0"/>
              </a:rPr>
              <a:t>Basic File System Navigation &amp; Management</a:t>
            </a:r>
            <a:r>
              <a:rPr lang="en-US" b="1" dirty="0">
                <a:latin typeface="Century Gothic" panose="020B0502020202020204" pitchFamily="34" charset="0"/>
              </a:rPr>
              <a:t> Commands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err="1">
                <a:latin typeface="Century Gothic" panose="020B0502020202020204" pitchFamily="34" charset="0"/>
              </a:rPr>
              <a:t>pwd</a:t>
            </a:r>
            <a:r>
              <a:rPr>
                <a:latin typeface="Century Gothic" panose="020B0502020202020204" pitchFamily="34" charset="0"/>
              </a:rPr>
              <a:t> – Print working directory</a:t>
            </a:r>
          </a:p>
          <a:p>
            <a:r>
              <a:rPr>
                <a:latin typeface="Century Gothic" panose="020B0502020202020204" pitchFamily="34" charset="0"/>
              </a:rPr>
              <a:t>ls – List contents of the current directory</a:t>
            </a:r>
          </a:p>
          <a:p>
            <a:r>
              <a:rPr>
                <a:latin typeface="Century Gothic" panose="020B0502020202020204" pitchFamily="34" charset="0"/>
              </a:rPr>
              <a:t>cd – Change directory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 err="1">
                <a:latin typeface="Century Gothic" panose="020B0502020202020204" pitchFamily="34" charset="0"/>
              </a:rPr>
              <a:t>whoami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clear</a:t>
            </a:r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A35A-60C0-4A35-A7F9-050D474F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O" b="1" dirty="0">
                <a:latin typeface="Century Gothic" panose="020B0502020202020204" pitchFamily="34" charset="0"/>
              </a:rPr>
              <a:t>Basic systems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3341-0DDD-3E50-5131-C6E783F3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SO">
                <a:latin typeface="Century Gothic" panose="020B0502020202020204" pitchFamily="34" charset="0"/>
              </a:rPr>
              <a:t>cat /</a:t>
            </a:r>
            <a:r>
              <a:rPr lang="en-SO" err="1">
                <a:latin typeface="Century Gothic" panose="020B0502020202020204" pitchFamily="34" charset="0"/>
              </a:rPr>
              <a:t>etc</a:t>
            </a:r>
            <a:r>
              <a:rPr lang="en-SO">
                <a:latin typeface="Century Gothic" panose="020B0502020202020204" pitchFamily="34" charset="0"/>
              </a:rPr>
              <a:t>/</a:t>
            </a:r>
            <a:r>
              <a:rPr lang="en-SO" err="1">
                <a:latin typeface="Century Gothic" panose="020B0502020202020204" pitchFamily="34" charset="0"/>
              </a:rPr>
              <a:t>os</a:t>
            </a:r>
            <a:r>
              <a:rPr lang="en-SO">
                <a:latin typeface="Century Gothic" panose="020B0502020202020204" pitchFamily="34" charset="0"/>
              </a:rPr>
              <a:t>-release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uptime</a:t>
            </a:r>
            <a:endParaRPr lang="en-SO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SO">
                <a:latin typeface="Century Gothic" panose="020B0502020202020204" pitchFamily="34" charset="0"/>
              </a:rPr>
              <a:t>free -h</a:t>
            </a:r>
            <a:endParaRPr lang="en-SO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SO" err="1">
                <a:latin typeface="Century Gothic" panose="020B0502020202020204" pitchFamily="34" charset="0"/>
              </a:rPr>
              <a:t>df</a:t>
            </a:r>
            <a:r>
              <a:rPr lang="en-SO">
                <a:latin typeface="Century Gothic" panose="020B0502020202020204" pitchFamily="34" charset="0"/>
              </a:rPr>
              <a:t> –h</a:t>
            </a:r>
            <a:endParaRPr lang="en-SO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US">
                <a:latin typeface="Century Gothic" panose="020B0502020202020204" pitchFamily="34" charset="0"/>
              </a:rPr>
              <a:t>date</a:t>
            </a:r>
            <a:endParaRPr lang="en-SO"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en-SO">
                <a:latin typeface="Century Gothic" panose="020B0502020202020204" pitchFamily="34" charset="0"/>
              </a:rPr>
              <a:t>uname –a</a:t>
            </a:r>
            <a:endParaRPr lang="en-SO">
              <a:latin typeface="Century Gothic" panose="020B0502020202020204" pitchFamily="34" charset="0"/>
              <a:ea typeface="Calibri"/>
              <a:cs typeface="Calibri"/>
            </a:endParaRPr>
          </a:p>
          <a:p>
            <a:endParaRPr lang="en-SO">
              <a:latin typeface="Century Gothic" panose="020B0502020202020204" pitchFamily="34" charset="0"/>
            </a:endParaRPr>
          </a:p>
          <a:p>
            <a:endParaRPr lang="en-SO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7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2AFA-428A-9E47-0936-55B7E5B0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920"/>
            <a:ext cx="8229600" cy="74590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 panose="020B0502020202020204" pitchFamily="34" charset="0"/>
                <a:ea typeface="Calibri"/>
                <a:cs typeface="Calibri"/>
              </a:rPr>
              <a:t>Creating folders and files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13DC-21DC-8B17-8F3A-651F0385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6736"/>
            <a:ext cx="8229600" cy="58621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dir1 dir2 dir3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200" dirty="0">
                <a:latin typeface="Century Gothic" panose="020B0502020202020204" pitchFamily="34" charset="0"/>
              </a:rPr>
              <a:t> /</a:t>
            </a:r>
            <a:r>
              <a:rPr lang="en-US" sz="1200" dirty="0" err="1">
                <a:latin typeface="Century Gothic" panose="020B0502020202020204" pitchFamily="34" charset="0"/>
              </a:rPr>
              <a:t>etc</a:t>
            </a:r>
            <a:r>
              <a:rPr lang="en-US" sz="1200" dirty="0">
                <a:latin typeface="Century Gothic" panose="020B0502020202020204" pitchFamily="34" charset="0"/>
              </a:rPr>
              <a:t> ~/Desktop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DC3023"/>
                </a:solidFill>
                <a:latin typeface="Century Gothic" panose="020B0502020202020204" pitchFamily="34" charset="0"/>
              </a:rPr>
              <a:t>-p</a:t>
            </a:r>
            <a:r>
              <a:rPr lang="en-US" sz="1200" dirty="0">
                <a:latin typeface="Century Gothic" panose="020B0502020202020204" pitchFamily="34" charset="0"/>
              </a:rPr>
              <a:t> dir4/dir5/dir6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dir4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dir5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cd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../..</a:t>
            </a:r>
            <a:endParaRPr lang="en-US" sz="1200" dirty="0">
              <a:solidFill>
                <a:srgbClr val="C7162B"/>
              </a:solidFill>
              <a:latin typeface="Century Gothic" panose="020B0502020202020204" pitchFamily="34" charset="0"/>
            </a:endParaRPr>
          </a:p>
          <a:p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DC3023"/>
                </a:solidFill>
                <a:latin typeface="Century Gothic" panose="020B0502020202020204" pitchFamily="34" charset="0"/>
              </a:rPr>
              <a:t>-p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DC3023"/>
                </a:solidFill>
                <a:latin typeface="Century Gothic" panose="020B0502020202020204" pitchFamily="34" charset="0"/>
              </a:rPr>
              <a:t>-v</a:t>
            </a:r>
            <a:r>
              <a:rPr lang="en-US" sz="1200" dirty="0">
                <a:latin typeface="Century Gothic" panose="020B0502020202020204" pitchFamily="34" charset="0"/>
              </a:rPr>
              <a:t> dir4/dir5
</a:t>
            </a:r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DC3023"/>
                </a:solidFill>
                <a:latin typeface="Century Gothic" panose="020B0502020202020204" pitchFamily="34" charset="0"/>
              </a:rPr>
              <a:t>-</a:t>
            </a:r>
            <a:r>
              <a:rPr lang="en-US" sz="1200" dirty="0" err="1">
                <a:solidFill>
                  <a:srgbClr val="DC3023"/>
                </a:solidFill>
                <a:latin typeface="Century Gothic" panose="020B0502020202020204" pitchFamily="34" charset="0"/>
              </a:rPr>
              <a:t>pv</a:t>
            </a:r>
            <a:r>
              <a:rPr lang="en-US" sz="1200" dirty="0">
                <a:latin typeface="Century Gothic" panose="020B0502020202020204" pitchFamily="34" charset="0"/>
              </a:rPr>
              <a:t> dir4/dir5</a:t>
            </a:r>
          </a:p>
          <a:p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"folder 1"</a:t>
            </a:r>
            <a:r>
              <a:rPr lang="en-US" sz="1200" dirty="0">
                <a:latin typeface="Century Gothic" panose="020B0502020202020204" pitchFamily="34" charset="0"/>
              </a:rPr>
              <a:t>
</a:t>
            </a:r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'folder 2'</a:t>
            </a:r>
            <a:r>
              <a:rPr lang="en-US" sz="1200" dirty="0">
                <a:latin typeface="Century Gothic" panose="020B0502020202020204" pitchFamily="34" charset="0"/>
              </a:rPr>
              <a:t>
</a:t>
            </a:r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folder\ </a:t>
            </a:r>
            <a:r>
              <a:rPr lang="en-US" sz="1200" dirty="0">
                <a:solidFill>
                  <a:srgbClr val="77216F"/>
                </a:solidFill>
                <a:latin typeface="Century Gothic" panose="020B0502020202020204" pitchFamily="34" charset="0"/>
              </a:rPr>
              <a:t>3</a:t>
            </a:r>
            <a:r>
              <a:rPr lang="en-US" sz="1200" dirty="0">
                <a:latin typeface="Century Gothic" panose="020B0502020202020204" pitchFamily="34" charset="0"/>
              </a:rPr>
              <a:t>
</a:t>
            </a:r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"folder 4"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"folder 5"</a:t>
            </a:r>
            <a:r>
              <a:rPr lang="en-US" sz="1200" dirty="0">
                <a:latin typeface="Century Gothic" panose="020B0502020202020204" pitchFamily="34" charset="0"/>
              </a:rPr>
              <a:t>
</a:t>
            </a:r>
            <a:r>
              <a:rPr lang="en-US" sz="1200" dirty="0" err="1">
                <a:solidFill>
                  <a:srgbClr val="C7162B"/>
                </a:solidFill>
                <a:latin typeface="Century Gothic" panose="020B0502020202020204" pitchFamily="34" charset="0"/>
              </a:rPr>
              <a:t>mkdir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DC3023"/>
                </a:solidFill>
                <a:latin typeface="Century Gothic" panose="020B0502020202020204" pitchFamily="34" charset="0"/>
              </a:rPr>
              <a:t>-p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"folder 6"</a:t>
            </a:r>
            <a:r>
              <a:rPr lang="en-US" sz="1200" dirty="0">
                <a:latin typeface="Century Gothic" panose="020B0502020202020204" pitchFamily="34" charset="0"/>
              </a:rPr>
              <a:t>/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"folder 7"</a:t>
            </a:r>
            <a:r>
              <a:rPr lang="en-US" sz="1200" dirty="0">
                <a:latin typeface="Century Gothic" panose="020B0502020202020204" pitchFamily="34" charset="0"/>
              </a:rPr>
              <a:t>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</a:p>
          <a:p>
            <a:pPr marL="0" indent="0">
              <a:buNone/>
            </a:pPr>
            <a:endParaRPr lang="en-US" sz="1200" dirty="0">
              <a:solidFill>
                <a:srgbClr val="C7162B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&gt; </a:t>
            </a:r>
            <a:r>
              <a:rPr 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output.txt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output.txt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echo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"This is a test"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&gt; test_1.txt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echo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"This is a second test"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&gt; test_2.txt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echo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0E811F"/>
                </a:solidFill>
                <a:latin typeface="Century Gothic" panose="020B0502020202020204" pitchFamily="34" charset="0"/>
              </a:rPr>
              <a:t>"This is a third test"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&gt; test_3.txt
</a:t>
            </a:r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ls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C7162B"/>
                </a:solidFill>
                <a:latin typeface="Century Gothic" panose="020B0502020202020204" pitchFamily="34" charset="0"/>
              </a:rPr>
              <a:t>cat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test_1.txt test_2.txt test_3.txt</a:t>
            </a:r>
          </a:p>
          <a:p>
            <a:r>
              <a:rPr lang="en-US" sz="1400" dirty="0">
                <a:solidFill>
                  <a:srgbClr val="C7162B"/>
                </a:solidFill>
                <a:latin typeface="Century Gothic" panose="020B0502020202020204" pitchFamily="34" charset="0"/>
              </a:rPr>
              <a:t>less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&gt; </a:t>
            </a:r>
            <a:r>
              <a:rPr lang="en-US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output.txt</a:t>
            </a:r>
            <a:b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
</a:t>
            </a:r>
            <a:br>
              <a:rPr lang="en-US" sz="1200" dirty="0">
                <a:latin typeface="Century Gothic" panose="020B0502020202020204" pitchFamily="34" charset="0"/>
              </a:rPr>
            </a:b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3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Century Gothic" panose="020B0502020202020204" pitchFamily="34" charset="0"/>
              </a:rPr>
              <a:t>Viewing &amp; Manipulating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>
                <a:latin typeface="Century Gothic" panose="020B0502020202020204" pitchFamily="34" charset="0"/>
              </a:rPr>
              <a:t>cat – Display file content</a:t>
            </a:r>
          </a:p>
          <a:p>
            <a:r>
              <a:rPr>
                <a:latin typeface="Century Gothic" panose="020B0502020202020204" pitchFamily="34" charset="0"/>
              </a:rPr>
              <a:t>less – View file one page at a time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Head</a:t>
            </a:r>
          </a:p>
          <a:p>
            <a:r>
              <a:rPr lang="en-US">
                <a:latin typeface="Century Gothic" panose="020B0502020202020204" pitchFamily="34" charset="0"/>
              </a:rPr>
              <a:t>Tail</a:t>
            </a:r>
            <a:endParaRPr>
              <a:latin typeface="Century Gothic" panose="020B0502020202020204" pitchFamily="34" charset="0"/>
            </a:endParaRPr>
          </a:p>
          <a:p>
            <a:r>
              <a:rPr>
                <a:latin typeface="Century Gothic" panose="020B0502020202020204" pitchFamily="34" charset="0"/>
              </a:rPr>
              <a:t>grep – Search for patterns</a:t>
            </a:r>
          </a:p>
          <a:p>
            <a:r>
              <a:rPr>
                <a:latin typeface="Century Gothic" panose="020B0502020202020204" pitchFamily="34" charset="0"/>
              </a:rPr>
              <a:t>| (pipe) – Send output of one command to another</a:t>
            </a:r>
          </a:p>
          <a:p>
            <a:r>
              <a:rPr>
                <a:latin typeface="Century Gothic" panose="020B0502020202020204" pitchFamily="34" charset="0"/>
              </a:rPr>
              <a:t>&gt; – Redirect output to file</a:t>
            </a:r>
          </a:p>
          <a:p>
            <a:r>
              <a:rPr>
                <a:latin typeface="Century Gothic" panose="020B0502020202020204" pitchFamily="34" charset="0"/>
              </a:rPr>
              <a:t>&gt;&gt; – Append output to file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1122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PowerPoint Presentation</vt:lpstr>
      <vt:lpstr>Overview</vt:lpstr>
      <vt:lpstr>What you'll learn </vt:lpstr>
      <vt:lpstr>A brief history of the command line</vt:lpstr>
      <vt:lpstr>Accessing the CLI</vt:lpstr>
      <vt:lpstr>Basic File System Navigation &amp; Management Commands</vt:lpstr>
      <vt:lpstr>Basic systems information</vt:lpstr>
      <vt:lpstr>Creating folders and files</vt:lpstr>
      <vt:lpstr>Viewing &amp; Manipulating Text</vt:lpstr>
      <vt:lpstr>Examples</vt:lpstr>
      <vt:lpstr>PowerPoint Presentation</vt:lpstr>
      <vt:lpstr>Moving and manipulating files</vt:lpstr>
      <vt:lpstr>A bit of plumming</vt:lpstr>
      <vt:lpstr>The command line &amp; Super User</vt:lpstr>
      <vt:lpstr>Hidden files</vt:lpstr>
      <vt:lpstr>Essential Concepts &amp; Tips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omar adam</cp:lastModifiedBy>
  <cp:revision>10</cp:revision>
  <dcterms:created xsi:type="dcterms:W3CDTF">2013-01-27T09:14:16Z</dcterms:created>
  <dcterms:modified xsi:type="dcterms:W3CDTF">2025-12-07T07:12:56Z</dcterms:modified>
  <cp:category/>
</cp:coreProperties>
</file>