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009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SomNOG Logo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164592"/>
            <a:ext cx="868680" cy="3200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11480" y="6537960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7B87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SomNOG9 | Track 2: Systems and Services</a:t>
            </a:r>
            <a:endParaRPr lang="en-US" sz="650" dirty="0"/>
          </a:p>
        </p:txBody>
      </p:sp>
      <p:sp>
        <p:nvSpPr>
          <p:cNvPr id="5" name="Text 2"/>
          <p:cNvSpPr/>
          <p:nvPr/>
        </p:nvSpPr>
        <p:spPr>
          <a:xfrm>
            <a:off x="9738360" y="6537960"/>
            <a:ext cx="19933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50" dirty="0">
                <a:solidFill>
                  <a:srgbClr val="7B879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19-21 September 2026</a:t>
            </a:r>
            <a:endParaRPr lang="en-US" sz="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SomNOG Logo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11480"/>
            <a:ext cx="1051560" cy="38404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4360" y="196596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E2E8"/>
                </a:solidFill>
              </a:rPr>
              <a:t>SomNOG9 - Track 2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94360" y="2395728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Systems and Services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612648" y="3090672"/>
            <a:ext cx="4572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6D7E3"/>
                </a:solidFill>
              </a:rPr>
              <a:t>Track Introduction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12648" y="370332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B0C5D3"/>
                </a:solidFill>
              </a:rPr>
              <a:t>19-21 September 2026  |  Somali National University - KM4 Campus</a:t>
            </a:r>
            <a:endParaRPr lang="en-US" sz="1100" b="1" dirty="0"/>
          </a:p>
        </p:txBody>
      </p:sp>
      <p:sp>
        <p:nvSpPr>
          <p:cNvPr id="8" name="Shape 5"/>
          <p:cNvSpPr/>
          <p:nvPr/>
        </p:nvSpPr>
        <p:spPr>
          <a:xfrm>
            <a:off x="8354729" y="2962177"/>
            <a:ext cx="2880360" cy="3200400"/>
          </a:xfrm>
          <a:prstGeom prst="roundRect">
            <a:avLst/>
          </a:prstGeom>
          <a:solidFill>
            <a:srgbClr val="1F4E72"/>
          </a:solidFill>
          <a:ln w="12700">
            <a:solidFill>
              <a:srgbClr val="2C668F"/>
            </a:solidFill>
            <a:prstDash val="solid"/>
          </a:ln>
          <a:effectLst>
            <a:outerShdw blurRad="15240" dist="635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549640" y="1920240"/>
            <a:ext cx="2240280" cy="23317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endParaRPr lang="en-US" sz="1700" b="1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COMMUNITY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+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SKILLS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+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INFRASTRUCTURE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12648" y="6263640"/>
            <a:ext cx="3931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AA5B9"/>
                </a:solidFill>
              </a:rPr>
              <a:t>Somali Network Operators Group</a:t>
            </a:r>
            <a:endParaRPr lang="en-US" sz="750" dirty="0"/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FDEAC540-2BCF-07B7-6565-F7563958A0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89371" y="3276599"/>
            <a:ext cx="1459029" cy="145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4882CD9-FF29-6DA9-1004-C6740EC2B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6560" y="46523"/>
            <a:ext cx="4541432" cy="20794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What is SomNOG?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A technical community for Somalia’s Internet and ICT professionals.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30352" y="1444752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73F61"/>
                </a:solidFill>
              </a:rPr>
              <a:t>SomNOG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548640" y="1874520"/>
            <a:ext cx="3474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75B7"/>
                </a:solidFill>
              </a:rPr>
              <a:t>Somali Network Operators Group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48640" y="2331720"/>
            <a:ext cx="3840480" cy="102412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53247"/>
                </a:solidFill>
              </a:rPr>
              <a:t>A community-led platform for technical knowledge sharing, practical skills development, collaboration and strengthening Somalia’s Internet ecosystem.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800600" y="1426464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3247"/>
                </a:solidFill>
              </a:rPr>
              <a:t>Who is part of SomNOG?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800600" y="1847088"/>
            <a:ext cx="2788920" cy="347472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73752" y="1929384"/>
            <a:ext cx="2642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00B8C8"/>
                </a:solidFill>
              </a:rPr>
              <a:t>Network Engineers</a:t>
            </a:r>
            <a:endParaRPr lang="en-US" sz="770" dirty="0"/>
          </a:p>
        </p:txBody>
      </p:sp>
      <p:sp>
        <p:nvSpPr>
          <p:cNvPr id="11" name="Shape 9"/>
          <p:cNvSpPr/>
          <p:nvPr/>
        </p:nvSpPr>
        <p:spPr>
          <a:xfrm>
            <a:off x="7863840" y="1847088"/>
            <a:ext cx="2788920" cy="347472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EDF5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936992" y="1929384"/>
            <a:ext cx="2642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E75B7"/>
                </a:solidFill>
              </a:rPr>
              <a:t>System Administrators</a:t>
            </a:r>
            <a:endParaRPr lang="en-US" sz="770" dirty="0"/>
          </a:p>
        </p:txBody>
      </p:sp>
      <p:sp>
        <p:nvSpPr>
          <p:cNvPr id="13" name="Shape 11"/>
          <p:cNvSpPr/>
          <p:nvPr/>
        </p:nvSpPr>
        <p:spPr>
          <a:xfrm>
            <a:off x="4800600" y="2505456"/>
            <a:ext cx="2788920" cy="347472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873752" y="2587752"/>
            <a:ext cx="2642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C9A76"/>
                </a:solidFill>
              </a:rPr>
              <a:t>Cybersecurity Practitioners</a:t>
            </a:r>
            <a:endParaRPr lang="en-US" sz="770" dirty="0"/>
          </a:p>
        </p:txBody>
      </p:sp>
      <p:sp>
        <p:nvSpPr>
          <p:cNvPr id="15" name="Shape 13"/>
          <p:cNvSpPr/>
          <p:nvPr/>
        </p:nvSpPr>
        <p:spPr>
          <a:xfrm>
            <a:off x="7863840" y="2505456"/>
            <a:ext cx="2788920" cy="347472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EDF5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936992" y="2587752"/>
            <a:ext cx="2642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D9892B"/>
                </a:solidFill>
              </a:rPr>
              <a:t>Software / Cloud / DevOps</a:t>
            </a:r>
            <a:endParaRPr lang="en-US" sz="770" dirty="0"/>
          </a:p>
        </p:txBody>
      </p:sp>
      <p:sp>
        <p:nvSpPr>
          <p:cNvPr id="17" name="Shape 15"/>
          <p:cNvSpPr/>
          <p:nvPr/>
        </p:nvSpPr>
        <p:spPr>
          <a:xfrm>
            <a:off x="4800600" y="3163824"/>
            <a:ext cx="2788920" cy="347472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73752" y="3246120"/>
            <a:ext cx="2642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E75B7"/>
                </a:solidFill>
              </a:rPr>
              <a:t>Students &amp; Early-Career ICT</a:t>
            </a:r>
            <a:endParaRPr lang="en-US" sz="770" dirty="0"/>
          </a:p>
        </p:txBody>
      </p:sp>
      <p:sp>
        <p:nvSpPr>
          <p:cNvPr id="19" name="Shape 17"/>
          <p:cNvSpPr/>
          <p:nvPr/>
        </p:nvSpPr>
        <p:spPr>
          <a:xfrm>
            <a:off x="7863840" y="3163824"/>
            <a:ext cx="2788920" cy="347472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EDF5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7936992" y="3246120"/>
            <a:ext cx="26426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00B8C8"/>
                </a:solidFill>
              </a:rPr>
              <a:t>Operators, Academia &amp; Institutions</a:t>
            </a:r>
            <a:endParaRPr lang="en-US" sz="770" dirty="0"/>
          </a:p>
        </p:txBody>
      </p:sp>
      <p:sp>
        <p:nvSpPr>
          <p:cNvPr id="21" name="Shape 19"/>
          <p:cNvSpPr/>
          <p:nvPr/>
        </p:nvSpPr>
        <p:spPr>
          <a:xfrm>
            <a:off x="566928" y="3977640"/>
            <a:ext cx="3401568" cy="132588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blurRad="193548000" dist="80645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66928" y="3977640"/>
            <a:ext cx="54864" cy="1325880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68096" y="412394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Established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68096" y="4480560"/>
            <a:ext cx="30175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SomNOG was established in 2015 as a community-led and volunteer-driven initiative.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4389120" y="3977640"/>
            <a:ext cx="3401568" cy="132588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389120" y="3977640"/>
            <a:ext cx="54864" cy="1325880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90288" y="412394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Training Since 2016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590288" y="4480560"/>
            <a:ext cx="30175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Annual technical workshops and continuous capacity-building activities.</a:t>
            </a:r>
            <a:endParaRPr lang="en-US" sz="880" dirty="0"/>
          </a:p>
        </p:txBody>
      </p:sp>
      <p:sp>
        <p:nvSpPr>
          <p:cNvPr id="29" name="Shape 27"/>
          <p:cNvSpPr/>
          <p:nvPr/>
        </p:nvSpPr>
        <p:spPr>
          <a:xfrm>
            <a:off x="8211312" y="3977640"/>
            <a:ext cx="3401568" cy="132588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211312" y="3977640"/>
            <a:ext cx="54864" cy="1325880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412480" y="4123944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2,000+ Professionals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8412480" y="4480560"/>
            <a:ext cx="301752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SomNOG activities have reached thousands of ICT professionals and learners.</a:t>
            </a:r>
            <a:endParaRPr lang="en-US" sz="880" dirty="0"/>
          </a:p>
        </p:txBody>
      </p:sp>
      <p:sp>
        <p:nvSpPr>
          <p:cNvPr id="33" name="Shape 31"/>
          <p:cNvSpPr/>
          <p:nvPr/>
        </p:nvSpPr>
        <p:spPr>
          <a:xfrm>
            <a:off x="1417320" y="5623560"/>
            <a:ext cx="9326880" cy="502920"/>
          </a:xfrm>
          <a:prstGeom prst="roundRect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1691640" y="5788152"/>
            <a:ext cx="8778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Knowledge sharing • Capacity building • Collaboration • Human networking</a:t>
            </a:r>
            <a:endParaRPr lang="en-US" sz="95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NOGs Are Part of a Global Community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Many countries and regions have Network Operator Groups built around the same community principle.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66928" y="1417320"/>
            <a:ext cx="3657600" cy="105156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53247"/>
                </a:solidFill>
              </a:rPr>
              <a:t>NOGs bring people who build and operate networks together to exchange operational experience, learn, collaborate and build professional relationships.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66928" y="2788920"/>
            <a:ext cx="3611880" cy="150876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66928" y="2788920"/>
            <a:ext cx="54864" cy="1508760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68096" y="2935224"/>
            <a:ext cx="32278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Same idea, different communities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768096" y="3291840"/>
            <a:ext cx="3227832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A NOG can be national, local or regional. The name changes, but the purpose remains technical exchange and community development.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4709160" y="1481328"/>
            <a:ext cx="1828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285232" y="1645920"/>
            <a:ext cx="676656" cy="676656"/>
          </a:xfrm>
          <a:prstGeom prst="ellipse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82880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SomNOG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892040" y="24688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53247"/>
                </a:solidFill>
              </a:rPr>
              <a:t>Somalia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6858000" y="1481328"/>
            <a:ext cx="1828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434072" y="1645920"/>
            <a:ext cx="676656" cy="676656"/>
          </a:xfrm>
          <a:prstGeom prst="ellipse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995160" y="182880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SdNOG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7040880" y="24688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53247"/>
                </a:solidFill>
              </a:rPr>
              <a:t>Sudan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9006840" y="1481328"/>
            <a:ext cx="1828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9582912" y="1645920"/>
            <a:ext cx="676656" cy="676656"/>
          </a:xfrm>
          <a:prstGeom prst="ellipse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144000" y="182880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AfNOG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9189720" y="24688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53247"/>
                </a:solidFill>
              </a:rPr>
              <a:t>Africa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709160" y="3538728"/>
            <a:ext cx="1828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285232" y="3703320"/>
            <a:ext cx="676656" cy="676656"/>
          </a:xfrm>
          <a:prstGeom prst="ellipse">
            <a:avLst/>
          </a:prstGeom>
          <a:solidFill>
            <a:srgbClr val="D9892B"/>
          </a:solidFill>
          <a:ln w="12700">
            <a:solidFill>
              <a:srgbClr val="D98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846320" y="388620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MEXNOG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4892040" y="45262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53247"/>
                </a:solidFill>
              </a:rPr>
              <a:t>Mexico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6858000" y="3538728"/>
            <a:ext cx="18288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7434072" y="3703320"/>
            <a:ext cx="676656" cy="676656"/>
          </a:xfrm>
          <a:prstGeom prst="ellipse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995160" y="3886200"/>
            <a:ext cx="1554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NANOG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7040880" y="4526280"/>
            <a:ext cx="14630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153247"/>
                </a:solidFill>
              </a:rPr>
              <a:t>North America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617720" y="557784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07385"/>
                </a:solidFill>
              </a:rPr>
              <a:t>Examples: Somalia → SomNOG | Sudan → SdNOG | Africa → AfNOG | Mexico → MEXNOG | North America → NANOG</a:t>
            </a:r>
            <a:endParaRPr lang="en-US" sz="8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SomNOG Is More Than the Annual Event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The annual workshop and conference are important, but community learning continues throughout the year.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58368" y="1481328"/>
            <a:ext cx="507492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1481328"/>
            <a:ext cx="54864" cy="1572768"/>
          </a:xfrm>
          <a:prstGeom prst="rect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1627632"/>
            <a:ext cx="4690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Annual SomNOG Event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59536" y="1984248"/>
            <a:ext cx="469087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Multi-day workshops, tutorials and conference sessions.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6190488" y="1481328"/>
            <a:ext cx="507492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190488" y="1481328"/>
            <a:ext cx="54864" cy="1572768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91656" y="1627632"/>
            <a:ext cx="4690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Monthly Capacity Building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391656" y="1984248"/>
            <a:ext cx="469087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Regular technical sessions throughout the year - online and in person.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658368" y="3493008"/>
            <a:ext cx="507492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8368" y="3493008"/>
            <a:ext cx="54864" cy="1572768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59536" y="3639312"/>
            <a:ext cx="4690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Webinars &amp; Tutorials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59536" y="3995928"/>
            <a:ext cx="469087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Focused sessions on Linux, networking, IPv6, cybersecurity, cloud, DevOps and more.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6190488" y="3493008"/>
            <a:ext cx="507492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190488" y="3493008"/>
            <a:ext cx="54864" cy="1572768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391656" y="3639312"/>
            <a:ext cx="4690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Working Groups &amp; Community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391656" y="3995928"/>
            <a:ext cx="469087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Opportunities to learn, volunteer, contribute and collaborate with peers.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1325880" y="5577840"/>
            <a:ext cx="9555480" cy="566928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BFDC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600200" y="5760720"/>
            <a:ext cx="9006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73F61"/>
                </a:solidFill>
              </a:rPr>
              <a:t>Stay connected after SomNOG9. The learning and community should continue every month.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Why Community Matters: Human Networking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Technical networking connects systems. Human networking connects people.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572768"/>
            <a:ext cx="1828800" cy="1828800"/>
          </a:xfrm>
          <a:prstGeom prst="ellipse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05840" y="2121408"/>
            <a:ext cx="1371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HUMAN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NETWORKING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3063240" y="1417320"/>
            <a:ext cx="374904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063240" y="1417320"/>
            <a:ext cx="54864" cy="1572768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64408" y="1563624"/>
            <a:ext cx="3364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Learn Faster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264408" y="1920240"/>
            <a:ext cx="33649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Ask people who have already solved similar problems.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7223760" y="1417320"/>
            <a:ext cx="374904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7223760" y="1417320"/>
            <a:ext cx="54864" cy="1572768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424928" y="1563624"/>
            <a:ext cx="3364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Build Trust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7424928" y="1920240"/>
            <a:ext cx="33649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Know engineers and practitioners outside your own organization.</a:t>
            </a:r>
            <a:endParaRPr lang="en-US" sz="880" dirty="0"/>
          </a:p>
        </p:txBody>
      </p:sp>
      <p:sp>
        <p:nvSpPr>
          <p:cNvPr id="15" name="Shape 13"/>
          <p:cNvSpPr/>
          <p:nvPr/>
        </p:nvSpPr>
        <p:spPr>
          <a:xfrm>
            <a:off x="3063240" y="3429000"/>
            <a:ext cx="374904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3063240" y="3429000"/>
            <a:ext cx="54864" cy="1572768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264408" y="3575304"/>
            <a:ext cx="3364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Career &amp; Employability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264408" y="3931920"/>
            <a:ext cx="33649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Visibility, referrals, internships, jobs and project opportunities often grow from trusted professional relationships.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7223760" y="3429000"/>
            <a:ext cx="374904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223760" y="3429000"/>
            <a:ext cx="54864" cy="1572768"/>
          </a:xfrm>
          <a:prstGeom prst="rect">
            <a:avLst/>
          </a:prstGeom>
          <a:solidFill>
            <a:srgbClr val="D9892B"/>
          </a:solidFill>
          <a:ln w="12700">
            <a:solidFill>
              <a:srgbClr val="D98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424928" y="3575304"/>
            <a:ext cx="33649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Mentors &amp; Collaborators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424928" y="3931920"/>
            <a:ext cx="336499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Find people to learn from, work with and support in return.</a:t>
            </a:r>
            <a:endParaRPr lang="en-US" sz="880" dirty="0"/>
          </a:p>
        </p:txBody>
      </p:sp>
      <p:sp>
        <p:nvSpPr>
          <p:cNvPr id="23" name="Shape 21"/>
          <p:cNvSpPr/>
          <p:nvPr/>
        </p:nvSpPr>
        <p:spPr>
          <a:xfrm>
            <a:off x="1234440" y="5166360"/>
            <a:ext cx="9738360" cy="640080"/>
          </a:xfrm>
          <a:prstGeom prst="roundRect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508760" y="5394960"/>
            <a:ext cx="9189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</a:rPr>
              <a:t>Do not leave SomNOG knowing only commands - leave knowing people.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1417320" y="5989320"/>
            <a:ext cx="9372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07385"/>
                </a:solidFill>
              </a:rPr>
              <a:t>Introduce yourself • Ask what others work on • Exchange contacts • Stay connected</a:t>
            </a:r>
            <a:endParaRPr lang="en-US" sz="85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Let’s Meet the Track 2 Participants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A technical community starts by knowing who is in the room.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44752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F61"/>
                </a:solidFill>
              </a:rPr>
              <a:t>Please introduce yourself briefly: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49808" y="1874520"/>
            <a:ext cx="502920" cy="502920"/>
          </a:xfrm>
          <a:prstGeom prst="ellipse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49808" y="2020824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1444752" y="1856232"/>
            <a:ext cx="40233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664208" y="2029968"/>
            <a:ext cx="3611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Your name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49808" y="2734056"/>
            <a:ext cx="502920" cy="502920"/>
          </a:xfrm>
          <a:prstGeom prst="ellipse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49808" y="2880360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1444752" y="2715768"/>
            <a:ext cx="40233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664208" y="2889504"/>
            <a:ext cx="3611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Organization / University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49808" y="3593592"/>
            <a:ext cx="502920" cy="502920"/>
          </a:xfrm>
          <a:prstGeom prst="ellipse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49808" y="3739896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1444752" y="3575304"/>
            <a:ext cx="40233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664208" y="3749040"/>
            <a:ext cx="3611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Role or area of study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49808" y="4453128"/>
            <a:ext cx="502920" cy="502920"/>
          </a:xfrm>
          <a:prstGeom prst="ellipse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49808" y="4599432"/>
            <a:ext cx="5029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1444752" y="4434840"/>
            <a:ext cx="4023360" cy="5669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664208" y="4608576"/>
            <a:ext cx="36118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One thing you want to learn from Track 2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989320" y="1572768"/>
            <a:ext cx="5212080" cy="196596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989320" y="1572768"/>
            <a:ext cx="54864" cy="1965960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190488" y="1719072"/>
            <a:ext cx="4828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Why are we doing this?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6190488" y="2075688"/>
            <a:ext cx="4828032" cy="1307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You may find someone working on the same problem, using the same technology, hiring for a role, looking for a collaborator, or able to help you later.</a:t>
            </a:r>
            <a:endParaRPr lang="en-US" sz="880" dirty="0"/>
          </a:p>
        </p:txBody>
      </p:sp>
      <p:sp>
        <p:nvSpPr>
          <p:cNvPr id="26" name="Shape 24"/>
          <p:cNvSpPr/>
          <p:nvPr/>
        </p:nvSpPr>
        <p:spPr>
          <a:xfrm>
            <a:off x="5989320" y="3840480"/>
            <a:ext cx="5212080" cy="146304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5989320" y="3840480"/>
            <a:ext cx="54864" cy="1463040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190488" y="3986784"/>
            <a:ext cx="48280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Keep it short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6190488" y="4343400"/>
            <a:ext cx="4828032" cy="8046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Around 20-30 seconds per person. We will have more time to talk during breaks, labs and lunch.</a:t>
            </a:r>
            <a:endParaRPr lang="en-US" sz="880" dirty="0"/>
          </a:p>
        </p:txBody>
      </p:sp>
      <p:sp>
        <p:nvSpPr>
          <p:cNvPr id="30" name="Text 28"/>
          <p:cNvSpPr/>
          <p:nvPr/>
        </p:nvSpPr>
        <p:spPr>
          <a:xfrm>
            <a:off x="6217920" y="562356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F61"/>
                </a:solidFill>
              </a:rPr>
              <a:t>Your first human-networking activity starts now.</a:t>
            </a:r>
            <a:endParaRPr lang="en-US" sz="12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Track 2: Systems and Services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Practical Linux administration and the services that support modern Internet infrastructure.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58368" y="1481328"/>
            <a:ext cx="2487168" cy="1856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1481328"/>
            <a:ext cx="54864" cy="1856232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162763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Linux Systems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59536" y="1984248"/>
            <a:ext cx="2103120" cy="1197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Command line, files, users, permissions and processes.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3456432" y="1481328"/>
            <a:ext cx="2487168" cy="1856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456432" y="1481328"/>
            <a:ext cx="54864" cy="1856232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0" y="162763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Networking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3657600" y="1984248"/>
            <a:ext cx="2103120" cy="1197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IPv4, interfaces, routing and configuration.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6254496" y="1481328"/>
            <a:ext cx="2487168" cy="1856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254496" y="1481328"/>
            <a:ext cx="54864" cy="1856232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55664" y="162763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Core Services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55664" y="1984248"/>
            <a:ext cx="2103120" cy="1197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DNS, web and other infrastructure services.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9052560" y="1481328"/>
            <a:ext cx="2487168" cy="1856232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052560" y="1481328"/>
            <a:ext cx="54864" cy="1856232"/>
          </a:xfrm>
          <a:prstGeom prst="rect">
            <a:avLst/>
          </a:prstGeom>
          <a:solidFill>
            <a:srgbClr val="D9892B"/>
          </a:solidFill>
          <a:ln w="12700">
            <a:solidFill>
              <a:srgbClr val="D98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9253728" y="162763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Operations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9253728" y="1984248"/>
            <a:ext cx="2103120" cy="11978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Packages, automation, testing and troubleshooting.</a:t>
            </a:r>
            <a:endParaRPr lang="en-US" sz="880" dirty="0"/>
          </a:p>
        </p:txBody>
      </p:sp>
      <p:sp>
        <p:nvSpPr>
          <p:cNvPr id="21" name="Text 19"/>
          <p:cNvSpPr/>
          <p:nvPr/>
        </p:nvSpPr>
        <p:spPr>
          <a:xfrm>
            <a:off x="694944" y="3822192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3247"/>
                </a:solidFill>
              </a:rPr>
              <a:t>Who should engage actively?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713232" y="4279392"/>
            <a:ext cx="3127248" cy="347472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86384" y="4361688"/>
            <a:ext cx="29809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73F61"/>
                </a:solidFill>
              </a:rPr>
              <a:t>System Administrators</a:t>
            </a:r>
            <a:endParaRPr lang="en-US" sz="770" dirty="0"/>
          </a:p>
        </p:txBody>
      </p:sp>
      <p:sp>
        <p:nvSpPr>
          <p:cNvPr id="24" name="Shape 22"/>
          <p:cNvSpPr/>
          <p:nvPr/>
        </p:nvSpPr>
        <p:spPr>
          <a:xfrm>
            <a:off x="4233672" y="4279392"/>
            <a:ext cx="3127248" cy="347472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EDF5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306824" y="4361688"/>
            <a:ext cx="29809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73F61"/>
                </a:solidFill>
              </a:rPr>
              <a:t>Network Engineers</a:t>
            </a:r>
            <a:endParaRPr lang="en-US" sz="770" dirty="0"/>
          </a:p>
        </p:txBody>
      </p:sp>
      <p:sp>
        <p:nvSpPr>
          <p:cNvPr id="26" name="Shape 24"/>
          <p:cNvSpPr/>
          <p:nvPr/>
        </p:nvSpPr>
        <p:spPr>
          <a:xfrm>
            <a:off x="7754112" y="4279392"/>
            <a:ext cx="3127248" cy="347472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827264" y="4361688"/>
            <a:ext cx="29809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73F61"/>
                </a:solidFill>
              </a:rPr>
              <a:t>Cybersecurity Practitioners</a:t>
            </a:r>
            <a:endParaRPr lang="en-US" sz="770" dirty="0"/>
          </a:p>
        </p:txBody>
      </p:sp>
      <p:sp>
        <p:nvSpPr>
          <p:cNvPr id="28" name="Shape 26"/>
          <p:cNvSpPr/>
          <p:nvPr/>
        </p:nvSpPr>
        <p:spPr>
          <a:xfrm>
            <a:off x="713232" y="4937760"/>
            <a:ext cx="3127248" cy="347472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EDF5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786384" y="5020056"/>
            <a:ext cx="29809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73F61"/>
                </a:solidFill>
              </a:rPr>
              <a:t>Cloud / DevOps Engineers</a:t>
            </a:r>
            <a:endParaRPr lang="en-US" sz="770" dirty="0"/>
          </a:p>
        </p:txBody>
      </p:sp>
      <p:sp>
        <p:nvSpPr>
          <p:cNvPr id="30" name="Shape 28"/>
          <p:cNvSpPr/>
          <p:nvPr/>
        </p:nvSpPr>
        <p:spPr>
          <a:xfrm>
            <a:off x="4233672" y="4937760"/>
            <a:ext cx="3127248" cy="347472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EAF5F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306824" y="5020056"/>
            <a:ext cx="29809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73F61"/>
                </a:solidFill>
              </a:rPr>
              <a:t>IT Professionals</a:t>
            </a:r>
            <a:endParaRPr lang="en-US" sz="770" dirty="0"/>
          </a:p>
        </p:txBody>
      </p:sp>
      <p:sp>
        <p:nvSpPr>
          <p:cNvPr id="32" name="Shape 30"/>
          <p:cNvSpPr/>
          <p:nvPr/>
        </p:nvSpPr>
        <p:spPr>
          <a:xfrm>
            <a:off x="7754112" y="4937760"/>
            <a:ext cx="3127248" cy="347472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EDF5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827264" y="5020056"/>
            <a:ext cx="298094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70" b="1" dirty="0">
                <a:solidFill>
                  <a:srgbClr val="173F61"/>
                </a:solidFill>
              </a:rPr>
              <a:t>Students &amp; Graduates</a:t>
            </a:r>
            <a:endParaRPr lang="en-US" sz="77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Track 2 Learning Path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Each session builds on the skills from the previous one.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340864" y="2331720"/>
            <a:ext cx="310896" cy="420624"/>
          </a:xfrm>
          <a:prstGeom prst="chevron">
            <a:avLst/>
          </a:prstGeom>
          <a:solidFill>
            <a:srgbClr val="A9DCE2"/>
          </a:solidFill>
          <a:ln w="12700">
            <a:solidFill>
              <a:srgbClr val="A9DC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75488" y="1600200"/>
            <a:ext cx="1938528" cy="2057400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00B8C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21792" y="181051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8C8"/>
                </a:solidFill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21792" y="2258568"/>
            <a:ext cx="1627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53247"/>
                </a:solidFill>
              </a:rPr>
              <a:t>Linux Basics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21792" y="2834640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dirty="0">
                <a:solidFill>
                  <a:srgbClr val="607385"/>
                </a:solidFill>
              </a:rPr>
              <a:t>CLI &amp; text editing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636008" y="2331720"/>
            <a:ext cx="310896" cy="420624"/>
          </a:xfrm>
          <a:prstGeom prst="chevron">
            <a:avLst/>
          </a:prstGeom>
          <a:solidFill>
            <a:srgbClr val="A9DCE2"/>
          </a:solidFill>
          <a:ln w="12700">
            <a:solidFill>
              <a:srgbClr val="A9DC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2770632" y="1600200"/>
            <a:ext cx="193852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2916936" y="181051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8C8"/>
                </a:solidFill>
              </a:rPr>
              <a:t>02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916936" y="2258568"/>
            <a:ext cx="1627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53247"/>
                </a:solidFill>
              </a:rPr>
              <a:t>System Administration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916936" y="2834640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dirty="0">
                <a:solidFill>
                  <a:srgbClr val="607385"/>
                </a:solidFill>
              </a:rPr>
              <a:t>Users, permissions, processes, scripts &amp; packages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6931152" y="2331720"/>
            <a:ext cx="310896" cy="420624"/>
          </a:xfrm>
          <a:prstGeom prst="chevron">
            <a:avLst/>
          </a:prstGeom>
          <a:solidFill>
            <a:srgbClr val="A9DCE2"/>
          </a:solidFill>
          <a:ln w="12700">
            <a:solidFill>
              <a:srgbClr val="A9DC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065776" y="1600200"/>
            <a:ext cx="193852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212080" y="181051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8C8"/>
                </a:solidFill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212080" y="2258568"/>
            <a:ext cx="1627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53247"/>
                </a:solidFill>
              </a:rPr>
              <a:t>Disk &amp; Networking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212080" y="2834640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dirty="0">
                <a:solidFill>
                  <a:srgbClr val="607385"/>
                </a:solidFill>
              </a:rPr>
              <a:t>Basic disk management, IPv4 &amp; network configuration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9226296" y="2331720"/>
            <a:ext cx="310896" cy="420624"/>
          </a:xfrm>
          <a:prstGeom prst="chevron">
            <a:avLst/>
          </a:prstGeom>
          <a:solidFill>
            <a:srgbClr val="A9DCE2"/>
          </a:solidFill>
          <a:ln w="12700">
            <a:solidFill>
              <a:srgbClr val="A9DCE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360920" y="1600200"/>
            <a:ext cx="193852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7507224" y="181051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8C8"/>
                </a:solidFill>
              </a:rPr>
              <a:t>04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507224" y="2258568"/>
            <a:ext cx="1627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53247"/>
                </a:solidFill>
              </a:rPr>
              <a:t>Core Services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7507224" y="2834640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dirty="0">
                <a:solidFill>
                  <a:srgbClr val="607385"/>
                </a:solidFill>
              </a:rPr>
              <a:t>DNS, web and supporting services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9656064" y="1600200"/>
            <a:ext cx="1938528" cy="2057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9802368" y="181051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B8C8"/>
                </a:solidFill>
              </a:rPr>
              <a:t>05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802368" y="2258568"/>
            <a:ext cx="162763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53247"/>
                </a:solidFill>
              </a:rPr>
              <a:t>Troubleshooting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9802368" y="2834640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20" dirty="0">
                <a:solidFill>
                  <a:srgbClr val="607385"/>
                </a:solidFill>
              </a:rPr>
              <a:t>Verify, test, read output and fix problems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1417320" y="4315968"/>
            <a:ext cx="9326880" cy="868680"/>
          </a:xfrm>
          <a:prstGeom prst="roundRect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737360" y="461772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Understand the system → make a change → verify it → test it → know where to look when it fails.</a:t>
            </a:r>
            <a:endParaRPr lang="en-US" sz="11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How We Learn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Track 2 is designed to be practical.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3232" y="1463040"/>
            <a:ext cx="3017520" cy="21031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13232" y="1463040"/>
            <a:ext cx="54864" cy="2103120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1609344"/>
            <a:ext cx="2633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60% Hands-on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914400" y="1965960"/>
            <a:ext cx="2633472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Labs, commands, configuration, verification and troubleshooting exercises.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4114800" y="1463040"/>
            <a:ext cx="3017520" cy="21031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0" y="1463040"/>
            <a:ext cx="54864" cy="2103120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315968" y="1609344"/>
            <a:ext cx="26334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40% Concepts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315968" y="1965960"/>
            <a:ext cx="2633472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Short explanations so you understand what you are doing and why.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7516368" y="1463040"/>
            <a:ext cx="3840480" cy="210312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516368" y="1463040"/>
            <a:ext cx="54864" cy="2103120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717536" y="1609344"/>
            <a:ext cx="3456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Working Method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717536" y="1965960"/>
            <a:ext cx="3456432" cy="1444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UNDERSTAND → CONFIGURE → VERIFY → TEST → TROUBLESHOOT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1051560" y="4160520"/>
            <a:ext cx="10058400" cy="777240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C8E2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353312" y="4416552"/>
            <a:ext cx="9464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73F61"/>
                </a:solidFill>
              </a:rPr>
              <a:t>Do not only copy commands. Know what the command changes, what output to expect, and how to confirm the result.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1280160" y="5321808"/>
            <a:ext cx="9646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07385"/>
                </a:solidFill>
              </a:rPr>
              <a:t>Ask questions • Compare outputs • Work with your neighbor • Use the facilitators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Your Lab Environments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Your facilitator will tell you which environment to use for each exercise.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49808" y="1481328"/>
            <a:ext cx="5074920" cy="306324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49808" y="1481328"/>
            <a:ext cx="54864" cy="3063240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50976" y="1627632"/>
            <a:ext cx="4690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Local Ubuntu 24.04 VM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950976" y="1984248"/>
            <a:ext cx="4690872" cy="2404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Used for safe local practice:</a:t>
            </a:r>
            <a:endParaRPr lang="en-US" sz="880" dirty="0"/>
          </a:p>
          <a:p>
            <a:pPr marL="0" indent="0">
              <a:buNone/>
            </a:pP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Linux command line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Users, files and processes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Basic disk management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Networking and IPv4 configuration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Other system administration exercises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6355080" y="1481328"/>
            <a:ext cx="5074920" cy="3063240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355080" y="1481328"/>
            <a:ext cx="54864" cy="3063240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556248" y="1627632"/>
            <a:ext cx="46908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Assigned Workshop Server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556248" y="1984248"/>
            <a:ext cx="4690872" cy="24048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Used when a service needs to be reachable across the network or Internet:</a:t>
            </a:r>
            <a:endParaRPr lang="en-US" sz="880" dirty="0"/>
          </a:p>
          <a:p>
            <a:pPr marL="0" indent="0">
              <a:buNone/>
            </a:pP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DNS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Web services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Server-based exercises</a:t>
            </a:r>
            <a:endParaRPr lang="en-US" sz="880" dirty="0"/>
          </a:p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• Multi-system testing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1874520" y="4983480"/>
            <a:ext cx="8366760" cy="749808"/>
          </a:xfrm>
          <a:prstGeom prst="roundRect">
            <a:avLst/>
          </a:prstGeom>
          <a:solidFill>
            <a:srgbClr val="FFF5DE"/>
          </a:solidFill>
          <a:ln w="12700">
            <a:solidFill>
              <a:srgbClr val="F0D4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148840" y="5239512"/>
            <a:ext cx="78181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805A13"/>
                </a:solidFill>
              </a:rPr>
              <a:t>Always confirm the target system before running a command - especially commands using sudo.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Workshop Expectations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A productive lab is active, careful and collaborative.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58368" y="1417320"/>
            <a:ext cx="333756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" y="1417320"/>
            <a:ext cx="54864" cy="1572768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1563624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Type it yourself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59536" y="1920240"/>
            <a:ext cx="295351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Hands-on practice builds confidence.</a:t>
            </a:r>
            <a:endParaRPr lang="en-US" sz="880" dirty="0"/>
          </a:p>
        </p:txBody>
      </p:sp>
      <p:sp>
        <p:nvSpPr>
          <p:cNvPr id="9" name="Shape 7"/>
          <p:cNvSpPr/>
          <p:nvPr/>
        </p:nvSpPr>
        <p:spPr>
          <a:xfrm>
            <a:off x="4361688" y="1417320"/>
            <a:ext cx="333756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61688" y="1417320"/>
            <a:ext cx="54864" cy="1572768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62856" y="1563624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Read before Enter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62856" y="1920240"/>
            <a:ext cx="295351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Understand the command and target system.</a:t>
            </a:r>
            <a:endParaRPr lang="en-US" sz="880" dirty="0"/>
          </a:p>
        </p:txBody>
      </p:sp>
      <p:sp>
        <p:nvSpPr>
          <p:cNvPr id="13" name="Shape 11"/>
          <p:cNvSpPr/>
          <p:nvPr/>
        </p:nvSpPr>
        <p:spPr>
          <a:xfrm>
            <a:off x="8065008" y="1417320"/>
            <a:ext cx="333756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065008" y="1417320"/>
            <a:ext cx="54864" cy="1572768"/>
          </a:xfrm>
          <a:prstGeom prst="rect">
            <a:avLst/>
          </a:prstGeom>
          <a:solidFill>
            <a:srgbClr val="1C9A76"/>
          </a:solidFill>
          <a:ln w="12700">
            <a:solidFill>
              <a:srgbClr val="1C9A7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66176" y="1563624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Verify the result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266176" y="1920240"/>
            <a:ext cx="295351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A command finishing is not proof the task worked.</a:t>
            </a:r>
            <a:endParaRPr lang="en-US" sz="880" dirty="0"/>
          </a:p>
        </p:txBody>
      </p:sp>
      <p:sp>
        <p:nvSpPr>
          <p:cNvPr id="17" name="Shape 15"/>
          <p:cNvSpPr/>
          <p:nvPr/>
        </p:nvSpPr>
        <p:spPr>
          <a:xfrm>
            <a:off x="658368" y="3447288"/>
            <a:ext cx="333756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58368" y="3447288"/>
            <a:ext cx="54864" cy="1572768"/>
          </a:xfrm>
          <a:prstGeom prst="rect">
            <a:avLst/>
          </a:prstGeom>
          <a:solidFill>
            <a:srgbClr val="D9892B"/>
          </a:solidFill>
          <a:ln w="12700">
            <a:solidFill>
              <a:srgbClr val="D9892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59536" y="3593592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Ask early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859536" y="3950208"/>
            <a:ext cx="295351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Do not stay blocked quietly for too long.</a:t>
            </a:r>
            <a:endParaRPr lang="en-US" sz="880" dirty="0"/>
          </a:p>
        </p:txBody>
      </p:sp>
      <p:sp>
        <p:nvSpPr>
          <p:cNvPr id="21" name="Shape 19"/>
          <p:cNvSpPr/>
          <p:nvPr/>
        </p:nvSpPr>
        <p:spPr>
          <a:xfrm>
            <a:off x="4361688" y="3447288"/>
            <a:ext cx="333756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361688" y="3447288"/>
            <a:ext cx="54864" cy="1572768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62856" y="3593592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Help each other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4562856" y="3950208"/>
            <a:ext cx="295351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Explain the idea - do not take over someone’s keyboard.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8065008" y="3447288"/>
            <a:ext cx="3337560" cy="1572768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D9E4EB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8065008" y="3447288"/>
            <a:ext cx="54864" cy="1572768"/>
          </a:xfrm>
          <a:prstGeom prst="rect">
            <a:avLst/>
          </a:prstGeom>
          <a:solidFill>
            <a:srgbClr val="1E75B7"/>
          </a:solidFill>
          <a:ln w="12700">
            <a:solidFill>
              <a:srgbClr val="1E75B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266176" y="3593592"/>
            <a:ext cx="2953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53247"/>
                </a:solidFill>
              </a:rPr>
              <a:t>Connect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8266176" y="3950208"/>
            <a:ext cx="295351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marL="0" indent="0">
              <a:buNone/>
            </a:pPr>
            <a:r>
              <a:rPr lang="en-US" sz="880" dirty="0">
                <a:solidFill>
                  <a:srgbClr val="607385"/>
                </a:solidFill>
              </a:rPr>
              <a:t>Talk to people outside your usual organization or university.</a:t>
            </a:r>
            <a:endParaRPr lang="en-US" sz="88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Workshop Logistics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Replace the bracketed placeholders with the final venue details before presenting.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5257800" cy="841248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6112" y="153619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Wi-Fi Network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2423160" y="153619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[SSID / Wi-Fi Name]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0" y="1417320"/>
            <a:ext cx="5257800" cy="841248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28232" y="1536192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Wi-Fi Password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7955280" y="153619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[Password]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85800" y="2478024"/>
            <a:ext cx="5257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96112" y="259689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Refreshments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2423160" y="25968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[Location / Room]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17920" y="2478024"/>
            <a:ext cx="5257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28232" y="2596896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Lunch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7955280" y="25968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[Location / Room]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85800" y="3538728"/>
            <a:ext cx="5257800" cy="841248"/>
          </a:xfrm>
          <a:prstGeom prst="roundRect">
            <a:avLst/>
          </a:prstGeom>
          <a:solidFill>
            <a:srgbClr val="EAF5F8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96112" y="365760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Mosque / Prayer Area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2423160" y="365760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[Location / Directions]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217920" y="3538728"/>
            <a:ext cx="5257800" cy="841248"/>
          </a:xfrm>
          <a:prstGeom prst="roundRect">
            <a:avLst/>
          </a:prstGeom>
          <a:solidFill>
            <a:srgbClr val="EDF5FB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28232" y="365760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Toilets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7955280" y="365760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[Location / Directions]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85800" y="4599432"/>
            <a:ext cx="5257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96112" y="471830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Track 2 Room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2423160" y="4718304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[Room Name / Number]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6217920" y="4599432"/>
            <a:ext cx="5257800" cy="8412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4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428232" y="4718304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E75B7"/>
                </a:solidFill>
              </a:rPr>
              <a:t>Technical Support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7955280" y="4718304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3247"/>
                </a:solidFill>
              </a:rPr>
              <a:t>[Name / Phone / Desk]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1417320" y="5715000"/>
            <a:ext cx="9326880" cy="502920"/>
          </a:xfrm>
          <a:prstGeom prst="roundRect">
            <a:avLst/>
          </a:prstGeom>
          <a:solidFill>
            <a:srgbClr val="173F61"/>
          </a:solidFill>
          <a:ln w="12700">
            <a:solidFill>
              <a:srgbClr val="173F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645920" y="5879592"/>
            <a:ext cx="8869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</a:rPr>
              <a:t>Keep your participant badge with you and follow organizer guidance throughout the workshop.</a:t>
            </a:r>
            <a:endParaRPr lang="en-US" sz="95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3F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" name="Image 0" descr="/mnt/data/SomNOG Logo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47472"/>
            <a:ext cx="841248" cy="3108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214884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Let’s Begin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76656" y="2889504"/>
            <a:ext cx="7406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8CDDB"/>
                </a:solidFill>
              </a:rPr>
              <a:t>Linux Command Line and Text Editing Essentials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9509760" y="1965960"/>
            <a:ext cx="1234440" cy="1234440"/>
          </a:xfrm>
          <a:prstGeom prst="ellipse">
            <a:avLst/>
          </a:prstGeom>
          <a:solidFill>
            <a:srgbClr val="24567C"/>
          </a:solidFill>
          <a:ln w="12700">
            <a:solidFill>
              <a:srgbClr val="24567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509760" y="2331720"/>
            <a:ext cx="1234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57200" y="6473952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50" dirty="0">
                <a:solidFill>
                  <a:srgbClr val="829BB0"/>
                </a:solidFill>
              </a:rPr>
              <a:t>SomNOG9 | Track 2: Systems and Services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667512" y="38862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A6CBD9"/>
                </a:solidFill>
              </a:rPr>
              <a:t>One challenge for SomNOG9: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67512" y="4279392"/>
            <a:ext cx="8092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Learn at least one technical skill - and meet at least three people you did not know before today.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667512" y="523036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A6CBD9"/>
                </a:solidFill>
              </a:rPr>
              <a:t>The technical network matters. So does the human network.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8912" y="420624"/>
            <a:ext cx="8869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53247"/>
                </a:solidFill>
              </a:rPr>
              <a:t>With Appreciation to Our Sponsors &amp; Partners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48056" y="877824"/>
            <a:ext cx="9784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07385"/>
                </a:solidFill>
              </a:rPr>
              <a:t>SomNOG9 is made possible through community effort and partner support.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448056" y="1133856"/>
            <a:ext cx="530352" cy="36576"/>
          </a:xfrm>
          <a:prstGeom prst="rect">
            <a:avLst/>
          </a:prstGeom>
          <a:solidFill>
            <a:srgbClr val="00B8C8"/>
          </a:solidFill>
          <a:ln w="12700">
            <a:solidFill>
              <a:srgbClr val="00B8C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42646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F61"/>
                </a:solidFill>
              </a:rPr>
              <a:t>SPONSORS &amp; PARTNERS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58368" y="1847088"/>
            <a:ext cx="3401568" cy="1188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7D9E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2103120"/>
            <a:ext cx="3072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697A4"/>
                </a:solidFill>
              </a:rPr>
              <a:t>[Lead / Main Sponsor Logo]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22960" y="2615184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75B7"/>
                </a:solidFill>
              </a:rPr>
              <a:t>Lead Sponsor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480560" y="1847088"/>
            <a:ext cx="3401568" cy="1188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7D9E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45152" y="2103120"/>
            <a:ext cx="3072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697A4"/>
                </a:solidFill>
              </a:rPr>
              <a:t>[Gold Sponsor Logo]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645152" y="2615184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75B7"/>
                </a:solidFill>
              </a:rPr>
              <a:t>Gold Sponsor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8302752" y="1847088"/>
            <a:ext cx="3401568" cy="1188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7D9E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67344" y="2103120"/>
            <a:ext cx="3072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697A4"/>
                </a:solidFill>
              </a:rPr>
              <a:t>[Silver Sponsor Logo]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8467344" y="2615184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75B7"/>
                </a:solidFill>
              </a:rPr>
              <a:t>Silver Sponsor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58368" y="3447288"/>
            <a:ext cx="3401568" cy="1188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7D9E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22960" y="3703320"/>
            <a:ext cx="3072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697A4"/>
                </a:solidFill>
              </a:rPr>
              <a:t>[Technical Partner Logo]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22960" y="4215384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75B7"/>
                </a:solidFill>
              </a:rPr>
              <a:t>Technical Partner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480560" y="3447288"/>
            <a:ext cx="3401568" cy="1188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7D9E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645152" y="3703320"/>
            <a:ext cx="3072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697A4"/>
                </a:solidFill>
              </a:rPr>
              <a:t>[In-Kind Sponsor Logo]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645152" y="4215384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75B7"/>
                </a:solidFill>
              </a:rPr>
              <a:t>In-Kind Sponsor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8302752" y="3447288"/>
            <a:ext cx="3401568" cy="11887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C7D9E3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467344" y="3703320"/>
            <a:ext cx="30723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8697A4"/>
                </a:solidFill>
              </a:rPr>
              <a:t>[Host / Venue Partner Logo]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467344" y="4215384"/>
            <a:ext cx="30723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1E75B7"/>
                </a:solidFill>
              </a:rPr>
              <a:t>Host / Venue Partner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914400" y="539496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73F61"/>
                </a:solidFill>
              </a:rPr>
              <a:t>Thank you for investing in Somalia’s technical community.</a:t>
            </a:r>
            <a:endParaRPr lang="en-US" sz="1600" dirty="0"/>
          </a:p>
        </p:txBody>
      </p:sp>
      <p:pic>
        <p:nvPicPr>
          <p:cNvPr id="25" name="Image 0" descr="/mnt/data/SomNOG Logo(1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232" y="5897880"/>
            <a:ext cx="1600200" cy="585216"/>
          </a:xfrm>
          <a:prstGeom prst="rect">
            <a:avLst/>
          </a:prstGeom>
        </p:spPr>
      </p:pic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650">
                <a:solidFill>
                  <a:srgbClr val="A0A8B0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1233</Words>
  <Application>Microsoft Office PowerPoint</Application>
  <PresentationFormat>Widescreen</PresentationFormat>
  <Paragraphs>241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Somali Network Operators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SomNOG9 - Track 2: Systems and Services</dc:title>
  <dc:subject>SomNOG9 Track 2 - Systems and Services Introduction</dc:subject>
  <dc:creator>SomNOG</dc:creator>
  <cp:lastModifiedBy>HP</cp:lastModifiedBy>
  <cp:revision>3</cp:revision>
  <dcterms:created xsi:type="dcterms:W3CDTF">2026-09-18T20:56:11Z</dcterms:created>
  <dcterms:modified xsi:type="dcterms:W3CDTF">2026-09-22T11:06:48Z</dcterms:modified>
</cp:coreProperties>
</file>