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0" r:id="rId2"/>
    <p:sldId id="257" r:id="rId3"/>
    <p:sldId id="262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58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ro Advert" initials="DA" lastIdx="1" clrIdx="0">
    <p:extLst>
      <p:ext uri="{19B8F6BF-5375-455C-9EA6-DF929625EA0E}">
        <p15:presenceInfo xmlns:p15="http://schemas.microsoft.com/office/powerpoint/2012/main" userId="Deero Adv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8E0"/>
    <a:srgbClr val="E5F6FB"/>
    <a:srgbClr val="8AC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2" autoAdjust="0"/>
    <p:restoredTop sz="94751"/>
  </p:normalViewPr>
  <p:slideViewPr>
    <p:cSldViewPr snapToGrid="0">
      <p:cViewPr varScale="1">
        <p:scale>
          <a:sx n="105" d="100"/>
          <a:sy n="105" d="100"/>
        </p:scale>
        <p:origin x="720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B4126-5F49-45B7-9679-DECAC89061A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7F7B51-987A-4FEE-B208-0040BA908267}">
      <dgm:prSet/>
      <dgm:spPr/>
      <dgm:t>
        <a:bodyPr/>
        <a:lstStyle/>
        <a:p>
          <a:r>
            <a:rPr lang="en-US" dirty="0"/>
            <a:t>We’re excited to have you at SomNOG8 Track 2!</a:t>
          </a:r>
        </a:p>
      </dgm:t>
    </dgm:pt>
    <dgm:pt modelId="{2BFC7400-724B-484C-B2C0-9760FD2D47A8}" type="parTrans" cxnId="{79D3B657-D27E-4AC9-81BC-1601C8C1BFEF}">
      <dgm:prSet/>
      <dgm:spPr/>
      <dgm:t>
        <a:bodyPr/>
        <a:lstStyle/>
        <a:p>
          <a:endParaRPr lang="en-US"/>
        </a:p>
      </dgm:t>
    </dgm:pt>
    <dgm:pt modelId="{54A0F40C-D168-4E31-BBB4-BDC7786B2C26}" type="sibTrans" cxnId="{79D3B657-D27E-4AC9-81BC-1601C8C1BFEF}">
      <dgm:prSet/>
      <dgm:spPr/>
      <dgm:t>
        <a:bodyPr/>
        <a:lstStyle/>
        <a:p>
          <a:endParaRPr lang="en-US"/>
        </a:p>
      </dgm:t>
    </dgm:pt>
    <dgm:pt modelId="{8DCAF1CA-AFA5-45A7-8BBF-61C9D51EB46F}">
      <dgm:prSet/>
      <dgm:spPr/>
      <dgm:t>
        <a:bodyPr/>
        <a:lstStyle/>
        <a:p>
          <a:r>
            <a:rPr lang="en-US"/>
            <a:t>Let’s dive into the world of Linux system administration and Internet services!</a:t>
          </a:r>
        </a:p>
      </dgm:t>
    </dgm:pt>
    <dgm:pt modelId="{6D73D15E-52D7-4369-A4E6-3D759C92C906}" type="parTrans" cxnId="{A1E40CA6-717C-4117-9888-52D39123B071}">
      <dgm:prSet/>
      <dgm:spPr/>
      <dgm:t>
        <a:bodyPr/>
        <a:lstStyle/>
        <a:p>
          <a:endParaRPr lang="en-US"/>
        </a:p>
      </dgm:t>
    </dgm:pt>
    <dgm:pt modelId="{A48090BD-3720-4C8F-84CB-5D7B19DAA2D4}" type="sibTrans" cxnId="{A1E40CA6-717C-4117-9888-52D39123B071}">
      <dgm:prSet/>
      <dgm:spPr/>
      <dgm:t>
        <a:bodyPr/>
        <a:lstStyle/>
        <a:p>
          <a:endParaRPr lang="en-US"/>
        </a:p>
      </dgm:t>
    </dgm:pt>
    <dgm:pt modelId="{7C124F91-F92D-40BA-AFAE-E5CABFAD4705}">
      <dgm:prSet/>
      <dgm:spPr/>
      <dgm:t>
        <a:bodyPr/>
        <a:lstStyle/>
        <a:p>
          <a:r>
            <a:rPr lang="en-US" dirty="0"/>
            <a:t>For any questions or assistance, feel free to approach your instructors.</a:t>
          </a:r>
        </a:p>
      </dgm:t>
    </dgm:pt>
    <dgm:pt modelId="{C5396E34-68D8-46AB-97B9-AEB7129DC0FB}" type="parTrans" cxnId="{FD5B3FEE-ABA8-4285-8DF8-EE8D9D27D2C1}">
      <dgm:prSet/>
      <dgm:spPr/>
      <dgm:t>
        <a:bodyPr/>
        <a:lstStyle/>
        <a:p>
          <a:endParaRPr lang="en-US"/>
        </a:p>
      </dgm:t>
    </dgm:pt>
    <dgm:pt modelId="{39CA80A7-B236-42D4-ADE8-85BBCD6356EF}" type="sibTrans" cxnId="{FD5B3FEE-ABA8-4285-8DF8-EE8D9D27D2C1}">
      <dgm:prSet/>
      <dgm:spPr/>
      <dgm:t>
        <a:bodyPr/>
        <a:lstStyle/>
        <a:p>
          <a:endParaRPr lang="en-US"/>
        </a:p>
      </dgm:t>
    </dgm:pt>
    <dgm:pt modelId="{89BD5993-0171-4395-98EB-1F6DE6CEA16F}">
      <dgm:prSet/>
      <dgm:spPr/>
      <dgm:t>
        <a:bodyPr/>
        <a:lstStyle/>
        <a:p>
          <a:r>
            <a:rPr lang="en-US"/>
            <a:t>Looking forward to an engaging and productive session!</a:t>
          </a:r>
        </a:p>
      </dgm:t>
    </dgm:pt>
    <dgm:pt modelId="{45A4D2A6-BB56-408B-AF8A-2253A2BE7475}" type="parTrans" cxnId="{3922F684-232A-42C8-AF14-1C7C1A495BC1}">
      <dgm:prSet/>
      <dgm:spPr/>
      <dgm:t>
        <a:bodyPr/>
        <a:lstStyle/>
        <a:p>
          <a:endParaRPr lang="en-US"/>
        </a:p>
      </dgm:t>
    </dgm:pt>
    <dgm:pt modelId="{CF030D5D-762F-4393-870E-EA09F4D2BD52}" type="sibTrans" cxnId="{3922F684-232A-42C8-AF14-1C7C1A495BC1}">
      <dgm:prSet/>
      <dgm:spPr/>
      <dgm:t>
        <a:bodyPr/>
        <a:lstStyle/>
        <a:p>
          <a:endParaRPr lang="en-US"/>
        </a:p>
      </dgm:t>
    </dgm:pt>
    <dgm:pt modelId="{E152A3D1-8A09-8B4A-8DEA-5A1084C32B14}" type="pres">
      <dgm:prSet presAssocID="{4B3B4126-5F49-45B7-9679-DECAC89061A6}" presName="matrix" presStyleCnt="0">
        <dgm:presLayoutVars>
          <dgm:chMax val="1"/>
          <dgm:dir/>
          <dgm:resizeHandles val="exact"/>
        </dgm:presLayoutVars>
      </dgm:prSet>
      <dgm:spPr/>
    </dgm:pt>
    <dgm:pt modelId="{BC8921D8-32BA-1143-AABD-0CCB0DF6CFD2}" type="pres">
      <dgm:prSet presAssocID="{4B3B4126-5F49-45B7-9679-DECAC89061A6}" presName="diamond" presStyleLbl="bgShp" presStyleIdx="0" presStyleCnt="1" custLinFactNeighborX="-210" custLinFactNeighborY="-210"/>
      <dgm:spPr/>
    </dgm:pt>
    <dgm:pt modelId="{A4F0BBA2-D00A-DC40-9E48-9DB5C7F38AB6}" type="pres">
      <dgm:prSet presAssocID="{4B3B4126-5F49-45B7-9679-DECAC89061A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931764D-2661-F949-816D-718339B378B2}" type="pres">
      <dgm:prSet presAssocID="{4B3B4126-5F49-45B7-9679-DECAC89061A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6B0E154-0D2F-5D44-A139-F5DFCCE59565}" type="pres">
      <dgm:prSet presAssocID="{4B3B4126-5F49-45B7-9679-DECAC89061A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50BE5E-B36F-2143-A272-82DDE00DE6D6}" type="pres">
      <dgm:prSet presAssocID="{4B3B4126-5F49-45B7-9679-DECAC89061A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CD83E09-E868-7841-9522-7679E3AEBC76}" type="presOf" srcId="{837F7B51-987A-4FEE-B208-0040BA908267}" destId="{A4F0BBA2-D00A-DC40-9E48-9DB5C7F38AB6}" srcOrd="0" destOrd="0" presId="urn:microsoft.com/office/officeart/2005/8/layout/matrix3"/>
    <dgm:cxn modelId="{775F202B-FEA6-2C4E-B388-5D638527D072}" type="presOf" srcId="{8DCAF1CA-AFA5-45A7-8BBF-61C9D51EB46F}" destId="{1931764D-2661-F949-816D-718339B378B2}" srcOrd="0" destOrd="0" presId="urn:microsoft.com/office/officeart/2005/8/layout/matrix3"/>
    <dgm:cxn modelId="{79D3B657-D27E-4AC9-81BC-1601C8C1BFEF}" srcId="{4B3B4126-5F49-45B7-9679-DECAC89061A6}" destId="{837F7B51-987A-4FEE-B208-0040BA908267}" srcOrd="0" destOrd="0" parTransId="{2BFC7400-724B-484C-B2C0-9760FD2D47A8}" sibTransId="{54A0F40C-D168-4E31-BBB4-BDC7786B2C26}"/>
    <dgm:cxn modelId="{3922F684-232A-42C8-AF14-1C7C1A495BC1}" srcId="{4B3B4126-5F49-45B7-9679-DECAC89061A6}" destId="{89BD5993-0171-4395-98EB-1F6DE6CEA16F}" srcOrd="3" destOrd="0" parTransId="{45A4D2A6-BB56-408B-AF8A-2253A2BE7475}" sibTransId="{CF030D5D-762F-4393-870E-EA09F4D2BD52}"/>
    <dgm:cxn modelId="{1594A992-4EDF-CF4B-AA86-4F9051DCB373}" type="presOf" srcId="{4B3B4126-5F49-45B7-9679-DECAC89061A6}" destId="{E152A3D1-8A09-8B4A-8DEA-5A1084C32B14}" srcOrd="0" destOrd="0" presId="urn:microsoft.com/office/officeart/2005/8/layout/matrix3"/>
    <dgm:cxn modelId="{8AD62AA1-EC6F-BD42-8212-36E385D204D6}" type="presOf" srcId="{7C124F91-F92D-40BA-AFAE-E5CABFAD4705}" destId="{B6B0E154-0D2F-5D44-A139-F5DFCCE59565}" srcOrd="0" destOrd="0" presId="urn:microsoft.com/office/officeart/2005/8/layout/matrix3"/>
    <dgm:cxn modelId="{A1E40CA6-717C-4117-9888-52D39123B071}" srcId="{4B3B4126-5F49-45B7-9679-DECAC89061A6}" destId="{8DCAF1CA-AFA5-45A7-8BBF-61C9D51EB46F}" srcOrd="1" destOrd="0" parTransId="{6D73D15E-52D7-4369-A4E6-3D759C92C906}" sibTransId="{A48090BD-3720-4C8F-84CB-5D7B19DAA2D4}"/>
    <dgm:cxn modelId="{F7142FB9-B51E-E940-8D2A-F59D3C2EFC3E}" type="presOf" srcId="{89BD5993-0171-4395-98EB-1F6DE6CEA16F}" destId="{4A50BE5E-B36F-2143-A272-82DDE00DE6D6}" srcOrd="0" destOrd="0" presId="urn:microsoft.com/office/officeart/2005/8/layout/matrix3"/>
    <dgm:cxn modelId="{FD5B3FEE-ABA8-4285-8DF8-EE8D9D27D2C1}" srcId="{4B3B4126-5F49-45B7-9679-DECAC89061A6}" destId="{7C124F91-F92D-40BA-AFAE-E5CABFAD4705}" srcOrd="2" destOrd="0" parTransId="{C5396E34-68D8-46AB-97B9-AEB7129DC0FB}" sibTransId="{39CA80A7-B236-42D4-ADE8-85BBCD6356EF}"/>
    <dgm:cxn modelId="{1D40D017-F984-C74B-82B9-A442CB952F0D}" type="presParOf" srcId="{E152A3D1-8A09-8B4A-8DEA-5A1084C32B14}" destId="{BC8921D8-32BA-1143-AABD-0CCB0DF6CFD2}" srcOrd="0" destOrd="0" presId="urn:microsoft.com/office/officeart/2005/8/layout/matrix3"/>
    <dgm:cxn modelId="{2CE5C32A-54A4-DC47-820F-419BD82FF152}" type="presParOf" srcId="{E152A3D1-8A09-8B4A-8DEA-5A1084C32B14}" destId="{A4F0BBA2-D00A-DC40-9E48-9DB5C7F38AB6}" srcOrd="1" destOrd="0" presId="urn:microsoft.com/office/officeart/2005/8/layout/matrix3"/>
    <dgm:cxn modelId="{3180A03B-67CE-194F-A112-AB6ADA8BB1DC}" type="presParOf" srcId="{E152A3D1-8A09-8B4A-8DEA-5A1084C32B14}" destId="{1931764D-2661-F949-816D-718339B378B2}" srcOrd="2" destOrd="0" presId="urn:microsoft.com/office/officeart/2005/8/layout/matrix3"/>
    <dgm:cxn modelId="{7F7F881C-13AF-9840-9332-FE6F35D02298}" type="presParOf" srcId="{E152A3D1-8A09-8B4A-8DEA-5A1084C32B14}" destId="{B6B0E154-0D2F-5D44-A139-F5DFCCE59565}" srcOrd="3" destOrd="0" presId="urn:microsoft.com/office/officeart/2005/8/layout/matrix3"/>
    <dgm:cxn modelId="{5E2E6A7B-5941-7242-B7DC-F61E25A5285A}" type="presParOf" srcId="{E152A3D1-8A09-8B4A-8DEA-5A1084C32B14}" destId="{4A50BE5E-B36F-2143-A272-82DDE00DE6D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921D8-32BA-1143-AABD-0CCB0DF6CFD2}">
      <dsp:nvSpPr>
        <dsp:cNvPr id="0" name=""/>
        <dsp:cNvSpPr/>
      </dsp:nvSpPr>
      <dsp:spPr>
        <a:xfrm>
          <a:off x="0" y="190108"/>
          <a:ext cx="5804291" cy="580429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0BBA2-D00A-DC40-9E48-9DB5C7F38AB6}">
      <dsp:nvSpPr>
        <dsp:cNvPr id="0" name=""/>
        <dsp:cNvSpPr/>
      </dsp:nvSpPr>
      <dsp:spPr>
        <a:xfrm>
          <a:off x="551407" y="753705"/>
          <a:ext cx="2263673" cy="22636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We’re excited to have you at SomNOG8 Track 2!</a:t>
          </a:r>
        </a:p>
      </dsp:txBody>
      <dsp:txXfrm>
        <a:off x="661910" y="864208"/>
        <a:ext cx="2042667" cy="2042667"/>
      </dsp:txXfrm>
    </dsp:sp>
    <dsp:sp modelId="{1931764D-2661-F949-816D-718339B378B2}">
      <dsp:nvSpPr>
        <dsp:cNvPr id="0" name=""/>
        <dsp:cNvSpPr/>
      </dsp:nvSpPr>
      <dsp:spPr>
        <a:xfrm>
          <a:off x="2989209" y="753705"/>
          <a:ext cx="2263673" cy="22636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Let’s dive into the world of Linux system administration and Internet services!</a:t>
          </a:r>
        </a:p>
      </dsp:txBody>
      <dsp:txXfrm>
        <a:off x="3099712" y="864208"/>
        <a:ext cx="2042667" cy="2042667"/>
      </dsp:txXfrm>
    </dsp:sp>
    <dsp:sp modelId="{B6B0E154-0D2F-5D44-A139-F5DFCCE59565}">
      <dsp:nvSpPr>
        <dsp:cNvPr id="0" name=""/>
        <dsp:cNvSpPr/>
      </dsp:nvSpPr>
      <dsp:spPr>
        <a:xfrm>
          <a:off x="551407" y="3191507"/>
          <a:ext cx="2263673" cy="22636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For any questions or assistance, feel free to approach your instructors.</a:t>
          </a:r>
        </a:p>
      </dsp:txBody>
      <dsp:txXfrm>
        <a:off x="661910" y="3302010"/>
        <a:ext cx="2042667" cy="2042667"/>
      </dsp:txXfrm>
    </dsp:sp>
    <dsp:sp modelId="{4A50BE5E-B36F-2143-A272-82DDE00DE6D6}">
      <dsp:nvSpPr>
        <dsp:cNvPr id="0" name=""/>
        <dsp:cNvSpPr/>
      </dsp:nvSpPr>
      <dsp:spPr>
        <a:xfrm>
          <a:off x="2989209" y="3191507"/>
          <a:ext cx="2263673" cy="22636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Looking forward to an engaging and productive session!</a:t>
          </a:r>
        </a:p>
      </dsp:txBody>
      <dsp:txXfrm>
        <a:off x="3099712" y="3302010"/>
        <a:ext cx="2042667" cy="2042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5CF805-07A8-2534-73F7-C840449E21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27FB1-FCE8-AEF4-1126-86EE5F52C4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02DEA-2577-41AA-A1BD-475128105FEE}" type="datetimeFigureOut">
              <a:rPr lang="en-US" smtClean="0"/>
              <a:t>12/6/25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B63EB-3B4D-C636-004F-C195BD0FFB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A978B-D88E-1943-F555-5EE9B82E76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A8AE9-9FD3-4D92-B3EE-6D6C6EE7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2963E73-5FCD-9839-AF2F-6F60E230E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67054" y="-3788229"/>
            <a:ext cx="20726107" cy="140208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046088D-3450-096A-F692-F8F915D7A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8944" y="708160"/>
            <a:ext cx="2863711" cy="1134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A4A71-7B8A-59A0-299E-940BAE2241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2421" y="611908"/>
            <a:ext cx="3049290" cy="1011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41497-F2C5-9D27-64B2-A247DFE292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61186" y="514579"/>
            <a:ext cx="1522123" cy="15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36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2963E73-5FCD-9839-AF2F-6F60E230E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67054" y="-3788229"/>
            <a:ext cx="20726107" cy="140208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2C46B6-0ADC-7619-BF8D-4C50FF15F27E}"/>
              </a:ext>
            </a:extLst>
          </p:cNvPr>
          <p:cNvSpPr/>
          <p:nvPr userDrawn="1"/>
        </p:nvSpPr>
        <p:spPr>
          <a:xfrm>
            <a:off x="802107" y="2525824"/>
            <a:ext cx="10086474" cy="3512022"/>
          </a:xfrm>
          <a:prstGeom prst="roundRect">
            <a:avLst>
              <a:gd name="adj" fmla="val 8285"/>
            </a:avLst>
          </a:prstGeom>
          <a:solidFill>
            <a:srgbClr val="E5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046088D-3450-096A-F692-F8F915D7A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8944" y="708160"/>
            <a:ext cx="2863711" cy="1134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A4A71-7B8A-59A0-299E-940BAE2241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2421" y="611908"/>
            <a:ext cx="3049290" cy="1011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41497-F2C5-9D27-64B2-A247DFE292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61186" y="514579"/>
            <a:ext cx="1522123" cy="15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3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BCC9D98-71C0-1730-5E21-16B62872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50" y="417799"/>
            <a:ext cx="10858500" cy="12364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0CAE37-D82D-FB86-8516-D504F598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033"/>
            <a:ext cx="7940040" cy="102802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6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23172C3-CCF2-29A7-6941-A68B628F5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539371" y="-223263"/>
            <a:ext cx="22006591" cy="145217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04E054-BE76-DBED-8B2B-8DC9C957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860" y="2217771"/>
            <a:ext cx="5974956" cy="645286"/>
          </a:xfrm>
        </p:spPr>
        <p:txBody>
          <a:bodyPr>
            <a:normAutofit/>
          </a:bodyPr>
          <a:lstStyle>
            <a:lvl1pPr>
              <a:defRPr sz="3600" b="1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FE7F4A-4F9F-D74B-4262-8B1651840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5861" y="3190672"/>
            <a:ext cx="5974956" cy="29961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2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30C8C66-DD30-2409-B41B-42D1460AF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67054" y="-3788229"/>
            <a:ext cx="20726107" cy="14020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EBA3F95-9F4B-D2D5-B5B5-FB51FC5D59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6022" y="806648"/>
            <a:ext cx="7919957" cy="52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7A941-E156-9809-CAF6-AB282E61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EB432-E784-08FE-E7CF-44DB28698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DB7D6-7042-2551-E0F7-7C8194FAB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6E1C-C3A4-4B8D-A1D7-186A65FA8EA1}" type="datetimeFigureOut">
              <a:rPr lang="en-US" smtClean="0"/>
              <a:t>12/6/25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BC0DC-64C0-70CE-90C1-9F7632718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5245B-2252-CA48-2552-9E6069B2A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30E9-4E3F-4DE4-966B-8DC043D7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9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5" r:id="rId3"/>
    <p:sldLayoutId id="2147483656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AC2F-5147-1B7A-70B2-46E232DF3760}"/>
              </a:ext>
            </a:extLst>
          </p:cNvPr>
          <p:cNvSpPr txBox="1">
            <a:spLocks/>
          </p:cNvSpPr>
          <p:nvPr/>
        </p:nvSpPr>
        <p:spPr>
          <a:xfrm>
            <a:off x="1551222" y="5078269"/>
            <a:ext cx="5032458" cy="398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entury Gothic" panose="020B0502020202020204" pitchFamily="34" charset="0"/>
              </a:rPr>
              <a:t>Jazeera University Main Campus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A4B847-5917-2788-4A84-9D7A800111ED}"/>
              </a:ext>
            </a:extLst>
          </p:cNvPr>
          <p:cNvSpPr txBox="1">
            <a:spLocks/>
          </p:cNvSpPr>
          <p:nvPr/>
        </p:nvSpPr>
        <p:spPr>
          <a:xfrm>
            <a:off x="1551223" y="2952478"/>
            <a:ext cx="6612276" cy="1262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entury Gothic" panose="020B0502020202020204" pitchFamily="34" charset="0"/>
              </a:rPr>
              <a:t>Welcome to SS Track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2DA64-B743-52AE-58C8-946C661505A4}"/>
              </a:ext>
            </a:extLst>
          </p:cNvPr>
          <p:cNvSpPr/>
          <p:nvPr/>
        </p:nvSpPr>
        <p:spPr>
          <a:xfrm>
            <a:off x="1551222" y="4276692"/>
            <a:ext cx="5330841" cy="48126"/>
          </a:xfrm>
          <a:prstGeom prst="rect">
            <a:avLst/>
          </a:prstGeom>
          <a:solidFill>
            <a:srgbClr val="27A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916F56-C409-80F8-20EB-C0DE6357EFAB}"/>
              </a:ext>
            </a:extLst>
          </p:cNvPr>
          <p:cNvSpPr txBox="1">
            <a:spLocks/>
          </p:cNvSpPr>
          <p:nvPr/>
        </p:nvSpPr>
        <p:spPr>
          <a:xfrm>
            <a:off x="1551222" y="4580548"/>
            <a:ext cx="4777389" cy="398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latin typeface="Century Gothic" panose="020B0502020202020204" pitchFamily="34" charset="0"/>
              </a:rPr>
              <a:t>Track 2: </a:t>
            </a:r>
            <a:r>
              <a:rPr lang="en-US" sz="2400" b="1" dirty="0">
                <a:latin typeface="Century Gothic" panose="020B0502020202020204" pitchFamily="34" charset="0"/>
              </a:rPr>
              <a:t>Systems and Services</a:t>
            </a:r>
          </a:p>
          <a:p>
            <a:endParaRPr lang="en-US" sz="2400" i="1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0BA37F-0FC8-4BD2-F2C9-DA899F76A509}"/>
              </a:ext>
            </a:extLst>
          </p:cNvPr>
          <p:cNvSpPr/>
          <p:nvPr/>
        </p:nvSpPr>
        <p:spPr>
          <a:xfrm>
            <a:off x="8907787" y="4007801"/>
            <a:ext cx="1577552" cy="1577552"/>
          </a:xfrm>
          <a:prstGeom prst="roundRect">
            <a:avLst/>
          </a:prstGeom>
          <a:solidFill>
            <a:srgbClr val="27A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178896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47652-7DA2-5E96-5B36-6BAD0C83B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43A0-6F99-A05A-50D2-B7758B33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96" y="522033"/>
            <a:ext cx="8122869" cy="1028020"/>
          </a:xfrm>
        </p:spPr>
        <p:txBody>
          <a:bodyPr/>
          <a:lstStyle/>
          <a:p>
            <a:r>
              <a:rPr lang="en-US" dirty="0"/>
              <a:t>Workshop Requirements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3AD0CD8-4FBC-7C7A-378B-7ADB1F800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47162"/>
            <a:ext cx="12192000" cy="45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97B8BF-C1C9-0140-E054-641AA80F5268}"/>
              </a:ext>
            </a:extLst>
          </p:cNvPr>
          <p:cNvSpPr txBox="1"/>
          <p:nvPr/>
        </p:nvSpPr>
        <p:spPr>
          <a:xfrm>
            <a:off x="3870044" y="1924949"/>
            <a:ext cx="7734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What You Need: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Laptop: Please bring your own laptop for virtual machine access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Tools: Pre-installed SSH client (e.g., Putty or </a:t>
            </a:r>
            <a:r>
              <a:rPr lang="en-CA" sz="2800" dirty="0" err="1"/>
              <a:t>MobaXterm</a:t>
            </a:r>
            <a:r>
              <a:rPr lang="en-CA" sz="2800" dirty="0"/>
              <a:t> for Windows users)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Network Access: Use SomNOG8 Track 2 </a:t>
            </a:r>
            <a:r>
              <a:rPr lang="en-CA" sz="2800" dirty="0" err="1"/>
              <a:t>WiFi</a:t>
            </a:r>
            <a:endParaRPr lang="en-CA" sz="2800" dirty="0"/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Active Participation: Be ready for interactive sessions and practical labs.</a:t>
            </a:r>
          </a:p>
        </p:txBody>
      </p:sp>
      <p:pic>
        <p:nvPicPr>
          <p:cNvPr id="3" name="Picture 2" descr="Laptop on a table">
            <a:extLst>
              <a:ext uri="{FF2B5EF4-FFF2-40B4-BE49-F238E27FC236}">
                <a16:creationId xmlns:a16="http://schemas.microsoft.com/office/drawing/2014/main" id="{74BF98C6-FE49-D3B0-FF3C-1424067B20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22" r="41944" b="-1"/>
          <a:stretch/>
        </p:blipFill>
        <p:spPr>
          <a:xfrm>
            <a:off x="722692" y="1641489"/>
            <a:ext cx="3147352" cy="49513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8517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4E23D-EBFB-8367-63A1-140AE4D66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7117-CA72-DF63-DCC0-6F5A0C49E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96" y="522033"/>
            <a:ext cx="8122869" cy="1028020"/>
          </a:xfrm>
        </p:spPr>
        <p:txBody>
          <a:bodyPr/>
          <a:lstStyle/>
          <a:p>
            <a:r>
              <a:rPr lang="en-US" dirty="0"/>
              <a:t>Connectivity &amp; Access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A97A006-5156-8226-DEC3-1EECB07D2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47162"/>
            <a:ext cx="12192000" cy="45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2485E6-A1F7-A5F5-1602-90BC02F05315}"/>
              </a:ext>
            </a:extLst>
          </p:cNvPr>
          <p:cNvSpPr txBox="1"/>
          <p:nvPr/>
        </p:nvSpPr>
        <p:spPr>
          <a:xfrm>
            <a:off x="3450247" y="1924949"/>
            <a:ext cx="8154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Accessing Virtual Machines: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Use SSH (e.g., Putty) to connect to your assigned virtual server (e.g., ssh </a:t>
            </a:r>
            <a:r>
              <a:rPr lang="en-CA" sz="2800" dirty="0" err="1"/>
              <a:t>somnog@pcX.somnog.so</a:t>
            </a:r>
            <a:r>
              <a:rPr lang="en-CA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Network Connection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Connect to the Track 2 SSID using the password: SomNOGSuccess</a:t>
            </a:r>
          </a:p>
        </p:txBody>
      </p:sp>
      <p:pic>
        <p:nvPicPr>
          <p:cNvPr id="3" name="Picture 2" descr="Close-up of several cables connected to a switch&#10;&#10;Description automatically generated">
            <a:extLst>
              <a:ext uri="{FF2B5EF4-FFF2-40B4-BE49-F238E27FC236}">
                <a16:creationId xmlns:a16="http://schemas.microsoft.com/office/drawing/2014/main" id="{8BFA30F6-E3F8-6329-6124-2C71319658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233" r="41669"/>
          <a:stretch/>
        </p:blipFill>
        <p:spPr>
          <a:xfrm>
            <a:off x="634198" y="1595770"/>
            <a:ext cx="2816049" cy="4997111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777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B0786-C9B9-F05C-5C3F-78EF7C95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23AB-E0F2-CFCD-2090-1B26C145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96" y="522033"/>
            <a:ext cx="8122869" cy="1028020"/>
          </a:xfrm>
        </p:spPr>
        <p:txBody>
          <a:bodyPr/>
          <a:lstStyle/>
          <a:p>
            <a:r>
              <a:rPr lang="en-US" dirty="0"/>
              <a:t>Important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952FB1F-61CF-CA79-406B-7631AB6AC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47162"/>
            <a:ext cx="12192000" cy="45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D8660F-CAEA-45D1-E674-34672E4BF29E}"/>
              </a:ext>
            </a:extLst>
          </p:cNvPr>
          <p:cNvSpPr txBox="1"/>
          <p:nvPr/>
        </p:nvSpPr>
        <p:spPr>
          <a:xfrm>
            <a:off x="3450247" y="1924949"/>
            <a:ext cx="81540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Prayer Places are available on the ground floor: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CA" sz="2400" dirty="0"/>
              <a:t>Male Prayer Area: Enter the gate and go left.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CA" sz="2400" dirty="0"/>
              <a:t>Female Prayer Area: Enter the gate, walk straight, then turn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Lunch &amp; Refreshments: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CA" sz="2400" dirty="0"/>
              <a:t>Refreshments and lunch will be served at Room 403.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CA" sz="2400" dirty="0"/>
              <a:t>Each participant will receive a lunch coupon.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Toilets: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Male Toilets: Located on the left side of the 4th and 5th floors.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Female Toilets: Located on the right side of the 4th and 5th floors.</a:t>
            </a:r>
          </a:p>
        </p:txBody>
      </p:sp>
      <p:pic>
        <p:nvPicPr>
          <p:cNvPr id="4" name="Picture 3" descr="Notebook and ballpen">
            <a:extLst>
              <a:ext uri="{FF2B5EF4-FFF2-40B4-BE49-F238E27FC236}">
                <a16:creationId xmlns:a16="http://schemas.microsoft.com/office/drawing/2014/main" id="{3D09D307-43FA-532A-32A8-60F632EB25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250" r="3167" b="-2"/>
          <a:stretch/>
        </p:blipFill>
        <p:spPr>
          <a:xfrm>
            <a:off x="624274" y="1641489"/>
            <a:ext cx="2915004" cy="4905673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540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6F0BA-E5F5-3659-E3B0-0F09E7BE6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57D2-4B4D-B5FA-D0AA-A3768F38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96" y="522033"/>
            <a:ext cx="8122869" cy="1028020"/>
          </a:xfrm>
        </p:spPr>
        <p:txBody>
          <a:bodyPr/>
          <a:lstStyle/>
          <a:p>
            <a:r>
              <a:rPr lang="en-US" dirty="0"/>
              <a:t>Important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A9E1B80-0BB4-0B27-0B67-1EB501D89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47162"/>
            <a:ext cx="12192000" cy="45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27CD6F4-9504-6E1B-0C67-191B5DFA999B}"/>
              </a:ext>
            </a:extLst>
          </p:cNvPr>
          <p:cNvSpPr txBox="1"/>
          <p:nvPr/>
        </p:nvSpPr>
        <p:spPr>
          <a:xfrm>
            <a:off x="3450247" y="1924949"/>
            <a:ext cx="81540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What You Will Receive: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CA" sz="2800" dirty="0"/>
              <a:t>Name badge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CA" sz="2800" dirty="0"/>
              <a:t>Notebook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CA" sz="2800" dirty="0"/>
              <a:t>Pen</a:t>
            </a:r>
          </a:p>
          <a:p>
            <a:pPr lvl="1"/>
            <a:endParaRPr lang="en-CA" sz="2800" dirty="0"/>
          </a:p>
          <a:p>
            <a:r>
              <a:rPr lang="en-CA" sz="2800" b="1" dirty="0"/>
              <a:t>Important:</a:t>
            </a:r>
            <a:r>
              <a:rPr lang="en-CA" sz="2800" dirty="0"/>
              <a:t> Please wear your name badge at all times throughout the workshop.</a:t>
            </a:r>
          </a:p>
          <a:p>
            <a:pPr lvl="1"/>
            <a:endParaRPr lang="en-CA" sz="2800" dirty="0"/>
          </a:p>
        </p:txBody>
      </p:sp>
      <p:pic>
        <p:nvPicPr>
          <p:cNvPr id="4" name="Picture 3" descr="Notebook and ballpen">
            <a:extLst>
              <a:ext uri="{FF2B5EF4-FFF2-40B4-BE49-F238E27FC236}">
                <a16:creationId xmlns:a16="http://schemas.microsoft.com/office/drawing/2014/main" id="{66D878A4-2D6A-C7EB-9A0E-85AADF7E80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250" r="3167" b="-2"/>
          <a:stretch/>
        </p:blipFill>
        <p:spPr>
          <a:xfrm>
            <a:off x="612082" y="1641489"/>
            <a:ext cx="2915004" cy="4905673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7180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E92F7BF-1B76-566D-2B09-F8AA01842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199530"/>
              </p:ext>
            </p:extLst>
          </p:nvPr>
        </p:nvGraphicFramePr>
        <p:xfrm>
          <a:off x="5010012" y="640823"/>
          <a:ext cx="5804291" cy="620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D94CC2-37DC-AC4B-C799-DE1C8AD74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317" y="2649342"/>
            <a:ext cx="4612695" cy="21918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3703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89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CDA1-9853-304A-16C6-1D536EAC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96" y="522033"/>
            <a:ext cx="8122869" cy="1028020"/>
          </a:xfrm>
        </p:spPr>
        <p:txBody>
          <a:bodyPr/>
          <a:lstStyle/>
          <a:p>
            <a:r>
              <a:rPr lang="en-US" dirty="0"/>
              <a:t>Workshop Overview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F1ADCB9-9E82-2E88-C247-E2786FD10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47162"/>
            <a:ext cx="12192000" cy="45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F3183A-3093-C2AF-4D3B-3957C5356C4F}"/>
              </a:ext>
            </a:extLst>
          </p:cNvPr>
          <p:cNvSpPr txBox="1"/>
          <p:nvPr/>
        </p:nvSpPr>
        <p:spPr>
          <a:xfrm>
            <a:off x="3408280" y="1924949"/>
            <a:ext cx="81228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What is the Systems and Services Track?</a:t>
            </a:r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Focus on Linux/Unix system administration and its applications in managing Internet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Topics covered include DNS, Web Servers, Email Services, Monitoring, Authentication, and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Designed for those interested in building and maintaining robust, large-scale Internet infrastructures.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Practical, hands-on training sessions with real-world applications.</a:t>
            </a:r>
          </a:p>
          <a:p>
            <a:endParaRPr lang="en-CA" dirty="0"/>
          </a:p>
          <a:p>
            <a:endParaRPr lang="en-US" dirty="0"/>
          </a:p>
        </p:txBody>
      </p:sp>
      <p:pic>
        <p:nvPicPr>
          <p:cNvPr id="3" name="Picture 2" descr="Blue blocks and networks technology background">
            <a:extLst>
              <a:ext uri="{FF2B5EF4-FFF2-40B4-BE49-F238E27FC236}">
                <a16:creationId xmlns:a16="http://schemas.microsoft.com/office/drawing/2014/main" id="{296E46E9-D9AA-5525-48A4-A2A54C1C20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960" r="52391"/>
          <a:stretch/>
        </p:blipFill>
        <p:spPr>
          <a:xfrm>
            <a:off x="660850" y="1641489"/>
            <a:ext cx="2832158" cy="4905674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097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4D044-E6B5-61C3-EAAE-8F820604C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2997-D223-CBCA-A589-A6C35DAF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96" y="522033"/>
            <a:ext cx="8122869" cy="1028020"/>
          </a:xfrm>
        </p:spPr>
        <p:txBody>
          <a:bodyPr/>
          <a:lstStyle/>
          <a:p>
            <a:r>
              <a:rPr lang="en-US" dirty="0"/>
              <a:t>Meet Your Instructors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82390B-E2BE-FA04-1DE1-8F253D96A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47162"/>
            <a:ext cx="12192000" cy="45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C5E44B-04C3-570D-1656-BB2424B8FE4C}"/>
              </a:ext>
            </a:extLst>
          </p:cNvPr>
          <p:cNvSpPr txBox="1"/>
          <p:nvPr/>
        </p:nvSpPr>
        <p:spPr>
          <a:xfrm>
            <a:off x="817296" y="1924949"/>
            <a:ext cx="10713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Track 2 Facilitators: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/>
              <a:t>Abdirahim Mohamed – Central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/>
              <a:t>Ismail Mumin – Tabarak 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/>
              <a:t>Mohamed Bile – SomaliREN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/>
              <a:t>Abdifatah Mohamed - Somtel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/>
              <a:t>Omar Adan – NIRA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/>
              <a:t>Nuh Ali – Prime Tech</a:t>
            </a:r>
          </a:p>
        </p:txBody>
      </p:sp>
    </p:spTree>
    <p:extLst>
      <p:ext uri="{BB962C8B-B14F-4D97-AF65-F5344CB8AC3E}">
        <p14:creationId xmlns:p14="http://schemas.microsoft.com/office/powerpoint/2010/main" val="322884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60B91-FCDC-67A1-3160-BB98F9BCB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952F-0F0F-79CE-B449-12A9BA2F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96" y="522033"/>
            <a:ext cx="8122869" cy="1028020"/>
          </a:xfrm>
        </p:spPr>
        <p:txBody>
          <a:bodyPr>
            <a:normAutofit/>
          </a:bodyPr>
          <a:lstStyle/>
          <a:p>
            <a:r>
              <a:rPr lang="en-US" dirty="0"/>
              <a:t>Let’s Play a Game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A38CD49-98DE-306E-FB36-106720600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47162"/>
            <a:ext cx="12192000" cy="45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B76942-8B62-DDCE-541C-4C6BE2212D89}"/>
              </a:ext>
            </a:extLst>
          </p:cNvPr>
          <p:cNvSpPr txBox="1"/>
          <p:nvPr/>
        </p:nvSpPr>
        <p:spPr>
          <a:xfrm>
            <a:off x="817296" y="1924949"/>
            <a:ext cx="1071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US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80686524-DFDA-761B-708D-7F7AF9BD1BE0}"/>
              </a:ext>
            </a:extLst>
          </p:cNvPr>
          <p:cNvPicPr/>
          <p:nvPr/>
        </p:nvPicPr>
        <p:blipFill>
          <a:blip r:embed="rId4" cstate="print"/>
          <a:srcRect l="30663" r="24709"/>
          <a:stretch/>
        </p:blipFill>
        <p:spPr>
          <a:xfrm>
            <a:off x="3926256" y="1688427"/>
            <a:ext cx="3540270" cy="4720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346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197A2-2F38-43B3-9AA6-28A23B990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2773-72DA-AB11-47F8-C003EC7E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96" y="522033"/>
            <a:ext cx="8122869" cy="1028020"/>
          </a:xfrm>
        </p:spPr>
        <p:txBody>
          <a:bodyPr/>
          <a:lstStyle/>
          <a:p>
            <a:r>
              <a:rPr lang="en-US" dirty="0"/>
              <a:t>How about you…?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309529-0E2C-F41B-9E61-B4B1A7F85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47162"/>
            <a:ext cx="12192000" cy="45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D66BE09-3402-F658-5D7D-CBAE13840118}"/>
              </a:ext>
            </a:extLst>
          </p:cNvPr>
          <p:cNvSpPr txBox="1"/>
          <p:nvPr/>
        </p:nvSpPr>
        <p:spPr>
          <a:xfrm>
            <a:off x="890448" y="1924949"/>
            <a:ext cx="1071385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dirty="0"/>
              <a:t>Introduce yourself: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4000" dirty="0"/>
              <a:t>Name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4000" dirty="0"/>
              <a:t>Work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4000" dirty="0"/>
              <a:t>Hobbies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2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23640-EE6A-265D-2BCE-B4BF4AAE5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D639-60BE-4ADF-C522-933933D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96" y="522033"/>
            <a:ext cx="8122869" cy="1028020"/>
          </a:xfrm>
        </p:spPr>
        <p:txBody>
          <a:bodyPr/>
          <a:lstStyle/>
          <a:p>
            <a:r>
              <a:rPr lang="en-US" dirty="0"/>
              <a:t>Who Should Attend?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43B22D3-8E2F-EB22-F5C6-4D4F1D603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47162"/>
            <a:ext cx="12192000" cy="45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CF2CC7-5563-89B9-7E8B-05FAFFD59E65}"/>
              </a:ext>
            </a:extLst>
          </p:cNvPr>
          <p:cNvSpPr txBox="1"/>
          <p:nvPr/>
        </p:nvSpPr>
        <p:spPr>
          <a:xfrm>
            <a:off x="890448" y="1924949"/>
            <a:ext cx="107138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Target Audience:</a:t>
            </a:r>
          </a:p>
          <a:p>
            <a:endParaRPr lang="en-CA" sz="2800" dirty="0"/>
          </a:p>
          <a:p>
            <a:pPr marL="800100" lvl="1" indent="-342900">
              <a:buFont typeface="Wingdings" pitchFamily="2" charset="2"/>
              <a:buChar char="v"/>
            </a:pPr>
            <a:r>
              <a:rPr lang="en-CA" sz="2800" dirty="0"/>
              <a:t>System Administrators, Network Engineers, and IT Professionals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CA" sz="2800" dirty="0"/>
              <a:t>University graduates looking to advance their skills in system management and server administration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CA" sz="2800" dirty="0"/>
              <a:t>Anyone interested in learning about Linux-based internet services and server configurations.</a:t>
            </a:r>
          </a:p>
        </p:txBody>
      </p:sp>
    </p:spTree>
    <p:extLst>
      <p:ext uri="{BB962C8B-B14F-4D97-AF65-F5344CB8AC3E}">
        <p14:creationId xmlns:p14="http://schemas.microsoft.com/office/powerpoint/2010/main" val="243565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943FF-ECDB-77F8-FBD4-550A95FFB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82F6-7F7C-3DF0-5811-8BABF5CA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96" y="522033"/>
            <a:ext cx="8122869" cy="1028020"/>
          </a:xfrm>
        </p:spPr>
        <p:txBody>
          <a:bodyPr/>
          <a:lstStyle/>
          <a:p>
            <a:r>
              <a:rPr lang="en-US" dirty="0"/>
              <a:t>Workshop Methodology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9533255-B2DA-5EFB-9147-109906F7D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47162"/>
            <a:ext cx="12192000" cy="45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179C26-B2A7-05E8-8980-77F0A3196C5A}"/>
              </a:ext>
            </a:extLst>
          </p:cNvPr>
          <p:cNvSpPr txBox="1"/>
          <p:nvPr/>
        </p:nvSpPr>
        <p:spPr>
          <a:xfrm>
            <a:off x="890448" y="1924949"/>
            <a:ext cx="107138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Learning Approach: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000" dirty="0"/>
              <a:t>Theory followed by practice: a blend of conceptual explanations and hands-on exercises.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000" dirty="0"/>
              <a:t>Hands-on Labs: Work directly with Ubuntu 24.04 Virtual Machines.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000" dirty="0"/>
              <a:t>Interactive Sessions: Raise your hand for help, ask questions, and share experiences.</a:t>
            </a:r>
          </a:p>
          <a:p>
            <a:pPr marL="285750" indent="-285750">
              <a:buFont typeface="Wingdings" pitchFamily="2" charset="2"/>
              <a:buChar char="v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Your Virtual Environment: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000" dirty="0"/>
              <a:t>Each participant gets access to a virtual machine running Ubuntu 24.04 (Noble Numbat)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000" dirty="0"/>
              <a:t>Access through SSH for remote command execution.</a:t>
            </a:r>
          </a:p>
        </p:txBody>
      </p:sp>
    </p:spTree>
    <p:extLst>
      <p:ext uri="{BB962C8B-B14F-4D97-AF65-F5344CB8AC3E}">
        <p14:creationId xmlns:p14="http://schemas.microsoft.com/office/powerpoint/2010/main" val="219070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3A450-6A28-7D21-84C7-AA947BFDA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168D-6070-313D-57E6-9EFED694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96" y="522033"/>
            <a:ext cx="8122869" cy="1028020"/>
          </a:xfrm>
        </p:spPr>
        <p:txBody>
          <a:bodyPr/>
          <a:lstStyle/>
          <a:p>
            <a:r>
              <a:rPr lang="en-US" dirty="0"/>
              <a:t>Course Content Overview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939118-35F6-254E-E4E9-75DBC3D42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47162"/>
            <a:ext cx="12192000" cy="45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949C5A-E970-3DE7-A872-27F37B68231A}"/>
              </a:ext>
            </a:extLst>
          </p:cNvPr>
          <p:cNvSpPr txBox="1"/>
          <p:nvPr/>
        </p:nvSpPr>
        <p:spPr>
          <a:xfrm>
            <a:off x="890448" y="1924949"/>
            <a:ext cx="107138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Core Topics Covered: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DNS Resolver and Authoritative DNS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Network Security: Firewalls and </a:t>
            </a:r>
            <a:r>
              <a:rPr lang="en-CA" sz="2800" dirty="0" err="1"/>
              <a:t>IPtables</a:t>
            </a:r>
            <a:endParaRPr lang="en-CA" sz="2800" dirty="0"/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Mail Services: Setting up email servers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Web Hosting: Apache Web Server configuration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Automation: Introduction to Ansible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Authentication: Centralized systems with RADIUS &amp; LDAP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Virtualization: Building and managing virtual servers.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219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3428F-ACBB-E4ED-1B13-26F9E151E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452D-0913-1EC4-0CF6-EC9648EC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96" y="522033"/>
            <a:ext cx="8122869" cy="1028020"/>
          </a:xfrm>
        </p:spPr>
        <p:txBody>
          <a:bodyPr/>
          <a:lstStyle/>
          <a:p>
            <a:r>
              <a:rPr lang="en-US" dirty="0"/>
              <a:t>Workshop Schedule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7CF0C3-7269-14F1-D3AA-37DB82263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47162"/>
            <a:ext cx="12192000" cy="45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03FD29-5CE5-13A3-8CAC-4256ABAA1534}"/>
              </a:ext>
            </a:extLst>
          </p:cNvPr>
          <p:cNvSpPr txBox="1"/>
          <p:nvPr/>
        </p:nvSpPr>
        <p:spPr>
          <a:xfrm>
            <a:off x="890448" y="1924949"/>
            <a:ext cx="107138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Session Timings: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08:00 AM – 10:00 AM: Morning Session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10:00 AM – 10:30 AM: Tea Break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10:30 AM – 12:30 PM: Second Session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12:30 PM – 01:30 PM: Prayer &amp; Lunch Break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01:30 PM – 03:30 PM: Afternoon Session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03:30 PM – 04:00 PM: Tea Break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CA" sz="2800" dirty="0"/>
              <a:t>04:00 PM – 05:30 PM: Closing Session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7028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628</Words>
  <Application>Microsoft Macintosh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Workshop Overview</vt:lpstr>
      <vt:lpstr>Meet Your Instructors</vt:lpstr>
      <vt:lpstr>Let’s Play a Game</vt:lpstr>
      <vt:lpstr>How about you…?</vt:lpstr>
      <vt:lpstr>Who Should Attend?</vt:lpstr>
      <vt:lpstr>Workshop Methodology</vt:lpstr>
      <vt:lpstr>Course Content Overview</vt:lpstr>
      <vt:lpstr>Workshop Schedule</vt:lpstr>
      <vt:lpstr>Workshop Requirements</vt:lpstr>
      <vt:lpstr>Connectivity &amp; Access</vt:lpstr>
      <vt:lpstr>Important Information</vt:lpstr>
      <vt:lpstr>Important Information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Deero Advert</dc:creator>
  <cp:lastModifiedBy>Mohamed Bile</cp:lastModifiedBy>
  <cp:revision>13</cp:revision>
  <dcterms:created xsi:type="dcterms:W3CDTF">2025-12-03T13:07:29Z</dcterms:created>
  <dcterms:modified xsi:type="dcterms:W3CDTF">2025-12-06T17:11:18Z</dcterms:modified>
</cp:coreProperties>
</file>