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</p:sldIdLst>
  <p:sldSz cx="14630400" cy="8229600"/>
  <p:notesSz cx="8229600" cy="146304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onsolas" panose="020B0609020204030204" pitchFamily="49" charset="0"/>
      <p:regular r:id="rId22"/>
      <p:bold r:id="rId23"/>
      <p:italic r:id="rId24"/>
      <p:boldItalic r:id="rId25"/>
    </p:embeddedFont>
    <p:embeddedFont>
      <p:font typeface="Source Sans 3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4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72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A1DC81D-1FC6-953F-DBD7-4253F02C1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5114" y="4524214"/>
            <a:ext cx="3161854" cy="125312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3F4450B-670C-4AAF-75CD-93650159B7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666659" y="-3990690"/>
            <a:ext cx="23963717" cy="162109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2C46B6-0ADC-7619-BF8D-4C50FF15F27E}"/>
              </a:ext>
            </a:extLst>
          </p:cNvPr>
          <p:cNvSpPr/>
          <p:nvPr userDrawn="1"/>
        </p:nvSpPr>
        <p:spPr>
          <a:xfrm>
            <a:off x="2163432" y="4524214"/>
            <a:ext cx="5517529" cy="2548523"/>
          </a:xfrm>
          <a:prstGeom prst="roundRect">
            <a:avLst>
              <a:gd name="adj" fmla="val 8285"/>
            </a:avLst>
          </a:prstGeom>
          <a:solidFill>
            <a:srgbClr val="27A8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490560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E0D3EC8-7B82-D586-194C-CB33A70F9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12232" y="-4279391"/>
            <a:ext cx="24846152" cy="1680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A9D87692-A3C9-654F-F205-EF1C3F02D5BE}"/>
              </a:ext>
            </a:extLst>
          </p:cNvPr>
          <p:cNvSpPr txBox="1">
            <a:spLocks/>
          </p:cNvSpPr>
          <p:nvPr/>
        </p:nvSpPr>
        <p:spPr>
          <a:xfrm>
            <a:off x="2190308" y="6095796"/>
            <a:ext cx="4497572" cy="558035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80" b="1" dirty="0">
                <a:solidFill>
                  <a:schemeClr val="bg1"/>
                </a:solidFill>
                <a:latin typeface="Century Gothic" panose="020B0502020202020204" pitchFamily="34" charset="0"/>
              </a:rPr>
              <a:t>Speaker : Abdirahim M. 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0BE258B-3BDD-16EB-F96B-0900E5279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130" y="5663845"/>
            <a:ext cx="989987" cy="989987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6D4D63D4-7C63-0DB5-25A0-5EC8DE5B5AB6}"/>
              </a:ext>
            </a:extLst>
          </p:cNvPr>
          <p:cNvSpPr txBox="1">
            <a:spLocks/>
          </p:cNvSpPr>
          <p:nvPr/>
        </p:nvSpPr>
        <p:spPr>
          <a:xfrm>
            <a:off x="2438130" y="4903306"/>
            <a:ext cx="3887000" cy="8678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nsfield Ligh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Century Gothic" panose="020B0502020202020204" pitchFamily="34" charset="0"/>
              </a:rPr>
              <a:t>File Management in Linux</a:t>
            </a:r>
          </a:p>
        </p:txBody>
      </p:sp>
    </p:spTree>
    <p:extLst>
      <p:ext uri="{BB962C8B-B14F-4D97-AF65-F5344CB8AC3E}">
        <p14:creationId xmlns:p14="http://schemas.microsoft.com/office/powerpoint/2010/main" val="168292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54869"/>
            <a:ext cx="5795486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Copying Files and Directories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37724" y="1766411"/>
            <a:ext cx="2365534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</a:t>
            </a:r>
            <a:r>
              <a:rPr lang="en-US" sz="18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cp</a:t>
            </a:r>
            <a:r>
              <a:rPr lang="en-US" sz="18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 Command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2267664"/>
            <a:ext cx="6273046" cy="551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Master the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cp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to efficiently duplicate files and entire directories, preserving original content while enabling new versions or backups.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837724" y="2969657"/>
            <a:ext cx="6273046" cy="56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File Duplication: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Use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cp config.conf config_backup.conf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instantly create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config_backup.conf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 precise duplicate of your original configuration file.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837724" y="3594735"/>
            <a:ext cx="6273046" cy="834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Recursive Directory Copy: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For directories, the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-r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(recursive) option is essential: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cp -r dir1 dir2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This meticulously copies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dir1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and all its contents into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dir2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ensuring comprehensive data transfer.</a:t>
            </a:r>
            <a:endParaRPr lang="en-US" sz="13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50" y="1787366"/>
            <a:ext cx="4391025" cy="439102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778591" y="6366867"/>
            <a:ext cx="6021705" cy="819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Efficient file copying is fundamental for robust data management. Leverage </a:t>
            </a:r>
            <a:r>
              <a:rPr lang="en-US" sz="13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cp</a:t>
            </a:r>
            <a:r>
              <a:rPr lang="en-US" sz="13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secure your work with critical backups, streamline new projects with template duplication, and safely share information without altering original sources.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7527250" y="6366867"/>
            <a:ext cx="22860" cy="819269"/>
          </a:xfrm>
          <a:prstGeom prst="rect">
            <a:avLst/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477" y="619363"/>
            <a:ext cx="4962525" cy="419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Deleting Files and Directories</a:t>
            </a:r>
            <a:endParaRPr lang="en-US" sz="2600" dirty="0"/>
          </a:p>
        </p:txBody>
      </p:sp>
      <p:sp>
        <p:nvSpPr>
          <p:cNvPr id="4" name="Shape 1"/>
          <p:cNvSpPr/>
          <p:nvPr/>
        </p:nvSpPr>
        <p:spPr>
          <a:xfrm>
            <a:off x="767477" y="1466017"/>
            <a:ext cx="7609046" cy="1280279"/>
          </a:xfrm>
          <a:prstGeom prst="roundRect">
            <a:avLst>
              <a:gd name="adj" fmla="val 5714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67477" y="1450777"/>
            <a:ext cx="7609046" cy="60960"/>
          </a:xfrm>
          <a:prstGeom prst="roundRect">
            <a:avLst>
              <a:gd name="adj" fmla="val 98201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4358223" y="1252299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486454" y="1359218"/>
            <a:ext cx="170974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925235" y="1822252"/>
            <a:ext cx="2200037" cy="209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Removing Individual Files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925235" y="2117288"/>
            <a:ext cx="7293531" cy="471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</a:t>
            </a:r>
            <a:r>
              <a:rPr lang="en-US" sz="11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rm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is your primary tool for efficiently removing individual files. For example, use </a:t>
            </a:r>
            <a:r>
              <a:rPr lang="en-US" sz="11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rm document.txt</a:t>
            </a: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delete a specific file.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767477" y="3102531"/>
            <a:ext cx="7609046" cy="1265039"/>
          </a:xfrm>
          <a:prstGeom prst="roundRect">
            <a:avLst>
              <a:gd name="adj" fmla="val 578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67477" y="3087291"/>
            <a:ext cx="7609046" cy="60960"/>
          </a:xfrm>
          <a:prstGeom prst="roundRect">
            <a:avLst>
              <a:gd name="adj" fmla="val 98201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358223" y="2888813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486454" y="2995732"/>
            <a:ext cx="170974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2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925235" y="3458766"/>
            <a:ext cx="2270046" cy="209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Deleting Empty Directories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925235" y="3753802"/>
            <a:ext cx="7293531" cy="45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 remove an empty directory, utilize `rmdir [directory_name]`. This command is effective only when the specified directory contains no files or subdirectories.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767477" y="4723805"/>
            <a:ext cx="7609046" cy="1265039"/>
          </a:xfrm>
          <a:prstGeom prst="roundRect">
            <a:avLst>
              <a:gd name="adj" fmla="val 578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767477" y="4708565"/>
            <a:ext cx="7609046" cy="60960"/>
          </a:xfrm>
          <a:prstGeom prst="roundRect">
            <a:avLst>
              <a:gd name="adj" fmla="val 98201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4358223" y="4510088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4486454" y="4617006"/>
            <a:ext cx="170974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3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925235" y="5080040"/>
            <a:ext cx="2416254" cy="209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Recursive Directory Deletion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925235" y="5375077"/>
            <a:ext cx="7293531" cy="45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 comprehensive deletion, `rm -r [directory_name]` removes a directory along with all its contents (files and subdirectories) recursively.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767477" y="6345079"/>
            <a:ext cx="7609046" cy="1265039"/>
          </a:xfrm>
          <a:prstGeom prst="roundRect">
            <a:avLst>
              <a:gd name="adj" fmla="val 578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767477" y="6329839"/>
            <a:ext cx="7609046" cy="60960"/>
          </a:xfrm>
          <a:prstGeom prst="roundRect">
            <a:avLst>
              <a:gd name="adj" fmla="val 98201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4358223" y="6131362"/>
            <a:ext cx="427553" cy="427553"/>
          </a:xfrm>
          <a:prstGeom prst="roundRect">
            <a:avLst>
              <a:gd name="adj" fmla="val 213868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4486454" y="6238280"/>
            <a:ext cx="170974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4</a:t>
            </a:r>
            <a:endParaRPr lang="en-US" sz="1300" dirty="0"/>
          </a:p>
        </p:txBody>
      </p:sp>
      <p:sp>
        <p:nvSpPr>
          <p:cNvPr id="26" name="Text 23"/>
          <p:cNvSpPr/>
          <p:nvPr/>
        </p:nvSpPr>
        <p:spPr>
          <a:xfrm>
            <a:off x="925235" y="6701314"/>
            <a:ext cx="3705225" cy="2095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Forceful Deletion: Exercise Extreme Caution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925235" y="6996351"/>
            <a:ext cx="7293531" cy="456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WARNING: The command `rm -rf [directory_name]` executes a forceful, recursive deletion, bypassing all confirmation prompts. This action is irreversible and results in permanent data loss; use with utmost caution.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52356"/>
            <a:ext cx="478286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Finding Files Quickly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1794272"/>
            <a:ext cx="2703552" cy="38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</a:t>
            </a:r>
            <a:r>
              <a:rPr lang="en-US" sz="21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find</a:t>
            </a:r>
            <a:r>
              <a:rPr lang="en-US" sz="21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 Command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837724" y="2369344"/>
            <a:ext cx="6243876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Mastering the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find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empowers you to efficiently locate files and directories across your system, using diverse criteria.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837724" y="3169325"/>
            <a:ext cx="6243876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Search by Name: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Pinpoint files by their exact name or pattern using: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find [path] -name [filename]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837724" y="3879175"/>
            <a:ext cx="6243876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Example: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retrieve a file named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report.txt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within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/home/user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or its subdirectories, execute: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find /home/user -name "report.txt"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837724" y="4694396"/>
            <a:ext cx="6243876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find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is indispensable for swiftly recovering misplaced files or identifying content in unfamiliar locations.</a:t>
            </a:r>
            <a:endParaRPr lang="en-US" sz="15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21" y="1818203"/>
            <a:ext cx="4995029" cy="496502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56421" y="6998613"/>
            <a:ext cx="624387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11411"/>
            <a:ext cx="12447270" cy="668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Practical Example: Organizing a Project Folder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837724" y="1935004"/>
            <a:ext cx="22740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837724" y="2291001"/>
            <a:ext cx="4166711" cy="30480"/>
          </a:xfrm>
          <a:prstGeom prst="rect">
            <a:avLst/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37724" y="2465665"/>
            <a:ext cx="4166711" cy="668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Establish Your Project Structure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837724" y="3270766"/>
            <a:ext cx="4166711" cy="1470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</a:t>
            </a:r>
            <a:r>
              <a:rPr lang="en-US" sz="17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mkdir -p project/{docs,src,bin}</a:t>
            </a: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efficiently create a 'project' directory, complete with 'docs', 'src', and 'bin' subdirectories for organized content.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31844" y="1935004"/>
            <a:ext cx="22740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31844" y="2291001"/>
            <a:ext cx="4166711" cy="30480"/>
          </a:xfrm>
          <a:prstGeom prst="rect">
            <a:avLst/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31844" y="2465665"/>
            <a:ext cx="3750350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Initialize Your README File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5231844" y="2936438"/>
            <a:ext cx="4166711" cy="1470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Run </a:t>
            </a:r>
            <a:r>
              <a:rPr lang="en-US" sz="17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touch project/README.md</a:t>
            </a: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create an essential, empty README file directly within your new 'project' directory, ready for documentation.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25965" y="1935004"/>
            <a:ext cx="22740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25965" y="2291001"/>
            <a:ext cx="4166711" cy="30480"/>
          </a:xfrm>
          <a:prstGeom prst="rect">
            <a:avLst/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625965" y="2465665"/>
            <a:ext cx="3272552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Consolidate Source Files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9625965" y="2936438"/>
            <a:ext cx="4166711" cy="1501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Execute </a:t>
            </a:r>
            <a:r>
              <a:rPr lang="en-US" sz="17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mv *.c project/src/</a:t>
            </a: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precisely move all files ending with </a:t>
            </a:r>
            <a:r>
              <a:rPr lang="en-US" sz="17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.c</a:t>
            </a: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into the designated </a:t>
            </a:r>
            <a:r>
              <a:rPr lang="en-US" sz="17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project/src/</a:t>
            </a: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directory, keeping your code organized.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37724" y="5139333"/>
            <a:ext cx="22740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37724" y="5495330"/>
            <a:ext cx="6363772" cy="30480"/>
          </a:xfrm>
          <a:prstGeom prst="rect">
            <a:avLst/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837724" y="5669994"/>
            <a:ext cx="3719036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Conduct a Recursive Listing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837724" y="6140768"/>
            <a:ext cx="6363772" cy="1106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Employ </a:t>
            </a:r>
            <a:r>
              <a:rPr lang="en-US" sz="17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 -R project/</a:t>
            </a: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comprehensively display all files and subdirectories nested within your 'project' folder, offering a complete overview.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428905" y="5139333"/>
            <a:ext cx="22740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428905" y="5495330"/>
            <a:ext cx="6363772" cy="30480"/>
          </a:xfrm>
          <a:prstGeom prst="rect">
            <a:avLst/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428905" y="5669994"/>
            <a:ext cx="4242316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Locate Specific Markdown Files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7428905" y="6140768"/>
            <a:ext cx="6363772" cy="1106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Utilize </a:t>
            </a:r>
            <a:r>
              <a:rPr lang="en-US" sz="17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find project/ -name "*.md"</a:t>
            </a: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quickly pinpoint all markdown files situated anywhere within the 'project' directory hierarchy.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937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59599"/>
            <a:ext cx="512266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Summary &amp; Next Steps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837724" y="4310063"/>
            <a:ext cx="430768" cy="430768"/>
          </a:xfrm>
          <a:prstGeom prst="roundRect">
            <a:avLst>
              <a:gd name="adj" fmla="val 18672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17972" y="4356497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459944" y="4375785"/>
            <a:ext cx="269509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Master Core Commands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459944" y="4772263"/>
            <a:ext cx="5735598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Achieving mastery in these fundamental Linux commands is essential for optimizing your file and directory management.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434858" y="4310063"/>
            <a:ext cx="430768" cy="430768"/>
          </a:xfrm>
          <a:prstGeom prst="roundRect">
            <a:avLst>
              <a:gd name="adj" fmla="val 18672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515106" y="4356497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057078" y="4375785"/>
            <a:ext cx="225290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Consistent Practice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8057078" y="4772263"/>
            <a:ext cx="5735598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Solidify your understanding through consistent practice with crucial file operations: creating, moving, copying, deleting, and finding files.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837724" y="5767626"/>
            <a:ext cx="430768" cy="430768"/>
          </a:xfrm>
          <a:prstGeom prst="roundRect">
            <a:avLst>
              <a:gd name="adj" fmla="val 18672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917972" y="5814060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1459944" y="5833348"/>
            <a:ext cx="2980730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Explore Advanced Utilities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1459944" y="6229826"/>
            <a:ext cx="5735598" cy="933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Expand your capabilities by delving into powerful command-line utilities such as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grep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for advanced text searching, </a:t>
            </a:r>
            <a:r>
              <a:rPr lang="en-US" sz="15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chmod</a:t>
            </a: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for precise permission control, and symbolic links for dynamic file referencing.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7434858" y="5767626"/>
            <a:ext cx="430768" cy="430768"/>
          </a:xfrm>
          <a:prstGeom prst="roundRect">
            <a:avLst>
              <a:gd name="adj" fmla="val 18672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515106" y="5814060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4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8057078" y="5833348"/>
            <a:ext cx="3006447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Maximize Linux Efficiency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8057078" y="6229826"/>
            <a:ext cx="5735598" cy="918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Harness the power of command-line file management to gain unparalleled control and significantly boost efficiency in your Linux environment.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9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58716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Linux File Management: Effortlessly Master Your Files &amp; Directories</a:t>
            </a:r>
            <a:endParaRPr lang="en-US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235" y="708541"/>
            <a:ext cx="7669530" cy="805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Mastering Linux: Files, Directories, and Fundamental Concepts</a:t>
            </a:r>
            <a:endParaRPr lang="en-US" sz="2500" dirty="0"/>
          </a:p>
        </p:txBody>
      </p:sp>
      <p:sp>
        <p:nvSpPr>
          <p:cNvPr id="4" name="Shape 1"/>
          <p:cNvSpPr/>
          <p:nvPr/>
        </p:nvSpPr>
        <p:spPr>
          <a:xfrm>
            <a:off x="737235" y="1719263"/>
            <a:ext cx="3766304" cy="2340412"/>
          </a:xfrm>
          <a:prstGeom prst="roundRect">
            <a:avLst>
              <a:gd name="adj" fmla="val 312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21995" y="1719263"/>
            <a:ext cx="60960" cy="2340412"/>
          </a:xfrm>
          <a:prstGeom prst="roundRect">
            <a:avLst>
              <a:gd name="adj" fmla="val 94342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35117" y="1871424"/>
            <a:ext cx="1695569" cy="201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What is a File System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935117" y="2154912"/>
            <a:ext cx="3416260" cy="175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file system is the method by which an operating system organizes and stores files on a disk. It defines:- How files and directories are stored- How files are named and accessed- How metadata (e.g., permissions) is handled.In Linux, everything is treated as a file, including regular files, directories, devices, sockets, and more.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4640461" y="1719263"/>
            <a:ext cx="3766304" cy="2340412"/>
          </a:xfrm>
          <a:prstGeom prst="roundRect">
            <a:avLst>
              <a:gd name="adj" fmla="val 312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625221" y="1719263"/>
            <a:ext cx="60960" cy="2340412"/>
          </a:xfrm>
          <a:prstGeom prst="roundRect">
            <a:avLst>
              <a:gd name="adj" fmla="val 94342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838343" y="1871424"/>
            <a:ext cx="2117169" cy="201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File-system Hierarchy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4838343" y="2154912"/>
            <a:ext cx="3416260" cy="1095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Linux system stores all files on file systems, which are organized into a single inverted tree known as a file-system hierarchy. This hierarchy is an inverted tree because the tree root is at the top, and the branches of directories and subdirectories stretch below the root.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737235" y="4196596"/>
            <a:ext cx="3766304" cy="3324344"/>
          </a:xfrm>
          <a:prstGeom prst="roundRect">
            <a:avLst>
              <a:gd name="adj" fmla="val 22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721995" y="4196596"/>
            <a:ext cx="60960" cy="3324344"/>
          </a:xfrm>
          <a:prstGeom prst="roundRect">
            <a:avLst>
              <a:gd name="adj" fmla="val 94342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935117" y="4348758"/>
            <a:ext cx="3416260" cy="3020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/ directory is the root directory at the top of the file-system hierarchy. The / character is also used as a directory separator in file names. For example, if etc is a subdirectory of the / directory, then refer to that directory as /etc. Likewise, if the /etc directory contains a file that is named issue, then refer to that file as /etc/issue. Subdirectories of / are used for standardized purposes to organize files by type and purpose to make it easier to find files. For example, in the root directory, the /boot subdirectory is used for storing files to boot the system.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1043107"/>
            <a:ext cx="12954952" cy="50802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6482358"/>
            <a:ext cx="120112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Significant file-system directories in Linux</a:t>
            </a:r>
            <a:endParaRPr lang="en-US" sz="4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2231" y="551736"/>
            <a:ext cx="7284006" cy="383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Understanding the Linux File System Hierarchy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702231" y="1195983"/>
            <a:ext cx="13225939" cy="424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Linux file system is organized in a logical, tree-like structure, stemming from the root directory </a:t>
            </a:r>
            <a:r>
              <a:rPr lang="en-US" sz="10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</a:t>
            </a: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This hierarchical design provides a consistent and predictable location for system files, user data, and external devices, crucial for system stability and efficient management.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806" y="1767483"/>
            <a:ext cx="8596789" cy="39343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314000" y="2273131"/>
            <a:ext cx="1789719" cy="223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System &amp; user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9314000" y="2564330"/>
            <a:ext cx="2096106" cy="380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/boot /dev /etc /home /opt /proc /root /sys /tmp /usr /var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3357426" y="3566293"/>
            <a:ext cx="1789719" cy="223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2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Essential dirs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3220080" y="3857492"/>
            <a:ext cx="1927065" cy="380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/bin /sbin /lib core system binaries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9314000" y="4329089"/>
            <a:ext cx="1789719" cy="223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/ (root)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9314000" y="4620289"/>
            <a:ext cx="2096106" cy="190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Top of the filesystem tree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702231" y="5848469"/>
            <a:ext cx="4321731" cy="1008936"/>
          </a:xfrm>
          <a:prstGeom prst="roundRect">
            <a:avLst>
              <a:gd name="adj" fmla="val 725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686991" y="5848469"/>
            <a:ext cx="60960" cy="1008936"/>
          </a:xfrm>
          <a:prstGeom prst="roundRect">
            <a:avLst>
              <a:gd name="adj" fmla="val 8985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93564" y="5994083"/>
            <a:ext cx="153435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</a:t>
            </a:r>
            <a:r>
              <a:rPr lang="en-US" sz="1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 (Root Directory)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893564" y="6294596"/>
            <a:ext cx="3984784" cy="417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primary hierarchy root of the entire file system, containing all other directories and files.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5154335" y="5848469"/>
            <a:ext cx="4321731" cy="1008936"/>
          </a:xfrm>
          <a:prstGeom prst="roundRect">
            <a:avLst>
              <a:gd name="adj" fmla="val 725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5139095" y="5848469"/>
            <a:ext cx="60960" cy="1008936"/>
          </a:xfrm>
          <a:prstGeom prst="roundRect">
            <a:avLst>
              <a:gd name="adj" fmla="val 8985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5345668" y="5994083"/>
            <a:ext cx="153435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/home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5345668" y="6294596"/>
            <a:ext cx="3984784" cy="417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Contains personal directories for regular users, storing documents, settings, and other user-specific data.</a:t>
            </a:r>
            <a:endParaRPr lang="en-US" sz="1000" dirty="0"/>
          </a:p>
        </p:txBody>
      </p:sp>
      <p:sp>
        <p:nvSpPr>
          <p:cNvPr id="19" name="Shape 16"/>
          <p:cNvSpPr/>
          <p:nvPr/>
        </p:nvSpPr>
        <p:spPr>
          <a:xfrm>
            <a:off x="9606439" y="5848469"/>
            <a:ext cx="4321731" cy="1008936"/>
          </a:xfrm>
          <a:prstGeom prst="roundRect">
            <a:avLst>
              <a:gd name="adj" fmla="val 725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9591199" y="5848469"/>
            <a:ext cx="60960" cy="1008936"/>
          </a:xfrm>
          <a:prstGeom prst="roundRect">
            <a:avLst>
              <a:gd name="adj" fmla="val 8985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9797772" y="5994083"/>
            <a:ext cx="153435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/etc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9797772" y="6294596"/>
            <a:ext cx="3984784" cy="417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Holds system-wide configuration files and scripts. Think of it as the control panel for your Linux system.</a:t>
            </a:r>
            <a:endParaRPr lang="en-US" sz="1000" dirty="0"/>
          </a:p>
        </p:txBody>
      </p:sp>
      <p:sp>
        <p:nvSpPr>
          <p:cNvPr id="23" name="Shape 20"/>
          <p:cNvSpPr/>
          <p:nvPr/>
        </p:nvSpPr>
        <p:spPr>
          <a:xfrm>
            <a:off x="702231" y="6987778"/>
            <a:ext cx="4321731" cy="1008936"/>
          </a:xfrm>
          <a:prstGeom prst="roundRect">
            <a:avLst>
              <a:gd name="adj" fmla="val 725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686991" y="6987778"/>
            <a:ext cx="60960" cy="1008936"/>
          </a:xfrm>
          <a:prstGeom prst="roundRect">
            <a:avLst>
              <a:gd name="adj" fmla="val 8985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893564" y="7133392"/>
            <a:ext cx="153435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/var</a:t>
            </a:r>
            <a:endParaRPr lang="en-US" sz="1200" dirty="0"/>
          </a:p>
        </p:txBody>
      </p:sp>
      <p:sp>
        <p:nvSpPr>
          <p:cNvPr id="26" name="Text 23"/>
          <p:cNvSpPr/>
          <p:nvPr/>
        </p:nvSpPr>
        <p:spPr>
          <a:xfrm>
            <a:off x="893564" y="7433905"/>
            <a:ext cx="3984784" cy="417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Stores variable data, such as logs, mail queues, print spool files, and temporary files that can grow in size.</a:t>
            </a:r>
            <a:endParaRPr lang="en-US" sz="1000" dirty="0"/>
          </a:p>
        </p:txBody>
      </p:sp>
      <p:sp>
        <p:nvSpPr>
          <p:cNvPr id="27" name="Shape 24"/>
          <p:cNvSpPr/>
          <p:nvPr/>
        </p:nvSpPr>
        <p:spPr>
          <a:xfrm>
            <a:off x="5154335" y="6987778"/>
            <a:ext cx="4321731" cy="1008936"/>
          </a:xfrm>
          <a:prstGeom prst="roundRect">
            <a:avLst>
              <a:gd name="adj" fmla="val 725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DFB8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5"/>
          <p:cNvSpPr/>
          <p:nvPr/>
        </p:nvSpPr>
        <p:spPr>
          <a:xfrm>
            <a:off x="5139095" y="6987778"/>
            <a:ext cx="60960" cy="1008936"/>
          </a:xfrm>
          <a:prstGeom prst="roundRect">
            <a:avLst>
              <a:gd name="adj" fmla="val 8985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5345668" y="7133392"/>
            <a:ext cx="153435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/usr</a:t>
            </a:r>
            <a:endParaRPr lang="en-US" sz="1200" dirty="0"/>
          </a:p>
        </p:txBody>
      </p:sp>
      <p:sp>
        <p:nvSpPr>
          <p:cNvPr id="30" name="Text 27"/>
          <p:cNvSpPr/>
          <p:nvPr/>
        </p:nvSpPr>
        <p:spPr>
          <a:xfrm>
            <a:off x="5345668" y="7433905"/>
            <a:ext cx="3984784" cy="417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Contains user programs, libraries, documentation, and various read-only data, similar to 'Program Files' in Windows.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63360"/>
            <a:ext cx="5438775" cy="457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Creating Directories and Files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837724" y="2009775"/>
            <a:ext cx="3429119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Creating Directories with </a:t>
            </a:r>
            <a:r>
              <a:rPr lang="en-US" sz="17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mkdir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837724" y="2477929"/>
            <a:ext cx="6287691" cy="513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</a:t>
            </a: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mkdir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is your essential tool for structuring your Linux file system, allowing you to instantly forge new directories.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837724" y="3131106"/>
            <a:ext cx="6287691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Single Directory: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Use </a:t>
            </a: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mkdir projects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establish a new directory named 'projects'.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837724" y="3449717"/>
            <a:ext cx="6287691" cy="513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Nested Structure: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Employ </a:t>
            </a: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mkdir -p parent/child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efficiently create 'parent' and all its subdirectories, such as 'child', in one go. If 'parent' already exists, it proceeds without error.</a:t>
            </a:r>
            <a:endParaRPr lang="en-US" sz="1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137898"/>
            <a:ext cx="4080391" cy="236422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37724" y="6677144"/>
            <a:ext cx="6287691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7512606" y="2009775"/>
            <a:ext cx="2709743" cy="312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Creating Files with </a:t>
            </a:r>
            <a:r>
              <a:rPr lang="en-US" sz="17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touch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512606" y="2477929"/>
            <a:ext cx="6287691" cy="513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Leverage the versatile </a:t>
            </a: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touch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to swiftly generate new, empty files or refresh the access and modification timestamps of existing ones.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7512606" y="3131106"/>
            <a:ext cx="6287691" cy="513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Empty File Creation: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Execute </a:t>
            </a: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touch notes.txt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instantly create a new, empty file named 'notes.txt'.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7512606" y="3698677"/>
            <a:ext cx="6287691" cy="513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Timestamp Refresh: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</a:t>
            </a: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notes.txt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already exists, </a:t>
            </a:r>
            <a:r>
              <a:rPr lang="en-US" sz="12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touch</a:t>
            </a:r>
            <a:r>
              <a:rPr lang="en-US" sz="12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updates its last modified timestamp without altering its content, proving useful for build systems or script triggers.</a:t>
            </a:r>
            <a:endParaRPr lang="en-US" sz="12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606" y="4386858"/>
            <a:ext cx="4080391" cy="19125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84252"/>
            <a:ext cx="10126504" cy="598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Explore Your File System: Listing Contents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1816656"/>
            <a:ext cx="5294948" cy="49912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7036713"/>
            <a:ext cx="6229350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0946" y="1791176"/>
            <a:ext cx="3836194" cy="404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Mastering the </a:t>
            </a:r>
            <a:r>
              <a:rPr lang="en-US" sz="22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</a:t>
            </a:r>
            <a:r>
              <a:rPr lang="en-US" sz="22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 Command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7570946" y="2399348"/>
            <a:ext cx="6229350" cy="991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is your essential utility for navigating and inspecting the contents of any directory, providing immediate insights into your file structure.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0946" y="3574256"/>
            <a:ext cx="6229350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Simple View: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Use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effortlessly display the files and subdirectories within your current location.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0946" y="4311729"/>
            <a:ext cx="6229350" cy="991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Comprehensive Details: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Employ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 -l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uncover extensive information, including file permissions, ownership, size, and crucial modification timestamps.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0946" y="5374719"/>
            <a:ext cx="6229350" cy="991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Uncover Hidden Files: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Execute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 -a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reveal all files, even those typically hidden (those prefixed with a dot), giving you a complete overview.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0946" y="6437709"/>
            <a:ext cx="6229350" cy="991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All-Inclusive &amp; Readable: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Leverage the powerful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ls -lah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combination for a detailed, human-friendly listing of *all* files, presenting sizes in easily understandable units.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676513"/>
            <a:ext cx="6473309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Viewing File Contents in Linux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837724" y="1742956"/>
            <a:ext cx="3644503" cy="1922264"/>
          </a:xfrm>
          <a:prstGeom prst="roundRect">
            <a:avLst>
              <a:gd name="adj" fmla="val 5708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837724" y="1720096"/>
            <a:ext cx="3644503" cy="9144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2390715" y="1473756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2283" y="1635323"/>
            <a:ext cx="215384" cy="2153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40011" y="2191703"/>
            <a:ext cx="21121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cat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1040011" y="2601397"/>
            <a:ext cx="3239929" cy="861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Concatenate and display entire file content. Ideal for quick review of small files.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4661654" y="1742956"/>
            <a:ext cx="3644622" cy="1922264"/>
          </a:xfrm>
          <a:prstGeom prst="roundRect">
            <a:avLst>
              <a:gd name="adj" fmla="val 5708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4661654" y="1720096"/>
            <a:ext cx="3644622" cy="9144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6214646" y="1473756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6214" y="1635323"/>
            <a:ext cx="215384" cy="21538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863941" y="2191703"/>
            <a:ext cx="21121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less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4863941" y="2601397"/>
            <a:ext cx="3240048" cy="861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View large files page-by-page. Use keyboard for navigation (e.g., space for next page).</a:t>
            </a:r>
            <a:endParaRPr lang="en-US" sz="1400" dirty="0"/>
          </a:p>
        </p:txBody>
      </p:sp>
      <p:sp>
        <p:nvSpPr>
          <p:cNvPr id="16" name="Shape 11"/>
          <p:cNvSpPr/>
          <p:nvPr/>
        </p:nvSpPr>
        <p:spPr>
          <a:xfrm>
            <a:off x="837724" y="4113847"/>
            <a:ext cx="3644503" cy="1642705"/>
          </a:xfrm>
          <a:prstGeom prst="roundRect">
            <a:avLst>
              <a:gd name="adj" fmla="val 668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837724" y="4090988"/>
            <a:ext cx="3644503" cy="9144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2390715" y="3844647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2283" y="4006215"/>
            <a:ext cx="215384" cy="21538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040011" y="4562594"/>
            <a:ext cx="21121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head</a:t>
            </a:r>
            <a:endParaRPr lang="en-US" sz="1650" dirty="0"/>
          </a:p>
        </p:txBody>
      </p:sp>
      <p:sp>
        <p:nvSpPr>
          <p:cNvPr id="21" name="Text 15"/>
          <p:cNvSpPr/>
          <p:nvPr/>
        </p:nvSpPr>
        <p:spPr>
          <a:xfrm>
            <a:off x="1040011" y="4972288"/>
            <a:ext cx="3239929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Display the beginning of a file (default 10 lines). Use </a:t>
            </a:r>
            <a:r>
              <a:rPr lang="en-US" sz="14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-n #</a:t>
            </a:r>
            <a:r>
              <a:rPr lang="en-US" sz="14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for a specific number.</a:t>
            </a:r>
            <a:endParaRPr lang="en-US" sz="1400" dirty="0"/>
          </a:p>
        </p:txBody>
      </p:sp>
      <p:sp>
        <p:nvSpPr>
          <p:cNvPr id="22" name="Shape 16"/>
          <p:cNvSpPr/>
          <p:nvPr/>
        </p:nvSpPr>
        <p:spPr>
          <a:xfrm>
            <a:off x="4661654" y="4113847"/>
            <a:ext cx="3644622" cy="1642705"/>
          </a:xfrm>
          <a:prstGeom prst="roundRect">
            <a:avLst>
              <a:gd name="adj" fmla="val 668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17"/>
          <p:cNvSpPr/>
          <p:nvPr/>
        </p:nvSpPr>
        <p:spPr>
          <a:xfrm>
            <a:off x="4661654" y="4090988"/>
            <a:ext cx="3644622" cy="9144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18"/>
          <p:cNvSpPr/>
          <p:nvPr/>
        </p:nvSpPr>
        <p:spPr>
          <a:xfrm>
            <a:off x="6214646" y="3844647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76214" y="4006215"/>
            <a:ext cx="215384" cy="215384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4863941" y="4562594"/>
            <a:ext cx="21121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tail</a:t>
            </a:r>
            <a:endParaRPr lang="en-US" sz="1650" dirty="0"/>
          </a:p>
        </p:txBody>
      </p:sp>
      <p:sp>
        <p:nvSpPr>
          <p:cNvPr id="27" name="Text 20"/>
          <p:cNvSpPr/>
          <p:nvPr/>
        </p:nvSpPr>
        <p:spPr>
          <a:xfrm>
            <a:off x="4863941" y="4972288"/>
            <a:ext cx="3240048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Show the end of a file (default 10 lines). Use </a:t>
            </a:r>
            <a:r>
              <a:rPr lang="en-US" sz="14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-f</a:t>
            </a:r>
            <a:r>
              <a:rPr lang="en-US" sz="14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monitor real-time changes.</a:t>
            </a:r>
            <a:endParaRPr lang="en-US" sz="1400" dirty="0"/>
          </a:p>
        </p:txBody>
      </p:sp>
      <p:sp>
        <p:nvSpPr>
          <p:cNvPr id="28" name="Shape 21"/>
          <p:cNvSpPr/>
          <p:nvPr/>
        </p:nvSpPr>
        <p:spPr>
          <a:xfrm>
            <a:off x="837724" y="6205180"/>
            <a:ext cx="7468553" cy="1347907"/>
          </a:xfrm>
          <a:prstGeom prst="roundRect">
            <a:avLst>
              <a:gd name="adj" fmla="val 814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2"/>
          <p:cNvSpPr/>
          <p:nvPr/>
        </p:nvSpPr>
        <p:spPr>
          <a:xfrm>
            <a:off x="837724" y="6182320"/>
            <a:ext cx="7468553" cy="9144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Shape 23"/>
          <p:cNvSpPr/>
          <p:nvPr/>
        </p:nvSpPr>
        <p:spPr>
          <a:xfrm>
            <a:off x="4302740" y="5935980"/>
            <a:ext cx="538520" cy="538520"/>
          </a:xfrm>
          <a:prstGeom prst="roundRect">
            <a:avLst>
              <a:gd name="adj" fmla="val 169799"/>
            </a:avLst>
          </a:prstGeom>
          <a:solidFill>
            <a:srgbClr val="E851B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64308" y="6097548"/>
            <a:ext cx="215384" cy="215384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1040011" y="6653927"/>
            <a:ext cx="2112169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grep</a:t>
            </a:r>
            <a:endParaRPr lang="en-US" sz="1650" dirty="0"/>
          </a:p>
        </p:txBody>
      </p:sp>
      <p:sp>
        <p:nvSpPr>
          <p:cNvPr id="33" name="Text 25"/>
          <p:cNvSpPr/>
          <p:nvPr/>
        </p:nvSpPr>
        <p:spPr>
          <a:xfrm>
            <a:off x="1040011" y="7063621"/>
            <a:ext cx="706397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Search for specific text patterns within files. Essential for filtering log output or code.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434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277195"/>
            <a:ext cx="12551688" cy="598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Efficiently Renaming and Moving Files &amp; Directories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4180761"/>
            <a:ext cx="4318278" cy="81379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41083" y="5197912"/>
            <a:ext cx="3365897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Mastering the </a:t>
            </a:r>
            <a:r>
              <a:rPr lang="en-US" sz="185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mv</a:t>
            </a:r>
            <a:r>
              <a:rPr lang="en-US" sz="18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 Command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041083" y="5657255"/>
            <a:ext cx="3911560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powerful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mv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command serves a dual purpose: it allows you to both rename files and directories, and relocate them to new destinations with ease.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002" y="4180761"/>
            <a:ext cx="4318278" cy="81379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59360" y="5197912"/>
            <a:ext cx="301085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Renaming with Precision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5359360" y="5619155"/>
            <a:ext cx="3911560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mv oldname.txt newname.txt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instantly change a file's name within its current directory. This provides a quick and direct way to update file identifiers.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279" y="4180761"/>
            <a:ext cx="4318278" cy="81379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77638" y="5197912"/>
            <a:ext cx="2953464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Seamless File Relocation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9677638" y="5619155"/>
            <a:ext cx="3911560" cy="1673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Execute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mv report.txt /home/user/documents/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move </a:t>
            </a:r>
            <a:r>
              <a:rPr lang="en-US" sz="1600" dirty="0">
                <a:solidFill>
                  <a:srgbClr val="432338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report.txt</a:t>
            </a:r>
            <a:r>
              <a:rPr lang="en-US" sz="16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the specified target directory. This command effectively transfers the file, removing it from its original path.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1682</Words>
  <Application>Microsoft Office PowerPoint</Application>
  <PresentationFormat>Custom</PresentationFormat>
  <Paragraphs>129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Century Gothic</vt:lpstr>
      <vt:lpstr>Consolas</vt:lpstr>
      <vt:lpstr>Source Sans 3</vt:lpstr>
      <vt:lpstr>Arial</vt:lpstr>
      <vt:lpstr>Noto Serif HK Light</vt:lpstr>
      <vt:lpstr>Noto Serif HK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Abdirahim Mohamed Abdi</cp:lastModifiedBy>
  <cp:revision>2</cp:revision>
  <dcterms:created xsi:type="dcterms:W3CDTF">2025-11-27T13:42:56Z</dcterms:created>
  <dcterms:modified xsi:type="dcterms:W3CDTF">2025-12-07T08:33:06Z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45d8276-70ba-4235-912c-04cc88d234a6_Enabled">
    <vt:lpwstr>true</vt:lpwstr>
  </property>
  <property fmtid="{D5CDD505-2E9C-101B-9397-08002B2CF9AE}" pid="3" name="MSIP_Label_145d8276-70ba-4235-912c-04cc88d234a6_SetDate">
    <vt:lpwstr>2025-12-07T07:53:02Z</vt:lpwstr>
  </property>
  <property fmtid="{D5CDD505-2E9C-101B-9397-08002B2CF9AE}" pid="4" name="MSIP_Label_145d8276-70ba-4235-912c-04cc88d234a6_Method">
    <vt:lpwstr>Privileged</vt:lpwstr>
  </property>
  <property fmtid="{D5CDD505-2E9C-101B-9397-08002B2CF9AE}" pid="5" name="MSIP_Label_145d8276-70ba-4235-912c-04cc88d234a6_Name">
    <vt:lpwstr>Public</vt:lpwstr>
  </property>
  <property fmtid="{D5CDD505-2E9C-101B-9397-08002B2CF9AE}" pid="6" name="MSIP_Label_145d8276-70ba-4235-912c-04cc88d234a6_SiteId">
    <vt:lpwstr>a8ae7534-9c11-40cd-a39a-b7b4c44ba010</vt:lpwstr>
  </property>
  <property fmtid="{D5CDD505-2E9C-101B-9397-08002B2CF9AE}" pid="7" name="MSIP_Label_145d8276-70ba-4235-912c-04cc88d234a6_ActionId">
    <vt:lpwstr>97b31bc0-fb72-4f2f-8ece-a782152756e3</vt:lpwstr>
  </property>
  <property fmtid="{D5CDD505-2E9C-101B-9397-08002B2CF9AE}" pid="8" name="MSIP_Label_145d8276-70ba-4235-912c-04cc88d234a6_ContentBits">
    <vt:lpwstr>0</vt:lpwstr>
  </property>
  <property fmtid="{D5CDD505-2E9C-101B-9397-08002B2CF9AE}" pid="9" name="MSIP_Label_145d8276-70ba-4235-912c-04cc88d234a6_Tag">
    <vt:lpwstr>10, 0, 1, 1</vt:lpwstr>
  </property>
</Properties>
</file>