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4630400" cy="8229600"/>
  <p:notesSz cx="8229600" cy="14630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Roboto Mono Medium" panose="020B0604020202020204" charset="0"/>
      <p:regular r:id="rId27"/>
    </p:embeddedFont>
    <p:embeddedFont>
      <p:font typeface="Roboto" panose="020B0604020202020204" charset="0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69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2963E73-5FCD-9839-AF2F-6F60E230E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120464" y="-4545875"/>
            <a:ext cx="24871328" cy="1682496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2C46B6-0ADC-7619-BF8D-4C50FF15F27E}"/>
              </a:ext>
            </a:extLst>
          </p:cNvPr>
          <p:cNvSpPr/>
          <p:nvPr userDrawn="1"/>
        </p:nvSpPr>
        <p:spPr>
          <a:xfrm>
            <a:off x="962528" y="3030989"/>
            <a:ext cx="12103769" cy="4214426"/>
          </a:xfrm>
          <a:prstGeom prst="roundRect">
            <a:avLst>
              <a:gd name="adj" fmla="val 8285"/>
            </a:avLst>
          </a:prstGeom>
          <a:solidFill>
            <a:srgbClr val="E5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046088D-3450-096A-F692-F8F915D7A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62734" y="849792"/>
            <a:ext cx="3436453" cy="1361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A4A71-7B8A-59A0-299E-940BAE2241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6905" y="734290"/>
            <a:ext cx="3659148" cy="1213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41497-F2C5-9D27-64B2-A247DFE292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93424" y="617495"/>
            <a:ext cx="1826548" cy="18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89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30C8C66-DD30-2409-B41B-42D1460AF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120464" y="-4545875"/>
            <a:ext cx="24871328" cy="168249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EBA3F95-9F4B-D2D5-B5B5-FB51FC5D59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63227" y="967978"/>
            <a:ext cx="9503948" cy="62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9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-2-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-2-5.svg"/><Relationship Id="rId4" Type="http://schemas.openxmlformats.org/officeDocument/2006/relationships/image" Target="../media/image-2-3.svg"/><Relationship Id="rId9" Type="http://schemas.openxmlformats.org/officeDocument/2006/relationships/image" Target="../media/image-2-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-5-8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-5-6.svg"/><Relationship Id="rId5" Type="http://schemas.openxmlformats.org/officeDocument/2006/relationships/image" Target="../media/image-5-4.svg"/><Relationship Id="rId4" Type="http://schemas.openxmlformats.org/officeDocument/2006/relationships/image" Target="../media/image-5-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AC2F-5147-1B7A-70B2-46E232DF3760}"/>
              </a:ext>
            </a:extLst>
          </p:cNvPr>
          <p:cNvSpPr txBox="1">
            <a:spLocks/>
          </p:cNvSpPr>
          <p:nvPr/>
        </p:nvSpPr>
        <p:spPr>
          <a:xfrm>
            <a:off x="1861466" y="6093923"/>
            <a:ext cx="6038950" cy="4786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" b="1" dirty="0">
                <a:latin typeface="Century Gothic" panose="020B0502020202020204" pitchFamily="34" charset="0"/>
              </a:rPr>
              <a:t>Jazeera University Main Campus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A4B847-5917-2788-4A84-9D7A800111ED}"/>
              </a:ext>
            </a:extLst>
          </p:cNvPr>
          <p:cNvSpPr txBox="1">
            <a:spLocks/>
          </p:cNvSpPr>
          <p:nvPr/>
        </p:nvSpPr>
        <p:spPr>
          <a:xfrm>
            <a:off x="1861468" y="3542974"/>
            <a:ext cx="7934731" cy="1515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Century Gothic" panose="020B0502020202020204" pitchFamily="34" charset="0"/>
              </a:rPr>
              <a:t>Linux package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2DA64-B743-52AE-58C8-946C661505A4}"/>
              </a:ext>
            </a:extLst>
          </p:cNvPr>
          <p:cNvSpPr/>
          <p:nvPr/>
        </p:nvSpPr>
        <p:spPr>
          <a:xfrm>
            <a:off x="1861467" y="5132031"/>
            <a:ext cx="6397009" cy="57751"/>
          </a:xfrm>
          <a:prstGeom prst="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916F56-C409-80F8-20EB-C0DE6357EFAB}"/>
              </a:ext>
            </a:extLst>
          </p:cNvPr>
          <p:cNvSpPr txBox="1">
            <a:spLocks/>
          </p:cNvSpPr>
          <p:nvPr/>
        </p:nvSpPr>
        <p:spPr>
          <a:xfrm>
            <a:off x="1861467" y="5496658"/>
            <a:ext cx="5732867" cy="4786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" i="1" dirty="0">
                <a:latin typeface="Century Gothic" panose="020B0502020202020204" pitchFamily="34" charset="0"/>
              </a:rPr>
              <a:t>Track 2: </a:t>
            </a:r>
            <a:r>
              <a:rPr lang="en-US" sz="2880" b="1" dirty="0">
                <a:latin typeface="Century Gothic" panose="020B0502020202020204" pitchFamily="34" charset="0"/>
              </a:rPr>
              <a:t>Systems and Services</a:t>
            </a:r>
          </a:p>
          <a:p>
            <a:endParaRPr lang="en-US" sz="2880" i="1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0BA37F-0FC8-4BD2-F2C9-DA899F76A509}"/>
              </a:ext>
            </a:extLst>
          </p:cNvPr>
          <p:cNvSpPr/>
          <p:nvPr/>
        </p:nvSpPr>
        <p:spPr>
          <a:xfrm>
            <a:off x="10689345" y="4809361"/>
            <a:ext cx="1893062" cy="1893062"/>
          </a:xfrm>
          <a:prstGeom prst="round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b="1" dirty="0">
                <a:latin typeface="Century Gothic" panose="020B0502020202020204" pitchFamily="34" charset="0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39902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81607"/>
            <a:ext cx="893195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4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Searching and Listing Packages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793790" y="3398520"/>
            <a:ext cx="4215289" cy="2449354"/>
          </a:xfrm>
          <a:prstGeom prst="roundRect">
            <a:avLst>
              <a:gd name="adj" fmla="val 1215"/>
            </a:avLst>
          </a:prstGeom>
          <a:solidFill>
            <a:srgbClr val="212121"/>
          </a:solidFill>
          <a:ln w="22860">
            <a:solidFill>
              <a:srgbClr val="595959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15008" y="3619738"/>
            <a:ext cx="282785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Search for Packages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1015008" y="4153138"/>
            <a:ext cx="3772853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6" name="Shape 4"/>
          <p:cNvSpPr/>
          <p:nvPr/>
        </p:nvSpPr>
        <p:spPr>
          <a:xfrm>
            <a:off x="1005126" y="4153138"/>
            <a:ext cx="3792617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7" name="Text 5"/>
          <p:cNvSpPr/>
          <p:nvPr/>
        </p:nvSpPr>
        <p:spPr>
          <a:xfrm>
            <a:off x="1203484" y="4301966"/>
            <a:ext cx="339590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apt search docker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015008" y="4991576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Find packages matching your search term across all available repositories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5207437" y="3398520"/>
            <a:ext cx="4215408" cy="2449354"/>
          </a:xfrm>
          <a:prstGeom prst="roundRect">
            <a:avLst>
              <a:gd name="adj" fmla="val 1215"/>
            </a:avLst>
          </a:prstGeom>
          <a:solidFill>
            <a:srgbClr val="212121"/>
          </a:solidFill>
          <a:ln w="22860">
            <a:solidFill>
              <a:srgbClr val="59595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28655" y="3619738"/>
            <a:ext cx="342316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List Installed Packages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5428655" y="4153138"/>
            <a:ext cx="3772972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2" name="Shape 10"/>
          <p:cNvSpPr/>
          <p:nvPr/>
        </p:nvSpPr>
        <p:spPr>
          <a:xfrm>
            <a:off x="5418773" y="4153138"/>
            <a:ext cx="3792736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3" name="Text 11"/>
          <p:cNvSpPr/>
          <p:nvPr/>
        </p:nvSpPr>
        <p:spPr>
          <a:xfrm>
            <a:off x="5617131" y="4301966"/>
            <a:ext cx="339602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apt list --installed</a:t>
            </a: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5428655" y="4991576"/>
            <a:ext cx="377297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Display all packages currently installed on your system</a:t>
            </a: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9621203" y="3398520"/>
            <a:ext cx="4215289" cy="2449354"/>
          </a:xfrm>
          <a:prstGeom prst="roundRect">
            <a:avLst>
              <a:gd name="adj" fmla="val 1215"/>
            </a:avLst>
          </a:prstGeom>
          <a:solidFill>
            <a:srgbClr val="212121"/>
          </a:solidFill>
          <a:ln w="22860">
            <a:solidFill>
              <a:srgbClr val="595959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842421" y="3619738"/>
            <a:ext cx="253019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Check for Updates</a:t>
            </a:r>
            <a:endParaRPr lang="en-US" sz="2400" dirty="0"/>
          </a:p>
        </p:txBody>
      </p:sp>
      <p:sp>
        <p:nvSpPr>
          <p:cNvPr id="17" name="Shape 15"/>
          <p:cNvSpPr/>
          <p:nvPr/>
        </p:nvSpPr>
        <p:spPr>
          <a:xfrm>
            <a:off x="9842421" y="4153138"/>
            <a:ext cx="3772853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8" name="Shape 16"/>
          <p:cNvSpPr/>
          <p:nvPr/>
        </p:nvSpPr>
        <p:spPr>
          <a:xfrm>
            <a:off x="9832538" y="4153138"/>
            <a:ext cx="3792617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9" name="Text 17"/>
          <p:cNvSpPr/>
          <p:nvPr/>
        </p:nvSpPr>
        <p:spPr>
          <a:xfrm>
            <a:off x="10030897" y="4301966"/>
            <a:ext cx="339590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apt list --upgradable</a:t>
            </a: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9842421" y="4991576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Show packages that have newer versions available for upgrade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533573"/>
            <a:ext cx="1071824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4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Package Information and Dependencies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93790" y="2451307"/>
            <a:ext cx="4215289" cy="2721173"/>
          </a:xfrm>
          <a:prstGeom prst="roundRect">
            <a:avLst>
              <a:gd name="adj" fmla="val 1094"/>
            </a:avLst>
          </a:prstGeom>
          <a:solidFill>
            <a:srgbClr val="404040"/>
          </a:solidFill>
          <a:ln/>
        </p:spPr>
      </p:sp>
      <p:sp>
        <p:nvSpPr>
          <p:cNvPr id="5" name="Text 2"/>
          <p:cNvSpPr/>
          <p:nvPr/>
        </p:nvSpPr>
        <p:spPr>
          <a:xfrm>
            <a:off x="992148" y="2649665"/>
            <a:ext cx="297668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Show Package Details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992148" y="3183065"/>
            <a:ext cx="3818573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7" name="Shape 4"/>
          <p:cNvSpPr/>
          <p:nvPr/>
        </p:nvSpPr>
        <p:spPr>
          <a:xfrm>
            <a:off x="982266" y="3183065"/>
            <a:ext cx="3838337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8" name="Text 5"/>
          <p:cNvSpPr/>
          <p:nvPr/>
        </p:nvSpPr>
        <p:spPr>
          <a:xfrm>
            <a:off x="1180624" y="3331893"/>
            <a:ext cx="34416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apt show nginx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992148" y="4021503"/>
            <a:ext cx="381857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Displays comprehensive information including version, size, description, and maintainer details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5207437" y="2451307"/>
            <a:ext cx="4215408" cy="2721173"/>
          </a:xfrm>
          <a:prstGeom prst="roundRect">
            <a:avLst>
              <a:gd name="adj" fmla="val 1094"/>
            </a:avLst>
          </a:prstGeom>
          <a:solidFill>
            <a:srgbClr val="404040"/>
          </a:solidFill>
          <a:ln/>
        </p:spPr>
      </p:sp>
      <p:sp>
        <p:nvSpPr>
          <p:cNvPr id="11" name="Text 8"/>
          <p:cNvSpPr/>
          <p:nvPr/>
        </p:nvSpPr>
        <p:spPr>
          <a:xfrm>
            <a:off x="5405795" y="2649665"/>
            <a:ext cx="253019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View Dependencies</a:t>
            </a:r>
            <a:endParaRPr lang="en-US" sz="2400" dirty="0"/>
          </a:p>
        </p:txBody>
      </p:sp>
      <p:sp>
        <p:nvSpPr>
          <p:cNvPr id="12" name="Shape 9"/>
          <p:cNvSpPr/>
          <p:nvPr/>
        </p:nvSpPr>
        <p:spPr>
          <a:xfrm>
            <a:off x="5405795" y="3183065"/>
            <a:ext cx="3818692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3" name="Shape 10"/>
          <p:cNvSpPr/>
          <p:nvPr/>
        </p:nvSpPr>
        <p:spPr>
          <a:xfrm>
            <a:off x="5395912" y="3183065"/>
            <a:ext cx="3838456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4" name="Text 11"/>
          <p:cNvSpPr/>
          <p:nvPr/>
        </p:nvSpPr>
        <p:spPr>
          <a:xfrm>
            <a:off x="5594271" y="3331893"/>
            <a:ext cx="344174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apt depends nginx</a:t>
            </a: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5405795" y="4021503"/>
            <a:ext cx="381869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Lists all packages that the specified package requires to function properly</a:t>
            </a:r>
            <a:endParaRPr lang="en-US" dirty="0"/>
          </a:p>
        </p:txBody>
      </p:sp>
      <p:sp>
        <p:nvSpPr>
          <p:cNvPr id="16" name="Shape 13"/>
          <p:cNvSpPr/>
          <p:nvPr/>
        </p:nvSpPr>
        <p:spPr>
          <a:xfrm>
            <a:off x="9621203" y="2451307"/>
            <a:ext cx="4215289" cy="2721173"/>
          </a:xfrm>
          <a:prstGeom prst="roundRect">
            <a:avLst>
              <a:gd name="adj" fmla="val 1094"/>
            </a:avLst>
          </a:prstGeom>
          <a:solidFill>
            <a:srgbClr val="404040"/>
          </a:solidFill>
          <a:ln/>
        </p:spPr>
      </p:sp>
      <p:sp>
        <p:nvSpPr>
          <p:cNvPr id="17" name="Text 14"/>
          <p:cNvSpPr/>
          <p:nvPr/>
        </p:nvSpPr>
        <p:spPr>
          <a:xfrm>
            <a:off x="9819561" y="2649665"/>
            <a:ext cx="297668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Reverse Dependencies</a:t>
            </a:r>
            <a:endParaRPr lang="en-US" sz="2400" dirty="0"/>
          </a:p>
        </p:txBody>
      </p:sp>
      <p:sp>
        <p:nvSpPr>
          <p:cNvPr id="18" name="Shape 15"/>
          <p:cNvSpPr/>
          <p:nvPr/>
        </p:nvSpPr>
        <p:spPr>
          <a:xfrm>
            <a:off x="9819561" y="3183065"/>
            <a:ext cx="3818573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9" name="Shape 16"/>
          <p:cNvSpPr/>
          <p:nvPr/>
        </p:nvSpPr>
        <p:spPr>
          <a:xfrm>
            <a:off x="9809678" y="3183065"/>
            <a:ext cx="3838337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20" name="Text 17"/>
          <p:cNvSpPr/>
          <p:nvPr/>
        </p:nvSpPr>
        <p:spPr>
          <a:xfrm>
            <a:off x="10008037" y="3331893"/>
            <a:ext cx="34416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apt rdepends nginx</a:t>
            </a:r>
            <a:endParaRPr lang="en-US" dirty="0"/>
          </a:p>
        </p:txBody>
      </p:sp>
      <p:sp>
        <p:nvSpPr>
          <p:cNvPr id="21" name="Text 18"/>
          <p:cNvSpPr/>
          <p:nvPr/>
        </p:nvSpPr>
        <p:spPr>
          <a:xfrm>
            <a:off x="9819561" y="4021503"/>
            <a:ext cx="38185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Shows which packages depend on the specified package, useful before removal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64300"/>
            <a:ext cx="1131379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4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System Maintenance and Troubleshooting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93790" y="1763673"/>
            <a:ext cx="357104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Cleaning Your System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93790" y="2656642"/>
            <a:ext cx="6279356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5" name="Shape 3"/>
          <p:cNvSpPr/>
          <p:nvPr/>
        </p:nvSpPr>
        <p:spPr>
          <a:xfrm>
            <a:off x="783908" y="2656642"/>
            <a:ext cx="6299121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6" name="Text 4"/>
          <p:cNvSpPr/>
          <p:nvPr/>
        </p:nvSpPr>
        <p:spPr>
          <a:xfrm>
            <a:off x="982266" y="2805470"/>
            <a:ext cx="590240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clean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93790" y="3495080"/>
            <a:ext cx="6279356" cy="8384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Removes downloaded package files from cache to free </a:t>
            </a:r>
            <a:r>
              <a:rPr lang="en-US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disk </a:t>
            </a: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space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7564874" y="2656642"/>
            <a:ext cx="6279356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9" name="Shape 7"/>
          <p:cNvSpPr/>
          <p:nvPr/>
        </p:nvSpPr>
        <p:spPr>
          <a:xfrm>
            <a:off x="7791477" y="2656642"/>
            <a:ext cx="6299121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0" name="Text 8"/>
          <p:cNvSpPr/>
          <p:nvPr/>
        </p:nvSpPr>
        <p:spPr>
          <a:xfrm>
            <a:off x="7989835" y="2805470"/>
            <a:ext cx="590240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autoremove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832891" y="3495080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Removes packages that were automatically installed as dependencies but are no longer needed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793790" y="4631143"/>
            <a:ext cx="13042821" cy="32385"/>
          </a:xfrm>
          <a:prstGeom prst="rect">
            <a:avLst/>
          </a:prstGeom>
          <a:solidFill>
            <a:srgbClr val="E5E0DF">
              <a:alpha val="5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793790" y="4961096"/>
            <a:ext cx="357104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Fixing Common Issues</a:t>
            </a:r>
            <a:endParaRPr lang="en-US" sz="2800" dirty="0"/>
          </a:p>
        </p:txBody>
      </p:sp>
      <p:sp>
        <p:nvSpPr>
          <p:cNvPr id="14" name="Shape 12"/>
          <p:cNvSpPr/>
          <p:nvPr/>
        </p:nvSpPr>
        <p:spPr>
          <a:xfrm>
            <a:off x="793790" y="5630823"/>
            <a:ext cx="446484" cy="446484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15" name="Text 13"/>
          <p:cNvSpPr/>
          <p:nvPr/>
        </p:nvSpPr>
        <p:spPr>
          <a:xfrm>
            <a:off x="868204" y="566803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1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1438632" y="5699046"/>
            <a:ext cx="342316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Fix Broken Dependencies</a:t>
            </a:r>
            <a:endParaRPr lang="en-US" sz="2400" dirty="0"/>
          </a:p>
        </p:txBody>
      </p:sp>
      <p:sp>
        <p:nvSpPr>
          <p:cNvPr id="17" name="Shape 15"/>
          <p:cNvSpPr/>
          <p:nvPr/>
        </p:nvSpPr>
        <p:spPr>
          <a:xfrm>
            <a:off x="1438632" y="6232446"/>
            <a:ext cx="3537347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8" name="Shape 16"/>
          <p:cNvSpPr/>
          <p:nvPr/>
        </p:nvSpPr>
        <p:spPr>
          <a:xfrm>
            <a:off x="1428750" y="6232446"/>
            <a:ext cx="3557111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9" name="Text 17"/>
          <p:cNvSpPr/>
          <p:nvPr/>
        </p:nvSpPr>
        <p:spPr>
          <a:xfrm>
            <a:off x="1627108" y="6381274"/>
            <a:ext cx="31603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--fix-broken install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5791555" y="5630823"/>
            <a:ext cx="446484" cy="446484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21" name="Text 19"/>
          <p:cNvSpPr/>
          <p:nvPr/>
        </p:nvSpPr>
        <p:spPr>
          <a:xfrm>
            <a:off x="5818666" y="566803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2</a:t>
            </a:r>
            <a:endParaRPr lang="en-US" sz="2800" dirty="0"/>
          </a:p>
        </p:txBody>
      </p:sp>
      <p:sp>
        <p:nvSpPr>
          <p:cNvPr id="22" name="Text 20"/>
          <p:cNvSpPr/>
          <p:nvPr/>
        </p:nvSpPr>
        <p:spPr>
          <a:xfrm>
            <a:off x="6262969" y="5699046"/>
            <a:ext cx="297668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Reconfigure Packages</a:t>
            </a:r>
            <a:endParaRPr lang="en-US" sz="2400" dirty="0"/>
          </a:p>
        </p:txBody>
      </p:sp>
      <p:sp>
        <p:nvSpPr>
          <p:cNvPr id="23" name="Shape 21"/>
          <p:cNvSpPr/>
          <p:nvPr/>
        </p:nvSpPr>
        <p:spPr>
          <a:xfrm>
            <a:off x="6262969" y="6232446"/>
            <a:ext cx="3537466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24" name="Shape 22"/>
          <p:cNvSpPr/>
          <p:nvPr/>
        </p:nvSpPr>
        <p:spPr>
          <a:xfrm>
            <a:off x="6253087" y="6232446"/>
            <a:ext cx="3557230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25" name="Text 23"/>
          <p:cNvSpPr/>
          <p:nvPr/>
        </p:nvSpPr>
        <p:spPr>
          <a:xfrm>
            <a:off x="6451445" y="6381274"/>
            <a:ext cx="316051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dpkg --configure -a</a:t>
            </a:r>
            <a:endParaRPr lang="en-US" dirty="0"/>
          </a:p>
        </p:txBody>
      </p:sp>
      <p:sp>
        <p:nvSpPr>
          <p:cNvPr id="26" name="Shape 24"/>
          <p:cNvSpPr/>
          <p:nvPr/>
        </p:nvSpPr>
        <p:spPr>
          <a:xfrm>
            <a:off x="10111508" y="5630823"/>
            <a:ext cx="446484" cy="446484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27" name="Text 25"/>
          <p:cNvSpPr/>
          <p:nvPr/>
        </p:nvSpPr>
        <p:spPr>
          <a:xfrm>
            <a:off x="10217454" y="566803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3</a:t>
            </a:r>
            <a:endParaRPr lang="en-US" sz="2800" dirty="0"/>
          </a:p>
        </p:txBody>
      </p:sp>
      <p:sp>
        <p:nvSpPr>
          <p:cNvPr id="28" name="Text 26"/>
          <p:cNvSpPr/>
          <p:nvPr/>
        </p:nvSpPr>
        <p:spPr>
          <a:xfrm>
            <a:off x="10787882" y="5699046"/>
            <a:ext cx="253019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Remove Lock Files</a:t>
            </a:r>
            <a:endParaRPr lang="en-US" sz="2400" dirty="0"/>
          </a:p>
        </p:txBody>
      </p:sp>
      <p:sp>
        <p:nvSpPr>
          <p:cNvPr id="29" name="Shape 27"/>
          <p:cNvSpPr/>
          <p:nvPr/>
        </p:nvSpPr>
        <p:spPr>
          <a:xfrm>
            <a:off x="10299144" y="6232446"/>
            <a:ext cx="3537466" cy="932736"/>
          </a:xfrm>
          <a:prstGeom prst="roundRect">
            <a:avLst>
              <a:gd name="adj" fmla="val 3192"/>
            </a:avLst>
          </a:prstGeom>
          <a:solidFill>
            <a:srgbClr val="2E2E2E"/>
          </a:solidFill>
          <a:ln/>
        </p:spPr>
      </p:sp>
      <p:sp>
        <p:nvSpPr>
          <p:cNvPr id="30" name="Shape 28"/>
          <p:cNvSpPr/>
          <p:nvPr/>
        </p:nvSpPr>
        <p:spPr>
          <a:xfrm>
            <a:off x="10778000" y="6232446"/>
            <a:ext cx="3557230" cy="932736"/>
          </a:xfrm>
          <a:prstGeom prst="roundRect">
            <a:avLst>
              <a:gd name="adj" fmla="val 3192"/>
            </a:avLst>
          </a:prstGeom>
          <a:solidFill>
            <a:srgbClr val="2E2E2E"/>
          </a:solidFill>
          <a:ln/>
        </p:spPr>
      </p:sp>
      <p:sp>
        <p:nvSpPr>
          <p:cNvPr id="31" name="Text 29"/>
          <p:cNvSpPr/>
          <p:nvPr/>
        </p:nvSpPr>
        <p:spPr>
          <a:xfrm>
            <a:off x="10976358" y="6381274"/>
            <a:ext cx="316051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rm /var/lib/dpkg/lock-frontend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74545"/>
            <a:ext cx="833651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4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Other Linux Package Managers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93790" y="3091458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While Ubuntu uses APT, other Linux distributions employ different package management systems. </a:t>
            </a:r>
            <a:endParaRPr lang="en-US" dirty="0" smtClean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Understanding </a:t>
            </a: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alternatives helps when working across different Linux environments.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93790" y="4148138"/>
            <a:ext cx="312551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DNF/YUM (RHEL/Fedora)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793790" y="4681538"/>
            <a:ext cx="6397347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6" name="Shape 4"/>
          <p:cNvSpPr/>
          <p:nvPr/>
        </p:nvSpPr>
        <p:spPr>
          <a:xfrm>
            <a:off x="783908" y="4681538"/>
            <a:ext cx="6417112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7" name="Text 5"/>
          <p:cNvSpPr/>
          <p:nvPr/>
        </p:nvSpPr>
        <p:spPr>
          <a:xfrm>
            <a:off x="982266" y="4830366"/>
            <a:ext cx="60203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dnf install httpd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93790" y="5519976"/>
            <a:ext cx="6397347" cy="1432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Used by Red Hat Enterprise Linux, Fedora, and CentOS </a:t>
            </a:r>
            <a:endParaRPr lang="en-US" dirty="0" smtClean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 </a:t>
            </a: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RPM package management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439144" y="4148138"/>
            <a:ext cx="253019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Zypper (openSUSE)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7439144" y="4681538"/>
            <a:ext cx="6397466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1" name="Shape 9"/>
          <p:cNvSpPr/>
          <p:nvPr/>
        </p:nvSpPr>
        <p:spPr>
          <a:xfrm>
            <a:off x="7429262" y="4681538"/>
            <a:ext cx="6417231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2" name="Text 10"/>
          <p:cNvSpPr/>
          <p:nvPr/>
        </p:nvSpPr>
        <p:spPr>
          <a:xfrm>
            <a:off x="7627620" y="4830366"/>
            <a:ext cx="602051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zypper install vim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439144" y="5519976"/>
            <a:ext cx="6397466" cy="1290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openSUSE's package manager with powerful dependency resolution and rollback features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02108" y="587931"/>
            <a:ext cx="6442472" cy="516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4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Universal Package Managers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1102108" y="1351955"/>
            <a:ext cx="7822644" cy="52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Modern Linux distributions support universal package formats that work across different distributions, offering sandboxed applications with bundled dependencies.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1287845" y="2066092"/>
            <a:ext cx="22860" cy="5575578"/>
          </a:xfrm>
          <a:prstGeom prst="roundRect">
            <a:avLst>
              <a:gd name="adj" fmla="val 108394"/>
            </a:avLst>
          </a:prstGeom>
          <a:solidFill>
            <a:srgbClr val="595959"/>
          </a:solidFill>
          <a:ln/>
        </p:spPr>
      </p:sp>
      <p:sp>
        <p:nvSpPr>
          <p:cNvPr id="6" name="Shape 3"/>
          <p:cNvSpPr/>
          <p:nvPr/>
        </p:nvSpPr>
        <p:spPr>
          <a:xfrm>
            <a:off x="1371952" y="2508413"/>
            <a:ext cx="495538" cy="22860"/>
          </a:xfrm>
          <a:prstGeom prst="roundRect">
            <a:avLst>
              <a:gd name="adj" fmla="val 108394"/>
            </a:avLst>
          </a:prstGeom>
          <a:solidFill>
            <a:srgbClr val="595959"/>
          </a:solidFill>
          <a:ln/>
        </p:spPr>
      </p:sp>
      <p:sp>
        <p:nvSpPr>
          <p:cNvPr id="7" name="Shape 4"/>
          <p:cNvSpPr/>
          <p:nvPr/>
        </p:nvSpPr>
        <p:spPr>
          <a:xfrm>
            <a:off x="1102048" y="2066092"/>
            <a:ext cx="371594" cy="371594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8" name="Text 5"/>
          <p:cNvSpPr/>
          <p:nvPr/>
        </p:nvSpPr>
        <p:spPr>
          <a:xfrm>
            <a:off x="1085071" y="2365002"/>
            <a:ext cx="247769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1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2035071" y="2390779"/>
            <a:ext cx="2064901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Snap Packages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2035071" y="2834525"/>
            <a:ext cx="6810851" cy="511850"/>
          </a:xfrm>
          <a:prstGeom prst="roundRect">
            <a:avLst>
              <a:gd name="adj" fmla="val 4841"/>
            </a:avLst>
          </a:prstGeom>
          <a:solidFill>
            <a:srgbClr val="2E2E2E"/>
          </a:solidFill>
          <a:ln/>
        </p:spPr>
      </p:sp>
      <p:sp>
        <p:nvSpPr>
          <p:cNvPr id="11" name="Shape 8"/>
          <p:cNvSpPr/>
          <p:nvPr/>
        </p:nvSpPr>
        <p:spPr>
          <a:xfrm>
            <a:off x="2026856" y="2834525"/>
            <a:ext cx="6827282" cy="511850"/>
          </a:xfrm>
          <a:prstGeom prst="roundRect">
            <a:avLst>
              <a:gd name="adj" fmla="val 4841"/>
            </a:avLst>
          </a:prstGeom>
          <a:solidFill>
            <a:srgbClr val="2E2E2E"/>
          </a:solidFill>
          <a:ln/>
        </p:spPr>
      </p:sp>
      <p:sp>
        <p:nvSpPr>
          <p:cNvPr id="12" name="Text 9"/>
          <p:cNvSpPr/>
          <p:nvPr/>
        </p:nvSpPr>
        <p:spPr>
          <a:xfrm>
            <a:off x="2191995" y="2958350"/>
            <a:ext cx="6497003" cy="264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snap install core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2035071" y="3532112"/>
            <a:ext cx="6810851" cy="52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Canonical's universal package format with automatic updates and strict confinement for security</a:t>
            </a:r>
            <a:endParaRPr lang="en-US" dirty="0"/>
          </a:p>
        </p:txBody>
      </p:sp>
      <p:sp>
        <p:nvSpPr>
          <p:cNvPr id="14" name="Shape 11"/>
          <p:cNvSpPr/>
          <p:nvPr/>
        </p:nvSpPr>
        <p:spPr>
          <a:xfrm>
            <a:off x="1371952" y="4565099"/>
            <a:ext cx="495538" cy="22860"/>
          </a:xfrm>
          <a:prstGeom prst="roundRect">
            <a:avLst>
              <a:gd name="adj" fmla="val 108394"/>
            </a:avLst>
          </a:prstGeom>
          <a:solidFill>
            <a:srgbClr val="595959"/>
          </a:solidFill>
          <a:ln/>
        </p:spPr>
      </p:sp>
      <p:sp>
        <p:nvSpPr>
          <p:cNvPr id="15" name="Shape 12"/>
          <p:cNvSpPr/>
          <p:nvPr/>
        </p:nvSpPr>
        <p:spPr>
          <a:xfrm>
            <a:off x="1102048" y="4122777"/>
            <a:ext cx="371594" cy="371594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16" name="Text 13"/>
          <p:cNvSpPr/>
          <p:nvPr/>
        </p:nvSpPr>
        <p:spPr>
          <a:xfrm>
            <a:off x="1085071" y="4421688"/>
            <a:ext cx="247769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2</a:t>
            </a:r>
            <a:endParaRPr lang="en-US" sz="2800" dirty="0"/>
          </a:p>
        </p:txBody>
      </p:sp>
      <p:sp>
        <p:nvSpPr>
          <p:cNvPr id="17" name="Text 14"/>
          <p:cNvSpPr/>
          <p:nvPr/>
        </p:nvSpPr>
        <p:spPr>
          <a:xfrm>
            <a:off x="2035071" y="4447465"/>
            <a:ext cx="2064901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Flatpak</a:t>
            </a:r>
            <a:endParaRPr lang="en-US" sz="2400" dirty="0"/>
          </a:p>
        </p:txBody>
      </p:sp>
      <p:sp>
        <p:nvSpPr>
          <p:cNvPr id="18" name="Shape 15"/>
          <p:cNvSpPr/>
          <p:nvPr/>
        </p:nvSpPr>
        <p:spPr>
          <a:xfrm>
            <a:off x="2035071" y="4891211"/>
            <a:ext cx="6810851" cy="776049"/>
          </a:xfrm>
          <a:prstGeom prst="roundRect">
            <a:avLst>
              <a:gd name="adj" fmla="val 3193"/>
            </a:avLst>
          </a:prstGeom>
          <a:solidFill>
            <a:srgbClr val="2E2E2E"/>
          </a:solidFill>
          <a:ln/>
        </p:spPr>
      </p:sp>
      <p:sp>
        <p:nvSpPr>
          <p:cNvPr id="19" name="Shape 16"/>
          <p:cNvSpPr/>
          <p:nvPr/>
        </p:nvSpPr>
        <p:spPr>
          <a:xfrm>
            <a:off x="2026856" y="4891211"/>
            <a:ext cx="6827282" cy="776049"/>
          </a:xfrm>
          <a:prstGeom prst="roundRect">
            <a:avLst>
              <a:gd name="adj" fmla="val 3193"/>
            </a:avLst>
          </a:prstGeom>
          <a:solidFill>
            <a:srgbClr val="2E2E2E"/>
          </a:solidFill>
          <a:ln/>
        </p:spPr>
      </p:sp>
      <p:sp>
        <p:nvSpPr>
          <p:cNvPr id="20" name="Text 17"/>
          <p:cNvSpPr/>
          <p:nvPr/>
        </p:nvSpPr>
        <p:spPr>
          <a:xfrm>
            <a:off x="2191995" y="5015036"/>
            <a:ext cx="6497003" cy="52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install flatpakflatpak install flathub org.mozilla.firefox</a:t>
            </a:r>
            <a:endParaRPr lang="en-US" dirty="0"/>
          </a:p>
        </p:txBody>
      </p:sp>
      <p:sp>
        <p:nvSpPr>
          <p:cNvPr id="21" name="Text 18"/>
          <p:cNvSpPr/>
          <p:nvPr/>
        </p:nvSpPr>
        <p:spPr>
          <a:xfrm>
            <a:off x="2035071" y="5852998"/>
            <a:ext cx="6810851" cy="264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Cross-distribution package system with sandboxing, popular for desktop applications</a:t>
            </a:r>
            <a:endParaRPr lang="en-US" dirty="0"/>
          </a:p>
        </p:txBody>
      </p:sp>
      <p:sp>
        <p:nvSpPr>
          <p:cNvPr id="22" name="Shape 19"/>
          <p:cNvSpPr/>
          <p:nvPr/>
        </p:nvSpPr>
        <p:spPr>
          <a:xfrm>
            <a:off x="1371952" y="6621784"/>
            <a:ext cx="495538" cy="22860"/>
          </a:xfrm>
          <a:prstGeom prst="roundRect">
            <a:avLst>
              <a:gd name="adj" fmla="val 108394"/>
            </a:avLst>
          </a:prstGeom>
          <a:solidFill>
            <a:srgbClr val="595959"/>
          </a:solidFill>
          <a:ln/>
        </p:spPr>
      </p:sp>
      <p:sp>
        <p:nvSpPr>
          <p:cNvPr id="23" name="Shape 20"/>
          <p:cNvSpPr/>
          <p:nvPr/>
        </p:nvSpPr>
        <p:spPr>
          <a:xfrm>
            <a:off x="1102048" y="6179463"/>
            <a:ext cx="371594" cy="371594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24" name="Text 21"/>
          <p:cNvSpPr/>
          <p:nvPr/>
        </p:nvSpPr>
        <p:spPr>
          <a:xfrm>
            <a:off x="1085071" y="6478374"/>
            <a:ext cx="247769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3</a:t>
            </a:r>
            <a:endParaRPr lang="en-US" sz="2800" dirty="0"/>
          </a:p>
        </p:txBody>
      </p:sp>
      <p:sp>
        <p:nvSpPr>
          <p:cNvPr id="25" name="Text 22"/>
          <p:cNvSpPr/>
          <p:nvPr/>
        </p:nvSpPr>
        <p:spPr>
          <a:xfrm>
            <a:off x="2035071" y="6504151"/>
            <a:ext cx="2064901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AppImage</a:t>
            </a:r>
            <a:endParaRPr lang="en-US" sz="2400" dirty="0"/>
          </a:p>
        </p:txBody>
      </p:sp>
      <p:sp>
        <p:nvSpPr>
          <p:cNvPr id="26" name="Shape 23"/>
          <p:cNvSpPr/>
          <p:nvPr/>
        </p:nvSpPr>
        <p:spPr>
          <a:xfrm>
            <a:off x="2035071" y="6947897"/>
            <a:ext cx="6810851" cy="511850"/>
          </a:xfrm>
          <a:prstGeom prst="roundRect">
            <a:avLst>
              <a:gd name="adj" fmla="val 4841"/>
            </a:avLst>
          </a:prstGeom>
          <a:solidFill>
            <a:srgbClr val="2E2E2E"/>
          </a:solidFill>
          <a:ln/>
        </p:spPr>
      </p:sp>
      <p:sp>
        <p:nvSpPr>
          <p:cNvPr id="27" name="Shape 24"/>
          <p:cNvSpPr/>
          <p:nvPr/>
        </p:nvSpPr>
        <p:spPr>
          <a:xfrm>
            <a:off x="2026856" y="6947897"/>
            <a:ext cx="6827282" cy="511850"/>
          </a:xfrm>
          <a:prstGeom prst="roundRect">
            <a:avLst>
              <a:gd name="adj" fmla="val 4841"/>
            </a:avLst>
          </a:prstGeom>
          <a:solidFill>
            <a:srgbClr val="2E2E2E"/>
          </a:solidFill>
          <a:ln/>
        </p:spPr>
      </p:sp>
      <p:sp>
        <p:nvSpPr>
          <p:cNvPr id="28" name="Text 25"/>
          <p:cNvSpPr/>
          <p:nvPr/>
        </p:nvSpPr>
        <p:spPr>
          <a:xfrm>
            <a:off x="2191995" y="7071722"/>
            <a:ext cx="6497003" cy="264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chmod +x app.AppImage</a:t>
            </a:r>
            <a:endParaRPr lang="en-US" dirty="0"/>
          </a:p>
        </p:txBody>
      </p:sp>
      <p:sp>
        <p:nvSpPr>
          <p:cNvPr id="29" name="Text 26"/>
          <p:cNvSpPr/>
          <p:nvPr/>
        </p:nvSpPr>
        <p:spPr>
          <a:xfrm>
            <a:off x="2035071" y="7645484"/>
            <a:ext cx="6810851" cy="264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Portable applications that run without installation, containing all dependencies in a single file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4373" y="478155"/>
            <a:ext cx="10935176" cy="542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Security, Troubleshooting &amp; Best Practices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694373" y="1454587"/>
            <a:ext cx="2170033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Package Security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694373" y="1899404"/>
            <a:ext cx="4085987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List repository keys: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694373" y="2372320"/>
            <a:ext cx="4085987" cy="537924"/>
          </a:xfrm>
          <a:prstGeom prst="roundRect">
            <a:avLst>
              <a:gd name="adj" fmla="val 4841"/>
            </a:avLst>
          </a:prstGeom>
          <a:solidFill>
            <a:srgbClr val="2E2E2E"/>
          </a:solidFill>
          <a:ln/>
        </p:spPr>
      </p:sp>
      <p:sp>
        <p:nvSpPr>
          <p:cNvPr id="6" name="Shape 4"/>
          <p:cNvSpPr/>
          <p:nvPr/>
        </p:nvSpPr>
        <p:spPr>
          <a:xfrm>
            <a:off x="685800" y="2372320"/>
            <a:ext cx="4103132" cy="537924"/>
          </a:xfrm>
          <a:prstGeom prst="roundRect">
            <a:avLst>
              <a:gd name="adj" fmla="val 4841"/>
            </a:avLst>
          </a:prstGeom>
          <a:solidFill>
            <a:srgbClr val="2E2E2E"/>
          </a:solidFill>
          <a:ln/>
        </p:spPr>
      </p:sp>
      <p:sp>
        <p:nvSpPr>
          <p:cNvPr id="7" name="Text 5"/>
          <p:cNvSpPr/>
          <p:nvPr/>
        </p:nvSpPr>
        <p:spPr>
          <a:xfrm>
            <a:off x="859393" y="2502456"/>
            <a:ext cx="3755946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apt-key list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694373" y="3105507"/>
            <a:ext cx="4085987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Verify package authenticity through GPG keys to ensure software integrity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5211366" y="1454587"/>
            <a:ext cx="2170033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Troubleshooting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5211366" y="1899404"/>
            <a:ext cx="4085987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Fix broken installations: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5211366" y="2372320"/>
            <a:ext cx="4085987" cy="537924"/>
          </a:xfrm>
          <a:prstGeom prst="roundRect">
            <a:avLst>
              <a:gd name="adj" fmla="val 4841"/>
            </a:avLst>
          </a:prstGeom>
          <a:solidFill>
            <a:srgbClr val="2E2E2E"/>
          </a:solidFill>
          <a:ln/>
        </p:spPr>
      </p:sp>
      <p:sp>
        <p:nvSpPr>
          <p:cNvPr id="12" name="Shape 10"/>
          <p:cNvSpPr/>
          <p:nvPr/>
        </p:nvSpPr>
        <p:spPr>
          <a:xfrm>
            <a:off x="5202793" y="2372320"/>
            <a:ext cx="4103132" cy="537924"/>
          </a:xfrm>
          <a:prstGeom prst="roundRect">
            <a:avLst>
              <a:gd name="adj" fmla="val 4841"/>
            </a:avLst>
          </a:prstGeom>
          <a:solidFill>
            <a:srgbClr val="2E2E2E"/>
          </a:solidFill>
          <a:ln/>
        </p:spPr>
      </p:sp>
      <p:sp>
        <p:nvSpPr>
          <p:cNvPr id="13" name="Text 11"/>
          <p:cNvSpPr/>
          <p:nvPr/>
        </p:nvSpPr>
        <p:spPr>
          <a:xfrm>
            <a:off x="5376386" y="2502456"/>
            <a:ext cx="3755946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--fix-broken install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5211366" y="3105507"/>
            <a:ext cx="4085987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Resolves dependency issues and repairs interrupted installations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9728359" y="1454587"/>
            <a:ext cx="2170033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Best Practices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9728359" y="1899404"/>
            <a:ext cx="4222671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Update system regularly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9728359" y="2237780"/>
            <a:ext cx="4222671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Avoid unsafe PPAs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9728359" y="2576155"/>
            <a:ext cx="4222671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Clean system monthly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9728359" y="2914531"/>
            <a:ext cx="4222671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Backup before major changes</a:t>
            </a:r>
            <a:endParaRPr lang="en-US" sz="1350" dirty="0"/>
          </a:p>
        </p:txBody>
      </p:sp>
      <p:sp>
        <p:nvSpPr>
          <p:cNvPr id="20" name="Shape 18"/>
          <p:cNvSpPr/>
          <p:nvPr/>
        </p:nvSpPr>
        <p:spPr>
          <a:xfrm>
            <a:off x="694373" y="4099027"/>
            <a:ext cx="13241655" cy="29289"/>
          </a:xfrm>
          <a:prstGeom prst="rect">
            <a:avLst/>
          </a:prstGeom>
          <a:solidFill>
            <a:srgbClr val="E5E0DF">
              <a:alpha val="5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694373" y="4388644"/>
            <a:ext cx="2604016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Final Exam Tasks</a:t>
            </a:r>
            <a:endParaRPr lang="en-US" sz="2050" dirty="0"/>
          </a:p>
        </p:txBody>
      </p:sp>
      <p:sp>
        <p:nvSpPr>
          <p:cNvPr id="22" name="Shape 20"/>
          <p:cNvSpPr/>
          <p:nvPr/>
        </p:nvSpPr>
        <p:spPr>
          <a:xfrm>
            <a:off x="694373" y="5069860"/>
            <a:ext cx="86797" cy="86797"/>
          </a:xfrm>
          <a:prstGeom prst="roundRect">
            <a:avLst>
              <a:gd name="adj" fmla="val 526746"/>
            </a:avLst>
          </a:prstGeom>
          <a:solidFill>
            <a:srgbClr val="DCFF50"/>
          </a:solidFill>
          <a:ln/>
        </p:spPr>
      </p:sp>
      <p:sp>
        <p:nvSpPr>
          <p:cNvPr id="23" name="Text 21"/>
          <p:cNvSpPr/>
          <p:nvPr/>
        </p:nvSpPr>
        <p:spPr>
          <a:xfrm>
            <a:off x="954762" y="4974431"/>
            <a:ext cx="12981265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Update your system using apt update and apt upgrade</a:t>
            </a:r>
            <a:endParaRPr lang="en-US" sz="1350" dirty="0"/>
          </a:p>
        </p:txBody>
      </p:sp>
      <p:sp>
        <p:nvSpPr>
          <p:cNvPr id="24" name="Shape 22"/>
          <p:cNvSpPr/>
          <p:nvPr/>
        </p:nvSpPr>
        <p:spPr>
          <a:xfrm>
            <a:off x="694373" y="5694700"/>
            <a:ext cx="86797" cy="86797"/>
          </a:xfrm>
          <a:prstGeom prst="roundRect">
            <a:avLst>
              <a:gd name="adj" fmla="val 526746"/>
            </a:avLst>
          </a:prstGeom>
          <a:solidFill>
            <a:srgbClr val="DCFF50"/>
          </a:solidFill>
          <a:ln/>
        </p:spPr>
      </p:sp>
      <p:sp>
        <p:nvSpPr>
          <p:cNvPr id="25" name="Text 23"/>
          <p:cNvSpPr/>
          <p:nvPr/>
        </p:nvSpPr>
        <p:spPr>
          <a:xfrm>
            <a:off x="954762" y="5599271"/>
            <a:ext cx="12981265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Install and remove Nginx web server</a:t>
            </a:r>
            <a:endParaRPr lang="en-US" sz="1350" dirty="0"/>
          </a:p>
        </p:txBody>
      </p:sp>
      <p:sp>
        <p:nvSpPr>
          <p:cNvPr id="26" name="Shape 24"/>
          <p:cNvSpPr/>
          <p:nvPr/>
        </p:nvSpPr>
        <p:spPr>
          <a:xfrm>
            <a:off x="694373" y="6319540"/>
            <a:ext cx="86797" cy="86797"/>
          </a:xfrm>
          <a:prstGeom prst="roundRect">
            <a:avLst>
              <a:gd name="adj" fmla="val 526746"/>
            </a:avLst>
          </a:prstGeom>
          <a:solidFill>
            <a:srgbClr val="DCFF50"/>
          </a:solidFill>
          <a:ln/>
        </p:spPr>
      </p:sp>
      <p:sp>
        <p:nvSpPr>
          <p:cNvPr id="27" name="Text 25"/>
          <p:cNvSpPr/>
          <p:nvPr/>
        </p:nvSpPr>
        <p:spPr>
          <a:xfrm>
            <a:off x="954762" y="6224111"/>
            <a:ext cx="12981265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Install a Flatpak application from Flathub</a:t>
            </a:r>
            <a:endParaRPr lang="en-US" sz="1350" dirty="0"/>
          </a:p>
        </p:txBody>
      </p:sp>
      <p:sp>
        <p:nvSpPr>
          <p:cNvPr id="28" name="Shape 26"/>
          <p:cNvSpPr/>
          <p:nvPr/>
        </p:nvSpPr>
        <p:spPr>
          <a:xfrm>
            <a:off x="694373" y="6944380"/>
            <a:ext cx="86797" cy="86797"/>
          </a:xfrm>
          <a:prstGeom prst="roundRect">
            <a:avLst>
              <a:gd name="adj" fmla="val 526746"/>
            </a:avLst>
          </a:prstGeom>
          <a:solidFill>
            <a:srgbClr val="DCFF50"/>
          </a:solidFill>
          <a:ln/>
        </p:spPr>
      </p:sp>
      <p:sp>
        <p:nvSpPr>
          <p:cNvPr id="29" name="Text 27"/>
          <p:cNvSpPr/>
          <p:nvPr/>
        </p:nvSpPr>
        <p:spPr>
          <a:xfrm>
            <a:off x="954762" y="6848951"/>
            <a:ext cx="12981265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Add and remove a PPA repository</a:t>
            </a:r>
            <a:endParaRPr lang="en-US" sz="1350" dirty="0"/>
          </a:p>
        </p:txBody>
      </p:sp>
      <p:sp>
        <p:nvSpPr>
          <p:cNvPr id="30" name="Shape 28"/>
          <p:cNvSpPr/>
          <p:nvPr/>
        </p:nvSpPr>
        <p:spPr>
          <a:xfrm>
            <a:off x="694373" y="7569220"/>
            <a:ext cx="86797" cy="86797"/>
          </a:xfrm>
          <a:prstGeom prst="roundRect">
            <a:avLst>
              <a:gd name="adj" fmla="val 526746"/>
            </a:avLst>
          </a:prstGeom>
          <a:solidFill>
            <a:srgbClr val="DCFF50"/>
          </a:solidFill>
          <a:ln/>
        </p:spPr>
      </p:sp>
      <p:sp>
        <p:nvSpPr>
          <p:cNvPr id="31" name="Text 29"/>
          <p:cNvSpPr/>
          <p:nvPr/>
        </p:nvSpPr>
        <p:spPr>
          <a:xfrm>
            <a:off x="954762" y="7473791"/>
            <a:ext cx="12981265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Fix APT issues using troubleshooting commands</a:t>
            </a:r>
            <a:endParaRPr lang="en-US" sz="1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86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04002" y="388382"/>
            <a:ext cx="11734536" cy="878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Introduction to Package Management</a:t>
            </a:r>
            <a:endParaRPr lang="en-US" dirty="0"/>
          </a:p>
        </p:txBody>
      </p:sp>
      <p:sp>
        <p:nvSpPr>
          <p:cNvPr id="4" name="Shape 1"/>
          <p:cNvSpPr/>
          <p:nvPr/>
        </p:nvSpPr>
        <p:spPr>
          <a:xfrm>
            <a:off x="1004002" y="1478279"/>
            <a:ext cx="4498164" cy="1821147"/>
          </a:xfrm>
          <a:prstGeom prst="roundRect">
            <a:avLst>
              <a:gd name="adj" fmla="val 1321"/>
            </a:avLst>
          </a:prstGeom>
          <a:solidFill>
            <a:srgbClr val="404040"/>
          </a:solidFill>
          <a:ln/>
        </p:spPr>
      </p:sp>
      <p:sp>
        <p:nvSpPr>
          <p:cNvPr id="5" name="Shape 2"/>
          <p:cNvSpPr/>
          <p:nvPr/>
        </p:nvSpPr>
        <p:spPr>
          <a:xfrm>
            <a:off x="1144615" y="1618893"/>
            <a:ext cx="421958" cy="421958"/>
          </a:xfrm>
          <a:prstGeom prst="roundRect">
            <a:avLst>
              <a:gd name="adj" fmla="val 21668236"/>
            </a:avLst>
          </a:prstGeom>
          <a:solidFill>
            <a:srgbClr val="DCFF50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0701" y="1734860"/>
            <a:ext cx="189786" cy="1897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44615" y="2181463"/>
            <a:ext cx="1898333" cy="219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What Is a Package?</a:t>
            </a: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1144615" y="2485549"/>
            <a:ext cx="4080034" cy="706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Compressed files containing binaries, libraries, configurations, and metadata</a:t>
            </a:r>
            <a:endParaRPr lang="en-US" dirty="0"/>
          </a:p>
        </p:txBody>
      </p:sp>
      <p:sp>
        <p:nvSpPr>
          <p:cNvPr id="9" name="Shape 5"/>
          <p:cNvSpPr/>
          <p:nvPr/>
        </p:nvSpPr>
        <p:spPr>
          <a:xfrm>
            <a:off x="1004002" y="4036402"/>
            <a:ext cx="4640053" cy="1907197"/>
          </a:xfrm>
          <a:prstGeom prst="roundRect">
            <a:avLst>
              <a:gd name="adj" fmla="val 1321"/>
            </a:avLst>
          </a:prstGeom>
          <a:solidFill>
            <a:srgbClr val="404040"/>
          </a:solidFill>
          <a:ln/>
        </p:spPr>
      </p:sp>
      <p:sp>
        <p:nvSpPr>
          <p:cNvPr id="10" name="Shape 6"/>
          <p:cNvSpPr/>
          <p:nvPr/>
        </p:nvSpPr>
        <p:spPr>
          <a:xfrm>
            <a:off x="1144615" y="4192782"/>
            <a:ext cx="421958" cy="421958"/>
          </a:xfrm>
          <a:prstGeom prst="roundRect">
            <a:avLst>
              <a:gd name="adj" fmla="val 21668236"/>
            </a:avLst>
          </a:prstGeom>
          <a:solidFill>
            <a:srgbClr val="DCFF50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701" y="4308749"/>
            <a:ext cx="189786" cy="18978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144615" y="4755353"/>
            <a:ext cx="1758196" cy="219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Package Manager</a:t>
            </a:r>
            <a:endParaRPr lang="en-US" dirty="0"/>
          </a:p>
        </p:txBody>
      </p:sp>
      <p:sp>
        <p:nvSpPr>
          <p:cNvPr id="13" name="Text 8"/>
          <p:cNvSpPr/>
          <p:nvPr/>
        </p:nvSpPr>
        <p:spPr>
          <a:xfrm>
            <a:off x="1144615" y="5059438"/>
            <a:ext cx="4220646" cy="8841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Tools like APT that handle installation, removal, updates, and dependencies</a:t>
            </a:r>
            <a:endParaRPr lang="en-US" dirty="0"/>
          </a:p>
        </p:txBody>
      </p:sp>
      <p:sp>
        <p:nvSpPr>
          <p:cNvPr id="14" name="Shape 9"/>
          <p:cNvSpPr/>
          <p:nvPr/>
        </p:nvSpPr>
        <p:spPr>
          <a:xfrm>
            <a:off x="6821481" y="1533773"/>
            <a:ext cx="5917057" cy="1569720"/>
          </a:xfrm>
          <a:prstGeom prst="roundRect">
            <a:avLst>
              <a:gd name="adj" fmla="val 1537"/>
            </a:avLst>
          </a:prstGeom>
          <a:solidFill>
            <a:srgbClr val="404040"/>
          </a:solidFill>
          <a:ln/>
        </p:spPr>
      </p:sp>
      <p:sp>
        <p:nvSpPr>
          <p:cNvPr id="15" name="Shape 10"/>
          <p:cNvSpPr/>
          <p:nvPr/>
        </p:nvSpPr>
        <p:spPr>
          <a:xfrm>
            <a:off x="6962094" y="1926637"/>
            <a:ext cx="421958" cy="421958"/>
          </a:xfrm>
          <a:prstGeom prst="roundRect">
            <a:avLst>
              <a:gd name="adj" fmla="val 21668236"/>
            </a:avLst>
          </a:prstGeom>
          <a:solidFill>
            <a:srgbClr val="DCFF50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3946" y="2042604"/>
            <a:ext cx="189786" cy="18978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977860" y="2489207"/>
            <a:ext cx="1758196" cy="219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Repository</a:t>
            </a:r>
            <a:endParaRPr lang="en-US" dirty="0"/>
          </a:p>
        </p:txBody>
      </p:sp>
      <p:sp>
        <p:nvSpPr>
          <p:cNvPr id="18" name="Text 12"/>
          <p:cNvSpPr/>
          <p:nvPr/>
        </p:nvSpPr>
        <p:spPr>
          <a:xfrm>
            <a:off x="6977860" y="2793293"/>
            <a:ext cx="4080034" cy="2249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Centralized storage locations for software packages</a:t>
            </a:r>
            <a:endParaRPr lang="en-US" dirty="0"/>
          </a:p>
        </p:txBody>
      </p:sp>
      <p:sp>
        <p:nvSpPr>
          <p:cNvPr id="19" name="Shape 13"/>
          <p:cNvSpPr/>
          <p:nvPr/>
        </p:nvSpPr>
        <p:spPr>
          <a:xfrm>
            <a:off x="6837247" y="3851224"/>
            <a:ext cx="5901291" cy="2470752"/>
          </a:xfrm>
          <a:prstGeom prst="roundRect">
            <a:avLst>
              <a:gd name="adj" fmla="val 1537"/>
            </a:avLst>
          </a:prstGeom>
          <a:solidFill>
            <a:srgbClr val="404040"/>
          </a:solidFill>
          <a:ln/>
        </p:spPr>
      </p:sp>
      <p:sp>
        <p:nvSpPr>
          <p:cNvPr id="20" name="Shape 14"/>
          <p:cNvSpPr/>
          <p:nvPr/>
        </p:nvSpPr>
        <p:spPr>
          <a:xfrm>
            <a:off x="6977860" y="3944542"/>
            <a:ext cx="421958" cy="421958"/>
          </a:xfrm>
          <a:prstGeom prst="roundRect">
            <a:avLst>
              <a:gd name="adj" fmla="val 21668236"/>
            </a:avLst>
          </a:prstGeom>
          <a:solidFill>
            <a:srgbClr val="DCFF50"/>
          </a:solidFill>
          <a:ln/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3946" y="4060507"/>
            <a:ext cx="189786" cy="189786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6977860" y="4507111"/>
            <a:ext cx="1758196" cy="219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Dependencies</a:t>
            </a:r>
            <a:endParaRPr lang="en-US" dirty="0"/>
          </a:p>
        </p:txBody>
      </p:sp>
      <p:sp>
        <p:nvSpPr>
          <p:cNvPr id="23" name="Text 16"/>
          <p:cNvSpPr/>
          <p:nvPr/>
        </p:nvSpPr>
        <p:spPr>
          <a:xfrm>
            <a:off x="6977860" y="4811196"/>
            <a:ext cx="4080034" cy="2249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Automatic resolution of required software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407"/>
            <a:ext cx="535912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4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What Is a Package?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93790" y="2065734"/>
            <a:ext cx="763202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package is a compressed file that contains everything needed to install and run software on your Linux system. Ubuntu uses the </a:t>
            </a:r>
            <a:r>
              <a:rPr lang="en-US" b="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.deb</a:t>
            </a: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package format, which is the standard for Debian-based distributions.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93790" y="3216712"/>
            <a:ext cx="267902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Package Components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93790" y="3725227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Binary executables and compiled programs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93790" y="4112181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Shared libraries and dependencies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93790" y="4499134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Configuration files and settings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93790" y="4886087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Metadata including version and author information</a:t>
            </a:r>
            <a:endParaRPr lang="en-US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543" y="2110383"/>
            <a:ext cx="4926568" cy="4926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64362"/>
            <a:ext cx="774096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What Is a Package Manager?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581275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APT (Advanced Package Tool) is Ubuntu's primary package management system. It streamlines software management by handling complex operations automatically, making it easy to maintain your system.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343959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Mono Light" pitchFamily="34" charset="0"/>
                <a:ea typeface="Roboto Mono Light" pitchFamily="34" charset="-122"/>
                <a:cs typeface="Roboto Mono Light" pitchFamily="34" charset="-120"/>
              </a:rPr>
              <a:t>01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3753922"/>
            <a:ext cx="4215289" cy="22860"/>
          </a:xfrm>
          <a:prstGeom prst="rect">
            <a:avLst/>
          </a:prstGeom>
          <a:solidFill>
            <a:srgbClr val="DCFF50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38988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Install Software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793790" y="4328041"/>
            <a:ext cx="421528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Download and install packages from repositories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5207437" y="343959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Mono Light" pitchFamily="34" charset="0"/>
                <a:ea typeface="Roboto Mono Light" pitchFamily="34" charset="-122"/>
                <a:cs typeface="Roboto Mono Light" pitchFamily="34" charset="-120"/>
              </a:rPr>
              <a:t>02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207437" y="3753922"/>
            <a:ext cx="4215408" cy="22860"/>
          </a:xfrm>
          <a:prstGeom prst="rect">
            <a:avLst/>
          </a:prstGeom>
          <a:solidFill>
            <a:srgbClr val="DCFF50"/>
          </a:solidFill>
          <a:ln/>
        </p:spPr>
      </p:sp>
      <p:sp>
        <p:nvSpPr>
          <p:cNvPr id="10" name="Text 8"/>
          <p:cNvSpPr/>
          <p:nvPr/>
        </p:nvSpPr>
        <p:spPr>
          <a:xfrm>
            <a:off x="5207437" y="38988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Remove Software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5207437" y="4328041"/>
            <a:ext cx="42154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Cleanly uninstall packages and their configurations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9621203" y="343959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Mono Light" pitchFamily="34" charset="0"/>
                <a:ea typeface="Roboto Mono Light" pitchFamily="34" charset="-122"/>
                <a:cs typeface="Roboto Mono Light" pitchFamily="34" charset="-120"/>
              </a:rPr>
              <a:t>03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9621203" y="3753922"/>
            <a:ext cx="4215289" cy="22860"/>
          </a:xfrm>
          <a:prstGeom prst="rect">
            <a:avLst/>
          </a:prstGeom>
          <a:solidFill>
            <a:srgbClr val="DCFF50"/>
          </a:solidFill>
          <a:ln/>
        </p:spPr>
      </p:sp>
      <p:sp>
        <p:nvSpPr>
          <p:cNvPr id="14" name="Text 12"/>
          <p:cNvSpPr/>
          <p:nvPr/>
        </p:nvSpPr>
        <p:spPr>
          <a:xfrm>
            <a:off x="9621203" y="38988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Update System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9621203" y="4328041"/>
            <a:ext cx="421528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Keep all installed packages current with latest versions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793790" y="531030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Mono Light" pitchFamily="34" charset="0"/>
                <a:ea typeface="Roboto Mono Light" pitchFamily="34" charset="-122"/>
                <a:cs typeface="Roboto Mono Light" pitchFamily="34" charset="-120"/>
              </a:rPr>
              <a:t>04</a:t>
            </a:r>
            <a:endParaRPr lang="en-US" sz="1550" dirty="0"/>
          </a:p>
        </p:txBody>
      </p:sp>
      <p:sp>
        <p:nvSpPr>
          <p:cNvPr id="17" name="Shape 15"/>
          <p:cNvSpPr/>
          <p:nvPr/>
        </p:nvSpPr>
        <p:spPr>
          <a:xfrm>
            <a:off x="793790" y="5624632"/>
            <a:ext cx="6422112" cy="22860"/>
          </a:xfrm>
          <a:prstGeom prst="rect">
            <a:avLst/>
          </a:prstGeom>
          <a:solidFill>
            <a:srgbClr val="DCFF50"/>
          </a:solidFill>
          <a:ln/>
        </p:spPr>
      </p:sp>
      <p:sp>
        <p:nvSpPr>
          <p:cNvPr id="18" name="Text 16"/>
          <p:cNvSpPr/>
          <p:nvPr/>
        </p:nvSpPr>
        <p:spPr>
          <a:xfrm>
            <a:off x="793790" y="5769531"/>
            <a:ext cx="282785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Manage Dependencies</a:t>
            </a:r>
            <a:endParaRPr lang="en-US" sz="1950" dirty="0"/>
          </a:p>
        </p:txBody>
      </p:sp>
      <p:sp>
        <p:nvSpPr>
          <p:cNvPr id="19" name="Text 17"/>
          <p:cNvSpPr/>
          <p:nvPr/>
        </p:nvSpPr>
        <p:spPr>
          <a:xfrm>
            <a:off x="793790" y="6198751"/>
            <a:ext cx="642211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Automatically resolve and install required components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7414260" y="531030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Mono Light" pitchFamily="34" charset="0"/>
                <a:ea typeface="Roboto Mono Light" pitchFamily="34" charset="-122"/>
                <a:cs typeface="Roboto Mono Light" pitchFamily="34" charset="-120"/>
              </a:rPr>
              <a:t>05</a:t>
            </a:r>
            <a:endParaRPr lang="en-US" sz="1550" dirty="0"/>
          </a:p>
        </p:txBody>
      </p:sp>
      <p:sp>
        <p:nvSpPr>
          <p:cNvPr id="21" name="Shape 19"/>
          <p:cNvSpPr/>
          <p:nvPr/>
        </p:nvSpPr>
        <p:spPr>
          <a:xfrm>
            <a:off x="7414260" y="5624632"/>
            <a:ext cx="6422231" cy="22860"/>
          </a:xfrm>
          <a:prstGeom prst="rect">
            <a:avLst/>
          </a:prstGeom>
          <a:solidFill>
            <a:srgbClr val="DCFF50"/>
          </a:solidFill>
          <a:ln/>
        </p:spPr>
      </p:sp>
      <p:sp>
        <p:nvSpPr>
          <p:cNvPr id="22" name="Text 20"/>
          <p:cNvSpPr/>
          <p:nvPr/>
        </p:nvSpPr>
        <p:spPr>
          <a:xfrm>
            <a:off x="7414260" y="5769531"/>
            <a:ext cx="282785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Handle Repositories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7414260" y="6198751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Configure and maintain software sources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17126"/>
            <a:ext cx="803874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Ubuntu Repository Structure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834039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Ubuntu organizes software into four main repositories, each serving different purposes based on licensing and support levels.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2374821"/>
            <a:ext cx="6422231" cy="2419588"/>
          </a:xfrm>
          <a:prstGeom prst="roundRect">
            <a:avLst>
              <a:gd name="adj" fmla="val 1230"/>
            </a:avLst>
          </a:prstGeom>
          <a:solidFill>
            <a:srgbClr val="212121"/>
          </a:solidFill>
          <a:ln w="22860">
            <a:solidFill>
              <a:srgbClr val="595959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16650" y="2397681"/>
            <a:ext cx="6376511" cy="595313"/>
          </a:xfrm>
          <a:prstGeom prst="roundRect">
            <a:avLst>
              <a:gd name="adj" fmla="val 393"/>
            </a:avLst>
          </a:prstGeom>
          <a:solidFill>
            <a:srgbClr val="404040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6077" y="2546390"/>
            <a:ext cx="297656" cy="29765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15008" y="319135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Main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015008" y="3620572"/>
            <a:ext cx="597979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Free and open-source software officially supported by Ubuntu. Includes core system components and popular applications with full security updates.</a:t>
            </a:r>
            <a:endParaRPr lang="en-US" sz="1550" dirty="0"/>
          </a:p>
        </p:txBody>
      </p:sp>
      <p:sp>
        <p:nvSpPr>
          <p:cNvPr id="9" name="Shape 6"/>
          <p:cNvSpPr/>
          <p:nvPr/>
        </p:nvSpPr>
        <p:spPr>
          <a:xfrm>
            <a:off x="7414379" y="2374821"/>
            <a:ext cx="6422231" cy="2419588"/>
          </a:xfrm>
          <a:prstGeom prst="roundRect">
            <a:avLst>
              <a:gd name="adj" fmla="val 1230"/>
            </a:avLst>
          </a:prstGeom>
          <a:solidFill>
            <a:srgbClr val="212121"/>
          </a:solidFill>
          <a:ln w="22860">
            <a:solidFill>
              <a:srgbClr val="595959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437239" y="2397681"/>
            <a:ext cx="6376511" cy="595313"/>
          </a:xfrm>
          <a:prstGeom prst="roundRect">
            <a:avLst>
              <a:gd name="adj" fmla="val 393"/>
            </a:avLst>
          </a:prstGeom>
          <a:solidFill>
            <a:srgbClr val="404040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6667" y="2546390"/>
            <a:ext cx="297656" cy="29765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635597" y="319135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Universe</a:t>
            </a:r>
            <a:endParaRPr lang="en-US" sz="1950" dirty="0"/>
          </a:p>
        </p:txBody>
      </p:sp>
      <p:sp>
        <p:nvSpPr>
          <p:cNvPr id="13" name="Text 9"/>
          <p:cNvSpPr/>
          <p:nvPr/>
        </p:nvSpPr>
        <p:spPr>
          <a:xfrm>
            <a:off x="7635597" y="3620572"/>
            <a:ext cx="597979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Community-maintained free and open-source software. Extensive collection of packages maintained by the Ubuntu community with limited official support.</a:t>
            </a:r>
            <a:endParaRPr lang="en-US" sz="1550" dirty="0"/>
          </a:p>
        </p:txBody>
      </p:sp>
      <p:sp>
        <p:nvSpPr>
          <p:cNvPr id="14" name="Shape 10"/>
          <p:cNvSpPr/>
          <p:nvPr/>
        </p:nvSpPr>
        <p:spPr>
          <a:xfrm>
            <a:off x="793790" y="4992767"/>
            <a:ext cx="6422231" cy="2419588"/>
          </a:xfrm>
          <a:prstGeom prst="roundRect">
            <a:avLst>
              <a:gd name="adj" fmla="val 1230"/>
            </a:avLst>
          </a:prstGeom>
          <a:solidFill>
            <a:srgbClr val="212121"/>
          </a:solidFill>
          <a:ln w="22860">
            <a:solidFill>
              <a:srgbClr val="595959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816650" y="5015627"/>
            <a:ext cx="6376511" cy="595313"/>
          </a:xfrm>
          <a:prstGeom prst="roundRect">
            <a:avLst>
              <a:gd name="adj" fmla="val 393"/>
            </a:avLst>
          </a:prstGeom>
          <a:solidFill>
            <a:srgbClr val="404040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6077" y="5164336"/>
            <a:ext cx="297656" cy="29765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15008" y="580929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Restricted</a:t>
            </a:r>
            <a:endParaRPr lang="en-US" sz="1950" dirty="0"/>
          </a:p>
        </p:txBody>
      </p:sp>
      <p:sp>
        <p:nvSpPr>
          <p:cNvPr id="18" name="Text 13"/>
          <p:cNvSpPr/>
          <p:nvPr/>
        </p:nvSpPr>
        <p:spPr>
          <a:xfrm>
            <a:off x="1015008" y="6238518"/>
            <a:ext cx="597979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Proprietary drivers and firmware for hardware support. Includes closed-source software necessary for certain devices to function properly.</a:t>
            </a:r>
            <a:endParaRPr lang="en-US" sz="1550" dirty="0"/>
          </a:p>
        </p:txBody>
      </p:sp>
      <p:sp>
        <p:nvSpPr>
          <p:cNvPr id="19" name="Shape 14"/>
          <p:cNvSpPr/>
          <p:nvPr/>
        </p:nvSpPr>
        <p:spPr>
          <a:xfrm>
            <a:off x="7414379" y="4992767"/>
            <a:ext cx="6422231" cy="2419588"/>
          </a:xfrm>
          <a:prstGeom prst="roundRect">
            <a:avLst>
              <a:gd name="adj" fmla="val 1230"/>
            </a:avLst>
          </a:prstGeom>
          <a:solidFill>
            <a:srgbClr val="212121"/>
          </a:solidFill>
          <a:ln w="22860">
            <a:solidFill>
              <a:srgbClr val="595959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7437239" y="5015627"/>
            <a:ext cx="6376511" cy="595313"/>
          </a:xfrm>
          <a:prstGeom prst="roundRect">
            <a:avLst>
              <a:gd name="adj" fmla="val 393"/>
            </a:avLst>
          </a:prstGeom>
          <a:solidFill>
            <a:srgbClr val="404040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76667" y="5164336"/>
            <a:ext cx="297656" cy="297656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635597" y="580929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Multiverse</a:t>
            </a:r>
            <a:endParaRPr lang="en-US" sz="1950" dirty="0"/>
          </a:p>
        </p:txBody>
      </p:sp>
      <p:sp>
        <p:nvSpPr>
          <p:cNvPr id="23" name="Text 17"/>
          <p:cNvSpPr/>
          <p:nvPr/>
        </p:nvSpPr>
        <p:spPr>
          <a:xfrm>
            <a:off x="7635597" y="6238518"/>
            <a:ext cx="597979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Software restricted by copyright or legal issues. Contains packages that may have licensing restrictions or patent concerns in certain jurisdictions.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8070" y="514350"/>
            <a:ext cx="10744992" cy="584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Dependency Management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48070" y="1566148"/>
            <a:ext cx="6441006" cy="537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Automatic Resolution</a:t>
            </a:r>
            <a:endParaRPr lang="en-US" sz="2400" b="1" dirty="0"/>
          </a:p>
        </p:txBody>
      </p:sp>
      <p:sp>
        <p:nvSpPr>
          <p:cNvPr id="4" name="Text 2"/>
          <p:cNvSpPr/>
          <p:nvPr/>
        </p:nvSpPr>
        <p:spPr>
          <a:xfrm>
            <a:off x="748070" y="2103714"/>
            <a:ext cx="6645958" cy="2563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APT automatically resolves dependencies, ensuring all required software components are installed together. When you install a package, APT analyzes its requirements and installs any missing dependencies without manual intervention.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48070" y="5344876"/>
            <a:ext cx="6220289" cy="3026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intelligent system prevents broken installations and ensures software runs correctly by maintaining a complete dependency tree for every package on your system.</a:t>
            </a:r>
            <a:endParaRPr lang="en-US" sz="24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944" y="1589603"/>
            <a:ext cx="6339007" cy="63390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90343"/>
            <a:ext cx="655010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APT Package Management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2708077"/>
            <a:ext cx="7556421" cy="2480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750"/>
              </a:lnSpc>
              <a:buNone/>
            </a:pPr>
            <a:r>
              <a:rPr lang="en-US" sz="78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Ubuntu's Core Tool</a:t>
            </a:r>
            <a:endParaRPr lang="en-US" sz="7800" dirty="0"/>
          </a:p>
        </p:txBody>
      </p:sp>
      <p:sp>
        <p:nvSpPr>
          <p:cNvPr id="5" name="Text 2"/>
          <p:cNvSpPr/>
          <p:nvPr/>
        </p:nvSpPr>
        <p:spPr>
          <a:xfrm>
            <a:off x="793790" y="5486519"/>
            <a:ext cx="7924541" cy="1702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APT is the primary package management system for Ubuntu, providing powerful commands to maintain your system efficiently. </a:t>
            </a:r>
            <a:endParaRPr lang="en-US" dirty="0" smtClean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70541"/>
            <a:ext cx="595467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4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Updating Your System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87454"/>
            <a:ext cx="4347567" cy="79379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92148" y="3479602"/>
            <a:ext cx="297668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Update Package Index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992148" y="4013002"/>
            <a:ext cx="3950851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6" name="Shape 3"/>
          <p:cNvSpPr/>
          <p:nvPr/>
        </p:nvSpPr>
        <p:spPr>
          <a:xfrm>
            <a:off x="982266" y="4013002"/>
            <a:ext cx="3970615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7" name="Text 4"/>
          <p:cNvSpPr/>
          <p:nvPr/>
        </p:nvSpPr>
        <p:spPr>
          <a:xfrm>
            <a:off x="1180624" y="4161830"/>
            <a:ext cx="35738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update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992148" y="4851440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Refreshes the list of available packages and their versions from repositories</a:t>
            </a:r>
            <a:endParaRPr lang="en-US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2487454"/>
            <a:ext cx="4347567" cy="79379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39715" y="347960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Upgrade Packages</a:t>
            </a:r>
            <a:endParaRPr lang="en-US" sz="2400" dirty="0"/>
          </a:p>
        </p:txBody>
      </p:sp>
      <p:sp>
        <p:nvSpPr>
          <p:cNvPr id="11" name="Shape 7"/>
          <p:cNvSpPr/>
          <p:nvPr/>
        </p:nvSpPr>
        <p:spPr>
          <a:xfrm>
            <a:off x="5339715" y="4013002"/>
            <a:ext cx="3950851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2" name="Shape 8"/>
          <p:cNvSpPr/>
          <p:nvPr/>
        </p:nvSpPr>
        <p:spPr>
          <a:xfrm>
            <a:off x="5329833" y="4013002"/>
            <a:ext cx="3970615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3" name="Text 9"/>
          <p:cNvSpPr/>
          <p:nvPr/>
        </p:nvSpPr>
        <p:spPr>
          <a:xfrm>
            <a:off x="5528191" y="4161830"/>
            <a:ext cx="35738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upgrade</a:t>
            </a:r>
            <a:endParaRPr lang="en-US" dirty="0"/>
          </a:p>
        </p:txBody>
      </p:sp>
      <p:sp>
        <p:nvSpPr>
          <p:cNvPr id="14" name="Text 10"/>
          <p:cNvSpPr/>
          <p:nvPr/>
        </p:nvSpPr>
        <p:spPr>
          <a:xfrm>
            <a:off x="5339715" y="4851440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Installs newer versions of installed packages without removing any</a:t>
            </a:r>
            <a:endParaRPr lang="en-US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2487454"/>
            <a:ext cx="4347567" cy="79379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687282" y="347960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Full Upgrade</a:t>
            </a:r>
            <a:endParaRPr lang="en-US" sz="2400" dirty="0"/>
          </a:p>
        </p:txBody>
      </p:sp>
      <p:sp>
        <p:nvSpPr>
          <p:cNvPr id="17" name="Shape 12"/>
          <p:cNvSpPr/>
          <p:nvPr/>
        </p:nvSpPr>
        <p:spPr>
          <a:xfrm>
            <a:off x="9687282" y="4013002"/>
            <a:ext cx="3950851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8" name="Shape 13"/>
          <p:cNvSpPr/>
          <p:nvPr/>
        </p:nvSpPr>
        <p:spPr>
          <a:xfrm>
            <a:off x="9677400" y="4013002"/>
            <a:ext cx="3970615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9" name="Text 14"/>
          <p:cNvSpPr/>
          <p:nvPr/>
        </p:nvSpPr>
        <p:spPr>
          <a:xfrm>
            <a:off x="9875758" y="4161830"/>
            <a:ext cx="35738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full-upgrade</a:t>
            </a:r>
            <a:endParaRPr lang="en-US" dirty="0"/>
          </a:p>
        </p:txBody>
      </p:sp>
      <p:sp>
        <p:nvSpPr>
          <p:cNvPr id="20" name="Text 15"/>
          <p:cNvSpPr/>
          <p:nvPr/>
        </p:nvSpPr>
        <p:spPr>
          <a:xfrm>
            <a:off x="9687282" y="4851440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Performs upgrades and handles dependency changes, may remove packages if needed</a:t>
            </a:r>
            <a:endParaRPr lang="en-US" dirty="0"/>
          </a:p>
        </p:txBody>
      </p:sp>
      <p:sp>
        <p:nvSpPr>
          <p:cNvPr id="21" name="Shape 16"/>
          <p:cNvSpPr/>
          <p:nvPr/>
        </p:nvSpPr>
        <p:spPr>
          <a:xfrm>
            <a:off x="793790" y="5908119"/>
            <a:ext cx="13042821" cy="850821"/>
          </a:xfrm>
          <a:prstGeom prst="roundRect">
            <a:avLst>
              <a:gd name="adj" fmla="val 3499"/>
            </a:avLst>
          </a:prstGeom>
          <a:solidFill>
            <a:srgbClr val="3D4D00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148" y="6203394"/>
            <a:ext cx="248007" cy="198358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438513" y="6156008"/>
            <a:ext cx="12199739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Best Practice:</a:t>
            </a:r>
            <a:r>
              <a:rPr lang="en-US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Always run </a:t>
            </a:r>
            <a:r>
              <a:rPr lang="en-US" dirty="0">
                <a:solidFill>
                  <a:srgbClr val="FFFFF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update</a:t>
            </a:r>
            <a:r>
              <a:rPr lang="en-US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before upgrading to ensure you have the latest package information.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2612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4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Installing and Removing Software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793790" y="2628781"/>
            <a:ext cx="3536156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Installation Commands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793790" y="3571280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Install a single package:</a:t>
            </a:r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793790" y="4112062"/>
            <a:ext cx="3536156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7" name="Shape 4"/>
          <p:cNvSpPr/>
          <p:nvPr/>
        </p:nvSpPr>
        <p:spPr>
          <a:xfrm>
            <a:off x="783908" y="4112062"/>
            <a:ext cx="3555921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8" name="Text 5"/>
          <p:cNvSpPr/>
          <p:nvPr/>
        </p:nvSpPr>
        <p:spPr>
          <a:xfrm>
            <a:off x="982266" y="4260890"/>
            <a:ext cx="315920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install nginx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793790" y="4950500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Install multiple packages at once: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793790" y="5491282"/>
            <a:ext cx="3536156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1" name="Shape 8"/>
          <p:cNvSpPr/>
          <p:nvPr/>
        </p:nvSpPr>
        <p:spPr>
          <a:xfrm>
            <a:off x="783908" y="5491282"/>
            <a:ext cx="3849290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2" name="Text 9"/>
          <p:cNvSpPr/>
          <p:nvPr/>
        </p:nvSpPr>
        <p:spPr>
          <a:xfrm>
            <a:off x="982266" y="5640110"/>
            <a:ext cx="315920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install curl git vim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4821674" y="262878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Removal Commands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4821674" y="3199209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Remove package but keep configs:</a:t>
            </a:r>
            <a:endParaRPr lang="en-US" dirty="0"/>
          </a:p>
        </p:txBody>
      </p:sp>
      <p:sp>
        <p:nvSpPr>
          <p:cNvPr id="15" name="Shape 12"/>
          <p:cNvSpPr/>
          <p:nvPr/>
        </p:nvSpPr>
        <p:spPr>
          <a:xfrm>
            <a:off x="4821674" y="3739991"/>
            <a:ext cx="3536156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6" name="Shape 13"/>
          <p:cNvSpPr/>
          <p:nvPr/>
        </p:nvSpPr>
        <p:spPr>
          <a:xfrm>
            <a:off x="4811792" y="3739991"/>
            <a:ext cx="3555921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17" name="Text 14"/>
          <p:cNvSpPr/>
          <p:nvPr/>
        </p:nvSpPr>
        <p:spPr>
          <a:xfrm>
            <a:off x="5010150" y="3888819"/>
            <a:ext cx="315920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remove nginx</a:t>
            </a:r>
            <a:endParaRPr lang="en-US" dirty="0"/>
          </a:p>
        </p:txBody>
      </p:sp>
      <p:sp>
        <p:nvSpPr>
          <p:cNvPr id="18" name="Text 15"/>
          <p:cNvSpPr/>
          <p:nvPr/>
        </p:nvSpPr>
        <p:spPr>
          <a:xfrm>
            <a:off x="4821674" y="4578429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Remove package and all configs:</a:t>
            </a:r>
            <a:endParaRPr lang="en-US" dirty="0"/>
          </a:p>
        </p:txBody>
      </p:sp>
      <p:sp>
        <p:nvSpPr>
          <p:cNvPr id="19" name="Shape 16"/>
          <p:cNvSpPr/>
          <p:nvPr/>
        </p:nvSpPr>
        <p:spPr>
          <a:xfrm>
            <a:off x="4821674" y="5119211"/>
            <a:ext cx="3536156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20" name="Shape 17"/>
          <p:cNvSpPr/>
          <p:nvPr/>
        </p:nvSpPr>
        <p:spPr>
          <a:xfrm>
            <a:off x="4811792" y="5119211"/>
            <a:ext cx="3555921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21" name="Text 18"/>
          <p:cNvSpPr/>
          <p:nvPr/>
        </p:nvSpPr>
        <p:spPr>
          <a:xfrm>
            <a:off x="5010150" y="5268039"/>
            <a:ext cx="315920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purge nginx</a:t>
            </a:r>
            <a:endParaRPr lang="en-US" dirty="0"/>
          </a:p>
        </p:txBody>
      </p:sp>
      <p:sp>
        <p:nvSpPr>
          <p:cNvPr id="22" name="Text 19"/>
          <p:cNvSpPr/>
          <p:nvPr/>
        </p:nvSpPr>
        <p:spPr>
          <a:xfrm>
            <a:off x="4821674" y="5957649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Remove unused dependencies:</a:t>
            </a:r>
            <a:endParaRPr lang="en-US" dirty="0"/>
          </a:p>
        </p:txBody>
      </p:sp>
      <p:sp>
        <p:nvSpPr>
          <p:cNvPr id="23" name="Shape 20"/>
          <p:cNvSpPr/>
          <p:nvPr/>
        </p:nvSpPr>
        <p:spPr>
          <a:xfrm>
            <a:off x="4821674" y="6498431"/>
            <a:ext cx="3536156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24" name="Shape 21"/>
          <p:cNvSpPr/>
          <p:nvPr/>
        </p:nvSpPr>
        <p:spPr>
          <a:xfrm>
            <a:off x="4811792" y="6498431"/>
            <a:ext cx="3555921" cy="615196"/>
          </a:xfrm>
          <a:prstGeom prst="roundRect">
            <a:avLst>
              <a:gd name="adj" fmla="val 4839"/>
            </a:avLst>
          </a:prstGeom>
          <a:solidFill>
            <a:srgbClr val="2E2E2E"/>
          </a:solidFill>
          <a:ln/>
        </p:spPr>
      </p:sp>
      <p:sp>
        <p:nvSpPr>
          <p:cNvPr id="25" name="Text 22"/>
          <p:cNvSpPr/>
          <p:nvPr/>
        </p:nvSpPr>
        <p:spPr>
          <a:xfrm>
            <a:off x="5010150" y="6647259"/>
            <a:ext cx="315920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E5E0DF"/>
                </a:solidFill>
                <a:highlight>
                  <a:srgbClr val="2E2E2E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sudo apt autoremove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958</Words>
  <Application>Microsoft Office PowerPoint</Application>
  <PresentationFormat>Custom</PresentationFormat>
  <Paragraphs>172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Roboto Mono Light</vt:lpstr>
      <vt:lpstr>Calibri</vt:lpstr>
      <vt:lpstr>Consolas</vt:lpstr>
      <vt:lpstr>Roboto Mono Medium</vt:lpstr>
      <vt:lpstr>Roboto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>ismail garig</cp:lastModifiedBy>
  <cp:revision>5</cp:revision>
  <dcterms:created xsi:type="dcterms:W3CDTF">2025-12-04T13:32:43Z</dcterms:created>
  <dcterms:modified xsi:type="dcterms:W3CDTF">2025-12-07T08:41:17Z</dcterms:modified>
</cp:coreProperties>
</file>