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7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4630400" cy="8229600"/>
  <p:notesSz cx="8229600" cy="14630400"/>
  <p:embeddedFontLst>
    <p:embeddedFont>
      <p:font typeface="Century Gothic" panose="020B0502020202020204" pitchFamily="34" charset="0"/>
      <p:regular r:id="rId20"/>
      <p:bold r:id="rId21"/>
      <p:italic r:id="rId22"/>
      <p:boldItalic r:id="rId23"/>
    </p:embeddedFont>
    <p:embeddedFont>
      <p:font typeface="Consolas" panose="020B0609020204030204" pitchFamily="49" charset="0"/>
      <p:regular r:id="rId24"/>
      <p:bold r:id="rId25"/>
      <p:italic r:id="rId26"/>
      <p:boldItalic r:id="rId27"/>
    </p:embeddedFont>
    <p:embeddedFont>
      <p:font typeface="Libre Baskerville" panose="02000000000000000000" pitchFamily="2" charset="0"/>
      <p:regular r:id="rId28"/>
    </p:embeddedFont>
    <p:embeddedFont>
      <p:font typeface="Open Sans" panose="020B0606030504020204" pitchFamily="3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4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42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A1DC81D-1FC6-953F-DBD7-4253F02C10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5114" y="4524214"/>
            <a:ext cx="3161854" cy="1253123"/>
          </a:xfrm>
          <a:prstGeom prst="rect">
            <a:avLst/>
          </a:prstGeom>
        </p:spPr>
      </p:pic>
      <p:pic>
        <p:nvPicPr>
          <p:cNvPr id="20" name="Graphic 19">
            <a:extLst>
              <a:ext uri="{FF2B5EF4-FFF2-40B4-BE49-F238E27FC236}">
                <a16:creationId xmlns:a16="http://schemas.microsoft.com/office/drawing/2014/main" id="{C3F4450B-670C-4AAF-75CD-93650159B7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6659" y="-3990690"/>
            <a:ext cx="23963717" cy="16210979"/>
          </a:xfrm>
          <a:prstGeom prst="rect">
            <a:avLst/>
          </a:prstGeom>
        </p:spPr>
      </p:pic>
      <p:sp>
        <p:nvSpPr>
          <p:cNvPr id="15" name="Rectangle: Rounded Corners 14">
            <a:extLst>
              <a:ext uri="{FF2B5EF4-FFF2-40B4-BE49-F238E27FC236}">
                <a16:creationId xmlns:a16="http://schemas.microsoft.com/office/drawing/2014/main" id="{C22C46B6-0ADC-7619-BF8D-4C50FF15F27E}"/>
              </a:ext>
            </a:extLst>
          </p:cNvPr>
          <p:cNvSpPr/>
          <p:nvPr userDrawn="1"/>
        </p:nvSpPr>
        <p:spPr>
          <a:xfrm>
            <a:off x="2163432" y="4524214"/>
            <a:ext cx="5517529" cy="2548523"/>
          </a:xfrm>
          <a:prstGeom prst="roundRect">
            <a:avLst>
              <a:gd name="adj" fmla="val 8285"/>
            </a:avLst>
          </a:prstGeom>
          <a:solidFill>
            <a:srgbClr val="27A8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Tree>
    <p:extLst>
      <p:ext uri="{BB962C8B-B14F-4D97-AF65-F5344CB8AC3E}">
        <p14:creationId xmlns:p14="http://schemas.microsoft.com/office/powerpoint/2010/main" val="6463344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txBody>
          <a:bodyPr/>
          <a:lstStyle/>
          <a:p>
            <a:endParaRPr lang="en-US"/>
          </a:p>
        </p:txBody>
      </p:sp>
      <p:sp>
        <p:nvSpPr>
          <p:cNvPr id="3" name="Shape 1"/>
          <p:cNvSpPr/>
          <p:nvPr/>
        </p:nvSpPr>
        <p:spPr>
          <a:xfrm>
            <a:off x="0" y="0"/>
            <a:ext cx="14630400" cy="8229600"/>
          </a:xfrm>
          <a:prstGeom prst="rect">
            <a:avLst/>
          </a:prstGeom>
          <a:solidFill>
            <a:srgbClr val="FBFA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txBody>
          <a:bodyPr/>
          <a:lstStyle/>
          <a:p>
            <a:endParaRPr lang="en-US"/>
          </a:p>
        </p:txBody>
      </p:sp>
      <p:sp>
        <p:nvSpPr>
          <p:cNvPr id="3" name="Shape 1"/>
          <p:cNvSpPr/>
          <p:nvPr/>
        </p:nvSpPr>
        <p:spPr>
          <a:xfrm>
            <a:off x="0" y="0"/>
            <a:ext cx="14630400" cy="8229600"/>
          </a:xfrm>
          <a:prstGeom prst="rect">
            <a:avLst/>
          </a:prstGeom>
          <a:solidFill>
            <a:srgbClr val="FBFA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4F0FF"/>
          </a:solidFill>
          <a:ln/>
        </p:spPr>
      </p:sp>
      <p:sp>
        <p:nvSpPr>
          <p:cNvPr id="3" name="Shape 1"/>
          <p:cNvSpPr/>
          <p:nvPr/>
        </p:nvSpPr>
        <p:spPr>
          <a:xfrm>
            <a:off x="0" y="0"/>
            <a:ext cx="14630400" cy="8229600"/>
          </a:xfrm>
          <a:prstGeom prst="rect">
            <a:avLst/>
          </a:prstGeom>
          <a:solidFill>
            <a:srgbClr val="FBFA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A9D87692-A3C9-654F-F205-EF1C3F02D5BE}"/>
              </a:ext>
            </a:extLst>
          </p:cNvPr>
          <p:cNvSpPr txBox="1">
            <a:spLocks/>
          </p:cNvSpPr>
          <p:nvPr/>
        </p:nvSpPr>
        <p:spPr>
          <a:xfrm>
            <a:off x="2137144" y="6095797"/>
            <a:ext cx="4433777" cy="55803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80" b="1" dirty="0">
                <a:solidFill>
                  <a:schemeClr val="bg1"/>
                </a:solidFill>
                <a:latin typeface="Century Gothic" panose="020B0502020202020204" pitchFamily="34" charset="0"/>
              </a:rPr>
              <a:t>Speaker : Abdirahim M.  </a:t>
            </a:r>
          </a:p>
        </p:txBody>
      </p:sp>
      <p:pic>
        <p:nvPicPr>
          <p:cNvPr id="6" name="Graphic 5">
            <a:extLst>
              <a:ext uri="{FF2B5EF4-FFF2-40B4-BE49-F238E27FC236}">
                <a16:creationId xmlns:a16="http://schemas.microsoft.com/office/drawing/2014/main" id="{10BE258B-3BDD-16EB-F96B-0900E5279C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5130" y="5663845"/>
            <a:ext cx="989987" cy="989987"/>
          </a:xfrm>
          <a:prstGeom prst="rect">
            <a:avLst/>
          </a:prstGeom>
        </p:spPr>
      </p:pic>
      <p:sp>
        <p:nvSpPr>
          <p:cNvPr id="21" name="Subtitle 2">
            <a:extLst>
              <a:ext uri="{FF2B5EF4-FFF2-40B4-BE49-F238E27FC236}">
                <a16:creationId xmlns:a16="http://schemas.microsoft.com/office/drawing/2014/main" id="{6D4D63D4-7C63-0DB5-25A0-5EC8DE5B5AB6}"/>
              </a:ext>
            </a:extLst>
          </p:cNvPr>
          <p:cNvSpPr txBox="1">
            <a:spLocks/>
          </p:cNvSpPr>
          <p:nvPr/>
        </p:nvSpPr>
        <p:spPr>
          <a:xfrm>
            <a:off x="2438130" y="4903306"/>
            <a:ext cx="3634934" cy="86787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ansfield Ligh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1" dirty="0">
                <a:latin typeface="Century Gothic" panose="020B0502020202020204" pitchFamily="34" charset="0"/>
              </a:rPr>
              <a:t>Users &amp; Groups Management in Linux</a:t>
            </a:r>
          </a:p>
        </p:txBody>
      </p:sp>
    </p:spTree>
    <p:extLst>
      <p:ext uri="{BB962C8B-B14F-4D97-AF65-F5344CB8AC3E}">
        <p14:creationId xmlns:p14="http://schemas.microsoft.com/office/powerpoint/2010/main" val="168292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21162"/>
            <a:ext cx="6025039" cy="481965"/>
          </a:xfrm>
          <a:prstGeom prst="rect">
            <a:avLst/>
          </a:prstGeom>
          <a:noFill/>
          <a:ln/>
        </p:spPr>
        <p:txBody>
          <a:bodyPr wrap="none" lIns="0" tIns="0" rIns="0" bIns="0" rtlCol="0" anchor="t"/>
          <a:lstStyle/>
          <a:p>
            <a:pPr marL="0" indent="0" algn="l">
              <a:lnSpc>
                <a:spcPts val="3750"/>
              </a:lnSpc>
              <a:buNone/>
            </a:pPr>
            <a:r>
              <a:rPr lang="en-US" sz="3000" dirty="0">
                <a:solidFill>
                  <a:srgbClr val="403CCF"/>
                </a:solidFill>
                <a:latin typeface="Libre Baskerville" pitchFamily="34" charset="0"/>
                <a:ea typeface="Libre Baskerville" pitchFamily="34" charset="-122"/>
                <a:cs typeface="Libre Baskerville" pitchFamily="34" charset="-120"/>
              </a:rPr>
              <a:t>Group Management Essentials</a:t>
            </a:r>
            <a:endParaRPr lang="en-US" sz="3000" dirty="0"/>
          </a:p>
        </p:txBody>
      </p:sp>
      <p:pic>
        <p:nvPicPr>
          <p:cNvPr id="4" name="Image 1" descr="preencoded.png"/>
          <p:cNvPicPr>
            <a:picLocks noChangeAspect="1"/>
          </p:cNvPicPr>
          <p:nvPr/>
        </p:nvPicPr>
        <p:blipFill>
          <a:blip r:embed="rId4"/>
          <a:stretch>
            <a:fillRect/>
          </a:stretch>
        </p:blipFill>
        <p:spPr>
          <a:xfrm>
            <a:off x="6280190" y="1492329"/>
            <a:ext cx="963930" cy="1727478"/>
          </a:xfrm>
          <a:prstGeom prst="rect">
            <a:avLst/>
          </a:prstGeom>
        </p:spPr>
      </p:pic>
      <p:sp>
        <p:nvSpPr>
          <p:cNvPr id="5" name="Text 1"/>
          <p:cNvSpPr/>
          <p:nvPr/>
        </p:nvSpPr>
        <p:spPr>
          <a:xfrm>
            <a:off x="7436882" y="1685092"/>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Creating Groups</a:t>
            </a:r>
            <a:endParaRPr lang="en-US" sz="1850" dirty="0"/>
          </a:p>
        </p:txBody>
      </p:sp>
      <p:sp>
        <p:nvSpPr>
          <p:cNvPr id="6" name="Text 2"/>
          <p:cNvSpPr/>
          <p:nvPr/>
        </p:nvSpPr>
        <p:spPr>
          <a:xfrm>
            <a:off x="7436882" y="2101929"/>
            <a:ext cx="6399728" cy="925116"/>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The </a:t>
            </a:r>
            <a:r>
              <a:rPr lang="en-US" sz="1500" dirty="0">
                <a:solidFill>
                  <a:srgbClr val="49495A"/>
                </a:solidFill>
                <a:highlight>
                  <a:srgbClr val="EEEDF2"/>
                </a:highlight>
                <a:latin typeface="Consolas" pitchFamily="34" charset="0"/>
                <a:ea typeface="Consolas" pitchFamily="34" charset="-122"/>
                <a:cs typeface="Consolas" pitchFamily="34" charset="-120"/>
              </a:rPr>
              <a:t>groupadd</a:t>
            </a:r>
            <a:r>
              <a:rPr lang="en-US" sz="1500" dirty="0">
                <a:solidFill>
                  <a:srgbClr val="49495A"/>
                </a:solidFill>
                <a:latin typeface="Open Sans" pitchFamily="34" charset="0"/>
                <a:ea typeface="Open Sans" pitchFamily="34" charset="-122"/>
                <a:cs typeface="Open Sans" pitchFamily="34" charset="-120"/>
              </a:rPr>
              <a:t> command creates a new group. You can specify a Group ID (GID) if needed, but it's often best to let the system assign one automatically.</a:t>
            </a:r>
            <a:endParaRPr lang="en-US" sz="1500" dirty="0"/>
          </a:p>
        </p:txBody>
      </p:sp>
      <p:pic>
        <p:nvPicPr>
          <p:cNvPr id="7" name="Image 2" descr="preencoded.png"/>
          <p:cNvPicPr>
            <a:picLocks noChangeAspect="1"/>
          </p:cNvPicPr>
          <p:nvPr/>
        </p:nvPicPr>
        <p:blipFill>
          <a:blip r:embed="rId5"/>
          <a:stretch>
            <a:fillRect/>
          </a:stretch>
        </p:blipFill>
        <p:spPr>
          <a:xfrm>
            <a:off x="6280190" y="3219807"/>
            <a:ext cx="963930" cy="1419106"/>
          </a:xfrm>
          <a:prstGeom prst="rect">
            <a:avLst/>
          </a:prstGeom>
        </p:spPr>
      </p:pic>
      <p:sp>
        <p:nvSpPr>
          <p:cNvPr id="8" name="Text 3"/>
          <p:cNvSpPr/>
          <p:nvPr/>
        </p:nvSpPr>
        <p:spPr>
          <a:xfrm>
            <a:off x="7436882" y="3412569"/>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Modifying Groups</a:t>
            </a:r>
            <a:endParaRPr lang="en-US" sz="1850" dirty="0"/>
          </a:p>
        </p:txBody>
      </p:sp>
      <p:sp>
        <p:nvSpPr>
          <p:cNvPr id="9" name="Text 4"/>
          <p:cNvSpPr/>
          <p:nvPr/>
        </p:nvSpPr>
        <p:spPr>
          <a:xfrm>
            <a:off x="7436882" y="3829407"/>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Use </a:t>
            </a:r>
            <a:r>
              <a:rPr lang="en-US" sz="1500" dirty="0">
                <a:solidFill>
                  <a:srgbClr val="49495A"/>
                </a:solidFill>
                <a:highlight>
                  <a:srgbClr val="EEEDF2"/>
                </a:highlight>
                <a:latin typeface="Consolas" pitchFamily="34" charset="0"/>
                <a:ea typeface="Consolas" pitchFamily="34" charset="-122"/>
                <a:cs typeface="Consolas" pitchFamily="34" charset="-120"/>
              </a:rPr>
              <a:t>groupmod</a:t>
            </a:r>
            <a:r>
              <a:rPr lang="en-US" sz="1500" dirty="0">
                <a:solidFill>
                  <a:srgbClr val="49495A"/>
                </a:solidFill>
                <a:latin typeface="Open Sans" pitchFamily="34" charset="0"/>
                <a:ea typeface="Open Sans" pitchFamily="34" charset="-122"/>
                <a:cs typeface="Open Sans" pitchFamily="34" charset="-120"/>
              </a:rPr>
              <a:t> to change a group's name or GID. This helps maintain organization as your system evolves.</a:t>
            </a:r>
            <a:endParaRPr lang="en-US" sz="1500" dirty="0"/>
          </a:p>
        </p:txBody>
      </p:sp>
      <p:pic>
        <p:nvPicPr>
          <p:cNvPr id="10" name="Image 3" descr="preencoded.png"/>
          <p:cNvPicPr>
            <a:picLocks noChangeAspect="1"/>
          </p:cNvPicPr>
          <p:nvPr/>
        </p:nvPicPr>
        <p:blipFill>
          <a:blip r:embed="rId6"/>
          <a:stretch>
            <a:fillRect/>
          </a:stretch>
        </p:blipFill>
        <p:spPr>
          <a:xfrm>
            <a:off x="6280190" y="4638913"/>
            <a:ext cx="963930" cy="1419106"/>
          </a:xfrm>
          <a:prstGeom prst="rect">
            <a:avLst/>
          </a:prstGeom>
        </p:spPr>
      </p:pic>
      <p:sp>
        <p:nvSpPr>
          <p:cNvPr id="11" name="Text 5"/>
          <p:cNvSpPr/>
          <p:nvPr/>
        </p:nvSpPr>
        <p:spPr>
          <a:xfrm>
            <a:off x="7436882" y="4831675"/>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Deleting Groups</a:t>
            </a:r>
            <a:endParaRPr lang="en-US" sz="1850" dirty="0"/>
          </a:p>
        </p:txBody>
      </p:sp>
      <p:sp>
        <p:nvSpPr>
          <p:cNvPr id="12" name="Text 6"/>
          <p:cNvSpPr/>
          <p:nvPr/>
        </p:nvSpPr>
        <p:spPr>
          <a:xfrm>
            <a:off x="7436882" y="5248513"/>
            <a:ext cx="6399728" cy="616744"/>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The </a:t>
            </a:r>
            <a:r>
              <a:rPr lang="en-US" sz="1500" dirty="0">
                <a:solidFill>
                  <a:srgbClr val="49495A"/>
                </a:solidFill>
                <a:highlight>
                  <a:srgbClr val="EEEDF2"/>
                </a:highlight>
                <a:latin typeface="Consolas" pitchFamily="34" charset="0"/>
                <a:ea typeface="Consolas" pitchFamily="34" charset="-122"/>
                <a:cs typeface="Consolas" pitchFamily="34" charset="-120"/>
              </a:rPr>
              <a:t>groupdel</a:t>
            </a:r>
            <a:r>
              <a:rPr lang="en-US" sz="1500" dirty="0">
                <a:solidFill>
                  <a:srgbClr val="49495A"/>
                </a:solidFill>
                <a:latin typeface="Open Sans" pitchFamily="34" charset="0"/>
                <a:ea typeface="Open Sans" pitchFamily="34" charset="-122"/>
                <a:cs typeface="Open Sans" pitchFamily="34" charset="-120"/>
              </a:rPr>
              <a:t> command removes an existing group. Ensure no critical files or services depend solely on the group before deletion.</a:t>
            </a:r>
            <a:endParaRPr lang="en-US" sz="1500" dirty="0"/>
          </a:p>
        </p:txBody>
      </p:sp>
      <p:sp>
        <p:nvSpPr>
          <p:cNvPr id="13" name="Text 7"/>
          <p:cNvSpPr/>
          <p:nvPr/>
        </p:nvSpPr>
        <p:spPr>
          <a:xfrm>
            <a:off x="6280190" y="6274832"/>
            <a:ext cx="7556421" cy="1233487"/>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Managing group memberships is crucial for access control. Users have a primary group (their default group) and can be members of multiple secondary groups. Use </a:t>
            </a:r>
            <a:r>
              <a:rPr lang="en-US" sz="1500" dirty="0">
                <a:solidFill>
                  <a:srgbClr val="49495A"/>
                </a:solidFill>
                <a:highlight>
                  <a:srgbClr val="EEEDF2"/>
                </a:highlight>
                <a:latin typeface="Consolas" pitchFamily="34" charset="0"/>
                <a:ea typeface="Consolas" pitchFamily="34" charset="-122"/>
                <a:cs typeface="Consolas" pitchFamily="34" charset="-120"/>
              </a:rPr>
              <a:t>gpasswd</a:t>
            </a:r>
            <a:r>
              <a:rPr lang="en-US" sz="1500" dirty="0">
                <a:solidFill>
                  <a:srgbClr val="49495A"/>
                </a:solidFill>
                <a:latin typeface="Open Sans" pitchFamily="34" charset="0"/>
                <a:ea typeface="Open Sans" pitchFamily="34" charset="-122"/>
                <a:cs typeface="Open Sans" pitchFamily="34" charset="-120"/>
              </a:rPr>
              <a:t> or </a:t>
            </a:r>
            <a:r>
              <a:rPr lang="en-US" sz="1500" dirty="0">
                <a:solidFill>
                  <a:srgbClr val="49495A"/>
                </a:solidFill>
                <a:highlight>
                  <a:srgbClr val="EEEDF2"/>
                </a:highlight>
                <a:latin typeface="Consolas" pitchFamily="34" charset="0"/>
                <a:ea typeface="Consolas" pitchFamily="34" charset="-122"/>
                <a:cs typeface="Consolas" pitchFamily="34" charset="-120"/>
              </a:rPr>
              <a:t>usermod -aG</a:t>
            </a:r>
            <a:r>
              <a:rPr lang="en-US" sz="1500" dirty="0">
                <a:solidFill>
                  <a:srgbClr val="49495A"/>
                </a:solidFill>
                <a:latin typeface="Open Sans" pitchFamily="34" charset="0"/>
                <a:ea typeface="Open Sans" pitchFamily="34" charset="-122"/>
                <a:cs typeface="Open Sans" pitchFamily="34" charset="-120"/>
              </a:rPr>
              <a:t> to add users to supplementary groups, extending their permissions to shared resources.</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35330" y="687824"/>
            <a:ext cx="5319117" cy="341352"/>
          </a:xfrm>
          <a:prstGeom prst="rect">
            <a:avLst/>
          </a:prstGeom>
          <a:noFill/>
          <a:ln/>
        </p:spPr>
        <p:txBody>
          <a:bodyPr wrap="none" lIns="0" tIns="0" rIns="0" bIns="0" rtlCol="0" anchor="t"/>
          <a:lstStyle/>
          <a:p>
            <a:pPr marL="0" indent="0" algn="l">
              <a:lnSpc>
                <a:spcPts val="2650"/>
              </a:lnSpc>
              <a:buNone/>
            </a:pPr>
            <a:r>
              <a:rPr lang="en-US" sz="2150" dirty="0">
                <a:solidFill>
                  <a:srgbClr val="403CCF"/>
                </a:solidFill>
                <a:latin typeface="Libre Baskerville" pitchFamily="34" charset="0"/>
                <a:ea typeface="Libre Baskerville" pitchFamily="34" charset="-122"/>
                <a:cs typeface="Libre Baskerville" pitchFamily="34" charset="-120"/>
              </a:rPr>
              <a:t>User Groups: Simplifying Permissions</a:t>
            </a:r>
            <a:endParaRPr lang="en-US" sz="2150" dirty="0"/>
          </a:p>
        </p:txBody>
      </p:sp>
      <p:sp>
        <p:nvSpPr>
          <p:cNvPr id="3" name="Text 1"/>
          <p:cNvSpPr/>
          <p:nvPr/>
        </p:nvSpPr>
        <p:spPr>
          <a:xfrm>
            <a:off x="735330" y="1302187"/>
            <a:ext cx="13159740" cy="218480"/>
          </a:xfrm>
          <a:prstGeom prst="rect">
            <a:avLst/>
          </a:prstGeom>
          <a:noFill/>
          <a:ln/>
        </p:spPr>
        <p:txBody>
          <a:bodyPr wrap="none" lIns="0" tIns="0" rIns="0" bIns="0" rtlCol="0" anchor="t"/>
          <a:lstStyle/>
          <a:p>
            <a:pPr marL="0" indent="0" algn="l">
              <a:lnSpc>
                <a:spcPts val="1700"/>
              </a:lnSpc>
              <a:buNone/>
            </a:pPr>
            <a:r>
              <a:rPr lang="en-US" sz="1050" dirty="0">
                <a:solidFill>
                  <a:srgbClr val="49495A"/>
                </a:solidFill>
                <a:latin typeface="Open Sans" pitchFamily="34" charset="0"/>
                <a:ea typeface="Open Sans" pitchFamily="34" charset="-122"/>
                <a:cs typeface="Open Sans" pitchFamily="34" charset="-120"/>
              </a:rPr>
              <a:t>User groups are fundamental for managing permissions efficiently in Linux. By assigning permissions to a group, all users within that group inherit those access rights, streamlining administration.</a:t>
            </a:r>
            <a:endParaRPr lang="en-US" sz="1050" dirty="0"/>
          </a:p>
        </p:txBody>
      </p:sp>
      <p:sp>
        <p:nvSpPr>
          <p:cNvPr id="4" name="Shape 2"/>
          <p:cNvSpPr/>
          <p:nvPr/>
        </p:nvSpPr>
        <p:spPr>
          <a:xfrm>
            <a:off x="7307580" y="1674257"/>
            <a:ext cx="15240" cy="5867400"/>
          </a:xfrm>
          <a:prstGeom prst="roundRect">
            <a:avLst>
              <a:gd name="adj" fmla="val 134413"/>
            </a:avLst>
          </a:prstGeom>
          <a:solidFill>
            <a:srgbClr val="D0CED9"/>
          </a:solidFill>
          <a:ln/>
        </p:spPr>
        <p:txBody>
          <a:bodyPr/>
          <a:lstStyle/>
          <a:p>
            <a:endParaRPr lang="en-US"/>
          </a:p>
        </p:txBody>
      </p:sp>
      <p:sp>
        <p:nvSpPr>
          <p:cNvPr id="5" name="Shape 3"/>
          <p:cNvSpPr/>
          <p:nvPr/>
        </p:nvSpPr>
        <p:spPr>
          <a:xfrm>
            <a:off x="720090" y="1674257"/>
            <a:ext cx="6579870" cy="2172533"/>
          </a:xfrm>
          <a:prstGeom prst="roundRect">
            <a:avLst>
              <a:gd name="adj" fmla="val 943"/>
            </a:avLst>
          </a:prstGeom>
          <a:solidFill>
            <a:srgbClr val="EAE8F3"/>
          </a:solidFill>
          <a:ln/>
        </p:spPr>
        <p:txBody>
          <a:bodyPr/>
          <a:lstStyle/>
          <a:p>
            <a:endParaRPr lang="en-US"/>
          </a:p>
        </p:txBody>
      </p:sp>
      <p:sp>
        <p:nvSpPr>
          <p:cNvPr id="6" name="Text 4"/>
          <p:cNvSpPr/>
          <p:nvPr/>
        </p:nvSpPr>
        <p:spPr>
          <a:xfrm>
            <a:off x="5456515" y="1810703"/>
            <a:ext cx="1706999" cy="213360"/>
          </a:xfrm>
          <a:prstGeom prst="rect">
            <a:avLst/>
          </a:prstGeom>
          <a:noFill/>
          <a:ln/>
        </p:spPr>
        <p:txBody>
          <a:bodyPr wrap="none" lIns="0" tIns="0" rIns="0" bIns="0" rtlCol="0" anchor="t"/>
          <a:lstStyle/>
          <a:p>
            <a:pPr marL="0" indent="0" algn="r">
              <a:lnSpc>
                <a:spcPts val="1650"/>
              </a:lnSpc>
              <a:buNone/>
            </a:pPr>
            <a:r>
              <a:rPr lang="en-US" sz="1300" dirty="0">
                <a:solidFill>
                  <a:srgbClr val="49495A"/>
                </a:solidFill>
                <a:latin typeface="Libre Baskerville" pitchFamily="34" charset="0"/>
                <a:ea typeface="Libre Baskerville" pitchFamily="34" charset="-122"/>
                <a:cs typeface="Libre Baskerville" pitchFamily="34" charset="-120"/>
              </a:rPr>
              <a:t>Primary Group</a:t>
            </a:r>
            <a:endParaRPr lang="en-US" sz="1300" dirty="0"/>
          </a:p>
        </p:txBody>
      </p:sp>
      <p:sp>
        <p:nvSpPr>
          <p:cNvPr id="7" name="Text 5"/>
          <p:cNvSpPr/>
          <p:nvPr/>
        </p:nvSpPr>
        <p:spPr>
          <a:xfrm>
            <a:off x="856536" y="2105978"/>
            <a:ext cx="6306979" cy="436959"/>
          </a:xfrm>
          <a:prstGeom prst="rect">
            <a:avLst/>
          </a:prstGeom>
          <a:noFill/>
          <a:ln/>
        </p:spPr>
        <p:txBody>
          <a:bodyPr wrap="square" lIns="0" tIns="0" rIns="0" bIns="0" rtlCol="0" anchor="t"/>
          <a:lstStyle/>
          <a:p>
            <a:pPr marL="0" indent="0" algn="r">
              <a:lnSpc>
                <a:spcPts val="1700"/>
              </a:lnSpc>
              <a:buNone/>
            </a:pPr>
            <a:r>
              <a:rPr lang="en-US" sz="1050" dirty="0">
                <a:solidFill>
                  <a:srgbClr val="49495A"/>
                </a:solidFill>
                <a:latin typeface="Open Sans" pitchFamily="34" charset="0"/>
                <a:ea typeface="Open Sans" pitchFamily="34" charset="-122"/>
                <a:cs typeface="Open Sans" pitchFamily="34" charset="-120"/>
              </a:rPr>
              <a:t>Every Linux user is assigned one primary group upon creation, which is the default group for files they create. This group usually shares the same name as the user.</a:t>
            </a:r>
            <a:endParaRPr lang="en-US" sz="1050" dirty="0"/>
          </a:p>
        </p:txBody>
      </p:sp>
      <p:sp>
        <p:nvSpPr>
          <p:cNvPr id="8" name="Shape 6"/>
          <p:cNvSpPr/>
          <p:nvPr/>
        </p:nvSpPr>
        <p:spPr>
          <a:xfrm>
            <a:off x="856536" y="2696527"/>
            <a:ext cx="6306979" cy="423267"/>
          </a:xfrm>
          <a:prstGeom prst="roundRect">
            <a:avLst>
              <a:gd name="adj" fmla="val 4840"/>
            </a:avLst>
          </a:prstGeom>
          <a:solidFill>
            <a:srgbClr val="EEEDF2"/>
          </a:solidFill>
          <a:ln/>
        </p:spPr>
        <p:txBody>
          <a:bodyPr/>
          <a:lstStyle/>
          <a:p>
            <a:endParaRPr lang="en-US"/>
          </a:p>
        </p:txBody>
      </p:sp>
      <p:sp>
        <p:nvSpPr>
          <p:cNvPr id="9" name="Shape 7"/>
          <p:cNvSpPr/>
          <p:nvPr/>
        </p:nvSpPr>
        <p:spPr>
          <a:xfrm>
            <a:off x="849749" y="2696527"/>
            <a:ext cx="6320552" cy="423267"/>
          </a:xfrm>
          <a:prstGeom prst="roundRect">
            <a:avLst>
              <a:gd name="adj" fmla="val 4840"/>
            </a:avLst>
          </a:prstGeom>
          <a:solidFill>
            <a:srgbClr val="EEEDF2"/>
          </a:solidFill>
          <a:ln/>
        </p:spPr>
        <p:txBody>
          <a:bodyPr/>
          <a:lstStyle/>
          <a:p>
            <a:endParaRPr lang="en-US"/>
          </a:p>
        </p:txBody>
      </p:sp>
      <p:sp>
        <p:nvSpPr>
          <p:cNvPr id="10" name="Text 8"/>
          <p:cNvSpPr/>
          <p:nvPr/>
        </p:nvSpPr>
        <p:spPr>
          <a:xfrm>
            <a:off x="986195" y="2798921"/>
            <a:ext cx="6047661" cy="218480"/>
          </a:xfrm>
          <a:prstGeom prst="rect">
            <a:avLst/>
          </a:prstGeom>
          <a:noFill/>
          <a:ln/>
        </p:spPr>
        <p:txBody>
          <a:bodyPr wrap="none" lIns="0" tIns="0" rIns="0" bIns="0" rtlCol="0" anchor="t"/>
          <a:lstStyle/>
          <a:p>
            <a:pPr marL="0" indent="0" algn="r">
              <a:lnSpc>
                <a:spcPts val="1700"/>
              </a:lnSpc>
              <a:buNone/>
            </a:pPr>
            <a:r>
              <a:rPr lang="en-US" sz="1050" dirty="0">
                <a:solidFill>
                  <a:srgbClr val="49495A"/>
                </a:solidFill>
                <a:highlight>
                  <a:srgbClr val="EEEDF2"/>
                </a:highlight>
                <a:latin typeface="Consolas" pitchFamily="34" charset="0"/>
                <a:ea typeface="Consolas" pitchFamily="34" charset="-122"/>
                <a:cs typeface="Consolas" pitchFamily="34" charset="-120"/>
              </a:rPr>
              <a:t>id somnog</a:t>
            </a:r>
            <a:endParaRPr lang="en-US" sz="1050" dirty="0"/>
          </a:p>
        </p:txBody>
      </p:sp>
      <p:sp>
        <p:nvSpPr>
          <p:cNvPr id="11" name="Text 9"/>
          <p:cNvSpPr/>
          <p:nvPr/>
        </p:nvSpPr>
        <p:spPr>
          <a:xfrm>
            <a:off x="856536" y="3273385"/>
            <a:ext cx="6306979" cy="436959"/>
          </a:xfrm>
          <a:prstGeom prst="rect">
            <a:avLst/>
          </a:prstGeom>
          <a:noFill/>
          <a:ln/>
        </p:spPr>
        <p:txBody>
          <a:bodyPr wrap="square" lIns="0" tIns="0" rIns="0" bIns="0" rtlCol="0" anchor="t"/>
          <a:lstStyle/>
          <a:p>
            <a:pPr marL="0" indent="0" algn="r">
              <a:lnSpc>
                <a:spcPts val="1700"/>
              </a:lnSpc>
              <a:buNone/>
            </a:pPr>
            <a:r>
              <a:rPr lang="en-US" sz="1050" dirty="0">
                <a:solidFill>
                  <a:srgbClr val="49495A"/>
                </a:solidFill>
                <a:latin typeface="Open Sans" pitchFamily="34" charset="0"/>
                <a:ea typeface="Open Sans" pitchFamily="34" charset="-122"/>
                <a:cs typeface="Open Sans" pitchFamily="34" charset="-120"/>
              </a:rPr>
              <a:t>uid=1001(somnog) gid=1001(somnog) groups=1001(somnog),27(sudo),100(users) Here, </a:t>
            </a:r>
            <a:r>
              <a:rPr lang="en-US" sz="1050" dirty="0">
                <a:solidFill>
                  <a:srgbClr val="49495A"/>
                </a:solidFill>
                <a:highlight>
                  <a:srgbClr val="EEEDF2"/>
                </a:highlight>
                <a:latin typeface="Consolas" pitchFamily="34" charset="0"/>
                <a:ea typeface="Consolas" pitchFamily="34" charset="-122"/>
                <a:cs typeface="Consolas" pitchFamily="34" charset="-120"/>
              </a:rPr>
              <a:t>gid=1000(somnog)</a:t>
            </a:r>
            <a:r>
              <a:rPr lang="en-US" sz="1050" dirty="0">
                <a:solidFill>
                  <a:srgbClr val="49495A"/>
                </a:solidFill>
                <a:latin typeface="Open Sans" pitchFamily="34" charset="0"/>
                <a:ea typeface="Open Sans" pitchFamily="34" charset="-122"/>
                <a:cs typeface="Open Sans" pitchFamily="34" charset="-120"/>
              </a:rPr>
              <a:t> indicates "somnog" is the primary group for user "somnog."</a:t>
            </a:r>
            <a:endParaRPr lang="en-US" sz="1050" dirty="0"/>
          </a:p>
        </p:txBody>
      </p:sp>
      <p:sp>
        <p:nvSpPr>
          <p:cNvPr id="12" name="Shape 10"/>
          <p:cNvSpPr/>
          <p:nvPr/>
        </p:nvSpPr>
        <p:spPr>
          <a:xfrm>
            <a:off x="7330440" y="4119801"/>
            <a:ext cx="6579870" cy="3421856"/>
          </a:xfrm>
          <a:prstGeom prst="rect">
            <a:avLst/>
          </a:prstGeom>
          <a:solidFill>
            <a:srgbClr val="EAE8F3"/>
          </a:solidFill>
          <a:ln/>
        </p:spPr>
        <p:txBody>
          <a:bodyPr/>
          <a:lstStyle/>
          <a:p>
            <a:endParaRPr lang="en-US"/>
          </a:p>
        </p:txBody>
      </p:sp>
      <p:sp>
        <p:nvSpPr>
          <p:cNvPr id="13" name="Text 11"/>
          <p:cNvSpPr/>
          <p:nvPr/>
        </p:nvSpPr>
        <p:spPr>
          <a:xfrm>
            <a:off x="7466886" y="4256246"/>
            <a:ext cx="1706999" cy="213360"/>
          </a:xfrm>
          <a:prstGeom prst="rect">
            <a:avLst/>
          </a:prstGeom>
          <a:noFill/>
          <a:ln/>
        </p:spPr>
        <p:txBody>
          <a:bodyPr wrap="none" lIns="0" tIns="0" rIns="0" bIns="0" rtlCol="0" anchor="t"/>
          <a:lstStyle/>
          <a:p>
            <a:pPr marL="0" indent="0" algn="l">
              <a:lnSpc>
                <a:spcPts val="1650"/>
              </a:lnSpc>
              <a:buNone/>
            </a:pPr>
            <a:r>
              <a:rPr lang="en-US" sz="1300" dirty="0">
                <a:solidFill>
                  <a:srgbClr val="49495A"/>
                </a:solidFill>
                <a:latin typeface="Libre Baskerville" pitchFamily="34" charset="0"/>
                <a:ea typeface="Libre Baskerville" pitchFamily="34" charset="-122"/>
                <a:cs typeface="Libre Baskerville" pitchFamily="34" charset="-120"/>
              </a:rPr>
              <a:t>Secondary Groups</a:t>
            </a:r>
            <a:endParaRPr lang="en-US" sz="1300" dirty="0"/>
          </a:p>
        </p:txBody>
      </p:sp>
      <p:sp>
        <p:nvSpPr>
          <p:cNvPr id="14" name="Text 12"/>
          <p:cNvSpPr/>
          <p:nvPr/>
        </p:nvSpPr>
        <p:spPr>
          <a:xfrm>
            <a:off x="7466886" y="4551521"/>
            <a:ext cx="6306979" cy="436959"/>
          </a:xfrm>
          <a:prstGeom prst="rect">
            <a:avLst/>
          </a:prstGeom>
          <a:noFill/>
          <a:ln/>
        </p:spPr>
        <p:txBody>
          <a:bodyPr wrap="square" lIns="0" tIns="0" rIns="0" bIns="0" rtlCol="0" anchor="t"/>
          <a:lstStyle/>
          <a:p>
            <a:pPr marL="0" indent="0" algn="l">
              <a:lnSpc>
                <a:spcPts val="1700"/>
              </a:lnSpc>
              <a:buNone/>
            </a:pPr>
            <a:r>
              <a:rPr lang="en-US" sz="1050" dirty="0">
                <a:solidFill>
                  <a:srgbClr val="49495A"/>
                </a:solidFill>
                <a:latin typeface="Open Sans" pitchFamily="34" charset="0"/>
                <a:ea typeface="Open Sans" pitchFamily="34" charset="-122"/>
                <a:cs typeface="Open Sans" pitchFamily="34" charset="-120"/>
              </a:rPr>
              <a:t>Users can belong to multiple secondary groups, which grant additional access to specific files, directories, or services (e.g., Docker, video devices).</a:t>
            </a:r>
            <a:endParaRPr lang="en-US" sz="1050" dirty="0"/>
          </a:p>
        </p:txBody>
      </p:sp>
      <p:sp>
        <p:nvSpPr>
          <p:cNvPr id="15" name="Shape 13"/>
          <p:cNvSpPr/>
          <p:nvPr/>
        </p:nvSpPr>
        <p:spPr>
          <a:xfrm>
            <a:off x="7466886" y="5142071"/>
            <a:ext cx="6306979" cy="423267"/>
          </a:xfrm>
          <a:prstGeom prst="roundRect">
            <a:avLst>
              <a:gd name="adj" fmla="val 4840"/>
            </a:avLst>
          </a:prstGeom>
          <a:solidFill>
            <a:srgbClr val="EEEDF2"/>
          </a:solidFill>
          <a:ln/>
        </p:spPr>
        <p:txBody>
          <a:bodyPr/>
          <a:lstStyle/>
          <a:p>
            <a:endParaRPr lang="en-US"/>
          </a:p>
        </p:txBody>
      </p:sp>
      <p:sp>
        <p:nvSpPr>
          <p:cNvPr id="16" name="Shape 14"/>
          <p:cNvSpPr/>
          <p:nvPr/>
        </p:nvSpPr>
        <p:spPr>
          <a:xfrm>
            <a:off x="7460099" y="5142071"/>
            <a:ext cx="6320552" cy="423267"/>
          </a:xfrm>
          <a:prstGeom prst="roundRect">
            <a:avLst>
              <a:gd name="adj" fmla="val 4840"/>
            </a:avLst>
          </a:prstGeom>
          <a:solidFill>
            <a:srgbClr val="EEEDF2"/>
          </a:solidFill>
          <a:ln/>
        </p:spPr>
        <p:txBody>
          <a:bodyPr/>
          <a:lstStyle/>
          <a:p>
            <a:endParaRPr lang="en-US"/>
          </a:p>
        </p:txBody>
      </p:sp>
      <p:sp>
        <p:nvSpPr>
          <p:cNvPr id="17" name="Text 15"/>
          <p:cNvSpPr/>
          <p:nvPr/>
        </p:nvSpPr>
        <p:spPr>
          <a:xfrm>
            <a:off x="7596545" y="5244465"/>
            <a:ext cx="6047661" cy="218480"/>
          </a:xfrm>
          <a:prstGeom prst="rect">
            <a:avLst/>
          </a:prstGeom>
          <a:noFill/>
          <a:ln/>
        </p:spPr>
        <p:txBody>
          <a:bodyPr wrap="none" lIns="0" tIns="0" rIns="0" bIns="0" rtlCol="0" anchor="t"/>
          <a:lstStyle/>
          <a:p>
            <a:pPr marL="0" indent="0" algn="l">
              <a:lnSpc>
                <a:spcPts val="1700"/>
              </a:lnSpc>
              <a:buNone/>
            </a:pPr>
            <a:r>
              <a:rPr lang="en-US" sz="1050" dirty="0">
                <a:solidFill>
                  <a:srgbClr val="49495A"/>
                </a:solidFill>
                <a:highlight>
                  <a:srgbClr val="EEEDF2"/>
                </a:highlight>
                <a:latin typeface="Consolas" pitchFamily="34" charset="0"/>
                <a:ea typeface="Consolas" pitchFamily="34" charset="-122"/>
                <a:cs typeface="Consolas" pitchFamily="34" charset="-120"/>
              </a:rPr>
              <a:t>sudo usermod -aG ss-track somnog</a:t>
            </a:r>
            <a:endParaRPr lang="en-US" sz="1050" dirty="0"/>
          </a:p>
        </p:txBody>
      </p:sp>
      <p:sp>
        <p:nvSpPr>
          <p:cNvPr id="18" name="Text 16"/>
          <p:cNvSpPr/>
          <p:nvPr/>
        </p:nvSpPr>
        <p:spPr>
          <a:xfrm>
            <a:off x="7466886" y="5718929"/>
            <a:ext cx="6306979" cy="436959"/>
          </a:xfrm>
          <a:prstGeom prst="rect">
            <a:avLst/>
          </a:prstGeom>
          <a:noFill/>
          <a:ln/>
        </p:spPr>
        <p:txBody>
          <a:bodyPr wrap="square" lIns="0" tIns="0" rIns="0" bIns="0" rtlCol="0" anchor="t"/>
          <a:lstStyle/>
          <a:p>
            <a:pPr marL="0" indent="0" algn="l">
              <a:lnSpc>
                <a:spcPts val="1700"/>
              </a:lnSpc>
              <a:buNone/>
            </a:pPr>
            <a:r>
              <a:rPr lang="en-US" sz="1050" dirty="0">
                <a:solidFill>
                  <a:srgbClr val="49495A"/>
                </a:solidFill>
                <a:latin typeface="Open Sans" pitchFamily="34" charset="0"/>
                <a:ea typeface="Open Sans" pitchFamily="34" charset="-122"/>
                <a:cs typeface="Open Sans" pitchFamily="34" charset="-120"/>
              </a:rPr>
              <a:t>This command adds user "somnog" to the "developers" group. To verify: </a:t>
            </a:r>
            <a:endParaRPr lang="en-US" sz="1050" dirty="0"/>
          </a:p>
        </p:txBody>
      </p:sp>
      <p:sp>
        <p:nvSpPr>
          <p:cNvPr id="19" name="Shape 17"/>
          <p:cNvSpPr/>
          <p:nvPr/>
        </p:nvSpPr>
        <p:spPr>
          <a:xfrm>
            <a:off x="7466886" y="6309479"/>
            <a:ext cx="6306979" cy="423267"/>
          </a:xfrm>
          <a:prstGeom prst="roundRect">
            <a:avLst>
              <a:gd name="adj" fmla="val 4840"/>
            </a:avLst>
          </a:prstGeom>
          <a:solidFill>
            <a:srgbClr val="EEEDF2"/>
          </a:solidFill>
          <a:ln/>
        </p:spPr>
        <p:txBody>
          <a:bodyPr/>
          <a:lstStyle/>
          <a:p>
            <a:endParaRPr lang="en-US"/>
          </a:p>
        </p:txBody>
      </p:sp>
      <p:sp>
        <p:nvSpPr>
          <p:cNvPr id="20" name="Shape 18"/>
          <p:cNvSpPr/>
          <p:nvPr/>
        </p:nvSpPr>
        <p:spPr>
          <a:xfrm>
            <a:off x="7460099" y="6309479"/>
            <a:ext cx="6320552" cy="423267"/>
          </a:xfrm>
          <a:prstGeom prst="roundRect">
            <a:avLst>
              <a:gd name="adj" fmla="val 4840"/>
            </a:avLst>
          </a:prstGeom>
          <a:solidFill>
            <a:srgbClr val="EEEDF2"/>
          </a:solidFill>
          <a:ln/>
        </p:spPr>
        <p:txBody>
          <a:bodyPr/>
          <a:lstStyle/>
          <a:p>
            <a:endParaRPr lang="en-US"/>
          </a:p>
        </p:txBody>
      </p:sp>
      <p:sp>
        <p:nvSpPr>
          <p:cNvPr id="21" name="Text 19"/>
          <p:cNvSpPr/>
          <p:nvPr/>
        </p:nvSpPr>
        <p:spPr>
          <a:xfrm>
            <a:off x="7596545" y="6411873"/>
            <a:ext cx="6047661" cy="218480"/>
          </a:xfrm>
          <a:prstGeom prst="rect">
            <a:avLst/>
          </a:prstGeom>
          <a:noFill/>
          <a:ln/>
        </p:spPr>
        <p:txBody>
          <a:bodyPr wrap="none" lIns="0" tIns="0" rIns="0" bIns="0" rtlCol="0" anchor="t"/>
          <a:lstStyle/>
          <a:p>
            <a:pPr marL="0" indent="0" algn="l">
              <a:lnSpc>
                <a:spcPts val="1700"/>
              </a:lnSpc>
              <a:buNone/>
            </a:pPr>
            <a:r>
              <a:rPr lang="en-US" sz="1050" dirty="0">
                <a:solidFill>
                  <a:srgbClr val="49495A"/>
                </a:solidFill>
                <a:highlight>
                  <a:srgbClr val="EEEDF2"/>
                </a:highlight>
                <a:latin typeface="Consolas" pitchFamily="34" charset="0"/>
                <a:ea typeface="Consolas" pitchFamily="34" charset="-122"/>
                <a:cs typeface="Consolas" pitchFamily="34" charset="-120"/>
              </a:rPr>
              <a:t>groups somnog</a:t>
            </a:r>
            <a:endParaRPr lang="en-US" sz="1050" dirty="0"/>
          </a:p>
        </p:txBody>
      </p:sp>
      <p:sp>
        <p:nvSpPr>
          <p:cNvPr id="22" name="Text 20"/>
          <p:cNvSpPr/>
          <p:nvPr/>
        </p:nvSpPr>
        <p:spPr>
          <a:xfrm>
            <a:off x="7466886" y="6886337"/>
            <a:ext cx="6306979" cy="218480"/>
          </a:xfrm>
          <a:prstGeom prst="rect">
            <a:avLst/>
          </a:prstGeom>
          <a:noFill/>
          <a:ln/>
        </p:spPr>
        <p:txBody>
          <a:bodyPr wrap="none" lIns="0" tIns="0" rIns="0" bIns="0" rtlCol="0" anchor="t"/>
          <a:lstStyle/>
          <a:p>
            <a:pPr marL="0" indent="0" algn="l">
              <a:lnSpc>
                <a:spcPts val="1700"/>
              </a:lnSpc>
              <a:buNone/>
            </a:pPr>
            <a:r>
              <a:rPr lang="en-US" sz="1050" dirty="0">
                <a:solidFill>
                  <a:srgbClr val="49495A"/>
                </a:solidFill>
                <a:latin typeface="Open Sans" pitchFamily="34" charset="0"/>
                <a:ea typeface="Open Sans" pitchFamily="34" charset="-122"/>
                <a:cs typeface="Open Sans" pitchFamily="34" charset="-120"/>
              </a:rPr>
              <a:t> Output: somnog : somnog sudo users ss-track</a:t>
            </a:r>
            <a:endParaRPr lang="en-US" sz="1050" dirty="0"/>
          </a:p>
        </p:txBody>
      </p:sp>
      <p:sp>
        <p:nvSpPr>
          <p:cNvPr id="23" name="Text 21"/>
          <p:cNvSpPr/>
          <p:nvPr/>
        </p:nvSpPr>
        <p:spPr>
          <a:xfrm>
            <a:off x="7466886" y="7186732"/>
            <a:ext cx="6306979" cy="218480"/>
          </a:xfrm>
          <a:prstGeom prst="rect">
            <a:avLst/>
          </a:prstGeom>
          <a:noFill/>
          <a:ln/>
        </p:spPr>
        <p:txBody>
          <a:bodyPr wrap="none" lIns="0" tIns="0" rIns="0" bIns="0" rtlCol="0" anchor="t"/>
          <a:lstStyle/>
          <a:p>
            <a:pPr marL="0" indent="0" algn="l">
              <a:lnSpc>
                <a:spcPts val="1700"/>
              </a:lnSpc>
              <a:buNone/>
            </a:pPr>
            <a:endParaRPr lang="en-US" sz="10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830818"/>
            <a:ext cx="5298162" cy="453628"/>
          </a:xfrm>
          <a:prstGeom prst="rect">
            <a:avLst/>
          </a:prstGeom>
          <a:noFill/>
          <a:ln/>
        </p:spPr>
        <p:txBody>
          <a:bodyPr wrap="none" lIns="0" tIns="0" rIns="0" bIns="0" rtlCol="0" anchor="t"/>
          <a:lstStyle/>
          <a:p>
            <a:pPr marL="0" indent="0" algn="l">
              <a:lnSpc>
                <a:spcPts val="3550"/>
              </a:lnSpc>
              <a:buNone/>
            </a:pPr>
            <a:r>
              <a:rPr lang="en-US" sz="2850" dirty="0">
                <a:solidFill>
                  <a:srgbClr val="403CCF"/>
                </a:solidFill>
                <a:latin typeface="Libre Baskerville" pitchFamily="34" charset="0"/>
                <a:ea typeface="Libre Baskerville" pitchFamily="34" charset="-122"/>
                <a:cs typeface="Libre Baskerville" pitchFamily="34" charset="-120"/>
              </a:rPr>
              <a:t>Modifying User Information</a:t>
            </a:r>
            <a:endParaRPr lang="en-US" sz="2850" dirty="0"/>
          </a:p>
        </p:txBody>
      </p:sp>
      <p:sp>
        <p:nvSpPr>
          <p:cNvPr id="3" name="Text 1"/>
          <p:cNvSpPr/>
          <p:nvPr/>
        </p:nvSpPr>
        <p:spPr>
          <a:xfrm>
            <a:off x="793790" y="1647349"/>
            <a:ext cx="13042821"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The </a:t>
            </a:r>
            <a:r>
              <a:rPr lang="en-US" sz="1400" dirty="0">
                <a:solidFill>
                  <a:srgbClr val="49495A"/>
                </a:solidFill>
                <a:highlight>
                  <a:srgbClr val="EEEDF2"/>
                </a:highlight>
                <a:latin typeface="Consolas" pitchFamily="34" charset="0"/>
                <a:ea typeface="Consolas" pitchFamily="34" charset="-122"/>
                <a:cs typeface="Consolas" pitchFamily="34" charset="-120"/>
              </a:rPr>
              <a:t>usermod</a:t>
            </a:r>
            <a:r>
              <a:rPr lang="en-US" sz="1400" dirty="0">
                <a:solidFill>
                  <a:srgbClr val="49495A"/>
                </a:solidFill>
                <a:latin typeface="Open Sans" pitchFamily="34" charset="0"/>
                <a:ea typeface="Open Sans" pitchFamily="34" charset="-122"/>
                <a:cs typeface="Open Sans" pitchFamily="34" charset="-120"/>
              </a:rPr>
              <a:t> command is versatile for updating various user account settings.</a:t>
            </a:r>
            <a:endParaRPr lang="en-US" sz="1400" dirty="0"/>
          </a:p>
        </p:txBody>
      </p:sp>
      <p:sp>
        <p:nvSpPr>
          <p:cNvPr id="4" name="Text 2"/>
          <p:cNvSpPr/>
          <p:nvPr/>
        </p:nvSpPr>
        <p:spPr>
          <a:xfrm>
            <a:off x="793790" y="2141696"/>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Libre Baskerville Light" pitchFamily="34" charset="0"/>
                <a:ea typeface="Libre Baskerville Light" pitchFamily="34" charset="-122"/>
                <a:cs typeface="Libre Baskerville Light" pitchFamily="34" charset="-120"/>
              </a:rPr>
              <a:t>01</a:t>
            </a:r>
            <a:endParaRPr lang="en-US" sz="1400" dirty="0"/>
          </a:p>
        </p:txBody>
      </p:sp>
      <p:pic>
        <p:nvPicPr>
          <p:cNvPr id="5" name="Image 0" descr="preencoded.png"/>
          <p:cNvPicPr>
            <a:picLocks noChangeAspect="1"/>
          </p:cNvPicPr>
          <p:nvPr/>
        </p:nvPicPr>
        <p:blipFill>
          <a:blip r:embed="rId3"/>
          <a:stretch>
            <a:fillRect/>
          </a:stretch>
        </p:blipFill>
        <p:spPr>
          <a:xfrm>
            <a:off x="793790" y="2427208"/>
            <a:ext cx="4226600" cy="22860"/>
          </a:xfrm>
          <a:prstGeom prst="rect">
            <a:avLst/>
          </a:prstGeom>
        </p:spPr>
      </p:pic>
      <p:sp>
        <p:nvSpPr>
          <p:cNvPr id="6" name="Text 3"/>
          <p:cNvSpPr/>
          <p:nvPr/>
        </p:nvSpPr>
        <p:spPr>
          <a:xfrm>
            <a:off x="793790" y="2563654"/>
            <a:ext cx="2530673" cy="283488"/>
          </a:xfrm>
          <a:prstGeom prst="rect">
            <a:avLst/>
          </a:prstGeom>
          <a:noFill/>
          <a:ln/>
        </p:spPr>
        <p:txBody>
          <a:bodyPr wrap="none" lIns="0" tIns="0" rIns="0" bIns="0" rtlCol="0" anchor="t"/>
          <a:lstStyle/>
          <a:p>
            <a:pPr marL="0" indent="0" algn="l">
              <a:lnSpc>
                <a:spcPts val="2200"/>
              </a:lnSpc>
              <a:buNone/>
            </a:pPr>
            <a:r>
              <a:rPr lang="en-US" sz="1750" dirty="0">
                <a:solidFill>
                  <a:srgbClr val="49495A"/>
                </a:solidFill>
                <a:latin typeface="Libre Baskerville" pitchFamily="34" charset="0"/>
                <a:ea typeface="Libre Baskerville" pitchFamily="34" charset="-122"/>
                <a:cs typeface="Libre Baskerville" pitchFamily="34" charset="-120"/>
              </a:rPr>
              <a:t>Change User ID (UID)</a:t>
            </a:r>
            <a:endParaRPr lang="en-US" sz="1750" dirty="0"/>
          </a:p>
        </p:txBody>
      </p:sp>
      <p:sp>
        <p:nvSpPr>
          <p:cNvPr id="7" name="Shape 4"/>
          <p:cNvSpPr/>
          <p:nvPr/>
        </p:nvSpPr>
        <p:spPr>
          <a:xfrm>
            <a:off x="793790" y="3015020"/>
            <a:ext cx="4226600" cy="562451"/>
          </a:xfrm>
          <a:prstGeom prst="roundRect">
            <a:avLst>
              <a:gd name="adj" fmla="val 4839"/>
            </a:avLst>
          </a:prstGeom>
          <a:solidFill>
            <a:srgbClr val="EEEDF2"/>
          </a:solidFill>
          <a:ln/>
        </p:spPr>
        <p:txBody>
          <a:bodyPr/>
          <a:lstStyle/>
          <a:p>
            <a:endParaRPr lang="en-US"/>
          </a:p>
        </p:txBody>
      </p:sp>
      <p:sp>
        <p:nvSpPr>
          <p:cNvPr id="8" name="Shape 5"/>
          <p:cNvSpPr/>
          <p:nvPr/>
        </p:nvSpPr>
        <p:spPr>
          <a:xfrm>
            <a:off x="784741" y="3015020"/>
            <a:ext cx="4244697" cy="562451"/>
          </a:xfrm>
          <a:prstGeom prst="roundRect">
            <a:avLst>
              <a:gd name="adj" fmla="val 4839"/>
            </a:avLst>
          </a:prstGeom>
          <a:solidFill>
            <a:srgbClr val="EEEDF2"/>
          </a:solidFill>
          <a:ln/>
        </p:spPr>
        <p:txBody>
          <a:bodyPr/>
          <a:lstStyle/>
          <a:p>
            <a:endParaRPr lang="en-US"/>
          </a:p>
        </p:txBody>
      </p:sp>
      <p:sp>
        <p:nvSpPr>
          <p:cNvPr id="9" name="Text 6"/>
          <p:cNvSpPr/>
          <p:nvPr/>
        </p:nvSpPr>
        <p:spPr>
          <a:xfrm>
            <a:off x="966192" y="3187303"/>
            <a:ext cx="3881795"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highlight>
                  <a:srgbClr val="EEEDF2"/>
                </a:highlight>
                <a:latin typeface="Consolas" pitchFamily="34" charset="0"/>
                <a:ea typeface="Consolas" pitchFamily="34" charset="-122"/>
                <a:cs typeface="Consolas" pitchFamily="34" charset="-120"/>
              </a:rPr>
              <a:t>sudo usermod -u 1010 somnog8</a:t>
            </a:r>
            <a:endParaRPr lang="en-US" sz="1400" dirty="0"/>
          </a:p>
        </p:txBody>
      </p:sp>
      <p:sp>
        <p:nvSpPr>
          <p:cNvPr id="10" name="Text 7"/>
          <p:cNvSpPr/>
          <p:nvPr/>
        </p:nvSpPr>
        <p:spPr>
          <a:xfrm>
            <a:off x="793790" y="3817739"/>
            <a:ext cx="4226600" cy="580549"/>
          </a:xfrm>
          <a:prstGeom prst="rect">
            <a:avLst/>
          </a:prstGeom>
          <a:noFill/>
          <a:ln/>
        </p:spPr>
        <p:txBody>
          <a:bodyPr wrap="squar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Example: </a:t>
            </a:r>
            <a:r>
              <a:rPr lang="en-US" sz="1400" dirty="0">
                <a:solidFill>
                  <a:srgbClr val="49495A"/>
                </a:solidFill>
                <a:highlight>
                  <a:srgbClr val="EEEDF2"/>
                </a:highlight>
                <a:latin typeface="Consolas" pitchFamily="34" charset="0"/>
                <a:ea typeface="Consolas" pitchFamily="34" charset="-122"/>
                <a:cs typeface="Consolas" pitchFamily="34" charset="-120"/>
              </a:rPr>
              <a:t>sudo usermod -u 1010 </a:t>
            </a:r>
            <a:r>
              <a:rPr lang="en-US" sz="1400" dirty="0">
                <a:solidFill>
                  <a:srgbClr val="49495A"/>
                </a:solidFill>
                <a:latin typeface="Open Sans" pitchFamily="34" charset="0"/>
                <a:ea typeface="Open Sans" pitchFamily="34" charset="-122"/>
                <a:cs typeface="Open Sans" pitchFamily="34" charset="-120"/>
              </a:rPr>
              <a:t>somnog8 Changes the UID of 'somnog8' to '1010'.</a:t>
            </a:r>
            <a:endParaRPr lang="en-US" sz="1400" dirty="0"/>
          </a:p>
        </p:txBody>
      </p:sp>
      <p:sp>
        <p:nvSpPr>
          <p:cNvPr id="11" name="Text 8"/>
          <p:cNvSpPr/>
          <p:nvPr/>
        </p:nvSpPr>
        <p:spPr>
          <a:xfrm>
            <a:off x="5201841" y="2141696"/>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Libre Baskerville Light" pitchFamily="34" charset="0"/>
                <a:ea typeface="Libre Baskerville Light" pitchFamily="34" charset="-122"/>
                <a:cs typeface="Libre Baskerville Light" pitchFamily="34" charset="-120"/>
              </a:rPr>
              <a:t>02</a:t>
            </a:r>
            <a:endParaRPr lang="en-US" sz="1400" dirty="0"/>
          </a:p>
        </p:txBody>
      </p:sp>
      <p:pic>
        <p:nvPicPr>
          <p:cNvPr id="12" name="Image 1" descr="preencoded.png"/>
          <p:cNvPicPr>
            <a:picLocks noChangeAspect="1"/>
          </p:cNvPicPr>
          <p:nvPr/>
        </p:nvPicPr>
        <p:blipFill>
          <a:blip r:embed="rId3"/>
          <a:stretch>
            <a:fillRect/>
          </a:stretch>
        </p:blipFill>
        <p:spPr>
          <a:xfrm>
            <a:off x="5201841" y="2427208"/>
            <a:ext cx="4226600" cy="22860"/>
          </a:xfrm>
          <a:prstGeom prst="rect">
            <a:avLst/>
          </a:prstGeom>
        </p:spPr>
      </p:pic>
      <p:sp>
        <p:nvSpPr>
          <p:cNvPr id="13" name="Text 9"/>
          <p:cNvSpPr/>
          <p:nvPr/>
        </p:nvSpPr>
        <p:spPr>
          <a:xfrm>
            <a:off x="5201841" y="2563654"/>
            <a:ext cx="2762131" cy="283488"/>
          </a:xfrm>
          <a:prstGeom prst="rect">
            <a:avLst/>
          </a:prstGeom>
          <a:noFill/>
          <a:ln/>
        </p:spPr>
        <p:txBody>
          <a:bodyPr wrap="none" lIns="0" tIns="0" rIns="0" bIns="0" rtlCol="0" anchor="t"/>
          <a:lstStyle/>
          <a:p>
            <a:pPr marL="0" indent="0" algn="l">
              <a:lnSpc>
                <a:spcPts val="2200"/>
              </a:lnSpc>
              <a:buNone/>
            </a:pPr>
            <a:r>
              <a:rPr lang="en-US" sz="1750" dirty="0">
                <a:solidFill>
                  <a:srgbClr val="49495A"/>
                </a:solidFill>
                <a:latin typeface="Libre Baskerville" pitchFamily="34" charset="0"/>
                <a:ea typeface="Libre Baskerville" pitchFamily="34" charset="-122"/>
                <a:cs typeface="Libre Baskerville" pitchFamily="34" charset="-120"/>
              </a:rPr>
              <a:t>Change Group ID (GID)</a:t>
            </a:r>
            <a:endParaRPr lang="en-US" sz="1750" dirty="0"/>
          </a:p>
        </p:txBody>
      </p:sp>
      <p:sp>
        <p:nvSpPr>
          <p:cNvPr id="14" name="Shape 10"/>
          <p:cNvSpPr/>
          <p:nvPr/>
        </p:nvSpPr>
        <p:spPr>
          <a:xfrm>
            <a:off x="5201841" y="3015020"/>
            <a:ext cx="4226600" cy="562451"/>
          </a:xfrm>
          <a:prstGeom prst="roundRect">
            <a:avLst>
              <a:gd name="adj" fmla="val 4839"/>
            </a:avLst>
          </a:prstGeom>
          <a:solidFill>
            <a:srgbClr val="EEEDF2"/>
          </a:solidFill>
          <a:ln/>
        </p:spPr>
        <p:txBody>
          <a:bodyPr/>
          <a:lstStyle/>
          <a:p>
            <a:endParaRPr lang="en-US"/>
          </a:p>
        </p:txBody>
      </p:sp>
      <p:sp>
        <p:nvSpPr>
          <p:cNvPr id="15" name="Shape 11"/>
          <p:cNvSpPr/>
          <p:nvPr/>
        </p:nvSpPr>
        <p:spPr>
          <a:xfrm>
            <a:off x="5192792" y="3015020"/>
            <a:ext cx="4244697" cy="562451"/>
          </a:xfrm>
          <a:prstGeom prst="roundRect">
            <a:avLst>
              <a:gd name="adj" fmla="val 4839"/>
            </a:avLst>
          </a:prstGeom>
          <a:solidFill>
            <a:srgbClr val="EEEDF2"/>
          </a:solidFill>
          <a:ln/>
        </p:spPr>
        <p:txBody>
          <a:bodyPr/>
          <a:lstStyle/>
          <a:p>
            <a:endParaRPr lang="en-US"/>
          </a:p>
        </p:txBody>
      </p:sp>
      <p:sp>
        <p:nvSpPr>
          <p:cNvPr id="16" name="Text 12"/>
          <p:cNvSpPr/>
          <p:nvPr/>
        </p:nvSpPr>
        <p:spPr>
          <a:xfrm>
            <a:off x="5374243" y="3187303"/>
            <a:ext cx="3881795"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highlight>
                  <a:srgbClr val="EEEDF2"/>
                </a:highlight>
                <a:latin typeface="Consolas" pitchFamily="34" charset="0"/>
                <a:ea typeface="Consolas" pitchFamily="34" charset="-122"/>
                <a:cs typeface="Consolas" pitchFamily="34" charset="-120"/>
              </a:rPr>
              <a:t>groupmod -g new_group_id username</a:t>
            </a:r>
            <a:endParaRPr lang="en-US" sz="1400" dirty="0"/>
          </a:p>
        </p:txBody>
      </p:sp>
      <p:sp>
        <p:nvSpPr>
          <p:cNvPr id="17" name="Text 13"/>
          <p:cNvSpPr/>
          <p:nvPr/>
        </p:nvSpPr>
        <p:spPr>
          <a:xfrm>
            <a:off x="5201841" y="3817739"/>
            <a:ext cx="4226600" cy="580549"/>
          </a:xfrm>
          <a:prstGeom prst="rect">
            <a:avLst/>
          </a:prstGeom>
          <a:noFill/>
          <a:ln/>
        </p:spPr>
        <p:txBody>
          <a:bodyPr wrap="squar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Example: sudo groupmod -g 1006 somnog8 Moves 'somnog8' to the group with GID '1006'.</a:t>
            </a:r>
            <a:endParaRPr lang="en-US" sz="1400" dirty="0"/>
          </a:p>
        </p:txBody>
      </p:sp>
      <p:sp>
        <p:nvSpPr>
          <p:cNvPr id="18" name="Text 14"/>
          <p:cNvSpPr/>
          <p:nvPr/>
        </p:nvSpPr>
        <p:spPr>
          <a:xfrm>
            <a:off x="9609892" y="2141696"/>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Libre Baskerville Light" pitchFamily="34" charset="0"/>
                <a:ea typeface="Libre Baskerville Light" pitchFamily="34" charset="-122"/>
                <a:cs typeface="Libre Baskerville Light" pitchFamily="34" charset="-120"/>
              </a:rPr>
              <a:t>03</a:t>
            </a:r>
            <a:endParaRPr lang="en-US" sz="1400" dirty="0"/>
          </a:p>
        </p:txBody>
      </p:sp>
      <p:pic>
        <p:nvPicPr>
          <p:cNvPr id="19" name="Image 2" descr="preencoded.png"/>
          <p:cNvPicPr>
            <a:picLocks noChangeAspect="1"/>
          </p:cNvPicPr>
          <p:nvPr/>
        </p:nvPicPr>
        <p:blipFill>
          <a:blip r:embed="rId3"/>
          <a:stretch>
            <a:fillRect/>
          </a:stretch>
        </p:blipFill>
        <p:spPr>
          <a:xfrm>
            <a:off x="9609892" y="2427208"/>
            <a:ext cx="4226719" cy="22860"/>
          </a:xfrm>
          <a:prstGeom prst="rect">
            <a:avLst/>
          </a:prstGeom>
        </p:spPr>
      </p:pic>
      <p:sp>
        <p:nvSpPr>
          <p:cNvPr id="20" name="Text 15"/>
          <p:cNvSpPr/>
          <p:nvPr/>
        </p:nvSpPr>
        <p:spPr>
          <a:xfrm>
            <a:off x="9609892" y="2563654"/>
            <a:ext cx="2391489" cy="283488"/>
          </a:xfrm>
          <a:prstGeom prst="rect">
            <a:avLst/>
          </a:prstGeom>
          <a:noFill/>
          <a:ln/>
        </p:spPr>
        <p:txBody>
          <a:bodyPr wrap="none" lIns="0" tIns="0" rIns="0" bIns="0" rtlCol="0" anchor="t"/>
          <a:lstStyle/>
          <a:p>
            <a:pPr marL="0" indent="0" algn="l">
              <a:lnSpc>
                <a:spcPts val="2200"/>
              </a:lnSpc>
              <a:buNone/>
            </a:pPr>
            <a:r>
              <a:rPr lang="en-US" sz="1750" dirty="0">
                <a:solidFill>
                  <a:srgbClr val="49495A"/>
                </a:solidFill>
                <a:latin typeface="Libre Baskerville" pitchFamily="34" charset="0"/>
                <a:ea typeface="Libre Baskerville" pitchFamily="34" charset="-122"/>
                <a:cs typeface="Libre Baskerville" pitchFamily="34" charset="-120"/>
              </a:rPr>
              <a:t>Change Login Name</a:t>
            </a:r>
            <a:endParaRPr lang="en-US" sz="1750" dirty="0"/>
          </a:p>
        </p:txBody>
      </p:sp>
      <p:sp>
        <p:nvSpPr>
          <p:cNvPr id="21" name="Shape 16"/>
          <p:cNvSpPr/>
          <p:nvPr/>
        </p:nvSpPr>
        <p:spPr>
          <a:xfrm>
            <a:off x="9609892" y="3033117"/>
            <a:ext cx="4226719" cy="562451"/>
          </a:xfrm>
          <a:prstGeom prst="roundRect">
            <a:avLst>
              <a:gd name="adj" fmla="val 4839"/>
            </a:avLst>
          </a:prstGeom>
          <a:solidFill>
            <a:srgbClr val="EEEDF2"/>
          </a:solidFill>
          <a:ln/>
        </p:spPr>
        <p:txBody>
          <a:bodyPr/>
          <a:lstStyle/>
          <a:p>
            <a:endParaRPr lang="en-US"/>
          </a:p>
        </p:txBody>
      </p:sp>
      <p:sp>
        <p:nvSpPr>
          <p:cNvPr id="22" name="Shape 17"/>
          <p:cNvSpPr/>
          <p:nvPr/>
        </p:nvSpPr>
        <p:spPr>
          <a:xfrm>
            <a:off x="9600843" y="3033117"/>
            <a:ext cx="4244816" cy="562451"/>
          </a:xfrm>
          <a:prstGeom prst="roundRect">
            <a:avLst>
              <a:gd name="adj" fmla="val 4839"/>
            </a:avLst>
          </a:prstGeom>
          <a:solidFill>
            <a:srgbClr val="EEEDF2"/>
          </a:solidFill>
          <a:ln/>
        </p:spPr>
        <p:txBody>
          <a:bodyPr/>
          <a:lstStyle/>
          <a:p>
            <a:endParaRPr lang="en-US"/>
          </a:p>
        </p:txBody>
      </p:sp>
      <p:sp>
        <p:nvSpPr>
          <p:cNvPr id="23" name="Text 18"/>
          <p:cNvSpPr/>
          <p:nvPr/>
        </p:nvSpPr>
        <p:spPr>
          <a:xfrm>
            <a:off x="9782294" y="3187303"/>
            <a:ext cx="3881914"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highlight>
                  <a:srgbClr val="EEEDF2"/>
                </a:highlight>
                <a:latin typeface="Consolas" pitchFamily="34" charset="0"/>
                <a:ea typeface="Consolas" pitchFamily="34" charset="-122"/>
                <a:cs typeface="Consolas" pitchFamily="34" charset="-120"/>
              </a:rPr>
              <a:t>usermod -l new_login_name old_login_name</a:t>
            </a:r>
            <a:endParaRPr lang="en-US" sz="1400" dirty="0"/>
          </a:p>
        </p:txBody>
      </p:sp>
      <p:sp>
        <p:nvSpPr>
          <p:cNvPr id="24" name="Text 19"/>
          <p:cNvSpPr/>
          <p:nvPr/>
        </p:nvSpPr>
        <p:spPr>
          <a:xfrm>
            <a:off x="9609892" y="3817739"/>
            <a:ext cx="4226719" cy="580549"/>
          </a:xfrm>
          <a:prstGeom prst="rect">
            <a:avLst/>
          </a:prstGeom>
          <a:noFill/>
          <a:ln/>
        </p:spPr>
        <p:txBody>
          <a:bodyPr wrap="squar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Example: sudo usermod -l somnog8 somnog10 Renames user 'somnog8' to 'somnog10'.</a:t>
            </a:r>
            <a:endParaRPr lang="en-US" sz="1400" dirty="0"/>
          </a:p>
        </p:txBody>
      </p:sp>
      <p:sp>
        <p:nvSpPr>
          <p:cNvPr id="25" name="Text 20"/>
          <p:cNvSpPr/>
          <p:nvPr/>
        </p:nvSpPr>
        <p:spPr>
          <a:xfrm>
            <a:off x="793790" y="4715828"/>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Libre Baskerville Light" pitchFamily="34" charset="0"/>
                <a:ea typeface="Libre Baskerville Light" pitchFamily="34" charset="-122"/>
                <a:cs typeface="Libre Baskerville Light" pitchFamily="34" charset="-120"/>
              </a:rPr>
              <a:t>04</a:t>
            </a:r>
            <a:endParaRPr lang="en-US" sz="1400" dirty="0"/>
          </a:p>
        </p:txBody>
      </p:sp>
      <p:pic>
        <p:nvPicPr>
          <p:cNvPr id="26" name="Image 3" descr="preencoded.png"/>
          <p:cNvPicPr>
            <a:picLocks noChangeAspect="1"/>
          </p:cNvPicPr>
          <p:nvPr/>
        </p:nvPicPr>
        <p:blipFill>
          <a:blip r:embed="rId4"/>
          <a:stretch>
            <a:fillRect/>
          </a:stretch>
        </p:blipFill>
        <p:spPr>
          <a:xfrm>
            <a:off x="793790" y="4983242"/>
            <a:ext cx="6430685" cy="22860"/>
          </a:xfrm>
          <a:prstGeom prst="rect">
            <a:avLst/>
          </a:prstGeom>
        </p:spPr>
      </p:pic>
      <p:sp>
        <p:nvSpPr>
          <p:cNvPr id="27" name="Text 21"/>
          <p:cNvSpPr/>
          <p:nvPr/>
        </p:nvSpPr>
        <p:spPr>
          <a:xfrm>
            <a:off x="793790" y="5137785"/>
            <a:ext cx="2860953" cy="283488"/>
          </a:xfrm>
          <a:prstGeom prst="rect">
            <a:avLst/>
          </a:prstGeom>
          <a:noFill/>
          <a:ln/>
        </p:spPr>
        <p:txBody>
          <a:bodyPr wrap="none" lIns="0" tIns="0" rIns="0" bIns="0" rtlCol="0" anchor="t"/>
          <a:lstStyle/>
          <a:p>
            <a:pPr marL="0" indent="0" algn="l">
              <a:lnSpc>
                <a:spcPts val="2200"/>
              </a:lnSpc>
              <a:buNone/>
            </a:pPr>
            <a:r>
              <a:rPr lang="en-US" sz="1750" dirty="0">
                <a:solidFill>
                  <a:srgbClr val="49495A"/>
                </a:solidFill>
                <a:latin typeface="Libre Baskerville" pitchFamily="34" charset="0"/>
                <a:ea typeface="Libre Baskerville" pitchFamily="34" charset="-122"/>
                <a:cs typeface="Libre Baskerville" pitchFamily="34" charset="-120"/>
              </a:rPr>
              <a:t>Change Home Directory</a:t>
            </a:r>
            <a:endParaRPr lang="en-US" sz="1750" dirty="0"/>
          </a:p>
        </p:txBody>
      </p:sp>
      <p:sp>
        <p:nvSpPr>
          <p:cNvPr id="28" name="Shape 22"/>
          <p:cNvSpPr/>
          <p:nvPr/>
        </p:nvSpPr>
        <p:spPr>
          <a:xfrm>
            <a:off x="793790" y="5571053"/>
            <a:ext cx="6430685" cy="562451"/>
          </a:xfrm>
          <a:prstGeom prst="roundRect">
            <a:avLst>
              <a:gd name="adj" fmla="val 4839"/>
            </a:avLst>
          </a:prstGeom>
          <a:solidFill>
            <a:srgbClr val="EEEDF2"/>
          </a:solidFill>
          <a:ln/>
        </p:spPr>
        <p:txBody>
          <a:bodyPr/>
          <a:lstStyle/>
          <a:p>
            <a:endParaRPr lang="en-US"/>
          </a:p>
        </p:txBody>
      </p:sp>
      <p:sp>
        <p:nvSpPr>
          <p:cNvPr id="29" name="Shape 23"/>
          <p:cNvSpPr/>
          <p:nvPr/>
        </p:nvSpPr>
        <p:spPr>
          <a:xfrm>
            <a:off x="784741" y="5571053"/>
            <a:ext cx="6448782" cy="562451"/>
          </a:xfrm>
          <a:prstGeom prst="roundRect">
            <a:avLst>
              <a:gd name="adj" fmla="val 4839"/>
            </a:avLst>
          </a:prstGeom>
          <a:solidFill>
            <a:srgbClr val="EEEDF2"/>
          </a:solidFill>
          <a:ln/>
        </p:spPr>
        <p:txBody>
          <a:bodyPr/>
          <a:lstStyle/>
          <a:p>
            <a:endParaRPr lang="en-US"/>
          </a:p>
        </p:txBody>
      </p:sp>
      <p:sp>
        <p:nvSpPr>
          <p:cNvPr id="30" name="Text 24"/>
          <p:cNvSpPr/>
          <p:nvPr/>
        </p:nvSpPr>
        <p:spPr>
          <a:xfrm>
            <a:off x="966192" y="5761434"/>
            <a:ext cx="6085880"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highlight>
                  <a:srgbClr val="EEEDF2"/>
                </a:highlight>
                <a:latin typeface="Consolas" pitchFamily="34" charset="0"/>
                <a:ea typeface="Consolas" pitchFamily="34" charset="-122"/>
                <a:cs typeface="Consolas" pitchFamily="34" charset="-120"/>
              </a:rPr>
              <a:t>usermod -d new_home_directory_path username</a:t>
            </a:r>
            <a:endParaRPr lang="en-US" sz="1400" dirty="0"/>
          </a:p>
        </p:txBody>
      </p:sp>
      <p:sp>
        <p:nvSpPr>
          <p:cNvPr id="31" name="Text 25"/>
          <p:cNvSpPr/>
          <p:nvPr/>
        </p:nvSpPr>
        <p:spPr>
          <a:xfrm>
            <a:off x="793790" y="6391870"/>
            <a:ext cx="6430685" cy="580549"/>
          </a:xfrm>
          <a:prstGeom prst="rect">
            <a:avLst/>
          </a:prstGeom>
          <a:noFill/>
          <a:ln/>
        </p:spPr>
        <p:txBody>
          <a:bodyPr wrap="squar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Example: sudo usermod -d /home/somnog10 somnog8Relocates 'somnog8''s home directory.</a:t>
            </a:r>
            <a:endParaRPr lang="en-US" sz="1400" dirty="0"/>
          </a:p>
        </p:txBody>
      </p:sp>
      <p:sp>
        <p:nvSpPr>
          <p:cNvPr id="32" name="Text 26"/>
          <p:cNvSpPr/>
          <p:nvPr/>
        </p:nvSpPr>
        <p:spPr>
          <a:xfrm>
            <a:off x="7405926" y="4715828"/>
            <a:ext cx="181451" cy="22681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latin typeface="Libre Baskerville Light" pitchFamily="34" charset="0"/>
                <a:ea typeface="Libre Baskerville Light" pitchFamily="34" charset="-122"/>
                <a:cs typeface="Libre Baskerville Light" pitchFamily="34" charset="-120"/>
              </a:rPr>
              <a:t>05</a:t>
            </a:r>
            <a:endParaRPr lang="en-US" sz="1400" dirty="0"/>
          </a:p>
        </p:txBody>
      </p:sp>
      <p:pic>
        <p:nvPicPr>
          <p:cNvPr id="33" name="Image 4" descr="preencoded.png"/>
          <p:cNvPicPr>
            <a:picLocks noChangeAspect="1"/>
          </p:cNvPicPr>
          <p:nvPr/>
        </p:nvPicPr>
        <p:blipFill>
          <a:blip r:embed="rId4"/>
          <a:stretch>
            <a:fillRect/>
          </a:stretch>
        </p:blipFill>
        <p:spPr>
          <a:xfrm>
            <a:off x="7405926" y="4983242"/>
            <a:ext cx="6430685" cy="22860"/>
          </a:xfrm>
          <a:prstGeom prst="rect">
            <a:avLst/>
          </a:prstGeom>
        </p:spPr>
      </p:pic>
      <p:sp>
        <p:nvSpPr>
          <p:cNvPr id="34" name="Text 27"/>
          <p:cNvSpPr/>
          <p:nvPr/>
        </p:nvSpPr>
        <p:spPr>
          <a:xfrm>
            <a:off x="7405926" y="5137785"/>
            <a:ext cx="2268260" cy="283488"/>
          </a:xfrm>
          <a:prstGeom prst="rect">
            <a:avLst/>
          </a:prstGeom>
          <a:noFill/>
          <a:ln/>
        </p:spPr>
        <p:txBody>
          <a:bodyPr wrap="none" lIns="0" tIns="0" rIns="0" bIns="0" rtlCol="0" anchor="t"/>
          <a:lstStyle/>
          <a:p>
            <a:pPr marL="0" indent="0" algn="l">
              <a:lnSpc>
                <a:spcPts val="2200"/>
              </a:lnSpc>
              <a:buNone/>
            </a:pPr>
            <a:r>
              <a:rPr lang="en-US" sz="1750" dirty="0">
                <a:solidFill>
                  <a:srgbClr val="49495A"/>
                </a:solidFill>
                <a:latin typeface="Libre Baskerville" pitchFamily="34" charset="0"/>
                <a:ea typeface="Libre Baskerville" pitchFamily="34" charset="-122"/>
                <a:cs typeface="Libre Baskerville" pitchFamily="34" charset="-120"/>
              </a:rPr>
              <a:t>Delete a User</a:t>
            </a:r>
            <a:endParaRPr lang="en-US" sz="1750" dirty="0"/>
          </a:p>
        </p:txBody>
      </p:sp>
      <p:sp>
        <p:nvSpPr>
          <p:cNvPr id="35" name="Shape 28"/>
          <p:cNvSpPr/>
          <p:nvPr/>
        </p:nvSpPr>
        <p:spPr>
          <a:xfrm>
            <a:off x="7405926" y="5589151"/>
            <a:ext cx="6430685" cy="562451"/>
          </a:xfrm>
          <a:prstGeom prst="roundRect">
            <a:avLst>
              <a:gd name="adj" fmla="val 4839"/>
            </a:avLst>
          </a:prstGeom>
          <a:solidFill>
            <a:srgbClr val="EEEDF2"/>
          </a:solidFill>
          <a:ln/>
        </p:spPr>
        <p:txBody>
          <a:bodyPr/>
          <a:lstStyle/>
          <a:p>
            <a:endParaRPr lang="en-US"/>
          </a:p>
        </p:txBody>
      </p:sp>
      <p:sp>
        <p:nvSpPr>
          <p:cNvPr id="36" name="Shape 29"/>
          <p:cNvSpPr/>
          <p:nvPr/>
        </p:nvSpPr>
        <p:spPr>
          <a:xfrm>
            <a:off x="7396877" y="5589151"/>
            <a:ext cx="6448782" cy="562451"/>
          </a:xfrm>
          <a:prstGeom prst="roundRect">
            <a:avLst>
              <a:gd name="adj" fmla="val 4839"/>
            </a:avLst>
          </a:prstGeom>
          <a:solidFill>
            <a:srgbClr val="EEEDF2"/>
          </a:solidFill>
          <a:ln/>
        </p:spPr>
        <p:txBody>
          <a:bodyPr/>
          <a:lstStyle/>
          <a:p>
            <a:endParaRPr lang="en-US"/>
          </a:p>
        </p:txBody>
      </p:sp>
      <p:sp>
        <p:nvSpPr>
          <p:cNvPr id="37" name="Text 30"/>
          <p:cNvSpPr/>
          <p:nvPr/>
        </p:nvSpPr>
        <p:spPr>
          <a:xfrm>
            <a:off x="7578328" y="5761434"/>
            <a:ext cx="6085880" cy="290274"/>
          </a:xfrm>
          <a:prstGeom prst="rect">
            <a:avLst/>
          </a:prstGeom>
          <a:noFill/>
          <a:ln/>
        </p:spPr>
        <p:txBody>
          <a:bodyPr wrap="none" lIns="0" tIns="0" rIns="0" bIns="0" rtlCol="0" anchor="t"/>
          <a:lstStyle/>
          <a:p>
            <a:pPr marL="0" indent="0" algn="l">
              <a:lnSpc>
                <a:spcPts val="2250"/>
              </a:lnSpc>
              <a:buNone/>
            </a:pPr>
            <a:r>
              <a:rPr lang="en-US" sz="1400" dirty="0">
                <a:solidFill>
                  <a:srgbClr val="49495A"/>
                </a:solidFill>
                <a:highlight>
                  <a:srgbClr val="EEEDF2"/>
                </a:highlight>
                <a:latin typeface="Consolas" pitchFamily="34" charset="0"/>
                <a:ea typeface="Consolas" pitchFamily="34" charset="-122"/>
                <a:cs typeface="Consolas" pitchFamily="34" charset="-120"/>
              </a:rPr>
              <a:t>userdel -r username</a:t>
            </a:r>
            <a:endParaRPr lang="en-US" sz="1400" dirty="0"/>
          </a:p>
        </p:txBody>
      </p:sp>
      <p:sp>
        <p:nvSpPr>
          <p:cNvPr id="38" name="Text 31"/>
          <p:cNvSpPr/>
          <p:nvPr/>
        </p:nvSpPr>
        <p:spPr>
          <a:xfrm>
            <a:off x="7405926" y="6391870"/>
            <a:ext cx="6430685" cy="870823"/>
          </a:xfrm>
          <a:prstGeom prst="rect">
            <a:avLst/>
          </a:prstGeom>
          <a:noFill/>
          <a:ln/>
        </p:spPr>
        <p:txBody>
          <a:bodyPr wrap="square" lIns="0" tIns="0" rIns="0" bIns="0" rtlCol="0" anchor="t"/>
          <a:lstStyle/>
          <a:p>
            <a:pPr marL="0" indent="0" algn="l">
              <a:lnSpc>
                <a:spcPts val="2250"/>
              </a:lnSpc>
              <a:buNone/>
            </a:pPr>
            <a:r>
              <a:rPr lang="en-US" sz="1400" dirty="0">
                <a:solidFill>
                  <a:srgbClr val="49495A"/>
                </a:solidFill>
                <a:latin typeface="Open Sans" pitchFamily="34" charset="0"/>
                <a:ea typeface="Open Sans" pitchFamily="34" charset="-122"/>
                <a:cs typeface="Open Sans" pitchFamily="34" charset="-120"/>
              </a:rPr>
              <a:t>Example: </a:t>
            </a:r>
            <a:r>
              <a:rPr lang="en-US" sz="1400" dirty="0">
                <a:solidFill>
                  <a:srgbClr val="49495A"/>
                </a:solidFill>
                <a:highlight>
                  <a:srgbClr val="EEEDF2"/>
                </a:highlight>
                <a:latin typeface="Consolas" pitchFamily="34" charset="0"/>
                <a:ea typeface="Consolas" pitchFamily="34" charset="-122"/>
                <a:cs typeface="Consolas" pitchFamily="34" charset="-120"/>
              </a:rPr>
              <a:t>sudo userdel -r </a:t>
            </a:r>
            <a:r>
              <a:rPr lang="en-US" sz="1400" dirty="0">
                <a:solidFill>
                  <a:srgbClr val="49495A"/>
                </a:solidFill>
                <a:latin typeface="Open Sans" pitchFamily="34" charset="0"/>
                <a:ea typeface="Open Sans" pitchFamily="34" charset="-122"/>
                <a:cs typeface="Open Sans" pitchFamily="34" charset="-120"/>
              </a:rPr>
              <a:t>somnog8 Removes 'username' and their home directory. Ensure they are removed from groups first if necessary.</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93877"/>
            <a:ext cx="8781812" cy="566976"/>
          </a:xfrm>
          <a:prstGeom prst="rect">
            <a:avLst/>
          </a:prstGeom>
          <a:noFill/>
          <a:ln/>
        </p:spPr>
        <p:txBody>
          <a:bodyPr wrap="none" lIns="0" tIns="0" rIns="0" bIns="0" rtlCol="0" anchor="t"/>
          <a:lstStyle/>
          <a:p>
            <a:pPr marL="0" indent="0" algn="l">
              <a:lnSpc>
                <a:spcPts val="4450"/>
              </a:lnSpc>
              <a:buNone/>
            </a:pPr>
            <a:r>
              <a:rPr lang="en-US" sz="3550" dirty="0">
                <a:solidFill>
                  <a:srgbClr val="403CCF"/>
                </a:solidFill>
                <a:latin typeface="Libre Baskerville" pitchFamily="34" charset="0"/>
                <a:ea typeface="Libre Baskerville" pitchFamily="34" charset="-122"/>
                <a:cs typeface="Libre Baskerville" pitchFamily="34" charset="-120"/>
              </a:rPr>
              <a:t>Password Aging &amp; Account Expiration</a:t>
            </a:r>
            <a:endParaRPr lang="en-US" sz="3550" dirty="0"/>
          </a:p>
        </p:txBody>
      </p:sp>
      <p:sp>
        <p:nvSpPr>
          <p:cNvPr id="3" name="Text 1"/>
          <p:cNvSpPr/>
          <p:nvPr/>
        </p:nvSpPr>
        <p:spPr>
          <a:xfrm>
            <a:off x="793790" y="2514481"/>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Enforce stronger security policies by setting expiration dates for passwords and user accounts.</a:t>
            </a:r>
            <a:endParaRPr lang="en-US" sz="1750" dirty="0"/>
          </a:p>
        </p:txBody>
      </p:sp>
      <p:sp>
        <p:nvSpPr>
          <p:cNvPr id="4" name="Shape 2"/>
          <p:cNvSpPr/>
          <p:nvPr/>
        </p:nvSpPr>
        <p:spPr>
          <a:xfrm>
            <a:off x="793790" y="3245882"/>
            <a:ext cx="3604022" cy="283488"/>
          </a:xfrm>
          <a:prstGeom prst="roundRect">
            <a:avLst>
              <a:gd name="adj" fmla="val 12002"/>
            </a:avLst>
          </a:prstGeom>
          <a:solidFill>
            <a:srgbClr val="EAE8F3"/>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793790" y="3245882"/>
            <a:ext cx="3243620" cy="283488"/>
          </a:xfrm>
          <a:prstGeom prst="rect">
            <a:avLst/>
          </a:prstGeom>
        </p:spPr>
      </p:pic>
      <p:sp>
        <p:nvSpPr>
          <p:cNvPr id="6" name="Text 3"/>
          <p:cNvSpPr/>
          <p:nvPr/>
        </p:nvSpPr>
        <p:spPr>
          <a:xfrm>
            <a:off x="4567833" y="3245882"/>
            <a:ext cx="384572" cy="283488"/>
          </a:xfrm>
          <a:prstGeom prst="rect">
            <a:avLst/>
          </a:prstGeom>
          <a:noFill/>
          <a:ln/>
        </p:spPr>
        <p:txBody>
          <a:bodyPr wrap="none" lIns="0" tIns="0" rIns="0" bIns="0" rtlCol="0" anchor="t"/>
          <a:lstStyle/>
          <a:p>
            <a:pPr marL="0" indent="0" algn="l">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90</a:t>
            </a:r>
            <a:endParaRPr lang="en-US" sz="2200" dirty="0"/>
          </a:p>
        </p:txBody>
      </p:sp>
      <p:sp>
        <p:nvSpPr>
          <p:cNvPr id="7" name="Text 4"/>
          <p:cNvSpPr/>
          <p:nvPr/>
        </p:nvSpPr>
        <p:spPr>
          <a:xfrm>
            <a:off x="793790" y="3812738"/>
            <a:ext cx="2851904"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Max Password Days</a:t>
            </a:r>
            <a:endParaRPr lang="en-US" sz="2200" dirty="0"/>
          </a:p>
        </p:txBody>
      </p:sp>
      <p:sp>
        <p:nvSpPr>
          <p:cNvPr id="8" name="Text 5"/>
          <p:cNvSpPr/>
          <p:nvPr/>
        </p:nvSpPr>
        <p:spPr>
          <a:xfrm>
            <a:off x="793790" y="4303157"/>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Set with </a:t>
            </a:r>
            <a:r>
              <a:rPr lang="en-US" sz="1750" dirty="0">
                <a:solidFill>
                  <a:srgbClr val="49495A"/>
                </a:solidFill>
                <a:highlight>
                  <a:srgbClr val="EEEDF2"/>
                </a:highlight>
                <a:latin typeface="Consolas" pitchFamily="34" charset="0"/>
                <a:ea typeface="Consolas" pitchFamily="34" charset="-122"/>
                <a:cs typeface="Consolas" pitchFamily="34" charset="-120"/>
              </a:rPr>
              <a:t>chage -M</a:t>
            </a:r>
            <a:r>
              <a:rPr lang="en-US" sz="1750" dirty="0">
                <a:solidFill>
                  <a:srgbClr val="49495A"/>
                </a:solidFill>
                <a:latin typeface="Open Sans" pitchFamily="34" charset="0"/>
                <a:ea typeface="Open Sans" pitchFamily="34" charset="-122"/>
                <a:cs typeface="Open Sans" pitchFamily="34" charset="-120"/>
              </a:rPr>
              <a:t>. Forces users to change passwords regularly.</a:t>
            </a:r>
            <a:endParaRPr lang="en-US" sz="1750" dirty="0"/>
          </a:p>
        </p:txBody>
      </p:sp>
      <p:sp>
        <p:nvSpPr>
          <p:cNvPr id="9" name="Shape 6"/>
          <p:cNvSpPr/>
          <p:nvPr/>
        </p:nvSpPr>
        <p:spPr>
          <a:xfrm>
            <a:off x="5235893" y="3245882"/>
            <a:ext cx="3705106" cy="283488"/>
          </a:xfrm>
          <a:prstGeom prst="roundRect">
            <a:avLst>
              <a:gd name="adj" fmla="val 12002"/>
            </a:avLst>
          </a:prstGeom>
          <a:solidFill>
            <a:srgbClr val="EAE8F3"/>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235893" y="3245882"/>
            <a:ext cx="259318" cy="283488"/>
          </a:xfrm>
          <a:prstGeom prst="rect">
            <a:avLst/>
          </a:prstGeom>
        </p:spPr>
      </p:pic>
      <p:sp>
        <p:nvSpPr>
          <p:cNvPr id="11" name="Text 7"/>
          <p:cNvSpPr/>
          <p:nvPr/>
        </p:nvSpPr>
        <p:spPr>
          <a:xfrm>
            <a:off x="9111020" y="3245882"/>
            <a:ext cx="283488" cy="283488"/>
          </a:xfrm>
          <a:prstGeom prst="rect">
            <a:avLst/>
          </a:prstGeom>
          <a:noFill/>
          <a:ln/>
        </p:spPr>
        <p:txBody>
          <a:bodyPr wrap="none" lIns="0" tIns="0" rIns="0" bIns="0" rtlCol="0" anchor="t"/>
          <a:lstStyle/>
          <a:p>
            <a:pPr marL="0" indent="0" algn="l">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7</a:t>
            </a:r>
            <a:endParaRPr lang="en-US" sz="2200" dirty="0"/>
          </a:p>
        </p:txBody>
      </p:sp>
      <p:sp>
        <p:nvSpPr>
          <p:cNvPr id="12" name="Text 8"/>
          <p:cNvSpPr/>
          <p:nvPr/>
        </p:nvSpPr>
        <p:spPr>
          <a:xfrm>
            <a:off x="5235893" y="38127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Min Password Days</a:t>
            </a:r>
            <a:endParaRPr lang="en-US" sz="2200" dirty="0"/>
          </a:p>
        </p:txBody>
      </p:sp>
      <p:sp>
        <p:nvSpPr>
          <p:cNvPr id="13" name="Text 9"/>
          <p:cNvSpPr/>
          <p:nvPr/>
        </p:nvSpPr>
        <p:spPr>
          <a:xfrm>
            <a:off x="5235893" y="4303157"/>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Set with </a:t>
            </a:r>
            <a:r>
              <a:rPr lang="en-US" sz="1750" dirty="0">
                <a:solidFill>
                  <a:srgbClr val="49495A"/>
                </a:solidFill>
                <a:highlight>
                  <a:srgbClr val="EEEDF2"/>
                </a:highlight>
                <a:latin typeface="Consolas" pitchFamily="34" charset="0"/>
                <a:ea typeface="Consolas" pitchFamily="34" charset="-122"/>
                <a:cs typeface="Consolas" pitchFamily="34" charset="-120"/>
              </a:rPr>
              <a:t>chage -m</a:t>
            </a:r>
            <a:r>
              <a:rPr lang="en-US" sz="1750" dirty="0">
                <a:solidFill>
                  <a:srgbClr val="49495A"/>
                </a:solidFill>
                <a:latin typeface="Open Sans" pitchFamily="34" charset="0"/>
                <a:ea typeface="Open Sans" pitchFamily="34" charset="-122"/>
                <a:cs typeface="Open Sans" pitchFamily="34" charset="-120"/>
              </a:rPr>
              <a:t>. Prevents users from changing passwords too frequently after a reset.</a:t>
            </a:r>
            <a:endParaRPr lang="en-US" sz="1750" dirty="0"/>
          </a:p>
        </p:txBody>
      </p:sp>
      <p:sp>
        <p:nvSpPr>
          <p:cNvPr id="14" name="Shape 10"/>
          <p:cNvSpPr/>
          <p:nvPr/>
        </p:nvSpPr>
        <p:spPr>
          <a:xfrm>
            <a:off x="9677995" y="3245882"/>
            <a:ext cx="3488055" cy="283488"/>
          </a:xfrm>
          <a:prstGeom prst="roundRect">
            <a:avLst>
              <a:gd name="adj" fmla="val 12002"/>
            </a:avLst>
          </a:prstGeom>
          <a:solidFill>
            <a:srgbClr val="EAE8F3"/>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677995" y="3245882"/>
            <a:ext cx="3488055" cy="283488"/>
          </a:xfrm>
          <a:prstGeom prst="rect">
            <a:avLst/>
          </a:prstGeom>
        </p:spPr>
      </p:pic>
      <p:sp>
        <p:nvSpPr>
          <p:cNvPr id="16" name="Text 11"/>
          <p:cNvSpPr/>
          <p:nvPr/>
        </p:nvSpPr>
        <p:spPr>
          <a:xfrm>
            <a:off x="13336072" y="3245882"/>
            <a:ext cx="500539" cy="283488"/>
          </a:xfrm>
          <a:prstGeom prst="rect">
            <a:avLst/>
          </a:prstGeom>
          <a:noFill/>
          <a:ln/>
        </p:spPr>
        <p:txBody>
          <a:bodyPr wrap="none" lIns="0" tIns="0" rIns="0" bIns="0" rtlCol="0" anchor="t"/>
          <a:lstStyle/>
          <a:p>
            <a:pPr marL="0" indent="0" algn="l">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180</a:t>
            </a:r>
            <a:endParaRPr lang="en-US" sz="2200" dirty="0"/>
          </a:p>
        </p:txBody>
      </p:sp>
      <p:sp>
        <p:nvSpPr>
          <p:cNvPr id="17" name="Text 12"/>
          <p:cNvSpPr/>
          <p:nvPr/>
        </p:nvSpPr>
        <p:spPr>
          <a:xfrm>
            <a:off x="9677995" y="38127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Days Inactive</a:t>
            </a:r>
            <a:endParaRPr lang="en-US" sz="2200" dirty="0"/>
          </a:p>
        </p:txBody>
      </p:sp>
      <p:sp>
        <p:nvSpPr>
          <p:cNvPr id="18" name="Text 13"/>
          <p:cNvSpPr/>
          <p:nvPr/>
        </p:nvSpPr>
        <p:spPr>
          <a:xfrm>
            <a:off x="9677995" y="4303157"/>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Set with </a:t>
            </a:r>
            <a:r>
              <a:rPr lang="en-US" sz="1750" dirty="0">
                <a:solidFill>
                  <a:srgbClr val="49495A"/>
                </a:solidFill>
                <a:highlight>
                  <a:srgbClr val="EEEDF2"/>
                </a:highlight>
                <a:latin typeface="Consolas" pitchFamily="34" charset="0"/>
                <a:ea typeface="Consolas" pitchFamily="34" charset="-122"/>
                <a:cs typeface="Consolas" pitchFamily="34" charset="-120"/>
              </a:rPr>
              <a:t>chage -I</a:t>
            </a:r>
            <a:r>
              <a:rPr lang="en-US" sz="1750" dirty="0">
                <a:solidFill>
                  <a:srgbClr val="49495A"/>
                </a:solidFill>
                <a:latin typeface="Open Sans" pitchFamily="34" charset="0"/>
                <a:ea typeface="Open Sans" pitchFamily="34" charset="-122"/>
                <a:cs typeface="Open Sans" pitchFamily="34" charset="-120"/>
              </a:rPr>
              <a:t>. Account will be locked after this period of inactivity.</a:t>
            </a:r>
            <a:endParaRPr lang="en-US" sz="1750" dirty="0"/>
          </a:p>
        </p:txBody>
      </p:sp>
      <p:sp>
        <p:nvSpPr>
          <p:cNvPr id="19" name="Text 14"/>
          <p:cNvSpPr/>
          <p:nvPr/>
        </p:nvSpPr>
        <p:spPr>
          <a:xfrm>
            <a:off x="793790" y="564701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Use </a:t>
            </a:r>
            <a:r>
              <a:rPr lang="en-US" sz="1750" dirty="0">
                <a:solidFill>
                  <a:srgbClr val="49495A"/>
                </a:solidFill>
                <a:highlight>
                  <a:srgbClr val="EEEDF2"/>
                </a:highlight>
                <a:latin typeface="Consolas" pitchFamily="34" charset="0"/>
                <a:ea typeface="Consolas" pitchFamily="34" charset="-122"/>
                <a:cs typeface="Consolas" pitchFamily="34" charset="-120"/>
              </a:rPr>
              <a:t>chage -l username</a:t>
            </a:r>
            <a:r>
              <a:rPr lang="en-US" sz="1750" dirty="0">
                <a:solidFill>
                  <a:srgbClr val="49495A"/>
                </a:solidFill>
                <a:latin typeface="Open Sans" pitchFamily="34" charset="0"/>
                <a:ea typeface="Open Sans" pitchFamily="34" charset="-122"/>
                <a:cs typeface="Open Sans" pitchFamily="34" charset="-120"/>
              </a:rPr>
              <a:t> to view current aging settings. To force a password reset on next login, use </a:t>
            </a:r>
            <a:r>
              <a:rPr lang="en-US" sz="1750" dirty="0">
                <a:solidFill>
                  <a:srgbClr val="49495A"/>
                </a:solidFill>
                <a:highlight>
                  <a:srgbClr val="EEEDF2"/>
                </a:highlight>
                <a:latin typeface="Consolas" pitchFamily="34" charset="0"/>
                <a:ea typeface="Consolas" pitchFamily="34" charset="-122"/>
                <a:cs typeface="Consolas" pitchFamily="34" charset="-120"/>
              </a:rPr>
              <a:t>chage -d 0 username</a:t>
            </a:r>
            <a:r>
              <a:rPr lang="en-US" sz="1750" dirty="0">
                <a:solidFill>
                  <a:srgbClr val="49495A"/>
                </a:solidFill>
                <a:latin typeface="Open Sans" pitchFamily="34" charset="0"/>
                <a:ea typeface="Open Sans" pitchFamily="34" charset="-122"/>
                <a:cs typeface="Open Sans" pitchFamily="34" charset="-120"/>
              </a:rPr>
              <a:t>. Account expiration can be set with </a:t>
            </a:r>
            <a:r>
              <a:rPr lang="en-US" sz="1750" dirty="0">
                <a:solidFill>
                  <a:srgbClr val="49495A"/>
                </a:solidFill>
                <a:highlight>
                  <a:srgbClr val="EEEDF2"/>
                </a:highlight>
                <a:latin typeface="Consolas" pitchFamily="34" charset="0"/>
                <a:ea typeface="Consolas" pitchFamily="34" charset="-122"/>
                <a:cs typeface="Consolas" pitchFamily="34" charset="-120"/>
              </a:rPr>
              <a:t>chage -E YYYY-MM-DD username</a:t>
            </a:r>
            <a:r>
              <a:rPr lang="en-US" sz="1750" dirty="0">
                <a:solidFill>
                  <a:srgbClr val="49495A"/>
                </a:solidFill>
                <a:latin typeface="Open Sans" pitchFamily="34" charset="0"/>
                <a:ea typeface="Open Sans" pitchFamily="34" charset="-122"/>
                <a:cs typeface="Open Sans" pitchFamily="34" charset="-120"/>
              </a:rPr>
              <a:t>, automatically disabling accounts when no longer needed.</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721400"/>
            <a:ext cx="4898469" cy="396835"/>
          </a:xfrm>
          <a:prstGeom prst="rect">
            <a:avLst/>
          </a:prstGeom>
          <a:noFill/>
          <a:ln/>
        </p:spPr>
        <p:txBody>
          <a:bodyPr wrap="none" lIns="0" tIns="0" rIns="0" bIns="0" rtlCol="0" anchor="t"/>
          <a:lstStyle/>
          <a:p>
            <a:pPr marL="0" indent="0" algn="l">
              <a:lnSpc>
                <a:spcPts val="3100"/>
              </a:lnSpc>
              <a:buNone/>
            </a:pPr>
            <a:r>
              <a:rPr lang="en-US" sz="2500" dirty="0">
                <a:solidFill>
                  <a:srgbClr val="403CCF"/>
                </a:solidFill>
                <a:latin typeface="Libre Baskerville" pitchFamily="34" charset="0"/>
                <a:ea typeface="Libre Baskerville" pitchFamily="34" charset="-122"/>
                <a:cs typeface="Libre Baskerville" pitchFamily="34" charset="-120"/>
              </a:rPr>
              <a:t>Advanced Security &amp; Auditing</a:t>
            </a:r>
            <a:endParaRPr lang="en-US" sz="2500" dirty="0"/>
          </a:p>
        </p:txBody>
      </p:sp>
      <p:sp>
        <p:nvSpPr>
          <p:cNvPr id="3" name="Text 1"/>
          <p:cNvSpPr/>
          <p:nvPr/>
        </p:nvSpPr>
        <p:spPr>
          <a:xfrm>
            <a:off x="793790" y="1435775"/>
            <a:ext cx="13042821" cy="254079"/>
          </a:xfrm>
          <a:prstGeom prst="rect">
            <a:avLst/>
          </a:prstGeom>
          <a:noFill/>
          <a:ln/>
        </p:spPr>
        <p:txBody>
          <a:bodyPr wrap="none" lIns="0" tIns="0" rIns="0" bIns="0" rtlCol="0" anchor="t"/>
          <a:lstStyle/>
          <a:p>
            <a:pPr marL="0" indent="0" algn="l">
              <a:lnSpc>
                <a:spcPts val="2000"/>
              </a:lnSpc>
              <a:buNone/>
            </a:pPr>
            <a:r>
              <a:rPr lang="en-US" sz="1250" dirty="0">
                <a:solidFill>
                  <a:srgbClr val="49495A"/>
                </a:solidFill>
                <a:latin typeface="Open Sans" pitchFamily="34" charset="0"/>
                <a:ea typeface="Open Sans" pitchFamily="34" charset="-122"/>
                <a:cs typeface="Open Sans" pitchFamily="34" charset="-120"/>
              </a:rPr>
              <a:t>Ensuring robust security and proper oversight in user management.</a:t>
            </a:r>
            <a:endParaRPr lang="en-US" sz="1250" dirty="0"/>
          </a:p>
        </p:txBody>
      </p:sp>
      <p:pic>
        <p:nvPicPr>
          <p:cNvPr id="4" name="Image 0" descr="preencoded.png"/>
          <p:cNvPicPr>
            <a:picLocks noChangeAspect="1"/>
          </p:cNvPicPr>
          <p:nvPr/>
        </p:nvPicPr>
        <p:blipFill>
          <a:blip r:embed="rId3"/>
          <a:stretch>
            <a:fillRect/>
          </a:stretch>
        </p:blipFill>
        <p:spPr>
          <a:xfrm>
            <a:off x="793790" y="2047042"/>
            <a:ext cx="4429363" cy="4429363"/>
          </a:xfrm>
          <a:prstGeom prst="rect">
            <a:avLst/>
          </a:prstGeom>
        </p:spPr>
      </p:pic>
      <p:sp>
        <p:nvSpPr>
          <p:cNvPr id="5" name="Text 2"/>
          <p:cNvSpPr/>
          <p:nvPr/>
        </p:nvSpPr>
        <p:spPr>
          <a:xfrm>
            <a:off x="7516416" y="2027158"/>
            <a:ext cx="2569607" cy="248007"/>
          </a:xfrm>
          <a:prstGeom prst="rect">
            <a:avLst/>
          </a:prstGeom>
          <a:noFill/>
          <a:ln/>
        </p:spPr>
        <p:txBody>
          <a:bodyPr wrap="none" lIns="0" tIns="0" rIns="0" bIns="0" rtlCol="0" anchor="t"/>
          <a:lstStyle/>
          <a:p>
            <a:pPr marL="0" indent="0" algn="l">
              <a:lnSpc>
                <a:spcPts val="1950"/>
              </a:lnSpc>
              <a:buNone/>
            </a:pPr>
            <a:r>
              <a:rPr lang="en-US" sz="1550" dirty="0">
                <a:solidFill>
                  <a:srgbClr val="403CCF"/>
                </a:solidFill>
                <a:latin typeface="Libre Baskerville" pitchFamily="34" charset="0"/>
                <a:ea typeface="Libre Baskerville" pitchFamily="34" charset="-122"/>
                <a:cs typeface="Libre Baskerville" pitchFamily="34" charset="-120"/>
              </a:rPr>
              <a:t>Privilege Escalation Risks</a:t>
            </a:r>
            <a:endParaRPr lang="en-US" sz="1550" dirty="0"/>
          </a:p>
        </p:txBody>
      </p:sp>
      <p:sp>
        <p:nvSpPr>
          <p:cNvPr id="6" name="Text 3"/>
          <p:cNvSpPr/>
          <p:nvPr/>
        </p:nvSpPr>
        <p:spPr>
          <a:xfrm>
            <a:off x="7516416" y="2433876"/>
            <a:ext cx="6327815" cy="254079"/>
          </a:xfrm>
          <a:prstGeom prst="rect">
            <a:avLst/>
          </a:prstGeom>
          <a:noFill/>
          <a:ln/>
        </p:spPr>
        <p:txBody>
          <a:bodyPr wrap="none" lIns="0" tIns="0" rIns="0" bIns="0" rtlCol="0" anchor="t"/>
          <a:lstStyle/>
          <a:p>
            <a:pPr marL="0" indent="0" algn="l">
              <a:lnSpc>
                <a:spcPts val="2000"/>
              </a:lnSpc>
              <a:buNone/>
            </a:pPr>
            <a:r>
              <a:rPr lang="en-US" sz="1250" dirty="0">
                <a:solidFill>
                  <a:srgbClr val="49495A"/>
                </a:solidFill>
                <a:latin typeface="Open Sans" pitchFamily="34" charset="0"/>
                <a:ea typeface="Open Sans" pitchFamily="34" charset="-122"/>
                <a:cs typeface="Open Sans" pitchFamily="34" charset="-120"/>
              </a:rPr>
              <a:t>Improperly configured </a:t>
            </a:r>
            <a:r>
              <a:rPr lang="en-US" sz="1250" dirty="0">
                <a:solidFill>
                  <a:srgbClr val="49495A"/>
                </a:solidFill>
                <a:highlight>
                  <a:srgbClr val="EEEDF2"/>
                </a:highlight>
                <a:latin typeface="Consolas" pitchFamily="34" charset="0"/>
                <a:ea typeface="Consolas" pitchFamily="34" charset="-122"/>
                <a:cs typeface="Consolas" pitchFamily="34" charset="-120"/>
              </a:rPr>
              <a:t>/etc/sudoers</a:t>
            </a:r>
            <a:r>
              <a:rPr lang="en-US" sz="1250" dirty="0">
                <a:solidFill>
                  <a:srgbClr val="49495A"/>
                </a:solidFill>
                <a:latin typeface="Open Sans" pitchFamily="34" charset="0"/>
                <a:ea typeface="Open Sans" pitchFamily="34" charset="-122"/>
                <a:cs typeface="Open Sans" pitchFamily="34" charset="-120"/>
              </a:rPr>
              <a:t> can lead to unauthorized privilege escalation.</a:t>
            </a:r>
            <a:endParaRPr lang="en-US" sz="1250" dirty="0"/>
          </a:p>
        </p:txBody>
      </p:sp>
      <p:sp>
        <p:nvSpPr>
          <p:cNvPr id="7" name="Text 4"/>
          <p:cNvSpPr/>
          <p:nvPr/>
        </p:nvSpPr>
        <p:spPr>
          <a:xfrm>
            <a:off x="7516416" y="2830830"/>
            <a:ext cx="6327815" cy="508159"/>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49495A"/>
                </a:solidFill>
                <a:latin typeface="Open Sans" pitchFamily="34" charset="0"/>
                <a:ea typeface="Open Sans" pitchFamily="34" charset="-122"/>
                <a:cs typeface="Open Sans" pitchFamily="34" charset="-120"/>
              </a:rPr>
              <a:t>Solution:</a:t>
            </a:r>
            <a:r>
              <a:rPr lang="en-US" sz="1250" dirty="0">
                <a:solidFill>
                  <a:srgbClr val="49495A"/>
                </a:solidFill>
                <a:latin typeface="Open Sans" pitchFamily="34" charset="0"/>
                <a:ea typeface="Open Sans" pitchFamily="34" charset="-122"/>
                <a:cs typeface="Open Sans" pitchFamily="34" charset="-120"/>
              </a:rPr>
              <a:t> Always review and edit </a:t>
            </a:r>
            <a:r>
              <a:rPr lang="en-US" sz="1250" dirty="0">
                <a:solidFill>
                  <a:srgbClr val="49495A"/>
                </a:solidFill>
                <a:highlight>
                  <a:srgbClr val="EEEDF2"/>
                </a:highlight>
                <a:latin typeface="Consolas" pitchFamily="34" charset="0"/>
                <a:ea typeface="Consolas" pitchFamily="34" charset="-122"/>
                <a:cs typeface="Consolas" pitchFamily="34" charset="-120"/>
              </a:rPr>
              <a:t>/etc/sudoers</a:t>
            </a:r>
            <a:r>
              <a:rPr lang="en-US" sz="1250" dirty="0">
                <a:solidFill>
                  <a:srgbClr val="49495A"/>
                </a:solidFill>
                <a:latin typeface="Open Sans" pitchFamily="34" charset="0"/>
                <a:ea typeface="Open Sans" pitchFamily="34" charset="-122"/>
                <a:cs typeface="Open Sans" pitchFamily="34" charset="-120"/>
              </a:rPr>
              <a:t> using </a:t>
            </a:r>
            <a:r>
              <a:rPr lang="en-US" sz="1250" dirty="0">
                <a:solidFill>
                  <a:srgbClr val="49495A"/>
                </a:solidFill>
                <a:highlight>
                  <a:srgbClr val="EEEDF2"/>
                </a:highlight>
                <a:latin typeface="Consolas" pitchFamily="34" charset="0"/>
                <a:ea typeface="Consolas" pitchFamily="34" charset="-122"/>
                <a:cs typeface="Consolas" pitchFamily="34" charset="-120"/>
              </a:rPr>
              <a:t>visudo</a:t>
            </a:r>
            <a:r>
              <a:rPr lang="en-US" sz="1250" dirty="0">
                <a:solidFill>
                  <a:srgbClr val="49495A"/>
                </a:solidFill>
                <a:latin typeface="Open Sans" pitchFamily="34" charset="0"/>
                <a:ea typeface="Open Sans" pitchFamily="34" charset="-122"/>
                <a:cs typeface="Open Sans" pitchFamily="34" charset="-120"/>
              </a:rPr>
              <a:t> to prevent syntax errors and ensure only authorized users have elevated privileges.</a:t>
            </a:r>
            <a:endParaRPr lang="en-US" sz="1250" dirty="0"/>
          </a:p>
        </p:txBody>
      </p:sp>
      <p:sp>
        <p:nvSpPr>
          <p:cNvPr id="8" name="Text 5"/>
          <p:cNvSpPr/>
          <p:nvPr/>
        </p:nvSpPr>
        <p:spPr>
          <a:xfrm>
            <a:off x="7516416" y="3497699"/>
            <a:ext cx="3928943" cy="248007"/>
          </a:xfrm>
          <a:prstGeom prst="rect">
            <a:avLst/>
          </a:prstGeom>
          <a:noFill/>
          <a:ln/>
        </p:spPr>
        <p:txBody>
          <a:bodyPr wrap="none" lIns="0" tIns="0" rIns="0" bIns="0" rtlCol="0" anchor="t"/>
          <a:lstStyle/>
          <a:p>
            <a:pPr marL="0" indent="0" algn="l">
              <a:lnSpc>
                <a:spcPts val="1950"/>
              </a:lnSpc>
              <a:buNone/>
            </a:pPr>
            <a:r>
              <a:rPr lang="en-US" sz="1550" dirty="0">
                <a:solidFill>
                  <a:srgbClr val="403CCF"/>
                </a:solidFill>
                <a:latin typeface="Libre Baskerville" pitchFamily="34" charset="0"/>
                <a:ea typeface="Libre Baskerville" pitchFamily="34" charset="-122"/>
                <a:cs typeface="Libre Baskerville" pitchFamily="34" charset="-120"/>
              </a:rPr>
              <a:t>Misconfigured User Management Files</a:t>
            </a:r>
            <a:endParaRPr lang="en-US" sz="1550" dirty="0"/>
          </a:p>
        </p:txBody>
      </p:sp>
      <p:sp>
        <p:nvSpPr>
          <p:cNvPr id="9" name="Text 6"/>
          <p:cNvSpPr/>
          <p:nvPr/>
        </p:nvSpPr>
        <p:spPr>
          <a:xfrm>
            <a:off x="7516416" y="3904417"/>
            <a:ext cx="6327815" cy="508159"/>
          </a:xfrm>
          <a:prstGeom prst="rect">
            <a:avLst/>
          </a:prstGeom>
          <a:noFill/>
          <a:ln/>
        </p:spPr>
        <p:txBody>
          <a:bodyPr wrap="square" lIns="0" tIns="0" rIns="0" bIns="0" rtlCol="0" anchor="t"/>
          <a:lstStyle/>
          <a:p>
            <a:pPr marL="0" indent="0" algn="l">
              <a:lnSpc>
                <a:spcPts val="2000"/>
              </a:lnSpc>
              <a:buNone/>
            </a:pPr>
            <a:r>
              <a:rPr lang="en-US" sz="1250" dirty="0">
                <a:solidFill>
                  <a:srgbClr val="49495A"/>
                </a:solidFill>
                <a:latin typeface="Open Sans" pitchFamily="34" charset="0"/>
                <a:ea typeface="Open Sans" pitchFamily="34" charset="-122"/>
                <a:cs typeface="Open Sans" pitchFamily="34" charset="-120"/>
              </a:rPr>
              <a:t>Errors in critical files like </a:t>
            </a:r>
            <a:r>
              <a:rPr lang="en-US" sz="1250" dirty="0">
                <a:solidFill>
                  <a:srgbClr val="49495A"/>
                </a:solidFill>
                <a:highlight>
                  <a:srgbClr val="EEEDF2"/>
                </a:highlight>
                <a:latin typeface="Consolas" pitchFamily="34" charset="0"/>
                <a:ea typeface="Consolas" pitchFamily="34" charset="-122"/>
                <a:cs typeface="Consolas" pitchFamily="34" charset="-120"/>
              </a:rPr>
              <a:t>/etc/passwd</a:t>
            </a:r>
            <a:r>
              <a:rPr lang="en-US" sz="1250" dirty="0">
                <a:solidFill>
                  <a:srgbClr val="49495A"/>
                </a:solidFill>
                <a:latin typeface="Open Sans" pitchFamily="34" charset="0"/>
                <a:ea typeface="Open Sans" pitchFamily="34" charset="-122"/>
                <a:cs typeface="Open Sans" pitchFamily="34" charset="-120"/>
              </a:rPr>
              <a:t> or </a:t>
            </a:r>
            <a:r>
              <a:rPr lang="en-US" sz="1250" dirty="0">
                <a:solidFill>
                  <a:srgbClr val="49495A"/>
                </a:solidFill>
                <a:highlight>
                  <a:srgbClr val="EEEDF2"/>
                </a:highlight>
                <a:latin typeface="Consolas" pitchFamily="34" charset="0"/>
                <a:ea typeface="Consolas" pitchFamily="34" charset="-122"/>
                <a:cs typeface="Consolas" pitchFamily="34" charset="-120"/>
              </a:rPr>
              <a:t>/etc/shadow</a:t>
            </a:r>
            <a:r>
              <a:rPr lang="en-US" sz="1250" dirty="0">
                <a:solidFill>
                  <a:srgbClr val="49495A"/>
                </a:solidFill>
                <a:latin typeface="Open Sans" pitchFamily="34" charset="0"/>
                <a:ea typeface="Open Sans" pitchFamily="34" charset="-122"/>
                <a:cs typeface="Open Sans" pitchFamily="34" charset="-120"/>
              </a:rPr>
              <a:t> can severely disrupt user management.</a:t>
            </a:r>
            <a:endParaRPr lang="en-US" sz="1250" dirty="0"/>
          </a:p>
        </p:txBody>
      </p:sp>
      <p:sp>
        <p:nvSpPr>
          <p:cNvPr id="10" name="Text 7"/>
          <p:cNvSpPr/>
          <p:nvPr/>
        </p:nvSpPr>
        <p:spPr>
          <a:xfrm>
            <a:off x="7516416" y="4555450"/>
            <a:ext cx="6327815" cy="762238"/>
          </a:xfrm>
          <a:prstGeom prst="rect">
            <a:avLst/>
          </a:prstGeom>
          <a:noFill/>
          <a:ln/>
        </p:spPr>
        <p:txBody>
          <a:bodyPr wrap="square" lIns="0" tIns="0" rIns="0" bIns="0" rtlCol="0" anchor="t"/>
          <a:lstStyle/>
          <a:p>
            <a:pPr marL="342900" indent="-342900" algn="l">
              <a:lnSpc>
                <a:spcPts val="2000"/>
              </a:lnSpc>
              <a:buSzPct val="100000"/>
              <a:buChar char="•"/>
            </a:pPr>
            <a:r>
              <a:rPr lang="en-US" sz="1250" b="1" dirty="0">
                <a:solidFill>
                  <a:srgbClr val="49495A"/>
                </a:solidFill>
                <a:latin typeface="Open Sans" pitchFamily="34" charset="0"/>
                <a:ea typeface="Open Sans" pitchFamily="34" charset="-122"/>
                <a:cs typeface="Open Sans" pitchFamily="34" charset="-120"/>
              </a:rPr>
              <a:t>Solution:</a:t>
            </a:r>
            <a:r>
              <a:rPr lang="en-US" sz="1250" dirty="0">
                <a:solidFill>
                  <a:srgbClr val="49495A"/>
                </a:solidFill>
                <a:latin typeface="Open Sans" pitchFamily="34" charset="0"/>
                <a:ea typeface="Open Sans" pitchFamily="34" charset="-122"/>
                <a:cs typeface="Open Sans" pitchFamily="34" charset="-120"/>
              </a:rPr>
              <a:t> Use dedicated tools like </a:t>
            </a:r>
            <a:r>
              <a:rPr lang="en-US" sz="1250" dirty="0">
                <a:solidFill>
                  <a:srgbClr val="49495A"/>
                </a:solidFill>
                <a:highlight>
                  <a:srgbClr val="EEEDF2"/>
                </a:highlight>
                <a:latin typeface="Consolas" pitchFamily="34" charset="0"/>
                <a:ea typeface="Consolas" pitchFamily="34" charset="-122"/>
                <a:cs typeface="Consolas" pitchFamily="34" charset="-120"/>
              </a:rPr>
              <a:t>vipw</a:t>
            </a:r>
            <a:r>
              <a:rPr lang="en-US" sz="1250" dirty="0">
                <a:solidFill>
                  <a:srgbClr val="49495A"/>
                </a:solidFill>
                <a:latin typeface="Open Sans" pitchFamily="34" charset="0"/>
                <a:ea typeface="Open Sans" pitchFamily="34" charset="-122"/>
                <a:cs typeface="Open Sans" pitchFamily="34" charset="-120"/>
              </a:rPr>
              <a:t> and </a:t>
            </a:r>
            <a:r>
              <a:rPr lang="en-US" sz="1250" dirty="0">
                <a:solidFill>
                  <a:srgbClr val="49495A"/>
                </a:solidFill>
                <a:highlight>
                  <a:srgbClr val="EEEDF2"/>
                </a:highlight>
                <a:latin typeface="Consolas" pitchFamily="34" charset="0"/>
                <a:ea typeface="Consolas" pitchFamily="34" charset="-122"/>
                <a:cs typeface="Consolas" pitchFamily="34" charset="-120"/>
              </a:rPr>
              <a:t>vigr</a:t>
            </a:r>
            <a:r>
              <a:rPr lang="en-US" sz="1250" dirty="0">
                <a:solidFill>
                  <a:srgbClr val="49495A"/>
                </a:solidFill>
                <a:latin typeface="Open Sans" pitchFamily="34" charset="0"/>
                <a:ea typeface="Open Sans" pitchFamily="34" charset="-122"/>
                <a:cs typeface="Open Sans" pitchFamily="34" charset="-120"/>
              </a:rPr>
              <a:t> to safely edit these files. These commands lock the files during editing, preventing concurrent modifications and potential corruption.</a:t>
            </a:r>
            <a:endParaRPr lang="en-US" sz="1250" dirty="0"/>
          </a:p>
        </p:txBody>
      </p:sp>
      <p:sp>
        <p:nvSpPr>
          <p:cNvPr id="11" name="Shape 8"/>
          <p:cNvSpPr/>
          <p:nvPr/>
        </p:nvSpPr>
        <p:spPr>
          <a:xfrm>
            <a:off x="793790" y="6833592"/>
            <a:ext cx="13042821" cy="674608"/>
          </a:xfrm>
          <a:prstGeom prst="roundRect">
            <a:avLst>
              <a:gd name="adj" fmla="val 3530"/>
            </a:avLst>
          </a:prstGeom>
          <a:solidFill>
            <a:srgbClr val="C3C2F0"/>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952500" y="7075884"/>
            <a:ext cx="198358" cy="158710"/>
          </a:xfrm>
          <a:prstGeom prst="rect">
            <a:avLst/>
          </a:prstGeom>
        </p:spPr>
      </p:pic>
      <p:sp>
        <p:nvSpPr>
          <p:cNvPr id="13" name="Text 9"/>
          <p:cNvSpPr/>
          <p:nvPr/>
        </p:nvSpPr>
        <p:spPr>
          <a:xfrm>
            <a:off x="1309568" y="7031950"/>
            <a:ext cx="123683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Open Sans" pitchFamily="34" charset="0"/>
                <a:ea typeface="Open Sans" pitchFamily="34" charset="-122"/>
                <a:cs typeface="Open Sans" pitchFamily="34" charset="-120"/>
              </a:rPr>
              <a:t>Regular audits of user accounts, groups, and permissions are essential to maintain a secure and compliant Linux environment.</a:t>
            </a: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254085"/>
            <a:ext cx="12116038" cy="566976"/>
          </a:xfrm>
          <a:prstGeom prst="rect">
            <a:avLst/>
          </a:prstGeom>
          <a:noFill/>
          <a:ln/>
        </p:spPr>
        <p:txBody>
          <a:bodyPr wrap="none" lIns="0" tIns="0" rIns="0" bIns="0" rtlCol="0" anchor="t"/>
          <a:lstStyle/>
          <a:p>
            <a:pPr marL="0" indent="0" algn="l">
              <a:lnSpc>
                <a:spcPts val="4450"/>
              </a:lnSpc>
              <a:buNone/>
            </a:pPr>
            <a:r>
              <a:rPr lang="en-US" sz="3550" dirty="0">
                <a:solidFill>
                  <a:srgbClr val="403CCF"/>
                </a:solidFill>
                <a:latin typeface="Libre Baskerville" pitchFamily="34" charset="0"/>
                <a:ea typeface="Libre Baskerville" pitchFamily="34" charset="-122"/>
                <a:cs typeface="Libre Baskerville" pitchFamily="34" charset="-120"/>
              </a:rPr>
              <a:t>Common User Management Challenges &amp; Solutions</a:t>
            </a:r>
            <a:endParaRPr lang="en-US" sz="3550" dirty="0"/>
          </a:p>
        </p:txBody>
      </p:sp>
      <p:sp>
        <p:nvSpPr>
          <p:cNvPr id="3" name="Text 1"/>
          <p:cNvSpPr/>
          <p:nvPr/>
        </p:nvSpPr>
        <p:spPr>
          <a:xfrm>
            <a:off x="793790" y="2274689"/>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Proactive strategies to address typical issues encountered in Linux user management.</a:t>
            </a:r>
            <a:endParaRPr lang="en-US" sz="1750" dirty="0"/>
          </a:p>
        </p:txBody>
      </p:sp>
      <p:pic>
        <p:nvPicPr>
          <p:cNvPr id="4" name="Image 0" descr="preencoded.png"/>
          <p:cNvPicPr>
            <a:picLocks noChangeAspect="1"/>
          </p:cNvPicPr>
          <p:nvPr/>
        </p:nvPicPr>
        <p:blipFill>
          <a:blip r:embed="rId3"/>
          <a:stretch>
            <a:fillRect/>
          </a:stretch>
        </p:blipFill>
        <p:spPr>
          <a:xfrm>
            <a:off x="793790" y="2892743"/>
            <a:ext cx="1134070" cy="1360884"/>
          </a:xfrm>
          <a:prstGeom prst="rect">
            <a:avLst/>
          </a:prstGeom>
        </p:spPr>
      </p:pic>
      <p:sp>
        <p:nvSpPr>
          <p:cNvPr id="5" name="Text 2"/>
          <p:cNvSpPr/>
          <p:nvPr/>
        </p:nvSpPr>
        <p:spPr>
          <a:xfrm>
            <a:off x="2154674" y="3119557"/>
            <a:ext cx="2983706"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Forgotten Passwords</a:t>
            </a:r>
            <a:endParaRPr lang="en-US" sz="2200" dirty="0"/>
          </a:p>
        </p:txBody>
      </p:sp>
      <p:sp>
        <p:nvSpPr>
          <p:cNvPr id="6" name="Text 3"/>
          <p:cNvSpPr/>
          <p:nvPr/>
        </p:nvSpPr>
        <p:spPr>
          <a:xfrm>
            <a:off x="2154674" y="3609975"/>
            <a:ext cx="11681936" cy="362903"/>
          </a:xfrm>
          <a:prstGeom prst="rect">
            <a:avLst/>
          </a:prstGeom>
          <a:noFill/>
          <a:ln/>
        </p:spPr>
        <p:txBody>
          <a:bodyPr wrap="non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Solution: Reset using </a:t>
            </a:r>
            <a:r>
              <a:rPr lang="en-US" sz="1750" dirty="0">
                <a:solidFill>
                  <a:srgbClr val="49495A"/>
                </a:solidFill>
                <a:highlight>
                  <a:srgbClr val="EEEDF2"/>
                </a:highlight>
                <a:latin typeface="Consolas" pitchFamily="34" charset="0"/>
                <a:ea typeface="Consolas" pitchFamily="34" charset="-122"/>
                <a:cs typeface="Consolas" pitchFamily="34" charset="-120"/>
              </a:rPr>
              <a:t>sudo passwd username</a:t>
            </a:r>
            <a:r>
              <a:rPr lang="en-US" sz="1750" dirty="0">
                <a:solidFill>
                  <a:srgbClr val="49495A"/>
                </a:solidFill>
                <a:latin typeface="Open Sans" pitchFamily="34" charset="0"/>
                <a:ea typeface="Open Sans" pitchFamily="34" charset="-122"/>
                <a:cs typeface="Open Sans" pitchFamily="34" charset="-120"/>
              </a:rPr>
              <a:t>.</a:t>
            </a:r>
            <a:endParaRPr lang="en-US" sz="1750" dirty="0"/>
          </a:p>
        </p:txBody>
      </p:sp>
      <p:pic>
        <p:nvPicPr>
          <p:cNvPr id="7" name="Image 1" descr="preencoded.png"/>
          <p:cNvPicPr>
            <a:picLocks noChangeAspect="1"/>
          </p:cNvPicPr>
          <p:nvPr/>
        </p:nvPicPr>
        <p:blipFill>
          <a:blip r:embed="rId4"/>
          <a:stretch>
            <a:fillRect/>
          </a:stretch>
        </p:blipFill>
        <p:spPr>
          <a:xfrm>
            <a:off x="793790" y="4253627"/>
            <a:ext cx="1134070" cy="1360884"/>
          </a:xfrm>
          <a:prstGeom prst="rect">
            <a:avLst/>
          </a:prstGeom>
        </p:spPr>
      </p:pic>
      <p:sp>
        <p:nvSpPr>
          <p:cNvPr id="8" name="Text 4"/>
          <p:cNvSpPr/>
          <p:nvPr/>
        </p:nvSpPr>
        <p:spPr>
          <a:xfrm>
            <a:off x="2154674" y="44804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Account Lockouts</a:t>
            </a:r>
            <a:endParaRPr lang="en-US" sz="2200" dirty="0"/>
          </a:p>
        </p:txBody>
      </p:sp>
      <p:sp>
        <p:nvSpPr>
          <p:cNvPr id="9" name="Text 5"/>
          <p:cNvSpPr/>
          <p:nvPr/>
        </p:nvSpPr>
        <p:spPr>
          <a:xfrm>
            <a:off x="2154674" y="4970859"/>
            <a:ext cx="11681936" cy="362903"/>
          </a:xfrm>
          <a:prstGeom prst="rect">
            <a:avLst/>
          </a:prstGeom>
          <a:noFill/>
          <a:ln/>
        </p:spPr>
        <p:txBody>
          <a:bodyPr wrap="non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Solution: Unlock with </a:t>
            </a:r>
            <a:r>
              <a:rPr lang="en-US" sz="1750" dirty="0">
                <a:solidFill>
                  <a:srgbClr val="49495A"/>
                </a:solidFill>
                <a:highlight>
                  <a:srgbClr val="EEEDF2"/>
                </a:highlight>
                <a:latin typeface="Consolas" pitchFamily="34" charset="0"/>
                <a:ea typeface="Consolas" pitchFamily="34" charset="-122"/>
                <a:cs typeface="Consolas" pitchFamily="34" charset="-120"/>
              </a:rPr>
              <a:t>sudo usermod -U username</a:t>
            </a:r>
            <a:r>
              <a:rPr lang="en-US" sz="1750" dirty="0">
                <a:solidFill>
                  <a:srgbClr val="49495A"/>
                </a:solidFill>
                <a:latin typeface="Open Sans" pitchFamily="34" charset="0"/>
                <a:ea typeface="Open Sans" pitchFamily="34" charset="-122"/>
                <a:cs typeface="Open Sans" pitchFamily="34" charset="-120"/>
              </a:rPr>
              <a:t>.</a:t>
            </a:r>
            <a:endParaRPr lang="en-US" sz="1750" dirty="0"/>
          </a:p>
        </p:txBody>
      </p:sp>
      <p:pic>
        <p:nvPicPr>
          <p:cNvPr id="10" name="Image 2" descr="preencoded.png"/>
          <p:cNvPicPr>
            <a:picLocks noChangeAspect="1"/>
          </p:cNvPicPr>
          <p:nvPr/>
        </p:nvPicPr>
        <p:blipFill>
          <a:blip r:embed="rId5"/>
          <a:stretch>
            <a:fillRect/>
          </a:stretch>
        </p:blipFill>
        <p:spPr>
          <a:xfrm>
            <a:off x="793790" y="5614511"/>
            <a:ext cx="1134070" cy="1360884"/>
          </a:xfrm>
          <a:prstGeom prst="rect">
            <a:avLst/>
          </a:prstGeom>
        </p:spPr>
      </p:pic>
      <p:sp>
        <p:nvSpPr>
          <p:cNvPr id="11" name="Text 6"/>
          <p:cNvSpPr/>
          <p:nvPr/>
        </p:nvSpPr>
        <p:spPr>
          <a:xfrm>
            <a:off x="2154674" y="5841325"/>
            <a:ext cx="5229939"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Misconfigured Group Memberships</a:t>
            </a:r>
            <a:endParaRPr lang="en-US" sz="2200" dirty="0"/>
          </a:p>
        </p:txBody>
      </p:sp>
      <p:sp>
        <p:nvSpPr>
          <p:cNvPr id="12" name="Text 7"/>
          <p:cNvSpPr/>
          <p:nvPr/>
        </p:nvSpPr>
        <p:spPr>
          <a:xfrm>
            <a:off x="2154674" y="6331744"/>
            <a:ext cx="11681936" cy="362903"/>
          </a:xfrm>
          <a:prstGeom prst="rect">
            <a:avLst/>
          </a:prstGeom>
          <a:noFill/>
          <a:ln/>
        </p:spPr>
        <p:txBody>
          <a:bodyPr wrap="non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Solution: Add users to groups with </a:t>
            </a:r>
            <a:r>
              <a:rPr lang="en-US" sz="1750" dirty="0">
                <a:solidFill>
                  <a:srgbClr val="49495A"/>
                </a:solidFill>
                <a:highlight>
                  <a:srgbClr val="EEEDF2"/>
                </a:highlight>
                <a:latin typeface="Consolas" pitchFamily="34" charset="0"/>
                <a:ea typeface="Consolas" pitchFamily="34" charset="-122"/>
                <a:cs typeface="Consolas" pitchFamily="34" charset="-120"/>
              </a:rPr>
              <a:t>sudo usermod -aG groupname username</a:t>
            </a:r>
            <a:r>
              <a:rPr lang="en-US" sz="1750" dirty="0">
                <a:solidFill>
                  <a:srgbClr val="49495A"/>
                </a:solidFill>
                <a:latin typeface="Open Sans" pitchFamily="34" charset="0"/>
                <a:ea typeface="Open Sans" pitchFamily="34" charset="-122"/>
                <a:cs typeface="Open Sans" pitchFamily="34" charset="-120"/>
              </a:rPr>
              <a:t>.</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41045"/>
            <a:ext cx="7556421" cy="1133951"/>
          </a:xfrm>
          <a:prstGeom prst="rect">
            <a:avLst/>
          </a:prstGeom>
          <a:noFill/>
          <a:ln/>
        </p:spPr>
        <p:txBody>
          <a:bodyPr wrap="square" lIns="0" tIns="0" rIns="0" bIns="0" rtlCol="0" anchor="t"/>
          <a:lstStyle/>
          <a:p>
            <a:pPr marL="0" indent="0" algn="l">
              <a:lnSpc>
                <a:spcPts val="4450"/>
              </a:lnSpc>
              <a:buNone/>
            </a:pPr>
            <a:r>
              <a:rPr lang="en-US" sz="3550" dirty="0">
                <a:solidFill>
                  <a:srgbClr val="403CCF"/>
                </a:solidFill>
                <a:latin typeface="Libre Baskerville" pitchFamily="34" charset="0"/>
                <a:ea typeface="Libre Baskerville" pitchFamily="34" charset="-122"/>
                <a:cs typeface="Libre Baskerville" pitchFamily="34" charset="-120"/>
              </a:rPr>
              <a:t>Summary: Secure Your Linux Environment</a:t>
            </a:r>
            <a:endParaRPr lang="en-US" sz="3550" dirty="0"/>
          </a:p>
        </p:txBody>
      </p:sp>
      <p:sp>
        <p:nvSpPr>
          <p:cNvPr id="4" name="Shape 1"/>
          <p:cNvSpPr/>
          <p:nvPr/>
        </p:nvSpPr>
        <p:spPr>
          <a:xfrm>
            <a:off x="793790" y="2215158"/>
            <a:ext cx="907256" cy="1669852"/>
          </a:xfrm>
          <a:prstGeom prst="roundRect">
            <a:avLst>
              <a:gd name="adj" fmla="val 360022"/>
            </a:avLst>
          </a:prstGeom>
          <a:solidFill>
            <a:srgbClr val="EAE8F3"/>
          </a:solidFill>
          <a:ln/>
        </p:spPr>
        <p:txBody>
          <a:bodyPr/>
          <a:lstStyle/>
          <a:p>
            <a:endParaRPr lang="en-US"/>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7278" y="2879884"/>
            <a:ext cx="340162" cy="340162"/>
          </a:xfrm>
          <a:prstGeom prst="rect">
            <a:avLst/>
          </a:prstGeom>
        </p:spPr>
      </p:pic>
      <p:sp>
        <p:nvSpPr>
          <p:cNvPr id="6" name="Text 2"/>
          <p:cNvSpPr/>
          <p:nvPr/>
        </p:nvSpPr>
        <p:spPr>
          <a:xfrm>
            <a:off x="1927860" y="244197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Key Commands</a:t>
            </a:r>
            <a:endParaRPr lang="en-US" sz="2200" dirty="0"/>
          </a:p>
        </p:txBody>
      </p:sp>
      <p:sp>
        <p:nvSpPr>
          <p:cNvPr id="7" name="Text 3"/>
          <p:cNvSpPr/>
          <p:nvPr/>
        </p:nvSpPr>
        <p:spPr>
          <a:xfrm>
            <a:off x="1927860" y="2932390"/>
            <a:ext cx="6422350" cy="725805"/>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highlight>
                  <a:srgbClr val="EEEDF2"/>
                </a:highlight>
                <a:latin typeface="Consolas" pitchFamily="34" charset="0"/>
                <a:ea typeface="Consolas" pitchFamily="34" charset="-122"/>
                <a:cs typeface="Consolas" pitchFamily="34" charset="-120"/>
              </a:rPr>
              <a:t>useradd, adduser</a:t>
            </a:r>
            <a:r>
              <a:rPr lang="en-US" sz="1750" dirty="0">
                <a:solidFill>
                  <a:srgbClr val="49495A"/>
                </a:solidFill>
                <a:latin typeface="Open Sans" pitchFamily="34" charset="0"/>
                <a:ea typeface="Open Sans" pitchFamily="34" charset="-122"/>
                <a:cs typeface="Open Sans" pitchFamily="34" charset="-120"/>
              </a:rPr>
              <a:t>, </a:t>
            </a:r>
            <a:r>
              <a:rPr lang="en-US" sz="1750" dirty="0">
                <a:solidFill>
                  <a:srgbClr val="49495A"/>
                </a:solidFill>
                <a:highlight>
                  <a:srgbClr val="EEEDF2"/>
                </a:highlight>
                <a:latin typeface="Consolas" pitchFamily="34" charset="0"/>
                <a:ea typeface="Consolas" pitchFamily="34" charset="-122"/>
                <a:cs typeface="Consolas" pitchFamily="34" charset="-120"/>
              </a:rPr>
              <a:t>usermod</a:t>
            </a:r>
            <a:r>
              <a:rPr lang="en-US" sz="1750" dirty="0">
                <a:solidFill>
                  <a:srgbClr val="49495A"/>
                </a:solidFill>
                <a:latin typeface="Open Sans" pitchFamily="34" charset="0"/>
                <a:ea typeface="Open Sans" pitchFamily="34" charset="-122"/>
                <a:cs typeface="Open Sans" pitchFamily="34" charset="-120"/>
              </a:rPr>
              <a:t>, </a:t>
            </a:r>
            <a:r>
              <a:rPr lang="en-US" sz="1750" dirty="0">
                <a:solidFill>
                  <a:srgbClr val="49495A"/>
                </a:solidFill>
                <a:highlight>
                  <a:srgbClr val="EEEDF2"/>
                </a:highlight>
                <a:latin typeface="Consolas" pitchFamily="34" charset="0"/>
                <a:ea typeface="Consolas" pitchFamily="34" charset="-122"/>
                <a:cs typeface="Consolas" pitchFamily="34" charset="-120"/>
              </a:rPr>
              <a:t>deluser, user</a:t>
            </a:r>
            <a:r>
              <a:rPr lang="en-US" sz="1750" dirty="0">
                <a:solidFill>
                  <a:srgbClr val="49495A"/>
                </a:solidFill>
                <a:latin typeface="Open Sans" pitchFamily="34" charset="0"/>
                <a:ea typeface="Open Sans" pitchFamily="34" charset="-122"/>
                <a:cs typeface="Open Sans" pitchFamily="34" charset="-120"/>
              </a:rPr>
              <a:t>del, </a:t>
            </a:r>
            <a:r>
              <a:rPr lang="en-US" sz="1750" dirty="0">
                <a:solidFill>
                  <a:srgbClr val="49495A"/>
                </a:solidFill>
                <a:highlight>
                  <a:srgbClr val="EEEDF2"/>
                </a:highlight>
                <a:latin typeface="Consolas" pitchFamily="34" charset="0"/>
                <a:ea typeface="Consolas" pitchFamily="34" charset="-122"/>
                <a:cs typeface="Consolas" pitchFamily="34" charset="-120"/>
              </a:rPr>
              <a:t>gruopadd, groupmod</a:t>
            </a:r>
            <a:r>
              <a:rPr lang="en-US" sz="1750" dirty="0">
                <a:solidFill>
                  <a:srgbClr val="49495A"/>
                </a:solidFill>
                <a:latin typeface="Open Sans" pitchFamily="34" charset="0"/>
                <a:ea typeface="Open Sans" pitchFamily="34" charset="-122"/>
                <a:cs typeface="Open Sans" pitchFamily="34" charset="-120"/>
              </a:rPr>
              <a:t>, </a:t>
            </a:r>
            <a:r>
              <a:rPr lang="en-US" sz="1750" dirty="0">
                <a:solidFill>
                  <a:srgbClr val="49495A"/>
                </a:solidFill>
                <a:highlight>
                  <a:srgbClr val="EEEDF2"/>
                </a:highlight>
                <a:latin typeface="Consolas" pitchFamily="34" charset="0"/>
                <a:ea typeface="Consolas" pitchFamily="34" charset="-122"/>
                <a:cs typeface="Consolas" pitchFamily="34" charset="-120"/>
              </a:rPr>
              <a:t>passwd, gpasswd</a:t>
            </a:r>
            <a:r>
              <a:rPr lang="en-US" sz="1750" dirty="0">
                <a:solidFill>
                  <a:srgbClr val="49495A"/>
                </a:solidFill>
                <a:latin typeface="Open Sans" pitchFamily="34" charset="0"/>
                <a:ea typeface="Open Sans" pitchFamily="34" charset="-122"/>
                <a:cs typeface="Open Sans" pitchFamily="34" charset="-120"/>
              </a:rPr>
              <a:t>, </a:t>
            </a:r>
            <a:r>
              <a:rPr lang="en-US" sz="1750" dirty="0">
                <a:solidFill>
                  <a:srgbClr val="49495A"/>
                </a:solidFill>
                <a:highlight>
                  <a:srgbClr val="EEEDF2"/>
                </a:highlight>
                <a:latin typeface="Consolas" pitchFamily="34" charset="0"/>
                <a:ea typeface="Consolas" pitchFamily="34" charset="-122"/>
                <a:cs typeface="Consolas" pitchFamily="34" charset="-120"/>
              </a:rPr>
              <a:t>visudo</a:t>
            </a:r>
            <a:r>
              <a:rPr lang="en-US" sz="1750" dirty="0">
                <a:solidFill>
                  <a:srgbClr val="49495A"/>
                </a:solidFill>
                <a:latin typeface="Open Sans" pitchFamily="34" charset="0"/>
                <a:ea typeface="Open Sans" pitchFamily="34" charset="-122"/>
                <a:cs typeface="Open Sans" pitchFamily="34" charset="-120"/>
              </a:rPr>
              <a:t>, </a:t>
            </a:r>
            <a:r>
              <a:rPr lang="en-US" sz="1750" dirty="0">
                <a:solidFill>
                  <a:srgbClr val="49495A"/>
                </a:solidFill>
                <a:highlight>
                  <a:srgbClr val="EEEDF2"/>
                </a:highlight>
                <a:latin typeface="Consolas" pitchFamily="34" charset="0"/>
                <a:ea typeface="Consolas" pitchFamily="34" charset="-122"/>
                <a:cs typeface="Consolas" pitchFamily="34" charset="-120"/>
              </a:rPr>
              <a:t>chage</a:t>
            </a:r>
            <a:r>
              <a:rPr lang="en-US" sz="1750" dirty="0">
                <a:solidFill>
                  <a:srgbClr val="49495A"/>
                </a:solidFill>
                <a:latin typeface="Open Sans" pitchFamily="34" charset="0"/>
                <a:ea typeface="Open Sans" pitchFamily="34" charset="-122"/>
                <a:cs typeface="Open Sans" pitchFamily="34" charset="-120"/>
              </a:rPr>
              <a:t>.</a:t>
            </a:r>
            <a:endParaRPr lang="en-US" sz="1750" dirty="0"/>
          </a:p>
        </p:txBody>
      </p:sp>
      <p:sp>
        <p:nvSpPr>
          <p:cNvPr id="8" name="Shape 4"/>
          <p:cNvSpPr/>
          <p:nvPr/>
        </p:nvSpPr>
        <p:spPr>
          <a:xfrm>
            <a:off x="793790" y="4111823"/>
            <a:ext cx="907256" cy="1669852"/>
          </a:xfrm>
          <a:prstGeom prst="roundRect">
            <a:avLst>
              <a:gd name="adj" fmla="val 360022"/>
            </a:avLst>
          </a:prstGeom>
          <a:solidFill>
            <a:srgbClr val="EAE8F3"/>
          </a:solidFill>
          <a:ln/>
        </p:spPr>
        <p:txBody>
          <a:bodyPr/>
          <a:lstStyle/>
          <a:p>
            <a:endParaRPr lang="en-US"/>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7278" y="4776549"/>
            <a:ext cx="340162" cy="340162"/>
          </a:xfrm>
          <a:prstGeom prst="rect">
            <a:avLst/>
          </a:prstGeom>
        </p:spPr>
      </p:pic>
      <p:sp>
        <p:nvSpPr>
          <p:cNvPr id="10" name="Text 5"/>
          <p:cNvSpPr/>
          <p:nvPr/>
        </p:nvSpPr>
        <p:spPr>
          <a:xfrm>
            <a:off x="1927860" y="4338638"/>
            <a:ext cx="4027527"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Security Recommendations</a:t>
            </a:r>
            <a:endParaRPr lang="en-US" sz="2200" dirty="0"/>
          </a:p>
        </p:txBody>
      </p:sp>
      <p:sp>
        <p:nvSpPr>
          <p:cNvPr id="11" name="Text 6"/>
          <p:cNvSpPr/>
          <p:nvPr/>
        </p:nvSpPr>
        <p:spPr>
          <a:xfrm>
            <a:off x="1927860" y="4829056"/>
            <a:ext cx="6422350" cy="725805"/>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Adopt least privilege, audit regularly, enforce strong password and account policies, and monitor access.</a:t>
            </a:r>
            <a:endParaRPr lang="en-US" sz="1750" dirty="0"/>
          </a:p>
        </p:txBody>
      </p:sp>
      <p:sp>
        <p:nvSpPr>
          <p:cNvPr id="12" name="Text 7"/>
          <p:cNvSpPr/>
          <p:nvPr/>
        </p:nvSpPr>
        <p:spPr>
          <a:xfrm>
            <a:off x="793790" y="6036826"/>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Mastering user and group management is crucial for maintaining a secure, stable, and efficient Linux server infrastructure. By following these guidelines, you can ensure controlled access and safeguard your valuable data.</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17947"/>
            <a:ext cx="7395805" cy="510302"/>
          </a:xfrm>
          <a:prstGeom prst="rect">
            <a:avLst/>
          </a:prstGeom>
          <a:noFill/>
          <a:ln/>
        </p:spPr>
        <p:txBody>
          <a:bodyPr wrap="none" lIns="0" tIns="0" rIns="0" bIns="0" rtlCol="0" anchor="t"/>
          <a:lstStyle/>
          <a:p>
            <a:pPr marL="0" indent="0" algn="l">
              <a:lnSpc>
                <a:spcPts val="4000"/>
              </a:lnSpc>
              <a:buNone/>
            </a:pPr>
            <a:r>
              <a:rPr lang="en-US" sz="3200" dirty="0">
                <a:solidFill>
                  <a:srgbClr val="403CCF"/>
                </a:solidFill>
                <a:latin typeface="Libre Baskerville" pitchFamily="34" charset="0"/>
                <a:ea typeface="Libre Baskerville" pitchFamily="34" charset="-122"/>
                <a:cs typeface="Libre Baskerville" pitchFamily="34" charset="-120"/>
              </a:rPr>
              <a:t>Practical Examples &amp; Best Practices</a:t>
            </a:r>
            <a:endParaRPr lang="en-US" sz="3200" dirty="0"/>
          </a:p>
        </p:txBody>
      </p:sp>
      <p:sp>
        <p:nvSpPr>
          <p:cNvPr id="4" name="Text 1"/>
          <p:cNvSpPr/>
          <p:nvPr/>
        </p:nvSpPr>
        <p:spPr>
          <a:xfrm>
            <a:off x="793790" y="1738432"/>
            <a:ext cx="3378637" cy="382786"/>
          </a:xfrm>
          <a:prstGeom prst="rect">
            <a:avLst/>
          </a:prstGeom>
          <a:noFill/>
          <a:ln/>
        </p:spPr>
        <p:txBody>
          <a:bodyPr wrap="none" lIns="0" tIns="0" rIns="0" bIns="0" rtlCol="0" anchor="t"/>
          <a:lstStyle/>
          <a:p>
            <a:pPr marL="0" indent="0" algn="l">
              <a:lnSpc>
                <a:spcPts val="3000"/>
              </a:lnSpc>
              <a:buNone/>
            </a:pPr>
            <a:r>
              <a:rPr lang="en-US" sz="2400" dirty="0">
                <a:solidFill>
                  <a:srgbClr val="403CCF"/>
                </a:solidFill>
                <a:latin typeface="Libre Baskerville" pitchFamily="34" charset="0"/>
                <a:ea typeface="Libre Baskerville" pitchFamily="34" charset="-122"/>
                <a:cs typeface="Libre Baskerville" pitchFamily="34" charset="-120"/>
              </a:rPr>
              <a:t>Practical Applications</a:t>
            </a:r>
            <a:endParaRPr lang="en-US" sz="2400" dirty="0"/>
          </a:p>
        </p:txBody>
      </p:sp>
      <p:sp>
        <p:nvSpPr>
          <p:cNvPr id="5" name="Text 2"/>
          <p:cNvSpPr/>
          <p:nvPr/>
        </p:nvSpPr>
        <p:spPr>
          <a:xfrm>
            <a:off x="793790" y="2325291"/>
            <a:ext cx="3529251" cy="98012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9495A"/>
                </a:solidFill>
                <a:latin typeface="Open Sans" pitchFamily="34" charset="0"/>
                <a:ea typeface="Open Sans" pitchFamily="34" charset="-122"/>
                <a:cs typeface="Open Sans" pitchFamily="34" charset="-120"/>
              </a:rPr>
              <a:t>Add a new user and assign them to the </a:t>
            </a:r>
            <a:r>
              <a:rPr lang="en-US" sz="1600" dirty="0">
                <a:solidFill>
                  <a:srgbClr val="E851B2"/>
                </a:solidFill>
                <a:latin typeface="Open Sans" pitchFamily="34" charset="0"/>
                <a:ea typeface="Open Sans" pitchFamily="34" charset="-122"/>
                <a:cs typeface="Open Sans" pitchFamily="34" charset="-120"/>
              </a:rPr>
              <a:t>development</a:t>
            </a:r>
            <a:r>
              <a:rPr lang="en-US" sz="1600" dirty="0">
                <a:solidFill>
                  <a:srgbClr val="49495A"/>
                </a:solidFill>
                <a:latin typeface="Open Sans" pitchFamily="34" charset="0"/>
                <a:ea typeface="Open Sans" pitchFamily="34" charset="-122"/>
                <a:cs typeface="Open Sans" pitchFamily="34" charset="-120"/>
              </a:rPr>
              <a:t> and </a:t>
            </a:r>
            <a:r>
              <a:rPr lang="en-US" sz="1600" dirty="0">
                <a:solidFill>
                  <a:srgbClr val="E851B2"/>
                </a:solidFill>
                <a:latin typeface="Open Sans" pitchFamily="34" charset="0"/>
                <a:ea typeface="Open Sans" pitchFamily="34" charset="-122"/>
                <a:cs typeface="Open Sans" pitchFamily="34" charset="-120"/>
              </a:rPr>
              <a:t>www-data</a:t>
            </a:r>
            <a:r>
              <a:rPr lang="en-US" sz="1600" dirty="0">
                <a:solidFill>
                  <a:srgbClr val="49495A"/>
                </a:solidFill>
                <a:latin typeface="Open Sans" pitchFamily="34" charset="0"/>
                <a:ea typeface="Open Sans" pitchFamily="34" charset="-122"/>
                <a:cs typeface="Open Sans" pitchFamily="34" charset="-120"/>
              </a:rPr>
              <a:t> groups for project work.</a:t>
            </a:r>
            <a:endParaRPr lang="en-US" sz="1600" dirty="0"/>
          </a:p>
        </p:txBody>
      </p:sp>
      <p:sp>
        <p:nvSpPr>
          <p:cNvPr id="6" name="Text 3"/>
          <p:cNvSpPr/>
          <p:nvPr/>
        </p:nvSpPr>
        <p:spPr>
          <a:xfrm>
            <a:off x="793790" y="3376851"/>
            <a:ext cx="3529251" cy="98012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9495A"/>
                </a:solidFill>
                <a:latin typeface="Open Sans" pitchFamily="34" charset="0"/>
                <a:ea typeface="Open Sans" pitchFamily="34" charset="-122"/>
                <a:cs typeface="Open Sans" pitchFamily="34" charset="-120"/>
              </a:rPr>
              <a:t>Implement a </a:t>
            </a:r>
            <a:r>
              <a:rPr lang="en-US" sz="1600" dirty="0">
                <a:solidFill>
                  <a:srgbClr val="E851B2"/>
                </a:solidFill>
                <a:latin typeface="Open Sans" pitchFamily="34" charset="0"/>
                <a:ea typeface="Open Sans" pitchFamily="34" charset="-122"/>
                <a:cs typeface="Open Sans" pitchFamily="34" charset="-120"/>
              </a:rPr>
              <a:t>90-day password expiry policy</a:t>
            </a:r>
            <a:r>
              <a:rPr lang="en-US" sz="1600" dirty="0">
                <a:solidFill>
                  <a:srgbClr val="49495A"/>
                </a:solidFill>
                <a:latin typeface="Open Sans" pitchFamily="34" charset="0"/>
                <a:ea typeface="Open Sans" pitchFamily="34" charset="-122"/>
                <a:cs typeface="Open Sans" pitchFamily="34" charset="-120"/>
              </a:rPr>
              <a:t> for all administrative accounts.</a:t>
            </a:r>
            <a:endParaRPr lang="en-US" sz="1600" dirty="0"/>
          </a:p>
        </p:txBody>
      </p:sp>
      <p:sp>
        <p:nvSpPr>
          <p:cNvPr id="7" name="Text 4"/>
          <p:cNvSpPr/>
          <p:nvPr/>
        </p:nvSpPr>
        <p:spPr>
          <a:xfrm>
            <a:off x="793790" y="4428411"/>
            <a:ext cx="3529251" cy="98012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9495A"/>
                </a:solidFill>
                <a:latin typeface="Open Sans" pitchFamily="34" charset="0"/>
                <a:ea typeface="Open Sans" pitchFamily="34" charset="-122"/>
                <a:cs typeface="Open Sans" pitchFamily="34" charset="-120"/>
              </a:rPr>
              <a:t>Change permissions for a </a:t>
            </a:r>
            <a:r>
              <a:rPr lang="en-US" sz="1600" dirty="0">
                <a:solidFill>
                  <a:srgbClr val="E851B2"/>
                </a:solidFill>
                <a:latin typeface="Open Sans" pitchFamily="34" charset="0"/>
                <a:ea typeface="Open Sans" pitchFamily="34" charset="-122"/>
                <a:cs typeface="Open Sans" pitchFamily="34" charset="-120"/>
              </a:rPr>
              <a:t>shared directory</a:t>
            </a:r>
            <a:r>
              <a:rPr lang="en-US" sz="1600" dirty="0">
                <a:solidFill>
                  <a:srgbClr val="49495A"/>
                </a:solidFill>
                <a:latin typeface="Open Sans" pitchFamily="34" charset="0"/>
                <a:ea typeface="Open Sans" pitchFamily="34" charset="-122"/>
                <a:cs typeface="Open Sans" pitchFamily="34" charset="-120"/>
              </a:rPr>
              <a:t> so only specific groups can read and write to it.</a:t>
            </a:r>
            <a:endParaRPr lang="en-US" sz="1600" dirty="0"/>
          </a:p>
        </p:txBody>
      </p:sp>
      <p:sp>
        <p:nvSpPr>
          <p:cNvPr id="8" name="Text 5"/>
          <p:cNvSpPr/>
          <p:nvPr/>
        </p:nvSpPr>
        <p:spPr>
          <a:xfrm>
            <a:off x="793790" y="5479971"/>
            <a:ext cx="3529251" cy="98012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9495A"/>
                </a:solidFill>
                <a:latin typeface="Open Sans" pitchFamily="34" charset="0"/>
                <a:ea typeface="Open Sans" pitchFamily="34" charset="-122"/>
                <a:cs typeface="Open Sans" pitchFamily="34" charset="-120"/>
              </a:rPr>
              <a:t>Configure </a:t>
            </a:r>
            <a:r>
              <a:rPr lang="en-US" sz="1600" dirty="0">
                <a:solidFill>
                  <a:srgbClr val="E851B2"/>
                </a:solidFill>
                <a:latin typeface="Open Sans" pitchFamily="34" charset="0"/>
                <a:ea typeface="Open Sans" pitchFamily="34" charset="-122"/>
                <a:cs typeface="Open Sans" pitchFamily="34" charset="-120"/>
              </a:rPr>
              <a:t>sudoers</a:t>
            </a:r>
            <a:r>
              <a:rPr lang="en-US" sz="1600" dirty="0">
                <a:solidFill>
                  <a:srgbClr val="49495A"/>
                </a:solidFill>
                <a:latin typeface="Open Sans" pitchFamily="34" charset="0"/>
                <a:ea typeface="Open Sans" pitchFamily="34" charset="-122"/>
                <a:cs typeface="Open Sans" pitchFamily="34" charset="-120"/>
              </a:rPr>
              <a:t> to allow a specific user to restart a critical service without full root access.</a:t>
            </a:r>
            <a:endParaRPr lang="en-US" sz="1600" dirty="0"/>
          </a:p>
        </p:txBody>
      </p:sp>
      <p:sp>
        <p:nvSpPr>
          <p:cNvPr id="9" name="Text 6"/>
          <p:cNvSpPr/>
          <p:nvPr/>
        </p:nvSpPr>
        <p:spPr>
          <a:xfrm>
            <a:off x="4828580" y="1738432"/>
            <a:ext cx="3062168" cy="382786"/>
          </a:xfrm>
          <a:prstGeom prst="rect">
            <a:avLst/>
          </a:prstGeom>
          <a:noFill/>
          <a:ln/>
        </p:spPr>
        <p:txBody>
          <a:bodyPr wrap="none" lIns="0" tIns="0" rIns="0" bIns="0" rtlCol="0" anchor="t"/>
          <a:lstStyle/>
          <a:p>
            <a:pPr marL="0" indent="0" algn="l">
              <a:lnSpc>
                <a:spcPts val="3000"/>
              </a:lnSpc>
              <a:buNone/>
            </a:pPr>
            <a:r>
              <a:rPr lang="en-US" sz="2400" dirty="0">
                <a:solidFill>
                  <a:srgbClr val="403CCF"/>
                </a:solidFill>
                <a:latin typeface="Libre Baskerville" pitchFamily="34" charset="0"/>
                <a:ea typeface="Libre Baskerville" pitchFamily="34" charset="-122"/>
                <a:cs typeface="Libre Baskerville" pitchFamily="34" charset="-120"/>
              </a:rPr>
              <a:t>Best Practices</a:t>
            </a:r>
            <a:endParaRPr lang="en-US" sz="2400" dirty="0"/>
          </a:p>
        </p:txBody>
      </p:sp>
      <p:sp>
        <p:nvSpPr>
          <p:cNvPr id="10" name="Text 7"/>
          <p:cNvSpPr/>
          <p:nvPr/>
        </p:nvSpPr>
        <p:spPr>
          <a:xfrm>
            <a:off x="4828580" y="2325291"/>
            <a:ext cx="3529251" cy="980123"/>
          </a:xfrm>
          <a:prstGeom prst="rect">
            <a:avLst/>
          </a:prstGeom>
          <a:noFill/>
          <a:ln/>
        </p:spPr>
        <p:txBody>
          <a:bodyPr wrap="square" lIns="0" tIns="0" rIns="0" bIns="0" rtlCol="0" anchor="t"/>
          <a:lstStyle/>
          <a:p>
            <a:pPr marL="342900" indent="-342900" algn="l">
              <a:lnSpc>
                <a:spcPts val="2550"/>
              </a:lnSpc>
              <a:buSzPct val="100000"/>
              <a:buChar char="•"/>
            </a:pPr>
            <a:r>
              <a:rPr lang="en-US" sz="1600" b="1" dirty="0">
                <a:solidFill>
                  <a:srgbClr val="49495A"/>
                </a:solidFill>
                <a:latin typeface="Open Sans" pitchFamily="34" charset="0"/>
                <a:ea typeface="Open Sans" pitchFamily="34" charset="-122"/>
                <a:cs typeface="Open Sans" pitchFamily="34" charset="-120"/>
              </a:rPr>
              <a:t>Principle of Least Privilege:</a:t>
            </a:r>
            <a:r>
              <a:rPr lang="en-US" sz="1600" dirty="0">
                <a:solidFill>
                  <a:srgbClr val="49495A"/>
                </a:solidFill>
                <a:latin typeface="Open Sans" pitchFamily="34" charset="0"/>
                <a:ea typeface="Open Sans" pitchFamily="34" charset="-122"/>
                <a:cs typeface="Open Sans" pitchFamily="34" charset="-120"/>
              </a:rPr>
              <a:t> Grant users only the minimum access required for their tasks.</a:t>
            </a:r>
            <a:endParaRPr lang="en-US" sz="1600" dirty="0"/>
          </a:p>
        </p:txBody>
      </p:sp>
      <p:sp>
        <p:nvSpPr>
          <p:cNvPr id="11" name="Text 8"/>
          <p:cNvSpPr/>
          <p:nvPr/>
        </p:nvSpPr>
        <p:spPr>
          <a:xfrm>
            <a:off x="4828580" y="3376851"/>
            <a:ext cx="3529251" cy="1306830"/>
          </a:xfrm>
          <a:prstGeom prst="rect">
            <a:avLst/>
          </a:prstGeom>
          <a:noFill/>
          <a:ln/>
        </p:spPr>
        <p:txBody>
          <a:bodyPr wrap="square" lIns="0" tIns="0" rIns="0" bIns="0" rtlCol="0" anchor="t"/>
          <a:lstStyle/>
          <a:p>
            <a:pPr marL="342900" indent="-342900" algn="l">
              <a:lnSpc>
                <a:spcPts val="2550"/>
              </a:lnSpc>
              <a:buSzPct val="100000"/>
              <a:buChar char="•"/>
            </a:pPr>
            <a:r>
              <a:rPr lang="en-US" sz="1600" b="1" dirty="0">
                <a:solidFill>
                  <a:srgbClr val="49495A"/>
                </a:solidFill>
                <a:latin typeface="Open Sans" pitchFamily="34" charset="0"/>
                <a:ea typeface="Open Sans" pitchFamily="34" charset="-122"/>
                <a:cs typeface="Open Sans" pitchFamily="34" charset="-120"/>
              </a:rPr>
              <a:t>Regular Reviews:</a:t>
            </a:r>
            <a:r>
              <a:rPr lang="en-US" sz="1600" dirty="0">
                <a:solidFill>
                  <a:srgbClr val="49495A"/>
                </a:solidFill>
                <a:latin typeface="Open Sans" pitchFamily="34" charset="0"/>
                <a:ea typeface="Open Sans" pitchFamily="34" charset="-122"/>
                <a:cs typeface="Open Sans" pitchFamily="34" charset="-120"/>
              </a:rPr>
              <a:t> Periodically audit user accounts, group memberships, and sudo configurations.</a:t>
            </a:r>
            <a:endParaRPr lang="en-US" sz="1600" dirty="0"/>
          </a:p>
        </p:txBody>
      </p:sp>
      <p:sp>
        <p:nvSpPr>
          <p:cNvPr id="12" name="Text 9"/>
          <p:cNvSpPr/>
          <p:nvPr/>
        </p:nvSpPr>
        <p:spPr>
          <a:xfrm>
            <a:off x="4828580" y="4755118"/>
            <a:ext cx="3529251" cy="1306830"/>
          </a:xfrm>
          <a:prstGeom prst="rect">
            <a:avLst/>
          </a:prstGeom>
          <a:noFill/>
          <a:ln/>
        </p:spPr>
        <p:txBody>
          <a:bodyPr wrap="square" lIns="0" tIns="0" rIns="0" bIns="0" rtlCol="0" anchor="t"/>
          <a:lstStyle/>
          <a:p>
            <a:pPr marL="342900" indent="-342900" algn="l">
              <a:lnSpc>
                <a:spcPts val="2550"/>
              </a:lnSpc>
              <a:buSzPct val="100000"/>
              <a:buChar char="•"/>
            </a:pPr>
            <a:r>
              <a:rPr lang="en-US" sz="1600" b="1" dirty="0">
                <a:solidFill>
                  <a:srgbClr val="49495A"/>
                </a:solidFill>
                <a:latin typeface="Open Sans" pitchFamily="34" charset="0"/>
                <a:ea typeface="Open Sans" pitchFamily="34" charset="-122"/>
                <a:cs typeface="Open Sans" pitchFamily="34" charset="-120"/>
              </a:rPr>
              <a:t>Strong Policies:</a:t>
            </a:r>
            <a:r>
              <a:rPr lang="en-US" sz="1600" dirty="0">
                <a:solidFill>
                  <a:srgbClr val="49495A"/>
                </a:solidFill>
                <a:latin typeface="Open Sans" pitchFamily="34" charset="0"/>
                <a:ea typeface="Open Sans" pitchFamily="34" charset="-122"/>
                <a:cs typeface="Open Sans" pitchFamily="34" charset="-120"/>
              </a:rPr>
              <a:t> Enforce password aging, complexity, and multi-factor authentication where possible.</a:t>
            </a:r>
            <a:endParaRPr lang="en-US" sz="1600" dirty="0"/>
          </a:p>
        </p:txBody>
      </p:sp>
      <p:sp>
        <p:nvSpPr>
          <p:cNvPr id="13" name="Text 10"/>
          <p:cNvSpPr/>
          <p:nvPr/>
        </p:nvSpPr>
        <p:spPr>
          <a:xfrm>
            <a:off x="4828580" y="6133386"/>
            <a:ext cx="3529251" cy="1306830"/>
          </a:xfrm>
          <a:prstGeom prst="rect">
            <a:avLst/>
          </a:prstGeom>
          <a:noFill/>
          <a:ln/>
        </p:spPr>
        <p:txBody>
          <a:bodyPr wrap="square" lIns="0" tIns="0" rIns="0" bIns="0" rtlCol="0" anchor="t"/>
          <a:lstStyle/>
          <a:p>
            <a:pPr marL="342900" indent="-342900" algn="l">
              <a:lnSpc>
                <a:spcPts val="2550"/>
              </a:lnSpc>
              <a:buSzPct val="100000"/>
              <a:buChar char="•"/>
            </a:pPr>
            <a:r>
              <a:rPr lang="en-US" sz="1600" b="1" dirty="0">
                <a:solidFill>
                  <a:srgbClr val="49495A"/>
                </a:solidFill>
                <a:latin typeface="Open Sans" pitchFamily="34" charset="0"/>
                <a:ea typeface="Open Sans" pitchFamily="34" charset="-122"/>
                <a:cs typeface="Open Sans" pitchFamily="34" charset="-120"/>
              </a:rPr>
              <a:t>Logging &amp; Monitoring:</a:t>
            </a:r>
            <a:r>
              <a:rPr lang="en-US" sz="1600" dirty="0">
                <a:solidFill>
                  <a:srgbClr val="49495A"/>
                </a:solidFill>
                <a:latin typeface="Open Sans" pitchFamily="34" charset="0"/>
                <a:ea typeface="Open Sans" pitchFamily="34" charset="-122"/>
                <a:cs typeface="Open Sans" pitchFamily="34" charset="-120"/>
              </a:rPr>
              <a:t> Keep detailed logs of all administrative actions and monitor for suspicious activity.</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2862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403CCF"/>
                </a:solidFill>
                <a:latin typeface="Libre Baskerville" pitchFamily="34" charset="0"/>
                <a:ea typeface="Libre Baskerville" pitchFamily="34" charset="-122"/>
                <a:cs typeface="Libre Baskerville" pitchFamily="34" charset="-120"/>
              </a:rPr>
              <a:t>Mastering Linux User Management</a:t>
            </a:r>
            <a:endParaRPr lang="en-US" sz="4450" dirty="0"/>
          </a:p>
        </p:txBody>
      </p:sp>
      <p:sp>
        <p:nvSpPr>
          <p:cNvPr id="4" name="Text 1"/>
          <p:cNvSpPr/>
          <p:nvPr/>
        </p:nvSpPr>
        <p:spPr>
          <a:xfrm>
            <a:off x="793790" y="4086344"/>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User management is a critical aspect of Linux system administration, controlling system access, enforcing security, and ensuring users have the correct privileges for their tasks. This presentation will guide you through the essential concepts and commands for efficient user management in Linux.</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42580"/>
            <a:ext cx="5001935" cy="368618"/>
          </a:xfrm>
          <a:prstGeom prst="rect">
            <a:avLst/>
          </a:prstGeom>
          <a:noFill/>
          <a:ln/>
        </p:spPr>
        <p:txBody>
          <a:bodyPr wrap="none" lIns="0" tIns="0" rIns="0" bIns="0" rtlCol="0" anchor="t"/>
          <a:lstStyle/>
          <a:p>
            <a:pPr marL="0" indent="0" algn="l">
              <a:lnSpc>
                <a:spcPts val="2900"/>
              </a:lnSpc>
              <a:buNone/>
            </a:pPr>
            <a:r>
              <a:rPr lang="en-US" sz="2300" dirty="0">
                <a:solidFill>
                  <a:srgbClr val="403CCF"/>
                </a:solidFill>
                <a:latin typeface="Libre Baskerville" pitchFamily="34" charset="0"/>
                <a:ea typeface="Libre Baskerville" pitchFamily="34" charset="-122"/>
                <a:cs typeface="Libre Baskerville" pitchFamily="34" charset="-120"/>
              </a:rPr>
              <a:t>Understanding Users and Groups</a:t>
            </a:r>
            <a:endParaRPr lang="en-US" sz="2300" dirty="0"/>
          </a:p>
        </p:txBody>
      </p:sp>
      <p:pic>
        <p:nvPicPr>
          <p:cNvPr id="3" name="Image 0" descr="preencoded.png"/>
          <p:cNvPicPr>
            <a:picLocks noChangeAspect="1"/>
          </p:cNvPicPr>
          <p:nvPr/>
        </p:nvPicPr>
        <p:blipFill>
          <a:blip r:embed="rId3"/>
          <a:stretch>
            <a:fillRect/>
          </a:stretch>
        </p:blipFill>
        <p:spPr>
          <a:xfrm>
            <a:off x="793790" y="1398151"/>
            <a:ext cx="4121944" cy="4121944"/>
          </a:xfrm>
          <a:prstGeom prst="rect">
            <a:avLst/>
          </a:prstGeom>
        </p:spPr>
      </p:pic>
      <p:sp>
        <p:nvSpPr>
          <p:cNvPr id="4" name="Text 1"/>
          <p:cNvSpPr/>
          <p:nvPr/>
        </p:nvSpPr>
        <p:spPr>
          <a:xfrm>
            <a:off x="793790" y="5685949"/>
            <a:ext cx="2211467" cy="276344"/>
          </a:xfrm>
          <a:prstGeom prst="rect">
            <a:avLst/>
          </a:prstGeom>
          <a:noFill/>
          <a:ln/>
        </p:spPr>
        <p:txBody>
          <a:bodyPr wrap="none" lIns="0" tIns="0" rIns="0" bIns="0" rtlCol="0" anchor="t"/>
          <a:lstStyle/>
          <a:p>
            <a:pPr marL="0" indent="0" algn="l">
              <a:lnSpc>
                <a:spcPts val="2150"/>
              </a:lnSpc>
              <a:buNone/>
            </a:pPr>
            <a:r>
              <a:rPr lang="en-US" sz="1700" dirty="0">
                <a:solidFill>
                  <a:srgbClr val="403CCF"/>
                </a:solidFill>
                <a:latin typeface="Libre Baskerville" pitchFamily="34" charset="0"/>
                <a:ea typeface="Libre Baskerville" pitchFamily="34" charset="-122"/>
                <a:cs typeface="Libre Baskerville" pitchFamily="34" charset="-120"/>
              </a:rPr>
              <a:t>What are Users?</a:t>
            </a:r>
            <a:endParaRPr lang="en-US" sz="1700" dirty="0"/>
          </a:p>
        </p:txBody>
      </p:sp>
      <p:sp>
        <p:nvSpPr>
          <p:cNvPr id="5" name="Text 2"/>
          <p:cNvSpPr/>
          <p:nvPr/>
        </p:nvSpPr>
        <p:spPr>
          <a:xfrm>
            <a:off x="793790" y="6109692"/>
            <a:ext cx="6341626" cy="707231"/>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Users are individual accounts allowing access to the system. Each user has a unique ID (UID) and their own home directory, shell, and preferences. They authenticate to the system and are granted specific permissions based on their identity.</a:t>
            </a:r>
            <a:endParaRPr lang="en-US" sz="1150" dirty="0"/>
          </a:p>
        </p:txBody>
      </p:sp>
      <p:sp>
        <p:nvSpPr>
          <p:cNvPr id="6" name="Text 3"/>
          <p:cNvSpPr/>
          <p:nvPr/>
        </p:nvSpPr>
        <p:spPr>
          <a:xfrm>
            <a:off x="7502604" y="1379696"/>
            <a:ext cx="2211467" cy="276344"/>
          </a:xfrm>
          <a:prstGeom prst="rect">
            <a:avLst/>
          </a:prstGeom>
          <a:noFill/>
          <a:ln/>
        </p:spPr>
        <p:txBody>
          <a:bodyPr wrap="none" lIns="0" tIns="0" rIns="0" bIns="0" rtlCol="0" anchor="t"/>
          <a:lstStyle/>
          <a:p>
            <a:pPr marL="0" indent="0" algn="l">
              <a:lnSpc>
                <a:spcPts val="2150"/>
              </a:lnSpc>
              <a:buNone/>
            </a:pPr>
            <a:r>
              <a:rPr lang="en-US" sz="1700" dirty="0">
                <a:solidFill>
                  <a:srgbClr val="403CCF"/>
                </a:solidFill>
                <a:latin typeface="Libre Baskerville" pitchFamily="34" charset="0"/>
                <a:ea typeface="Libre Baskerville" pitchFamily="34" charset="-122"/>
                <a:cs typeface="Libre Baskerville" pitchFamily="34" charset="-120"/>
              </a:rPr>
              <a:t>What are Groups?</a:t>
            </a:r>
            <a:endParaRPr lang="en-US" sz="1700" dirty="0"/>
          </a:p>
        </p:txBody>
      </p:sp>
      <p:sp>
        <p:nvSpPr>
          <p:cNvPr id="7" name="Text 4"/>
          <p:cNvSpPr/>
          <p:nvPr/>
        </p:nvSpPr>
        <p:spPr>
          <a:xfrm>
            <a:off x="7502604" y="1803440"/>
            <a:ext cx="6341626" cy="707231"/>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Groups are collections of users. They simplify permission management by allowing administrators to assign access rights to a group instead of individual users. This ensures that all members of a group inherit the same access to files and resources.</a:t>
            </a:r>
            <a:endParaRPr lang="en-US" sz="1150" dirty="0"/>
          </a:p>
        </p:txBody>
      </p:sp>
      <p:sp>
        <p:nvSpPr>
          <p:cNvPr id="8" name="Text 5"/>
          <p:cNvSpPr/>
          <p:nvPr/>
        </p:nvSpPr>
        <p:spPr>
          <a:xfrm>
            <a:off x="793790" y="7115413"/>
            <a:ext cx="13042821" cy="471488"/>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Effective user and group management is fundamental for security, access control, and operational efficiency on any Ubuntu server environment. It helps prevent unauthorized access and ensures that system resources are used appropriately.</a:t>
            </a:r>
            <a:endParaRPr lang="en-US" sz="11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462564"/>
            <a:ext cx="9530596" cy="566976"/>
          </a:xfrm>
          <a:prstGeom prst="rect">
            <a:avLst/>
          </a:prstGeom>
          <a:noFill/>
          <a:ln/>
        </p:spPr>
        <p:txBody>
          <a:bodyPr wrap="none" lIns="0" tIns="0" rIns="0" bIns="0" rtlCol="0" anchor="t"/>
          <a:lstStyle/>
          <a:p>
            <a:pPr marL="0" indent="0" algn="l">
              <a:lnSpc>
                <a:spcPts val="4450"/>
              </a:lnSpc>
              <a:buNone/>
            </a:pPr>
            <a:r>
              <a:rPr lang="en-US" sz="3550" dirty="0">
                <a:solidFill>
                  <a:srgbClr val="403CCF"/>
                </a:solidFill>
                <a:latin typeface="Libre Baskerville" pitchFamily="34" charset="0"/>
                <a:ea typeface="Libre Baskerville" pitchFamily="34" charset="-122"/>
                <a:cs typeface="Libre Baskerville" pitchFamily="34" charset="-120"/>
              </a:rPr>
              <a:t>Why Efficient User Management Matters</a:t>
            </a:r>
            <a:endParaRPr lang="en-US" sz="3550" dirty="0"/>
          </a:p>
        </p:txBody>
      </p:sp>
      <p:sp>
        <p:nvSpPr>
          <p:cNvPr id="3" name="Shape 1"/>
          <p:cNvSpPr/>
          <p:nvPr/>
        </p:nvSpPr>
        <p:spPr>
          <a:xfrm>
            <a:off x="793790" y="2483168"/>
            <a:ext cx="4196358" cy="3302913"/>
          </a:xfrm>
          <a:prstGeom prst="roundRect">
            <a:avLst>
              <a:gd name="adj" fmla="val 1030"/>
            </a:avLst>
          </a:prstGeom>
          <a:solidFill>
            <a:srgbClr val="EAE8F3"/>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020604" y="2709982"/>
            <a:ext cx="680442" cy="680442"/>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770" y="2897029"/>
            <a:ext cx="306110" cy="306110"/>
          </a:xfrm>
          <a:prstGeom prst="rect">
            <a:avLst/>
          </a:prstGeom>
        </p:spPr>
      </p:pic>
      <p:sp>
        <p:nvSpPr>
          <p:cNvPr id="6" name="Text 2"/>
          <p:cNvSpPr/>
          <p:nvPr/>
        </p:nvSpPr>
        <p:spPr>
          <a:xfrm>
            <a:off x="1020604" y="36172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System Security</a:t>
            </a:r>
            <a:endParaRPr lang="en-US" sz="2200" dirty="0"/>
          </a:p>
        </p:txBody>
      </p:sp>
      <p:sp>
        <p:nvSpPr>
          <p:cNvPr id="7" name="Text 3"/>
          <p:cNvSpPr/>
          <p:nvPr/>
        </p:nvSpPr>
        <p:spPr>
          <a:xfrm>
            <a:off x="1020604" y="4107656"/>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Protects the system from unauthorized access and potential breaches.</a:t>
            </a:r>
            <a:endParaRPr lang="en-US" sz="1750" dirty="0"/>
          </a:p>
        </p:txBody>
      </p:sp>
      <p:sp>
        <p:nvSpPr>
          <p:cNvPr id="8" name="Shape 4"/>
          <p:cNvSpPr/>
          <p:nvPr/>
        </p:nvSpPr>
        <p:spPr>
          <a:xfrm>
            <a:off x="5216962" y="2483168"/>
            <a:ext cx="4196358" cy="3302913"/>
          </a:xfrm>
          <a:prstGeom prst="roundRect">
            <a:avLst>
              <a:gd name="adj" fmla="val 1030"/>
            </a:avLst>
          </a:prstGeom>
          <a:solidFill>
            <a:srgbClr val="EAE8F3"/>
          </a:solidFill>
          <a:ln/>
        </p:spPr>
        <p:txBody>
          <a:bodyPr/>
          <a:lstStyle/>
          <a:p>
            <a:endParaRPr lang="en-US"/>
          </a:p>
        </p:txBody>
      </p:sp>
      <p:pic>
        <p:nvPicPr>
          <p:cNvPr id="9" name="Image 2" descr="preencoded.png"/>
          <p:cNvPicPr>
            <a:picLocks noChangeAspect="1"/>
          </p:cNvPicPr>
          <p:nvPr/>
        </p:nvPicPr>
        <p:blipFill>
          <a:blip r:embed="rId6"/>
          <a:stretch>
            <a:fillRect/>
          </a:stretch>
        </p:blipFill>
        <p:spPr>
          <a:xfrm>
            <a:off x="5443776" y="2709982"/>
            <a:ext cx="680442" cy="680442"/>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0942" y="2897029"/>
            <a:ext cx="306110" cy="306110"/>
          </a:xfrm>
          <a:prstGeom prst="rect">
            <a:avLst/>
          </a:prstGeom>
        </p:spPr>
      </p:pic>
      <p:sp>
        <p:nvSpPr>
          <p:cNvPr id="11" name="Text 5"/>
          <p:cNvSpPr/>
          <p:nvPr/>
        </p:nvSpPr>
        <p:spPr>
          <a:xfrm>
            <a:off x="5443776" y="36172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Role Segregation</a:t>
            </a:r>
            <a:endParaRPr lang="en-US" sz="2200" dirty="0"/>
          </a:p>
        </p:txBody>
      </p:sp>
      <p:sp>
        <p:nvSpPr>
          <p:cNvPr id="12" name="Text 6"/>
          <p:cNvSpPr/>
          <p:nvPr/>
        </p:nvSpPr>
        <p:spPr>
          <a:xfrm>
            <a:off x="5443776" y="4107656"/>
            <a:ext cx="3742730" cy="1451610"/>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Ensures users can perform their roles without interfering with others' work or critical system processes.</a:t>
            </a:r>
            <a:endParaRPr lang="en-US" sz="1750" dirty="0"/>
          </a:p>
        </p:txBody>
      </p:sp>
      <p:sp>
        <p:nvSpPr>
          <p:cNvPr id="13" name="Shape 7"/>
          <p:cNvSpPr/>
          <p:nvPr/>
        </p:nvSpPr>
        <p:spPr>
          <a:xfrm>
            <a:off x="9640133" y="2483168"/>
            <a:ext cx="4196358" cy="3302913"/>
          </a:xfrm>
          <a:prstGeom prst="roundRect">
            <a:avLst>
              <a:gd name="adj" fmla="val 1030"/>
            </a:avLst>
          </a:prstGeom>
          <a:solidFill>
            <a:srgbClr val="EAE8F3"/>
          </a:solidFill>
          <a:ln/>
        </p:spPr>
        <p:txBody>
          <a:bodyPr/>
          <a:lstStyle/>
          <a:p>
            <a:endParaRPr lang="en-US"/>
          </a:p>
        </p:txBody>
      </p:sp>
      <p:pic>
        <p:nvPicPr>
          <p:cNvPr id="14" name="Image 4" descr="preencoded.png"/>
          <p:cNvPicPr>
            <a:picLocks noChangeAspect="1"/>
          </p:cNvPicPr>
          <p:nvPr/>
        </p:nvPicPr>
        <p:blipFill>
          <a:blip r:embed="rId9"/>
          <a:stretch>
            <a:fillRect/>
          </a:stretch>
        </p:blipFill>
        <p:spPr>
          <a:xfrm>
            <a:off x="9866948" y="2709982"/>
            <a:ext cx="680442" cy="680442"/>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4114" y="2897029"/>
            <a:ext cx="306110" cy="306110"/>
          </a:xfrm>
          <a:prstGeom prst="rect">
            <a:avLst/>
          </a:prstGeom>
        </p:spPr>
      </p:pic>
      <p:sp>
        <p:nvSpPr>
          <p:cNvPr id="16" name="Text 8"/>
          <p:cNvSpPr/>
          <p:nvPr/>
        </p:nvSpPr>
        <p:spPr>
          <a:xfrm>
            <a:off x="9866948" y="36172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9495A"/>
                </a:solidFill>
                <a:latin typeface="Libre Baskerville" pitchFamily="34" charset="0"/>
                <a:ea typeface="Libre Baskerville" pitchFamily="34" charset="-122"/>
                <a:cs typeface="Libre Baskerville" pitchFamily="34" charset="-120"/>
              </a:rPr>
              <a:t>Accountability</a:t>
            </a:r>
            <a:endParaRPr lang="en-US" sz="2200" dirty="0"/>
          </a:p>
        </p:txBody>
      </p:sp>
      <p:sp>
        <p:nvSpPr>
          <p:cNvPr id="17" name="Text 9"/>
          <p:cNvSpPr/>
          <p:nvPr/>
        </p:nvSpPr>
        <p:spPr>
          <a:xfrm>
            <a:off x="9866948" y="4107656"/>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Facilitates auditing and tracking of user activity, crucial for compliance and troubleshooting.</a:t>
            </a:r>
            <a:endParaRPr lang="en-US" sz="1750" dirty="0"/>
          </a:p>
        </p:txBody>
      </p:sp>
      <p:sp>
        <p:nvSpPr>
          <p:cNvPr id="18" name="Text 10"/>
          <p:cNvSpPr/>
          <p:nvPr/>
        </p:nvSpPr>
        <p:spPr>
          <a:xfrm>
            <a:off x="793790" y="6041231"/>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Linux's multi-user environment makes it ideal for a wide range of applications, from personal workstations to large enterprise servers. Proper user management is the bedrock of a stable and secure Linux system.</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63573"/>
            <a:ext cx="8654415" cy="566976"/>
          </a:xfrm>
          <a:prstGeom prst="rect">
            <a:avLst/>
          </a:prstGeom>
          <a:noFill/>
          <a:ln/>
        </p:spPr>
        <p:txBody>
          <a:bodyPr wrap="none" lIns="0" tIns="0" rIns="0" bIns="0" rtlCol="0" anchor="t"/>
          <a:lstStyle/>
          <a:p>
            <a:pPr marL="0" indent="0" algn="l">
              <a:lnSpc>
                <a:spcPts val="4450"/>
              </a:lnSpc>
              <a:buNone/>
            </a:pPr>
            <a:r>
              <a:rPr lang="en-US" sz="3550" dirty="0">
                <a:solidFill>
                  <a:srgbClr val="403CCF"/>
                </a:solidFill>
                <a:latin typeface="Libre Baskerville" pitchFamily="34" charset="0"/>
                <a:ea typeface="Libre Baskerville" pitchFamily="34" charset="-122"/>
                <a:cs typeface="Libre Baskerville" pitchFamily="34" charset="-120"/>
              </a:rPr>
              <a:t>Understanding Linux User IDs (UIDs)</a:t>
            </a:r>
            <a:endParaRPr lang="en-US" sz="3550" dirty="0"/>
          </a:p>
        </p:txBody>
      </p:sp>
      <p:sp>
        <p:nvSpPr>
          <p:cNvPr id="3" name="Text 1"/>
          <p:cNvSpPr/>
          <p:nvPr/>
        </p:nvSpPr>
        <p:spPr>
          <a:xfrm>
            <a:off x="793790" y="2074783"/>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Linux systems support a vast number of users, often up to 60,000, making them highly scalable for diverse environments. Every user account is uniquely identified by a User ID (UID).</a:t>
            </a:r>
            <a:endParaRPr lang="en-US" sz="1750" dirty="0"/>
          </a:p>
        </p:txBody>
      </p:sp>
      <p:sp>
        <p:nvSpPr>
          <p:cNvPr id="4" name="Text 2"/>
          <p:cNvSpPr/>
          <p:nvPr/>
        </p:nvSpPr>
        <p:spPr>
          <a:xfrm>
            <a:off x="793790" y="3367564"/>
            <a:ext cx="7604284"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9495A"/>
                </a:solidFill>
                <a:latin typeface="Open Sans" pitchFamily="34" charset="0"/>
                <a:ea typeface="Open Sans" pitchFamily="34" charset="-122"/>
                <a:cs typeface="Open Sans" pitchFamily="34" charset="-120"/>
              </a:rPr>
              <a:t>UID 0:</a:t>
            </a:r>
            <a:r>
              <a:rPr lang="en-US" sz="1750" dirty="0">
                <a:solidFill>
                  <a:srgbClr val="49495A"/>
                </a:solidFill>
                <a:latin typeface="Open Sans" pitchFamily="34" charset="0"/>
                <a:ea typeface="Open Sans" pitchFamily="34" charset="-122"/>
                <a:cs typeface="Open Sans" pitchFamily="34" charset="-120"/>
              </a:rPr>
              <a:t> Reserved for the root (superuser) account, granting full administrative control.</a:t>
            </a:r>
            <a:endParaRPr lang="en-US" sz="1750" dirty="0"/>
          </a:p>
        </p:txBody>
      </p:sp>
      <p:sp>
        <p:nvSpPr>
          <p:cNvPr id="5" name="Text 3"/>
          <p:cNvSpPr/>
          <p:nvPr/>
        </p:nvSpPr>
        <p:spPr>
          <a:xfrm>
            <a:off x="793790" y="4172664"/>
            <a:ext cx="7604284"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9495A"/>
                </a:solidFill>
                <a:latin typeface="Open Sans" pitchFamily="34" charset="0"/>
                <a:ea typeface="Open Sans" pitchFamily="34" charset="-122"/>
                <a:cs typeface="Open Sans" pitchFamily="34" charset="-120"/>
              </a:rPr>
              <a:t>UIDs 1-999:</a:t>
            </a:r>
            <a:r>
              <a:rPr lang="en-US" sz="1750" dirty="0">
                <a:solidFill>
                  <a:srgbClr val="49495A"/>
                </a:solidFill>
                <a:latin typeface="Open Sans" pitchFamily="34" charset="0"/>
                <a:ea typeface="Open Sans" pitchFamily="34" charset="-122"/>
                <a:cs typeface="Open Sans" pitchFamily="34" charset="-120"/>
              </a:rPr>
              <a:t> Typically assigned to system accounts and services, often without interactive login shells.</a:t>
            </a:r>
            <a:endParaRPr lang="en-US" sz="1750" dirty="0"/>
          </a:p>
        </p:txBody>
      </p:sp>
      <p:sp>
        <p:nvSpPr>
          <p:cNvPr id="6" name="Text 4"/>
          <p:cNvSpPr/>
          <p:nvPr/>
        </p:nvSpPr>
        <p:spPr>
          <a:xfrm>
            <a:off x="793790" y="4977765"/>
            <a:ext cx="7604284"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9495A"/>
                </a:solidFill>
                <a:latin typeface="Open Sans" pitchFamily="34" charset="0"/>
                <a:ea typeface="Open Sans" pitchFamily="34" charset="-122"/>
                <a:cs typeface="Open Sans" pitchFamily="34" charset="-120"/>
              </a:rPr>
              <a:t>UIDs 1000+:</a:t>
            </a:r>
            <a:r>
              <a:rPr lang="en-US" sz="1750" dirty="0">
                <a:solidFill>
                  <a:srgbClr val="49495A"/>
                </a:solidFill>
                <a:latin typeface="Open Sans" pitchFamily="34" charset="0"/>
                <a:ea typeface="Open Sans" pitchFamily="34" charset="-122"/>
                <a:cs typeface="Open Sans" pitchFamily="34" charset="-120"/>
              </a:rPr>
              <a:t> Generally allocated to regular user accounts, though this range can vary based on distribution.</a:t>
            </a:r>
            <a:endParaRPr lang="en-US" sz="1750" dirty="0"/>
          </a:p>
        </p:txBody>
      </p:sp>
      <p:sp>
        <p:nvSpPr>
          <p:cNvPr id="7" name="Text 5"/>
          <p:cNvSpPr/>
          <p:nvPr/>
        </p:nvSpPr>
        <p:spPr>
          <a:xfrm>
            <a:off x="793790" y="5907643"/>
            <a:ext cx="7604284" cy="1088708"/>
          </a:xfrm>
          <a:prstGeom prst="rect">
            <a:avLst/>
          </a:prstGeom>
          <a:noFill/>
          <a:ln/>
        </p:spPr>
        <p:txBody>
          <a:bodyPr wrap="square" lIns="0" tIns="0" rIns="0" bIns="0" rtlCol="0" anchor="t"/>
          <a:lstStyle/>
          <a:p>
            <a:pPr marL="0" indent="0" algn="l">
              <a:lnSpc>
                <a:spcPts val="2850"/>
              </a:lnSpc>
              <a:buNone/>
            </a:pPr>
            <a:r>
              <a:rPr lang="en-US" sz="1750" dirty="0">
                <a:solidFill>
                  <a:srgbClr val="49495A"/>
                </a:solidFill>
                <a:latin typeface="Open Sans" pitchFamily="34" charset="0"/>
                <a:ea typeface="Open Sans" pitchFamily="34" charset="-122"/>
                <a:cs typeface="Open Sans" pitchFamily="34" charset="-120"/>
              </a:rPr>
              <a:t>Administrators manage users by creating, modifying, and deleting accounts, setting permissions, and enforcing access policies to maintain system integrity.</a:t>
            </a:r>
            <a:endParaRPr lang="en-US" sz="1750" dirty="0"/>
          </a:p>
        </p:txBody>
      </p:sp>
      <p:pic>
        <p:nvPicPr>
          <p:cNvPr id="8" name="Image 0" descr="preencoded.png"/>
          <p:cNvPicPr>
            <a:picLocks noChangeAspect="1"/>
          </p:cNvPicPr>
          <p:nvPr/>
        </p:nvPicPr>
        <p:blipFill>
          <a:blip r:embed="rId3"/>
          <a:stretch>
            <a:fillRect/>
          </a:stretch>
        </p:blipFill>
        <p:spPr>
          <a:xfrm>
            <a:off x="8959096" y="2125861"/>
            <a:ext cx="4885015" cy="48850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075" y="623173"/>
            <a:ext cx="4945380" cy="368141"/>
          </a:xfrm>
          <a:prstGeom prst="rect">
            <a:avLst/>
          </a:prstGeom>
          <a:noFill/>
          <a:ln/>
        </p:spPr>
        <p:txBody>
          <a:bodyPr wrap="none" lIns="0" tIns="0" rIns="0" bIns="0" rtlCol="0" anchor="t"/>
          <a:lstStyle/>
          <a:p>
            <a:pPr marL="0" indent="0" algn="l">
              <a:lnSpc>
                <a:spcPts val="2850"/>
              </a:lnSpc>
              <a:buNone/>
            </a:pPr>
            <a:r>
              <a:rPr lang="en-US" sz="2300" dirty="0">
                <a:solidFill>
                  <a:srgbClr val="403CCF"/>
                </a:solidFill>
                <a:latin typeface="Libre Baskerville" pitchFamily="34" charset="0"/>
                <a:ea typeface="Libre Baskerville" pitchFamily="34" charset="-122"/>
                <a:cs typeface="Libre Baskerville" pitchFamily="34" charset="-120"/>
              </a:rPr>
              <a:t>Essential User Management Files</a:t>
            </a:r>
            <a:endParaRPr lang="en-US" sz="2300" dirty="0"/>
          </a:p>
        </p:txBody>
      </p:sp>
      <p:sp>
        <p:nvSpPr>
          <p:cNvPr id="3" name="Text 1"/>
          <p:cNvSpPr/>
          <p:nvPr/>
        </p:nvSpPr>
        <p:spPr>
          <a:xfrm>
            <a:off x="793075" y="1285875"/>
            <a:ext cx="13044249" cy="235625"/>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These core files are the backbone of user and group management, crucial for maintaining system security and operational integrity.</a:t>
            </a:r>
            <a:endParaRPr lang="en-US" sz="1150" dirty="0"/>
          </a:p>
        </p:txBody>
      </p:sp>
      <p:sp>
        <p:nvSpPr>
          <p:cNvPr id="4" name="Shape 2"/>
          <p:cNvSpPr/>
          <p:nvPr/>
        </p:nvSpPr>
        <p:spPr>
          <a:xfrm>
            <a:off x="7307580" y="1687116"/>
            <a:ext cx="15240" cy="5921454"/>
          </a:xfrm>
          <a:prstGeom prst="roundRect">
            <a:avLst>
              <a:gd name="adj" fmla="val 144982"/>
            </a:avLst>
          </a:prstGeom>
          <a:solidFill>
            <a:srgbClr val="D0CED9"/>
          </a:solidFill>
          <a:ln/>
        </p:spPr>
        <p:txBody>
          <a:bodyPr/>
          <a:lstStyle/>
          <a:p>
            <a:endParaRPr lang="en-US"/>
          </a:p>
        </p:txBody>
      </p:sp>
      <p:sp>
        <p:nvSpPr>
          <p:cNvPr id="5" name="Shape 3"/>
          <p:cNvSpPr/>
          <p:nvPr/>
        </p:nvSpPr>
        <p:spPr>
          <a:xfrm>
            <a:off x="6722924" y="1845112"/>
            <a:ext cx="441841" cy="15240"/>
          </a:xfrm>
          <a:prstGeom prst="roundRect">
            <a:avLst>
              <a:gd name="adj" fmla="val 144982"/>
            </a:avLst>
          </a:prstGeom>
          <a:solidFill>
            <a:srgbClr val="D0CED9"/>
          </a:solidFill>
          <a:ln/>
        </p:spPr>
        <p:txBody>
          <a:bodyPr/>
          <a:lstStyle/>
          <a:p>
            <a:endParaRPr lang="en-US"/>
          </a:p>
        </p:txBody>
      </p:sp>
      <p:sp>
        <p:nvSpPr>
          <p:cNvPr id="6" name="Shape 4"/>
          <p:cNvSpPr/>
          <p:nvPr/>
        </p:nvSpPr>
        <p:spPr>
          <a:xfrm>
            <a:off x="7149525" y="1687116"/>
            <a:ext cx="331351" cy="331351"/>
          </a:xfrm>
          <a:prstGeom prst="roundRect">
            <a:avLst>
              <a:gd name="adj" fmla="val 6668"/>
            </a:avLst>
          </a:prstGeom>
          <a:solidFill>
            <a:srgbClr val="EAE8F3"/>
          </a:solidFill>
          <a:ln/>
        </p:spPr>
        <p:txBody>
          <a:bodyPr/>
          <a:lstStyle/>
          <a:p>
            <a:endParaRPr lang="en-US"/>
          </a:p>
        </p:txBody>
      </p:sp>
      <p:sp>
        <p:nvSpPr>
          <p:cNvPr id="7" name="Text 5"/>
          <p:cNvSpPr/>
          <p:nvPr/>
        </p:nvSpPr>
        <p:spPr>
          <a:xfrm>
            <a:off x="7204710" y="1714679"/>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1</a:t>
            </a:r>
            <a:endParaRPr lang="en-US" sz="1700" dirty="0"/>
          </a:p>
        </p:txBody>
      </p:sp>
      <p:sp>
        <p:nvSpPr>
          <p:cNvPr id="8" name="Text 6"/>
          <p:cNvSpPr/>
          <p:nvPr/>
        </p:nvSpPr>
        <p:spPr>
          <a:xfrm>
            <a:off x="4737616" y="1737717"/>
            <a:ext cx="1841183" cy="230029"/>
          </a:xfrm>
          <a:prstGeom prst="rect">
            <a:avLst/>
          </a:prstGeom>
          <a:noFill/>
          <a:ln/>
        </p:spPr>
        <p:txBody>
          <a:bodyPr wrap="none" lIns="0" tIns="0" rIns="0" bIns="0" rtlCol="0" anchor="t"/>
          <a:lstStyle/>
          <a:p>
            <a:pPr marL="0" indent="0" algn="r">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/etc/passwd</a:t>
            </a:r>
            <a:endParaRPr lang="en-US" sz="1400" dirty="0"/>
          </a:p>
        </p:txBody>
      </p:sp>
      <p:sp>
        <p:nvSpPr>
          <p:cNvPr id="9" name="Text 7"/>
          <p:cNvSpPr/>
          <p:nvPr/>
        </p:nvSpPr>
        <p:spPr>
          <a:xfrm>
            <a:off x="793075" y="2056090"/>
            <a:ext cx="5785723" cy="235625"/>
          </a:xfrm>
          <a:prstGeom prst="rect">
            <a:avLst/>
          </a:prstGeom>
          <a:noFill/>
          <a:ln/>
        </p:spPr>
        <p:txBody>
          <a:bodyPr wrap="none" lIns="0" tIns="0" rIns="0" bIns="0" rtlCol="0" anchor="t"/>
          <a:lstStyle/>
          <a:p>
            <a:pPr marL="0" indent="0" algn="r">
              <a:lnSpc>
                <a:spcPts val="1850"/>
              </a:lnSpc>
              <a:buNone/>
            </a:pPr>
            <a:r>
              <a:rPr lang="en-US" sz="1150" dirty="0">
                <a:solidFill>
                  <a:srgbClr val="49495A"/>
                </a:solidFill>
                <a:latin typeface="Open Sans" pitchFamily="34" charset="0"/>
                <a:ea typeface="Open Sans" pitchFamily="34" charset="-122"/>
                <a:cs typeface="Open Sans" pitchFamily="34" charset="-120"/>
              </a:rPr>
              <a:t>Stores basic user account details: username, UID, GID, home directory, default shell.</a:t>
            </a:r>
            <a:endParaRPr lang="en-US" sz="1150" dirty="0"/>
          </a:p>
        </p:txBody>
      </p:sp>
      <p:sp>
        <p:nvSpPr>
          <p:cNvPr id="10" name="Shape 8"/>
          <p:cNvSpPr/>
          <p:nvPr/>
        </p:nvSpPr>
        <p:spPr>
          <a:xfrm>
            <a:off x="7465635" y="2728793"/>
            <a:ext cx="441841" cy="15240"/>
          </a:xfrm>
          <a:prstGeom prst="roundRect">
            <a:avLst>
              <a:gd name="adj" fmla="val 144982"/>
            </a:avLst>
          </a:prstGeom>
          <a:solidFill>
            <a:srgbClr val="D0CED9"/>
          </a:solidFill>
          <a:ln/>
        </p:spPr>
        <p:txBody>
          <a:bodyPr/>
          <a:lstStyle/>
          <a:p>
            <a:endParaRPr lang="en-US"/>
          </a:p>
        </p:txBody>
      </p:sp>
      <p:sp>
        <p:nvSpPr>
          <p:cNvPr id="11" name="Shape 9"/>
          <p:cNvSpPr/>
          <p:nvPr/>
        </p:nvSpPr>
        <p:spPr>
          <a:xfrm>
            <a:off x="7149525" y="2570798"/>
            <a:ext cx="331351" cy="331351"/>
          </a:xfrm>
          <a:prstGeom prst="roundRect">
            <a:avLst>
              <a:gd name="adj" fmla="val 6668"/>
            </a:avLst>
          </a:prstGeom>
          <a:solidFill>
            <a:srgbClr val="EAE8F3"/>
          </a:solidFill>
          <a:ln/>
        </p:spPr>
        <p:txBody>
          <a:bodyPr/>
          <a:lstStyle/>
          <a:p>
            <a:endParaRPr lang="en-US"/>
          </a:p>
        </p:txBody>
      </p:sp>
      <p:sp>
        <p:nvSpPr>
          <p:cNvPr id="12" name="Text 10"/>
          <p:cNvSpPr/>
          <p:nvPr/>
        </p:nvSpPr>
        <p:spPr>
          <a:xfrm>
            <a:off x="7204710" y="2598360"/>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2</a:t>
            </a:r>
            <a:endParaRPr lang="en-US" sz="1700" dirty="0"/>
          </a:p>
        </p:txBody>
      </p:sp>
      <p:sp>
        <p:nvSpPr>
          <p:cNvPr id="13" name="Text 11"/>
          <p:cNvSpPr/>
          <p:nvPr/>
        </p:nvSpPr>
        <p:spPr>
          <a:xfrm>
            <a:off x="8051602" y="2621399"/>
            <a:ext cx="1841183" cy="230029"/>
          </a:xfrm>
          <a:prstGeom prst="rect">
            <a:avLst/>
          </a:prstGeom>
          <a:noFill/>
          <a:ln/>
        </p:spPr>
        <p:txBody>
          <a:bodyPr wrap="none" lIns="0" tIns="0" rIns="0" bIns="0" rtlCol="0" anchor="t"/>
          <a:lstStyle/>
          <a:p>
            <a:pPr marL="0" indent="0" algn="l">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/etc/shadow</a:t>
            </a:r>
            <a:endParaRPr lang="en-US" sz="1400" dirty="0"/>
          </a:p>
        </p:txBody>
      </p:sp>
      <p:sp>
        <p:nvSpPr>
          <p:cNvPr id="14" name="Text 12"/>
          <p:cNvSpPr/>
          <p:nvPr/>
        </p:nvSpPr>
        <p:spPr>
          <a:xfrm>
            <a:off x="8051602" y="2939772"/>
            <a:ext cx="5785723" cy="471249"/>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Securely stores encrypted user passwords and password-related policies (expiration, inactivity).</a:t>
            </a:r>
            <a:endParaRPr lang="en-US" sz="1150" dirty="0"/>
          </a:p>
        </p:txBody>
      </p:sp>
      <p:sp>
        <p:nvSpPr>
          <p:cNvPr id="15" name="Shape 13"/>
          <p:cNvSpPr/>
          <p:nvPr/>
        </p:nvSpPr>
        <p:spPr>
          <a:xfrm>
            <a:off x="6722924" y="3490555"/>
            <a:ext cx="441841" cy="15240"/>
          </a:xfrm>
          <a:prstGeom prst="roundRect">
            <a:avLst>
              <a:gd name="adj" fmla="val 144982"/>
            </a:avLst>
          </a:prstGeom>
          <a:solidFill>
            <a:srgbClr val="D0CED9"/>
          </a:solidFill>
          <a:ln/>
        </p:spPr>
        <p:txBody>
          <a:bodyPr/>
          <a:lstStyle/>
          <a:p>
            <a:endParaRPr lang="en-US"/>
          </a:p>
        </p:txBody>
      </p:sp>
      <p:sp>
        <p:nvSpPr>
          <p:cNvPr id="16" name="Shape 14"/>
          <p:cNvSpPr/>
          <p:nvPr/>
        </p:nvSpPr>
        <p:spPr>
          <a:xfrm>
            <a:off x="7149525" y="3332559"/>
            <a:ext cx="331351" cy="331351"/>
          </a:xfrm>
          <a:prstGeom prst="roundRect">
            <a:avLst>
              <a:gd name="adj" fmla="val 6668"/>
            </a:avLst>
          </a:prstGeom>
          <a:solidFill>
            <a:srgbClr val="EAE8F3"/>
          </a:solidFill>
          <a:ln/>
        </p:spPr>
        <p:txBody>
          <a:bodyPr/>
          <a:lstStyle/>
          <a:p>
            <a:endParaRPr lang="en-US"/>
          </a:p>
        </p:txBody>
      </p:sp>
      <p:sp>
        <p:nvSpPr>
          <p:cNvPr id="17" name="Text 15"/>
          <p:cNvSpPr/>
          <p:nvPr/>
        </p:nvSpPr>
        <p:spPr>
          <a:xfrm>
            <a:off x="7204710" y="3360122"/>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3</a:t>
            </a:r>
            <a:endParaRPr lang="en-US" sz="1700" dirty="0"/>
          </a:p>
        </p:txBody>
      </p:sp>
      <p:sp>
        <p:nvSpPr>
          <p:cNvPr id="18" name="Text 16"/>
          <p:cNvSpPr/>
          <p:nvPr/>
        </p:nvSpPr>
        <p:spPr>
          <a:xfrm>
            <a:off x="4737616" y="3383161"/>
            <a:ext cx="1841183" cy="230029"/>
          </a:xfrm>
          <a:prstGeom prst="rect">
            <a:avLst/>
          </a:prstGeom>
          <a:noFill/>
          <a:ln/>
        </p:spPr>
        <p:txBody>
          <a:bodyPr wrap="none" lIns="0" tIns="0" rIns="0" bIns="0" rtlCol="0" anchor="t"/>
          <a:lstStyle/>
          <a:p>
            <a:pPr marL="0" indent="0" algn="r">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/etc/group</a:t>
            </a:r>
            <a:endParaRPr lang="en-US" sz="1400" dirty="0"/>
          </a:p>
        </p:txBody>
      </p:sp>
      <p:sp>
        <p:nvSpPr>
          <p:cNvPr id="19" name="Text 17"/>
          <p:cNvSpPr/>
          <p:nvPr/>
        </p:nvSpPr>
        <p:spPr>
          <a:xfrm>
            <a:off x="793075" y="3701534"/>
            <a:ext cx="5785723" cy="235625"/>
          </a:xfrm>
          <a:prstGeom prst="rect">
            <a:avLst/>
          </a:prstGeom>
          <a:noFill/>
          <a:ln/>
        </p:spPr>
        <p:txBody>
          <a:bodyPr wrap="none" lIns="0" tIns="0" rIns="0" bIns="0" rtlCol="0" anchor="t"/>
          <a:lstStyle/>
          <a:p>
            <a:pPr marL="0" indent="0" algn="r">
              <a:lnSpc>
                <a:spcPts val="1850"/>
              </a:lnSpc>
              <a:buNone/>
            </a:pPr>
            <a:r>
              <a:rPr lang="en-US" sz="1150" dirty="0">
                <a:solidFill>
                  <a:srgbClr val="49495A"/>
                </a:solidFill>
                <a:latin typeface="Open Sans" pitchFamily="34" charset="0"/>
                <a:ea typeface="Open Sans" pitchFamily="34" charset="-122"/>
                <a:cs typeface="Open Sans" pitchFamily="34" charset="-120"/>
              </a:rPr>
              <a:t>Defines all system groups, their GIDs, and lists members within each group.</a:t>
            </a:r>
            <a:endParaRPr lang="en-US" sz="1150" dirty="0"/>
          </a:p>
        </p:txBody>
      </p:sp>
      <p:sp>
        <p:nvSpPr>
          <p:cNvPr id="20" name="Shape 18"/>
          <p:cNvSpPr/>
          <p:nvPr/>
        </p:nvSpPr>
        <p:spPr>
          <a:xfrm>
            <a:off x="7465635" y="4252317"/>
            <a:ext cx="441841" cy="15240"/>
          </a:xfrm>
          <a:prstGeom prst="roundRect">
            <a:avLst>
              <a:gd name="adj" fmla="val 144982"/>
            </a:avLst>
          </a:prstGeom>
          <a:solidFill>
            <a:srgbClr val="D0CED9"/>
          </a:solidFill>
          <a:ln/>
        </p:spPr>
        <p:txBody>
          <a:bodyPr/>
          <a:lstStyle/>
          <a:p>
            <a:endParaRPr lang="en-US"/>
          </a:p>
        </p:txBody>
      </p:sp>
      <p:sp>
        <p:nvSpPr>
          <p:cNvPr id="21" name="Shape 19"/>
          <p:cNvSpPr/>
          <p:nvPr/>
        </p:nvSpPr>
        <p:spPr>
          <a:xfrm>
            <a:off x="7149525" y="4094321"/>
            <a:ext cx="331351" cy="331351"/>
          </a:xfrm>
          <a:prstGeom prst="roundRect">
            <a:avLst>
              <a:gd name="adj" fmla="val 6668"/>
            </a:avLst>
          </a:prstGeom>
          <a:solidFill>
            <a:srgbClr val="EAE8F3"/>
          </a:solidFill>
          <a:ln/>
        </p:spPr>
        <p:txBody>
          <a:bodyPr/>
          <a:lstStyle/>
          <a:p>
            <a:endParaRPr lang="en-US"/>
          </a:p>
        </p:txBody>
      </p:sp>
      <p:sp>
        <p:nvSpPr>
          <p:cNvPr id="22" name="Text 20"/>
          <p:cNvSpPr/>
          <p:nvPr/>
        </p:nvSpPr>
        <p:spPr>
          <a:xfrm>
            <a:off x="7204710" y="4121884"/>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4</a:t>
            </a:r>
            <a:endParaRPr lang="en-US" sz="1700" dirty="0"/>
          </a:p>
        </p:txBody>
      </p:sp>
      <p:sp>
        <p:nvSpPr>
          <p:cNvPr id="23" name="Text 21"/>
          <p:cNvSpPr/>
          <p:nvPr/>
        </p:nvSpPr>
        <p:spPr>
          <a:xfrm>
            <a:off x="8051602" y="4144923"/>
            <a:ext cx="1841183" cy="230029"/>
          </a:xfrm>
          <a:prstGeom prst="rect">
            <a:avLst/>
          </a:prstGeom>
          <a:noFill/>
          <a:ln/>
        </p:spPr>
        <p:txBody>
          <a:bodyPr wrap="none" lIns="0" tIns="0" rIns="0" bIns="0" rtlCol="0" anchor="t"/>
          <a:lstStyle/>
          <a:p>
            <a:pPr marL="0" indent="0" algn="l">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/etc/gshadow</a:t>
            </a:r>
            <a:endParaRPr lang="en-US" sz="1400" dirty="0"/>
          </a:p>
        </p:txBody>
      </p:sp>
      <p:sp>
        <p:nvSpPr>
          <p:cNvPr id="24" name="Text 22"/>
          <p:cNvSpPr/>
          <p:nvPr/>
        </p:nvSpPr>
        <p:spPr>
          <a:xfrm>
            <a:off x="8051602" y="4463296"/>
            <a:ext cx="5785723" cy="471249"/>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The secure counterpart to /etc/group, containing encrypted group passwords and administrators.</a:t>
            </a:r>
            <a:endParaRPr lang="en-US" sz="1150" dirty="0"/>
          </a:p>
        </p:txBody>
      </p:sp>
      <p:sp>
        <p:nvSpPr>
          <p:cNvPr id="25" name="Shape 23"/>
          <p:cNvSpPr/>
          <p:nvPr/>
        </p:nvSpPr>
        <p:spPr>
          <a:xfrm>
            <a:off x="6722924" y="5014079"/>
            <a:ext cx="441841" cy="15240"/>
          </a:xfrm>
          <a:prstGeom prst="roundRect">
            <a:avLst>
              <a:gd name="adj" fmla="val 144982"/>
            </a:avLst>
          </a:prstGeom>
          <a:solidFill>
            <a:srgbClr val="D0CED9"/>
          </a:solidFill>
          <a:ln/>
        </p:spPr>
        <p:txBody>
          <a:bodyPr/>
          <a:lstStyle/>
          <a:p>
            <a:endParaRPr lang="en-US"/>
          </a:p>
        </p:txBody>
      </p:sp>
      <p:sp>
        <p:nvSpPr>
          <p:cNvPr id="26" name="Shape 24"/>
          <p:cNvSpPr/>
          <p:nvPr/>
        </p:nvSpPr>
        <p:spPr>
          <a:xfrm>
            <a:off x="7149525" y="4856083"/>
            <a:ext cx="331351" cy="331351"/>
          </a:xfrm>
          <a:prstGeom prst="roundRect">
            <a:avLst>
              <a:gd name="adj" fmla="val 6668"/>
            </a:avLst>
          </a:prstGeom>
          <a:solidFill>
            <a:srgbClr val="EAE8F3"/>
          </a:solidFill>
          <a:ln/>
        </p:spPr>
        <p:txBody>
          <a:bodyPr/>
          <a:lstStyle/>
          <a:p>
            <a:endParaRPr lang="en-US"/>
          </a:p>
        </p:txBody>
      </p:sp>
      <p:sp>
        <p:nvSpPr>
          <p:cNvPr id="27" name="Text 25"/>
          <p:cNvSpPr/>
          <p:nvPr/>
        </p:nvSpPr>
        <p:spPr>
          <a:xfrm>
            <a:off x="7204710" y="4883646"/>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5</a:t>
            </a:r>
            <a:endParaRPr lang="en-US" sz="1700" dirty="0"/>
          </a:p>
        </p:txBody>
      </p:sp>
      <p:sp>
        <p:nvSpPr>
          <p:cNvPr id="28" name="Text 26"/>
          <p:cNvSpPr/>
          <p:nvPr/>
        </p:nvSpPr>
        <p:spPr>
          <a:xfrm>
            <a:off x="4737616" y="4906685"/>
            <a:ext cx="1841183" cy="230029"/>
          </a:xfrm>
          <a:prstGeom prst="rect">
            <a:avLst/>
          </a:prstGeom>
          <a:noFill/>
          <a:ln/>
        </p:spPr>
        <p:txBody>
          <a:bodyPr wrap="none" lIns="0" tIns="0" rIns="0" bIns="0" rtlCol="0" anchor="t"/>
          <a:lstStyle/>
          <a:p>
            <a:pPr marL="0" indent="0" algn="r">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/etc/sudoers</a:t>
            </a:r>
            <a:endParaRPr lang="en-US" sz="1400" dirty="0"/>
          </a:p>
        </p:txBody>
      </p:sp>
      <p:sp>
        <p:nvSpPr>
          <p:cNvPr id="29" name="Text 27"/>
          <p:cNvSpPr/>
          <p:nvPr/>
        </p:nvSpPr>
        <p:spPr>
          <a:xfrm>
            <a:off x="793075" y="5225058"/>
            <a:ext cx="5785723" cy="471249"/>
          </a:xfrm>
          <a:prstGeom prst="rect">
            <a:avLst/>
          </a:prstGeom>
          <a:noFill/>
          <a:ln/>
        </p:spPr>
        <p:txBody>
          <a:bodyPr wrap="square" lIns="0" tIns="0" rIns="0" bIns="0" rtlCol="0" anchor="t"/>
          <a:lstStyle/>
          <a:p>
            <a:pPr marL="0" indent="0" algn="r">
              <a:lnSpc>
                <a:spcPts val="1850"/>
              </a:lnSpc>
              <a:buNone/>
            </a:pPr>
            <a:r>
              <a:rPr lang="en-US" sz="1150" dirty="0">
                <a:solidFill>
                  <a:srgbClr val="49495A"/>
                </a:solidFill>
                <a:latin typeface="Open Sans" pitchFamily="34" charset="0"/>
                <a:ea typeface="Open Sans" pitchFamily="34" charset="-122"/>
                <a:cs typeface="Open Sans" pitchFamily="34" charset="-120"/>
              </a:rPr>
              <a:t>Controls which users and groups can execute commands with superuser privileges via </a:t>
            </a:r>
            <a:r>
              <a:rPr lang="en-US" sz="1150" dirty="0">
                <a:solidFill>
                  <a:srgbClr val="49495A"/>
                </a:solidFill>
                <a:highlight>
                  <a:srgbClr val="EEEDF2"/>
                </a:highlight>
                <a:latin typeface="Consolas" pitchFamily="34" charset="0"/>
                <a:ea typeface="Consolas" pitchFamily="34" charset="-122"/>
                <a:cs typeface="Consolas" pitchFamily="34" charset="-120"/>
              </a:rPr>
              <a:t>sudo</a:t>
            </a:r>
            <a:r>
              <a:rPr lang="en-US" sz="1150" dirty="0">
                <a:solidFill>
                  <a:srgbClr val="49495A"/>
                </a:solidFill>
                <a:latin typeface="Open Sans" pitchFamily="34" charset="0"/>
                <a:ea typeface="Open Sans" pitchFamily="34" charset="-122"/>
                <a:cs typeface="Open Sans" pitchFamily="34" charset="-120"/>
              </a:rPr>
              <a:t>.</a:t>
            </a:r>
            <a:endParaRPr lang="en-US" sz="1150" dirty="0"/>
          </a:p>
        </p:txBody>
      </p:sp>
      <p:sp>
        <p:nvSpPr>
          <p:cNvPr id="30" name="Shape 28"/>
          <p:cNvSpPr/>
          <p:nvPr/>
        </p:nvSpPr>
        <p:spPr>
          <a:xfrm>
            <a:off x="7465635" y="5775841"/>
            <a:ext cx="441841" cy="15240"/>
          </a:xfrm>
          <a:prstGeom prst="roundRect">
            <a:avLst>
              <a:gd name="adj" fmla="val 144982"/>
            </a:avLst>
          </a:prstGeom>
          <a:solidFill>
            <a:srgbClr val="D0CED9"/>
          </a:solidFill>
          <a:ln/>
        </p:spPr>
        <p:txBody>
          <a:bodyPr/>
          <a:lstStyle/>
          <a:p>
            <a:endParaRPr lang="en-US"/>
          </a:p>
        </p:txBody>
      </p:sp>
      <p:sp>
        <p:nvSpPr>
          <p:cNvPr id="31" name="Shape 29"/>
          <p:cNvSpPr/>
          <p:nvPr/>
        </p:nvSpPr>
        <p:spPr>
          <a:xfrm>
            <a:off x="7149525" y="5617845"/>
            <a:ext cx="331351" cy="331351"/>
          </a:xfrm>
          <a:prstGeom prst="roundRect">
            <a:avLst>
              <a:gd name="adj" fmla="val 6668"/>
            </a:avLst>
          </a:prstGeom>
          <a:solidFill>
            <a:srgbClr val="EAE8F3"/>
          </a:solidFill>
          <a:ln/>
        </p:spPr>
        <p:txBody>
          <a:bodyPr/>
          <a:lstStyle/>
          <a:p>
            <a:endParaRPr lang="en-US"/>
          </a:p>
        </p:txBody>
      </p:sp>
      <p:sp>
        <p:nvSpPr>
          <p:cNvPr id="32" name="Text 30"/>
          <p:cNvSpPr/>
          <p:nvPr/>
        </p:nvSpPr>
        <p:spPr>
          <a:xfrm>
            <a:off x="7204710" y="5645408"/>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6</a:t>
            </a:r>
            <a:endParaRPr lang="en-US" sz="1700" dirty="0"/>
          </a:p>
        </p:txBody>
      </p:sp>
      <p:sp>
        <p:nvSpPr>
          <p:cNvPr id="33" name="Text 31"/>
          <p:cNvSpPr/>
          <p:nvPr/>
        </p:nvSpPr>
        <p:spPr>
          <a:xfrm>
            <a:off x="8051602" y="5668447"/>
            <a:ext cx="1841183" cy="230029"/>
          </a:xfrm>
          <a:prstGeom prst="rect">
            <a:avLst/>
          </a:prstGeom>
          <a:noFill/>
          <a:ln/>
        </p:spPr>
        <p:txBody>
          <a:bodyPr wrap="none" lIns="0" tIns="0" rIns="0" bIns="0" rtlCol="0" anchor="t"/>
          <a:lstStyle/>
          <a:p>
            <a:pPr marL="0" indent="0" algn="l">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/etc/skel/</a:t>
            </a:r>
            <a:endParaRPr lang="en-US" sz="1400" dirty="0"/>
          </a:p>
        </p:txBody>
      </p:sp>
      <p:sp>
        <p:nvSpPr>
          <p:cNvPr id="34" name="Text 32"/>
          <p:cNvSpPr/>
          <p:nvPr/>
        </p:nvSpPr>
        <p:spPr>
          <a:xfrm>
            <a:off x="8051602" y="5986820"/>
            <a:ext cx="5785723" cy="471249"/>
          </a:xfrm>
          <a:prstGeom prst="rect">
            <a:avLst/>
          </a:prstGeom>
          <a:noFill/>
          <a:ln/>
        </p:spPr>
        <p:txBody>
          <a:bodyPr wrap="squar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Contains default configuration files (e.g., </a:t>
            </a:r>
            <a:r>
              <a:rPr lang="en-US" sz="1150" dirty="0">
                <a:solidFill>
                  <a:srgbClr val="49495A"/>
                </a:solidFill>
                <a:highlight>
                  <a:srgbClr val="EEEDF2"/>
                </a:highlight>
                <a:latin typeface="Consolas" pitchFamily="34" charset="0"/>
                <a:ea typeface="Consolas" pitchFamily="34" charset="-122"/>
                <a:cs typeface="Consolas" pitchFamily="34" charset="-120"/>
              </a:rPr>
              <a:t>.bashrc</a:t>
            </a:r>
            <a:r>
              <a:rPr lang="en-US" sz="1150" dirty="0">
                <a:solidFill>
                  <a:srgbClr val="49495A"/>
                </a:solidFill>
                <a:latin typeface="Open Sans" pitchFamily="34" charset="0"/>
                <a:ea typeface="Open Sans" pitchFamily="34" charset="-122"/>
                <a:cs typeface="Open Sans" pitchFamily="34" charset="-120"/>
              </a:rPr>
              <a:t>) copied to new users' home directories.</a:t>
            </a:r>
            <a:endParaRPr lang="en-US" sz="1150" dirty="0"/>
          </a:p>
        </p:txBody>
      </p:sp>
      <p:sp>
        <p:nvSpPr>
          <p:cNvPr id="35" name="Shape 33"/>
          <p:cNvSpPr/>
          <p:nvPr/>
        </p:nvSpPr>
        <p:spPr>
          <a:xfrm>
            <a:off x="6722924" y="6537603"/>
            <a:ext cx="441841" cy="15240"/>
          </a:xfrm>
          <a:prstGeom prst="roundRect">
            <a:avLst>
              <a:gd name="adj" fmla="val 144982"/>
            </a:avLst>
          </a:prstGeom>
          <a:solidFill>
            <a:srgbClr val="D0CED9"/>
          </a:solidFill>
          <a:ln/>
        </p:spPr>
        <p:txBody>
          <a:bodyPr/>
          <a:lstStyle/>
          <a:p>
            <a:endParaRPr lang="en-US"/>
          </a:p>
        </p:txBody>
      </p:sp>
      <p:sp>
        <p:nvSpPr>
          <p:cNvPr id="36" name="Shape 34"/>
          <p:cNvSpPr/>
          <p:nvPr/>
        </p:nvSpPr>
        <p:spPr>
          <a:xfrm>
            <a:off x="7149525" y="6379607"/>
            <a:ext cx="331351" cy="331351"/>
          </a:xfrm>
          <a:prstGeom prst="roundRect">
            <a:avLst>
              <a:gd name="adj" fmla="val 6668"/>
            </a:avLst>
          </a:prstGeom>
          <a:solidFill>
            <a:srgbClr val="EAE8F3"/>
          </a:solidFill>
          <a:ln/>
        </p:spPr>
        <p:txBody>
          <a:bodyPr/>
          <a:lstStyle/>
          <a:p>
            <a:endParaRPr lang="en-US"/>
          </a:p>
        </p:txBody>
      </p:sp>
      <p:sp>
        <p:nvSpPr>
          <p:cNvPr id="37" name="Text 35"/>
          <p:cNvSpPr/>
          <p:nvPr/>
        </p:nvSpPr>
        <p:spPr>
          <a:xfrm>
            <a:off x="7204710" y="6407170"/>
            <a:ext cx="220861" cy="276106"/>
          </a:xfrm>
          <a:prstGeom prst="rect">
            <a:avLst/>
          </a:prstGeom>
          <a:noFill/>
          <a:ln/>
        </p:spPr>
        <p:txBody>
          <a:bodyPr wrap="none" lIns="0" tIns="0" rIns="0" bIns="0" rtlCol="0" anchor="t"/>
          <a:lstStyle/>
          <a:p>
            <a:pPr marL="0" indent="0" algn="ctr">
              <a:lnSpc>
                <a:spcPts val="1700"/>
              </a:lnSpc>
              <a:buNone/>
            </a:pPr>
            <a:r>
              <a:rPr lang="en-US" sz="1700" dirty="0">
                <a:solidFill>
                  <a:srgbClr val="49495A"/>
                </a:solidFill>
                <a:latin typeface="Libre Baskerville" pitchFamily="34" charset="0"/>
                <a:ea typeface="Libre Baskerville" pitchFamily="34" charset="-122"/>
                <a:cs typeface="Libre Baskerville" pitchFamily="34" charset="-120"/>
              </a:rPr>
              <a:t>7</a:t>
            </a:r>
            <a:endParaRPr lang="en-US" sz="1700" dirty="0"/>
          </a:p>
        </p:txBody>
      </p:sp>
      <p:sp>
        <p:nvSpPr>
          <p:cNvPr id="38" name="Text 36"/>
          <p:cNvSpPr/>
          <p:nvPr/>
        </p:nvSpPr>
        <p:spPr>
          <a:xfrm>
            <a:off x="4737616" y="6430208"/>
            <a:ext cx="1841183" cy="230029"/>
          </a:xfrm>
          <a:prstGeom prst="rect">
            <a:avLst/>
          </a:prstGeom>
          <a:noFill/>
          <a:ln/>
        </p:spPr>
        <p:txBody>
          <a:bodyPr wrap="none" lIns="0" tIns="0" rIns="0" bIns="0" rtlCol="0" anchor="t"/>
          <a:lstStyle/>
          <a:p>
            <a:pPr marL="0" indent="0" algn="r">
              <a:lnSpc>
                <a:spcPts val="1800"/>
              </a:lnSpc>
              <a:buNone/>
            </a:pPr>
            <a:r>
              <a:rPr lang="en-US" sz="1400" dirty="0">
                <a:solidFill>
                  <a:srgbClr val="49495A"/>
                </a:solidFill>
                <a:latin typeface="Libre Baskerville" pitchFamily="34" charset="0"/>
                <a:ea typeface="Libre Baskerville" pitchFamily="34" charset="-122"/>
                <a:cs typeface="Libre Baskerville" pitchFamily="34" charset="-120"/>
              </a:rPr>
              <a:t>/var/log/auth.log</a:t>
            </a:r>
            <a:endParaRPr lang="en-US" sz="1400" dirty="0"/>
          </a:p>
        </p:txBody>
      </p:sp>
      <p:sp>
        <p:nvSpPr>
          <p:cNvPr id="39" name="Text 37"/>
          <p:cNvSpPr/>
          <p:nvPr/>
        </p:nvSpPr>
        <p:spPr>
          <a:xfrm>
            <a:off x="793075" y="6748582"/>
            <a:ext cx="5785723" cy="471249"/>
          </a:xfrm>
          <a:prstGeom prst="rect">
            <a:avLst/>
          </a:prstGeom>
          <a:noFill/>
          <a:ln/>
        </p:spPr>
        <p:txBody>
          <a:bodyPr wrap="square" lIns="0" tIns="0" rIns="0" bIns="0" rtlCol="0" anchor="t"/>
          <a:lstStyle/>
          <a:p>
            <a:pPr marL="0" indent="0" algn="r">
              <a:lnSpc>
                <a:spcPts val="1850"/>
              </a:lnSpc>
              <a:buNone/>
            </a:pPr>
            <a:r>
              <a:rPr lang="en-US" sz="1150" dirty="0">
                <a:solidFill>
                  <a:srgbClr val="49495A"/>
                </a:solidFill>
                <a:latin typeface="Open Sans" pitchFamily="34" charset="0"/>
                <a:ea typeface="Open Sans" pitchFamily="34" charset="-122"/>
                <a:cs typeface="Open Sans" pitchFamily="34" charset="-120"/>
              </a:rPr>
              <a:t>Logs authentication events, including login attempts, sudo usage, and account lockouts, for auditing.</a:t>
            </a:r>
            <a:endParaRPr lang="en-US" sz="11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84967"/>
            <a:ext cx="4681538" cy="481965"/>
          </a:xfrm>
          <a:prstGeom prst="rect">
            <a:avLst/>
          </a:prstGeom>
          <a:noFill/>
          <a:ln/>
        </p:spPr>
        <p:txBody>
          <a:bodyPr wrap="none" lIns="0" tIns="0" rIns="0" bIns="0" rtlCol="0" anchor="t"/>
          <a:lstStyle/>
          <a:p>
            <a:pPr marL="0" indent="0" algn="l">
              <a:lnSpc>
                <a:spcPts val="3750"/>
              </a:lnSpc>
              <a:buNone/>
            </a:pPr>
            <a:r>
              <a:rPr lang="en-US" sz="3000" dirty="0">
                <a:solidFill>
                  <a:srgbClr val="403CCF"/>
                </a:solidFill>
                <a:latin typeface="Libre Baskerville" pitchFamily="34" charset="0"/>
                <a:ea typeface="Libre Baskerville" pitchFamily="34" charset="-122"/>
                <a:cs typeface="Libre Baskerville" pitchFamily="34" charset="-120"/>
              </a:rPr>
              <a:t>Types of Users in Linux</a:t>
            </a:r>
            <a:endParaRPr lang="en-US" sz="3000" dirty="0"/>
          </a:p>
        </p:txBody>
      </p:sp>
      <p:sp>
        <p:nvSpPr>
          <p:cNvPr id="3" name="Text 1"/>
          <p:cNvSpPr/>
          <p:nvPr/>
        </p:nvSpPr>
        <p:spPr>
          <a:xfrm>
            <a:off x="793790" y="1552456"/>
            <a:ext cx="13042821" cy="308372"/>
          </a:xfrm>
          <a:prstGeom prst="rect">
            <a:avLst/>
          </a:prstGeom>
          <a:noFill/>
          <a:ln/>
        </p:spPr>
        <p:txBody>
          <a:bodyPr wrap="non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Linux supports various user types, each with distinct privileges and roles, ensuring a secure and flexible multi-user environment.</a:t>
            </a:r>
            <a:endParaRPr lang="en-US" sz="1500" dirty="0"/>
          </a:p>
        </p:txBody>
      </p:sp>
      <p:sp>
        <p:nvSpPr>
          <p:cNvPr id="4" name="Shape 2"/>
          <p:cNvSpPr/>
          <p:nvPr/>
        </p:nvSpPr>
        <p:spPr>
          <a:xfrm>
            <a:off x="793790" y="2366843"/>
            <a:ext cx="4219099" cy="2656284"/>
          </a:xfrm>
          <a:prstGeom prst="roundRect">
            <a:avLst>
              <a:gd name="adj" fmla="val 4131"/>
            </a:avLst>
          </a:prstGeom>
          <a:solidFill>
            <a:srgbClr val="FBFAFF"/>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793790" y="2343983"/>
            <a:ext cx="4219099" cy="91440"/>
          </a:xfrm>
          <a:prstGeom prst="rect">
            <a:avLst/>
          </a:prstGeom>
        </p:spPr>
      </p:pic>
      <p:pic>
        <p:nvPicPr>
          <p:cNvPr id="6" name="Image 1" descr="preencoded.png"/>
          <p:cNvPicPr>
            <a:picLocks noChangeAspect="1"/>
          </p:cNvPicPr>
          <p:nvPr/>
        </p:nvPicPr>
        <p:blipFill>
          <a:blip r:embed="rId4"/>
          <a:stretch>
            <a:fillRect/>
          </a:stretch>
        </p:blipFill>
        <p:spPr>
          <a:xfrm>
            <a:off x="2614136" y="2077641"/>
            <a:ext cx="578406" cy="578406"/>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87610" y="2251115"/>
            <a:ext cx="231338" cy="231338"/>
          </a:xfrm>
          <a:prstGeom prst="rect">
            <a:avLst/>
          </a:prstGeom>
        </p:spPr>
      </p:pic>
      <p:sp>
        <p:nvSpPr>
          <p:cNvPr id="8" name="Text 3"/>
          <p:cNvSpPr/>
          <p:nvPr/>
        </p:nvSpPr>
        <p:spPr>
          <a:xfrm>
            <a:off x="1009412" y="2848808"/>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Root (Superuser)</a:t>
            </a:r>
            <a:endParaRPr lang="en-US" sz="1850" dirty="0"/>
          </a:p>
        </p:txBody>
      </p:sp>
      <p:sp>
        <p:nvSpPr>
          <p:cNvPr id="9" name="Text 4"/>
          <p:cNvSpPr/>
          <p:nvPr/>
        </p:nvSpPr>
        <p:spPr>
          <a:xfrm>
            <a:off x="1009412" y="3265646"/>
            <a:ext cx="3787854" cy="1541859"/>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Possesses ultimate control over the entire system. Can install software, modify critical configuration files, and access/delete any file. Extremely powerful but carries significant risk if misused.</a:t>
            </a:r>
            <a:endParaRPr lang="en-US" sz="1500" dirty="0"/>
          </a:p>
        </p:txBody>
      </p:sp>
      <p:sp>
        <p:nvSpPr>
          <p:cNvPr id="10" name="Shape 5"/>
          <p:cNvSpPr/>
          <p:nvPr/>
        </p:nvSpPr>
        <p:spPr>
          <a:xfrm>
            <a:off x="5205651" y="2366843"/>
            <a:ext cx="4219099" cy="2656284"/>
          </a:xfrm>
          <a:prstGeom prst="roundRect">
            <a:avLst>
              <a:gd name="adj" fmla="val 4131"/>
            </a:avLst>
          </a:prstGeom>
          <a:solidFill>
            <a:srgbClr val="FBFAFF"/>
          </a:solidFill>
          <a:ln/>
        </p:spPr>
        <p:txBody>
          <a:bodyPr/>
          <a:lstStyle/>
          <a:p>
            <a:endParaRPr lang="en-US"/>
          </a:p>
        </p:txBody>
      </p:sp>
      <p:pic>
        <p:nvPicPr>
          <p:cNvPr id="11" name="Image 3" descr="preencoded.png"/>
          <p:cNvPicPr>
            <a:picLocks noChangeAspect="1"/>
          </p:cNvPicPr>
          <p:nvPr/>
        </p:nvPicPr>
        <p:blipFill>
          <a:blip r:embed="rId3"/>
          <a:stretch>
            <a:fillRect/>
          </a:stretch>
        </p:blipFill>
        <p:spPr>
          <a:xfrm>
            <a:off x="5205651" y="2343983"/>
            <a:ext cx="4219099" cy="91440"/>
          </a:xfrm>
          <a:prstGeom prst="rect">
            <a:avLst/>
          </a:prstGeom>
        </p:spPr>
      </p:pic>
      <p:pic>
        <p:nvPicPr>
          <p:cNvPr id="12" name="Image 4" descr="preencoded.png"/>
          <p:cNvPicPr>
            <a:picLocks noChangeAspect="1"/>
          </p:cNvPicPr>
          <p:nvPr/>
        </p:nvPicPr>
        <p:blipFill>
          <a:blip r:embed="rId4"/>
          <a:stretch>
            <a:fillRect/>
          </a:stretch>
        </p:blipFill>
        <p:spPr>
          <a:xfrm>
            <a:off x="7025997" y="2077641"/>
            <a:ext cx="578406" cy="578406"/>
          </a:xfrm>
          <a:prstGeom prst="rect">
            <a:avLst/>
          </a:prstGeom>
        </p:spPr>
      </p:pic>
      <p:pic>
        <p:nvPicPr>
          <p:cNvPr id="13"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9471" y="2251115"/>
            <a:ext cx="231338" cy="231338"/>
          </a:xfrm>
          <a:prstGeom prst="rect">
            <a:avLst/>
          </a:prstGeom>
        </p:spPr>
      </p:pic>
      <p:sp>
        <p:nvSpPr>
          <p:cNvPr id="14" name="Text 6"/>
          <p:cNvSpPr/>
          <p:nvPr/>
        </p:nvSpPr>
        <p:spPr>
          <a:xfrm>
            <a:off x="5421273" y="2848808"/>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Regular User</a:t>
            </a:r>
            <a:endParaRPr lang="en-US" sz="1850" dirty="0"/>
          </a:p>
        </p:txBody>
      </p:sp>
      <p:sp>
        <p:nvSpPr>
          <p:cNvPr id="15" name="Text 7"/>
          <p:cNvSpPr/>
          <p:nvPr/>
        </p:nvSpPr>
        <p:spPr>
          <a:xfrm>
            <a:off x="5421273" y="3265646"/>
            <a:ext cx="3787854" cy="1541859"/>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Has limited access, primarily within their home directory. Can create files, run applications, but cannot modify system-level settings or affect other users' files without explicit permission.</a:t>
            </a:r>
            <a:endParaRPr lang="en-US" sz="1500" dirty="0"/>
          </a:p>
        </p:txBody>
      </p:sp>
      <p:sp>
        <p:nvSpPr>
          <p:cNvPr id="16" name="Shape 8"/>
          <p:cNvSpPr/>
          <p:nvPr/>
        </p:nvSpPr>
        <p:spPr>
          <a:xfrm>
            <a:off x="9617512" y="2366843"/>
            <a:ext cx="4219099" cy="2656284"/>
          </a:xfrm>
          <a:prstGeom prst="roundRect">
            <a:avLst>
              <a:gd name="adj" fmla="val 4131"/>
            </a:avLst>
          </a:prstGeom>
          <a:solidFill>
            <a:srgbClr val="FBFAFF"/>
          </a:solidFill>
          <a:ln/>
        </p:spPr>
        <p:txBody>
          <a:bodyPr/>
          <a:lstStyle/>
          <a:p>
            <a:endParaRPr lang="en-US"/>
          </a:p>
        </p:txBody>
      </p:sp>
      <p:pic>
        <p:nvPicPr>
          <p:cNvPr id="17" name="Image 6" descr="preencoded.png"/>
          <p:cNvPicPr>
            <a:picLocks noChangeAspect="1"/>
          </p:cNvPicPr>
          <p:nvPr/>
        </p:nvPicPr>
        <p:blipFill>
          <a:blip r:embed="rId3"/>
          <a:stretch>
            <a:fillRect/>
          </a:stretch>
        </p:blipFill>
        <p:spPr>
          <a:xfrm>
            <a:off x="9617512" y="2343983"/>
            <a:ext cx="4219099" cy="91440"/>
          </a:xfrm>
          <a:prstGeom prst="rect">
            <a:avLst/>
          </a:prstGeom>
        </p:spPr>
      </p:pic>
      <p:pic>
        <p:nvPicPr>
          <p:cNvPr id="18" name="Image 7" descr="preencoded.png"/>
          <p:cNvPicPr>
            <a:picLocks noChangeAspect="1"/>
          </p:cNvPicPr>
          <p:nvPr/>
        </p:nvPicPr>
        <p:blipFill>
          <a:blip r:embed="rId4"/>
          <a:stretch>
            <a:fillRect/>
          </a:stretch>
        </p:blipFill>
        <p:spPr>
          <a:xfrm>
            <a:off x="11437858" y="2077641"/>
            <a:ext cx="578406" cy="578406"/>
          </a:xfrm>
          <a:prstGeom prst="rect">
            <a:avLst/>
          </a:prstGeom>
        </p:spPr>
      </p:pic>
      <p:pic>
        <p:nvPicPr>
          <p:cNvPr id="19" name="Image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11332" y="2251115"/>
            <a:ext cx="231338" cy="231338"/>
          </a:xfrm>
          <a:prstGeom prst="rect">
            <a:avLst/>
          </a:prstGeom>
        </p:spPr>
      </p:pic>
      <p:sp>
        <p:nvSpPr>
          <p:cNvPr id="20" name="Text 9"/>
          <p:cNvSpPr/>
          <p:nvPr/>
        </p:nvSpPr>
        <p:spPr>
          <a:xfrm>
            <a:off x="9833134" y="2848808"/>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Sudo User</a:t>
            </a:r>
            <a:endParaRPr lang="en-US" sz="1850" dirty="0"/>
          </a:p>
        </p:txBody>
      </p:sp>
      <p:sp>
        <p:nvSpPr>
          <p:cNvPr id="21" name="Text 10"/>
          <p:cNvSpPr/>
          <p:nvPr/>
        </p:nvSpPr>
        <p:spPr>
          <a:xfrm>
            <a:off x="9833134" y="3265646"/>
            <a:ext cx="3787854" cy="1541859"/>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A regular user granted temporary administrative rights via the </a:t>
            </a:r>
            <a:r>
              <a:rPr lang="en-US" sz="1500" dirty="0">
                <a:solidFill>
                  <a:srgbClr val="49495A"/>
                </a:solidFill>
                <a:highlight>
                  <a:srgbClr val="EEEDF2"/>
                </a:highlight>
                <a:latin typeface="Consolas" pitchFamily="34" charset="0"/>
                <a:ea typeface="Consolas" pitchFamily="34" charset="-122"/>
                <a:cs typeface="Consolas" pitchFamily="34" charset="-120"/>
              </a:rPr>
              <a:t>sudo</a:t>
            </a:r>
            <a:r>
              <a:rPr lang="en-US" sz="1500" dirty="0">
                <a:solidFill>
                  <a:srgbClr val="49495A"/>
                </a:solidFill>
                <a:latin typeface="Open Sans" pitchFamily="34" charset="0"/>
                <a:ea typeface="Open Sans" pitchFamily="34" charset="-122"/>
                <a:cs typeface="Open Sans" pitchFamily="34" charset="-120"/>
              </a:rPr>
              <a:t> command. This is a common and safer approach in modern systems than directly logging in as root.</a:t>
            </a:r>
            <a:endParaRPr lang="en-US" sz="1500" dirty="0"/>
          </a:p>
        </p:txBody>
      </p:sp>
      <p:sp>
        <p:nvSpPr>
          <p:cNvPr id="22" name="Shape 11"/>
          <p:cNvSpPr/>
          <p:nvPr/>
        </p:nvSpPr>
        <p:spPr>
          <a:xfrm>
            <a:off x="793790" y="5505093"/>
            <a:ext cx="6424970" cy="2039541"/>
          </a:xfrm>
          <a:prstGeom prst="roundRect">
            <a:avLst>
              <a:gd name="adj" fmla="val 5380"/>
            </a:avLst>
          </a:prstGeom>
          <a:solidFill>
            <a:srgbClr val="FBFAFF"/>
          </a:solidFill>
          <a:ln/>
        </p:spPr>
        <p:txBody>
          <a:bodyPr/>
          <a:lstStyle/>
          <a:p>
            <a:endParaRPr lang="en-US"/>
          </a:p>
        </p:txBody>
      </p:sp>
      <p:pic>
        <p:nvPicPr>
          <p:cNvPr id="23" name="Image 9" descr="preencoded.png"/>
          <p:cNvPicPr>
            <a:picLocks noChangeAspect="1"/>
          </p:cNvPicPr>
          <p:nvPr/>
        </p:nvPicPr>
        <p:blipFill>
          <a:blip r:embed="rId11"/>
          <a:stretch>
            <a:fillRect/>
          </a:stretch>
        </p:blipFill>
        <p:spPr>
          <a:xfrm>
            <a:off x="793790" y="5482233"/>
            <a:ext cx="6424970" cy="91440"/>
          </a:xfrm>
          <a:prstGeom prst="rect">
            <a:avLst/>
          </a:prstGeom>
        </p:spPr>
      </p:pic>
      <p:pic>
        <p:nvPicPr>
          <p:cNvPr id="24" name="Image 10" descr="preencoded.png"/>
          <p:cNvPicPr>
            <a:picLocks noChangeAspect="1"/>
          </p:cNvPicPr>
          <p:nvPr/>
        </p:nvPicPr>
        <p:blipFill>
          <a:blip r:embed="rId4"/>
          <a:stretch>
            <a:fillRect/>
          </a:stretch>
        </p:blipFill>
        <p:spPr>
          <a:xfrm>
            <a:off x="3717012" y="5215890"/>
            <a:ext cx="578406" cy="578406"/>
          </a:xfrm>
          <a:prstGeom prst="rect">
            <a:avLst/>
          </a:prstGeom>
        </p:spPr>
      </p:pic>
      <p:pic>
        <p:nvPicPr>
          <p:cNvPr id="25" name="Image 11"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90486" y="5389364"/>
            <a:ext cx="231338" cy="231338"/>
          </a:xfrm>
          <a:prstGeom prst="rect">
            <a:avLst/>
          </a:prstGeom>
        </p:spPr>
      </p:pic>
      <p:sp>
        <p:nvSpPr>
          <p:cNvPr id="26" name="Text 12"/>
          <p:cNvSpPr/>
          <p:nvPr/>
        </p:nvSpPr>
        <p:spPr>
          <a:xfrm>
            <a:off x="1009412" y="5987058"/>
            <a:ext cx="2988945"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System/Service Account</a:t>
            </a:r>
            <a:endParaRPr lang="en-US" sz="1850" dirty="0"/>
          </a:p>
        </p:txBody>
      </p:sp>
      <p:sp>
        <p:nvSpPr>
          <p:cNvPr id="27" name="Text 13"/>
          <p:cNvSpPr/>
          <p:nvPr/>
        </p:nvSpPr>
        <p:spPr>
          <a:xfrm>
            <a:off x="1009412" y="6403896"/>
            <a:ext cx="5993725" cy="925116"/>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Non-human accounts used by background services (e.g., </a:t>
            </a:r>
            <a:r>
              <a:rPr lang="en-US" sz="1500" dirty="0">
                <a:solidFill>
                  <a:srgbClr val="49495A"/>
                </a:solidFill>
                <a:highlight>
                  <a:srgbClr val="EEEDF2"/>
                </a:highlight>
                <a:latin typeface="Consolas" pitchFamily="34" charset="0"/>
                <a:ea typeface="Consolas" pitchFamily="34" charset="-122"/>
                <a:cs typeface="Consolas" pitchFamily="34" charset="-120"/>
              </a:rPr>
              <a:t>mysql</a:t>
            </a:r>
            <a:r>
              <a:rPr lang="en-US" sz="1500" dirty="0">
                <a:solidFill>
                  <a:srgbClr val="49495A"/>
                </a:solidFill>
                <a:latin typeface="Open Sans" pitchFamily="34" charset="0"/>
                <a:ea typeface="Open Sans" pitchFamily="34" charset="-122"/>
                <a:cs typeface="Open Sans" pitchFamily="34" charset="-120"/>
              </a:rPr>
              <a:t>, </a:t>
            </a:r>
            <a:r>
              <a:rPr lang="en-US" sz="1500" dirty="0">
                <a:solidFill>
                  <a:srgbClr val="49495A"/>
                </a:solidFill>
                <a:highlight>
                  <a:srgbClr val="EEEDF2"/>
                </a:highlight>
                <a:latin typeface="Consolas" pitchFamily="34" charset="0"/>
                <a:ea typeface="Consolas" pitchFamily="34" charset="-122"/>
                <a:cs typeface="Consolas" pitchFamily="34" charset="-120"/>
              </a:rPr>
              <a:t>nginx</a:t>
            </a:r>
            <a:r>
              <a:rPr lang="en-US" sz="1500" dirty="0">
                <a:solidFill>
                  <a:srgbClr val="49495A"/>
                </a:solidFill>
                <a:latin typeface="Open Sans" pitchFamily="34" charset="0"/>
                <a:ea typeface="Open Sans" pitchFamily="34" charset="-122"/>
                <a:cs typeface="Open Sans" pitchFamily="34" charset="-120"/>
              </a:rPr>
              <a:t>). They have minimal, specific privileges necessary for their operations, enhancing security.</a:t>
            </a:r>
            <a:endParaRPr lang="en-US" sz="1500" dirty="0"/>
          </a:p>
        </p:txBody>
      </p:sp>
      <p:sp>
        <p:nvSpPr>
          <p:cNvPr id="28" name="Shape 14"/>
          <p:cNvSpPr/>
          <p:nvPr/>
        </p:nvSpPr>
        <p:spPr>
          <a:xfrm>
            <a:off x="7411522" y="5505093"/>
            <a:ext cx="6425089" cy="2039541"/>
          </a:xfrm>
          <a:prstGeom prst="roundRect">
            <a:avLst>
              <a:gd name="adj" fmla="val 5380"/>
            </a:avLst>
          </a:prstGeom>
          <a:solidFill>
            <a:srgbClr val="FBFAFF"/>
          </a:solidFill>
          <a:ln/>
        </p:spPr>
        <p:txBody>
          <a:bodyPr/>
          <a:lstStyle/>
          <a:p>
            <a:endParaRPr lang="en-US"/>
          </a:p>
        </p:txBody>
      </p:sp>
      <p:pic>
        <p:nvPicPr>
          <p:cNvPr id="29" name="Image 12" descr="preencoded.png"/>
          <p:cNvPicPr>
            <a:picLocks noChangeAspect="1"/>
          </p:cNvPicPr>
          <p:nvPr/>
        </p:nvPicPr>
        <p:blipFill>
          <a:blip r:embed="rId11"/>
          <a:stretch>
            <a:fillRect/>
          </a:stretch>
        </p:blipFill>
        <p:spPr>
          <a:xfrm>
            <a:off x="7411522" y="5482233"/>
            <a:ext cx="6425089" cy="91440"/>
          </a:xfrm>
          <a:prstGeom prst="rect">
            <a:avLst/>
          </a:prstGeom>
        </p:spPr>
      </p:pic>
      <p:pic>
        <p:nvPicPr>
          <p:cNvPr id="30" name="Image 13" descr="preencoded.png"/>
          <p:cNvPicPr>
            <a:picLocks noChangeAspect="1"/>
          </p:cNvPicPr>
          <p:nvPr/>
        </p:nvPicPr>
        <p:blipFill>
          <a:blip r:embed="rId4"/>
          <a:stretch>
            <a:fillRect/>
          </a:stretch>
        </p:blipFill>
        <p:spPr>
          <a:xfrm>
            <a:off x="10334863" y="5215890"/>
            <a:ext cx="578406" cy="578406"/>
          </a:xfrm>
          <a:prstGeom prst="rect">
            <a:avLst/>
          </a:prstGeom>
        </p:spPr>
      </p:pic>
      <p:pic>
        <p:nvPicPr>
          <p:cNvPr id="31" name="Image 14"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08337" y="5389364"/>
            <a:ext cx="231338" cy="231338"/>
          </a:xfrm>
          <a:prstGeom prst="rect">
            <a:avLst/>
          </a:prstGeom>
        </p:spPr>
      </p:pic>
      <p:sp>
        <p:nvSpPr>
          <p:cNvPr id="32" name="Text 15"/>
          <p:cNvSpPr/>
          <p:nvPr/>
        </p:nvSpPr>
        <p:spPr>
          <a:xfrm>
            <a:off x="7627144" y="5987058"/>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49495A"/>
                </a:solidFill>
                <a:latin typeface="Libre Baskerville" pitchFamily="34" charset="0"/>
                <a:ea typeface="Libre Baskerville" pitchFamily="34" charset="-122"/>
                <a:cs typeface="Libre Baskerville" pitchFamily="34" charset="-120"/>
              </a:rPr>
              <a:t>Guest User</a:t>
            </a:r>
            <a:endParaRPr lang="en-US" sz="1850" dirty="0"/>
          </a:p>
        </p:txBody>
      </p:sp>
      <p:sp>
        <p:nvSpPr>
          <p:cNvPr id="33" name="Text 16"/>
          <p:cNvSpPr/>
          <p:nvPr/>
        </p:nvSpPr>
        <p:spPr>
          <a:xfrm>
            <a:off x="7627144" y="6403896"/>
            <a:ext cx="5993844" cy="925116"/>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Temporary accounts with very minimal privileges. Any changes made by a guest user are typically not saved after logout, ensuring a clean slate for subsequent sessions.</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10577"/>
            <a:ext cx="5595699" cy="510302"/>
          </a:xfrm>
          <a:prstGeom prst="rect">
            <a:avLst/>
          </a:prstGeom>
          <a:noFill/>
          <a:ln/>
        </p:spPr>
        <p:txBody>
          <a:bodyPr wrap="none" lIns="0" tIns="0" rIns="0" bIns="0" rtlCol="0" anchor="t"/>
          <a:lstStyle/>
          <a:p>
            <a:pPr marL="0" indent="0" algn="l">
              <a:lnSpc>
                <a:spcPts val="4000"/>
              </a:lnSpc>
              <a:buNone/>
            </a:pPr>
            <a:r>
              <a:rPr lang="en-US" sz="3200" dirty="0">
                <a:solidFill>
                  <a:srgbClr val="403CCF"/>
                </a:solidFill>
                <a:latin typeface="Libre Baskerville" pitchFamily="34" charset="0"/>
                <a:ea typeface="Libre Baskerville" pitchFamily="34" charset="-122"/>
                <a:cs typeface="Libre Baskerville" pitchFamily="34" charset="-120"/>
              </a:rPr>
              <a:t>Managing Users in Ubuntu</a:t>
            </a:r>
            <a:endParaRPr lang="en-US" sz="3200" dirty="0"/>
          </a:p>
        </p:txBody>
      </p:sp>
      <p:sp>
        <p:nvSpPr>
          <p:cNvPr id="3" name="Shape 1"/>
          <p:cNvSpPr/>
          <p:nvPr/>
        </p:nvSpPr>
        <p:spPr>
          <a:xfrm>
            <a:off x="793790" y="2035254"/>
            <a:ext cx="6419374" cy="2158603"/>
          </a:xfrm>
          <a:prstGeom prst="roundRect">
            <a:avLst>
              <a:gd name="adj" fmla="val 5083"/>
            </a:avLst>
          </a:prstGeom>
          <a:solidFill>
            <a:srgbClr val="FBFAFF"/>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793790" y="2012394"/>
            <a:ext cx="6419374" cy="91440"/>
          </a:xfrm>
          <a:prstGeom prst="rect">
            <a:avLst/>
          </a:prstGeom>
        </p:spPr>
      </p:pic>
      <p:pic>
        <p:nvPicPr>
          <p:cNvPr id="5" name="Image 1" descr="preencoded.png"/>
          <p:cNvPicPr>
            <a:picLocks noChangeAspect="1"/>
          </p:cNvPicPr>
          <p:nvPr/>
        </p:nvPicPr>
        <p:blipFill>
          <a:blip r:embed="rId4"/>
          <a:stretch>
            <a:fillRect/>
          </a:stretch>
        </p:blipFill>
        <p:spPr>
          <a:xfrm>
            <a:off x="3697307" y="1729145"/>
            <a:ext cx="612338" cy="612338"/>
          </a:xfrm>
          <a:prstGeom prst="rect">
            <a:avLst/>
          </a:prstGeom>
        </p:spPr>
      </p:pic>
      <p:pic>
        <p:nvPicPr>
          <p:cNvPr id="6"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1021" y="1912858"/>
            <a:ext cx="244912" cy="244912"/>
          </a:xfrm>
          <a:prstGeom prst="rect">
            <a:avLst/>
          </a:prstGeom>
        </p:spPr>
      </p:pic>
      <p:sp>
        <p:nvSpPr>
          <p:cNvPr id="7" name="Text 2"/>
          <p:cNvSpPr/>
          <p:nvPr/>
        </p:nvSpPr>
        <p:spPr>
          <a:xfrm>
            <a:off x="1020723" y="2545556"/>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9495A"/>
                </a:solidFill>
                <a:latin typeface="Libre Baskerville" pitchFamily="34" charset="0"/>
                <a:ea typeface="Libre Baskerville" pitchFamily="34" charset="-122"/>
                <a:cs typeface="Libre Baskerville" pitchFamily="34" charset="-120"/>
              </a:rPr>
              <a:t>Creating Users</a:t>
            </a:r>
            <a:endParaRPr lang="en-US" sz="2000" dirty="0"/>
          </a:p>
        </p:txBody>
      </p:sp>
      <p:sp>
        <p:nvSpPr>
          <p:cNvPr id="8" name="Text 3"/>
          <p:cNvSpPr/>
          <p:nvPr/>
        </p:nvSpPr>
        <p:spPr>
          <a:xfrm>
            <a:off x="1020723" y="2986802"/>
            <a:ext cx="5965508" cy="980123"/>
          </a:xfrm>
          <a:prstGeom prst="rect">
            <a:avLst/>
          </a:prstGeom>
          <a:noFill/>
          <a:ln/>
        </p:spPr>
        <p:txBody>
          <a:bodyPr wrap="square" lIns="0" tIns="0" rIns="0" bIns="0" rtlCol="0" anchor="t"/>
          <a:lstStyle/>
          <a:p>
            <a:pPr marL="0" indent="0" algn="l">
              <a:lnSpc>
                <a:spcPts val="2550"/>
              </a:lnSpc>
              <a:buNone/>
            </a:pPr>
            <a:r>
              <a:rPr lang="en-US" sz="1600" dirty="0">
                <a:solidFill>
                  <a:srgbClr val="49495A"/>
                </a:solidFill>
                <a:latin typeface="Open Sans" pitchFamily="34" charset="0"/>
                <a:ea typeface="Open Sans" pitchFamily="34" charset="-122"/>
                <a:cs typeface="Open Sans" pitchFamily="34" charset="-120"/>
              </a:rPr>
              <a:t>Use </a:t>
            </a:r>
            <a:r>
              <a:rPr lang="en-US" sz="1600" dirty="0">
                <a:solidFill>
                  <a:srgbClr val="49495A"/>
                </a:solidFill>
                <a:highlight>
                  <a:srgbClr val="EEEDF2"/>
                </a:highlight>
                <a:latin typeface="Consolas" pitchFamily="34" charset="0"/>
                <a:ea typeface="Consolas" pitchFamily="34" charset="-122"/>
                <a:cs typeface="Consolas" pitchFamily="34" charset="-120"/>
              </a:rPr>
              <a:t>adduser</a:t>
            </a:r>
            <a:r>
              <a:rPr lang="en-US" sz="1600" dirty="0">
                <a:solidFill>
                  <a:srgbClr val="49495A"/>
                </a:solidFill>
                <a:latin typeface="Open Sans" pitchFamily="34" charset="0"/>
                <a:ea typeface="Open Sans" pitchFamily="34" charset="-122"/>
                <a:cs typeface="Open Sans" pitchFamily="34" charset="-120"/>
              </a:rPr>
              <a:t> for interactive user creation with home directory, shell, and group assignment. For automated scripts, </a:t>
            </a:r>
            <a:r>
              <a:rPr lang="en-US" sz="1600" dirty="0">
                <a:solidFill>
                  <a:srgbClr val="49495A"/>
                </a:solidFill>
                <a:highlight>
                  <a:srgbClr val="EEEDF2"/>
                </a:highlight>
                <a:latin typeface="Consolas" pitchFamily="34" charset="0"/>
                <a:ea typeface="Consolas" pitchFamily="34" charset="-122"/>
                <a:cs typeface="Consolas" pitchFamily="34" charset="-120"/>
              </a:rPr>
              <a:t>useradd</a:t>
            </a:r>
            <a:r>
              <a:rPr lang="en-US" sz="1600" dirty="0">
                <a:solidFill>
                  <a:srgbClr val="49495A"/>
                </a:solidFill>
                <a:latin typeface="Open Sans" pitchFamily="34" charset="0"/>
                <a:ea typeface="Open Sans" pitchFamily="34" charset="-122"/>
                <a:cs typeface="Open Sans" pitchFamily="34" charset="-120"/>
              </a:rPr>
              <a:t> offers more granular control without interactive prompts.</a:t>
            </a:r>
            <a:endParaRPr lang="en-US" sz="1600" dirty="0"/>
          </a:p>
        </p:txBody>
      </p:sp>
      <p:sp>
        <p:nvSpPr>
          <p:cNvPr id="9" name="Shape 4"/>
          <p:cNvSpPr/>
          <p:nvPr/>
        </p:nvSpPr>
        <p:spPr>
          <a:xfrm>
            <a:off x="7417237" y="2035254"/>
            <a:ext cx="6419374" cy="2158603"/>
          </a:xfrm>
          <a:prstGeom prst="roundRect">
            <a:avLst>
              <a:gd name="adj" fmla="val 5083"/>
            </a:avLst>
          </a:prstGeom>
          <a:solidFill>
            <a:srgbClr val="FBFAFF"/>
          </a:solidFill>
          <a:ln/>
        </p:spPr>
        <p:txBody>
          <a:bodyPr/>
          <a:lstStyle/>
          <a:p>
            <a:endParaRPr lang="en-US"/>
          </a:p>
        </p:txBody>
      </p:sp>
      <p:pic>
        <p:nvPicPr>
          <p:cNvPr id="10" name="Image 3" descr="preencoded.png"/>
          <p:cNvPicPr>
            <a:picLocks noChangeAspect="1"/>
          </p:cNvPicPr>
          <p:nvPr/>
        </p:nvPicPr>
        <p:blipFill>
          <a:blip r:embed="rId3"/>
          <a:stretch>
            <a:fillRect/>
          </a:stretch>
        </p:blipFill>
        <p:spPr>
          <a:xfrm>
            <a:off x="7417237" y="2012394"/>
            <a:ext cx="6419374" cy="91440"/>
          </a:xfrm>
          <a:prstGeom prst="rect">
            <a:avLst/>
          </a:prstGeom>
        </p:spPr>
      </p:pic>
      <p:pic>
        <p:nvPicPr>
          <p:cNvPr id="11" name="Image 4" descr="preencoded.png"/>
          <p:cNvPicPr>
            <a:picLocks noChangeAspect="1"/>
          </p:cNvPicPr>
          <p:nvPr/>
        </p:nvPicPr>
        <p:blipFill>
          <a:blip r:embed="rId4"/>
          <a:stretch>
            <a:fillRect/>
          </a:stretch>
        </p:blipFill>
        <p:spPr>
          <a:xfrm>
            <a:off x="10320754" y="1729145"/>
            <a:ext cx="612338" cy="612338"/>
          </a:xfrm>
          <a:prstGeom prst="rect">
            <a:avLst/>
          </a:prstGeom>
        </p:spPr>
      </p:pic>
      <p:pic>
        <p:nvPicPr>
          <p:cNvPr id="12"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04468" y="1912858"/>
            <a:ext cx="244912" cy="244912"/>
          </a:xfrm>
          <a:prstGeom prst="rect">
            <a:avLst/>
          </a:prstGeom>
        </p:spPr>
      </p:pic>
      <p:sp>
        <p:nvSpPr>
          <p:cNvPr id="13" name="Text 5"/>
          <p:cNvSpPr/>
          <p:nvPr/>
        </p:nvSpPr>
        <p:spPr>
          <a:xfrm>
            <a:off x="7644170" y="2545556"/>
            <a:ext cx="3078242" cy="318849"/>
          </a:xfrm>
          <a:prstGeom prst="rect">
            <a:avLst/>
          </a:prstGeom>
          <a:noFill/>
          <a:ln/>
        </p:spPr>
        <p:txBody>
          <a:bodyPr wrap="none" lIns="0" tIns="0" rIns="0" bIns="0" rtlCol="0" anchor="t"/>
          <a:lstStyle/>
          <a:p>
            <a:pPr marL="0" indent="0" algn="l">
              <a:lnSpc>
                <a:spcPts val="2500"/>
              </a:lnSpc>
              <a:buNone/>
            </a:pPr>
            <a:r>
              <a:rPr lang="en-US" sz="2000" dirty="0">
                <a:solidFill>
                  <a:srgbClr val="49495A"/>
                </a:solidFill>
                <a:latin typeface="Libre Baskerville" pitchFamily="34" charset="0"/>
                <a:ea typeface="Libre Baskerville" pitchFamily="34" charset="-122"/>
                <a:cs typeface="Libre Baskerville" pitchFamily="34" charset="-120"/>
              </a:rPr>
              <a:t>Modifying &amp; Passwords</a:t>
            </a:r>
            <a:endParaRPr lang="en-US" sz="2000" dirty="0"/>
          </a:p>
        </p:txBody>
      </p:sp>
      <p:sp>
        <p:nvSpPr>
          <p:cNvPr id="14" name="Text 6"/>
          <p:cNvSpPr/>
          <p:nvPr/>
        </p:nvSpPr>
        <p:spPr>
          <a:xfrm>
            <a:off x="7644170" y="2986802"/>
            <a:ext cx="5965508" cy="980123"/>
          </a:xfrm>
          <a:prstGeom prst="rect">
            <a:avLst/>
          </a:prstGeom>
          <a:noFill/>
          <a:ln/>
        </p:spPr>
        <p:txBody>
          <a:bodyPr wrap="square" lIns="0" tIns="0" rIns="0" bIns="0" rtlCol="0" anchor="t"/>
          <a:lstStyle/>
          <a:p>
            <a:pPr marL="0" indent="0" algn="l">
              <a:lnSpc>
                <a:spcPts val="2550"/>
              </a:lnSpc>
              <a:buNone/>
            </a:pPr>
            <a:r>
              <a:rPr lang="en-US" sz="1600" dirty="0">
                <a:solidFill>
                  <a:srgbClr val="49495A"/>
                </a:solidFill>
                <a:latin typeface="Open Sans" pitchFamily="34" charset="0"/>
                <a:ea typeface="Open Sans" pitchFamily="34" charset="-122"/>
                <a:cs typeface="Open Sans" pitchFamily="34" charset="-120"/>
              </a:rPr>
              <a:t>Change user attributes with </a:t>
            </a:r>
            <a:r>
              <a:rPr lang="en-US" sz="1600" dirty="0">
                <a:solidFill>
                  <a:srgbClr val="49495A"/>
                </a:solidFill>
                <a:highlight>
                  <a:srgbClr val="EEEDF2"/>
                </a:highlight>
                <a:latin typeface="Consolas" pitchFamily="34" charset="0"/>
                <a:ea typeface="Consolas" pitchFamily="34" charset="-122"/>
                <a:cs typeface="Consolas" pitchFamily="34" charset="-120"/>
              </a:rPr>
              <a:t>usermod</a:t>
            </a:r>
            <a:r>
              <a:rPr lang="en-US" sz="1600" dirty="0">
                <a:solidFill>
                  <a:srgbClr val="49495A"/>
                </a:solidFill>
                <a:latin typeface="Open Sans" pitchFamily="34" charset="0"/>
                <a:ea typeface="Open Sans" pitchFamily="34" charset="-122"/>
                <a:cs typeface="Open Sans" pitchFamily="34" charset="-120"/>
              </a:rPr>
              <a:t> (e.g., home directory, shell, group membership). Set or change a user's password using the </a:t>
            </a:r>
            <a:r>
              <a:rPr lang="en-US" sz="1600" dirty="0">
                <a:solidFill>
                  <a:srgbClr val="49495A"/>
                </a:solidFill>
                <a:highlight>
                  <a:srgbClr val="EEEDF2"/>
                </a:highlight>
                <a:latin typeface="Consolas" pitchFamily="34" charset="0"/>
                <a:ea typeface="Consolas" pitchFamily="34" charset="-122"/>
                <a:cs typeface="Consolas" pitchFamily="34" charset="-120"/>
              </a:rPr>
              <a:t>passwd</a:t>
            </a:r>
            <a:r>
              <a:rPr lang="en-US" sz="1600" dirty="0">
                <a:solidFill>
                  <a:srgbClr val="49495A"/>
                </a:solidFill>
                <a:latin typeface="Open Sans" pitchFamily="34" charset="0"/>
                <a:ea typeface="Open Sans" pitchFamily="34" charset="-122"/>
                <a:cs typeface="Open Sans" pitchFamily="34" charset="-120"/>
              </a:rPr>
              <a:t> command.</a:t>
            </a:r>
            <a:endParaRPr lang="en-US" sz="1600" dirty="0"/>
          </a:p>
        </p:txBody>
      </p:sp>
      <p:sp>
        <p:nvSpPr>
          <p:cNvPr id="15" name="Shape 7"/>
          <p:cNvSpPr/>
          <p:nvPr/>
        </p:nvSpPr>
        <p:spPr>
          <a:xfrm>
            <a:off x="793790" y="4704040"/>
            <a:ext cx="6419374" cy="2158603"/>
          </a:xfrm>
          <a:prstGeom prst="roundRect">
            <a:avLst>
              <a:gd name="adj" fmla="val 5083"/>
            </a:avLst>
          </a:prstGeom>
          <a:solidFill>
            <a:srgbClr val="FBFAFF"/>
          </a:solidFill>
          <a:ln/>
        </p:spPr>
        <p:txBody>
          <a:bodyPr/>
          <a:lstStyle/>
          <a:p>
            <a:endParaRPr lang="en-US"/>
          </a:p>
        </p:txBody>
      </p:sp>
      <p:pic>
        <p:nvPicPr>
          <p:cNvPr id="16" name="Image 6" descr="preencoded.png"/>
          <p:cNvPicPr>
            <a:picLocks noChangeAspect="1"/>
          </p:cNvPicPr>
          <p:nvPr/>
        </p:nvPicPr>
        <p:blipFill>
          <a:blip r:embed="rId3"/>
          <a:stretch>
            <a:fillRect/>
          </a:stretch>
        </p:blipFill>
        <p:spPr>
          <a:xfrm>
            <a:off x="793790" y="4681180"/>
            <a:ext cx="6419374" cy="91440"/>
          </a:xfrm>
          <a:prstGeom prst="rect">
            <a:avLst/>
          </a:prstGeom>
        </p:spPr>
      </p:pic>
      <p:pic>
        <p:nvPicPr>
          <p:cNvPr id="17" name="Image 7" descr="preencoded.png"/>
          <p:cNvPicPr>
            <a:picLocks noChangeAspect="1"/>
          </p:cNvPicPr>
          <p:nvPr/>
        </p:nvPicPr>
        <p:blipFill>
          <a:blip r:embed="rId4"/>
          <a:stretch>
            <a:fillRect/>
          </a:stretch>
        </p:blipFill>
        <p:spPr>
          <a:xfrm>
            <a:off x="3697307" y="4397931"/>
            <a:ext cx="612338" cy="612338"/>
          </a:xfrm>
          <a:prstGeom prst="rect">
            <a:avLst/>
          </a:prstGeom>
        </p:spPr>
      </p:pic>
      <p:pic>
        <p:nvPicPr>
          <p:cNvPr id="18" name="Image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81021" y="4581644"/>
            <a:ext cx="244912" cy="244912"/>
          </a:xfrm>
          <a:prstGeom prst="rect">
            <a:avLst/>
          </a:prstGeom>
        </p:spPr>
      </p:pic>
      <p:sp>
        <p:nvSpPr>
          <p:cNvPr id="19" name="Text 8"/>
          <p:cNvSpPr/>
          <p:nvPr/>
        </p:nvSpPr>
        <p:spPr>
          <a:xfrm>
            <a:off x="1020723" y="5214342"/>
            <a:ext cx="2551748" cy="318849"/>
          </a:xfrm>
          <a:prstGeom prst="rect">
            <a:avLst/>
          </a:prstGeom>
          <a:noFill/>
          <a:ln/>
        </p:spPr>
        <p:txBody>
          <a:bodyPr wrap="none" lIns="0" tIns="0" rIns="0" bIns="0" rtlCol="0" anchor="t"/>
          <a:lstStyle/>
          <a:p>
            <a:pPr marL="0" indent="0" algn="l">
              <a:lnSpc>
                <a:spcPts val="2500"/>
              </a:lnSpc>
              <a:buNone/>
            </a:pPr>
            <a:r>
              <a:rPr lang="en-US" sz="2000" dirty="0">
                <a:solidFill>
                  <a:srgbClr val="49495A"/>
                </a:solidFill>
                <a:latin typeface="Libre Baskerville" pitchFamily="34" charset="0"/>
                <a:ea typeface="Libre Baskerville" pitchFamily="34" charset="-122"/>
                <a:cs typeface="Libre Baskerville" pitchFamily="34" charset="-120"/>
              </a:rPr>
              <a:t>Deleting Users</a:t>
            </a:r>
            <a:endParaRPr lang="en-US" sz="2000" dirty="0"/>
          </a:p>
        </p:txBody>
      </p:sp>
      <p:sp>
        <p:nvSpPr>
          <p:cNvPr id="20" name="Text 9"/>
          <p:cNvSpPr/>
          <p:nvPr/>
        </p:nvSpPr>
        <p:spPr>
          <a:xfrm>
            <a:off x="1020723" y="5655588"/>
            <a:ext cx="5965508" cy="980123"/>
          </a:xfrm>
          <a:prstGeom prst="rect">
            <a:avLst/>
          </a:prstGeom>
          <a:noFill/>
          <a:ln/>
        </p:spPr>
        <p:txBody>
          <a:bodyPr wrap="square" lIns="0" tIns="0" rIns="0" bIns="0" rtlCol="0" anchor="t"/>
          <a:lstStyle/>
          <a:p>
            <a:pPr marL="0" indent="0" algn="l">
              <a:lnSpc>
                <a:spcPts val="2550"/>
              </a:lnSpc>
              <a:buNone/>
            </a:pPr>
            <a:r>
              <a:rPr lang="en-US" sz="1600" dirty="0">
                <a:solidFill>
                  <a:srgbClr val="49495A"/>
                </a:solidFill>
                <a:latin typeface="Open Sans" pitchFamily="34" charset="0"/>
                <a:ea typeface="Open Sans" pitchFamily="34" charset="-122"/>
                <a:cs typeface="Open Sans" pitchFamily="34" charset="-120"/>
              </a:rPr>
              <a:t>Remove users with </a:t>
            </a:r>
            <a:r>
              <a:rPr lang="en-US" sz="1600" dirty="0">
                <a:solidFill>
                  <a:srgbClr val="49495A"/>
                </a:solidFill>
                <a:highlight>
                  <a:srgbClr val="EEEDF2"/>
                </a:highlight>
                <a:latin typeface="Consolas" pitchFamily="34" charset="0"/>
                <a:ea typeface="Consolas" pitchFamily="34" charset="-122"/>
                <a:cs typeface="Consolas" pitchFamily="34" charset="-120"/>
              </a:rPr>
              <a:t>deluser</a:t>
            </a:r>
            <a:r>
              <a:rPr lang="en-US" sz="1600" dirty="0">
                <a:solidFill>
                  <a:srgbClr val="49495A"/>
                </a:solidFill>
                <a:latin typeface="Open Sans" pitchFamily="34" charset="0"/>
                <a:ea typeface="Open Sans" pitchFamily="34" charset="-122"/>
                <a:cs typeface="Open Sans" pitchFamily="34" charset="-120"/>
              </a:rPr>
              <a:t> (which can also remove their home directory and mail spool). For a more basic deletion without removing associated files, use </a:t>
            </a:r>
            <a:r>
              <a:rPr lang="en-US" sz="1600" dirty="0">
                <a:solidFill>
                  <a:srgbClr val="49495A"/>
                </a:solidFill>
                <a:highlight>
                  <a:srgbClr val="EEEDF2"/>
                </a:highlight>
                <a:latin typeface="Consolas" pitchFamily="34" charset="0"/>
                <a:ea typeface="Consolas" pitchFamily="34" charset="-122"/>
                <a:cs typeface="Consolas" pitchFamily="34" charset="-120"/>
              </a:rPr>
              <a:t>userdel</a:t>
            </a:r>
            <a:r>
              <a:rPr lang="en-US" sz="1600" dirty="0">
                <a:solidFill>
                  <a:srgbClr val="49495A"/>
                </a:solidFill>
                <a:latin typeface="Open Sans" pitchFamily="34" charset="0"/>
                <a:ea typeface="Open Sans" pitchFamily="34" charset="-122"/>
                <a:cs typeface="Open Sans" pitchFamily="34" charset="-120"/>
              </a:rPr>
              <a:t>.</a:t>
            </a:r>
            <a:endParaRPr lang="en-US" sz="1600" dirty="0"/>
          </a:p>
        </p:txBody>
      </p:sp>
      <p:sp>
        <p:nvSpPr>
          <p:cNvPr id="21" name="Shape 10"/>
          <p:cNvSpPr/>
          <p:nvPr/>
        </p:nvSpPr>
        <p:spPr>
          <a:xfrm>
            <a:off x="7417237" y="4704040"/>
            <a:ext cx="6419374" cy="2158603"/>
          </a:xfrm>
          <a:prstGeom prst="roundRect">
            <a:avLst>
              <a:gd name="adj" fmla="val 5083"/>
            </a:avLst>
          </a:prstGeom>
          <a:solidFill>
            <a:srgbClr val="FBFAFF"/>
          </a:solidFill>
          <a:ln/>
        </p:spPr>
        <p:txBody>
          <a:bodyPr/>
          <a:lstStyle/>
          <a:p>
            <a:endParaRPr lang="en-US"/>
          </a:p>
        </p:txBody>
      </p:sp>
      <p:pic>
        <p:nvPicPr>
          <p:cNvPr id="22" name="Image 9" descr="preencoded.png"/>
          <p:cNvPicPr>
            <a:picLocks noChangeAspect="1"/>
          </p:cNvPicPr>
          <p:nvPr/>
        </p:nvPicPr>
        <p:blipFill>
          <a:blip r:embed="rId3"/>
          <a:stretch>
            <a:fillRect/>
          </a:stretch>
        </p:blipFill>
        <p:spPr>
          <a:xfrm>
            <a:off x="7417237" y="4681180"/>
            <a:ext cx="6419374" cy="91440"/>
          </a:xfrm>
          <a:prstGeom prst="rect">
            <a:avLst/>
          </a:prstGeom>
        </p:spPr>
      </p:pic>
      <p:pic>
        <p:nvPicPr>
          <p:cNvPr id="23" name="Image 10" descr="preencoded.png"/>
          <p:cNvPicPr>
            <a:picLocks noChangeAspect="1"/>
          </p:cNvPicPr>
          <p:nvPr/>
        </p:nvPicPr>
        <p:blipFill>
          <a:blip r:embed="rId4"/>
          <a:stretch>
            <a:fillRect/>
          </a:stretch>
        </p:blipFill>
        <p:spPr>
          <a:xfrm>
            <a:off x="10320754" y="4397931"/>
            <a:ext cx="612338" cy="612338"/>
          </a:xfrm>
          <a:prstGeom prst="rect">
            <a:avLst/>
          </a:prstGeom>
        </p:spPr>
      </p:pic>
      <p:pic>
        <p:nvPicPr>
          <p:cNvPr id="24" name="Image 11"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04468" y="4581644"/>
            <a:ext cx="244912" cy="244912"/>
          </a:xfrm>
          <a:prstGeom prst="rect">
            <a:avLst/>
          </a:prstGeom>
        </p:spPr>
      </p:pic>
      <p:sp>
        <p:nvSpPr>
          <p:cNvPr id="25" name="Text 11"/>
          <p:cNvSpPr/>
          <p:nvPr/>
        </p:nvSpPr>
        <p:spPr>
          <a:xfrm>
            <a:off x="7644170" y="5214342"/>
            <a:ext cx="2736771" cy="318849"/>
          </a:xfrm>
          <a:prstGeom prst="rect">
            <a:avLst/>
          </a:prstGeom>
          <a:noFill/>
          <a:ln/>
        </p:spPr>
        <p:txBody>
          <a:bodyPr wrap="none" lIns="0" tIns="0" rIns="0" bIns="0" rtlCol="0" anchor="t"/>
          <a:lstStyle/>
          <a:p>
            <a:pPr marL="0" indent="0" algn="l">
              <a:lnSpc>
                <a:spcPts val="2500"/>
              </a:lnSpc>
              <a:buNone/>
            </a:pPr>
            <a:r>
              <a:rPr lang="en-US" sz="2000" dirty="0">
                <a:solidFill>
                  <a:srgbClr val="49495A"/>
                </a:solidFill>
                <a:latin typeface="Libre Baskerville" pitchFamily="34" charset="0"/>
                <a:ea typeface="Libre Baskerville" pitchFamily="34" charset="-122"/>
                <a:cs typeface="Libre Baskerville" pitchFamily="34" charset="-120"/>
              </a:rPr>
              <a:t>Default User Settings</a:t>
            </a:r>
            <a:endParaRPr lang="en-US" sz="2000" dirty="0"/>
          </a:p>
        </p:txBody>
      </p:sp>
      <p:sp>
        <p:nvSpPr>
          <p:cNvPr id="26" name="Text 12"/>
          <p:cNvSpPr/>
          <p:nvPr/>
        </p:nvSpPr>
        <p:spPr>
          <a:xfrm>
            <a:off x="7644170" y="5655588"/>
            <a:ext cx="5965508" cy="980123"/>
          </a:xfrm>
          <a:prstGeom prst="rect">
            <a:avLst/>
          </a:prstGeom>
          <a:noFill/>
          <a:ln/>
        </p:spPr>
        <p:txBody>
          <a:bodyPr wrap="square" lIns="0" tIns="0" rIns="0" bIns="0" rtlCol="0" anchor="t"/>
          <a:lstStyle/>
          <a:p>
            <a:pPr marL="0" indent="0" algn="l">
              <a:lnSpc>
                <a:spcPts val="2550"/>
              </a:lnSpc>
              <a:buNone/>
            </a:pPr>
            <a:r>
              <a:rPr lang="en-US" sz="1600" dirty="0">
                <a:solidFill>
                  <a:srgbClr val="49495A"/>
                </a:solidFill>
                <a:latin typeface="Open Sans" pitchFamily="34" charset="0"/>
                <a:ea typeface="Open Sans" pitchFamily="34" charset="-122"/>
                <a:cs typeface="Open Sans" pitchFamily="34" charset="-120"/>
              </a:rPr>
              <a:t>Customize default user creation parameters by editing </a:t>
            </a:r>
            <a:r>
              <a:rPr lang="en-US" sz="1600" dirty="0">
                <a:solidFill>
                  <a:srgbClr val="49495A"/>
                </a:solidFill>
                <a:highlight>
                  <a:srgbClr val="EEEDF2"/>
                </a:highlight>
                <a:latin typeface="Consolas" pitchFamily="34" charset="0"/>
                <a:ea typeface="Consolas" pitchFamily="34" charset="-122"/>
                <a:cs typeface="Consolas" pitchFamily="34" charset="-120"/>
              </a:rPr>
              <a:t>/etc/default/useradd</a:t>
            </a:r>
            <a:r>
              <a:rPr lang="en-US" sz="1600" dirty="0">
                <a:solidFill>
                  <a:srgbClr val="49495A"/>
                </a:solidFill>
                <a:latin typeface="Open Sans" pitchFamily="34" charset="0"/>
                <a:ea typeface="Open Sans" pitchFamily="34" charset="-122"/>
                <a:cs typeface="Open Sans" pitchFamily="34" charset="-120"/>
              </a:rPr>
              <a:t>. This file allows setting default home directory, shell, and other properties.</a:t>
            </a:r>
            <a:endParaRPr lang="en-US" sz="1600" dirty="0"/>
          </a:p>
        </p:txBody>
      </p:sp>
      <p:sp>
        <p:nvSpPr>
          <p:cNvPr id="27" name="Text 13"/>
          <p:cNvSpPr/>
          <p:nvPr/>
        </p:nvSpPr>
        <p:spPr>
          <a:xfrm>
            <a:off x="793790" y="7092196"/>
            <a:ext cx="13042821" cy="326708"/>
          </a:xfrm>
          <a:prstGeom prst="rect">
            <a:avLst/>
          </a:prstGeom>
          <a:noFill/>
          <a:ln/>
        </p:spPr>
        <p:txBody>
          <a:bodyPr wrap="none" lIns="0" tIns="0" rIns="0" bIns="0" rtlCol="0" anchor="t"/>
          <a:lstStyle/>
          <a:p>
            <a:pPr marL="0" indent="0" algn="l">
              <a:lnSpc>
                <a:spcPts val="2550"/>
              </a:lnSpc>
              <a:buNone/>
            </a:pP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09017"/>
            <a:ext cx="5921097" cy="368618"/>
          </a:xfrm>
          <a:prstGeom prst="rect">
            <a:avLst/>
          </a:prstGeom>
          <a:noFill/>
          <a:ln/>
        </p:spPr>
        <p:txBody>
          <a:bodyPr wrap="none" lIns="0" tIns="0" rIns="0" bIns="0" rtlCol="0" anchor="t"/>
          <a:lstStyle/>
          <a:p>
            <a:pPr marL="0" indent="0" algn="l">
              <a:lnSpc>
                <a:spcPts val="2900"/>
              </a:lnSpc>
              <a:buNone/>
            </a:pPr>
            <a:r>
              <a:rPr lang="en-US" sz="2300" dirty="0">
                <a:solidFill>
                  <a:srgbClr val="403CCF"/>
                </a:solidFill>
                <a:latin typeface="Libre Baskerville" pitchFamily="34" charset="0"/>
                <a:ea typeface="Libre Baskerville" pitchFamily="34" charset="-122"/>
                <a:cs typeface="Libre Baskerville" pitchFamily="34" charset="-120"/>
              </a:rPr>
              <a:t>User Account Management Commands</a:t>
            </a:r>
            <a:endParaRPr lang="en-US" sz="2300" dirty="0"/>
          </a:p>
        </p:txBody>
      </p:sp>
      <p:sp>
        <p:nvSpPr>
          <p:cNvPr id="3" name="Text 1"/>
          <p:cNvSpPr/>
          <p:nvPr/>
        </p:nvSpPr>
        <p:spPr>
          <a:xfrm>
            <a:off x="793790" y="1372433"/>
            <a:ext cx="13042821"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Basic commands for listing, adding, and assigning passwords to users.</a:t>
            </a:r>
            <a:endParaRPr lang="en-US" sz="1150" dirty="0"/>
          </a:p>
        </p:txBody>
      </p:sp>
      <p:sp>
        <p:nvSpPr>
          <p:cNvPr id="4" name="Text 2"/>
          <p:cNvSpPr/>
          <p:nvPr/>
        </p:nvSpPr>
        <p:spPr>
          <a:xfrm>
            <a:off x="793790" y="1921431"/>
            <a:ext cx="1842968" cy="230386"/>
          </a:xfrm>
          <a:prstGeom prst="rect">
            <a:avLst/>
          </a:prstGeom>
          <a:noFill/>
          <a:ln/>
        </p:spPr>
        <p:txBody>
          <a:bodyPr wrap="none" lIns="0" tIns="0" rIns="0" bIns="0" rtlCol="0" anchor="t"/>
          <a:lstStyle/>
          <a:p>
            <a:pPr marL="0" indent="0" algn="l">
              <a:lnSpc>
                <a:spcPts val="1800"/>
              </a:lnSpc>
              <a:buNone/>
            </a:pPr>
            <a:r>
              <a:rPr lang="en-US" sz="1450" dirty="0">
                <a:solidFill>
                  <a:srgbClr val="403CCF"/>
                </a:solidFill>
                <a:latin typeface="Libre Baskerville" pitchFamily="34" charset="0"/>
                <a:ea typeface="Libre Baskerville" pitchFamily="34" charset="-122"/>
                <a:cs typeface="Libre Baskerville" pitchFamily="34" charset="-120"/>
              </a:rPr>
              <a:t>List All Users</a:t>
            </a:r>
            <a:endParaRPr lang="en-US" sz="1450" dirty="0"/>
          </a:p>
        </p:txBody>
      </p:sp>
      <p:sp>
        <p:nvSpPr>
          <p:cNvPr id="5" name="Text 3"/>
          <p:cNvSpPr/>
          <p:nvPr/>
        </p:nvSpPr>
        <p:spPr>
          <a:xfrm>
            <a:off x="793790" y="2299216"/>
            <a:ext cx="6341626"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Displays all usernames by parsing the first field of </a:t>
            </a:r>
            <a:r>
              <a:rPr lang="en-US" sz="1150" dirty="0">
                <a:solidFill>
                  <a:srgbClr val="49495A"/>
                </a:solidFill>
                <a:highlight>
                  <a:srgbClr val="EEEDF2"/>
                </a:highlight>
                <a:latin typeface="Consolas" pitchFamily="34" charset="0"/>
                <a:ea typeface="Consolas" pitchFamily="34" charset="-122"/>
                <a:cs typeface="Consolas" pitchFamily="34" charset="-120"/>
              </a:rPr>
              <a:t>/etc/passwd</a:t>
            </a:r>
            <a:r>
              <a:rPr lang="en-US" sz="1150" dirty="0">
                <a:solidFill>
                  <a:srgbClr val="49495A"/>
                </a:solidFill>
                <a:latin typeface="Open Sans" pitchFamily="34" charset="0"/>
                <a:ea typeface="Open Sans" pitchFamily="34" charset="-122"/>
                <a:cs typeface="Open Sans" pitchFamily="34" charset="-120"/>
              </a:rPr>
              <a:t>.</a:t>
            </a:r>
            <a:endParaRPr lang="en-US" sz="1150" dirty="0"/>
          </a:p>
        </p:txBody>
      </p:sp>
      <p:sp>
        <p:nvSpPr>
          <p:cNvPr id="6" name="Shape 4"/>
          <p:cNvSpPr/>
          <p:nvPr/>
        </p:nvSpPr>
        <p:spPr>
          <a:xfrm>
            <a:off x="793790" y="2700814"/>
            <a:ext cx="6341626" cy="456724"/>
          </a:xfrm>
          <a:prstGeom prst="roundRect">
            <a:avLst>
              <a:gd name="adj" fmla="val 4842"/>
            </a:avLst>
          </a:prstGeom>
          <a:solidFill>
            <a:srgbClr val="EEEDF2"/>
          </a:solidFill>
          <a:ln/>
        </p:spPr>
        <p:txBody>
          <a:bodyPr/>
          <a:lstStyle/>
          <a:p>
            <a:endParaRPr lang="en-US"/>
          </a:p>
        </p:txBody>
      </p:sp>
      <p:sp>
        <p:nvSpPr>
          <p:cNvPr id="7" name="Shape 5"/>
          <p:cNvSpPr/>
          <p:nvPr/>
        </p:nvSpPr>
        <p:spPr>
          <a:xfrm>
            <a:off x="786527" y="2700814"/>
            <a:ext cx="6356152" cy="456724"/>
          </a:xfrm>
          <a:prstGeom prst="roundRect">
            <a:avLst>
              <a:gd name="adj" fmla="val 4842"/>
            </a:avLst>
          </a:prstGeom>
          <a:solidFill>
            <a:srgbClr val="EEEDF2"/>
          </a:solidFill>
          <a:ln/>
        </p:spPr>
        <p:txBody>
          <a:bodyPr/>
          <a:lstStyle/>
          <a:p>
            <a:endParaRPr lang="en-US"/>
          </a:p>
        </p:txBody>
      </p:sp>
      <p:sp>
        <p:nvSpPr>
          <p:cNvPr id="8" name="Text 6"/>
          <p:cNvSpPr/>
          <p:nvPr/>
        </p:nvSpPr>
        <p:spPr>
          <a:xfrm>
            <a:off x="933926" y="2811304"/>
            <a:ext cx="6061353"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highlight>
                  <a:srgbClr val="EEEDF2"/>
                </a:highlight>
                <a:latin typeface="Consolas" pitchFamily="34" charset="0"/>
                <a:ea typeface="Consolas" pitchFamily="34" charset="-122"/>
                <a:cs typeface="Consolas" pitchFamily="34" charset="-120"/>
              </a:rPr>
              <a:t>cat /etc/passwd</a:t>
            </a:r>
            <a:endParaRPr lang="en-US" sz="1150" dirty="0"/>
          </a:p>
        </p:txBody>
      </p:sp>
      <p:pic>
        <p:nvPicPr>
          <p:cNvPr id="9" name="Image 0" descr="preencoded.png"/>
          <p:cNvPicPr>
            <a:picLocks noChangeAspect="1"/>
          </p:cNvPicPr>
          <p:nvPr/>
        </p:nvPicPr>
        <p:blipFill>
          <a:blip r:embed="rId3"/>
          <a:stretch>
            <a:fillRect/>
          </a:stretch>
        </p:blipFill>
        <p:spPr>
          <a:xfrm>
            <a:off x="793790" y="3323392"/>
            <a:ext cx="4121944" cy="1099542"/>
          </a:xfrm>
          <a:prstGeom prst="rect">
            <a:avLst/>
          </a:prstGeom>
        </p:spPr>
      </p:pic>
      <p:sp>
        <p:nvSpPr>
          <p:cNvPr id="10" name="Text 7"/>
          <p:cNvSpPr/>
          <p:nvPr/>
        </p:nvSpPr>
        <p:spPr>
          <a:xfrm>
            <a:off x="7502604" y="1921431"/>
            <a:ext cx="1842968" cy="230386"/>
          </a:xfrm>
          <a:prstGeom prst="rect">
            <a:avLst/>
          </a:prstGeom>
          <a:noFill/>
          <a:ln/>
        </p:spPr>
        <p:txBody>
          <a:bodyPr wrap="none" lIns="0" tIns="0" rIns="0" bIns="0" rtlCol="0" anchor="t"/>
          <a:lstStyle/>
          <a:p>
            <a:pPr marL="0" indent="0" algn="l">
              <a:lnSpc>
                <a:spcPts val="1800"/>
              </a:lnSpc>
              <a:buNone/>
            </a:pPr>
            <a:r>
              <a:rPr lang="en-US" sz="1450" dirty="0">
                <a:solidFill>
                  <a:srgbClr val="403CCF"/>
                </a:solidFill>
                <a:latin typeface="Libre Baskerville" pitchFamily="34" charset="0"/>
                <a:ea typeface="Libre Baskerville" pitchFamily="34" charset="-122"/>
                <a:cs typeface="Libre Baskerville" pitchFamily="34" charset="-120"/>
              </a:rPr>
              <a:t>Get User ID</a:t>
            </a:r>
            <a:endParaRPr lang="en-US" sz="1450" dirty="0"/>
          </a:p>
        </p:txBody>
      </p:sp>
      <p:sp>
        <p:nvSpPr>
          <p:cNvPr id="11" name="Text 8"/>
          <p:cNvSpPr/>
          <p:nvPr/>
        </p:nvSpPr>
        <p:spPr>
          <a:xfrm>
            <a:off x="7502604" y="2299216"/>
            <a:ext cx="6341626"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Retrieves the User ID (UID) and Group ID (GID) for a specific user.</a:t>
            </a:r>
            <a:endParaRPr lang="en-US" sz="1150" dirty="0"/>
          </a:p>
        </p:txBody>
      </p:sp>
      <p:sp>
        <p:nvSpPr>
          <p:cNvPr id="12" name="Shape 9"/>
          <p:cNvSpPr/>
          <p:nvPr/>
        </p:nvSpPr>
        <p:spPr>
          <a:xfrm>
            <a:off x="7502604" y="2700814"/>
            <a:ext cx="6341626" cy="456724"/>
          </a:xfrm>
          <a:prstGeom prst="roundRect">
            <a:avLst>
              <a:gd name="adj" fmla="val 4842"/>
            </a:avLst>
          </a:prstGeom>
          <a:solidFill>
            <a:srgbClr val="EEEDF2"/>
          </a:solidFill>
          <a:ln/>
        </p:spPr>
        <p:txBody>
          <a:bodyPr/>
          <a:lstStyle/>
          <a:p>
            <a:endParaRPr lang="en-US"/>
          </a:p>
        </p:txBody>
      </p:sp>
      <p:sp>
        <p:nvSpPr>
          <p:cNvPr id="13" name="Shape 10"/>
          <p:cNvSpPr/>
          <p:nvPr/>
        </p:nvSpPr>
        <p:spPr>
          <a:xfrm>
            <a:off x="7495342" y="2700814"/>
            <a:ext cx="6356152" cy="456724"/>
          </a:xfrm>
          <a:prstGeom prst="roundRect">
            <a:avLst>
              <a:gd name="adj" fmla="val 4842"/>
            </a:avLst>
          </a:prstGeom>
          <a:solidFill>
            <a:srgbClr val="EEEDF2"/>
          </a:solidFill>
          <a:ln/>
        </p:spPr>
        <p:txBody>
          <a:bodyPr/>
          <a:lstStyle/>
          <a:p>
            <a:endParaRPr lang="en-US"/>
          </a:p>
        </p:txBody>
      </p:sp>
      <p:sp>
        <p:nvSpPr>
          <p:cNvPr id="14" name="Text 11"/>
          <p:cNvSpPr/>
          <p:nvPr/>
        </p:nvSpPr>
        <p:spPr>
          <a:xfrm>
            <a:off x="7642741" y="2811304"/>
            <a:ext cx="6061353"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highlight>
                  <a:srgbClr val="EEEDF2"/>
                </a:highlight>
                <a:latin typeface="Consolas" pitchFamily="34" charset="0"/>
                <a:ea typeface="Consolas" pitchFamily="34" charset="-122"/>
                <a:cs typeface="Consolas" pitchFamily="34" charset="-120"/>
              </a:rPr>
              <a:t>id username</a:t>
            </a:r>
            <a:endParaRPr lang="en-US" sz="1150" dirty="0"/>
          </a:p>
        </p:txBody>
      </p:sp>
      <p:sp>
        <p:nvSpPr>
          <p:cNvPr id="15" name="Text 12"/>
          <p:cNvSpPr/>
          <p:nvPr/>
        </p:nvSpPr>
        <p:spPr>
          <a:xfrm>
            <a:off x="7502604" y="3323392"/>
            <a:ext cx="6341626"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Example: </a:t>
            </a:r>
            <a:r>
              <a:rPr lang="en-US" sz="1150" dirty="0">
                <a:solidFill>
                  <a:srgbClr val="49495A"/>
                </a:solidFill>
                <a:highlight>
                  <a:srgbClr val="EEEDF2"/>
                </a:highlight>
                <a:latin typeface="Consolas" pitchFamily="34" charset="0"/>
                <a:ea typeface="Consolas" pitchFamily="34" charset="-122"/>
                <a:cs typeface="Consolas" pitchFamily="34" charset="-120"/>
              </a:rPr>
              <a:t>id somnog</a:t>
            </a:r>
            <a:endParaRPr lang="en-US" sz="1150" dirty="0"/>
          </a:p>
        </p:txBody>
      </p:sp>
      <p:pic>
        <p:nvPicPr>
          <p:cNvPr id="16" name="Image 1" descr="preencoded.png"/>
          <p:cNvPicPr>
            <a:picLocks noChangeAspect="1"/>
          </p:cNvPicPr>
          <p:nvPr/>
        </p:nvPicPr>
        <p:blipFill>
          <a:blip r:embed="rId4"/>
          <a:stretch>
            <a:fillRect/>
          </a:stretch>
        </p:blipFill>
        <p:spPr>
          <a:xfrm>
            <a:off x="7502604" y="3724989"/>
            <a:ext cx="4121944" cy="447199"/>
          </a:xfrm>
          <a:prstGeom prst="rect">
            <a:avLst/>
          </a:prstGeom>
        </p:spPr>
      </p:pic>
      <p:sp>
        <p:nvSpPr>
          <p:cNvPr id="17" name="Text 13"/>
          <p:cNvSpPr/>
          <p:nvPr/>
        </p:nvSpPr>
        <p:spPr>
          <a:xfrm>
            <a:off x="793790" y="4902041"/>
            <a:ext cx="1842968" cy="230386"/>
          </a:xfrm>
          <a:prstGeom prst="rect">
            <a:avLst/>
          </a:prstGeom>
          <a:noFill/>
          <a:ln/>
        </p:spPr>
        <p:txBody>
          <a:bodyPr wrap="none" lIns="0" tIns="0" rIns="0" bIns="0" rtlCol="0" anchor="t"/>
          <a:lstStyle/>
          <a:p>
            <a:pPr marL="0" indent="0" algn="l">
              <a:lnSpc>
                <a:spcPts val="1800"/>
              </a:lnSpc>
              <a:buNone/>
            </a:pPr>
            <a:r>
              <a:rPr lang="en-US" sz="1450" dirty="0">
                <a:solidFill>
                  <a:srgbClr val="403CCF"/>
                </a:solidFill>
                <a:latin typeface="Libre Baskerville" pitchFamily="34" charset="0"/>
                <a:ea typeface="Libre Baskerville" pitchFamily="34" charset="-122"/>
                <a:cs typeface="Libre Baskerville" pitchFamily="34" charset="-120"/>
              </a:rPr>
              <a:t>Add a User</a:t>
            </a:r>
            <a:endParaRPr lang="en-US" sz="1450" dirty="0"/>
          </a:p>
        </p:txBody>
      </p:sp>
      <p:sp>
        <p:nvSpPr>
          <p:cNvPr id="18" name="Text 14"/>
          <p:cNvSpPr/>
          <p:nvPr/>
        </p:nvSpPr>
        <p:spPr>
          <a:xfrm>
            <a:off x="793790" y="5279827"/>
            <a:ext cx="6341626"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Creates a new user account with an automatically assigned UID.</a:t>
            </a:r>
            <a:endParaRPr lang="en-US" sz="1150" dirty="0"/>
          </a:p>
        </p:txBody>
      </p:sp>
      <p:sp>
        <p:nvSpPr>
          <p:cNvPr id="19" name="Shape 15"/>
          <p:cNvSpPr/>
          <p:nvPr/>
        </p:nvSpPr>
        <p:spPr>
          <a:xfrm>
            <a:off x="793790" y="5681424"/>
            <a:ext cx="6341626" cy="456724"/>
          </a:xfrm>
          <a:prstGeom prst="roundRect">
            <a:avLst>
              <a:gd name="adj" fmla="val 4842"/>
            </a:avLst>
          </a:prstGeom>
          <a:solidFill>
            <a:srgbClr val="EEEDF2"/>
          </a:solidFill>
          <a:ln/>
        </p:spPr>
        <p:txBody>
          <a:bodyPr/>
          <a:lstStyle/>
          <a:p>
            <a:endParaRPr lang="en-US"/>
          </a:p>
        </p:txBody>
      </p:sp>
      <p:sp>
        <p:nvSpPr>
          <p:cNvPr id="20" name="Shape 16"/>
          <p:cNvSpPr/>
          <p:nvPr/>
        </p:nvSpPr>
        <p:spPr>
          <a:xfrm>
            <a:off x="786527" y="5681424"/>
            <a:ext cx="6356152" cy="456724"/>
          </a:xfrm>
          <a:prstGeom prst="roundRect">
            <a:avLst>
              <a:gd name="adj" fmla="val 4842"/>
            </a:avLst>
          </a:prstGeom>
          <a:solidFill>
            <a:srgbClr val="EEEDF2"/>
          </a:solidFill>
          <a:ln/>
        </p:spPr>
        <p:txBody>
          <a:bodyPr/>
          <a:lstStyle/>
          <a:p>
            <a:endParaRPr lang="en-US"/>
          </a:p>
        </p:txBody>
      </p:sp>
      <p:sp>
        <p:nvSpPr>
          <p:cNvPr id="21" name="Text 17"/>
          <p:cNvSpPr/>
          <p:nvPr/>
        </p:nvSpPr>
        <p:spPr>
          <a:xfrm>
            <a:off x="933926" y="5791914"/>
            <a:ext cx="6061353"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highlight>
                  <a:srgbClr val="EEEDF2"/>
                </a:highlight>
                <a:latin typeface="Consolas" pitchFamily="34" charset="0"/>
                <a:ea typeface="Consolas" pitchFamily="34" charset="-122"/>
                <a:cs typeface="Consolas" pitchFamily="34" charset="-120"/>
              </a:rPr>
              <a:t>sudo useradd somnog8</a:t>
            </a:r>
            <a:endParaRPr lang="en-US" sz="1150" dirty="0"/>
          </a:p>
        </p:txBody>
      </p:sp>
      <p:pic>
        <p:nvPicPr>
          <p:cNvPr id="22" name="Image 2" descr="preencoded.png"/>
          <p:cNvPicPr>
            <a:picLocks noChangeAspect="1"/>
          </p:cNvPicPr>
          <p:nvPr/>
        </p:nvPicPr>
        <p:blipFill>
          <a:blip r:embed="rId5"/>
          <a:stretch>
            <a:fillRect/>
          </a:stretch>
        </p:blipFill>
        <p:spPr>
          <a:xfrm>
            <a:off x="793790" y="6304002"/>
            <a:ext cx="4121944" cy="815221"/>
          </a:xfrm>
          <a:prstGeom prst="rect">
            <a:avLst/>
          </a:prstGeom>
        </p:spPr>
      </p:pic>
      <p:sp>
        <p:nvSpPr>
          <p:cNvPr id="23" name="Text 18"/>
          <p:cNvSpPr/>
          <p:nvPr/>
        </p:nvSpPr>
        <p:spPr>
          <a:xfrm>
            <a:off x="7502604" y="4902041"/>
            <a:ext cx="1842968" cy="230386"/>
          </a:xfrm>
          <a:prstGeom prst="rect">
            <a:avLst/>
          </a:prstGeom>
          <a:noFill/>
          <a:ln/>
        </p:spPr>
        <p:txBody>
          <a:bodyPr wrap="none" lIns="0" tIns="0" rIns="0" bIns="0" rtlCol="0" anchor="t"/>
          <a:lstStyle/>
          <a:p>
            <a:pPr marL="0" indent="0" algn="l">
              <a:lnSpc>
                <a:spcPts val="1800"/>
              </a:lnSpc>
              <a:buNone/>
            </a:pPr>
            <a:r>
              <a:rPr lang="en-US" sz="1450" dirty="0">
                <a:solidFill>
                  <a:srgbClr val="403CCF"/>
                </a:solidFill>
                <a:latin typeface="Libre Baskerville" pitchFamily="34" charset="0"/>
                <a:ea typeface="Libre Baskerville" pitchFamily="34" charset="-122"/>
                <a:cs typeface="Libre Baskerville" pitchFamily="34" charset="-120"/>
              </a:rPr>
              <a:t>Assign a Password</a:t>
            </a:r>
            <a:endParaRPr lang="en-US" sz="1450" dirty="0"/>
          </a:p>
        </p:txBody>
      </p:sp>
      <p:sp>
        <p:nvSpPr>
          <p:cNvPr id="24" name="Text 19"/>
          <p:cNvSpPr/>
          <p:nvPr/>
        </p:nvSpPr>
        <p:spPr>
          <a:xfrm>
            <a:off x="7502604" y="5279827"/>
            <a:ext cx="6341626"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latin typeface="Open Sans" pitchFamily="34" charset="0"/>
                <a:ea typeface="Open Sans" pitchFamily="34" charset="-122"/>
                <a:cs typeface="Open Sans" pitchFamily="34" charset="-120"/>
              </a:rPr>
              <a:t>Sets or changes a password for an existing user, prompting for input.</a:t>
            </a:r>
            <a:endParaRPr lang="en-US" sz="1150" dirty="0"/>
          </a:p>
        </p:txBody>
      </p:sp>
      <p:sp>
        <p:nvSpPr>
          <p:cNvPr id="25" name="Shape 20"/>
          <p:cNvSpPr/>
          <p:nvPr/>
        </p:nvSpPr>
        <p:spPr>
          <a:xfrm>
            <a:off x="7502604" y="5681424"/>
            <a:ext cx="6341626" cy="456724"/>
          </a:xfrm>
          <a:prstGeom prst="roundRect">
            <a:avLst>
              <a:gd name="adj" fmla="val 4842"/>
            </a:avLst>
          </a:prstGeom>
          <a:solidFill>
            <a:srgbClr val="EEEDF2"/>
          </a:solidFill>
          <a:ln/>
        </p:spPr>
        <p:txBody>
          <a:bodyPr/>
          <a:lstStyle/>
          <a:p>
            <a:endParaRPr lang="en-US"/>
          </a:p>
        </p:txBody>
      </p:sp>
      <p:sp>
        <p:nvSpPr>
          <p:cNvPr id="26" name="Shape 21"/>
          <p:cNvSpPr/>
          <p:nvPr/>
        </p:nvSpPr>
        <p:spPr>
          <a:xfrm>
            <a:off x="7495342" y="5681424"/>
            <a:ext cx="6356152" cy="456724"/>
          </a:xfrm>
          <a:prstGeom prst="roundRect">
            <a:avLst>
              <a:gd name="adj" fmla="val 4842"/>
            </a:avLst>
          </a:prstGeom>
          <a:solidFill>
            <a:srgbClr val="EEEDF2"/>
          </a:solidFill>
          <a:ln/>
        </p:spPr>
        <p:txBody>
          <a:bodyPr/>
          <a:lstStyle/>
          <a:p>
            <a:endParaRPr lang="en-US"/>
          </a:p>
        </p:txBody>
      </p:sp>
      <p:sp>
        <p:nvSpPr>
          <p:cNvPr id="27" name="Text 22"/>
          <p:cNvSpPr/>
          <p:nvPr/>
        </p:nvSpPr>
        <p:spPr>
          <a:xfrm>
            <a:off x="7642741" y="5791914"/>
            <a:ext cx="6061353" cy="235744"/>
          </a:xfrm>
          <a:prstGeom prst="rect">
            <a:avLst/>
          </a:prstGeom>
          <a:noFill/>
          <a:ln/>
        </p:spPr>
        <p:txBody>
          <a:bodyPr wrap="none" lIns="0" tIns="0" rIns="0" bIns="0" rtlCol="0" anchor="t"/>
          <a:lstStyle/>
          <a:p>
            <a:pPr marL="0" indent="0" algn="l">
              <a:lnSpc>
                <a:spcPts val="1850"/>
              </a:lnSpc>
              <a:buNone/>
            </a:pPr>
            <a:r>
              <a:rPr lang="en-US" sz="1150" dirty="0">
                <a:solidFill>
                  <a:srgbClr val="49495A"/>
                </a:solidFill>
                <a:highlight>
                  <a:srgbClr val="EEEDF2"/>
                </a:highlight>
                <a:latin typeface="Consolas" pitchFamily="34" charset="0"/>
                <a:ea typeface="Consolas" pitchFamily="34" charset="-122"/>
                <a:cs typeface="Consolas" pitchFamily="34" charset="-120"/>
              </a:rPr>
              <a:t>sudo passwd somnog8</a:t>
            </a:r>
            <a:endParaRPr lang="en-US" sz="1150" dirty="0"/>
          </a:p>
        </p:txBody>
      </p:sp>
      <p:pic>
        <p:nvPicPr>
          <p:cNvPr id="28" name="Image 3" descr="preencoded.png"/>
          <p:cNvPicPr>
            <a:picLocks noChangeAspect="1"/>
          </p:cNvPicPr>
          <p:nvPr/>
        </p:nvPicPr>
        <p:blipFill>
          <a:blip r:embed="rId6"/>
          <a:stretch>
            <a:fillRect/>
          </a:stretch>
        </p:blipFill>
        <p:spPr>
          <a:xfrm>
            <a:off x="7502604" y="6304002"/>
            <a:ext cx="4121944" cy="10506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2042</Words>
  <Application>Microsoft Office PowerPoint</Application>
  <PresentationFormat>Custom</PresentationFormat>
  <Paragraphs>187</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Century Gothic</vt:lpstr>
      <vt:lpstr>Consolas</vt:lpstr>
      <vt:lpstr>Libre Baskerville Light</vt:lpstr>
      <vt:lpstr>Libre Baskerville</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Abdirahim Mohamed Abdi</cp:lastModifiedBy>
  <cp:revision>2</cp:revision>
  <dcterms:created xsi:type="dcterms:W3CDTF">2025-11-27T13:41:21Z</dcterms:created>
  <dcterms:modified xsi:type="dcterms:W3CDTF">2025-12-07T08:33:35Z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45d8276-70ba-4235-912c-04cc88d234a6_Enabled">
    <vt:lpwstr>true</vt:lpwstr>
  </property>
  <property fmtid="{D5CDD505-2E9C-101B-9397-08002B2CF9AE}" pid="3" name="MSIP_Label_145d8276-70ba-4235-912c-04cc88d234a6_SetDate">
    <vt:lpwstr>2025-12-07T08:03:54Z</vt:lpwstr>
  </property>
  <property fmtid="{D5CDD505-2E9C-101B-9397-08002B2CF9AE}" pid="4" name="MSIP_Label_145d8276-70ba-4235-912c-04cc88d234a6_Method">
    <vt:lpwstr>Privileged</vt:lpwstr>
  </property>
  <property fmtid="{D5CDD505-2E9C-101B-9397-08002B2CF9AE}" pid="5" name="MSIP_Label_145d8276-70ba-4235-912c-04cc88d234a6_Name">
    <vt:lpwstr>Public</vt:lpwstr>
  </property>
  <property fmtid="{D5CDD505-2E9C-101B-9397-08002B2CF9AE}" pid="6" name="MSIP_Label_145d8276-70ba-4235-912c-04cc88d234a6_SiteId">
    <vt:lpwstr>a8ae7534-9c11-40cd-a39a-b7b4c44ba010</vt:lpwstr>
  </property>
  <property fmtid="{D5CDD505-2E9C-101B-9397-08002B2CF9AE}" pid="7" name="MSIP_Label_145d8276-70ba-4235-912c-04cc88d234a6_ActionId">
    <vt:lpwstr>b2304b95-8419-47fa-9118-905781517eb2</vt:lpwstr>
  </property>
  <property fmtid="{D5CDD505-2E9C-101B-9397-08002B2CF9AE}" pid="8" name="MSIP_Label_145d8276-70ba-4235-912c-04cc88d234a6_ContentBits">
    <vt:lpwstr>0</vt:lpwstr>
  </property>
  <property fmtid="{D5CDD505-2E9C-101B-9397-08002B2CF9AE}" pid="9" name="MSIP_Label_145d8276-70ba-4235-912c-04cc88d234a6_Tag">
    <vt:lpwstr>10, 0, 1, 1</vt:lpwstr>
  </property>
</Properties>
</file>