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sldIdLst>
    <p:sldId id="283" r:id="rId2"/>
    <p:sldId id="256" r:id="rId3"/>
    <p:sldId id="257" r:id="rId4"/>
    <p:sldId id="258" r:id="rId5"/>
    <p:sldId id="259" r:id="rId6"/>
    <p:sldId id="260" r:id="rId7"/>
    <p:sldId id="261" r:id="rId8"/>
    <p:sldId id="262" r:id="rId9"/>
    <p:sldId id="263"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1" r:id="rId23"/>
    <p:sldId id="284" r:id="rId24"/>
  </p:sldIdLst>
  <p:sldSz cx="14630400" cy="8229600"/>
  <p:notesSz cx="8229600" cy="14630400"/>
  <p:embeddedFontLst>
    <p:embeddedFont>
      <p:font typeface="Century Gothic" panose="020B0502020202020204" pitchFamily="34" charset="0"/>
      <p:regular r:id="rId26"/>
      <p:bold r:id="rId27"/>
      <p:italic r:id="rId28"/>
      <p:boldItalic r:id="rId29"/>
    </p:embeddedFont>
    <p:embeddedFont>
      <p:font typeface="Consolas" panose="020B0609020204030204" pitchFamily="49" charset="0"/>
      <p:regular r:id="rId30"/>
      <p:bold r:id="rId31"/>
      <p:italic r:id="rId32"/>
      <p:boldItalic r:id="rId33"/>
    </p:embeddedFont>
    <p:embeddedFont>
      <p:font typeface="Nunito Light" pitchFamily="2" charset="0"/>
      <p:regular r:id="rId34"/>
    </p:embeddedFont>
    <p:embeddedFont>
      <p:font typeface="Nunito Semi Bold" panose="020B0604020202020204" charset="0"/>
      <p:regular r:id="rId35"/>
    </p:embeddedFont>
    <p:embeddedFont>
      <p:font typeface="PT Sans" panose="020B0503020203020204" pitchFamily="3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2" d="100"/>
          <a:sy n="62" d="100"/>
        </p:scale>
        <p:origin x="3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073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2963E73-5FCD-9839-AF2F-6F60E230E5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20464" y="-4545875"/>
            <a:ext cx="24871328" cy="16824960"/>
          </a:xfrm>
          <a:prstGeom prst="rect">
            <a:avLst/>
          </a:prstGeom>
        </p:spPr>
      </p:pic>
      <p:sp>
        <p:nvSpPr>
          <p:cNvPr id="15" name="Rectangle: Rounded Corners 14">
            <a:extLst>
              <a:ext uri="{FF2B5EF4-FFF2-40B4-BE49-F238E27FC236}">
                <a16:creationId xmlns:a16="http://schemas.microsoft.com/office/drawing/2014/main" id="{C22C46B6-0ADC-7619-BF8D-4C50FF15F27E}"/>
              </a:ext>
            </a:extLst>
          </p:cNvPr>
          <p:cNvSpPr/>
          <p:nvPr userDrawn="1"/>
        </p:nvSpPr>
        <p:spPr>
          <a:xfrm>
            <a:off x="962528" y="3030989"/>
            <a:ext cx="12103769" cy="4214426"/>
          </a:xfrm>
          <a:prstGeom prst="roundRect">
            <a:avLst>
              <a:gd name="adj" fmla="val 8285"/>
            </a:avLst>
          </a:prstGeom>
          <a:solidFill>
            <a:srgbClr val="E5F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dirty="0"/>
          </a:p>
        </p:txBody>
      </p:sp>
      <p:pic>
        <p:nvPicPr>
          <p:cNvPr id="7" name="Graphic 6">
            <a:extLst>
              <a:ext uri="{FF2B5EF4-FFF2-40B4-BE49-F238E27FC236}">
                <a16:creationId xmlns:a16="http://schemas.microsoft.com/office/drawing/2014/main" id="{0046088D-3450-096A-F692-F8F915D7A3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62734" y="849792"/>
            <a:ext cx="3436453" cy="1361954"/>
          </a:xfrm>
          <a:prstGeom prst="rect">
            <a:avLst/>
          </a:prstGeom>
        </p:spPr>
      </p:pic>
      <p:pic>
        <p:nvPicPr>
          <p:cNvPr id="4" name="Picture 3">
            <a:extLst>
              <a:ext uri="{FF2B5EF4-FFF2-40B4-BE49-F238E27FC236}">
                <a16:creationId xmlns:a16="http://schemas.microsoft.com/office/drawing/2014/main" id="{3CAA4A71-7B8A-59A0-299E-940BAE224126}"/>
              </a:ext>
            </a:extLst>
          </p:cNvPr>
          <p:cNvPicPr>
            <a:picLocks noChangeAspect="1"/>
          </p:cNvPicPr>
          <p:nvPr userDrawn="1"/>
        </p:nvPicPr>
        <p:blipFill>
          <a:blip r:embed="rId6"/>
          <a:stretch>
            <a:fillRect/>
          </a:stretch>
        </p:blipFill>
        <p:spPr>
          <a:xfrm>
            <a:off x="1106905" y="734290"/>
            <a:ext cx="3659148" cy="1213765"/>
          </a:xfrm>
          <a:prstGeom prst="rect">
            <a:avLst/>
          </a:prstGeom>
        </p:spPr>
      </p:pic>
      <p:pic>
        <p:nvPicPr>
          <p:cNvPr id="6" name="Picture 5">
            <a:extLst>
              <a:ext uri="{FF2B5EF4-FFF2-40B4-BE49-F238E27FC236}">
                <a16:creationId xmlns:a16="http://schemas.microsoft.com/office/drawing/2014/main" id="{A9941497-F2C5-9D27-64B2-A247DFE29263}"/>
              </a:ext>
            </a:extLst>
          </p:cNvPr>
          <p:cNvPicPr>
            <a:picLocks noChangeAspect="1"/>
          </p:cNvPicPr>
          <p:nvPr userDrawn="1"/>
        </p:nvPicPr>
        <p:blipFill>
          <a:blip r:embed="rId7"/>
          <a:stretch>
            <a:fillRect/>
          </a:stretch>
        </p:blipFill>
        <p:spPr>
          <a:xfrm>
            <a:off x="10993424" y="617495"/>
            <a:ext cx="1826548" cy="1826548"/>
          </a:xfrm>
          <a:prstGeom prst="rect">
            <a:avLst/>
          </a:prstGeom>
        </p:spPr>
      </p:pic>
    </p:spTree>
    <p:extLst>
      <p:ext uri="{BB962C8B-B14F-4D97-AF65-F5344CB8AC3E}">
        <p14:creationId xmlns:p14="http://schemas.microsoft.com/office/powerpoint/2010/main" val="74497110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30C8C66-DD30-2409-B41B-42D1460AF4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20464" y="-4545875"/>
            <a:ext cx="24871328" cy="16824960"/>
          </a:xfrm>
          <a:prstGeom prst="rect">
            <a:avLst/>
          </a:prstGeom>
        </p:spPr>
      </p:pic>
      <p:pic>
        <p:nvPicPr>
          <p:cNvPr id="5" name="Graphic 4">
            <a:extLst>
              <a:ext uri="{FF2B5EF4-FFF2-40B4-BE49-F238E27FC236}">
                <a16:creationId xmlns:a16="http://schemas.microsoft.com/office/drawing/2014/main" id="{4EBA3F95-9F4B-D2D5-B5B5-FB51FC5D59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63227" y="967978"/>
            <a:ext cx="9503948" cy="6293646"/>
          </a:xfrm>
          <a:prstGeom prst="rect">
            <a:avLst/>
          </a:prstGeom>
        </p:spPr>
      </p:pic>
    </p:spTree>
    <p:extLst>
      <p:ext uri="{BB962C8B-B14F-4D97-AF65-F5344CB8AC3E}">
        <p14:creationId xmlns:p14="http://schemas.microsoft.com/office/powerpoint/2010/main" val="4055264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4AC2F-5147-1B7A-70B2-46E232DF3760}"/>
              </a:ext>
            </a:extLst>
          </p:cNvPr>
          <p:cNvSpPr txBox="1">
            <a:spLocks/>
          </p:cNvSpPr>
          <p:nvPr/>
        </p:nvSpPr>
        <p:spPr>
          <a:xfrm>
            <a:off x="1861466" y="6093923"/>
            <a:ext cx="6038950" cy="4786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80" b="1" dirty="0">
                <a:latin typeface="Century Gothic" panose="020B0502020202020204" pitchFamily="34" charset="0"/>
              </a:rPr>
              <a:t>Jazeera University Main Campus</a:t>
            </a:r>
          </a:p>
        </p:txBody>
      </p:sp>
      <p:sp>
        <p:nvSpPr>
          <p:cNvPr id="3" name="Title 1">
            <a:extLst>
              <a:ext uri="{FF2B5EF4-FFF2-40B4-BE49-F238E27FC236}">
                <a16:creationId xmlns:a16="http://schemas.microsoft.com/office/drawing/2014/main" id="{79A4B847-5917-2788-4A84-9D7A800111ED}"/>
              </a:ext>
            </a:extLst>
          </p:cNvPr>
          <p:cNvSpPr txBox="1">
            <a:spLocks/>
          </p:cNvSpPr>
          <p:nvPr/>
        </p:nvSpPr>
        <p:spPr>
          <a:xfrm>
            <a:off x="1861468" y="3542974"/>
            <a:ext cx="7934731" cy="15151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Century Gothic" panose="020B0502020202020204" pitchFamily="34" charset="0"/>
              </a:rPr>
              <a:t>Networking Concepts &amp; Configurations</a:t>
            </a:r>
          </a:p>
        </p:txBody>
      </p:sp>
      <p:sp>
        <p:nvSpPr>
          <p:cNvPr id="4" name="Rectangle 3">
            <a:extLst>
              <a:ext uri="{FF2B5EF4-FFF2-40B4-BE49-F238E27FC236}">
                <a16:creationId xmlns:a16="http://schemas.microsoft.com/office/drawing/2014/main" id="{79C2DA64-B743-52AE-58C8-946C661505A4}"/>
              </a:ext>
            </a:extLst>
          </p:cNvPr>
          <p:cNvSpPr/>
          <p:nvPr/>
        </p:nvSpPr>
        <p:spPr>
          <a:xfrm>
            <a:off x="1861467" y="5132031"/>
            <a:ext cx="6397009" cy="57751"/>
          </a:xfrm>
          <a:prstGeom prst="rect">
            <a:avLst/>
          </a:prstGeom>
          <a:solidFill>
            <a:srgbClr val="27A8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6" name="Title 1">
            <a:extLst>
              <a:ext uri="{FF2B5EF4-FFF2-40B4-BE49-F238E27FC236}">
                <a16:creationId xmlns:a16="http://schemas.microsoft.com/office/drawing/2014/main" id="{D6916F56-C409-80F8-20EB-C0DE6357EFAB}"/>
              </a:ext>
            </a:extLst>
          </p:cNvPr>
          <p:cNvSpPr txBox="1">
            <a:spLocks/>
          </p:cNvSpPr>
          <p:nvPr/>
        </p:nvSpPr>
        <p:spPr>
          <a:xfrm>
            <a:off x="1861467" y="5496658"/>
            <a:ext cx="5732867" cy="4786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80" i="1" dirty="0">
                <a:latin typeface="Century Gothic" panose="020B0502020202020204" pitchFamily="34" charset="0"/>
              </a:rPr>
              <a:t>Track 2: </a:t>
            </a:r>
            <a:r>
              <a:rPr lang="en-US" sz="2880" b="1" dirty="0">
                <a:latin typeface="Century Gothic" panose="020B0502020202020204" pitchFamily="34" charset="0"/>
              </a:rPr>
              <a:t>Systems and Services</a:t>
            </a:r>
          </a:p>
          <a:p>
            <a:endParaRPr lang="en-US" sz="2880" i="1" dirty="0">
              <a:latin typeface="Century Gothic" panose="020B0502020202020204" pitchFamily="34" charset="0"/>
            </a:endParaRPr>
          </a:p>
        </p:txBody>
      </p:sp>
      <p:sp>
        <p:nvSpPr>
          <p:cNvPr id="7" name="Rounded Rectangle 6">
            <a:extLst>
              <a:ext uri="{FF2B5EF4-FFF2-40B4-BE49-F238E27FC236}">
                <a16:creationId xmlns:a16="http://schemas.microsoft.com/office/drawing/2014/main" id="{610BA37F-0FC8-4BD2-F2C9-DA899F76A509}"/>
              </a:ext>
            </a:extLst>
          </p:cNvPr>
          <p:cNvSpPr/>
          <p:nvPr/>
        </p:nvSpPr>
        <p:spPr>
          <a:xfrm>
            <a:off x="10689345" y="4809361"/>
            <a:ext cx="1893062" cy="1893062"/>
          </a:xfrm>
          <a:prstGeom prst="roundRect">
            <a:avLst/>
          </a:prstGeom>
          <a:solidFill>
            <a:srgbClr val="27A8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40" b="1" dirty="0">
                <a:latin typeface="Century Gothic" panose="020B0502020202020204" pitchFamily="34" charset="0"/>
              </a:rPr>
              <a:t>Day 2</a:t>
            </a:r>
          </a:p>
        </p:txBody>
      </p:sp>
    </p:spTree>
    <p:extLst>
      <p:ext uri="{BB962C8B-B14F-4D97-AF65-F5344CB8AC3E}">
        <p14:creationId xmlns:p14="http://schemas.microsoft.com/office/powerpoint/2010/main" val="3990247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0181" y="714613"/>
            <a:ext cx="5832038" cy="608171"/>
          </a:xfrm>
          <a:prstGeom prst="rect">
            <a:avLst/>
          </a:prstGeom>
          <a:noFill/>
          <a:ln/>
        </p:spPr>
        <p:txBody>
          <a:bodyPr wrap="none" lIns="0" tIns="0" rIns="0" bIns="0" rtlCol="0" anchor="t"/>
          <a:lstStyle/>
          <a:p>
            <a:pPr marL="0" indent="0" algn="l">
              <a:lnSpc>
                <a:spcPts val="4750"/>
              </a:lnSpc>
              <a:buNone/>
            </a:pPr>
            <a:r>
              <a:rPr lang="en-US" sz="3800" dirty="0">
                <a:solidFill>
                  <a:srgbClr val="00002E"/>
                </a:solidFill>
                <a:latin typeface="Nunito Semi Bold" pitchFamily="34" charset="0"/>
                <a:ea typeface="Nunito Semi Bold" pitchFamily="34" charset="-122"/>
                <a:cs typeface="Nunito Semi Bold" pitchFamily="34" charset="-120"/>
              </a:rPr>
              <a:t>IPv4 Addressing Structure</a:t>
            </a:r>
            <a:endParaRPr lang="en-US" sz="3800" dirty="0"/>
          </a:p>
        </p:txBody>
      </p:sp>
      <p:sp>
        <p:nvSpPr>
          <p:cNvPr id="4" name="Text 1"/>
          <p:cNvSpPr/>
          <p:nvPr/>
        </p:nvSpPr>
        <p:spPr>
          <a:xfrm>
            <a:off x="6210181" y="1632942"/>
            <a:ext cx="7696438" cy="992624"/>
          </a:xfrm>
          <a:prstGeom prst="rect">
            <a:avLst/>
          </a:prstGeom>
          <a:noFill/>
          <a:ln/>
        </p:spPr>
        <p:txBody>
          <a:bodyPr wrap="square" lIns="0" tIns="0" rIns="0" bIns="0" rtlCol="0" anchor="t"/>
          <a:lstStyle/>
          <a:p>
            <a:pPr marL="0" indent="0" algn="l">
              <a:lnSpc>
                <a:spcPts val="2600"/>
              </a:lnSpc>
              <a:buNone/>
            </a:pPr>
            <a:r>
              <a:rPr lang="en-US" sz="1600" dirty="0">
                <a:solidFill>
                  <a:srgbClr val="00002E"/>
                </a:solidFill>
                <a:latin typeface="PT Sans" pitchFamily="34" charset="0"/>
                <a:ea typeface="PT Sans" pitchFamily="34" charset="-122"/>
                <a:cs typeface="PT Sans" pitchFamily="34" charset="-120"/>
              </a:rPr>
              <a:t>IPv4 uses 32-bit addresses, typically written in dotted-decimal notation. Understanding this structure is fundamental to network configuration and troubleshooting on Ubuntu systems.</a:t>
            </a:r>
            <a:endParaRPr lang="en-US" sz="1600" dirty="0"/>
          </a:p>
        </p:txBody>
      </p:sp>
      <p:sp>
        <p:nvSpPr>
          <p:cNvPr id="5" name="Text 2"/>
          <p:cNvSpPr/>
          <p:nvPr/>
        </p:nvSpPr>
        <p:spPr>
          <a:xfrm>
            <a:off x="6210181" y="3064907"/>
            <a:ext cx="2474595" cy="303967"/>
          </a:xfrm>
          <a:prstGeom prst="rect">
            <a:avLst/>
          </a:prstGeom>
          <a:noFill/>
          <a:ln/>
        </p:spPr>
        <p:txBody>
          <a:bodyPr wrap="none" lIns="0" tIns="0" rIns="0" bIns="0" rtlCol="0" anchor="t"/>
          <a:lstStyle/>
          <a:p>
            <a:pPr marL="0" indent="0" algn="l">
              <a:lnSpc>
                <a:spcPts val="2350"/>
              </a:lnSpc>
              <a:buNone/>
            </a:pPr>
            <a:r>
              <a:rPr lang="en-US" sz="1900" dirty="0">
                <a:solidFill>
                  <a:srgbClr val="00002E"/>
                </a:solidFill>
                <a:latin typeface="Nunito Semi Bold" pitchFamily="34" charset="0"/>
                <a:ea typeface="Nunito Semi Bold" pitchFamily="34" charset="-122"/>
                <a:cs typeface="Nunito Semi Bold" pitchFamily="34" charset="-120"/>
              </a:rPr>
              <a:t>Binary Representation</a:t>
            </a:r>
            <a:endParaRPr lang="en-US" sz="1900" dirty="0"/>
          </a:p>
        </p:txBody>
      </p:sp>
      <p:sp>
        <p:nvSpPr>
          <p:cNvPr id="6" name="Text 3"/>
          <p:cNvSpPr/>
          <p:nvPr/>
        </p:nvSpPr>
        <p:spPr>
          <a:xfrm>
            <a:off x="6210181" y="3575566"/>
            <a:ext cx="3595926" cy="992624"/>
          </a:xfrm>
          <a:prstGeom prst="rect">
            <a:avLst/>
          </a:prstGeom>
          <a:noFill/>
          <a:ln/>
        </p:spPr>
        <p:txBody>
          <a:bodyPr wrap="square" lIns="0" tIns="0" rIns="0" bIns="0" rtlCol="0" anchor="t"/>
          <a:lstStyle/>
          <a:p>
            <a:pPr marL="0" indent="0" algn="l">
              <a:lnSpc>
                <a:spcPts val="2600"/>
              </a:lnSpc>
              <a:buNone/>
            </a:pPr>
            <a:r>
              <a:rPr lang="en-US" sz="1600" dirty="0">
                <a:solidFill>
                  <a:srgbClr val="00002E"/>
                </a:solidFill>
                <a:latin typeface="PT Sans" pitchFamily="34" charset="0"/>
                <a:ea typeface="PT Sans" pitchFamily="34" charset="-122"/>
                <a:cs typeface="PT Sans" pitchFamily="34" charset="-120"/>
              </a:rPr>
              <a:t>Each of the four octets is 8 bits, ranging from 0-255 in decimal. For example, 192.168.1.100 in binary is:</a:t>
            </a:r>
            <a:endParaRPr lang="en-US" sz="1600" dirty="0"/>
          </a:p>
        </p:txBody>
      </p:sp>
      <p:sp>
        <p:nvSpPr>
          <p:cNvPr id="7" name="Shape 4"/>
          <p:cNvSpPr/>
          <p:nvPr/>
        </p:nvSpPr>
        <p:spPr>
          <a:xfrm>
            <a:off x="6210181" y="4800838"/>
            <a:ext cx="3595926" cy="971788"/>
          </a:xfrm>
          <a:prstGeom prst="roundRect">
            <a:avLst>
              <a:gd name="adj" fmla="val 31921"/>
            </a:avLst>
          </a:prstGeom>
          <a:solidFill>
            <a:srgbClr val="E6E6F2"/>
          </a:solidFill>
          <a:ln/>
        </p:spPr>
        <p:txBody>
          <a:bodyPr/>
          <a:lstStyle/>
          <a:p>
            <a:endParaRPr lang="en-US"/>
          </a:p>
        </p:txBody>
      </p:sp>
      <p:sp>
        <p:nvSpPr>
          <p:cNvPr id="8" name="Shape 5"/>
          <p:cNvSpPr/>
          <p:nvPr/>
        </p:nvSpPr>
        <p:spPr>
          <a:xfrm>
            <a:off x="6199942" y="4800838"/>
            <a:ext cx="3616404" cy="971788"/>
          </a:xfrm>
          <a:prstGeom prst="roundRect">
            <a:avLst>
              <a:gd name="adj" fmla="val 3192"/>
            </a:avLst>
          </a:prstGeom>
          <a:solidFill>
            <a:srgbClr val="E6E6F2"/>
          </a:solidFill>
          <a:ln/>
        </p:spPr>
        <p:txBody>
          <a:bodyPr/>
          <a:lstStyle/>
          <a:p>
            <a:endParaRPr lang="en-US"/>
          </a:p>
        </p:txBody>
      </p:sp>
      <p:sp>
        <p:nvSpPr>
          <p:cNvPr id="9" name="Text 6"/>
          <p:cNvSpPr/>
          <p:nvPr/>
        </p:nvSpPr>
        <p:spPr>
          <a:xfrm>
            <a:off x="6406634" y="4955858"/>
            <a:ext cx="3203019" cy="661749"/>
          </a:xfrm>
          <a:prstGeom prst="rect">
            <a:avLst/>
          </a:prstGeom>
          <a:noFill/>
          <a:ln/>
        </p:spPr>
        <p:txBody>
          <a:bodyPr wrap="square" lIns="0" tIns="0" rIns="0" bIns="0" rtlCol="0" anchor="t"/>
          <a:lstStyle/>
          <a:p>
            <a:pPr marL="0" indent="0" algn="l">
              <a:lnSpc>
                <a:spcPts val="2600"/>
              </a:lnSpc>
              <a:buNone/>
            </a:pPr>
            <a:r>
              <a:rPr lang="en-US" sz="1600" dirty="0">
                <a:solidFill>
                  <a:srgbClr val="00002E"/>
                </a:solidFill>
                <a:highlight>
                  <a:srgbClr val="E6E6F2"/>
                </a:highlight>
                <a:latin typeface="Consolas" pitchFamily="34" charset="0"/>
                <a:ea typeface="Consolas" pitchFamily="34" charset="-122"/>
                <a:cs typeface="Consolas" pitchFamily="34" charset="-120"/>
              </a:rPr>
              <a:t>11000000.10101000.00000001.01100100</a:t>
            </a:r>
            <a:endParaRPr lang="en-US" sz="1600" dirty="0"/>
          </a:p>
        </p:txBody>
      </p:sp>
      <p:sp>
        <p:nvSpPr>
          <p:cNvPr id="10" name="Text 7"/>
          <p:cNvSpPr/>
          <p:nvPr/>
        </p:nvSpPr>
        <p:spPr>
          <a:xfrm>
            <a:off x="6210181" y="6005274"/>
            <a:ext cx="3595926" cy="1323499"/>
          </a:xfrm>
          <a:prstGeom prst="rect">
            <a:avLst/>
          </a:prstGeom>
          <a:noFill/>
          <a:ln/>
        </p:spPr>
        <p:txBody>
          <a:bodyPr wrap="square" lIns="0" tIns="0" rIns="0" bIns="0" rtlCol="0" anchor="t"/>
          <a:lstStyle/>
          <a:p>
            <a:pPr marL="0" indent="0" algn="l">
              <a:lnSpc>
                <a:spcPts val="2600"/>
              </a:lnSpc>
              <a:buNone/>
            </a:pPr>
            <a:r>
              <a:rPr lang="en-US" sz="1600" dirty="0">
                <a:solidFill>
                  <a:srgbClr val="00002E"/>
                </a:solidFill>
                <a:latin typeface="PT Sans" pitchFamily="34" charset="0"/>
                <a:ea typeface="PT Sans" pitchFamily="34" charset="-122"/>
                <a:cs typeface="PT Sans" pitchFamily="34" charset="-120"/>
              </a:rPr>
              <a:t>This binary representation is how computers actually process IP addresses. Subnetting calculations rely on understanding these binary patterns.</a:t>
            </a:r>
            <a:endParaRPr lang="en-US" sz="1600" dirty="0"/>
          </a:p>
        </p:txBody>
      </p:sp>
      <p:sp>
        <p:nvSpPr>
          <p:cNvPr id="11" name="Text 8"/>
          <p:cNvSpPr/>
          <p:nvPr/>
        </p:nvSpPr>
        <p:spPr>
          <a:xfrm>
            <a:off x="10318313" y="3064907"/>
            <a:ext cx="2851666" cy="303967"/>
          </a:xfrm>
          <a:prstGeom prst="rect">
            <a:avLst/>
          </a:prstGeom>
          <a:noFill/>
          <a:ln/>
        </p:spPr>
        <p:txBody>
          <a:bodyPr wrap="none" lIns="0" tIns="0" rIns="0" bIns="0" rtlCol="0" anchor="t"/>
          <a:lstStyle/>
          <a:p>
            <a:pPr marL="0" indent="0" algn="l">
              <a:lnSpc>
                <a:spcPts val="2350"/>
              </a:lnSpc>
              <a:buNone/>
            </a:pPr>
            <a:r>
              <a:rPr lang="en-US" sz="1900" dirty="0">
                <a:solidFill>
                  <a:srgbClr val="00002E"/>
                </a:solidFill>
                <a:latin typeface="Nunito Semi Bold" pitchFamily="34" charset="0"/>
                <a:ea typeface="Nunito Semi Bold" pitchFamily="34" charset="-122"/>
                <a:cs typeface="Nunito Semi Bold" pitchFamily="34" charset="-120"/>
              </a:rPr>
              <a:t>Network vs Host Portions</a:t>
            </a:r>
            <a:endParaRPr lang="en-US" sz="1900" dirty="0"/>
          </a:p>
        </p:txBody>
      </p:sp>
      <p:sp>
        <p:nvSpPr>
          <p:cNvPr id="12" name="Text 9"/>
          <p:cNvSpPr/>
          <p:nvPr/>
        </p:nvSpPr>
        <p:spPr>
          <a:xfrm>
            <a:off x="10318313" y="3575566"/>
            <a:ext cx="3595926" cy="1323499"/>
          </a:xfrm>
          <a:prstGeom prst="rect">
            <a:avLst/>
          </a:prstGeom>
          <a:noFill/>
          <a:ln/>
        </p:spPr>
        <p:txBody>
          <a:bodyPr wrap="square" lIns="0" tIns="0" rIns="0" bIns="0" rtlCol="0" anchor="t"/>
          <a:lstStyle/>
          <a:p>
            <a:pPr marL="0" indent="0" algn="l">
              <a:lnSpc>
                <a:spcPts val="2600"/>
              </a:lnSpc>
              <a:buNone/>
            </a:pPr>
            <a:r>
              <a:rPr lang="en-US" sz="1600" dirty="0">
                <a:solidFill>
                  <a:srgbClr val="00002E"/>
                </a:solidFill>
                <a:latin typeface="PT Sans" pitchFamily="34" charset="0"/>
                <a:ea typeface="PT Sans" pitchFamily="34" charset="-122"/>
                <a:cs typeface="PT Sans" pitchFamily="34" charset="-120"/>
              </a:rPr>
              <a:t>Every IP address is divided into two parts: the network identifier and the host identifier. A subnet mask determines this split.</a:t>
            </a:r>
            <a:endParaRPr lang="en-US" sz="1600" dirty="0"/>
          </a:p>
        </p:txBody>
      </p:sp>
      <p:sp>
        <p:nvSpPr>
          <p:cNvPr id="13" name="Text 10"/>
          <p:cNvSpPr/>
          <p:nvPr/>
        </p:nvSpPr>
        <p:spPr>
          <a:xfrm>
            <a:off x="10318313" y="5085159"/>
            <a:ext cx="3595926" cy="661749"/>
          </a:xfrm>
          <a:prstGeom prst="rect">
            <a:avLst/>
          </a:prstGeom>
          <a:noFill/>
          <a:ln/>
        </p:spPr>
        <p:txBody>
          <a:bodyPr wrap="square" lIns="0" tIns="0" rIns="0" bIns="0" rtlCol="0" anchor="t"/>
          <a:lstStyle/>
          <a:p>
            <a:pPr marL="0" indent="0" algn="l">
              <a:lnSpc>
                <a:spcPts val="2600"/>
              </a:lnSpc>
              <a:buNone/>
            </a:pPr>
            <a:r>
              <a:rPr lang="en-US" sz="1600" dirty="0">
                <a:solidFill>
                  <a:srgbClr val="00002E"/>
                </a:solidFill>
                <a:latin typeface="PT Sans" pitchFamily="34" charset="0"/>
                <a:ea typeface="PT Sans" pitchFamily="34" charset="-122"/>
                <a:cs typeface="PT Sans" pitchFamily="34" charset="-120"/>
              </a:rPr>
              <a:t>With subnet mask 255.255.255.0 (/24), address 192.168.1.100 breaks down as:</a:t>
            </a:r>
            <a:endParaRPr lang="en-US" sz="1600" dirty="0"/>
          </a:p>
        </p:txBody>
      </p:sp>
      <p:sp>
        <p:nvSpPr>
          <p:cNvPr id="14" name="Text 11"/>
          <p:cNvSpPr/>
          <p:nvPr/>
        </p:nvSpPr>
        <p:spPr>
          <a:xfrm>
            <a:off x="10318313" y="5933003"/>
            <a:ext cx="3595926" cy="330875"/>
          </a:xfrm>
          <a:prstGeom prst="rect">
            <a:avLst/>
          </a:prstGeom>
          <a:noFill/>
          <a:ln/>
        </p:spPr>
        <p:txBody>
          <a:bodyPr wrap="none" lIns="0" tIns="0" rIns="0" bIns="0" rtlCol="0" anchor="t"/>
          <a:lstStyle/>
          <a:p>
            <a:pPr marL="342900" indent="-342900" algn="l">
              <a:lnSpc>
                <a:spcPts val="2600"/>
              </a:lnSpc>
              <a:buSzPct val="100000"/>
              <a:buChar char="•"/>
            </a:pPr>
            <a:r>
              <a:rPr lang="en-US" sz="1600" b="1" dirty="0">
                <a:solidFill>
                  <a:srgbClr val="00002E"/>
                </a:solidFill>
                <a:latin typeface="PT Sans" pitchFamily="34" charset="0"/>
                <a:ea typeface="PT Sans" pitchFamily="34" charset="-122"/>
                <a:cs typeface="PT Sans" pitchFamily="34" charset="-120"/>
              </a:rPr>
              <a:t>Network:</a:t>
            </a:r>
            <a:r>
              <a:rPr lang="en-US" sz="1600" dirty="0">
                <a:solidFill>
                  <a:srgbClr val="00002E"/>
                </a:solidFill>
                <a:latin typeface="PT Sans" pitchFamily="34" charset="0"/>
                <a:ea typeface="PT Sans" pitchFamily="34" charset="-122"/>
                <a:cs typeface="PT Sans" pitchFamily="34" charset="-120"/>
              </a:rPr>
              <a:t> 192.168.1.0</a:t>
            </a:r>
            <a:endParaRPr lang="en-US" sz="1600" dirty="0"/>
          </a:p>
        </p:txBody>
      </p:sp>
      <p:sp>
        <p:nvSpPr>
          <p:cNvPr id="15" name="Text 12"/>
          <p:cNvSpPr/>
          <p:nvPr/>
        </p:nvSpPr>
        <p:spPr>
          <a:xfrm>
            <a:off x="10318313" y="6336149"/>
            <a:ext cx="3595926" cy="330875"/>
          </a:xfrm>
          <a:prstGeom prst="rect">
            <a:avLst/>
          </a:prstGeom>
          <a:noFill/>
          <a:ln/>
        </p:spPr>
        <p:txBody>
          <a:bodyPr wrap="none" lIns="0" tIns="0" rIns="0" bIns="0" rtlCol="0" anchor="t"/>
          <a:lstStyle/>
          <a:p>
            <a:pPr marL="342900" indent="-342900" algn="l">
              <a:lnSpc>
                <a:spcPts val="2600"/>
              </a:lnSpc>
              <a:buSzPct val="100000"/>
              <a:buChar char="•"/>
            </a:pPr>
            <a:r>
              <a:rPr lang="en-US" sz="1600" b="1" dirty="0">
                <a:solidFill>
                  <a:srgbClr val="00002E"/>
                </a:solidFill>
                <a:latin typeface="PT Sans" pitchFamily="34" charset="0"/>
                <a:ea typeface="PT Sans" pitchFamily="34" charset="-122"/>
                <a:cs typeface="PT Sans" pitchFamily="34" charset="-120"/>
              </a:rPr>
              <a:t>Host:</a:t>
            </a:r>
            <a:r>
              <a:rPr lang="en-US" sz="1600" dirty="0">
                <a:solidFill>
                  <a:srgbClr val="00002E"/>
                </a:solidFill>
                <a:latin typeface="PT Sans" pitchFamily="34" charset="0"/>
                <a:ea typeface="PT Sans" pitchFamily="34" charset="-122"/>
                <a:cs typeface="PT Sans" pitchFamily="34" charset="-120"/>
              </a:rPr>
              <a:t> 100</a:t>
            </a:r>
            <a:endParaRPr lang="en-US" sz="1600" dirty="0"/>
          </a:p>
        </p:txBody>
      </p:sp>
      <p:sp>
        <p:nvSpPr>
          <p:cNvPr id="16" name="Text 13"/>
          <p:cNvSpPr/>
          <p:nvPr/>
        </p:nvSpPr>
        <p:spPr>
          <a:xfrm>
            <a:off x="10318313" y="6739295"/>
            <a:ext cx="3595926" cy="330875"/>
          </a:xfrm>
          <a:prstGeom prst="rect">
            <a:avLst/>
          </a:prstGeom>
          <a:noFill/>
          <a:ln/>
        </p:spPr>
        <p:txBody>
          <a:bodyPr wrap="none" lIns="0" tIns="0" rIns="0" bIns="0" rtlCol="0" anchor="t"/>
          <a:lstStyle/>
          <a:p>
            <a:pPr marL="342900" indent="-342900" algn="l">
              <a:lnSpc>
                <a:spcPts val="2600"/>
              </a:lnSpc>
              <a:buSzPct val="100000"/>
              <a:buChar char="•"/>
            </a:pPr>
            <a:r>
              <a:rPr lang="en-US" sz="1600" b="1" dirty="0">
                <a:solidFill>
                  <a:srgbClr val="00002E"/>
                </a:solidFill>
                <a:latin typeface="PT Sans" pitchFamily="34" charset="0"/>
                <a:ea typeface="PT Sans" pitchFamily="34" charset="-122"/>
                <a:cs typeface="PT Sans" pitchFamily="34" charset="-120"/>
              </a:rPr>
              <a:t>Broadcast:</a:t>
            </a:r>
            <a:r>
              <a:rPr lang="en-US" sz="1600" dirty="0">
                <a:solidFill>
                  <a:srgbClr val="00002E"/>
                </a:solidFill>
                <a:latin typeface="PT Sans" pitchFamily="34" charset="0"/>
                <a:ea typeface="PT Sans" pitchFamily="34" charset="-122"/>
                <a:cs typeface="PT Sans" pitchFamily="34" charset="-120"/>
              </a:rPr>
              <a:t> 192.168.1.255</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69382" y="956310"/>
            <a:ext cx="7220307" cy="646628"/>
          </a:xfrm>
          <a:prstGeom prst="rect">
            <a:avLst/>
          </a:prstGeom>
          <a:noFill/>
          <a:ln/>
        </p:spPr>
        <p:txBody>
          <a:bodyPr wrap="none" lIns="0" tIns="0" rIns="0" bIns="0" rtlCol="0" anchor="t"/>
          <a:lstStyle/>
          <a:p>
            <a:pPr marL="0" indent="0" algn="l">
              <a:lnSpc>
                <a:spcPts val="5050"/>
              </a:lnSpc>
              <a:buNone/>
            </a:pPr>
            <a:r>
              <a:rPr lang="en-US" sz="4050" dirty="0">
                <a:solidFill>
                  <a:srgbClr val="00002E"/>
                </a:solidFill>
                <a:latin typeface="Nunito Semi Bold" pitchFamily="34" charset="0"/>
                <a:ea typeface="Nunito Semi Bold" pitchFamily="34" charset="-122"/>
                <a:cs typeface="Nunito Semi Bold" pitchFamily="34" charset="-120"/>
              </a:rPr>
              <a:t>Historical Classes of Networks</a:t>
            </a:r>
            <a:endParaRPr lang="en-US" sz="4050" dirty="0"/>
          </a:p>
        </p:txBody>
      </p:sp>
      <p:sp>
        <p:nvSpPr>
          <p:cNvPr id="3" name="Text 1"/>
          <p:cNvSpPr/>
          <p:nvPr/>
        </p:nvSpPr>
        <p:spPr>
          <a:xfrm>
            <a:off x="769382" y="2042517"/>
            <a:ext cx="13091636" cy="703183"/>
          </a:xfrm>
          <a:prstGeom prst="rect">
            <a:avLst/>
          </a:prstGeom>
          <a:noFill/>
          <a:ln/>
        </p:spPr>
        <p:txBody>
          <a:bodyPr wrap="square" lIns="0" tIns="0" rIns="0" bIns="0" rtlCol="0" anchor="t"/>
          <a:lstStyle/>
          <a:p>
            <a:pPr marL="0" indent="0" algn="l">
              <a:lnSpc>
                <a:spcPts val="2750"/>
              </a:lnSpc>
              <a:buNone/>
            </a:pPr>
            <a:r>
              <a:rPr lang="en-US" sz="1700" dirty="0">
                <a:solidFill>
                  <a:srgbClr val="00002E"/>
                </a:solidFill>
                <a:latin typeface="PT Sans" pitchFamily="34" charset="0"/>
                <a:ea typeface="PT Sans" pitchFamily="34" charset="-122"/>
                <a:cs typeface="PT Sans" pitchFamily="34" charset="-120"/>
              </a:rPr>
              <a:t>Before CIDR, IPv4 addresses were divided into classes. While largely obsolete, understanding classes helps interpret legacy configurations and documentation you'll encounter.</a:t>
            </a:r>
            <a:endParaRPr lang="en-US" sz="1700" dirty="0"/>
          </a:p>
        </p:txBody>
      </p:sp>
      <p:sp>
        <p:nvSpPr>
          <p:cNvPr id="4" name="Shape 2"/>
          <p:cNvSpPr/>
          <p:nvPr/>
        </p:nvSpPr>
        <p:spPr>
          <a:xfrm>
            <a:off x="769382" y="2992993"/>
            <a:ext cx="4217313" cy="4280297"/>
          </a:xfrm>
          <a:prstGeom prst="roundRect">
            <a:avLst>
              <a:gd name="adj" fmla="val 7819"/>
            </a:avLst>
          </a:prstGeom>
          <a:solidFill>
            <a:srgbClr val="F3F3FF"/>
          </a:solidFill>
          <a:ln w="22860">
            <a:solidFill>
              <a:srgbClr val="2D4DF2"/>
            </a:solidFill>
            <a:prstDash val="solid"/>
          </a:ln>
        </p:spPr>
        <p:txBody>
          <a:bodyPr/>
          <a:lstStyle/>
          <a:p>
            <a:endParaRPr lang="en-US"/>
          </a:p>
        </p:txBody>
      </p:sp>
      <p:sp>
        <p:nvSpPr>
          <p:cNvPr id="5" name="Text 3"/>
          <p:cNvSpPr/>
          <p:nvPr/>
        </p:nvSpPr>
        <p:spPr>
          <a:xfrm>
            <a:off x="1012031" y="3235643"/>
            <a:ext cx="2586276" cy="323255"/>
          </a:xfrm>
          <a:prstGeom prst="rect">
            <a:avLst/>
          </a:prstGeom>
          <a:noFill/>
          <a:ln/>
        </p:spPr>
        <p:txBody>
          <a:bodyPr wrap="none" lIns="0" tIns="0" rIns="0" bIns="0" rtlCol="0" anchor="t"/>
          <a:lstStyle/>
          <a:p>
            <a:pPr marL="0" indent="0" algn="l">
              <a:lnSpc>
                <a:spcPts val="2500"/>
              </a:lnSpc>
              <a:buNone/>
            </a:pPr>
            <a:r>
              <a:rPr lang="en-US" sz="2000" dirty="0">
                <a:solidFill>
                  <a:srgbClr val="00002E"/>
                </a:solidFill>
                <a:latin typeface="Nunito Semi Bold" pitchFamily="34" charset="0"/>
                <a:ea typeface="Nunito Semi Bold" pitchFamily="34" charset="-122"/>
                <a:cs typeface="Nunito Semi Bold" pitchFamily="34" charset="-120"/>
              </a:rPr>
              <a:t>Class A</a:t>
            </a:r>
            <a:endParaRPr lang="en-US" sz="2000" dirty="0"/>
          </a:p>
        </p:txBody>
      </p:sp>
      <p:sp>
        <p:nvSpPr>
          <p:cNvPr id="6" name="Text 4"/>
          <p:cNvSpPr/>
          <p:nvPr/>
        </p:nvSpPr>
        <p:spPr>
          <a:xfrm>
            <a:off x="1012031" y="3690699"/>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Range:</a:t>
            </a:r>
            <a:r>
              <a:rPr lang="en-US" sz="1700" dirty="0">
                <a:solidFill>
                  <a:srgbClr val="00002E"/>
                </a:solidFill>
                <a:latin typeface="PT Sans" pitchFamily="34" charset="0"/>
                <a:ea typeface="PT Sans" pitchFamily="34" charset="-122"/>
                <a:cs typeface="PT Sans" pitchFamily="34" charset="-120"/>
              </a:rPr>
              <a:t> 1.0.0.0 to 126.255.255.255</a:t>
            </a:r>
            <a:endParaRPr lang="en-US" sz="1700" dirty="0"/>
          </a:p>
        </p:txBody>
      </p:sp>
      <p:sp>
        <p:nvSpPr>
          <p:cNvPr id="7" name="Text 5"/>
          <p:cNvSpPr/>
          <p:nvPr/>
        </p:nvSpPr>
        <p:spPr>
          <a:xfrm>
            <a:off x="1012031" y="4174093"/>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Default Mask:</a:t>
            </a:r>
            <a:r>
              <a:rPr lang="en-US" sz="1700" dirty="0">
                <a:solidFill>
                  <a:srgbClr val="00002E"/>
                </a:solidFill>
                <a:latin typeface="PT Sans" pitchFamily="34" charset="0"/>
                <a:ea typeface="PT Sans" pitchFamily="34" charset="-122"/>
                <a:cs typeface="PT Sans" pitchFamily="34" charset="-120"/>
              </a:rPr>
              <a:t> 255.0.0.0 (/8)</a:t>
            </a:r>
            <a:endParaRPr lang="en-US" sz="1700" dirty="0"/>
          </a:p>
        </p:txBody>
      </p:sp>
      <p:sp>
        <p:nvSpPr>
          <p:cNvPr id="8" name="Text 6"/>
          <p:cNvSpPr/>
          <p:nvPr/>
        </p:nvSpPr>
        <p:spPr>
          <a:xfrm>
            <a:off x="1012031" y="4657487"/>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Networks:</a:t>
            </a:r>
            <a:r>
              <a:rPr lang="en-US" sz="1700" dirty="0">
                <a:solidFill>
                  <a:srgbClr val="00002E"/>
                </a:solidFill>
                <a:latin typeface="PT Sans" pitchFamily="34" charset="0"/>
                <a:ea typeface="PT Sans" pitchFamily="34" charset="-122"/>
                <a:cs typeface="PT Sans" pitchFamily="34" charset="-120"/>
              </a:rPr>
              <a:t> 126 large networks</a:t>
            </a:r>
            <a:endParaRPr lang="en-US" sz="1700" dirty="0"/>
          </a:p>
        </p:txBody>
      </p:sp>
      <p:sp>
        <p:nvSpPr>
          <p:cNvPr id="9" name="Text 7"/>
          <p:cNvSpPr/>
          <p:nvPr/>
        </p:nvSpPr>
        <p:spPr>
          <a:xfrm>
            <a:off x="1012031" y="5140881"/>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Hosts per network:</a:t>
            </a:r>
            <a:r>
              <a:rPr lang="en-US" sz="1700" dirty="0">
                <a:solidFill>
                  <a:srgbClr val="00002E"/>
                </a:solidFill>
                <a:latin typeface="PT Sans" pitchFamily="34" charset="0"/>
                <a:ea typeface="PT Sans" pitchFamily="34" charset="-122"/>
                <a:cs typeface="PT Sans" pitchFamily="34" charset="-120"/>
              </a:rPr>
              <a:t> ~16.7 million</a:t>
            </a:r>
            <a:endParaRPr lang="en-US" sz="1700" dirty="0"/>
          </a:p>
        </p:txBody>
      </p:sp>
      <p:sp>
        <p:nvSpPr>
          <p:cNvPr id="10" name="Text 8"/>
          <p:cNvSpPr/>
          <p:nvPr/>
        </p:nvSpPr>
        <p:spPr>
          <a:xfrm>
            <a:off x="1012031" y="5624274"/>
            <a:ext cx="3732014" cy="1406366"/>
          </a:xfrm>
          <a:prstGeom prst="rect">
            <a:avLst/>
          </a:prstGeom>
          <a:noFill/>
          <a:ln/>
        </p:spPr>
        <p:txBody>
          <a:bodyPr wrap="square" lIns="0" tIns="0" rIns="0" bIns="0" rtlCol="0" anchor="t"/>
          <a:lstStyle/>
          <a:p>
            <a:pPr marL="0" indent="0" algn="l">
              <a:lnSpc>
                <a:spcPts val="2750"/>
              </a:lnSpc>
              <a:buNone/>
            </a:pPr>
            <a:r>
              <a:rPr lang="en-US" sz="1700" dirty="0">
                <a:solidFill>
                  <a:srgbClr val="00002E"/>
                </a:solidFill>
                <a:latin typeface="PT Sans" pitchFamily="34" charset="0"/>
                <a:ea typeface="PT Sans" pitchFamily="34" charset="-122"/>
                <a:cs typeface="PT Sans" pitchFamily="34" charset="-120"/>
              </a:rPr>
              <a:t>First bit always 0. Designed for very large organizations. Most Class A space is allocated to major corporations and governments.</a:t>
            </a:r>
            <a:endParaRPr lang="en-US" sz="1700" dirty="0"/>
          </a:p>
        </p:txBody>
      </p:sp>
      <p:sp>
        <p:nvSpPr>
          <p:cNvPr id="11" name="Shape 9"/>
          <p:cNvSpPr/>
          <p:nvPr/>
        </p:nvSpPr>
        <p:spPr>
          <a:xfrm>
            <a:off x="5206484" y="2992993"/>
            <a:ext cx="4217313" cy="4280297"/>
          </a:xfrm>
          <a:prstGeom prst="roundRect">
            <a:avLst>
              <a:gd name="adj" fmla="val 7819"/>
            </a:avLst>
          </a:prstGeom>
          <a:solidFill>
            <a:srgbClr val="F3F3FF"/>
          </a:solidFill>
          <a:ln w="22860">
            <a:solidFill>
              <a:srgbClr val="018CE1"/>
            </a:solidFill>
            <a:prstDash val="solid"/>
          </a:ln>
        </p:spPr>
        <p:txBody>
          <a:bodyPr/>
          <a:lstStyle/>
          <a:p>
            <a:endParaRPr lang="en-US"/>
          </a:p>
        </p:txBody>
      </p:sp>
      <p:sp>
        <p:nvSpPr>
          <p:cNvPr id="12" name="Text 10"/>
          <p:cNvSpPr/>
          <p:nvPr/>
        </p:nvSpPr>
        <p:spPr>
          <a:xfrm>
            <a:off x="5449133" y="3235643"/>
            <a:ext cx="2586276" cy="323255"/>
          </a:xfrm>
          <a:prstGeom prst="rect">
            <a:avLst/>
          </a:prstGeom>
          <a:noFill/>
          <a:ln/>
        </p:spPr>
        <p:txBody>
          <a:bodyPr wrap="none" lIns="0" tIns="0" rIns="0" bIns="0" rtlCol="0" anchor="t"/>
          <a:lstStyle/>
          <a:p>
            <a:pPr marL="0" indent="0" algn="l">
              <a:lnSpc>
                <a:spcPts val="2500"/>
              </a:lnSpc>
              <a:buNone/>
            </a:pPr>
            <a:r>
              <a:rPr lang="en-US" sz="2000" dirty="0">
                <a:solidFill>
                  <a:srgbClr val="00002E"/>
                </a:solidFill>
                <a:latin typeface="Nunito Semi Bold" pitchFamily="34" charset="0"/>
                <a:ea typeface="Nunito Semi Bold" pitchFamily="34" charset="-122"/>
                <a:cs typeface="Nunito Semi Bold" pitchFamily="34" charset="-120"/>
              </a:rPr>
              <a:t>Class B</a:t>
            </a:r>
            <a:endParaRPr lang="en-US" sz="2000" dirty="0"/>
          </a:p>
        </p:txBody>
      </p:sp>
      <p:sp>
        <p:nvSpPr>
          <p:cNvPr id="13" name="Text 11"/>
          <p:cNvSpPr/>
          <p:nvPr/>
        </p:nvSpPr>
        <p:spPr>
          <a:xfrm>
            <a:off x="5449133" y="3690699"/>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Range:</a:t>
            </a:r>
            <a:r>
              <a:rPr lang="en-US" sz="1700" dirty="0">
                <a:solidFill>
                  <a:srgbClr val="00002E"/>
                </a:solidFill>
                <a:latin typeface="PT Sans" pitchFamily="34" charset="0"/>
                <a:ea typeface="PT Sans" pitchFamily="34" charset="-122"/>
                <a:cs typeface="PT Sans" pitchFamily="34" charset="-120"/>
              </a:rPr>
              <a:t> 128.0.0.0 to 191.255.255.255</a:t>
            </a:r>
            <a:endParaRPr lang="en-US" sz="1700" dirty="0"/>
          </a:p>
        </p:txBody>
      </p:sp>
      <p:sp>
        <p:nvSpPr>
          <p:cNvPr id="14" name="Text 12"/>
          <p:cNvSpPr/>
          <p:nvPr/>
        </p:nvSpPr>
        <p:spPr>
          <a:xfrm>
            <a:off x="5449133" y="4174093"/>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Default Mask:</a:t>
            </a:r>
            <a:r>
              <a:rPr lang="en-US" sz="1700" dirty="0">
                <a:solidFill>
                  <a:srgbClr val="00002E"/>
                </a:solidFill>
                <a:latin typeface="PT Sans" pitchFamily="34" charset="0"/>
                <a:ea typeface="PT Sans" pitchFamily="34" charset="-122"/>
                <a:cs typeface="PT Sans" pitchFamily="34" charset="-120"/>
              </a:rPr>
              <a:t> 255.255.0.0 (/16)</a:t>
            </a:r>
            <a:endParaRPr lang="en-US" sz="1700" dirty="0"/>
          </a:p>
        </p:txBody>
      </p:sp>
      <p:sp>
        <p:nvSpPr>
          <p:cNvPr id="15" name="Text 13"/>
          <p:cNvSpPr/>
          <p:nvPr/>
        </p:nvSpPr>
        <p:spPr>
          <a:xfrm>
            <a:off x="5449133" y="4657487"/>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Networks:</a:t>
            </a:r>
            <a:r>
              <a:rPr lang="en-US" sz="1700" dirty="0">
                <a:solidFill>
                  <a:srgbClr val="00002E"/>
                </a:solidFill>
                <a:latin typeface="PT Sans" pitchFamily="34" charset="0"/>
                <a:ea typeface="PT Sans" pitchFamily="34" charset="-122"/>
                <a:cs typeface="PT Sans" pitchFamily="34" charset="-120"/>
              </a:rPr>
              <a:t> 16,384 medium networks</a:t>
            </a:r>
            <a:endParaRPr lang="en-US" sz="1700" dirty="0"/>
          </a:p>
        </p:txBody>
      </p:sp>
      <p:sp>
        <p:nvSpPr>
          <p:cNvPr id="16" name="Text 14"/>
          <p:cNvSpPr/>
          <p:nvPr/>
        </p:nvSpPr>
        <p:spPr>
          <a:xfrm>
            <a:off x="5449133" y="5140881"/>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Hosts per network:</a:t>
            </a:r>
            <a:r>
              <a:rPr lang="en-US" sz="1700" dirty="0">
                <a:solidFill>
                  <a:srgbClr val="00002E"/>
                </a:solidFill>
                <a:latin typeface="PT Sans" pitchFamily="34" charset="0"/>
                <a:ea typeface="PT Sans" pitchFamily="34" charset="-122"/>
                <a:cs typeface="PT Sans" pitchFamily="34" charset="-120"/>
              </a:rPr>
              <a:t> 65,534</a:t>
            </a:r>
            <a:endParaRPr lang="en-US" sz="1700" dirty="0"/>
          </a:p>
        </p:txBody>
      </p:sp>
      <p:sp>
        <p:nvSpPr>
          <p:cNvPr id="17" name="Text 15"/>
          <p:cNvSpPr/>
          <p:nvPr/>
        </p:nvSpPr>
        <p:spPr>
          <a:xfrm>
            <a:off x="5449133" y="5624274"/>
            <a:ext cx="3732014" cy="1406366"/>
          </a:xfrm>
          <a:prstGeom prst="rect">
            <a:avLst/>
          </a:prstGeom>
          <a:noFill/>
          <a:ln/>
        </p:spPr>
        <p:txBody>
          <a:bodyPr wrap="square" lIns="0" tIns="0" rIns="0" bIns="0" rtlCol="0" anchor="t"/>
          <a:lstStyle/>
          <a:p>
            <a:pPr marL="0" indent="0" algn="l">
              <a:lnSpc>
                <a:spcPts val="2750"/>
              </a:lnSpc>
              <a:buNone/>
            </a:pPr>
            <a:r>
              <a:rPr lang="en-US" sz="1700" dirty="0">
                <a:solidFill>
                  <a:srgbClr val="00002E"/>
                </a:solidFill>
                <a:latin typeface="PT Sans" pitchFamily="34" charset="0"/>
                <a:ea typeface="PT Sans" pitchFamily="34" charset="-122"/>
                <a:cs typeface="PT Sans" pitchFamily="34" charset="-120"/>
              </a:rPr>
              <a:t>First two bits always 10. Designed for medium-sized organizations. The 172.16.0.0/12 range is reserved for private use.</a:t>
            </a:r>
            <a:endParaRPr lang="en-US" sz="1700" dirty="0"/>
          </a:p>
        </p:txBody>
      </p:sp>
      <p:sp>
        <p:nvSpPr>
          <p:cNvPr id="18" name="Shape 16"/>
          <p:cNvSpPr/>
          <p:nvPr/>
        </p:nvSpPr>
        <p:spPr>
          <a:xfrm>
            <a:off x="9643586" y="2992993"/>
            <a:ext cx="4217313" cy="4280297"/>
          </a:xfrm>
          <a:prstGeom prst="roundRect">
            <a:avLst>
              <a:gd name="adj" fmla="val 7819"/>
            </a:avLst>
          </a:prstGeom>
          <a:solidFill>
            <a:srgbClr val="F3F3FF"/>
          </a:solidFill>
          <a:ln w="22860">
            <a:solidFill>
              <a:srgbClr val="DA33BF"/>
            </a:solidFill>
            <a:prstDash val="solid"/>
          </a:ln>
        </p:spPr>
        <p:txBody>
          <a:bodyPr/>
          <a:lstStyle/>
          <a:p>
            <a:endParaRPr lang="en-US"/>
          </a:p>
        </p:txBody>
      </p:sp>
      <p:sp>
        <p:nvSpPr>
          <p:cNvPr id="19" name="Text 17"/>
          <p:cNvSpPr/>
          <p:nvPr/>
        </p:nvSpPr>
        <p:spPr>
          <a:xfrm>
            <a:off x="9886236" y="3235643"/>
            <a:ext cx="2586276" cy="323255"/>
          </a:xfrm>
          <a:prstGeom prst="rect">
            <a:avLst/>
          </a:prstGeom>
          <a:noFill/>
          <a:ln/>
        </p:spPr>
        <p:txBody>
          <a:bodyPr wrap="none" lIns="0" tIns="0" rIns="0" bIns="0" rtlCol="0" anchor="t"/>
          <a:lstStyle/>
          <a:p>
            <a:pPr marL="0" indent="0" algn="l">
              <a:lnSpc>
                <a:spcPts val="2500"/>
              </a:lnSpc>
              <a:buNone/>
            </a:pPr>
            <a:r>
              <a:rPr lang="en-US" sz="2000" dirty="0">
                <a:solidFill>
                  <a:srgbClr val="00002E"/>
                </a:solidFill>
                <a:latin typeface="Nunito Semi Bold" pitchFamily="34" charset="0"/>
                <a:ea typeface="Nunito Semi Bold" pitchFamily="34" charset="-122"/>
                <a:cs typeface="Nunito Semi Bold" pitchFamily="34" charset="-120"/>
              </a:rPr>
              <a:t>Class C</a:t>
            </a:r>
            <a:endParaRPr lang="en-US" sz="2000" dirty="0"/>
          </a:p>
        </p:txBody>
      </p:sp>
      <p:sp>
        <p:nvSpPr>
          <p:cNvPr id="20" name="Text 18"/>
          <p:cNvSpPr/>
          <p:nvPr/>
        </p:nvSpPr>
        <p:spPr>
          <a:xfrm>
            <a:off x="9886236" y="3690699"/>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Range:</a:t>
            </a:r>
            <a:r>
              <a:rPr lang="en-US" sz="1700" dirty="0">
                <a:solidFill>
                  <a:srgbClr val="00002E"/>
                </a:solidFill>
                <a:latin typeface="PT Sans" pitchFamily="34" charset="0"/>
                <a:ea typeface="PT Sans" pitchFamily="34" charset="-122"/>
                <a:cs typeface="PT Sans" pitchFamily="34" charset="-120"/>
              </a:rPr>
              <a:t> 192.0.0.0 to 223.255.255.255</a:t>
            </a:r>
            <a:endParaRPr lang="en-US" sz="1700" dirty="0"/>
          </a:p>
        </p:txBody>
      </p:sp>
      <p:sp>
        <p:nvSpPr>
          <p:cNvPr id="21" name="Text 19"/>
          <p:cNvSpPr/>
          <p:nvPr/>
        </p:nvSpPr>
        <p:spPr>
          <a:xfrm>
            <a:off x="9886236" y="4174093"/>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Default Mask:</a:t>
            </a:r>
            <a:r>
              <a:rPr lang="en-US" sz="1700" dirty="0">
                <a:solidFill>
                  <a:srgbClr val="00002E"/>
                </a:solidFill>
                <a:latin typeface="PT Sans" pitchFamily="34" charset="0"/>
                <a:ea typeface="PT Sans" pitchFamily="34" charset="-122"/>
                <a:cs typeface="PT Sans" pitchFamily="34" charset="-120"/>
              </a:rPr>
              <a:t> 255.255.255.0 (/24)</a:t>
            </a:r>
            <a:endParaRPr lang="en-US" sz="1700" dirty="0"/>
          </a:p>
        </p:txBody>
      </p:sp>
      <p:sp>
        <p:nvSpPr>
          <p:cNvPr id="22" name="Text 20"/>
          <p:cNvSpPr/>
          <p:nvPr/>
        </p:nvSpPr>
        <p:spPr>
          <a:xfrm>
            <a:off x="9886236" y="4657487"/>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Networks:</a:t>
            </a:r>
            <a:r>
              <a:rPr lang="en-US" sz="1700" dirty="0">
                <a:solidFill>
                  <a:srgbClr val="00002E"/>
                </a:solidFill>
                <a:latin typeface="PT Sans" pitchFamily="34" charset="0"/>
                <a:ea typeface="PT Sans" pitchFamily="34" charset="-122"/>
                <a:cs typeface="PT Sans" pitchFamily="34" charset="-120"/>
              </a:rPr>
              <a:t> ~2 million small networks</a:t>
            </a:r>
            <a:endParaRPr lang="en-US" sz="1700" dirty="0"/>
          </a:p>
        </p:txBody>
      </p:sp>
      <p:sp>
        <p:nvSpPr>
          <p:cNvPr id="23" name="Text 21"/>
          <p:cNvSpPr/>
          <p:nvPr/>
        </p:nvSpPr>
        <p:spPr>
          <a:xfrm>
            <a:off x="9886236" y="5140881"/>
            <a:ext cx="3732014" cy="351592"/>
          </a:xfrm>
          <a:prstGeom prst="rect">
            <a:avLst/>
          </a:prstGeom>
          <a:noFill/>
          <a:ln/>
        </p:spPr>
        <p:txBody>
          <a:bodyPr wrap="none" lIns="0" tIns="0" rIns="0" bIns="0" rtlCol="0" anchor="t"/>
          <a:lstStyle/>
          <a:p>
            <a:pPr marL="0" indent="0" algn="l">
              <a:lnSpc>
                <a:spcPts val="2750"/>
              </a:lnSpc>
              <a:buNone/>
            </a:pPr>
            <a:r>
              <a:rPr lang="en-US" sz="1700" b="1" dirty="0">
                <a:solidFill>
                  <a:srgbClr val="00002E"/>
                </a:solidFill>
                <a:latin typeface="PT Sans" pitchFamily="34" charset="0"/>
                <a:ea typeface="PT Sans" pitchFamily="34" charset="-122"/>
                <a:cs typeface="PT Sans" pitchFamily="34" charset="-120"/>
              </a:rPr>
              <a:t>Hosts per network:</a:t>
            </a:r>
            <a:r>
              <a:rPr lang="en-US" sz="1700" dirty="0">
                <a:solidFill>
                  <a:srgbClr val="00002E"/>
                </a:solidFill>
                <a:latin typeface="PT Sans" pitchFamily="34" charset="0"/>
                <a:ea typeface="PT Sans" pitchFamily="34" charset="-122"/>
                <a:cs typeface="PT Sans" pitchFamily="34" charset="-120"/>
              </a:rPr>
              <a:t> 254</a:t>
            </a:r>
            <a:endParaRPr lang="en-US" sz="1700" dirty="0"/>
          </a:p>
        </p:txBody>
      </p:sp>
      <p:sp>
        <p:nvSpPr>
          <p:cNvPr id="24" name="Text 22"/>
          <p:cNvSpPr/>
          <p:nvPr/>
        </p:nvSpPr>
        <p:spPr>
          <a:xfrm>
            <a:off x="9886236" y="5624274"/>
            <a:ext cx="3732014" cy="1406366"/>
          </a:xfrm>
          <a:prstGeom prst="rect">
            <a:avLst/>
          </a:prstGeom>
          <a:noFill/>
          <a:ln/>
        </p:spPr>
        <p:txBody>
          <a:bodyPr wrap="square" lIns="0" tIns="0" rIns="0" bIns="0" rtlCol="0" anchor="t"/>
          <a:lstStyle/>
          <a:p>
            <a:pPr marL="0" indent="0" algn="l">
              <a:lnSpc>
                <a:spcPts val="2750"/>
              </a:lnSpc>
              <a:buNone/>
            </a:pPr>
            <a:r>
              <a:rPr lang="en-US" sz="1700" dirty="0">
                <a:solidFill>
                  <a:srgbClr val="00002E"/>
                </a:solidFill>
                <a:latin typeface="PT Sans" pitchFamily="34" charset="0"/>
                <a:ea typeface="PT Sans" pitchFamily="34" charset="-122"/>
                <a:cs typeface="PT Sans" pitchFamily="34" charset="-120"/>
              </a:rPr>
              <a:t>First three bits always 110. The 192.168.0.0/16 range is reserved for private networks—most home and small office networks.</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45450" y="585668"/>
            <a:ext cx="9626560" cy="626388"/>
          </a:xfrm>
          <a:prstGeom prst="rect">
            <a:avLst/>
          </a:prstGeom>
          <a:noFill/>
          <a:ln/>
        </p:spPr>
        <p:txBody>
          <a:bodyPr wrap="none" lIns="0" tIns="0" rIns="0" bIns="0" rtlCol="0" anchor="t"/>
          <a:lstStyle/>
          <a:p>
            <a:pPr marL="0" indent="0" algn="l">
              <a:lnSpc>
                <a:spcPts val="4900"/>
              </a:lnSpc>
              <a:buNone/>
            </a:pPr>
            <a:r>
              <a:rPr lang="en-US" sz="3900" dirty="0">
                <a:solidFill>
                  <a:srgbClr val="00002E"/>
                </a:solidFill>
                <a:latin typeface="Nunito Semi Bold" pitchFamily="34" charset="0"/>
                <a:ea typeface="Nunito Semi Bold" pitchFamily="34" charset="-122"/>
                <a:cs typeface="Nunito Semi Bold" pitchFamily="34" charset="-120"/>
              </a:rPr>
              <a:t>Class D and E: Special Purpose Addresses</a:t>
            </a:r>
            <a:endParaRPr lang="en-US" sz="3900" dirty="0"/>
          </a:p>
        </p:txBody>
      </p:sp>
      <p:sp>
        <p:nvSpPr>
          <p:cNvPr id="3" name="Shape 1"/>
          <p:cNvSpPr/>
          <p:nvPr/>
        </p:nvSpPr>
        <p:spPr>
          <a:xfrm>
            <a:off x="745450" y="1637943"/>
            <a:ext cx="6463308" cy="5086588"/>
          </a:xfrm>
          <a:prstGeom prst="roundRect">
            <a:avLst>
              <a:gd name="adj" fmla="val 6281"/>
            </a:avLst>
          </a:prstGeom>
          <a:solidFill>
            <a:srgbClr val="F3F3FF"/>
          </a:solidFill>
          <a:ln w="22860">
            <a:solidFill>
              <a:srgbClr val="2D4DF2"/>
            </a:solidFill>
            <a:prstDash val="solid"/>
          </a:ln>
        </p:spPr>
        <p:txBody>
          <a:bodyPr/>
          <a:lstStyle/>
          <a:p>
            <a:endParaRPr lang="en-US"/>
          </a:p>
        </p:txBody>
      </p:sp>
      <p:sp>
        <p:nvSpPr>
          <p:cNvPr id="4" name="Text 2"/>
          <p:cNvSpPr/>
          <p:nvPr/>
        </p:nvSpPr>
        <p:spPr>
          <a:xfrm>
            <a:off x="981194" y="1873687"/>
            <a:ext cx="3435548" cy="313253"/>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Class D - Multicast Addresses</a:t>
            </a:r>
            <a:endParaRPr lang="en-US" sz="1950" dirty="0"/>
          </a:p>
        </p:txBody>
      </p:sp>
      <p:sp>
        <p:nvSpPr>
          <p:cNvPr id="5" name="Text 3"/>
          <p:cNvSpPr/>
          <p:nvPr/>
        </p:nvSpPr>
        <p:spPr>
          <a:xfrm>
            <a:off x="981194" y="2314694"/>
            <a:ext cx="5991820" cy="340757"/>
          </a:xfrm>
          <a:prstGeom prst="rect">
            <a:avLst/>
          </a:prstGeom>
          <a:noFill/>
          <a:ln/>
        </p:spPr>
        <p:txBody>
          <a:bodyPr wrap="none" lIns="0" tIns="0" rIns="0" bIns="0" rtlCol="0" anchor="t"/>
          <a:lstStyle/>
          <a:p>
            <a:pPr marL="0" indent="0" algn="l">
              <a:lnSpc>
                <a:spcPts val="2650"/>
              </a:lnSpc>
              <a:buNone/>
            </a:pPr>
            <a:r>
              <a:rPr lang="en-US" sz="1650" b="1" dirty="0">
                <a:solidFill>
                  <a:srgbClr val="00002E"/>
                </a:solidFill>
                <a:latin typeface="PT Sans" pitchFamily="34" charset="0"/>
                <a:ea typeface="PT Sans" pitchFamily="34" charset="-122"/>
                <a:cs typeface="PT Sans" pitchFamily="34" charset="-120"/>
              </a:rPr>
              <a:t>Range:</a:t>
            </a:r>
            <a:r>
              <a:rPr lang="en-US" sz="1650" dirty="0">
                <a:solidFill>
                  <a:srgbClr val="00002E"/>
                </a:solidFill>
                <a:latin typeface="PT Sans" pitchFamily="34" charset="0"/>
                <a:ea typeface="PT Sans" pitchFamily="34" charset="-122"/>
                <a:cs typeface="PT Sans" pitchFamily="34" charset="-120"/>
              </a:rPr>
              <a:t> 224.0.0.0 to 239.255.255.255</a:t>
            </a:r>
            <a:endParaRPr lang="en-US" sz="1650" dirty="0"/>
          </a:p>
        </p:txBody>
      </p:sp>
      <p:sp>
        <p:nvSpPr>
          <p:cNvPr id="6" name="Text 4"/>
          <p:cNvSpPr/>
          <p:nvPr/>
        </p:nvSpPr>
        <p:spPr>
          <a:xfrm>
            <a:off x="981194" y="2783205"/>
            <a:ext cx="5991820" cy="340757"/>
          </a:xfrm>
          <a:prstGeom prst="rect">
            <a:avLst/>
          </a:prstGeom>
          <a:noFill/>
          <a:ln/>
        </p:spPr>
        <p:txBody>
          <a:bodyPr wrap="none" lIns="0" tIns="0" rIns="0" bIns="0" rtlCol="0" anchor="t"/>
          <a:lstStyle/>
          <a:p>
            <a:pPr marL="0" indent="0" algn="l">
              <a:lnSpc>
                <a:spcPts val="2650"/>
              </a:lnSpc>
              <a:buNone/>
            </a:pPr>
            <a:r>
              <a:rPr lang="en-US" sz="1650" b="1" dirty="0">
                <a:solidFill>
                  <a:srgbClr val="00002E"/>
                </a:solidFill>
                <a:latin typeface="PT Sans" pitchFamily="34" charset="0"/>
                <a:ea typeface="PT Sans" pitchFamily="34" charset="-122"/>
                <a:cs typeface="PT Sans" pitchFamily="34" charset="-120"/>
              </a:rPr>
              <a:t>First four bits:</a:t>
            </a:r>
            <a:r>
              <a:rPr lang="en-US" sz="1650" dirty="0">
                <a:solidFill>
                  <a:srgbClr val="00002E"/>
                </a:solidFill>
                <a:latin typeface="PT Sans" pitchFamily="34" charset="0"/>
                <a:ea typeface="PT Sans" pitchFamily="34" charset="-122"/>
                <a:cs typeface="PT Sans" pitchFamily="34" charset="-120"/>
              </a:rPr>
              <a:t> Always 1110</a:t>
            </a:r>
            <a:endParaRPr lang="en-US" sz="1650" dirty="0"/>
          </a:p>
        </p:txBody>
      </p:sp>
      <p:sp>
        <p:nvSpPr>
          <p:cNvPr id="7" name="Text 5"/>
          <p:cNvSpPr/>
          <p:nvPr/>
        </p:nvSpPr>
        <p:spPr>
          <a:xfrm>
            <a:off x="981194" y="3251716"/>
            <a:ext cx="5991820" cy="681514"/>
          </a:xfrm>
          <a:prstGeom prst="rect">
            <a:avLst/>
          </a:prstGeom>
          <a:noFill/>
          <a:ln/>
        </p:spPr>
        <p:txBody>
          <a:bodyPr wrap="square" lIns="0" tIns="0" rIns="0" bIns="0" rtlCol="0" anchor="t"/>
          <a:lstStyle/>
          <a:p>
            <a:pPr marL="0" indent="0" algn="l">
              <a:lnSpc>
                <a:spcPts val="2650"/>
              </a:lnSpc>
              <a:buNone/>
            </a:pPr>
            <a:r>
              <a:rPr lang="en-US" sz="1650" b="1" dirty="0">
                <a:solidFill>
                  <a:srgbClr val="00002E"/>
                </a:solidFill>
                <a:latin typeface="PT Sans" pitchFamily="34" charset="0"/>
                <a:ea typeface="PT Sans" pitchFamily="34" charset="-122"/>
                <a:cs typeface="PT Sans" pitchFamily="34" charset="-120"/>
              </a:rPr>
              <a:t>Purpose:</a:t>
            </a:r>
            <a:r>
              <a:rPr lang="en-US" sz="1650" dirty="0">
                <a:solidFill>
                  <a:srgbClr val="00002E"/>
                </a:solidFill>
                <a:latin typeface="PT Sans" pitchFamily="34" charset="0"/>
                <a:ea typeface="PT Sans" pitchFamily="34" charset="-122"/>
                <a:cs typeface="PT Sans" pitchFamily="34" charset="-120"/>
              </a:rPr>
              <a:t> Multicast group communication - one-to-many transmission</a:t>
            </a:r>
            <a:endParaRPr lang="en-US" sz="1650" dirty="0"/>
          </a:p>
        </p:txBody>
      </p:sp>
      <p:sp>
        <p:nvSpPr>
          <p:cNvPr id="8" name="Text 6"/>
          <p:cNvSpPr/>
          <p:nvPr/>
        </p:nvSpPr>
        <p:spPr>
          <a:xfrm>
            <a:off x="981194" y="4060984"/>
            <a:ext cx="5991820" cy="340757"/>
          </a:xfrm>
          <a:prstGeom prst="rect">
            <a:avLst/>
          </a:prstGeom>
          <a:noFill/>
          <a:ln/>
        </p:spPr>
        <p:txBody>
          <a:bodyPr wrap="non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Not assigned to individual hosts</a:t>
            </a:r>
            <a:endParaRPr lang="en-US" sz="1650" dirty="0"/>
          </a:p>
        </p:txBody>
      </p:sp>
      <p:sp>
        <p:nvSpPr>
          <p:cNvPr id="9" name="Text 7"/>
          <p:cNvSpPr/>
          <p:nvPr/>
        </p:nvSpPr>
        <p:spPr>
          <a:xfrm>
            <a:off x="981194" y="4529495"/>
            <a:ext cx="5991820" cy="681514"/>
          </a:xfrm>
          <a:prstGeom prst="rect">
            <a:avLst/>
          </a:prstGeom>
          <a:noFill/>
          <a:ln/>
        </p:spPr>
        <p:txBody>
          <a:bodyPr wrap="square" lIns="0" tIns="0" rIns="0" bIns="0" rtlCol="0" anchor="t"/>
          <a:lstStyle/>
          <a:p>
            <a:pPr marL="0" indent="0" algn="l">
              <a:lnSpc>
                <a:spcPts val="2650"/>
              </a:lnSpc>
              <a:buNone/>
            </a:pPr>
            <a:r>
              <a:rPr lang="en-US" sz="1650" b="1" dirty="0">
                <a:solidFill>
                  <a:srgbClr val="00002E"/>
                </a:solidFill>
                <a:latin typeface="PT Sans" pitchFamily="34" charset="0"/>
                <a:ea typeface="PT Sans" pitchFamily="34" charset="-122"/>
                <a:cs typeface="PT Sans" pitchFamily="34" charset="-120"/>
              </a:rPr>
              <a:t>Examples:</a:t>
            </a:r>
            <a:r>
              <a:rPr lang="en-US" sz="1650" dirty="0">
                <a:solidFill>
                  <a:srgbClr val="00002E"/>
                </a:solidFill>
                <a:latin typeface="PT Sans" pitchFamily="34" charset="0"/>
                <a:ea typeface="PT Sans" pitchFamily="34" charset="-122"/>
                <a:cs typeface="PT Sans" pitchFamily="34" charset="-120"/>
              </a:rPr>
              <a:t> 224.0.0.1 (all hosts on local network), 224.0.0.2 (all routers), 239.x.x.x (organization-local scope)</a:t>
            </a:r>
            <a:endParaRPr lang="en-US" sz="1650" dirty="0"/>
          </a:p>
        </p:txBody>
      </p:sp>
      <p:sp>
        <p:nvSpPr>
          <p:cNvPr id="10" name="Text 8"/>
          <p:cNvSpPr/>
          <p:nvPr/>
        </p:nvSpPr>
        <p:spPr>
          <a:xfrm>
            <a:off x="981194" y="5338763"/>
            <a:ext cx="5991820" cy="681514"/>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Used for streaming media, video conferencing, routing protocols (OSPF, RIP)</a:t>
            </a:r>
            <a:endParaRPr lang="en-US" sz="1650" dirty="0"/>
          </a:p>
        </p:txBody>
      </p:sp>
      <p:sp>
        <p:nvSpPr>
          <p:cNvPr id="11" name="Text 9"/>
          <p:cNvSpPr/>
          <p:nvPr/>
        </p:nvSpPr>
        <p:spPr>
          <a:xfrm>
            <a:off x="981194" y="6148030"/>
            <a:ext cx="5991820" cy="340757"/>
          </a:xfrm>
          <a:prstGeom prst="rect">
            <a:avLst/>
          </a:prstGeom>
          <a:noFill/>
          <a:ln/>
        </p:spPr>
        <p:txBody>
          <a:bodyPr wrap="non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No subnet mask concept applies</a:t>
            </a:r>
            <a:endParaRPr lang="en-US" sz="1650" dirty="0"/>
          </a:p>
        </p:txBody>
      </p:sp>
      <p:sp>
        <p:nvSpPr>
          <p:cNvPr id="12" name="Shape 10"/>
          <p:cNvSpPr/>
          <p:nvPr/>
        </p:nvSpPr>
        <p:spPr>
          <a:xfrm>
            <a:off x="7421642" y="1637943"/>
            <a:ext cx="6463308" cy="5086588"/>
          </a:xfrm>
          <a:prstGeom prst="roundRect">
            <a:avLst>
              <a:gd name="adj" fmla="val 6281"/>
            </a:avLst>
          </a:prstGeom>
          <a:solidFill>
            <a:srgbClr val="F3F3FF"/>
          </a:solidFill>
          <a:ln w="22860">
            <a:solidFill>
              <a:srgbClr val="018CE1"/>
            </a:solidFill>
            <a:prstDash val="solid"/>
          </a:ln>
        </p:spPr>
        <p:txBody>
          <a:bodyPr/>
          <a:lstStyle/>
          <a:p>
            <a:endParaRPr lang="en-US"/>
          </a:p>
        </p:txBody>
      </p:sp>
      <p:sp>
        <p:nvSpPr>
          <p:cNvPr id="13" name="Text 11"/>
          <p:cNvSpPr/>
          <p:nvPr/>
        </p:nvSpPr>
        <p:spPr>
          <a:xfrm>
            <a:off x="7657386" y="1873687"/>
            <a:ext cx="3735943" cy="313253"/>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Class E - Reserved/Experimental</a:t>
            </a:r>
            <a:endParaRPr lang="en-US" sz="1950" dirty="0"/>
          </a:p>
        </p:txBody>
      </p:sp>
      <p:sp>
        <p:nvSpPr>
          <p:cNvPr id="14" name="Text 12"/>
          <p:cNvSpPr/>
          <p:nvPr/>
        </p:nvSpPr>
        <p:spPr>
          <a:xfrm>
            <a:off x="7657386" y="2314694"/>
            <a:ext cx="5991820" cy="340757"/>
          </a:xfrm>
          <a:prstGeom prst="rect">
            <a:avLst/>
          </a:prstGeom>
          <a:noFill/>
          <a:ln/>
        </p:spPr>
        <p:txBody>
          <a:bodyPr wrap="none" lIns="0" tIns="0" rIns="0" bIns="0" rtlCol="0" anchor="t"/>
          <a:lstStyle/>
          <a:p>
            <a:pPr marL="0" indent="0" algn="l">
              <a:lnSpc>
                <a:spcPts val="2650"/>
              </a:lnSpc>
              <a:buNone/>
            </a:pPr>
            <a:r>
              <a:rPr lang="en-US" sz="1650" b="1" dirty="0">
                <a:solidFill>
                  <a:srgbClr val="00002E"/>
                </a:solidFill>
                <a:latin typeface="PT Sans" pitchFamily="34" charset="0"/>
                <a:ea typeface="PT Sans" pitchFamily="34" charset="-122"/>
                <a:cs typeface="PT Sans" pitchFamily="34" charset="-120"/>
              </a:rPr>
              <a:t>Range:</a:t>
            </a:r>
            <a:r>
              <a:rPr lang="en-US" sz="1650" dirty="0">
                <a:solidFill>
                  <a:srgbClr val="00002E"/>
                </a:solidFill>
                <a:latin typeface="PT Sans" pitchFamily="34" charset="0"/>
                <a:ea typeface="PT Sans" pitchFamily="34" charset="-122"/>
                <a:cs typeface="PT Sans" pitchFamily="34" charset="-120"/>
              </a:rPr>
              <a:t> 240.0.0.0 to 255.255.255.255</a:t>
            </a:r>
            <a:endParaRPr lang="en-US" sz="1650" dirty="0"/>
          </a:p>
        </p:txBody>
      </p:sp>
      <p:sp>
        <p:nvSpPr>
          <p:cNvPr id="15" name="Text 13"/>
          <p:cNvSpPr/>
          <p:nvPr/>
        </p:nvSpPr>
        <p:spPr>
          <a:xfrm>
            <a:off x="7657386" y="2783205"/>
            <a:ext cx="5991820" cy="340757"/>
          </a:xfrm>
          <a:prstGeom prst="rect">
            <a:avLst/>
          </a:prstGeom>
          <a:noFill/>
          <a:ln/>
        </p:spPr>
        <p:txBody>
          <a:bodyPr wrap="none" lIns="0" tIns="0" rIns="0" bIns="0" rtlCol="0" anchor="t"/>
          <a:lstStyle/>
          <a:p>
            <a:pPr marL="0" indent="0" algn="l">
              <a:lnSpc>
                <a:spcPts val="2650"/>
              </a:lnSpc>
              <a:buNone/>
            </a:pPr>
            <a:r>
              <a:rPr lang="en-US" sz="1650" b="1" dirty="0">
                <a:solidFill>
                  <a:srgbClr val="00002E"/>
                </a:solidFill>
                <a:latin typeface="PT Sans" pitchFamily="34" charset="0"/>
                <a:ea typeface="PT Sans" pitchFamily="34" charset="-122"/>
                <a:cs typeface="PT Sans" pitchFamily="34" charset="-120"/>
              </a:rPr>
              <a:t>First four bits:</a:t>
            </a:r>
            <a:r>
              <a:rPr lang="en-US" sz="1650" dirty="0">
                <a:solidFill>
                  <a:srgbClr val="00002E"/>
                </a:solidFill>
                <a:latin typeface="PT Sans" pitchFamily="34" charset="0"/>
                <a:ea typeface="PT Sans" pitchFamily="34" charset="-122"/>
                <a:cs typeface="PT Sans" pitchFamily="34" charset="-120"/>
              </a:rPr>
              <a:t> Always 1111</a:t>
            </a:r>
            <a:endParaRPr lang="en-US" sz="1650" dirty="0"/>
          </a:p>
        </p:txBody>
      </p:sp>
      <p:sp>
        <p:nvSpPr>
          <p:cNvPr id="16" name="Text 14"/>
          <p:cNvSpPr/>
          <p:nvPr/>
        </p:nvSpPr>
        <p:spPr>
          <a:xfrm>
            <a:off x="7657386" y="3251716"/>
            <a:ext cx="5991820" cy="340757"/>
          </a:xfrm>
          <a:prstGeom prst="rect">
            <a:avLst/>
          </a:prstGeom>
          <a:noFill/>
          <a:ln/>
        </p:spPr>
        <p:txBody>
          <a:bodyPr wrap="none" lIns="0" tIns="0" rIns="0" bIns="0" rtlCol="0" anchor="t"/>
          <a:lstStyle/>
          <a:p>
            <a:pPr marL="0" indent="0" algn="l">
              <a:lnSpc>
                <a:spcPts val="2650"/>
              </a:lnSpc>
              <a:buNone/>
            </a:pPr>
            <a:r>
              <a:rPr lang="en-US" sz="1650" b="1" dirty="0">
                <a:solidFill>
                  <a:srgbClr val="00002E"/>
                </a:solidFill>
                <a:latin typeface="PT Sans" pitchFamily="34" charset="0"/>
                <a:ea typeface="PT Sans" pitchFamily="34" charset="-122"/>
                <a:cs typeface="PT Sans" pitchFamily="34" charset="-120"/>
              </a:rPr>
              <a:t>Purpose:</a:t>
            </a:r>
            <a:r>
              <a:rPr lang="en-US" sz="1650" dirty="0">
                <a:solidFill>
                  <a:srgbClr val="00002E"/>
                </a:solidFill>
                <a:latin typeface="PT Sans" pitchFamily="34" charset="0"/>
                <a:ea typeface="PT Sans" pitchFamily="34" charset="-122"/>
                <a:cs typeface="PT Sans" pitchFamily="34" charset="-120"/>
              </a:rPr>
              <a:t> Reserved for future use and experimental purposes</a:t>
            </a:r>
            <a:endParaRPr lang="en-US" sz="1650" dirty="0"/>
          </a:p>
        </p:txBody>
      </p:sp>
      <p:sp>
        <p:nvSpPr>
          <p:cNvPr id="17" name="Text 15"/>
          <p:cNvSpPr/>
          <p:nvPr/>
        </p:nvSpPr>
        <p:spPr>
          <a:xfrm>
            <a:off x="7657386" y="3720227"/>
            <a:ext cx="5991820" cy="340757"/>
          </a:xfrm>
          <a:prstGeom prst="rect">
            <a:avLst/>
          </a:prstGeom>
          <a:noFill/>
          <a:ln/>
        </p:spPr>
        <p:txBody>
          <a:bodyPr wrap="non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Not available for general use on the internet</a:t>
            </a:r>
            <a:endParaRPr lang="en-US" sz="1650" dirty="0"/>
          </a:p>
        </p:txBody>
      </p:sp>
      <p:sp>
        <p:nvSpPr>
          <p:cNvPr id="18" name="Text 16"/>
          <p:cNvSpPr/>
          <p:nvPr/>
        </p:nvSpPr>
        <p:spPr>
          <a:xfrm>
            <a:off x="7657386" y="4188738"/>
            <a:ext cx="5991820" cy="340757"/>
          </a:xfrm>
          <a:prstGeom prst="rect">
            <a:avLst/>
          </a:prstGeom>
          <a:noFill/>
          <a:ln/>
        </p:spPr>
        <p:txBody>
          <a:bodyPr wrap="non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255.255.255.255 is the limited broadcast address</a:t>
            </a:r>
            <a:endParaRPr lang="en-US" sz="1650" dirty="0"/>
          </a:p>
        </p:txBody>
      </p:sp>
      <p:sp>
        <p:nvSpPr>
          <p:cNvPr id="19" name="Text 17"/>
          <p:cNvSpPr/>
          <p:nvPr/>
        </p:nvSpPr>
        <p:spPr>
          <a:xfrm>
            <a:off x="7657386" y="4657249"/>
            <a:ext cx="5991820" cy="340757"/>
          </a:xfrm>
          <a:prstGeom prst="rect">
            <a:avLst/>
          </a:prstGeom>
          <a:noFill/>
          <a:ln/>
        </p:spPr>
        <p:txBody>
          <a:bodyPr wrap="non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Largely unused and considered obsolete</a:t>
            </a:r>
            <a:endParaRPr lang="en-US" sz="1650" dirty="0"/>
          </a:p>
        </p:txBody>
      </p:sp>
      <p:sp>
        <p:nvSpPr>
          <p:cNvPr id="20" name="Text 18"/>
          <p:cNvSpPr/>
          <p:nvPr/>
        </p:nvSpPr>
        <p:spPr>
          <a:xfrm>
            <a:off x="745450" y="6964085"/>
            <a:ext cx="13139499" cy="681514"/>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While Class D is still actively used for multicast applications, Class E remains reserved and has never been deployed for production use. Modern networks rely on CIDR rather than the class system.</a:t>
            </a:r>
            <a:endParaRPr lang="en-US" sz="16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573524" y="586383"/>
            <a:ext cx="6674287" cy="481965"/>
          </a:xfrm>
          <a:prstGeom prst="rect">
            <a:avLst/>
          </a:prstGeom>
          <a:noFill/>
          <a:ln/>
        </p:spPr>
        <p:txBody>
          <a:bodyPr wrap="none" lIns="0" tIns="0" rIns="0" bIns="0" rtlCol="0" anchor="t"/>
          <a:lstStyle/>
          <a:p>
            <a:pPr marL="0" indent="0" algn="l">
              <a:lnSpc>
                <a:spcPts val="3750"/>
              </a:lnSpc>
              <a:buNone/>
            </a:pPr>
            <a:r>
              <a:rPr lang="en-US" sz="3000" dirty="0">
                <a:solidFill>
                  <a:srgbClr val="00002E"/>
                </a:solidFill>
                <a:latin typeface="Nunito Semi Bold" pitchFamily="34" charset="0"/>
                <a:ea typeface="Nunito Semi Bold" pitchFamily="34" charset="-122"/>
                <a:cs typeface="Nunito Semi Bold" pitchFamily="34" charset="-120"/>
              </a:rPr>
              <a:t>Subnetting: Efficient Network Division</a:t>
            </a:r>
            <a:endParaRPr lang="en-US" sz="3000" dirty="0"/>
          </a:p>
        </p:txBody>
      </p:sp>
      <p:sp>
        <p:nvSpPr>
          <p:cNvPr id="3" name="Text 1"/>
          <p:cNvSpPr/>
          <p:nvPr/>
        </p:nvSpPr>
        <p:spPr>
          <a:xfrm>
            <a:off x="573524" y="1396008"/>
            <a:ext cx="13483352" cy="524113"/>
          </a:xfrm>
          <a:prstGeom prst="rect">
            <a:avLst/>
          </a:prstGeom>
          <a:noFill/>
          <a:ln/>
        </p:spPr>
        <p:txBody>
          <a:bodyPr wrap="square" lIns="0" tIns="0" rIns="0" bIns="0" rtlCol="0" anchor="t"/>
          <a:lstStyle/>
          <a:p>
            <a:pPr marL="0" indent="0" algn="l">
              <a:lnSpc>
                <a:spcPts val="2050"/>
              </a:lnSpc>
              <a:buNone/>
            </a:pPr>
            <a:r>
              <a:rPr lang="en-US" sz="1250" dirty="0">
                <a:solidFill>
                  <a:srgbClr val="00002E"/>
                </a:solidFill>
                <a:latin typeface="PT Sans" pitchFamily="34" charset="0"/>
                <a:ea typeface="PT Sans" pitchFamily="34" charset="-122"/>
                <a:cs typeface="PT Sans" pitchFamily="34" charset="-120"/>
              </a:rPr>
              <a:t>Subnetting divides a large network into smaller, manageable subnetworks. This improves security, reduces broadcast traffic, and enables better network organization. The subnet mask determines how many bits represent the network versus host portions.</a:t>
            </a:r>
            <a:endParaRPr lang="en-US" sz="1250" dirty="0"/>
          </a:p>
        </p:txBody>
      </p:sp>
      <p:sp>
        <p:nvSpPr>
          <p:cNvPr id="4" name="Text 2"/>
          <p:cNvSpPr/>
          <p:nvPr/>
        </p:nvSpPr>
        <p:spPr>
          <a:xfrm>
            <a:off x="573524" y="2165866"/>
            <a:ext cx="4466273" cy="289084"/>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Practical Example: Splitting a /24 Network</a:t>
            </a:r>
            <a:endParaRPr lang="en-US" sz="1800" dirty="0"/>
          </a:p>
        </p:txBody>
      </p:sp>
      <p:sp>
        <p:nvSpPr>
          <p:cNvPr id="5" name="Text 3"/>
          <p:cNvSpPr/>
          <p:nvPr/>
        </p:nvSpPr>
        <p:spPr>
          <a:xfrm>
            <a:off x="573524" y="2700695"/>
            <a:ext cx="13483352" cy="262057"/>
          </a:xfrm>
          <a:prstGeom prst="rect">
            <a:avLst/>
          </a:prstGeom>
          <a:noFill/>
          <a:ln/>
        </p:spPr>
        <p:txBody>
          <a:bodyPr wrap="none" lIns="0" tIns="0" rIns="0" bIns="0" rtlCol="0" anchor="t"/>
          <a:lstStyle/>
          <a:p>
            <a:pPr marL="0" indent="0" algn="l">
              <a:lnSpc>
                <a:spcPts val="2050"/>
              </a:lnSpc>
              <a:buNone/>
            </a:pPr>
            <a:r>
              <a:rPr lang="en-US" sz="1250" dirty="0">
                <a:solidFill>
                  <a:srgbClr val="00002E"/>
                </a:solidFill>
                <a:latin typeface="PT Sans" pitchFamily="34" charset="0"/>
                <a:ea typeface="PT Sans" pitchFamily="34" charset="-122"/>
                <a:cs typeface="PT Sans" pitchFamily="34" charset="-120"/>
              </a:rPr>
              <a:t>You have network 192.168.1.0/24 (254 usable hosts) and need to create four subnets for different departments:</a:t>
            </a:r>
            <a:endParaRPr lang="en-US" sz="1250" dirty="0"/>
          </a:p>
        </p:txBody>
      </p:sp>
      <p:sp>
        <p:nvSpPr>
          <p:cNvPr id="6" name="Shape 4"/>
          <p:cNvSpPr/>
          <p:nvPr/>
        </p:nvSpPr>
        <p:spPr>
          <a:xfrm>
            <a:off x="573524" y="3147060"/>
            <a:ext cx="13483352" cy="4049792"/>
          </a:xfrm>
          <a:prstGeom prst="roundRect">
            <a:avLst>
              <a:gd name="adj" fmla="val 6070"/>
            </a:avLst>
          </a:prstGeom>
          <a:solidFill>
            <a:srgbClr val="F3F3FF"/>
          </a:solidFill>
          <a:ln w="15240">
            <a:solidFill>
              <a:srgbClr val="2D4DF2"/>
            </a:solidFill>
            <a:prstDash val="solid"/>
          </a:ln>
        </p:spPr>
        <p:txBody>
          <a:bodyPr/>
          <a:lstStyle/>
          <a:p>
            <a:endParaRPr lang="en-US"/>
          </a:p>
        </p:txBody>
      </p:sp>
      <p:sp>
        <p:nvSpPr>
          <p:cNvPr id="7" name="Shape 5"/>
          <p:cNvSpPr/>
          <p:nvPr/>
        </p:nvSpPr>
        <p:spPr>
          <a:xfrm>
            <a:off x="588764" y="3162300"/>
            <a:ext cx="6726436" cy="2009656"/>
          </a:xfrm>
          <a:prstGeom prst="roundRect">
            <a:avLst>
              <a:gd name="adj" fmla="val 12232"/>
            </a:avLst>
          </a:prstGeom>
          <a:solidFill>
            <a:srgbClr val="F3F3FF"/>
          </a:solidFill>
          <a:ln/>
        </p:spPr>
        <p:txBody>
          <a:bodyPr/>
          <a:lstStyle/>
          <a:p>
            <a:endParaRPr lang="en-US"/>
          </a:p>
        </p:txBody>
      </p:sp>
      <p:sp>
        <p:nvSpPr>
          <p:cNvPr id="8" name="Text 6"/>
          <p:cNvSpPr/>
          <p:nvPr/>
        </p:nvSpPr>
        <p:spPr>
          <a:xfrm>
            <a:off x="752594" y="3326130"/>
            <a:ext cx="1927860" cy="240863"/>
          </a:xfrm>
          <a:prstGeom prst="rect">
            <a:avLst/>
          </a:prstGeom>
          <a:noFill/>
          <a:ln/>
        </p:spPr>
        <p:txBody>
          <a:bodyPr wrap="none" lIns="0" tIns="0" rIns="0" bIns="0" rtlCol="0" anchor="t"/>
          <a:lstStyle/>
          <a:p>
            <a:pPr marL="0" indent="0" algn="l">
              <a:lnSpc>
                <a:spcPts val="1850"/>
              </a:lnSpc>
              <a:buNone/>
            </a:pPr>
            <a:r>
              <a:rPr lang="en-US" sz="1500" dirty="0">
                <a:solidFill>
                  <a:srgbClr val="00002E"/>
                </a:solidFill>
                <a:latin typeface="Nunito Semi Bold" pitchFamily="34" charset="0"/>
                <a:ea typeface="Nunito Semi Bold" pitchFamily="34" charset="-122"/>
                <a:cs typeface="Nunito Semi Bold" pitchFamily="34" charset="-120"/>
              </a:rPr>
              <a:t>Subnet 1</a:t>
            </a:r>
            <a:endParaRPr lang="en-US" sz="1500" dirty="0"/>
          </a:p>
        </p:txBody>
      </p:sp>
      <p:sp>
        <p:nvSpPr>
          <p:cNvPr id="9" name="Text 7"/>
          <p:cNvSpPr/>
          <p:nvPr/>
        </p:nvSpPr>
        <p:spPr>
          <a:xfrm>
            <a:off x="752594" y="3665220"/>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Network:</a:t>
            </a:r>
            <a:r>
              <a:rPr lang="en-US" sz="1250" dirty="0">
                <a:solidFill>
                  <a:srgbClr val="00002E"/>
                </a:solidFill>
                <a:latin typeface="PT Sans" pitchFamily="34" charset="0"/>
                <a:ea typeface="PT Sans" pitchFamily="34" charset="-122"/>
                <a:cs typeface="PT Sans" pitchFamily="34" charset="-120"/>
              </a:rPr>
              <a:t> 192.168.1.0/26</a:t>
            </a:r>
            <a:endParaRPr lang="en-US" sz="1250" dirty="0"/>
          </a:p>
        </p:txBody>
      </p:sp>
      <p:sp>
        <p:nvSpPr>
          <p:cNvPr id="10" name="Text 8"/>
          <p:cNvSpPr/>
          <p:nvPr/>
        </p:nvSpPr>
        <p:spPr>
          <a:xfrm>
            <a:off x="752594" y="4025503"/>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Range:</a:t>
            </a:r>
            <a:r>
              <a:rPr lang="en-US" sz="1250" dirty="0">
                <a:solidFill>
                  <a:srgbClr val="00002E"/>
                </a:solidFill>
                <a:latin typeface="PT Sans" pitchFamily="34" charset="0"/>
                <a:ea typeface="PT Sans" pitchFamily="34" charset="-122"/>
                <a:cs typeface="PT Sans" pitchFamily="34" charset="-120"/>
              </a:rPr>
              <a:t> .1-.62</a:t>
            </a:r>
            <a:endParaRPr lang="en-US" sz="1250" dirty="0"/>
          </a:p>
        </p:txBody>
      </p:sp>
      <p:sp>
        <p:nvSpPr>
          <p:cNvPr id="11" name="Text 9"/>
          <p:cNvSpPr/>
          <p:nvPr/>
        </p:nvSpPr>
        <p:spPr>
          <a:xfrm>
            <a:off x="752594" y="4385786"/>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Hosts:</a:t>
            </a:r>
            <a:r>
              <a:rPr lang="en-US" sz="1250" dirty="0">
                <a:solidFill>
                  <a:srgbClr val="00002E"/>
                </a:solidFill>
                <a:latin typeface="PT Sans" pitchFamily="34" charset="0"/>
                <a:ea typeface="PT Sans" pitchFamily="34" charset="-122"/>
                <a:cs typeface="PT Sans" pitchFamily="34" charset="-120"/>
              </a:rPr>
              <a:t> 62</a:t>
            </a:r>
            <a:endParaRPr lang="en-US" sz="1250" dirty="0"/>
          </a:p>
        </p:txBody>
      </p:sp>
      <p:sp>
        <p:nvSpPr>
          <p:cNvPr id="12" name="Text 10"/>
          <p:cNvSpPr/>
          <p:nvPr/>
        </p:nvSpPr>
        <p:spPr>
          <a:xfrm>
            <a:off x="752594" y="4746069"/>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Broadcast:</a:t>
            </a:r>
            <a:r>
              <a:rPr lang="en-US" sz="1250" dirty="0">
                <a:solidFill>
                  <a:srgbClr val="00002E"/>
                </a:solidFill>
                <a:latin typeface="PT Sans" pitchFamily="34" charset="0"/>
                <a:ea typeface="PT Sans" pitchFamily="34" charset="-122"/>
                <a:cs typeface="PT Sans" pitchFamily="34" charset="-120"/>
              </a:rPr>
              <a:t> .63</a:t>
            </a:r>
            <a:endParaRPr lang="en-US" sz="1250" dirty="0"/>
          </a:p>
        </p:txBody>
      </p:sp>
      <p:sp>
        <p:nvSpPr>
          <p:cNvPr id="13" name="Shape 11"/>
          <p:cNvSpPr/>
          <p:nvPr/>
        </p:nvSpPr>
        <p:spPr>
          <a:xfrm>
            <a:off x="7315200" y="3162300"/>
            <a:ext cx="6726436" cy="2009656"/>
          </a:xfrm>
          <a:prstGeom prst="rect">
            <a:avLst/>
          </a:prstGeom>
          <a:solidFill>
            <a:srgbClr val="F3F3FF"/>
          </a:solidFill>
          <a:ln/>
        </p:spPr>
        <p:txBody>
          <a:bodyPr/>
          <a:lstStyle/>
          <a:p>
            <a:endParaRPr lang="en-US"/>
          </a:p>
        </p:txBody>
      </p:sp>
      <p:sp>
        <p:nvSpPr>
          <p:cNvPr id="14" name="Shape 12"/>
          <p:cNvSpPr/>
          <p:nvPr/>
        </p:nvSpPr>
        <p:spPr>
          <a:xfrm>
            <a:off x="7315200" y="3162300"/>
            <a:ext cx="22860" cy="2009656"/>
          </a:xfrm>
          <a:prstGeom prst="roundRect">
            <a:avLst>
              <a:gd name="adj" fmla="val 1075308"/>
            </a:avLst>
          </a:prstGeom>
          <a:solidFill>
            <a:srgbClr val="1AA5FA"/>
          </a:solidFill>
          <a:ln/>
        </p:spPr>
        <p:txBody>
          <a:bodyPr/>
          <a:lstStyle/>
          <a:p>
            <a:endParaRPr lang="en-US"/>
          </a:p>
        </p:txBody>
      </p:sp>
      <p:sp>
        <p:nvSpPr>
          <p:cNvPr id="15" name="Text 13"/>
          <p:cNvSpPr/>
          <p:nvPr/>
        </p:nvSpPr>
        <p:spPr>
          <a:xfrm>
            <a:off x="7479030" y="3326130"/>
            <a:ext cx="1927860" cy="240863"/>
          </a:xfrm>
          <a:prstGeom prst="rect">
            <a:avLst/>
          </a:prstGeom>
          <a:noFill/>
          <a:ln/>
        </p:spPr>
        <p:txBody>
          <a:bodyPr wrap="none" lIns="0" tIns="0" rIns="0" bIns="0" rtlCol="0" anchor="t"/>
          <a:lstStyle/>
          <a:p>
            <a:pPr marL="0" indent="0" algn="l">
              <a:lnSpc>
                <a:spcPts val="1850"/>
              </a:lnSpc>
              <a:buNone/>
            </a:pPr>
            <a:r>
              <a:rPr lang="en-US" sz="1500" dirty="0">
                <a:solidFill>
                  <a:srgbClr val="00002E"/>
                </a:solidFill>
                <a:latin typeface="Nunito Semi Bold" pitchFamily="34" charset="0"/>
                <a:ea typeface="Nunito Semi Bold" pitchFamily="34" charset="-122"/>
                <a:cs typeface="Nunito Semi Bold" pitchFamily="34" charset="-120"/>
              </a:rPr>
              <a:t>Subnet 2</a:t>
            </a:r>
            <a:endParaRPr lang="en-US" sz="1500" dirty="0"/>
          </a:p>
        </p:txBody>
      </p:sp>
      <p:sp>
        <p:nvSpPr>
          <p:cNvPr id="16" name="Text 14"/>
          <p:cNvSpPr/>
          <p:nvPr/>
        </p:nvSpPr>
        <p:spPr>
          <a:xfrm>
            <a:off x="7479030" y="3665220"/>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Network:</a:t>
            </a:r>
            <a:r>
              <a:rPr lang="en-US" sz="1250" dirty="0">
                <a:solidFill>
                  <a:srgbClr val="00002E"/>
                </a:solidFill>
                <a:latin typeface="PT Sans" pitchFamily="34" charset="0"/>
                <a:ea typeface="PT Sans" pitchFamily="34" charset="-122"/>
                <a:cs typeface="PT Sans" pitchFamily="34" charset="-120"/>
              </a:rPr>
              <a:t> 192.168.1.64/26</a:t>
            </a:r>
            <a:endParaRPr lang="en-US" sz="1250" dirty="0"/>
          </a:p>
        </p:txBody>
      </p:sp>
      <p:sp>
        <p:nvSpPr>
          <p:cNvPr id="17" name="Text 15"/>
          <p:cNvSpPr/>
          <p:nvPr/>
        </p:nvSpPr>
        <p:spPr>
          <a:xfrm>
            <a:off x="7479030" y="4025503"/>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Range:</a:t>
            </a:r>
            <a:r>
              <a:rPr lang="en-US" sz="1250" dirty="0">
                <a:solidFill>
                  <a:srgbClr val="00002E"/>
                </a:solidFill>
                <a:latin typeface="PT Sans" pitchFamily="34" charset="0"/>
                <a:ea typeface="PT Sans" pitchFamily="34" charset="-122"/>
                <a:cs typeface="PT Sans" pitchFamily="34" charset="-120"/>
              </a:rPr>
              <a:t> .65-.126</a:t>
            </a:r>
            <a:endParaRPr lang="en-US" sz="1250" dirty="0"/>
          </a:p>
        </p:txBody>
      </p:sp>
      <p:sp>
        <p:nvSpPr>
          <p:cNvPr id="18" name="Text 16"/>
          <p:cNvSpPr/>
          <p:nvPr/>
        </p:nvSpPr>
        <p:spPr>
          <a:xfrm>
            <a:off x="7479030" y="4385786"/>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Hosts:</a:t>
            </a:r>
            <a:r>
              <a:rPr lang="en-US" sz="1250" dirty="0">
                <a:solidFill>
                  <a:srgbClr val="00002E"/>
                </a:solidFill>
                <a:latin typeface="PT Sans" pitchFamily="34" charset="0"/>
                <a:ea typeface="PT Sans" pitchFamily="34" charset="-122"/>
                <a:cs typeface="PT Sans" pitchFamily="34" charset="-120"/>
              </a:rPr>
              <a:t> 62</a:t>
            </a:r>
            <a:endParaRPr lang="en-US" sz="1250" dirty="0"/>
          </a:p>
        </p:txBody>
      </p:sp>
      <p:sp>
        <p:nvSpPr>
          <p:cNvPr id="19" name="Text 17"/>
          <p:cNvSpPr/>
          <p:nvPr/>
        </p:nvSpPr>
        <p:spPr>
          <a:xfrm>
            <a:off x="7479030" y="4746069"/>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Broadcast:</a:t>
            </a:r>
            <a:r>
              <a:rPr lang="en-US" sz="1250" dirty="0">
                <a:solidFill>
                  <a:srgbClr val="00002E"/>
                </a:solidFill>
                <a:latin typeface="PT Sans" pitchFamily="34" charset="0"/>
                <a:ea typeface="PT Sans" pitchFamily="34" charset="-122"/>
                <a:cs typeface="PT Sans" pitchFamily="34" charset="-120"/>
              </a:rPr>
              <a:t> .127</a:t>
            </a:r>
            <a:endParaRPr lang="en-US" sz="1250" dirty="0"/>
          </a:p>
        </p:txBody>
      </p:sp>
      <p:sp>
        <p:nvSpPr>
          <p:cNvPr id="20" name="Shape 18"/>
          <p:cNvSpPr/>
          <p:nvPr/>
        </p:nvSpPr>
        <p:spPr>
          <a:xfrm>
            <a:off x="588764" y="5171956"/>
            <a:ext cx="6726436" cy="2009656"/>
          </a:xfrm>
          <a:prstGeom prst="rect">
            <a:avLst/>
          </a:prstGeom>
          <a:solidFill>
            <a:srgbClr val="F3F3FF"/>
          </a:solidFill>
          <a:ln/>
        </p:spPr>
        <p:txBody>
          <a:bodyPr/>
          <a:lstStyle/>
          <a:p>
            <a:endParaRPr lang="en-US"/>
          </a:p>
        </p:txBody>
      </p:sp>
      <p:sp>
        <p:nvSpPr>
          <p:cNvPr id="21" name="Shape 19"/>
          <p:cNvSpPr/>
          <p:nvPr/>
        </p:nvSpPr>
        <p:spPr>
          <a:xfrm>
            <a:off x="588764" y="5171956"/>
            <a:ext cx="6726436" cy="22860"/>
          </a:xfrm>
          <a:prstGeom prst="roundRect">
            <a:avLst>
              <a:gd name="adj" fmla="val 1075308"/>
            </a:avLst>
          </a:prstGeom>
          <a:solidFill>
            <a:srgbClr val="F34CD8"/>
          </a:solidFill>
          <a:ln/>
        </p:spPr>
        <p:txBody>
          <a:bodyPr/>
          <a:lstStyle/>
          <a:p>
            <a:endParaRPr lang="en-US"/>
          </a:p>
        </p:txBody>
      </p:sp>
      <p:sp>
        <p:nvSpPr>
          <p:cNvPr id="22" name="Text 20"/>
          <p:cNvSpPr/>
          <p:nvPr/>
        </p:nvSpPr>
        <p:spPr>
          <a:xfrm>
            <a:off x="752594" y="5335786"/>
            <a:ext cx="1927860" cy="240863"/>
          </a:xfrm>
          <a:prstGeom prst="rect">
            <a:avLst/>
          </a:prstGeom>
          <a:noFill/>
          <a:ln/>
        </p:spPr>
        <p:txBody>
          <a:bodyPr wrap="none" lIns="0" tIns="0" rIns="0" bIns="0" rtlCol="0" anchor="t"/>
          <a:lstStyle/>
          <a:p>
            <a:pPr marL="0" indent="0" algn="l">
              <a:lnSpc>
                <a:spcPts val="1850"/>
              </a:lnSpc>
              <a:buNone/>
            </a:pPr>
            <a:r>
              <a:rPr lang="en-US" sz="1500" dirty="0">
                <a:solidFill>
                  <a:srgbClr val="00002E"/>
                </a:solidFill>
                <a:latin typeface="Nunito Semi Bold" pitchFamily="34" charset="0"/>
                <a:ea typeface="Nunito Semi Bold" pitchFamily="34" charset="-122"/>
                <a:cs typeface="Nunito Semi Bold" pitchFamily="34" charset="-120"/>
              </a:rPr>
              <a:t>Subnet 3</a:t>
            </a:r>
            <a:endParaRPr lang="en-US" sz="1500" dirty="0"/>
          </a:p>
        </p:txBody>
      </p:sp>
      <p:sp>
        <p:nvSpPr>
          <p:cNvPr id="23" name="Text 21"/>
          <p:cNvSpPr/>
          <p:nvPr/>
        </p:nvSpPr>
        <p:spPr>
          <a:xfrm>
            <a:off x="752594" y="5674876"/>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Network:</a:t>
            </a:r>
            <a:r>
              <a:rPr lang="en-US" sz="1250" dirty="0">
                <a:solidFill>
                  <a:srgbClr val="00002E"/>
                </a:solidFill>
                <a:latin typeface="PT Sans" pitchFamily="34" charset="0"/>
                <a:ea typeface="PT Sans" pitchFamily="34" charset="-122"/>
                <a:cs typeface="PT Sans" pitchFamily="34" charset="-120"/>
              </a:rPr>
              <a:t> 192.168.1.128/26</a:t>
            </a:r>
            <a:endParaRPr lang="en-US" sz="1250" dirty="0"/>
          </a:p>
        </p:txBody>
      </p:sp>
      <p:sp>
        <p:nvSpPr>
          <p:cNvPr id="24" name="Text 22"/>
          <p:cNvSpPr/>
          <p:nvPr/>
        </p:nvSpPr>
        <p:spPr>
          <a:xfrm>
            <a:off x="752594" y="6035159"/>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Range:</a:t>
            </a:r>
            <a:r>
              <a:rPr lang="en-US" sz="1250" dirty="0">
                <a:solidFill>
                  <a:srgbClr val="00002E"/>
                </a:solidFill>
                <a:latin typeface="PT Sans" pitchFamily="34" charset="0"/>
                <a:ea typeface="PT Sans" pitchFamily="34" charset="-122"/>
                <a:cs typeface="PT Sans" pitchFamily="34" charset="-120"/>
              </a:rPr>
              <a:t> .129-.190</a:t>
            </a:r>
            <a:endParaRPr lang="en-US" sz="1250" dirty="0"/>
          </a:p>
        </p:txBody>
      </p:sp>
      <p:sp>
        <p:nvSpPr>
          <p:cNvPr id="25" name="Text 23"/>
          <p:cNvSpPr/>
          <p:nvPr/>
        </p:nvSpPr>
        <p:spPr>
          <a:xfrm>
            <a:off x="752594" y="6395442"/>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Hosts:</a:t>
            </a:r>
            <a:r>
              <a:rPr lang="en-US" sz="1250" dirty="0">
                <a:solidFill>
                  <a:srgbClr val="00002E"/>
                </a:solidFill>
                <a:latin typeface="PT Sans" pitchFamily="34" charset="0"/>
                <a:ea typeface="PT Sans" pitchFamily="34" charset="-122"/>
                <a:cs typeface="PT Sans" pitchFamily="34" charset="-120"/>
              </a:rPr>
              <a:t> 62</a:t>
            </a:r>
            <a:endParaRPr lang="en-US" sz="1250" dirty="0"/>
          </a:p>
        </p:txBody>
      </p:sp>
      <p:sp>
        <p:nvSpPr>
          <p:cNvPr id="26" name="Text 24"/>
          <p:cNvSpPr/>
          <p:nvPr/>
        </p:nvSpPr>
        <p:spPr>
          <a:xfrm>
            <a:off x="752594" y="6755725"/>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Broadcast:</a:t>
            </a:r>
            <a:r>
              <a:rPr lang="en-US" sz="1250" dirty="0">
                <a:solidFill>
                  <a:srgbClr val="00002E"/>
                </a:solidFill>
                <a:latin typeface="PT Sans" pitchFamily="34" charset="0"/>
                <a:ea typeface="PT Sans" pitchFamily="34" charset="-122"/>
                <a:cs typeface="PT Sans" pitchFamily="34" charset="-120"/>
              </a:rPr>
              <a:t> .191</a:t>
            </a:r>
            <a:endParaRPr lang="en-US" sz="1250" dirty="0"/>
          </a:p>
        </p:txBody>
      </p:sp>
      <p:sp>
        <p:nvSpPr>
          <p:cNvPr id="27" name="Shape 25"/>
          <p:cNvSpPr/>
          <p:nvPr/>
        </p:nvSpPr>
        <p:spPr>
          <a:xfrm>
            <a:off x="7315200" y="5171956"/>
            <a:ext cx="6726436" cy="2009656"/>
          </a:xfrm>
          <a:prstGeom prst="rect">
            <a:avLst/>
          </a:prstGeom>
          <a:solidFill>
            <a:srgbClr val="F3F3FF"/>
          </a:solidFill>
          <a:ln/>
        </p:spPr>
        <p:txBody>
          <a:bodyPr/>
          <a:lstStyle/>
          <a:p>
            <a:endParaRPr lang="en-US"/>
          </a:p>
        </p:txBody>
      </p:sp>
      <p:sp>
        <p:nvSpPr>
          <p:cNvPr id="28" name="Shape 26"/>
          <p:cNvSpPr/>
          <p:nvPr/>
        </p:nvSpPr>
        <p:spPr>
          <a:xfrm>
            <a:off x="7315200" y="5171956"/>
            <a:ext cx="22860" cy="2009656"/>
          </a:xfrm>
          <a:prstGeom prst="roundRect">
            <a:avLst>
              <a:gd name="adj" fmla="val 1075308"/>
            </a:avLst>
          </a:prstGeom>
          <a:solidFill>
            <a:srgbClr val="4666FF"/>
          </a:solidFill>
          <a:ln/>
        </p:spPr>
        <p:txBody>
          <a:bodyPr/>
          <a:lstStyle/>
          <a:p>
            <a:endParaRPr lang="en-US"/>
          </a:p>
        </p:txBody>
      </p:sp>
      <p:sp>
        <p:nvSpPr>
          <p:cNvPr id="29" name="Shape 27"/>
          <p:cNvSpPr/>
          <p:nvPr/>
        </p:nvSpPr>
        <p:spPr>
          <a:xfrm>
            <a:off x="7315200" y="5171956"/>
            <a:ext cx="6726436" cy="22860"/>
          </a:xfrm>
          <a:prstGeom prst="roundRect">
            <a:avLst>
              <a:gd name="adj" fmla="val 1075308"/>
            </a:avLst>
          </a:prstGeom>
          <a:solidFill>
            <a:srgbClr val="4666FF"/>
          </a:solidFill>
          <a:ln/>
        </p:spPr>
        <p:txBody>
          <a:bodyPr/>
          <a:lstStyle/>
          <a:p>
            <a:endParaRPr lang="en-US"/>
          </a:p>
        </p:txBody>
      </p:sp>
      <p:sp>
        <p:nvSpPr>
          <p:cNvPr id="30" name="Text 28"/>
          <p:cNvSpPr/>
          <p:nvPr/>
        </p:nvSpPr>
        <p:spPr>
          <a:xfrm>
            <a:off x="7479030" y="5335786"/>
            <a:ext cx="1927860" cy="240863"/>
          </a:xfrm>
          <a:prstGeom prst="rect">
            <a:avLst/>
          </a:prstGeom>
          <a:noFill/>
          <a:ln/>
        </p:spPr>
        <p:txBody>
          <a:bodyPr wrap="none" lIns="0" tIns="0" rIns="0" bIns="0" rtlCol="0" anchor="t"/>
          <a:lstStyle/>
          <a:p>
            <a:pPr marL="0" indent="0" algn="l">
              <a:lnSpc>
                <a:spcPts val="1850"/>
              </a:lnSpc>
              <a:buNone/>
            </a:pPr>
            <a:r>
              <a:rPr lang="en-US" sz="1500" dirty="0">
                <a:solidFill>
                  <a:srgbClr val="00002E"/>
                </a:solidFill>
                <a:latin typeface="Nunito Semi Bold" pitchFamily="34" charset="0"/>
                <a:ea typeface="Nunito Semi Bold" pitchFamily="34" charset="-122"/>
                <a:cs typeface="Nunito Semi Bold" pitchFamily="34" charset="-120"/>
              </a:rPr>
              <a:t>Subnet 4</a:t>
            </a:r>
            <a:endParaRPr lang="en-US" sz="1500" dirty="0"/>
          </a:p>
        </p:txBody>
      </p:sp>
      <p:sp>
        <p:nvSpPr>
          <p:cNvPr id="31" name="Text 29"/>
          <p:cNvSpPr/>
          <p:nvPr/>
        </p:nvSpPr>
        <p:spPr>
          <a:xfrm>
            <a:off x="7479030" y="5674876"/>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Network:</a:t>
            </a:r>
            <a:r>
              <a:rPr lang="en-US" sz="1250" dirty="0">
                <a:solidFill>
                  <a:srgbClr val="00002E"/>
                </a:solidFill>
                <a:latin typeface="PT Sans" pitchFamily="34" charset="0"/>
                <a:ea typeface="PT Sans" pitchFamily="34" charset="-122"/>
                <a:cs typeface="PT Sans" pitchFamily="34" charset="-120"/>
              </a:rPr>
              <a:t> 192.168.1.192/26</a:t>
            </a:r>
            <a:endParaRPr lang="en-US" sz="1250" dirty="0"/>
          </a:p>
        </p:txBody>
      </p:sp>
      <p:sp>
        <p:nvSpPr>
          <p:cNvPr id="32" name="Text 30"/>
          <p:cNvSpPr/>
          <p:nvPr/>
        </p:nvSpPr>
        <p:spPr>
          <a:xfrm>
            <a:off x="7479030" y="6035159"/>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Range:</a:t>
            </a:r>
            <a:r>
              <a:rPr lang="en-US" sz="1250" dirty="0">
                <a:solidFill>
                  <a:srgbClr val="00002E"/>
                </a:solidFill>
                <a:latin typeface="PT Sans" pitchFamily="34" charset="0"/>
                <a:ea typeface="PT Sans" pitchFamily="34" charset="-122"/>
                <a:cs typeface="PT Sans" pitchFamily="34" charset="-120"/>
              </a:rPr>
              <a:t> .193-.254</a:t>
            </a:r>
            <a:endParaRPr lang="en-US" sz="1250" dirty="0"/>
          </a:p>
        </p:txBody>
      </p:sp>
      <p:sp>
        <p:nvSpPr>
          <p:cNvPr id="33" name="Text 31"/>
          <p:cNvSpPr/>
          <p:nvPr/>
        </p:nvSpPr>
        <p:spPr>
          <a:xfrm>
            <a:off x="7479030" y="6395442"/>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Hosts:</a:t>
            </a:r>
            <a:r>
              <a:rPr lang="en-US" sz="1250" dirty="0">
                <a:solidFill>
                  <a:srgbClr val="00002E"/>
                </a:solidFill>
                <a:latin typeface="PT Sans" pitchFamily="34" charset="0"/>
                <a:ea typeface="PT Sans" pitchFamily="34" charset="-122"/>
                <a:cs typeface="PT Sans" pitchFamily="34" charset="-120"/>
              </a:rPr>
              <a:t> 62</a:t>
            </a:r>
            <a:endParaRPr lang="en-US" sz="1250" dirty="0"/>
          </a:p>
        </p:txBody>
      </p:sp>
      <p:sp>
        <p:nvSpPr>
          <p:cNvPr id="34" name="Text 32"/>
          <p:cNvSpPr/>
          <p:nvPr/>
        </p:nvSpPr>
        <p:spPr>
          <a:xfrm>
            <a:off x="7479030" y="6755725"/>
            <a:ext cx="6398776" cy="262057"/>
          </a:xfrm>
          <a:prstGeom prst="rect">
            <a:avLst/>
          </a:prstGeom>
          <a:noFill/>
          <a:ln/>
        </p:spPr>
        <p:txBody>
          <a:bodyPr wrap="none" lIns="0" tIns="0" rIns="0" bIns="0" rtlCol="0" anchor="t"/>
          <a:lstStyle/>
          <a:p>
            <a:pPr marL="0" indent="0" algn="l">
              <a:lnSpc>
                <a:spcPts val="2050"/>
              </a:lnSpc>
              <a:buNone/>
            </a:pPr>
            <a:r>
              <a:rPr lang="en-US" sz="1250" b="1" dirty="0">
                <a:solidFill>
                  <a:srgbClr val="00002E"/>
                </a:solidFill>
                <a:latin typeface="PT Sans" pitchFamily="34" charset="0"/>
                <a:ea typeface="PT Sans" pitchFamily="34" charset="-122"/>
                <a:cs typeface="PT Sans" pitchFamily="34" charset="-120"/>
              </a:rPr>
              <a:t>Broadcast:</a:t>
            </a:r>
            <a:r>
              <a:rPr lang="en-US" sz="1250" dirty="0">
                <a:solidFill>
                  <a:srgbClr val="00002E"/>
                </a:solidFill>
                <a:latin typeface="PT Sans" pitchFamily="34" charset="0"/>
                <a:ea typeface="PT Sans" pitchFamily="34" charset="-122"/>
                <a:cs typeface="PT Sans" pitchFamily="34" charset="-120"/>
              </a:rPr>
              <a:t> .255</a:t>
            </a:r>
            <a:endParaRPr lang="en-US" sz="1250" dirty="0"/>
          </a:p>
        </p:txBody>
      </p:sp>
      <p:sp>
        <p:nvSpPr>
          <p:cNvPr id="35" name="Text 33"/>
          <p:cNvSpPr/>
          <p:nvPr/>
        </p:nvSpPr>
        <p:spPr>
          <a:xfrm>
            <a:off x="573524" y="7381161"/>
            <a:ext cx="13483352" cy="262057"/>
          </a:xfrm>
          <a:prstGeom prst="rect">
            <a:avLst/>
          </a:prstGeom>
          <a:noFill/>
          <a:ln/>
        </p:spPr>
        <p:txBody>
          <a:bodyPr wrap="none" lIns="0" tIns="0" rIns="0" bIns="0" rtlCol="0" anchor="t"/>
          <a:lstStyle/>
          <a:p>
            <a:pPr marL="0" indent="0" algn="l">
              <a:lnSpc>
                <a:spcPts val="2050"/>
              </a:lnSpc>
              <a:buNone/>
            </a:pPr>
            <a:r>
              <a:rPr lang="en-US" sz="1250" dirty="0">
                <a:solidFill>
                  <a:srgbClr val="00002E"/>
                </a:solidFill>
                <a:latin typeface="PT Sans" pitchFamily="34" charset="0"/>
                <a:ea typeface="PT Sans" pitchFamily="34" charset="-122"/>
                <a:cs typeface="PT Sans" pitchFamily="34" charset="-120"/>
              </a:rPr>
              <a:t>By borrowing 2 bits from the host portion (moving from /24 to /26), we created four subnets. Each department gets isolated broadcast domains and can implement separate security policies.</a:t>
            </a:r>
            <a:endParaRPr lang="en-US" sz="12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631150" y="680799"/>
            <a:ext cx="7011591" cy="530423"/>
          </a:xfrm>
          <a:prstGeom prst="rect">
            <a:avLst/>
          </a:prstGeom>
          <a:noFill/>
          <a:ln/>
        </p:spPr>
        <p:txBody>
          <a:bodyPr wrap="none" lIns="0" tIns="0" rIns="0" bIns="0" rtlCol="0" anchor="t"/>
          <a:lstStyle/>
          <a:p>
            <a:pPr marL="0" indent="0" algn="l">
              <a:lnSpc>
                <a:spcPts val="4150"/>
              </a:lnSpc>
              <a:buNone/>
            </a:pPr>
            <a:r>
              <a:rPr lang="en-US" sz="3300" dirty="0">
                <a:solidFill>
                  <a:srgbClr val="00002E"/>
                </a:solidFill>
                <a:latin typeface="Nunito Semi Bold" pitchFamily="34" charset="0"/>
                <a:ea typeface="Nunito Semi Bold" pitchFamily="34" charset="-122"/>
                <a:cs typeface="Nunito Semi Bold" pitchFamily="34" charset="-120"/>
              </a:rPr>
              <a:t>CIDR: Modern IP Address Allocation</a:t>
            </a:r>
            <a:endParaRPr lang="en-US" sz="3300" dirty="0"/>
          </a:p>
        </p:txBody>
      </p:sp>
      <p:sp>
        <p:nvSpPr>
          <p:cNvPr id="3" name="Text 1"/>
          <p:cNvSpPr/>
          <p:nvPr/>
        </p:nvSpPr>
        <p:spPr>
          <a:xfrm>
            <a:off x="631150" y="1644015"/>
            <a:ext cx="7154466" cy="865823"/>
          </a:xfrm>
          <a:prstGeom prst="rect">
            <a:avLst/>
          </a:prstGeom>
          <a:noFill/>
          <a:ln/>
        </p:spPr>
        <p:txBody>
          <a:bodyPr wrap="squar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Classless Inter-Domain Routing (CIDR) replaced the rigid class system in 1993, allowing flexible network sizing. CIDR notation uses a slash followed by the number of network bits: 192.168.1.0/24.</a:t>
            </a:r>
            <a:endParaRPr lang="en-US" sz="1400" dirty="0"/>
          </a:p>
        </p:txBody>
      </p:sp>
      <p:sp>
        <p:nvSpPr>
          <p:cNvPr id="4" name="Text 2"/>
          <p:cNvSpPr/>
          <p:nvPr/>
        </p:nvSpPr>
        <p:spPr>
          <a:xfrm>
            <a:off x="631150" y="2690098"/>
            <a:ext cx="2121694" cy="265152"/>
          </a:xfrm>
          <a:prstGeom prst="rect">
            <a:avLst/>
          </a:prstGeom>
          <a:noFill/>
          <a:ln/>
        </p:spPr>
        <p:txBody>
          <a:bodyPr wrap="none" lIns="0" tIns="0" rIns="0" bIns="0" rtlCol="0" anchor="t"/>
          <a:lstStyle/>
          <a:p>
            <a:pPr marL="0" indent="0" algn="l">
              <a:lnSpc>
                <a:spcPts val="2050"/>
              </a:lnSpc>
              <a:buNone/>
            </a:pPr>
            <a:r>
              <a:rPr lang="en-US" sz="1650" dirty="0">
                <a:solidFill>
                  <a:srgbClr val="00002E"/>
                </a:solidFill>
                <a:latin typeface="Nunito Semi Bold" pitchFamily="34" charset="0"/>
                <a:ea typeface="Nunito Semi Bold" pitchFamily="34" charset="-122"/>
                <a:cs typeface="Nunito Semi Bold" pitchFamily="34" charset="-120"/>
              </a:rPr>
              <a:t>Benefits of CIDR</a:t>
            </a:r>
            <a:endParaRPr lang="en-US" sz="1650" dirty="0"/>
          </a:p>
        </p:txBody>
      </p:sp>
      <p:sp>
        <p:nvSpPr>
          <p:cNvPr id="5" name="Text 3"/>
          <p:cNvSpPr/>
          <p:nvPr/>
        </p:nvSpPr>
        <p:spPr>
          <a:xfrm>
            <a:off x="631150" y="3135511"/>
            <a:ext cx="7154466" cy="288608"/>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00002E"/>
                </a:solidFill>
                <a:latin typeface="PT Sans" pitchFamily="34" charset="0"/>
                <a:ea typeface="PT Sans" pitchFamily="34" charset="-122"/>
                <a:cs typeface="PT Sans" pitchFamily="34" charset="-120"/>
              </a:rPr>
              <a:t>Efficiency:</a:t>
            </a:r>
            <a:r>
              <a:rPr lang="en-US" sz="1400" dirty="0">
                <a:solidFill>
                  <a:srgbClr val="00002E"/>
                </a:solidFill>
                <a:latin typeface="PT Sans" pitchFamily="34" charset="0"/>
                <a:ea typeface="PT Sans" pitchFamily="34" charset="-122"/>
                <a:cs typeface="PT Sans" pitchFamily="34" charset="-120"/>
              </a:rPr>
              <a:t> Allocate exactly the address space needed, no waste</a:t>
            </a:r>
            <a:endParaRPr lang="en-US" sz="1400" dirty="0"/>
          </a:p>
        </p:txBody>
      </p:sp>
      <p:sp>
        <p:nvSpPr>
          <p:cNvPr id="6" name="Text 4"/>
          <p:cNvSpPr/>
          <p:nvPr/>
        </p:nvSpPr>
        <p:spPr>
          <a:xfrm>
            <a:off x="631150" y="3487222"/>
            <a:ext cx="7154466" cy="288608"/>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00002E"/>
                </a:solidFill>
                <a:latin typeface="PT Sans" pitchFamily="34" charset="0"/>
                <a:ea typeface="PT Sans" pitchFamily="34" charset="-122"/>
                <a:cs typeface="PT Sans" pitchFamily="34" charset="-120"/>
              </a:rPr>
              <a:t>Route Aggregation:</a:t>
            </a:r>
            <a:r>
              <a:rPr lang="en-US" sz="1400" dirty="0">
                <a:solidFill>
                  <a:srgbClr val="00002E"/>
                </a:solidFill>
                <a:latin typeface="PT Sans" pitchFamily="34" charset="0"/>
                <a:ea typeface="PT Sans" pitchFamily="34" charset="-122"/>
                <a:cs typeface="PT Sans" pitchFamily="34" charset="-120"/>
              </a:rPr>
              <a:t> Multiple networks summarized in a single route entry</a:t>
            </a:r>
            <a:endParaRPr lang="en-US" sz="1400" dirty="0"/>
          </a:p>
        </p:txBody>
      </p:sp>
      <p:sp>
        <p:nvSpPr>
          <p:cNvPr id="7" name="Text 5"/>
          <p:cNvSpPr/>
          <p:nvPr/>
        </p:nvSpPr>
        <p:spPr>
          <a:xfrm>
            <a:off x="631150" y="3838932"/>
            <a:ext cx="7154466" cy="288608"/>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00002E"/>
                </a:solidFill>
                <a:latin typeface="PT Sans" pitchFamily="34" charset="0"/>
                <a:ea typeface="PT Sans" pitchFamily="34" charset="-122"/>
                <a:cs typeface="PT Sans" pitchFamily="34" charset="-120"/>
              </a:rPr>
              <a:t>Flexibility:</a:t>
            </a:r>
            <a:r>
              <a:rPr lang="en-US" sz="1400" dirty="0">
                <a:solidFill>
                  <a:srgbClr val="00002E"/>
                </a:solidFill>
                <a:latin typeface="PT Sans" pitchFamily="34" charset="0"/>
                <a:ea typeface="PT Sans" pitchFamily="34" charset="-122"/>
                <a:cs typeface="PT Sans" pitchFamily="34" charset="-120"/>
              </a:rPr>
              <a:t> Subnet on any bit boundary, not just class boundaries</a:t>
            </a:r>
            <a:endParaRPr lang="en-US" sz="1400" dirty="0"/>
          </a:p>
        </p:txBody>
      </p:sp>
      <p:sp>
        <p:nvSpPr>
          <p:cNvPr id="8" name="Text 6"/>
          <p:cNvSpPr/>
          <p:nvPr/>
        </p:nvSpPr>
        <p:spPr>
          <a:xfrm>
            <a:off x="631150" y="4190643"/>
            <a:ext cx="7154466" cy="288608"/>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00002E"/>
                </a:solidFill>
                <a:latin typeface="PT Sans" pitchFamily="34" charset="0"/>
                <a:ea typeface="PT Sans" pitchFamily="34" charset="-122"/>
                <a:cs typeface="PT Sans" pitchFamily="34" charset="-120"/>
              </a:rPr>
              <a:t>Scalability:</a:t>
            </a:r>
            <a:r>
              <a:rPr lang="en-US" sz="1400" dirty="0">
                <a:solidFill>
                  <a:srgbClr val="00002E"/>
                </a:solidFill>
                <a:latin typeface="PT Sans" pitchFamily="34" charset="0"/>
                <a:ea typeface="PT Sans" pitchFamily="34" charset="-122"/>
                <a:cs typeface="PT Sans" pitchFamily="34" charset="-120"/>
              </a:rPr>
              <a:t> Enabled Internet growth by optimizing routing tables</a:t>
            </a:r>
            <a:endParaRPr lang="en-US" sz="1400" dirty="0"/>
          </a:p>
        </p:txBody>
      </p:sp>
      <p:sp>
        <p:nvSpPr>
          <p:cNvPr id="9" name="Text 7"/>
          <p:cNvSpPr/>
          <p:nvPr/>
        </p:nvSpPr>
        <p:spPr>
          <a:xfrm>
            <a:off x="631150" y="4641533"/>
            <a:ext cx="7154466" cy="577215"/>
          </a:xfrm>
          <a:prstGeom prst="rect">
            <a:avLst/>
          </a:prstGeom>
          <a:noFill/>
          <a:ln/>
        </p:spPr>
        <p:txBody>
          <a:bodyPr wrap="squar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Modern Ubuntu configurations exclusively use CIDR notation. You'll see addresses like 10.0.0.15/8 (large private network) or 203.0.113.10/29 (8-address subnet).</a:t>
            </a:r>
            <a:endParaRPr lang="en-US" sz="1400" dirty="0"/>
          </a:p>
        </p:txBody>
      </p:sp>
      <p:sp>
        <p:nvSpPr>
          <p:cNvPr id="10" name="Text 8"/>
          <p:cNvSpPr/>
          <p:nvPr/>
        </p:nvSpPr>
        <p:spPr>
          <a:xfrm>
            <a:off x="8233053" y="1661993"/>
            <a:ext cx="2121694" cy="265152"/>
          </a:xfrm>
          <a:prstGeom prst="rect">
            <a:avLst/>
          </a:prstGeom>
          <a:noFill/>
          <a:ln/>
        </p:spPr>
        <p:txBody>
          <a:bodyPr wrap="none" lIns="0" tIns="0" rIns="0" bIns="0" rtlCol="0" anchor="t"/>
          <a:lstStyle/>
          <a:p>
            <a:pPr marL="0" indent="0" algn="l">
              <a:lnSpc>
                <a:spcPts val="2050"/>
              </a:lnSpc>
              <a:buNone/>
            </a:pPr>
            <a:r>
              <a:rPr lang="en-US" sz="1650" dirty="0">
                <a:solidFill>
                  <a:srgbClr val="00002E"/>
                </a:solidFill>
                <a:latin typeface="Nunito Semi Bold" pitchFamily="34" charset="0"/>
                <a:ea typeface="Nunito Semi Bold" pitchFamily="34" charset="-122"/>
                <a:cs typeface="Nunito Semi Bold" pitchFamily="34" charset="-120"/>
              </a:rPr>
              <a:t>Common CIDR Masks</a:t>
            </a:r>
            <a:endParaRPr lang="en-US" sz="1650" dirty="0"/>
          </a:p>
        </p:txBody>
      </p:sp>
      <p:sp>
        <p:nvSpPr>
          <p:cNvPr id="11" name="Shape 9"/>
          <p:cNvSpPr/>
          <p:nvPr/>
        </p:nvSpPr>
        <p:spPr>
          <a:xfrm>
            <a:off x="8233053" y="2130028"/>
            <a:ext cx="5773698" cy="5215890"/>
          </a:xfrm>
          <a:prstGeom prst="roundRect">
            <a:avLst>
              <a:gd name="adj" fmla="val 5187"/>
            </a:avLst>
          </a:prstGeom>
          <a:noFill/>
          <a:ln w="7620">
            <a:solidFill>
              <a:srgbClr val="000000">
                <a:alpha val="8000"/>
              </a:srgbClr>
            </a:solidFill>
            <a:prstDash val="solid"/>
          </a:ln>
        </p:spPr>
        <p:txBody>
          <a:bodyPr/>
          <a:lstStyle/>
          <a:p>
            <a:endParaRPr lang="en-US"/>
          </a:p>
        </p:txBody>
      </p:sp>
      <p:sp>
        <p:nvSpPr>
          <p:cNvPr id="12" name="Shape 10"/>
          <p:cNvSpPr/>
          <p:nvPr/>
        </p:nvSpPr>
        <p:spPr>
          <a:xfrm>
            <a:off x="8240673" y="2137648"/>
            <a:ext cx="5757863" cy="520065"/>
          </a:xfrm>
          <a:prstGeom prst="rect">
            <a:avLst/>
          </a:prstGeom>
          <a:solidFill>
            <a:srgbClr val="FFFFFF">
              <a:alpha val="4000"/>
            </a:srgbClr>
          </a:solidFill>
          <a:ln/>
        </p:spPr>
        <p:txBody>
          <a:bodyPr/>
          <a:lstStyle/>
          <a:p>
            <a:endParaRPr lang="en-US"/>
          </a:p>
        </p:txBody>
      </p:sp>
      <p:sp>
        <p:nvSpPr>
          <p:cNvPr id="13" name="Text 11"/>
          <p:cNvSpPr/>
          <p:nvPr/>
        </p:nvSpPr>
        <p:spPr>
          <a:xfrm>
            <a:off x="8421648" y="2253377"/>
            <a:ext cx="1554718" cy="288608"/>
          </a:xfrm>
          <a:prstGeom prst="rect">
            <a:avLst/>
          </a:prstGeom>
          <a:noFill/>
          <a:ln/>
        </p:spPr>
        <p:txBody>
          <a:bodyPr wrap="none" lIns="0" tIns="0" rIns="0" bIns="0" rtlCol="0" anchor="t"/>
          <a:lstStyle/>
          <a:p>
            <a:pPr marL="0" indent="0" algn="l">
              <a:lnSpc>
                <a:spcPts val="2250"/>
              </a:lnSpc>
              <a:buNone/>
            </a:pPr>
            <a:r>
              <a:rPr lang="en-US" sz="1400" b="1" dirty="0">
                <a:solidFill>
                  <a:srgbClr val="00002E"/>
                </a:solidFill>
                <a:latin typeface="PT Sans" pitchFamily="34" charset="0"/>
                <a:ea typeface="PT Sans" pitchFamily="34" charset="-122"/>
                <a:cs typeface="PT Sans" pitchFamily="34" charset="-120"/>
              </a:rPr>
              <a:t>CIDR</a:t>
            </a:r>
            <a:endParaRPr lang="en-US" sz="1400" dirty="0"/>
          </a:p>
        </p:txBody>
      </p:sp>
      <p:sp>
        <p:nvSpPr>
          <p:cNvPr id="14" name="Text 12"/>
          <p:cNvSpPr/>
          <p:nvPr/>
        </p:nvSpPr>
        <p:spPr>
          <a:xfrm>
            <a:off x="10344507" y="2253377"/>
            <a:ext cx="1550908" cy="288608"/>
          </a:xfrm>
          <a:prstGeom prst="rect">
            <a:avLst/>
          </a:prstGeom>
          <a:noFill/>
          <a:ln/>
        </p:spPr>
        <p:txBody>
          <a:bodyPr wrap="none" lIns="0" tIns="0" rIns="0" bIns="0" rtlCol="0" anchor="t"/>
          <a:lstStyle/>
          <a:p>
            <a:pPr marL="0" indent="0" algn="l">
              <a:lnSpc>
                <a:spcPts val="2250"/>
              </a:lnSpc>
              <a:buNone/>
            </a:pPr>
            <a:r>
              <a:rPr lang="en-US" sz="1400" b="1" dirty="0">
                <a:solidFill>
                  <a:srgbClr val="00002E"/>
                </a:solidFill>
                <a:latin typeface="PT Sans" pitchFamily="34" charset="0"/>
                <a:ea typeface="PT Sans" pitchFamily="34" charset="-122"/>
                <a:cs typeface="PT Sans" pitchFamily="34" charset="-120"/>
              </a:rPr>
              <a:t>Subnet Mask</a:t>
            </a:r>
            <a:endParaRPr lang="en-US" sz="1400" dirty="0"/>
          </a:p>
        </p:txBody>
      </p:sp>
      <p:sp>
        <p:nvSpPr>
          <p:cNvPr id="15" name="Text 13"/>
          <p:cNvSpPr/>
          <p:nvPr/>
        </p:nvSpPr>
        <p:spPr>
          <a:xfrm>
            <a:off x="12263557" y="2253377"/>
            <a:ext cx="1554718" cy="288608"/>
          </a:xfrm>
          <a:prstGeom prst="rect">
            <a:avLst/>
          </a:prstGeom>
          <a:noFill/>
          <a:ln/>
        </p:spPr>
        <p:txBody>
          <a:bodyPr wrap="none" lIns="0" tIns="0" rIns="0" bIns="0" rtlCol="0" anchor="t"/>
          <a:lstStyle/>
          <a:p>
            <a:pPr marL="0" indent="0" algn="l">
              <a:lnSpc>
                <a:spcPts val="2250"/>
              </a:lnSpc>
              <a:buNone/>
            </a:pPr>
            <a:r>
              <a:rPr lang="en-US" sz="1400" b="1" dirty="0">
                <a:solidFill>
                  <a:srgbClr val="00002E"/>
                </a:solidFill>
                <a:latin typeface="PT Sans" pitchFamily="34" charset="0"/>
                <a:ea typeface="PT Sans" pitchFamily="34" charset="-122"/>
                <a:cs typeface="PT Sans" pitchFamily="34" charset="-120"/>
              </a:rPr>
              <a:t>Hosts</a:t>
            </a:r>
            <a:endParaRPr lang="en-US" sz="1400" dirty="0"/>
          </a:p>
        </p:txBody>
      </p:sp>
      <p:sp>
        <p:nvSpPr>
          <p:cNvPr id="16" name="Shape 14"/>
          <p:cNvSpPr/>
          <p:nvPr/>
        </p:nvSpPr>
        <p:spPr>
          <a:xfrm>
            <a:off x="8240673" y="2657713"/>
            <a:ext cx="5757863" cy="520065"/>
          </a:xfrm>
          <a:prstGeom prst="rect">
            <a:avLst/>
          </a:prstGeom>
          <a:solidFill>
            <a:srgbClr val="000000">
              <a:alpha val="4000"/>
            </a:srgbClr>
          </a:solidFill>
          <a:ln/>
        </p:spPr>
        <p:txBody>
          <a:bodyPr/>
          <a:lstStyle/>
          <a:p>
            <a:endParaRPr lang="en-US"/>
          </a:p>
        </p:txBody>
      </p:sp>
      <p:sp>
        <p:nvSpPr>
          <p:cNvPr id="17" name="Text 15"/>
          <p:cNvSpPr/>
          <p:nvPr/>
        </p:nvSpPr>
        <p:spPr>
          <a:xfrm>
            <a:off x="8421648" y="2773442"/>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/30</a:t>
            </a:r>
            <a:endParaRPr lang="en-US" sz="1400" dirty="0"/>
          </a:p>
        </p:txBody>
      </p:sp>
      <p:sp>
        <p:nvSpPr>
          <p:cNvPr id="18" name="Text 16"/>
          <p:cNvSpPr/>
          <p:nvPr/>
        </p:nvSpPr>
        <p:spPr>
          <a:xfrm>
            <a:off x="10344507" y="2773442"/>
            <a:ext cx="155090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255.255.255.252</a:t>
            </a:r>
            <a:endParaRPr lang="en-US" sz="1400" dirty="0"/>
          </a:p>
        </p:txBody>
      </p:sp>
      <p:sp>
        <p:nvSpPr>
          <p:cNvPr id="19" name="Text 17"/>
          <p:cNvSpPr/>
          <p:nvPr/>
        </p:nvSpPr>
        <p:spPr>
          <a:xfrm>
            <a:off x="12263557" y="2773442"/>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a:t>
            </a:r>
            <a:endParaRPr lang="en-US" sz="1400" dirty="0"/>
          </a:p>
        </p:txBody>
      </p:sp>
      <p:sp>
        <p:nvSpPr>
          <p:cNvPr id="20" name="Shape 18"/>
          <p:cNvSpPr/>
          <p:nvPr/>
        </p:nvSpPr>
        <p:spPr>
          <a:xfrm>
            <a:off x="8240673" y="3177778"/>
            <a:ext cx="5757863" cy="520065"/>
          </a:xfrm>
          <a:prstGeom prst="rect">
            <a:avLst/>
          </a:prstGeom>
          <a:solidFill>
            <a:srgbClr val="FFFFFF">
              <a:alpha val="4000"/>
            </a:srgbClr>
          </a:solidFill>
          <a:ln/>
        </p:spPr>
        <p:txBody>
          <a:bodyPr/>
          <a:lstStyle/>
          <a:p>
            <a:endParaRPr lang="en-US"/>
          </a:p>
        </p:txBody>
      </p:sp>
      <p:sp>
        <p:nvSpPr>
          <p:cNvPr id="21" name="Text 19"/>
          <p:cNvSpPr/>
          <p:nvPr/>
        </p:nvSpPr>
        <p:spPr>
          <a:xfrm>
            <a:off x="8421648" y="3293507"/>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/29</a:t>
            </a:r>
            <a:endParaRPr lang="en-US" sz="1400" dirty="0"/>
          </a:p>
        </p:txBody>
      </p:sp>
      <p:sp>
        <p:nvSpPr>
          <p:cNvPr id="22" name="Text 20"/>
          <p:cNvSpPr/>
          <p:nvPr/>
        </p:nvSpPr>
        <p:spPr>
          <a:xfrm>
            <a:off x="10344507" y="3293507"/>
            <a:ext cx="155090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255.255.255.248</a:t>
            </a:r>
            <a:endParaRPr lang="en-US" sz="1400" dirty="0"/>
          </a:p>
        </p:txBody>
      </p:sp>
      <p:sp>
        <p:nvSpPr>
          <p:cNvPr id="23" name="Text 21"/>
          <p:cNvSpPr/>
          <p:nvPr/>
        </p:nvSpPr>
        <p:spPr>
          <a:xfrm>
            <a:off x="12263557" y="3293507"/>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6</a:t>
            </a:r>
            <a:endParaRPr lang="en-US" sz="1400" dirty="0"/>
          </a:p>
        </p:txBody>
      </p:sp>
      <p:sp>
        <p:nvSpPr>
          <p:cNvPr id="24" name="Shape 22"/>
          <p:cNvSpPr/>
          <p:nvPr/>
        </p:nvSpPr>
        <p:spPr>
          <a:xfrm>
            <a:off x="8240673" y="3697843"/>
            <a:ext cx="5757863" cy="520065"/>
          </a:xfrm>
          <a:prstGeom prst="rect">
            <a:avLst/>
          </a:prstGeom>
          <a:solidFill>
            <a:srgbClr val="000000">
              <a:alpha val="4000"/>
            </a:srgbClr>
          </a:solidFill>
          <a:ln/>
        </p:spPr>
        <p:txBody>
          <a:bodyPr/>
          <a:lstStyle/>
          <a:p>
            <a:endParaRPr lang="en-US"/>
          </a:p>
        </p:txBody>
      </p:sp>
      <p:sp>
        <p:nvSpPr>
          <p:cNvPr id="25" name="Text 23"/>
          <p:cNvSpPr/>
          <p:nvPr/>
        </p:nvSpPr>
        <p:spPr>
          <a:xfrm>
            <a:off x="8421648" y="3813572"/>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/28</a:t>
            </a:r>
            <a:endParaRPr lang="en-US" sz="1400" dirty="0"/>
          </a:p>
        </p:txBody>
      </p:sp>
      <p:sp>
        <p:nvSpPr>
          <p:cNvPr id="26" name="Text 24"/>
          <p:cNvSpPr/>
          <p:nvPr/>
        </p:nvSpPr>
        <p:spPr>
          <a:xfrm>
            <a:off x="10344507" y="3813572"/>
            <a:ext cx="155090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255.255.255.240</a:t>
            </a:r>
            <a:endParaRPr lang="en-US" sz="1400" dirty="0"/>
          </a:p>
        </p:txBody>
      </p:sp>
      <p:sp>
        <p:nvSpPr>
          <p:cNvPr id="27" name="Text 25"/>
          <p:cNvSpPr/>
          <p:nvPr/>
        </p:nvSpPr>
        <p:spPr>
          <a:xfrm>
            <a:off x="12263557" y="3813572"/>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14</a:t>
            </a:r>
            <a:endParaRPr lang="en-US" sz="1400" dirty="0"/>
          </a:p>
        </p:txBody>
      </p:sp>
      <p:sp>
        <p:nvSpPr>
          <p:cNvPr id="28" name="Shape 26"/>
          <p:cNvSpPr/>
          <p:nvPr/>
        </p:nvSpPr>
        <p:spPr>
          <a:xfrm>
            <a:off x="8240673" y="4217908"/>
            <a:ext cx="5757863" cy="520065"/>
          </a:xfrm>
          <a:prstGeom prst="rect">
            <a:avLst/>
          </a:prstGeom>
          <a:solidFill>
            <a:srgbClr val="FFFFFF">
              <a:alpha val="4000"/>
            </a:srgbClr>
          </a:solidFill>
          <a:ln/>
        </p:spPr>
        <p:txBody>
          <a:bodyPr/>
          <a:lstStyle/>
          <a:p>
            <a:endParaRPr lang="en-US"/>
          </a:p>
        </p:txBody>
      </p:sp>
      <p:sp>
        <p:nvSpPr>
          <p:cNvPr id="29" name="Text 27"/>
          <p:cNvSpPr/>
          <p:nvPr/>
        </p:nvSpPr>
        <p:spPr>
          <a:xfrm>
            <a:off x="8421648" y="4333637"/>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/27</a:t>
            </a:r>
            <a:endParaRPr lang="en-US" sz="1400" dirty="0"/>
          </a:p>
        </p:txBody>
      </p:sp>
      <p:sp>
        <p:nvSpPr>
          <p:cNvPr id="30" name="Text 28"/>
          <p:cNvSpPr/>
          <p:nvPr/>
        </p:nvSpPr>
        <p:spPr>
          <a:xfrm>
            <a:off x="10344507" y="4333637"/>
            <a:ext cx="155090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255.255.255.224</a:t>
            </a:r>
            <a:endParaRPr lang="en-US" sz="1400" dirty="0"/>
          </a:p>
        </p:txBody>
      </p:sp>
      <p:sp>
        <p:nvSpPr>
          <p:cNvPr id="31" name="Text 29"/>
          <p:cNvSpPr/>
          <p:nvPr/>
        </p:nvSpPr>
        <p:spPr>
          <a:xfrm>
            <a:off x="12263557" y="4333637"/>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30</a:t>
            </a:r>
            <a:endParaRPr lang="en-US" sz="1400" dirty="0"/>
          </a:p>
        </p:txBody>
      </p:sp>
      <p:sp>
        <p:nvSpPr>
          <p:cNvPr id="32" name="Shape 30"/>
          <p:cNvSpPr/>
          <p:nvPr/>
        </p:nvSpPr>
        <p:spPr>
          <a:xfrm>
            <a:off x="8240673" y="4737973"/>
            <a:ext cx="5757863" cy="520065"/>
          </a:xfrm>
          <a:prstGeom prst="rect">
            <a:avLst/>
          </a:prstGeom>
          <a:solidFill>
            <a:srgbClr val="000000">
              <a:alpha val="4000"/>
            </a:srgbClr>
          </a:solidFill>
          <a:ln/>
        </p:spPr>
        <p:txBody>
          <a:bodyPr/>
          <a:lstStyle/>
          <a:p>
            <a:endParaRPr lang="en-US"/>
          </a:p>
        </p:txBody>
      </p:sp>
      <p:sp>
        <p:nvSpPr>
          <p:cNvPr id="33" name="Text 31"/>
          <p:cNvSpPr/>
          <p:nvPr/>
        </p:nvSpPr>
        <p:spPr>
          <a:xfrm>
            <a:off x="8421648" y="4853702"/>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/26</a:t>
            </a:r>
            <a:endParaRPr lang="en-US" sz="1400" dirty="0"/>
          </a:p>
        </p:txBody>
      </p:sp>
      <p:sp>
        <p:nvSpPr>
          <p:cNvPr id="34" name="Text 32"/>
          <p:cNvSpPr/>
          <p:nvPr/>
        </p:nvSpPr>
        <p:spPr>
          <a:xfrm>
            <a:off x="10344507" y="4853702"/>
            <a:ext cx="155090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255.255.255.192</a:t>
            </a:r>
            <a:endParaRPr lang="en-US" sz="1400" dirty="0"/>
          </a:p>
        </p:txBody>
      </p:sp>
      <p:sp>
        <p:nvSpPr>
          <p:cNvPr id="35" name="Text 33"/>
          <p:cNvSpPr/>
          <p:nvPr/>
        </p:nvSpPr>
        <p:spPr>
          <a:xfrm>
            <a:off x="12263557" y="4853702"/>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62</a:t>
            </a:r>
            <a:endParaRPr lang="en-US" sz="1400" dirty="0"/>
          </a:p>
        </p:txBody>
      </p:sp>
      <p:sp>
        <p:nvSpPr>
          <p:cNvPr id="36" name="Shape 34"/>
          <p:cNvSpPr/>
          <p:nvPr/>
        </p:nvSpPr>
        <p:spPr>
          <a:xfrm>
            <a:off x="8240673" y="5258038"/>
            <a:ext cx="5757863" cy="520065"/>
          </a:xfrm>
          <a:prstGeom prst="rect">
            <a:avLst/>
          </a:prstGeom>
          <a:solidFill>
            <a:srgbClr val="FFFFFF">
              <a:alpha val="4000"/>
            </a:srgbClr>
          </a:solidFill>
          <a:ln/>
        </p:spPr>
        <p:txBody>
          <a:bodyPr/>
          <a:lstStyle/>
          <a:p>
            <a:endParaRPr lang="en-US"/>
          </a:p>
        </p:txBody>
      </p:sp>
      <p:sp>
        <p:nvSpPr>
          <p:cNvPr id="37" name="Text 35"/>
          <p:cNvSpPr/>
          <p:nvPr/>
        </p:nvSpPr>
        <p:spPr>
          <a:xfrm>
            <a:off x="8421648" y="5373767"/>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/25</a:t>
            </a:r>
            <a:endParaRPr lang="en-US" sz="1400" dirty="0"/>
          </a:p>
        </p:txBody>
      </p:sp>
      <p:sp>
        <p:nvSpPr>
          <p:cNvPr id="38" name="Text 36"/>
          <p:cNvSpPr/>
          <p:nvPr/>
        </p:nvSpPr>
        <p:spPr>
          <a:xfrm>
            <a:off x="10344507" y="5373767"/>
            <a:ext cx="155090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255.255.255.128</a:t>
            </a:r>
            <a:endParaRPr lang="en-US" sz="1400" dirty="0"/>
          </a:p>
        </p:txBody>
      </p:sp>
      <p:sp>
        <p:nvSpPr>
          <p:cNvPr id="39" name="Text 37"/>
          <p:cNvSpPr/>
          <p:nvPr/>
        </p:nvSpPr>
        <p:spPr>
          <a:xfrm>
            <a:off x="12263557" y="5373767"/>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126</a:t>
            </a:r>
            <a:endParaRPr lang="en-US" sz="1400" dirty="0"/>
          </a:p>
        </p:txBody>
      </p:sp>
      <p:sp>
        <p:nvSpPr>
          <p:cNvPr id="40" name="Shape 38"/>
          <p:cNvSpPr/>
          <p:nvPr/>
        </p:nvSpPr>
        <p:spPr>
          <a:xfrm>
            <a:off x="8240673" y="5778103"/>
            <a:ext cx="5757863" cy="520065"/>
          </a:xfrm>
          <a:prstGeom prst="rect">
            <a:avLst/>
          </a:prstGeom>
          <a:solidFill>
            <a:srgbClr val="000000">
              <a:alpha val="4000"/>
            </a:srgbClr>
          </a:solidFill>
          <a:ln/>
        </p:spPr>
        <p:txBody>
          <a:bodyPr/>
          <a:lstStyle/>
          <a:p>
            <a:endParaRPr lang="en-US"/>
          </a:p>
        </p:txBody>
      </p:sp>
      <p:sp>
        <p:nvSpPr>
          <p:cNvPr id="41" name="Text 39"/>
          <p:cNvSpPr/>
          <p:nvPr/>
        </p:nvSpPr>
        <p:spPr>
          <a:xfrm>
            <a:off x="8421648" y="5893832"/>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/24</a:t>
            </a:r>
            <a:endParaRPr lang="en-US" sz="1400" dirty="0"/>
          </a:p>
        </p:txBody>
      </p:sp>
      <p:sp>
        <p:nvSpPr>
          <p:cNvPr id="42" name="Text 40"/>
          <p:cNvSpPr/>
          <p:nvPr/>
        </p:nvSpPr>
        <p:spPr>
          <a:xfrm>
            <a:off x="10344507" y="5893832"/>
            <a:ext cx="155090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255.255.255.0</a:t>
            </a:r>
            <a:endParaRPr lang="en-US" sz="1400" dirty="0"/>
          </a:p>
        </p:txBody>
      </p:sp>
      <p:sp>
        <p:nvSpPr>
          <p:cNvPr id="43" name="Text 41"/>
          <p:cNvSpPr/>
          <p:nvPr/>
        </p:nvSpPr>
        <p:spPr>
          <a:xfrm>
            <a:off x="12263557" y="5893832"/>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254</a:t>
            </a:r>
            <a:endParaRPr lang="en-US" sz="1400" dirty="0"/>
          </a:p>
        </p:txBody>
      </p:sp>
      <p:sp>
        <p:nvSpPr>
          <p:cNvPr id="44" name="Shape 42"/>
          <p:cNvSpPr/>
          <p:nvPr/>
        </p:nvSpPr>
        <p:spPr>
          <a:xfrm>
            <a:off x="8240673" y="6298168"/>
            <a:ext cx="5757863" cy="520065"/>
          </a:xfrm>
          <a:prstGeom prst="rect">
            <a:avLst/>
          </a:prstGeom>
          <a:solidFill>
            <a:srgbClr val="FFFFFF">
              <a:alpha val="4000"/>
            </a:srgbClr>
          </a:solidFill>
          <a:ln/>
        </p:spPr>
        <p:txBody>
          <a:bodyPr/>
          <a:lstStyle/>
          <a:p>
            <a:endParaRPr lang="en-US"/>
          </a:p>
        </p:txBody>
      </p:sp>
      <p:sp>
        <p:nvSpPr>
          <p:cNvPr id="45" name="Text 43"/>
          <p:cNvSpPr/>
          <p:nvPr/>
        </p:nvSpPr>
        <p:spPr>
          <a:xfrm>
            <a:off x="8421648" y="6413897"/>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/16</a:t>
            </a:r>
            <a:endParaRPr lang="en-US" sz="1400" dirty="0"/>
          </a:p>
        </p:txBody>
      </p:sp>
      <p:sp>
        <p:nvSpPr>
          <p:cNvPr id="46" name="Text 44"/>
          <p:cNvSpPr/>
          <p:nvPr/>
        </p:nvSpPr>
        <p:spPr>
          <a:xfrm>
            <a:off x="10344507" y="6413897"/>
            <a:ext cx="155090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255.255.0.0</a:t>
            </a:r>
            <a:endParaRPr lang="en-US" sz="1400" dirty="0"/>
          </a:p>
        </p:txBody>
      </p:sp>
      <p:sp>
        <p:nvSpPr>
          <p:cNvPr id="47" name="Text 45"/>
          <p:cNvSpPr/>
          <p:nvPr/>
        </p:nvSpPr>
        <p:spPr>
          <a:xfrm>
            <a:off x="12263557" y="6413897"/>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65,534</a:t>
            </a:r>
            <a:endParaRPr lang="en-US" sz="1400" dirty="0"/>
          </a:p>
        </p:txBody>
      </p:sp>
      <p:sp>
        <p:nvSpPr>
          <p:cNvPr id="48" name="Shape 46"/>
          <p:cNvSpPr/>
          <p:nvPr/>
        </p:nvSpPr>
        <p:spPr>
          <a:xfrm>
            <a:off x="8240673" y="6818233"/>
            <a:ext cx="5757863" cy="520065"/>
          </a:xfrm>
          <a:prstGeom prst="rect">
            <a:avLst/>
          </a:prstGeom>
          <a:solidFill>
            <a:srgbClr val="000000">
              <a:alpha val="4000"/>
            </a:srgbClr>
          </a:solidFill>
          <a:ln/>
        </p:spPr>
        <p:txBody>
          <a:bodyPr/>
          <a:lstStyle/>
          <a:p>
            <a:endParaRPr lang="en-US"/>
          </a:p>
        </p:txBody>
      </p:sp>
      <p:sp>
        <p:nvSpPr>
          <p:cNvPr id="49" name="Text 47"/>
          <p:cNvSpPr/>
          <p:nvPr/>
        </p:nvSpPr>
        <p:spPr>
          <a:xfrm>
            <a:off x="8421648" y="6933962"/>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/8</a:t>
            </a:r>
            <a:endParaRPr lang="en-US" sz="1400" dirty="0"/>
          </a:p>
        </p:txBody>
      </p:sp>
      <p:sp>
        <p:nvSpPr>
          <p:cNvPr id="50" name="Text 48"/>
          <p:cNvSpPr/>
          <p:nvPr/>
        </p:nvSpPr>
        <p:spPr>
          <a:xfrm>
            <a:off x="10344507" y="6933962"/>
            <a:ext cx="155090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255.0.0.0</a:t>
            </a:r>
            <a:endParaRPr lang="en-US" sz="1400" dirty="0"/>
          </a:p>
        </p:txBody>
      </p:sp>
      <p:sp>
        <p:nvSpPr>
          <p:cNvPr id="51" name="Text 49"/>
          <p:cNvSpPr/>
          <p:nvPr/>
        </p:nvSpPr>
        <p:spPr>
          <a:xfrm>
            <a:off x="12263557" y="6933962"/>
            <a:ext cx="1554718" cy="288608"/>
          </a:xfrm>
          <a:prstGeom prst="rect">
            <a:avLst/>
          </a:prstGeom>
          <a:noFill/>
          <a:ln/>
        </p:spPr>
        <p:txBody>
          <a:bodyPr wrap="none" lIns="0" tIns="0" rIns="0" bIns="0" rtlCol="0" anchor="t"/>
          <a:lstStyle/>
          <a:p>
            <a:pPr marL="0" indent="0" algn="l">
              <a:lnSpc>
                <a:spcPts val="2250"/>
              </a:lnSpc>
              <a:buNone/>
            </a:pPr>
            <a:r>
              <a:rPr lang="en-US" sz="1400" dirty="0">
                <a:solidFill>
                  <a:srgbClr val="00002E"/>
                </a:solidFill>
                <a:latin typeface="PT Sans" pitchFamily="34" charset="0"/>
                <a:ea typeface="PT Sans" pitchFamily="34" charset="-122"/>
                <a:cs typeface="PT Sans" pitchFamily="34" charset="-120"/>
              </a:rPr>
              <a:t>16.7M</a:t>
            </a:r>
            <a:endParaRPr 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432673" y="743188"/>
            <a:ext cx="4038838" cy="363498"/>
          </a:xfrm>
          <a:prstGeom prst="rect">
            <a:avLst/>
          </a:prstGeom>
          <a:noFill/>
          <a:ln/>
        </p:spPr>
        <p:txBody>
          <a:bodyPr wrap="none" lIns="0" tIns="0" rIns="0" bIns="0" rtlCol="0" anchor="t"/>
          <a:lstStyle/>
          <a:p>
            <a:pPr marL="0" indent="0" algn="l">
              <a:lnSpc>
                <a:spcPts val="2850"/>
              </a:lnSpc>
              <a:buNone/>
            </a:pPr>
            <a:r>
              <a:rPr lang="en-US" sz="2250" dirty="0">
                <a:solidFill>
                  <a:srgbClr val="00002E"/>
                </a:solidFill>
                <a:latin typeface="Nunito Semi Bold" pitchFamily="34" charset="0"/>
                <a:ea typeface="Nunito Semi Bold" pitchFamily="34" charset="-122"/>
                <a:cs typeface="Nunito Semi Bold" pitchFamily="34" charset="-120"/>
              </a:rPr>
              <a:t>Linux Network Interface Types</a:t>
            </a:r>
            <a:endParaRPr lang="en-US" sz="2250" dirty="0"/>
          </a:p>
        </p:txBody>
      </p:sp>
      <p:sp>
        <p:nvSpPr>
          <p:cNvPr id="3" name="Text 1"/>
          <p:cNvSpPr/>
          <p:nvPr/>
        </p:nvSpPr>
        <p:spPr>
          <a:xfrm>
            <a:off x="432673" y="1353860"/>
            <a:ext cx="13765054" cy="197644"/>
          </a:xfrm>
          <a:prstGeom prst="rect">
            <a:avLst/>
          </a:prstGeom>
          <a:noFill/>
          <a:ln/>
        </p:spPr>
        <p:txBody>
          <a:bodyPr wrap="none" lIns="0" tIns="0" rIns="0" bIns="0" rtlCol="0" anchor="t"/>
          <a:lstStyle/>
          <a:p>
            <a:pPr marL="0" indent="0" algn="l">
              <a:lnSpc>
                <a:spcPts val="1550"/>
              </a:lnSpc>
              <a:buNone/>
            </a:pPr>
            <a:r>
              <a:rPr lang="en-US" sz="950" dirty="0">
                <a:solidFill>
                  <a:srgbClr val="00002E"/>
                </a:solidFill>
                <a:latin typeface="PT Sans" pitchFamily="34" charset="0"/>
                <a:ea typeface="PT Sans" pitchFamily="34" charset="-122"/>
                <a:cs typeface="PT Sans" pitchFamily="34" charset="-120"/>
              </a:rPr>
              <a:t>Ubuntu systems use predictable network interface naming based on hardware topology. Understanding interface types is essential for proper configuration and troubleshooting.</a:t>
            </a:r>
            <a:endParaRPr lang="en-US" sz="950" dirty="0"/>
          </a:p>
        </p:txBody>
      </p:sp>
      <p:sp>
        <p:nvSpPr>
          <p:cNvPr id="4" name="Shape 2"/>
          <p:cNvSpPr/>
          <p:nvPr/>
        </p:nvSpPr>
        <p:spPr>
          <a:xfrm>
            <a:off x="432673" y="1690568"/>
            <a:ext cx="13765054" cy="1003102"/>
          </a:xfrm>
          <a:prstGeom prst="roundRect">
            <a:avLst>
              <a:gd name="adj" fmla="val 18489"/>
            </a:avLst>
          </a:prstGeom>
          <a:solidFill>
            <a:srgbClr val="F3F3FF">
              <a:alpha val="75000"/>
            </a:srgbClr>
          </a:solidFill>
          <a:ln w="15240">
            <a:solidFill>
              <a:srgbClr val="2D4DF2"/>
            </a:solidFill>
            <a:prstDash val="solid"/>
          </a:ln>
        </p:spPr>
        <p:txBody>
          <a:bodyPr/>
          <a:lstStyle/>
          <a:p>
            <a:endParaRPr lang="en-US"/>
          </a:p>
        </p:txBody>
      </p:sp>
      <p:sp>
        <p:nvSpPr>
          <p:cNvPr id="5" name="Shape 3"/>
          <p:cNvSpPr/>
          <p:nvPr/>
        </p:nvSpPr>
        <p:spPr>
          <a:xfrm>
            <a:off x="447913" y="1705808"/>
            <a:ext cx="494467" cy="972622"/>
          </a:xfrm>
          <a:prstGeom prst="roundRect">
            <a:avLst>
              <a:gd name="adj" fmla="val 33809"/>
            </a:avLst>
          </a:prstGeom>
          <a:solidFill>
            <a:srgbClr val="F3F3FF"/>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836" y="2099429"/>
            <a:ext cx="185380" cy="185380"/>
          </a:xfrm>
          <a:prstGeom prst="rect">
            <a:avLst/>
          </a:prstGeom>
        </p:spPr>
      </p:pic>
      <p:sp>
        <p:nvSpPr>
          <p:cNvPr id="7" name="Text 4"/>
          <p:cNvSpPr/>
          <p:nvPr/>
        </p:nvSpPr>
        <p:spPr>
          <a:xfrm>
            <a:off x="1065967" y="1829395"/>
            <a:ext cx="1846778" cy="181808"/>
          </a:xfrm>
          <a:prstGeom prst="rect">
            <a:avLst/>
          </a:prstGeom>
          <a:noFill/>
          <a:ln/>
        </p:spPr>
        <p:txBody>
          <a:bodyPr wrap="none" lIns="0" tIns="0" rIns="0" bIns="0" rtlCol="0" anchor="t"/>
          <a:lstStyle/>
          <a:p>
            <a:pPr marL="0" indent="0" algn="l">
              <a:lnSpc>
                <a:spcPts val="1400"/>
              </a:lnSpc>
              <a:buNone/>
            </a:pPr>
            <a:r>
              <a:rPr lang="en-US" sz="1100" dirty="0">
                <a:solidFill>
                  <a:srgbClr val="00002E"/>
                </a:solidFill>
                <a:latin typeface="Nunito Semi Bold" pitchFamily="34" charset="0"/>
                <a:ea typeface="Nunito Semi Bold" pitchFamily="34" charset="-122"/>
                <a:cs typeface="Nunito Semi Bold" pitchFamily="34" charset="-120"/>
              </a:rPr>
              <a:t>Physical Ethernet Interfaces</a:t>
            </a:r>
            <a:endParaRPr lang="en-US" sz="1100" dirty="0"/>
          </a:p>
        </p:txBody>
      </p:sp>
      <p:sp>
        <p:nvSpPr>
          <p:cNvPr id="8" name="Text 5"/>
          <p:cNvSpPr/>
          <p:nvPr/>
        </p:nvSpPr>
        <p:spPr>
          <a:xfrm>
            <a:off x="1065967" y="2085380"/>
            <a:ext cx="12992933" cy="197644"/>
          </a:xfrm>
          <a:prstGeom prst="rect">
            <a:avLst/>
          </a:prstGeom>
          <a:noFill/>
          <a:ln/>
        </p:spPr>
        <p:txBody>
          <a:bodyPr wrap="none" lIns="0" tIns="0" rIns="0" bIns="0" rtlCol="0" anchor="t"/>
          <a:lstStyle/>
          <a:p>
            <a:pPr marL="0" indent="0" algn="l">
              <a:lnSpc>
                <a:spcPts val="1550"/>
              </a:lnSpc>
              <a:buNone/>
            </a:pPr>
            <a:r>
              <a:rPr lang="en-US" sz="950" b="1" dirty="0">
                <a:solidFill>
                  <a:srgbClr val="00002E"/>
                </a:solidFill>
                <a:latin typeface="PT Sans" pitchFamily="34" charset="0"/>
                <a:ea typeface="PT Sans" pitchFamily="34" charset="-122"/>
                <a:cs typeface="PT Sans" pitchFamily="34" charset="-120"/>
              </a:rPr>
              <a:t>Names:</a:t>
            </a:r>
            <a:r>
              <a:rPr lang="en-US" sz="950" dirty="0">
                <a:solidFill>
                  <a:srgbClr val="00002E"/>
                </a:solidFill>
                <a:latin typeface="PT Sans" pitchFamily="34" charset="0"/>
                <a:ea typeface="PT Sans" pitchFamily="34" charset="-122"/>
                <a:cs typeface="PT Sans" pitchFamily="34" charset="-120"/>
              </a:rPr>
              <a:t> ens33, enp0s3, eth0 (legacy)</a:t>
            </a:r>
            <a:endParaRPr lang="en-US" sz="950" dirty="0"/>
          </a:p>
        </p:txBody>
      </p:sp>
      <p:sp>
        <p:nvSpPr>
          <p:cNvPr id="9" name="Text 6"/>
          <p:cNvSpPr/>
          <p:nvPr/>
        </p:nvSpPr>
        <p:spPr>
          <a:xfrm>
            <a:off x="1065967" y="2357199"/>
            <a:ext cx="12992933" cy="197644"/>
          </a:xfrm>
          <a:prstGeom prst="rect">
            <a:avLst/>
          </a:prstGeom>
          <a:noFill/>
          <a:ln/>
        </p:spPr>
        <p:txBody>
          <a:bodyPr wrap="none" lIns="0" tIns="0" rIns="0" bIns="0" rtlCol="0" anchor="t"/>
          <a:lstStyle/>
          <a:p>
            <a:pPr marL="0" indent="0" algn="l">
              <a:lnSpc>
                <a:spcPts val="1550"/>
              </a:lnSpc>
              <a:buNone/>
            </a:pPr>
            <a:r>
              <a:rPr lang="en-US" sz="950" dirty="0">
                <a:solidFill>
                  <a:srgbClr val="00002E"/>
                </a:solidFill>
                <a:latin typeface="PT Sans" pitchFamily="34" charset="0"/>
                <a:ea typeface="PT Sans" pitchFamily="34" charset="-122"/>
                <a:cs typeface="PT Sans" pitchFamily="34" charset="-120"/>
              </a:rPr>
              <a:t>These represent actual hardware NICs. The naming scheme encodes location: 'en' for ethernet, 's' for hotplug slot, 'p' for PCI bus, followed by numbers indicating bus/slot positions. Physical interfaces connect to switches via Ethernet cables.</a:t>
            </a:r>
            <a:endParaRPr lang="en-US" sz="950" dirty="0"/>
          </a:p>
        </p:txBody>
      </p:sp>
      <p:sp>
        <p:nvSpPr>
          <p:cNvPr id="10" name="Shape 7"/>
          <p:cNvSpPr/>
          <p:nvPr/>
        </p:nvSpPr>
        <p:spPr>
          <a:xfrm>
            <a:off x="432673" y="2817257"/>
            <a:ext cx="13765054" cy="1010722"/>
          </a:xfrm>
          <a:prstGeom prst="roundRect">
            <a:avLst>
              <a:gd name="adj" fmla="val 18349"/>
            </a:avLst>
          </a:prstGeom>
          <a:solidFill>
            <a:srgbClr val="F3F3FF">
              <a:alpha val="75000"/>
            </a:srgbClr>
          </a:solidFill>
          <a:ln w="15240">
            <a:solidFill>
              <a:srgbClr val="018CE1"/>
            </a:solidFill>
            <a:prstDash val="solid"/>
          </a:ln>
        </p:spPr>
        <p:txBody>
          <a:bodyPr/>
          <a:lstStyle/>
          <a:p>
            <a:endParaRPr lang="en-US"/>
          </a:p>
        </p:txBody>
      </p:sp>
      <p:sp>
        <p:nvSpPr>
          <p:cNvPr id="11" name="Shape 8"/>
          <p:cNvSpPr/>
          <p:nvPr/>
        </p:nvSpPr>
        <p:spPr>
          <a:xfrm>
            <a:off x="447913" y="2832497"/>
            <a:ext cx="494467" cy="980242"/>
          </a:xfrm>
          <a:prstGeom prst="roundRect">
            <a:avLst>
              <a:gd name="adj" fmla="val 33809"/>
            </a:avLst>
          </a:prstGeom>
          <a:solidFill>
            <a:srgbClr val="F3F3FF"/>
          </a:solidFill>
          <a:ln/>
        </p:spPr>
        <p:txBody>
          <a:bodyPr/>
          <a:lstStyle/>
          <a:p>
            <a:endParaRPr lang="en-US"/>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4836" y="3229928"/>
            <a:ext cx="185380" cy="185380"/>
          </a:xfrm>
          <a:prstGeom prst="rect">
            <a:avLst/>
          </a:prstGeom>
        </p:spPr>
      </p:pic>
      <p:sp>
        <p:nvSpPr>
          <p:cNvPr id="13" name="Text 9"/>
          <p:cNvSpPr/>
          <p:nvPr/>
        </p:nvSpPr>
        <p:spPr>
          <a:xfrm>
            <a:off x="1065967" y="2956084"/>
            <a:ext cx="1454587" cy="181808"/>
          </a:xfrm>
          <a:prstGeom prst="rect">
            <a:avLst/>
          </a:prstGeom>
          <a:noFill/>
          <a:ln/>
        </p:spPr>
        <p:txBody>
          <a:bodyPr wrap="none" lIns="0" tIns="0" rIns="0" bIns="0" rtlCol="0" anchor="t"/>
          <a:lstStyle/>
          <a:p>
            <a:pPr marL="0" indent="0" algn="l">
              <a:lnSpc>
                <a:spcPts val="1400"/>
              </a:lnSpc>
              <a:buNone/>
            </a:pPr>
            <a:r>
              <a:rPr lang="en-US" sz="1100" dirty="0">
                <a:solidFill>
                  <a:srgbClr val="00002E"/>
                </a:solidFill>
                <a:latin typeface="Nunito Semi Bold" pitchFamily="34" charset="0"/>
                <a:ea typeface="Nunito Semi Bold" pitchFamily="34" charset="-122"/>
                <a:cs typeface="Nunito Semi Bold" pitchFamily="34" charset="-120"/>
              </a:rPr>
              <a:t>Wireless Interfaces</a:t>
            </a:r>
            <a:endParaRPr lang="en-US" sz="1100" dirty="0"/>
          </a:p>
        </p:txBody>
      </p:sp>
      <p:sp>
        <p:nvSpPr>
          <p:cNvPr id="14" name="Text 10"/>
          <p:cNvSpPr/>
          <p:nvPr/>
        </p:nvSpPr>
        <p:spPr>
          <a:xfrm>
            <a:off x="1065967" y="3212068"/>
            <a:ext cx="12992933" cy="197644"/>
          </a:xfrm>
          <a:prstGeom prst="rect">
            <a:avLst/>
          </a:prstGeom>
          <a:noFill/>
          <a:ln/>
        </p:spPr>
        <p:txBody>
          <a:bodyPr wrap="none" lIns="0" tIns="0" rIns="0" bIns="0" rtlCol="0" anchor="t"/>
          <a:lstStyle/>
          <a:p>
            <a:pPr marL="0" indent="0" algn="l">
              <a:lnSpc>
                <a:spcPts val="1550"/>
              </a:lnSpc>
              <a:buNone/>
            </a:pPr>
            <a:r>
              <a:rPr lang="en-US" sz="950" b="1" dirty="0">
                <a:solidFill>
                  <a:srgbClr val="00002E"/>
                </a:solidFill>
                <a:latin typeface="PT Sans" pitchFamily="34" charset="0"/>
                <a:ea typeface="PT Sans" pitchFamily="34" charset="-122"/>
                <a:cs typeface="PT Sans" pitchFamily="34" charset="-120"/>
              </a:rPr>
              <a:t>Names:</a:t>
            </a:r>
            <a:r>
              <a:rPr lang="en-US" sz="950" dirty="0">
                <a:solidFill>
                  <a:srgbClr val="00002E"/>
                </a:solidFill>
                <a:latin typeface="PT Sans" pitchFamily="34" charset="0"/>
                <a:ea typeface="PT Sans" pitchFamily="34" charset="-122"/>
                <a:cs typeface="PT Sans" pitchFamily="34" charset="-120"/>
              </a:rPr>
              <a:t> wlan0, wlp3s0</a:t>
            </a:r>
            <a:endParaRPr lang="en-US" sz="950" dirty="0"/>
          </a:p>
        </p:txBody>
      </p:sp>
      <p:sp>
        <p:nvSpPr>
          <p:cNvPr id="15" name="Text 11"/>
          <p:cNvSpPr/>
          <p:nvPr/>
        </p:nvSpPr>
        <p:spPr>
          <a:xfrm>
            <a:off x="1065967" y="3483888"/>
            <a:ext cx="12992933" cy="205264"/>
          </a:xfrm>
          <a:prstGeom prst="rect">
            <a:avLst/>
          </a:prstGeom>
          <a:noFill/>
          <a:ln/>
        </p:spPr>
        <p:txBody>
          <a:bodyPr wrap="none" lIns="0" tIns="0" rIns="0" bIns="0" rtlCol="0" anchor="t"/>
          <a:lstStyle/>
          <a:p>
            <a:pPr marL="0" indent="0" algn="l">
              <a:lnSpc>
                <a:spcPts val="1550"/>
              </a:lnSpc>
              <a:buNone/>
            </a:pPr>
            <a:r>
              <a:rPr lang="en-US" sz="950" dirty="0">
                <a:solidFill>
                  <a:srgbClr val="00002E"/>
                </a:solidFill>
                <a:latin typeface="PT Sans" pitchFamily="34" charset="0"/>
                <a:ea typeface="PT Sans" pitchFamily="34" charset="-122"/>
                <a:cs typeface="PT Sans" pitchFamily="34" charset="-120"/>
              </a:rPr>
              <a:t>Wireless network adapters connecting to Wi-Fi access points. Use tools like </a:t>
            </a:r>
            <a:r>
              <a:rPr lang="en-US" sz="950" dirty="0">
                <a:solidFill>
                  <a:srgbClr val="00002E"/>
                </a:solidFill>
                <a:highlight>
                  <a:srgbClr val="E6E6F2"/>
                </a:highlight>
                <a:latin typeface="Consolas" pitchFamily="34" charset="0"/>
                <a:ea typeface="Consolas" pitchFamily="34" charset="-122"/>
                <a:cs typeface="Consolas" pitchFamily="34" charset="-120"/>
              </a:rPr>
              <a:t>iwconfig</a:t>
            </a:r>
            <a:r>
              <a:rPr lang="en-US" sz="950" dirty="0">
                <a:solidFill>
                  <a:srgbClr val="00002E"/>
                </a:solidFill>
                <a:latin typeface="PT Sans" pitchFamily="34" charset="0"/>
                <a:ea typeface="PT Sans" pitchFamily="34" charset="-122"/>
                <a:cs typeface="PT Sans" pitchFamily="34" charset="-120"/>
              </a:rPr>
              <a:t> or </a:t>
            </a:r>
            <a:r>
              <a:rPr lang="en-US" sz="950" dirty="0">
                <a:solidFill>
                  <a:srgbClr val="00002E"/>
                </a:solidFill>
                <a:highlight>
                  <a:srgbClr val="E6E6F2"/>
                </a:highlight>
                <a:latin typeface="Consolas" pitchFamily="34" charset="0"/>
                <a:ea typeface="Consolas" pitchFamily="34" charset="-122"/>
                <a:cs typeface="Consolas" pitchFamily="34" charset="-120"/>
              </a:rPr>
              <a:t>nmcli</a:t>
            </a:r>
            <a:r>
              <a:rPr lang="en-US" sz="950" dirty="0">
                <a:solidFill>
                  <a:srgbClr val="00002E"/>
                </a:solidFill>
                <a:latin typeface="PT Sans" pitchFamily="34" charset="0"/>
                <a:ea typeface="PT Sans" pitchFamily="34" charset="-122"/>
                <a:cs typeface="PT Sans" pitchFamily="34" charset="-120"/>
              </a:rPr>
              <a:t> to manage wireless connections, scan for networks, and configure authentication. Less common on servers, typical on laptops and desktops.</a:t>
            </a:r>
            <a:endParaRPr lang="en-US" sz="950" dirty="0"/>
          </a:p>
        </p:txBody>
      </p:sp>
      <p:sp>
        <p:nvSpPr>
          <p:cNvPr id="16" name="Shape 12"/>
          <p:cNvSpPr/>
          <p:nvPr/>
        </p:nvSpPr>
        <p:spPr>
          <a:xfrm>
            <a:off x="432673" y="3951565"/>
            <a:ext cx="13765054" cy="1274921"/>
          </a:xfrm>
          <a:prstGeom prst="roundRect">
            <a:avLst>
              <a:gd name="adj" fmla="val 14547"/>
            </a:avLst>
          </a:prstGeom>
          <a:solidFill>
            <a:srgbClr val="F3F3FF">
              <a:alpha val="75000"/>
            </a:srgbClr>
          </a:solidFill>
          <a:ln w="15240">
            <a:solidFill>
              <a:srgbClr val="DA33BF"/>
            </a:solidFill>
            <a:prstDash val="solid"/>
          </a:ln>
        </p:spPr>
        <p:txBody>
          <a:bodyPr/>
          <a:lstStyle/>
          <a:p>
            <a:endParaRPr lang="en-US"/>
          </a:p>
        </p:txBody>
      </p:sp>
      <p:sp>
        <p:nvSpPr>
          <p:cNvPr id="17" name="Shape 13"/>
          <p:cNvSpPr/>
          <p:nvPr/>
        </p:nvSpPr>
        <p:spPr>
          <a:xfrm>
            <a:off x="447913" y="3966805"/>
            <a:ext cx="494467" cy="1244441"/>
          </a:xfrm>
          <a:prstGeom prst="roundRect">
            <a:avLst>
              <a:gd name="adj" fmla="val 33809"/>
            </a:avLst>
          </a:prstGeom>
          <a:solidFill>
            <a:srgbClr val="F3F3FF"/>
          </a:solidFill>
          <a:ln/>
        </p:spPr>
        <p:txBody>
          <a:bodyPr/>
          <a:lstStyle/>
          <a:p>
            <a:endParaRPr lang="en-US"/>
          </a:p>
        </p:txBody>
      </p:sp>
      <p:pic>
        <p:nvPicPr>
          <p:cNvPr id="1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4836" y="4496276"/>
            <a:ext cx="185380" cy="185380"/>
          </a:xfrm>
          <a:prstGeom prst="rect">
            <a:avLst/>
          </a:prstGeom>
        </p:spPr>
      </p:pic>
      <p:sp>
        <p:nvSpPr>
          <p:cNvPr id="19" name="Text 14"/>
          <p:cNvSpPr/>
          <p:nvPr/>
        </p:nvSpPr>
        <p:spPr>
          <a:xfrm>
            <a:off x="1065967" y="4090392"/>
            <a:ext cx="1454587" cy="181808"/>
          </a:xfrm>
          <a:prstGeom prst="rect">
            <a:avLst/>
          </a:prstGeom>
          <a:noFill/>
          <a:ln/>
        </p:spPr>
        <p:txBody>
          <a:bodyPr wrap="none" lIns="0" tIns="0" rIns="0" bIns="0" rtlCol="0" anchor="t"/>
          <a:lstStyle/>
          <a:p>
            <a:pPr marL="0" indent="0" algn="l">
              <a:lnSpc>
                <a:spcPts val="1400"/>
              </a:lnSpc>
              <a:buNone/>
            </a:pPr>
            <a:r>
              <a:rPr lang="en-US" sz="1100" dirty="0">
                <a:solidFill>
                  <a:srgbClr val="00002E"/>
                </a:solidFill>
                <a:latin typeface="Nunito Semi Bold" pitchFamily="34" charset="0"/>
                <a:ea typeface="Nunito Semi Bold" pitchFamily="34" charset="-122"/>
                <a:cs typeface="Nunito Semi Bold" pitchFamily="34" charset="-120"/>
              </a:rPr>
              <a:t>Loopback Interface</a:t>
            </a:r>
            <a:endParaRPr lang="en-US" sz="1100" dirty="0"/>
          </a:p>
        </p:txBody>
      </p:sp>
      <p:sp>
        <p:nvSpPr>
          <p:cNvPr id="20" name="Text 15"/>
          <p:cNvSpPr/>
          <p:nvPr/>
        </p:nvSpPr>
        <p:spPr>
          <a:xfrm>
            <a:off x="1065967" y="4346377"/>
            <a:ext cx="12992933" cy="197644"/>
          </a:xfrm>
          <a:prstGeom prst="rect">
            <a:avLst/>
          </a:prstGeom>
          <a:noFill/>
          <a:ln/>
        </p:spPr>
        <p:txBody>
          <a:bodyPr wrap="none" lIns="0" tIns="0" rIns="0" bIns="0" rtlCol="0" anchor="t"/>
          <a:lstStyle/>
          <a:p>
            <a:pPr marL="0" indent="0" algn="l">
              <a:lnSpc>
                <a:spcPts val="1550"/>
              </a:lnSpc>
              <a:buNone/>
            </a:pPr>
            <a:r>
              <a:rPr lang="en-US" sz="950" b="1" dirty="0">
                <a:solidFill>
                  <a:srgbClr val="00002E"/>
                </a:solidFill>
                <a:latin typeface="PT Sans" pitchFamily="34" charset="0"/>
                <a:ea typeface="PT Sans" pitchFamily="34" charset="-122"/>
                <a:cs typeface="PT Sans" pitchFamily="34" charset="-120"/>
              </a:rPr>
              <a:t>Name:</a:t>
            </a:r>
            <a:r>
              <a:rPr lang="en-US" sz="950" dirty="0">
                <a:solidFill>
                  <a:srgbClr val="00002E"/>
                </a:solidFill>
                <a:latin typeface="PT Sans" pitchFamily="34" charset="0"/>
                <a:ea typeface="PT Sans" pitchFamily="34" charset="-122"/>
                <a:cs typeface="PT Sans" pitchFamily="34" charset="-120"/>
              </a:rPr>
              <a:t> lo (always)</a:t>
            </a:r>
            <a:endParaRPr lang="en-US" sz="950" dirty="0"/>
          </a:p>
        </p:txBody>
      </p:sp>
      <p:sp>
        <p:nvSpPr>
          <p:cNvPr id="21" name="Text 16"/>
          <p:cNvSpPr/>
          <p:nvPr/>
        </p:nvSpPr>
        <p:spPr>
          <a:xfrm>
            <a:off x="1065967" y="4618196"/>
            <a:ext cx="12992933" cy="197644"/>
          </a:xfrm>
          <a:prstGeom prst="rect">
            <a:avLst/>
          </a:prstGeom>
          <a:noFill/>
          <a:ln/>
        </p:spPr>
        <p:txBody>
          <a:bodyPr wrap="none" lIns="0" tIns="0" rIns="0" bIns="0" rtlCol="0" anchor="t"/>
          <a:lstStyle/>
          <a:p>
            <a:pPr marL="0" indent="0" algn="l">
              <a:lnSpc>
                <a:spcPts val="1550"/>
              </a:lnSpc>
              <a:buNone/>
            </a:pPr>
            <a:r>
              <a:rPr lang="en-US" sz="950" b="1" dirty="0">
                <a:solidFill>
                  <a:srgbClr val="00002E"/>
                </a:solidFill>
                <a:latin typeface="PT Sans" pitchFamily="34" charset="0"/>
                <a:ea typeface="PT Sans" pitchFamily="34" charset="-122"/>
                <a:cs typeface="PT Sans" pitchFamily="34" charset="-120"/>
              </a:rPr>
              <a:t>Address:</a:t>
            </a:r>
            <a:r>
              <a:rPr lang="en-US" sz="950" dirty="0">
                <a:solidFill>
                  <a:srgbClr val="00002E"/>
                </a:solidFill>
                <a:latin typeface="PT Sans" pitchFamily="34" charset="0"/>
                <a:ea typeface="PT Sans" pitchFamily="34" charset="-122"/>
                <a:cs typeface="PT Sans" pitchFamily="34" charset="-120"/>
              </a:rPr>
              <a:t> 127.0.0.1 (IPv4), ::1 (IPv6)</a:t>
            </a:r>
            <a:endParaRPr lang="en-US" sz="950" dirty="0"/>
          </a:p>
        </p:txBody>
      </p:sp>
      <p:sp>
        <p:nvSpPr>
          <p:cNvPr id="22" name="Text 17"/>
          <p:cNvSpPr/>
          <p:nvPr/>
        </p:nvSpPr>
        <p:spPr>
          <a:xfrm>
            <a:off x="1065967" y="4890016"/>
            <a:ext cx="12992933" cy="197644"/>
          </a:xfrm>
          <a:prstGeom prst="rect">
            <a:avLst/>
          </a:prstGeom>
          <a:noFill/>
          <a:ln/>
        </p:spPr>
        <p:txBody>
          <a:bodyPr wrap="none" lIns="0" tIns="0" rIns="0" bIns="0" rtlCol="0" anchor="t"/>
          <a:lstStyle/>
          <a:p>
            <a:pPr marL="0" indent="0" algn="l">
              <a:lnSpc>
                <a:spcPts val="1550"/>
              </a:lnSpc>
              <a:buNone/>
            </a:pPr>
            <a:r>
              <a:rPr lang="en-US" sz="950" dirty="0">
                <a:solidFill>
                  <a:srgbClr val="00002E"/>
                </a:solidFill>
                <a:latin typeface="PT Sans" pitchFamily="34" charset="0"/>
                <a:ea typeface="PT Sans" pitchFamily="34" charset="-122"/>
                <a:cs typeface="PT Sans" pitchFamily="34" charset="-120"/>
              </a:rPr>
              <a:t>Virtual interface for local machine communication. Applications use loopback to communicate with services on the same host without network overhead. Traffic never leaves the computer. Essential for testing and local services.</a:t>
            </a:r>
            <a:endParaRPr lang="en-US" sz="950" dirty="0"/>
          </a:p>
        </p:txBody>
      </p:sp>
      <p:sp>
        <p:nvSpPr>
          <p:cNvPr id="23" name="Shape 18"/>
          <p:cNvSpPr/>
          <p:nvPr/>
        </p:nvSpPr>
        <p:spPr>
          <a:xfrm>
            <a:off x="432673" y="5350073"/>
            <a:ext cx="13765054" cy="1003102"/>
          </a:xfrm>
          <a:prstGeom prst="roundRect">
            <a:avLst>
              <a:gd name="adj" fmla="val 18489"/>
            </a:avLst>
          </a:prstGeom>
          <a:solidFill>
            <a:srgbClr val="F3F3FF">
              <a:alpha val="75000"/>
            </a:srgbClr>
          </a:solidFill>
          <a:ln w="15240">
            <a:solidFill>
              <a:srgbClr val="2D4DF2"/>
            </a:solidFill>
            <a:prstDash val="solid"/>
          </a:ln>
        </p:spPr>
        <p:txBody>
          <a:bodyPr/>
          <a:lstStyle/>
          <a:p>
            <a:endParaRPr lang="en-US"/>
          </a:p>
        </p:txBody>
      </p:sp>
      <p:sp>
        <p:nvSpPr>
          <p:cNvPr id="24" name="Shape 19"/>
          <p:cNvSpPr/>
          <p:nvPr/>
        </p:nvSpPr>
        <p:spPr>
          <a:xfrm>
            <a:off x="447913" y="5365313"/>
            <a:ext cx="494467" cy="972622"/>
          </a:xfrm>
          <a:prstGeom prst="roundRect">
            <a:avLst>
              <a:gd name="adj" fmla="val 33809"/>
            </a:avLst>
          </a:prstGeom>
          <a:solidFill>
            <a:srgbClr val="F3F3FF"/>
          </a:solidFill>
          <a:ln/>
        </p:spPr>
        <p:txBody>
          <a:bodyPr/>
          <a:lstStyle/>
          <a:p>
            <a:endParaRPr lang="en-US"/>
          </a:p>
        </p:txBody>
      </p:sp>
      <p:pic>
        <p:nvPicPr>
          <p:cNvPr id="2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836" y="5758934"/>
            <a:ext cx="185380" cy="185380"/>
          </a:xfrm>
          <a:prstGeom prst="rect">
            <a:avLst/>
          </a:prstGeom>
        </p:spPr>
      </p:pic>
      <p:sp>
        <p:nvSpPr>
          <p:cNvPr id="26" name="Text 20"/>
          <p:cNvSpPr/>
          <p:nvPr/>
        </p:nvSpPr>
        <p:spPr>
          <a:xfrm>
            <a:off x="1065967" y="5488900"/>
            <a:ext cx="1454587" cy="181808"/>
          </a:xfrm>
          <a:prstGeom prst="rect">
            <a:avLst/>
          </a:prstGeom>
          <a:noFill/>
          <a:ln/>
        </p:spPr>
        <p:txBody>
          <a:bodyPr wrap="none" lIns="0" tIns="0" rIns="0" bIns="0" rtlCol="0" anchor="t"/>
          <a:lstStyle/>
          <a:p>
            <a:pPr marL="0" indent="0" algn="l">
              <a:lnSpc>
                <a:spcPts val="1400"/>
              </a:lnSpc>
              <a:buNone/>
            </a:pPr>
            <a:r>
              <a:rPr lang="en-US" sz="1100" dirty="0">
                <a:solidFill>
                  <a:srgbClr val="00002E"/>
                </a:solidFill>
                <a:latin typeface="Nunito Semi Bold" pitchFamily="34" charset="0"/>
                <a:ea typeface="Nunito Semi Bold" pitchFamily="34" charset="-122"/>
                <a:cs typeface="Nunito Semi Bold" pitchFamily="34" charset="-120"/>
              </a:rPr>
              <a:t>Virtual Interfaces</a:t>
            </a:r>
            <a:endParaRPr lang="en-US" sz="1100" dirty="0"/>
          </a:p>
        </p:txBody>
      </p:sp>
      <p:sp>
        <p:nvSpPr>
          <p:cNvPr id="27" name="Text 21"/>
          <p:cNvSpPr/>
          <p:nvPr/>
        </p:nvSpPr>
        <p:spPr>
          <a:xfrm>
            <a:off x="1065967" y="5744885"/>
            <a:ext cx="12992933" cy="197644"/>
          </a:xfrm>
          <a:prstGeom prst="rect">
            <a:avLst/>
          </a:prstGeom>
          <a:noFill/>
          <a:ln/>
        </p:spPr>
        <p:txBody>
          <a:bodyPr wrap="none" lIns="0" tIns="0" rIns="0" bIns="0" rtlCol="0" anchor="t"/>
          <a:lstStyle/>
          <a:p>
            <a:pPr marL="0" indent="0" algn="l">
              <a:lnSpc>
                <a:spcPts val="1550"/>
              </a:lnSpc>
              <a:buNone/>
            </a:pPr>
            <a:r>
              <a:rPr lang="en-US" sz="950" b="1" dirty="0">
                <a:solidFill>
                  <a:srgbClr val="00002E"/>
                </a:solidFill>
                <a:latin typeface="PT Sans" pitchFamily="34" charset="0"/>
                <a:ea typeface="PT Sans" pitchFamily="34" charset="-122"/>
                <a:cs typeface="PT Sans" pitchFamily="34" charset="-120"/>
              </a:rPr>
              <a:t>Examples:</a:t>
            </a:r>
            <a:r>
              <a:rPr lang="en-US" sz="950" dirty="0">
                <a:solidFill>
                  <a:srgbClr val="00002E"/>
                </a:solidFill>
                <a:latin typeface="PT Sans" pitchFamily="34" charset="0"/>
                <a:ea typeface="PT Sans" pitchFamily="34" charset="-122"/>
                <a:cs typeface="PT Sans" pitchFamily="34" charset="-120"/>
              </a:rPr>
              <a:t> docker0, br0, tun0</a:t>
            </a:r>
            <a:endParaRPr lang="en-US" sz="950" dirty="0"/>
          </a:p>
        </p:txBody>
      </p:sp>
      <p:sp>
        <p:nvSpPr>
          <p:cNvPr id="28" name="Text 22"/>
          <p:cNvSpPr/>
          <p:nvPr/>
        </p:nvSpPr>
        <p:spPr>
          <a:xfrm>
            <a:off x="1065967" y="6016704"/>
            <a:ext cx="12992933" cy="197644"/>
          </a:xfrm>
          <a:prstGeom prst="rect">
            <a:avLst/>
          </a:prstGeom>
          <a:noFill/>
          <a:ln/>
        </p:spPr>
        <p:txBody>
          <a:bodyPr wrap="none" lIns="0" tIns="0" rIns="0" bIns="0" rtlCol="0" anchor="t"/>
          <a:lstStyle/>
          <a:p>
            <a:pPr marL="0" indent="0" algn="l">
              <a:lnSpc>
                <a:spcPts val="1550"/>
              </a:lnSpc>
              <a:buNone/>
            </a:pPr>
            <a:r>
              <a:rPr lang="en-US" sz="950" dirty="0">
                <a:solidFill>
                  <a:srgbClr val="00002E"/>
                </a:solidFill>
                <a:latin typeface="PT Sans" pitchFamily="34" charset="0"/>
                <a:ea typeface="PT Sans" pitchFamily="34" charset="-122"/>
                <a:cs typeface="PT Sans" pitchFamily="34" charset="-120"/>
              </a:rPr>
              <a:t>Software-defined interfaces for virtualization, containers, VPNs, and bridges. Docker creates docker0 for container networking. OpenVPN creates tun interfaces for VPN tunnels. Bridges (br0) connect virtual machines to physical networks.</a:t>
            </a:r>
            <a:endParaRPr lang="en-US" sz="950" dirty="0"/>
          </a:p>
        </p:txBody>
      </p:sp>
      <p:sp>
        <p:nvSpPr>
          <p:cNvPr id="29" name="Text 23"/>
          <p:cNvSpPr/>
          <p:nvPr/>
        </p:nvSpPr>
        <p:spPr>
          <a:xfrm>
            <a:off x="432673" y="6538555"/>
            <a:ext cx="1454587" cy="181808"/>
          </a:xfrm>
          <a:prstGeom prst="rect">
            <a:avLst/>
          </a:prstGeom>
          <a:noFill/>
          <a:ln/>
        </p:spPr>
        <p:txBody>
          <a:bodyPr wrap="none" lIns="0" tIns="0" rIns="0" bIns="0" rtlCol="0" anchor="t"/>
          <a:lstStyle/>
          <a:p>
            <a:pPr marL="0" indent="0" algn="l">
              <a:lnSpc>
                <a:spcPts val="1400"/>
              </a:lnSpc>
              <a:buNone/>
            </a:pPr>
            <a:r>
              <a:rPr lang="en-US" sz="1100" dirty="0">
                <a:solidFill>
                  <a:srgbClr val="00002E"/>
                </a:solidFill>
                <a:latin typeface="Nunito Semi Bold" pitchFamily="34" charset="0"/>
                <a:ea typeface="Nunito Semi Bold" pitchFamily="34" charset="-122"/>
                <a:cs typeface="Nunito Semi Bold" pitchFamily="34" charset="-120"/>
              </a:rPr>
              <a:t>View All Interfaces</a:t>
            </a:r>
            <a:endParaRPr lang="en-US" sz="1100" dirty="0"/>
          </a:p>
        </p:txBody>
      </p:sp>
      <p:sp>
        <p:nvSpPr>
          <p:cNvPr id="30" name="Shape 24"/>
          <p:cNvSpPr/>
          <p:nvPr/>
        </p:nvSpPr>
        <p:spPr>
          <a:xfrm>
            <a:off x="432673" y="6905744"/>
            <a:ext cx="13765054" cy="580549"/>
          </a:xfrm>
          <a:prstGeom prst="roundRect">
            <a:avLst>
              <a:gd name="adj" fmla="val 31946"/>
            </a:avLst>
          </a:prstGeom>
          <a:solidFill>
            <a:srgbClr val="E6E6F2"/>
          </a:solidFill>
          <a:ln/>
        </p:spPr>
        <p:txBody>
          <a:bodyPr/>
          <a:lstStyle/>
          <a:p>
            <a:endParaRPr lang="en-US"/>
          </a:p>
        </p:txBody>
      </p:sp>
      <p:sp>
        <p:nvSpPr>
          <p:cNvPr id="31" name="Shape 25"/>
          <p:cNvSpPr/>
          <p:nvPr/>
        </p:nvSpPr>
        <p:spPr>
          <a:xfrm>
            <a:off x="426601" y="6905744"/>
            <a:ext cx="13777198" cy="580549"/>
          </a:xfrm>
          <a:prstGeom prst="roundRect">
            <a:avLst>
              <a:gd name="adj" fmla="val 3195"/>
            </a:avLst>
          </a:prstGeom>
          <a:solidFill>
            <a:srgbClr val="E6E6F2"/>
          </a:solidFill>
          <a:ln/>
        </p:spPr>
        <p:txBody>
          <a:bodyPr/>
          <a:lstStyle/>
          <a:p>
            <a:endParaRPr lang="en-US"/>
          </a:p>
        </p:txBody>
      </p:sp>
      <p:sp>
        <p:nvSpPr>
          <p:cNvPr id="32" name="Text 26"/>
          <p:cNvSpPr/>
          <p:nvPr/>
        </p:nvSpPr>
        <p:spPr>
          <a:xfrm>
            <a:off x="550188" y="6998375"/>
            <a:ext cx="13530024" cy="395288"/>
          </a:xfrm>
          <a:prstGeom prst="rect">
            <a:avLst/>
          </a:prstGeom>
          <a:noFill/>
          <a:ln/>
        </p:spPr>
        <p:txBody>
          <a:bodyPr wrap="square" lIns="0" tIns="0" rIns="0" bIns="0" rtlCol="0" anchor="t"/>
          <a:lstStyle/>
          <a:p>
            <a:pPr marL="0" indent="0" algn="l">
              <a:lnSpc>
                <a:spcPts val="1550"/>
              </a:lnSpc>
              <a:buNone/>
            </a:pPr>
            <a:r>
              <a:rPr lang="en-US" sz="950" dirty="0">
                <a:solidFill>
                  <a:srgbClr val="00002E"/>
                </a:solidFill>
                <a:highlight>
                  <a:srgbClr val="E6E6F2"/>
                </a:highlight>
                <a:latin typeface="Consolas" pitchFamily="34" charset="0"/>
                <a:ea typeface="Consolas" pitchFamily="34" charset="-122"/>
                <a:cs typeface="Consolas" pitchFamily="34" charset="-120"/>
              </a:rPr>
              <a:t>ip link show# Lists all network interfaces with status and MAC addresses</a:t>
            </a:r>
            <a:endParaRPr lang="en-US" sz="9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608528" y="617934"/>
            <a:ext cx="6432352" cy="511493"/>
          </a:xfrm>
          <a:prstGeom prst="rect">
            <a:avLst/>
          </a:prstGeom>
          <a:noFill/>
          <a:ln/>
        </p:spPr>
        <p:txBody>
          <a:bodyPr wrap="none" lIns="0" tIns="0" rIns="0" bIns="0" rtlCol="0" anchor="t"/>
          <a:lstStyle/>
          <a:p>
            <a:pPr marL="0" indent="0" algn="l">
              <a:lnSpc>
                <a:spcPts val="4000"/>
              </a:lnSpc>
              <a:buNone/>
            </a:pPr>
            <a:r>
              <a:rPr lang="en-US" sz="3200" dirty="0">
                <a:solidFill>
                  <a:srgbClr val="00002E"/>
                </a:solidFill>
                <a:latin typeface="Nunito Semi Bold" pitchFamily="34" charset="0"/>
                <a:ea typeface="Nunito Semi Bold" pitchFamily="34" charset="-122"/>
                <a:cs typeface="Nunito Semi Bold" pitchFamily="34" charset="-120"/>
              </a:rPr>
              <a:t>Dynamic vs Static IP Configuration</a:t>
            </a:r>
            <a:endParaRPr lang="en-US" sz="3200" dirty="0"/>
          </a:p>
        </p:txBody>
      </p:sp>
      <p:sp>
        <p:nvSpPr>
          <p:cNvPr id="3" name="Text 1"/>
          <p:cNvSpPr/>
          <p:nvPr/>
        </p:nvSpPr>
        <p:spPr>
          <a:xfrm>
            <a:off x="608528" y="1564005"/>
            <a:ext cx="2454950" cy="306824"/>
          </a:xfrm>
          <a:prstGeom prst="rect">
            <a:avLst/>
          </a:prstGeom>
          <a:noFill/>
          <a:ln/>
        </p:spPr>
        <p:txBody>
          <a:bodyPr wrap="none" lIns="0" tIns="0" rIns="0" bIns="0" rtlCol="0" anchor="t"/>
          <a:lstStyle/>
          <a:p>
            <a:pPr marL="0" indent="0" algn="l">
              <a:lnSpc>
                <a:spcPts val="2400"/>
              </a:lnSpc>
              <a:buNone/>
            </a:pPr>
            <a:r>
              <a:rPr lang="en-US" sz="1900" dirty="0">
                <a:solidFill>
                  <a:srgbClr val="2D4DF2"/>
                </a:solidFill>
                <a:latin typeface="Nunito Semi Bold" pitchFamily="34" charset="0"/>
                <a:ea typeface="Nunito Semi Bold" pitchFamily="34" charset="-122"/>
                <a:cs typeface="Nunito Semi Bold" pitchFamily="34" charset="-120"/>
              </a:rPr>
              <a:t>DHCP (Dynamic)</a:t>
            </a:r>
            <a:endParaRPr lang="en-US" sz="1900" dirty="0"/>
          </a:p>
        </p:txBody>
      </p:sp>
      <p:sp>
        <p:nvSpPr>
          <p:cNvPr id="4" name="Text 2"/>
          <p:cNvSpPr/>
          <p:nvPr/>
        </p:nvSpPr>
        <p:spPr>
          <a:xfrm>
            <a:off x="608528" y="2044660"/>
            <a:ext cx="6494621" cy="834747"/>
          </a:xfrm>
          <a:prstGeom prst="rect">
            <a:avLst/>
          </a:prstGeom>
          <a:noFill/>
          <a:ln/>
        </p:spPr>
        <p:txBody>
          <a:bodyPr wrap="square" lIns="0" tIns="0" rIns="0" bIns="0" rtlCol="0" anchor="t"/>
          <a:lstStyle/>
          <a:p>
            <a:pPr marL="0" indent="0" algn="l">
              <a:lnSpc>
                <a:spcPts val="2150"/>
              </a:lnSpc>
              <a:buNone/>
            </a:pPr>
            <a:r>
              <a:rPr lang="en-US" sz="1350" dirty="0">
                <a:solidFill>
                  <a:srgbClr val="00002E"/>
                </a:solidFill>
                <a:latin typeface="PT Sans" pitchFamily="34" charset="0"/>
                <a:ea typeface="PT Sans" pitchFamily="34" charset="-122"/>
                <a:cs typeface="PT Sans" pitchFamily="34" charset="-120"/>
              </a:rPr>
              <a:t>Dynamic Host Configuration Protocol automatically assigns IP addresses, subnet masks, gateways, and DNS servers to clients. A DHCP server maintains a pool of available addresses and leases them to devices for a set period.</a:t>
            </a:r>
            <a:endParaRPr lang="en-US" sz="1350" dirty="0"/>
          </a:p>
        </p:txBody>
      </p:sp>
      <p:sp>
        <p:nvSpPr>
          <p:cNvPr id="5" name="Text 3"/>
          <p:cNvSpPr/>
          <p:nvPr/>
        </p:nvSpPr>
        <p:spPr>
          <a:xfrm>
            <a:off x="608528" y="3053239"/>
            <a:ext cx="2045732" cy="255627"/>
          </a:xfrm>
          <a:prstGeom prst="rect">
            <a:avLst/>
          </a:prstGeom>
          <a:noFill/>
          <a:ln/>
        </p:spPr>
        <p:txBody>
          <a:bodyPr wrap="none" lIns="0" tIns="0" rIns="0" bIns="0" rtlCol="0" anchor="t"/>
          <a:lstStyle/>
          <a:p>
            <a:pPr marL="0" indent="0" algn="l">
              <a:lnSpc>
                <a:spcPts val="2000"/>
              </a:lnSpc>
              <a:buNone/>
            </a:pPr>
            <a:r>
              <a:rPr lang="en-US" sz="1600" dirty="0">
                <a:solidFill>
                  <a:srgbClr val="00002E"/>
                </a:solidFill>
                <a:latin typeface="Nunito Semi Bold" pitchFamily="34" charset="0"/>
                <a:ea typeface="Nunito Semi Bold" pitchFamily="34" charset="-122"/>
                <a:cs typeface="Nunito Semi Bold" pitchFamily="34" charset="-120"/>
              </a:rPr>
              <a:t>Advantages</a:t>
            </a:r>
            <a:endParaRPr lang="en-US" sz="1600" dirty="0"/>
          </a:p>
        </p:txBody>
      </p:sp>
      <p:sp>
        <p:nvSpPr>
          <p:cNvPr id="6" name="Text 4"/>
          <p:cNvSpPr/>
          <p:nvPr/>
        </p:nvSpPr>
        <p:spPr>
          <a:xfrm>
            <a:off x="608528" y="3482697"/>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Easy setup—no manual configuration needed</a:t>
            </a:r>
            <a:endParaRPr lang="en-US" sz="1350" dirty="0"/>
          </a:p>
        </p:txBody>
      </p:sp>
      <p:sp>
        <p:nvSpPr>
          <p:cNvPr id="7" name="Text 5"/>
          <p:cNvSpPr/>
          <p:nvPr/>
        </p:nvSpPr>
        <p:spPr>
          <a:xfrm>
            <a:off x="608528" y="3821787"/>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Reduces IP conflicts and administrative overhead</a:t>
            </a:r>
            <a:endParaRPr lang="en-US" sz="1350" dirty="0"/>
          </a:p>
        </p:txBody>
      </p:sp>
      <p:sp>
        <p:nvSpPr>
          <p:cNvPr id="8" name="Text 6"/>
          <p:cNvSpPr/>
          <p:nvPr/>
        </p:nvSpPr>
        <p:spPr>
          <a:xfrm>
            <a:off x="608528" y="4160877"/>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Automatic updates when network changes</a:t>
            </a:r>
            <a:endParaRPr lang="en-US" sz="1350" dirty="0"/>
          </a:p>
        </p:txBody>
      </p:sp>
      <p:sp>
        <p:nvSpPr>
          <p:cNvPr id="9" name="Text 7"/>
          <p:cNvSpPr/>
          <p:nvPr/>
        </p:nvSpPr>
        <p:spPr>
          <a:xfrm>
            <a:off x="608528" y="4499967"/>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Perfect for workstations and mobile devices</a:t>
            </a:r>
            <a:endParaRPr lang="en-US" sz="1350" dirty="0"/>
          </a:p>
        </p:txBody>
      </p:sp>
      <p:sp>
        <p:nvSpPr>
          <p:cNvPr id="10" name="Text 8"/>
          <p:cNvSpPr/>
          <p:nvPr/>
        </p:nvSpPr>
        <p:spPr>
          <a:xfrm>
            <a:off x="608528" y="4952048"/>
            <a:ext cx="2045732" cy="255627"/>
          </a:xfrm>
          <a:prstGeom prst="rect">
            <a:avLst/>
          </a:prstGeom>
          <a:noFill/>
          <a:ln/>
        </p:spPr>
        <p:txBody>
          <a:bodyPr wrap="none" lIns="0" tIns="0" rIns="0" bIns="0" rtlCol="0" anchor="t"/>
          <a:lstStyle/>
          <a:p>
            <a:pPr marL="0" indent="0" algn="l">
              <a:lnSpc>
                <a:spcPts val="2000"/>
              </a:lnSpc>
              <a:buNone/>
            </a:pPr>
            <a:r>
              <a:rPr lang="en-US" sz="1600" dirty="0">
                <a:solidFill>
                  <a:srgbClr val="00002E"/>
                </a:solidFill>
                <a:latin typeface="Nunito Semi Bold" pitchFamily="34" charset="0"/>
                <a:ea typeface="Nunito Semi Bold" pitchFamily="34" charset="-122"/>
                <a:cs typeface="Nunito Semi Bold" pitchFamily="34" charset="-120"/>
              </a:rPr>
              <a:t>Disadvantages</a:t>
            </a:r>
            <a:endParaRPr lang="en-US" sz="1600" dirty="0"/>
          </a:p>
        </p:txBody>
      </p:sp>
      <p:sp>
        <p:nvSpPr>
          <p:cNvPr id="11" name="Text 9"/>
          <p:cNvSpPr/>
          <p:nvPr/>
        </p:nvSpPr>
        <p:spPr>
          <a:xfrm>
            <a:off x="608528" y="5381506"/>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Address can change, breaking DNS or firewall rules</a:t>
            </a:r>
            <a:endParaRPr lang="en-US" sz="1350" dirty="0"/>
          </a:p>
        </p:txBody>
      </p:sp>
      <p:sp>
        <p:nvSpPr>
          <p:cNvPr id="12" name="Text 10"/>
          <p:cNvSpPr/>
          <p:nvPr/>
        </p:nvSpPr>
        <p:spPr>
          <a:xfrm>
            <a:off x="608528" y="5720596"/>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Requires functioning DHCP server</a:t>
            </a:r>
            <a:endParaRPr lang="en-US" sz="1350" dirty="0"/>
          </a:p>
        </p:txBody>
      </p:sp>
      <p:sp>
        <p:nvSpPr>
          <p:cNvPr id="13" name="Text 11"/>
          <p:cNvSpPr/>
          <p:nvPr/>
        </p:nvSpPr>
        <p:spPr>
          <a:xfrm>
            <a:off x="608528" y="6059686"/>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Not suitable for servers or network infrastructure</a:t>
            </a:r>
            <a:endParaRPr lang="en-US" sz="1350" dirty="0"/>
          </a:p>
        </p:txBody>
      </p:sp>
      <p:sp>
        <p:nvSpPr>
          <p:cNvPr id="14" name="Text 12"/>
          <p:cNvSpPr/>
          <p:nvPr/>
        </p:nvSpPr>
        <p:spPr>
          <a:xfrm>
            <a:off x="7534870" y="1564005"/>
            <a:ext cx="2454950" cy="306824"/>
          </a:xfrm>
          <a:prstGeom prst="rect">
            <a:avLst/>
          </a:prstGeom>
          <a:noFill/>
          <a:ln/>
        </p:spPr>
        <p:txBody>
          <a:bodyPr wrap="none" lIns="0" tIns="0" rIns="0" bIns="0" rtlCol="0" anchor="t"/>
          <a:lstStyle/>
          <a:p>
            <a:pPr marL="0" indent="0" algn="l">
              <a:lnSpc>
                <a:spcPts val="2400"/>
              </a:lnSpc>
              <a:buNone/>
            </a:pPr>
            <a:r>
              <a:rPr lang="en-US" sz="1900" dirty="0">
                <a:solidFill>
                  <a:srgbClr val="018CE1"/>
                </a:solidFill>
                <a:latin typeface="Nunito Semi Bold" pitchFamily="34" charset="0"/>
                <a:ea typeface="Nunito Semi Bold" pitchFamily="34" charset="-122"/>
                <a:cs typeface="Nunito Semi Bold" pitchFamily="34" charset="-120"/>
              </a:rPr>
              <a:t>Static IP Assignment</a:t>
            </a:r>
            <a:endParaRPr lang="en-US" sz="1900" dirty="0"/>
          </a:p>
        </p:txBody>
      </p:sp>
      <p:sp>
        <p:nvSpPr>
          <p:cNvPr id="15" name="Text 13"/>
          <p:cNvSpPr/>
          <p:nvPr/>
        </p:nvSpPr>
        <p:spPr>
          <a:xfrm>
            <a:off x="7534870" y="2044660"/>
            <a:ext cx="6494621" cy="556498"/>
          </a:xfrm>
          <a:prstGeom prst="rect">
            <a:avLst/>
          </a:prstGeom>
          <a:noFill/>
          <a:ln/>
        </p:spPr>
        <p:txBody>
          <a:bodyPr wrap="square" lIns="0" tIns="0" rIns="0" bIns="0" rtlCol="0" anchor="t"/>
          <a:lstStyle/>
          <a:p>
            <a:pPr marL="0" indent="0" algn="l">
              <a:lnSpc>
                <a:spcPts val="2150"/>
              </a:lnSpc>
              <a:buNone/>
            </a:pPr>
            <a:r>
              <a:rPr lang="en-US" sz="1350" dirty="0">
                <a:solidFill>
                  <a:srgbClr val="00002E"/>
                </a:solidFill>
                <a:latin typeface="PT Sans" pitchFamily="34" charset="0"/>
                <a:ea typeface="PT Sans" pitchFamily="34" charset="-122"/>
                <a:cs typeface="PT Sans" pitchFamily="34" charset="-120"/>
              </a:rPr>
              <a:t>Manually configured IP addresses that don't change. Administrators explicitly set the IP address, subnet mask, gateway, and DNS servers in the system configuration files.</a:t>
            </a:r>
            <a:endParaRPr lang="en-US" sz="1350" dirty="0"/>
          </a:p>
        </p:txBody>
      </p:sp>
      <p:sp>
        <p:nvSpPr>
          <p:cNvPr id="16" name="Text 14"/>
          <p:cNvSpPr/>
          <p:nvPr/>
        </p:nvSpPr>
        <p:spPr>
          <a:xfrm>
            <a:off x="7534870" y="2774990"/>
            <a:ext cx="2045732" cy="255627"/>
          </a:xfrm>
          <a:prstGeom prst="rect">
            <a:avLst/>
          </a:prstGeom>
          <a:noFill/>
          <a:ln/>
        </p:spPr>
        <p:txBody>
          <a:bodyPr wrap="none" lIns="0" tIns="0" rIns="0" bIns="0" rtlCol="0" anchor="t"/>
          <a:lstStyle/>
          <a:p>
            <a:pPr marL="0" indent="0" algn="l">
              <a:lnSpc>
                <a:spcPts val="2000"/>
              </a:lnSpc>
              <a:buNone/>
            </a:pPr>
            <a:r>
              <a:rPr lang="en-US" sz="1600" dirty="0">
                <a:solidFill>
                  <a:srgbClr val="00002E"/>
                </a:solidFill>
                <a:latin typeface="Nunito Semi Bold" pitchFamily="34" charset="0"/>
                <a:ea typeface="Nunito Semi Bold" pitchFamily="34" charset="-122"/>
                <a:cs typeface="Nunito Semi Bold" pitchFamily="34" charset="-120"/>
              </a:rPr>
              <a:t>Advantages</a:t>
            </a:r>
            <a:endParaRPr lang="en-US" sz="1600" dirty="0"/>
          </a:p>
        </p:txBody>
      </p:sp>
      <p:sp>
        <p:nvSpPr>
          <p:cNvPr id="17" name="Text 15"/>
          <p:cNvSpPr/>
          <p:nvPr/>
        </p:nvSpPr>
        <p:spPr>
          <a:xfrm>
            <a:off x="7534870" y="3204448"/>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Predictable addressing for servers and services</a:t>
            </a:r>
            <a:endParaRPr lang="en-US" sz="1350" dirty="0"/>
          </a:p>
        </p:txBody>
      </p:sp>
      <p:sp>
        <p:nvSpPr>
          <p:cNvPr id="18" name="Text 16"/>
          <p:cNvSpPr/>
          <p:nvPr/>
        </p:nvSpPr>
        <p:spPr>
          <a:xfrm>
            <a:off x="7534870" y="3543538"/>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Essential for DNS servers, web servers, routers</a:t>
            </a:r>
            <a:endParaRPr lang="en-US" sz="1350" dirty="0"/>
          </a:p>
        </p:txBody>
      </p:sp>
      <p:sp>
        <p:nvSpPr>
          <p:cNvPr id="19" name="Text 17"/>
          <p:cNvSpPr/>
          <p:nvPr/>
        </p:nvSpPr>
        <p:spPr>
          <a:xfrm>
            <a:off x="7534870" y="3882628"/>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No dependency on DHCP infrastructure</a:t>
            </a:r>
            <a:endParaRPr lang="en-US" sz="1350" dirty="0"/>
          </a:p>
        </p:txBody>
      </p:sp>
      <p:sp>
        <p:nvSpPr>
          <p:cNvPr id="20" name="Text 18"/>
          <p:cNvSpPr/>
          <p:nvPr/>
        </p:nvSpPr>
        <p:spPr>
          <a:xfrm>
            <a:off x="7534870" y="4221718"/>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Easier to create firewall rules and port forwards</a:t>
            </a:r>
            <a:endParaRPr lang="en-US" sz="1350" dirty="0"/>
          </a:p>
        </p:txBody>
      </p:sp>
      <p:sp>
        <p:nvSpPr>
          <p:cNvPr id="21" name="Text 19"/>
          <p:cNvSpPr/>
          <p:nvPr/>
        </p:nvSpPr>
        <p:spPr>
          <a:xfrm>
            <a:off x="7534870" y="4673798"/>
            <a:ext cx="2045732" cy="255627"/>
          </a:xfrm>
          <a:prstGeom prst="rect">
            <a:avLst/>
          </a:prstGeom>
          <a:noFill/>
          <a:ln/>
        </p:spPr>
        <p:txBody>
          <a:bodyPr wrap="none" lIns="0" tIns="0" rIns="0" bIns="0" rtlCol="0" anchor="t"/>
          <a:lstStyle/>
          <a:p>
            <a:pPr marL="0" indent="0" algn="l">
              <a:lnSpc>
                <a:spcPts val="2000"/>
              </a:lnSpc>
              <a:buNone/>
            </a:pPr>
            <a:r>
              <a:rPr lang="en-US" sz="1600" dirty="0">
                <a:solidFill>
                  <a:srgbClr val="00002E"/>
                </a:solidFill>
                <a:latin typeface="Nunito Semi Bold" pitchFamily="34" charset="0"/>
                <a:ea typeface="Nunito Semi Bold" pitchFamily="34" charset="-122"/>
                <a:cs typeface="Nunito Semi Bold" pitchFamily="34" charset="-120"/>
              </a:rPr>
              <a:t>Disadvantages</a:t>
            </a:r>
            <a:endParaRPr lang="en-US" sz="1600" dirty="0"/>
          </a:p>
        </p:txBody>
      </p:sp>
      <p:sp>
        <p:nvSpPr>
          <p:cNvPr id="22" name="Text 20"/>
          <p:cNvSpPr/>
          <p:nvPr/>
        </p:nvSpPr>
        <p:spPr>
          <a:xfrm>
            <a:off x="7534870" y="5103257"/>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Requires careful documentation to avoid conflicts</a:t>
            </a:r>
            <a:endParaRPr lang="en-US" sz="1350" dirty="0"/>
          </a:p>
        </p:txBody>
      </p:sp>
      <p:sp>
        <p:nvSpPr>
          <p:cNvPr id="23" name="Text 21"/>
          <p:cNvSpPr/>
          <p:nvPr/>
        </p:nvSpPr>
        <p:spPr>
          <a:xfrm>
            <a:off x="7534870" y="5442347"/>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Manual updates needed when network changes</a:t>
            </a:r>
            <a:endParaRPr lang="en-US" sz="1350" dirty="0"/>
          </a:p>
        </p:txBody>
      </p:sp>
      <p:sp>
        <p:nvSpPr>
          <p:cNvPr id="24" name="Text 22"/>
          <p:cNvSpPr/>
          <p:nvPr/>
        </p:nvSpPr>
        <p:spPr>
          <a:xfrm>
            <a:off x="7534870" y="5781437"/>
            <a:ext cx="6494621"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2E"/>
                </a:solidFill>
                <a:latin typeface="PT Sans" pitchFamily="34" charset="0"/>
                <a:ea typeface="PT Sans" pitchFamily="34" charset="-122"/>
                <a:cs typeface="PT Sans" pitchFamily="34" charset="-120"/>
              </a:rPr>
              <a:t>More administrative overhead</a:t>
            </a:r>
            <a:endParaRPr lang="en-US" sz="1350" dirty="0"/>
          </a:p>
        </p:txBody>
      </p:sp>
      <p:sp>
        <p:nvSpPr>
          <p:cNvPr id="25" name="Shape 23"/>
          <p:cNvSpPr/>
          <p:nvPr/>
        </p:nvSpPr>
        <p:spPr>
          <a:xfrm>
            <a:off x="608528" y="6594396"/>
            <a:ext cx="13413343" cy="1017151"/>
          </a:xfrm>
          <a:prstGeom prst="roundRect">
            <a:avLst>
              <a:gd name="adj" fmla="val 25645"/>
            </a:avLst>
          </a:prstGeom>
          <a:solidFill>
            <a:srgbClr val="B7C2FB"/>
          </a:solidFill>
          <a:ln/>
        </p:spPr>
        <p:txBody>
          <a:bodyPr/>
          <a:lstStyle/>
          <a:p>
            <a:endParaRPr lang="en-US"/>
          </a:p>
        </p:txBody>
      </p:sp>
      <p:pic>
        <p:nvPicPr>
          <p:cNvPr id="26" name="Image 0" descr="preencoded.png"/>
          <p:cNvPicPr>
            <a:picLocks noChangeAspect="1"/>
          </p:cNvPicPr>
          <p:nvPr/>
        </p:nvPicPr>
        <p:blipFill>
          <a:blip r:embed="rId3"/>
          <a:stretch>
            <a:fillRect/>
          </a:stretch>
        </p:blipFill>
        <p:spPr>
          <a:xfrm>
            <a:off x="782360" y="6857643"/>
            <a:ext cx="217289" cy="173831"/>
          </a:xfrm>
          <a:prstGeom prst="rect">
            <a:avLst/>
          </a:prstGeom>
        </p:spPr>
      </p:pic>
      <p:sp>
        <p:nvSpPr>
          <p:cNvPr id="27" name="Text 24"/>
          <p:cNvSpPr/>
          <p:nvPr/>
        </p:nvSpPr>
        <p:spPr>
          <a:xfrm>
            <a:off x="1173480" y="6811685"/>
            <a:ext cx="12674560" cy="556498"/>
          </a:xfrm>
          <a:prstGeom prst="rect">
            <a:avLst/>
          </a:prstGeom>
          <a:noFill/>
          <a:ln/>
        </p:spPr>
        <p:txBody>
          <a:bodyPr wrap="square" lIns="0" tIns="0" rIns="0" bIns="0" rtlCol="0" anchor="t"/>
          <a:lstStyle/>
          <a:p>
            <a:pPr marL="0" indent="0" algn="l">
              <a:lnSpc>
                <a:spcPts val="2150"/>
              </a:lnSpc>
              <a:buNone/>
            </a:pPr>
            <a:r>
              <a:rPr lang="en-US" sz="1350" b="1" dirty="0">
                <a:solidFill>
                  <a:srgbClr val="000000"/>
                </a:solidFill>
                <a:latin typeface="PT Sans" pitchFamily="34" charset="0"/>
                <a:ea typeface="PT Sans" pitchFamily="34" charset="-122"/>
                <a:cs typeface="PT Sans" pitchFamily="34" charset="-120"/>
              </a:rPr>
              <a:t>Best Practice:</a:t>
            </a:r>
            <a:r>
              <a:rPr lang="en-US" sz="1350" dirty="0">
                <a:solidFill>
                  <a:srgbClr val="000000"/>
                </a:solidFill>
                <a:latin typeface="PT Sans" pitchFamily="34" charset="0"/>
                <a:ea typeface="PT Sans" pitchFamily="34" charset="-122"/>
                <a:cs typeface="PT Sans" pitchFamily="34" charset="-120"/>
              </a:rPr>
              <a:t> Use DHCP for end-user devices and workstations. Use static IPs for servers, network infrastructure (routers, switches), and devices that need consistent addressing for services or security policies. Consider DHCP reservations as a middle ground—centralized management with address consistency.</a:t>
            </a:r>
            <a:endParaRPr lang="en-US" sz="13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66167" y="601980"/>
            <a:ext cx="8025527" cy="643771"/>
          </a:xfrm>
          <a:prstGeom prst="rect">
            <a:avLst/>
          </a:prstGeom>
          <a:noFill/>
          <a:ln/>
        </p:spPr>
        <p:txBody>
          <a:bodyPr wrap="none" lIns="0" tIns="0" rIns="0" bIns="0" rtlCol="0" anchor="t"/>
          <a:lstStyle/>
          <a:p>
            <a:pPr marL="0" indent="0" algn="l">
              <a:lnSpc>
                <a:spcPts val="5050"/>
              </a:lnSpc>
              <a:buNone/>
            </a:pPr>
            <a:r>
              <a:rPr lang="en-US" sz="4050" dirty="0">
                <a:solidFill>
                  <a:srgbClr val="00002E"/>
                </a:solidFill>
                <a:latin typeface="Nunito Semi Bold" pitchFamily="34" charset="0"/>
                <a:ea typeface="Nunito Semi Bold" pitchFamily="34" charset="-122"/>
                <a:cs typeface="Nunito Semi Bold" pitchFamily="34" charset="-120"/>
              </a:rPr>
              <a:t>Configuring Static IP with Netplan</a:t>
            </a:r>
            <a:endParaRPr lang="en-US" sz="4050" dirty="0"/>
          </a:p>
        </p:txBody>
      </p:sp>
      <p:sp>
        <p:nvSpPr>
          <p:cNvPr id="3" name="Text 1"/>
          <p:cNvSpPr/>
          <p:nvPr/>
        </p:nvSpPr>
        <p:spPr>
          <a:xfrm>
            <a:off x="766167" y="1683544"/>
            <a:ext cx="13098066" cy="700564"/>
          </a:xfrm>
          <a:prstGeom prst="rect">
            <a:avLst/>
          </a:prstGeom>
          <a:noFill/>
          <a:ln/>
        </p:spPr>
        <p:txBody>
          <a:bodyPr wrap="square" lIns="0" tIns="0" rIns="0" bIns="0" rtlCol="0" anchor="t"/>
          <a:lstStyle/>
          <a:p>
            <a:pPr marL="0" indent="0" algn="l">
              <a:lnSpc>
                <a:spcPts val="2750"/>
              </a:lnSpc>
              <a:buNone/>
            </a:pPr>
            <a:r>
              <a:rPr lang="en-US" sz="1700" dirty="0">
                <a:solidFill>
                  <a:srgbClr val="00002E"/>
                </a:solidFill>
                <a:latin typeface="PT Sans" pitchFamily="34" charset="0"/>
                <a:ea typeface="PT Sans" pitchFamily="34" charset="-122"/>
                <a:cs typeface="PT Sans" pitchFamily="34" charset="-120"/>
              </a:rPr>
              <a:t>Modern Ubuntu releases (17.10+) use Netplan as the network configuration abstraction layer. Netplan reads YAML files in /etc/netplan/ and applies settings using either NetworkManager or systemd-networkd as the renderer.</a:t>
            </a:r>
            <a:endParaRPr lang="en-US" sz="1700" dirty="0"/>
          </a:p>
        </p:txBody>
      </p:sp>
      <p:sp>
        <p:nvSpPr>
          <p:cNvPr id="4" name="Text 2"/>
          <p:cNvSpPr/>
          <p:nvPr/>
        </p:nvSpPr>
        <p:spPr>
          <a:xfrm>
            <a:off x="766167" y="2712363"/>
            <a:ext cx="3473291" cy="321826"/>
          </a:xfrm>
          <a:prstGeom prst="rect">
            <a:avLst/>
          </a:prstGeom>
          <a:noFill/>
          <a:ln/>
        </p:spPr>
        <p:txBody>
          <a:bodyPr wrap="none" lIns="0" tIns="0" rIns="0" bIns="0" rtlCol="0" anchor="t"/>
          <a:lstStyle/>
          <a:p>
            <a:pPr marL="0" indent="0" algn="l">
              <a:lnSpc>
                <a:spcPts val="2500"/>
              </a:lnSpc>
              <a:buNone/>
            </a:pPr>
            <a:r>
              <a:rPr lang="en-US" sz="2000" dirty="0">
                <a:solidFill>
                  <a:srgbClr val="00002E"/>
                </a:solidFill>
                <a:latin typeface="Nunito Semi Bold" pitchFamily="34" charset="0"/>
                <a:ea typeface="Nunito Semi Bold" pitchFamily="34" charset="-122"/>
                <a:cs typeface="Nunito Semi Bold" pitchFamily="34" charset="-120"/>
              </a:rPr>
              <a:t>Step 1: Identify Your Interface</a:t>
            </a:r>
            <a:endParaRPr lang="en-US" sz="2000" dirty="0"/>
          </a:p>
        </p:txBody>
      </p:sp>
      <p:pic>
        <p:nvPicPr>
          <p:cNvPr id="5" name="Image 0" descr="preencoded.png"/>
          <p:cNvPicPr>
            <a:picLocks noChangeAspect="1"/>
          </p:cNvPicPr>
          <p:nvPr/>
        </p:nvPicPr>
        <p:blipFill>
          <a:blip r:embed="rId3"/>
          <a:stretch>
            <a:fillRect/>
          </a:stretch>
        </p:blipFill>
        <p:spPr>
          <a:xfrm>
            <a:off x="766167" y="3362444"/>
            <a:ext cx="13098066" cy="471523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3914" y="655915"/>
            <a:ext cx="5309473" cy="350282"/>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Step 2: Create/Edit Netplan Configuration</a:t>
            </a:r>
            <a:endParaRPr lang="en-US" sz="2200" dirty="0"/>
          </a:p>
        </p:txBody>
      </p:sp>
      <p:pic>
        <p:nvPicPr>
          <p:cNvPr id="3" name="Image 0" descr="preencoded.png"/>
          <p:cNvPicPr>
            <a:picLocks noChangeAspect="1"/>
          </p:cNvPicPr>
          <p:nvPr/>
        </p:nvPicPr>
        <p:blipFill>
          <a:blip r:embed="rId3"/>
          <a:stretch>
            <a:fillRect/>
          </a:stretch>
        </p:blipFill>
        <p:spPr>
          <a:xfrm>
            <a:off x="833914" y="1482685"/>
            <a:ext cx="11437263" cy="60908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837724" y="2196822"/>
            <a:ext cx="3335060"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Step 4: Test Configuration</a:t>
            </a:r>
            <a:endParaRPr lang="en-US" sz="2200" dirty="0"/>
          </a:p>
        </p:txBody>
      </p:sp>
      <p:sp>
        <p:nvSpPr>
          <p:cNvPr id="3" name="Shape 1"/>
          <p:cNvSpPr/>
          <p:nvPr/>
        </p:nvSpPr>
        <p:spPr>
          <a:xfrm>
            <a:off x="837724" y="2817971"/>
            <a:ext cx="6185535" cy="1507927"/>
          </a:xfrm>
          <a:prstGeom prst="roundRect">
            <a:avLst>
              <a:gd name="adj" fmla="val 23812"/>
            </a:avLst>
          </a:prstGeom>
          <a:solidFill>
            <a:srgbClr val="E6E6F2"/>
          </a:solidFill>
          <a:ln/>
        </p:spPr>
        <p:txBody>
          <a:bodyPr/>
          <a:lstStyle/>
          <a:p>
            <a:endParaRPr lang="en-US"/>
          </a:p>
        </p:txBody>
      </p:sp>
      <p:sp>
        <p:nvSpPr>
          <p:cNvPr id="4" name="Shape 2"/>
          <p:cNvSpPr/>
          <p:nvPr/>
        </p:nvSpPr>
        <p:spPr>
          <a:xfrm>
            <a:off x="825818" y="2817971"/>
            <a:ext cx="6209348" cy="1507927"/>
          </a:xfrm>
          <a:prstGeom prst="roundRect">
            <a:avLst>
              <a:gd name="adj" fmla="val 2381"/>
            </a:avLst>
          </a:prstGeom>
          <a:solidFill>
            <a:srgbClr val="E6E6F2"/>
          </a:solidFill>
          <a:ln/>
        </p:spPr>
        <p:txBody>
          <a:bodyPr/>
          <a:lstStyle/>
          <a:p>
            <a:endParaRPr lang="en-US"/>
          </a:p>
        </p:txBody>
      </p:sp>
      <p:sp>
        <p:nvSpPr>
          <p:cNvPr id="5" name="Text 3"/>
          <p:cNvSpPr/>
          <p:nvPr/>
        </p:nvSpPr>
        <p:spPr>
          <a:xfrm>
            <a:off x="1065133" y="2997398"/>
            <a:ext cx="5730716"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highlight>
                  <a:srgbClr val="E6E6F2"/>
                </a:highlight>
                <a:latin typeface="Consolas" pitchFamily="34" charset="0"/>
                <a:ea typeface="Consolas" pitchFamily="34" charset="-122"/>
                <a:cs typeface="Consolas" pitchFamily="34" charset="-120"/>
              </a:rPr>
              <a:t>sudo netplan try# Tests config for 120 seconds# Auto-reverts if not confirmed</a:t>
            </a:r>
            <a:endParaRPr lang="en-US" sz="1850" dirty="0"/>
          </a:p>
        </p:txBody>
      </p:sp>
      <p:sp>
        <p:nvSpPr>
          <p:cNvPr id="6" name="Text 4"/>
          <p:cNvSpPr/>
          <p:nvPr/>
        </p:nvSpPr>
        <p:spPr>
          <a:xfrm>
            <a:off x="7614761" y="2196822"/>
            <a:ext cx="3565088"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Step 5: Apply Configuration</a:t>
            </a:r>
            <a:endParaRPr lang="en-US" sz="2200" dirty="0"/>
          </a:p>
        </p:txBody>
      </p:sp>
      <p:sp>
        <p:nvSpPr>
          <p:cNvPr id="7" name="Shape 5"/>
          <p:cNvSpPr/>
          <p:nvPr/>
        </p:nvSpPr>
        <p:spPr>
          <a:xfrm>
            <a:off x="7614761" y="2817971"/>
            <a:ext cx="6185535" cy="1124903"/>
          </a:xfrm>
          <a:prstGeom prst="roundRect">
            <a:avLst>
              <a:gd name="adj" fmla="val 31920"/>
            </a:avLst>
          </a:prstGeom>
          <a:solidFill>
            <a:srgbClr val="E6E6F2"/>
          </a:solidFill>
          <a:ln/>
        </p:spPr>
        <p:txBody>
          <a:bodyPr/>
          <a:lstStyle/>
          <a:p>
            <a:endParaRPr lang="en-US"/>
          </a:p>
        </p:txBody>
      </p:sp>
      <p:sp>
        <p:nvSpPr>
          <p:cNvPr id="8" name="Shape 6"/>
          <p:cNvSpPr/>
          <p:nvPr/>
        </p:nvSpPr>
        <p:spPr>
          <a:xfrm>
            <a:off x="7602855" y="2817971"/>
            <a:ext cx="6209348" cy="1124903"/>
          </a:xfrm>
          <a:prstGeom prst="roundRect">
            <a:avLst>
              <a:gd name="adj" fmla="val 3192"/>
            </a:avLst>
          </a:prstGeom>
          <a:solidFill>
            <a:srgbClr val="E6E6F2"/>
          </a:solidFill>
          <a:ln/>
        </p:spPr>
        <p:txBody>
          <a:bodyPr/>
          <a:lstStyle/>
          <a:p>
            <a:endParaRPr lang="en-US"/>
          </a:p>
        </p:txBody>
      </p:sp>
      <p:sp>
        <p:nvSpPr>
          <p:cNvPr id="9" name="Text 7"/>
          <p:cNvSpPr/>
          <p:nvPr/>
        </p:nvSpPr>
        <p:spPr>
          <a:xfrm>
            <a:off x="7842171" y="2997398"/>
            <a:ext cx="5730716" cy="766048"/>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highlight>
                  <a:srgbClr val="E6E6F2"/>
                </a:highlight>
                <a:latin typeface="Consolas" pitchFamily="34" charset="0"/>
                <a:ea typeface="Consolas" pitchFamily="34" charset="-122"/>
                <a:cs typeface="Consolas" pitchFamily="34" charset="-120"/>
              </a:rPr>
              <a:t>sudo netplan apply# Applies configuration permanently</a:t>
            </a:r>
            <a:endParaRPr lang="en-US" sz="1850" dirty="0"/>
          </a:p>
        </p:txBody>
      </p:sp>
      <p:sp>
        <p:nvSpPr>
          <p:cNvPr id="10" name="Shape 8"/>
          <p:cNvSpPr/>
          <p:nvPr/>
        </p:nvSpPr>
        <p:spPr>
          <a:xfrm>
            <a:off x="837724" y="4864298"/>
            <a:ext cx="12954952" cy="1407795"/>
          </a:xfrm>
          <a:prstGeom prst="roundRect">
            <a:avLst>
              <a:gd name="adj" fmla="val 25506"/>
            </a:avLst>
          </a:prstGeom>
          <a:solidFill>
            <a:srgbClr val="B7C2FB"/>
          </a:solidFill>
          <a:ln/>
        </p:spPr>
        <p:txBody>
          <a:bodyPr/>
          <a:lstStyle/>
          <a:p>
            <a:endParaRPr lang="en-US"/>
          </a:p>
        </p:txBody>
      </p:sp>
      <p:pic>
        <p:nvPicPr>
          <p:cNvPr id="11" name="Image 0" descr="preencoded.png"/>
          <p:cNvPicPr>
            <a:picLocks noChangeAspect="1"/>
          </p:cNvPicPr>
          <p:nvPr/>
        </p:nvPicPr>
        <p:blipFill>
          <a:blip r:embed="rId3"/>
          <a:stretch>
            <a:fillRect/>
          </a:stretch>
        </p:blipFill>
        <p:spPr>
          <a:xfrm>
            <a:off x="1077039" y="5228273"/>
            <a:ext cx="299204" cy="239316"/>
          </a:xfrm>
          <a:prstGeom prst="rect">
            <a:avLst/>
          </a:prstGeom>
        </p:spPr>
      </p:pic>
      <p:sp>
        <p:nvSpPr>
          <p:cNvPr id="12" name="Text 9"/>
          <p:cNvSpPr/>
          <p:nvPr/>
        </p:nvSpPr>
        <p:spPr>
          <a:xfrm>
            <a:off x="1615559" y="5163383"/>
            <a:ext cx="11937802" cy="773668"/>
          </a:xfrm>
          <a:prstGeom prst="rect">
            <a:avLst/>
          </a:prstGeom>
          <a:noFill/>
          <a:ln/>
        </p:spPr>
        <p:txBody>
          <a:bodyPr wrap="square" lIns="0" tIns="0" rIns="0" bIns="0" rtlCol="0" anchor="t"/>
          <a:lstStyle/>
          <a:p>
            <a:pPr marL="0" indent="0" algn="l">
              <a:lnSpc>
                <a:spcPts val="3000"/>
              </a:lnSpc>
              <a:buNone/>
            </a:pPr>
            <a:r>
              <a:rPr lang="en-US" sz="1850" b="1" dirty="0">
                <a:solidFill>
                  <a:srgbClr val="000000"/>
                </a:solidFill>
                <a:latin typeface="PT Sans" pitchFamily="34" charset="0"/>
                <a:ea typeface="PT Sans" pitchFamily="34" charset="-122"/>
                <a:cs typeface="PT Sans" pitchFamily="34" charset="-120"/>
              </a:rPr>
              <a:t>Important:</a:t>
            </a:r>
            <a:r>
              <a:rPr lang="en-US" sz="1850" dirty="0">
                <a:solidFill>
                  <a:srgbClr val="000000"/>
                </a:solidFill>
                <a:latin typeface="PT Sans" pitchFamily="34" charset="0"/>
                <a:ea typeface="PT Sans" pitchFamily="34" charset="-122"/>
                <a:cs typeface="PT Sans" pitchFamily="34" charset="-120"/>
              </a:rPr>
              <a:t> YAML is whitespace-sensitive! Use spaces, not tabs. Each indentation level is exactly 2 spaces. The </a:t>
            </a:r>
            <a:r>
              <a:rPr lang="en-US" sz="1850" dirty="0">
                <a:solidFill>
                  <a:srgbClr val="000000"/>
                </a:solidFill>
                <a:highlight>
                  <a:srgbClr val="E6E6F2"/>
                </a:highlight>
                <a:latin typeface="Consolas" pitchFamily="34" charset="0"/>
                <a:ea typeface="Consolas" pitchFamily="34" charset="-122"/>
                <a:cs typeface="Consolas" pitchFamily="34" charset="-120"/>
              </a:rPr>
              <a:t>netplan try</a:t>
            </a:r>
            <a:r>
              <a:rPr lang="en-US" sz="1850" dirty="0">
                <a:solidFill>
                  <a:srgbClr val="000000"/>
                </a:solidFill>
                <a:latin typeface="PT Sans" pitchFamily="34" charset="0"/>
                <a:ea typeface="PT Sans" pitchFamily="34" charset="-122"/>
                <a:cs typeface="PT Sans" pitchFamily="34" charset="-120"/>
              </a:rPr>
              <a:t> command is your safety net—it prevents lockout from configuration errors.</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2465189"/>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00002E"/>
                </a:solidFill>
                <a:latin typeface="Nunito Semi Bold" pitchFamily="34" charset="0"/>
                <a:ea typeface="Nunito Semi Bold" pitchFamily="34" charset="-122"/>
                <a:cs typeface="Nunito Semi Bold" pitchFamily="34" charset="-120"/>
              </a:rPr>
              <a:t>Linux Networking Fundamentals</a:t>
            </a:r>
            <a:endParaRPr lang="en-US" sz="4400" dirty="0"/>
          </a:p>
        </p:txBody>
      </p:sp>
      <p:sp>
        <p:nvSpPr>
          <p:cNvPr id="4" name="Text 1"/>
          <p:cNvSpPr/>
          <p:nvPr/>
        </p:nvSpPr>
        <p:spPr>
          <a:xfrm>
            <a:off x="6324124" y="4232196"/>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Learn the essential skills you need to set up, manage, and secure networks on Ubuntu Linux systems. This guide covers everything from basic networking concepts to hands-on practice, focusing on real-world tasks that every system administrator should know.</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618053" y="485537"/>
            <a:ext cx="7146369" cy="519351"/>
          </a:xfrm>
          <a:prstGeom prst="rect">
            <a:avLst/>
          </a:prstGeom>
          <a:noFill/>
          <a:ln/>
        </p:spPr>
        <p:txBody>
          <a:bodyPr wrap="none" lIns="0" tIns="0" rIns="0" bIns="0" rtlCol="0" anchor="t"/>
          <a:lstStyle/>
          <a:p>
            <a:pPr marL="0" indent="0" algn="l">
              <a:lnSpc>
                <a:spcPts val="4050"/>
              </a:lnSpc>
              <a:buNone/>
            </a:pPr>
            <a:r>
              <a:rPr lang="en-US" sz="3250" dirty="0">
                <a:solidFill>
                  <a:srgbClr val="00002E"/>
                </a:solidFill>
                <a:latin typeface="Nunito Semi Bold" pitchFamily="34" charset="0"/>
                <a:ea typeface="Nunito Semi Bold" pitchFamily="34" charset="-122"/>
                <a:cs typeface="Nunito Semi Bold" pitchFamily="34" charset="-120"/>
              </a:rPr>
              <a:t>Essential Network Configuration Files</a:t>
            </a:r>
            <a:endParaRPr lang="en-US" sz="3250" dirty="0"/>
          </a:p>
        </p:txBody>
      </p:sp>
      <p:sp>
        <p:nvSpPr>
          <p:cNvPr id="3" name="Shape 1"/>
          <p:cNvSpPr/>
          <p:nvPr/>
        </p:nvSpPr>
        <p:spPr>
          <a:xfrm>
            <a:off x="618053" y="1622822"/>
            <a:ext cx="6608802" cy="6493788"/>
          </a:xfrm>
          <a:prstGeom prst="roundRect">
            <a:avLst>
              <a:gd name="adj" fmla="val 1690"/>
            </a:avLst>
          </a:prstGeom>
          <a:solidFill>
            <a:srgbClr val="F3F3FF">
              <a:alpha val="75000"/>
            </a:srgbClr>
          </a:solidFill>
          <a:ln/>
        </p:spPr>
        <p:txBody>
          <a:bodyPr/>
          <a:lstStyle/>
          <a:p>
            <a:endParaRPr lang="en-US"/>
          </a:p>
        </p:txBody>
      </p:sp>
      <p:sp>
        <p:nvSpPr>
          <p:cNvPr id="4" name="Shape 2"/>
          <p:cNvSpPr/>
          <p:nvPr/>
        </p:nvSpPr>
        <p:spPr>
          <a:xfrm>
            <a:off x="618053" y="1599962"/>
            <a:ext cx="6608802" cy="91440"/>
          </a:xfrm>
          <a:prstGeom prst="roundRect">
            <a:avLst>
              <a:gd name="adj" fmla="val 289690"/>
            </a:avLst>
          </a:prstGeom>
          <a:solidFill>
            <a:srgbClr val="2D4DF2"/>
          </a:solidFill>
          <a:ln/>
        </p:spPr>
        <p:txBody>
          <a:bodyPr/>
          <a:lstStyle/>
          <a:p>
            <a:endParaRPr lang="en-US"/>
          </a:p>
        </p:txBody>
      </p:sp>
      <p:sp>
        <p:nvSpPr>
          <p:cNvPr id="5" name="Shape 3"/>
          <p:cNvSpPr/>
          <p:nvPr/>
        </p:nvSpPr>
        <p:spPr>
          <a:xfrm>
            <a:off x="3657540" y="1358027"/>
            <a:ext cx="529709" cy="529709"/>
          </a:xfrm>
          <a:prstGeom prst="roundRect">
            <a:avLst>
              <a:gd name="adj" fmla="val 172623"/>
            </a:avLst>
          </a:prstGeom>
          <a:solidFill>
            <a:srgbClr val="2D4DF2"/>
          </a:solidFill>
          <a:ln/>
        </p:spPr>
        <p:txBody>
          <a:bodyPr/>
          <a:lstStyle/>
          <a:p>
            <a:endParaRPr lang="en-US"/>
          </a:p>
        </p:txBody>
      </p:sp>
      <p:sp>
        <p:nvSpPr>
          <p:cNvPr id="6" name="Text 4"/>
          <p:cNvSpPr/>
          <p:nvPr/>
        </p:nvSpPr>
        <p:spPr>
          <a:xfrm>
            <a:off x="3816489" y="1490424"/>
            <a:ext cx="211812" cy="264795"/>
          </a:xfrm>
          <a:prstGeom prst="rect">
            <a:avLst/>
          </a:prstGeom>
          <a:noFill/>
          <a:ln/>
        </p:spPr>
        <p:txBody>
          <a:bodyPr wrap="none" lIns="0" tIns="0" rIns="0" bIns="0" rtlCol="0" anchor="t"/>
          <a:lstStyle/>
          <a:p>
            <a:pPr marL="0" indent="0" algn="ctr">
              <a:lnSpc>
                <a:spcPts val="2650"/>
              </a:lnSpc>
              <a:buNone/>
            </a:pPr>
            <a:r>
              <a:rPr lang="en-US" sz="1650" dirty="0">
                <a:solidFill>
                  <a:srgbClr val="FFFFFF"/>
                </a:solidFill>
                <a:latin typeface="Nunito Semi Bold" pitchFamily="34" charset="0"/>
                <a:ea typeface="Nunito Semi Bold" pitchFamily="34" charset="-122"/>
                <a:cs typeface="Nunito Semi Bold" pitchFamily="34" charset="-120"/>
              </a:rPr>
              <a:t>1</a:t>
            </a:r>
            <a:endParaRPr lang="en-US" sz="1650" dirty="0"/>
          </a:p>
        </p:txBody>
      </p:sp>
      <p:sp>
        <p:nvSpPr>
          <p:cNvPr id="7" name="Text 5"/>
          <p:cNvSpPr/>
          <p:nvPr/>
        </p:nvSpPr>
        <p:spPr>
          <a:xfrm>
            <a:off x="2883694" y="2064306"/>
            <a:ext cx="2077522" cy="259675"/>
          </a:xfrm>
          <a:prstGeom prst="rect">
            <a:avLst/>
          </a:prstGeom>
          <a:noFill/>
          <a:ln/>
        </p:spPr>
        <p:txBody>
          <a:bodyPr wrap="none" lIns="0" tIns="0" rIns="0" bIns="0" rtlCol="0" anchor="t"/>
          <a:lstStyle/>
          <a:p>
            <a:pPr marL="0" indent="0" algn="ctr">
              <a:lnSpc>
                <a:spcPts val="2000"/>
              </a:lnSpc>
              <a:buNone/>
            </a:pPr>
            <a:r>
              <a:rPr lang="en-US" sz="1600" dirty="0">
                <a:solidFill>
                  <a:srgbClr val="00002E"/>
                </a:solidFill>
                <a:latin typeface="Nunito Semi Bold" pitchFamily="34" charset="0"/>
                <a:ea typeface="Nunito Semi Bold" pitchFamily="34" charset="-122"/>
                <a:cs typeface="Nunito Semi Bold" pitchFamily="34" charset="-120"/>
              </a:rPr>
              <a:t>/etc/hosts</a:t>
            </a:r>
            <a:endParaRPr lang="en-US" sz="1600" dirty="0"/>
          </a:p>
        </p:txBody>
      </p:sp>
      <p:sp>
        <p:nvSpPr>
          <p:cNvPr id="8" name="Text 6"/>
          <p:cNvSpPr/>
          <p:nvPr/>
        </p:nvSpPr>
        <p:spPr>
          <a:xfrm>
            <a:off x="817483" y="2429828"/>
            <a:ext cx="6209943" cy="282416"/>
          </a:xfrm>
          <a:prstGeom prst="rect">
            <a:avLst/>
          </a:prstGeom>
          <a:noFill/>
          <a:ln/>
        </p:spPr>
        <p:txBody>
          <a:bodyPr wrap="none" lIns="0" tIns="0" rIns="0" bIns="0" rtlCol="0" anchor="t"/>
          <a:lstStyle/>
          <a:p>
            <a:pPr marL="0" indent="0" algn="ctr">
              <a:lnSpc>
                <a:spcPts val="2200"/>
              </a:lnSpc>
              <a:buNone/>
            </a:pPr>
            <a:r>
              <a:rPr lang="en-US" sz="1350" b="1" dirty="0">
                <a:solidFill>
                  <a:srgbClr val="00002E"/>
                </a:solidFill>
                <a:latin typeface="PT Sans" pitchFamily="34" charset="0"/>
                <a:ea typeface="PT Sans" pitchFamily="34" charset="-122"/>
                <a:cs typeface="PT Sans" pitchFamily="34" charset="-120"/>
              </a:rPr>
              <a:t>Purpose:</a:t>
            </a:r>
            <a:r>
              <a:rPr lang="en-US" sz="1350" dirty="0">
                <a:solidFill>
                  <a:srgbClr val="00002E"/>
                </a:solidFill>
                <a:latin typeface="PT Sans" pitchFamily="34" charset="0"/>
                <a:ea typeface="PT Sans" pitchFamily="34" charset="-122"/>
                <a:cs typeface="PT Sans" pitchFamily="34" charset="-120"/>
              </a:rPr>
              <a:t> Local hostname-to-IP address mapping</a:t>
            </a:r>
            <a:endParaRPr lang="en-US" sz="1350" dirty="0"/>
          </a:p>
        </p:txBody>
      </p:sp>
      <p:sp>
        <p:nvSpPr>
          <p:cNvPr id="9" name="Text 7"/>
          <p:cNvSpPr/>
          <p:nvPr/>
        </p:nvSpPr>
        <p:spPr>
          <a:xfrm>
            <a:off x="817483" y="2818090"/>
            <a:ext cx="6209943" cy="847249"/>
          </a:xfrm>
          <a:prstGeom prst="rect">
            <a:avLst/>
          </a:prstGeom>
          <a:noFill/>
          <a:ln/>
        </p:spPr>
        <p:txBody>
          <a:bodyPr wrap="square" lIns="0" tIns="0" rIns="0" bIns="0" rtlCol="0" anchor="t"/>
          <a:lstStyle/>
          <a:p>
            <a:pPr marL="0" indent="0" algn="ctr">
              <a:lnSpc>
                <a:spcPts val="2200"/>
              </a:lnSpc>
              <a:buNone/>
            </a:pPr>
            <a:r>
              <a:rPr lang="en-US" sz="1350" dirty="0">
                <a:solidFill>
                  <a:srgbClr val="00002E"/>
                </a:solidFill>
                <a:latin typeface="PT Sans" pitchFamily="34" charset="0"/>
                <a:ea typeface="PT Sans" pitchFamily="34" charset="-122"/>
                <a:cs typeface="PT Sans" pitchFamily="34" charset="-120"/>
              </a:rPr>
              <a:t>This file provides static hostname resolution before DNS queries. Each line contains an IP address followed by one or more hostnames. Essential for local network services and testing.</a:t>
            </a:r>
            <a:endParaRPr lang="en-US" sz="1350" dirty="0"/>
          </a:p>
        </p:txBody>
      </p:sp>
      <p:pic>
        <p:nvPicPr>
          <p:cNvPr id="10" name="Image 0" descr="preencoded.png"/>
          <p:cNvPicPr>
            <a:picLocks noChangeAspect="1"/>
          </p:cNvPicPr>
          <p:nvPr/>
        </p:nvPicPr>
        <p:blipFill>
          <a:blip r:embed="rId3"/>
          <a:stretch>
            <a:fillRect/>
          </a:stretch>
        </p:blipFill>
        <p:spPr>
          <a:xfrm>
            <a:off x="817483" y="3863935"/>
            <a:ext cx="6209943" cy="3007400"/>
          </a:xfrm>
          <a:prstGeom prst="rect">
            <a:avLst/>
          </a:prstGeom>
        </p:spPr>
      </p:pic>
      <p:sp>
        <p:nvSpPr>
          <p:cNvPr id="11" name="Text 8"/>
          <p:cNvSpPr/>
          <p:nvPr/>
        </p:nvSpPr>
        <p:spPr>
          <a:xfrm>
            <a:off x="817483" y="7069931"/>
            <a:ext cx="6209943" cy="847249"/>
          </a:xfrm>
          <a:prstGeom prst="rect">
            <a:avLst/>
          </a:prstGeom>
          <a:noFill/>
          <a:ln/>
        </p:spPr>
        <p:txBody>
          <a:bodyPr wrap="square" lIns="0" tIns="0" rIns="0" bIns="0" rtlCol="0" anchor="t"/>
          <a:lstStyle/>
          <a:p>
            <a:pPr marL="0" indent="0" algn="ctr">
              <a:lnSpc>
                <a:spcPts val="2200"/>
              </a:lnSpc>
              <a:buNone/>
            </a:pPr>
            <a:r>
              <a:rPr lang="en-US" sz="1350" dirty="0">
                <a:solidFill>
                  <a:srgbClr val="00002E"/>
                </a:solidFill>
                <a:latin typeface="PT Sans" pitchFamily="34" charset="0"/>
                <a:ea typeface="PT Sans" pitchFamily="34" charset="-122"/>
                <a:cs typeface="PT Sans" pitchFamily="34" charset="-120"/>
              </a:rPr>
              <a:t>Changes take effect immediately—no service restart required. The hosts file is checked first (by default) before DNS queries are made, based on /etc/nsswitch.conf configuration.</a:t>
            </a:r>
            <a:endParaRPr lang="en-US" sz="1350" dirty="0"/>
          </a:p>
        </p:txBody>
      </p:sp>
      <p:sp>
        <p:nvSpPr>
          <p:cNvPr id="12" name="Shape 9"/>
          <p:cNvSpPr/>
          <p:nvPr/>
        </p:nvSpPr>
        <p:spPr>
          <a:xfrm>
            <a:off x="7403425" y="1622822"/>
            <a:ext cx="6608921" cy="6493788"/>
          </a:xfrm>
          <a:prstGeom prst="roundRect">
            <a:avLst>
              <a:gd name="adj" fmla="val 1690"/>
            </a:avLst>
          </a:prstGeom>
          <a:solidFill>
            <a:srgbClr val="F3F3FF">
              <a:alpha val="75000"/>
            </a:srgbClr>
          </a:solidFill>
          <a:ln/>
        </p:spPr>
        <p:txBody>
          <a:bodyPr/>
          <a:lstStyle/>
          <a:p>
            <a:endParaRPr lang="en-US"/>
          </a:p>
        </p:txBody>
      </p:sp>
      <p:sp>
        <p:nvSpPr>
          <p:cNvPr id="13" name="Shape 10"/>
          <p:cNvSpPr/>
          <p:nvPr/>
        </p:nvSpPr>
        <p:spPr>
          <a:xfrm>
            <a:off x="7403425" y="1599962"/>
            <a:ext cx="6608921" cy="91440"/>
          </a:xfrm>
          <a:prstGeom prst="roundRect">
            <a:avLst>
              <a:gd name="adj" fmla="val 289690"/>
            </a:avLst>
          </a:prstGeom>
          <a:solidFill>
            <a:srgbClr val="018CE1"/>
          </a:solidFill>
          <a:ln/>
        </p:spPr>
        <p:txBody>
          <a:bodyPr/>
          <a:lstStyle/>
          <a:p>
            <a:endParaRPr lang="en-US"/>
          </a:p>
        </p:txBody>
      </p:sp>
      <p:sp>
        <p:nvSpPr>
          <p:cNvPr id="14" name="Shape 11"/>
          <p:cNvSpPr/>
          <p:nvPr/>
        </p:nvSpPr>
        <p:spPr>
          <a:xfrm>
            <a:off x="10443031" y="1358027"/>
            <a:ext cx="529709" cy="529709"/>
          </a:xfrm>
          <a:prstGeom prst="roundRect">
            <a:avLst>
              <a:gd name="adj" fmla="val 172623"/>
            </a:avLst>
          </a:prstGeom>
          <a:solidFill>
            <a:srgbClr val="2D4DF2"/>
          </a:solidFill>
          <a:ln/>
        </p:spPr>
        <p:txBody>
          <a:bodyPr/>
          <a:lstStyle/>
          <a:p>
            <a:endParaRPr lang="en-US"/>
          </a:p>
        </p:txBody>
      </p:sp>
      <p:sp>
        <p:nvSpPr>
          <p:cNvPr id="15" name="Text 12"/>
          <p:cNvSpPr/>
          <p:nvPr/>
        </p:nvSpPr>
        <p:spPr>
          <a:xfrm>
            <a:off x="10601980" y="1490424"/>
            <a:ext cx="211812" cy="264795"/>
          </a:xfrm>
          <a:prstGeom prst="rect">
            <a:avLst/>
          </a:prstGeom>
          <a:noFill/>
          <a:ln/>
        </p:spPr>
        <p:txBody>
          <a:bodyPr wrap="none" lIns="0" tIns="0" rIns="0" bIns="0" rtlCol="0" anchor="t"/>
          <a:lstStyle/>
          <a:p>
            <a:pPr marL="0" indent="0" algn="ctr">
              <a:lnSpc>
                <a:spcPts val="2650"/>
              </a:lnSpc>
              <a:buNone/>
            </a:pPr>
            <a:r>
              <a:rPr lang="en-US" sz="1650" dirty="0">
                <a:solidFill>
                  <a:srgbClr val="FFFFFF"/>
                </a:solidFill>
                <a:latin typeface="Nunito Semi Bold" pitchFamily="34" charset="0"/>
                <a:ea typeface="Nunito Semi Bold" pitchFamily="34" charset="-122"/>
                <a:cs typeface="Nunito Semi Bold" pitchFamily="34" charset="-120"/>
              </a:rPr>
              <a:t>2</a:t>
            </a:r>
            <a:endParaRPr lang="en-US" sz="1650" dirty="0"/>
          </a:p>
        </p:txBody>
      </p:sp>
      <p:sp>
        <p:nvSpPr>
          <p:cNvPr id="16" name="Text 13"/>
          <p:cNvSpPr/>
          <p:nvPr/>
        </p:nvSpPr>
        <p:spPr>
          <a:xfrm>
            <a:off x="9669066" y="2064306"/>
            <a:ext cx="2077522" cy="259675"/>
          </a:xfrm>
          <a:prstGeom prst="rect">
            <a:avLst/>
          </a:prstGeom>
          <a:noFill/>
          <a:ln/>
        </p:spPr>
        <p:txBody>
          <a:bodyPr wrap="none" lIns="0" tIns="0" rIns="0" bIns="0" rtlCol="0" anchor="t"/>
          <a:lstStyle/>
          <a:p>
            <a:pPr marL="0" indent="0" algn="ctr">
              <a:lnSpc>
                <a:spcPts val="2000"/>
              </a:lnSpc>
              <a:buNone/>
            </a:pPr>
            <a:r>
              <a:rPr lang="en-US" sz="1600" dirty="0">
                <a:solidFill>
                  <a:srgbClr val="00002E"/>
                </a:solidFill>
                <a:latin typeface="Nunito Semi Bold" pitchFamily="34" charset="0"/>
                <a:ea typeface="Nunito Semi Bold" pitchFamily="34" charset="-122"/>
                <a:cs typeface="Nunito Semi Bold" pitchFamily="34" charset="-120"/>
              </a:rPr>
              <a:t>/etc/resolv.conf</a:t>
            </a:r>
            <a:endParaRPr lang="en-US" sz="1600" dirty="0"/>
          </a:p>
        </p:txBody>
      </p:sp>
      <p:sp>
        <p:nvSpPr>
          <p:cNvPr id="17" name="Text 14"/>
          <p:cNvSpPr/>
          <p:nvPr/>
        </p:nvSpPr>
        <p:spPr>
          <a:xfrm>
            <a:off x="7602855" y="2429828"/>
            <a:ext cx="6210062" cy="282416"/>
          </a:xfrm>
          <a:prstGeom prst="rect">
            <a:avLst/>
          </a:prstGeom>
          <a:noFill/>
          <a:ln/>
        </p:spPr>
        <p:txBody>
          <a:bodyPr wrap="none" lIns="0" tIns="0" rIns="0" bIns="0" rtlCol="0" anchor="t"/>
          <a:lstStyle/>
          <a:p>
            <a:pPr marL="0" indent="0" algn="ctr">
              <a:lnSpc>
                <a:spcPts val="2200"/>
              </a:lnSpc>
              <a:buNone/>
            </a:pPr>
            <a:r>
              <a:rPr lang="en-US" sz="1350" b="1" dirty="0">
                <a:solidFill>
                  <a:srgbClr val="00002E"/>
                </a:solidFill>
                <a:latin typeface="PT Sans" pitchFamily="34" charset="0"/>
                <a:ea typeface="PT Sans" pitchFamily="34" charset="-122"/>
                <a:cs typeface="PT Sans" pitchFamily="34" charset="-120"/>
              </a:rPr>
              <a:t>Purpose:</a:t>
            </a:r>
            <a:r>
              <a:rPr lang="en-US" sz="1350" dirty="0">
                <a:solidFill>
                  <a:srgbClr val="00002E"/>
                </a:solidFill>
                <a:latin typeface="PT Sans" pitchFamily="34" charset="0"/>
                <a:ea typeface="PT Sans" pitchFamily="34" charset="-122"/>
                <a:cs typeface="PT Sans" pitchFamily="34" charset="-120"/>
              </a:rPr>
              <a:t> DNS resolver configuration</a:t>
            </a:r>
            <a:endParaRPr lang="en-US" sz="1350" dirty="0"/>
          </a:p>
        </p:txBody>
      </p:sp>
      <p:sp>
        <p:nvSpPr>
          <p:cNvPr id="18" name="Text 15"/>
          <p:cNvSpPr/>
          <p:nvPr/>
        </p:nvSpPr>
        <p:spPr>
          <a:xfrm>
            <a:off x="7602855" y="2818090"/>
            <a:ext cx="6210062" cy="847249"/>
          </a:xfrm>
          <a:prstGeom prst="rect">
            <a:avLst/>
          </a:prstGeom>
          <a:noFill/>
          <a:ln/>
        </p:spPr>
        <p:txBody>
          <a:bodyPr wrap="square" lIns="0" tIns="0" rIns="0" bIns="0" rtlCol="0" anchor="t"/>
          <a:lstStyle/>
          <a:p>
            <a:pPr marL="0" indent="0" algn="ctr">
              <a:lnSpc>
                <a:spcPts val="2200"/>
              </a:lnSpc>
              <a:buNone/>
            </a:pPr>
            <a:r>
              <a:rPr lang="en-US" sz="1350" dirty="0">
                <a:solidFill>
                  <a:srgbClr val="00002E"/>
                </a:solidFill>
                <a:latin typeface="PT Sans" pitchFamily="34" charset="0"/>
                <a:ea typeface="PT Sans" pitchFamily="34" charset="-122"/>
                <a:cs typeface="PT Sans" pitchFamily="34" charset="-120"/>
              </a:rPr>
              <a:t>Specifies which DNS servers the system should query for hostname resolution. On modern Ubuntu systems with systemd-resolved, this file is typically a symbolic link to /run/systemd/resolve/stub-resolv.conf.</a:t>
            </a:r>
            <a:endParaRPr lang="en-US" sz="1350" dirty="0"/>
          </a:p>
        </p:txBody>
      </p:sp>
      <p:pic>
        <p:nvPicPr>
          <p:cNvPr id="19" name="Image 1" descr="preencoded.png"/>
          <p:cNvPicPr>
            <a:picLocks noChangeAspect="1"/>
          </p:cNvPicPr>
          <p:nvPr/>
        </p:nvPicPr>
        <p:blipFill>
          <a:blip r:embed="rId4"/>
          <a:stretch>
            <a:fillRect/>
          </a:stretch>
        </p:blipFill>
        <p:spPr>
          <a:xfrm>
            <a:off x="8136255" y="3863935"/>
            <a:ext cx="5143262" cy="2394942"/>
          </a:xfrm>
          <a:prstGeom prst="rect">
            <a:avLst/>
          </a:prstGeom>
        </p:spPr>
      </p:pic>
      <p:sp>
        <p:nvSpPr>
          <p:cNvPr id="20" name="Text 16"/>
          <p:cNvSpPr/>
          <p:nvPr/>
        </p:nvSpPr>
        <p:spPr>
          <a:xfrm>
            <a:off x="7602855" y="6457474"/>
            <a:ext cx="6210062" cy="847249"/>
          </a:xfrm>
          <a:prstGeom prst="rect">
            <a:avLst/>
          </a:prstGeom>
          <a:noFill/>
          <a:ln/>
        </p:spPr>
        <p:txBody>
          <a:bodyPr wrap="square" lIns="0" tIns="0" rIns="0" bIns="0" rtlCol="0" anchor="t"/>
          <a:lstStyle/>
          <a:p>
            <a:pPr marL="0" indent="0" algn="ctr">
              <a:lnSpc>
                <a:spcPts val="2200"/>
              </a:lnSpc>
              <a:buNone/>
            </a:pPr>
            <a:r>
              <a:rPr lang="en-US" sz="1350" b="1" dirty="0">
                <a:solidFill>
                  <a:srgbClr val="00002E"/>
                </a:solidFill>
                <a:latin typeface="PT Sans" pitchFamily="34" charset="0"/>
                <a:ea typeface="PT Sans" pitchFamily="34" charset="-122"/>
                <a:cs typeface="PT Sans" pitchFamily="34" charset="-120"/>
              </a:rPr>
              <a:t>Important:</a:t>
            </a:r>
            <a:r>
              <a:rPr lang="en-US" sz="1350" dirty="0">
                <a:solidFill>
                  <a:srgbClr val="00002E"/>
                </a:solidFill>
                <a:latin typeface="PT Sans" pitchFamily="34" charset="0"/>
                <a:ea typeface="PT Sans" pitchFamily="34" charset="-122"/>
                <a:cs typeface="PT Sans" pitchFamily="34" charset="-120"/>
              </a:rPr>
              <a:t> If using Netplan, configure DNS servers there instead of editing this file directly. Netplan manages resolv.conf through systemd-resolved, and manual edits may be overwritten.</a:t>
            </a:r>
            <a:endParaRPr lang="en-US" sz="13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698421" y="573167"/>
            <a:ext cx="8334018" cy="586978"/>
          </a:xfrm>
          <a:prstGeom prst="rect">
            <a:avLst/>
          </a:prstGeom>
          <a:noFill/>
          <a:ln/>
        </p:spPr>
        <p:txBody>
          <a:bodyPr wrap="none" lIns="0" tIns="0" rIns="0" bIns="0" rtlCol="0" anchor="t"/>
          <a:lstStyle/>
          <a:p>
            <a:pPr marL="0" indent="0" algn="l">
              <a:lnSpc>
                <a:spcPts val="4600"/>
              </a:lnSpc>
              <a:buNone/>
            </a:pPr>
            <a:r>
              <a:rPr lang="en-US" sz="3650" dirty="0">
                <a:solidFill>
                  <a:srgbClr val="00002E"/>
                </a:solidFill>
                <a:latin typeface="Nunito Semi Bold" pitchFamily="34" charset="0"/>
                <a:ea typeface="Nunito Semi Bold" pitchFamily="34" charset="-122"/>
                <a:cs typeface="Nunito Semi Bold" pitchFamily="34" charset="-120"/>
              </a:rPr>
              <a:t>Essential Network Viewing Commands</a:t>
            </a:r>
            <a:endParaRPr lang="en-US" sz="3650" dirty="0"/>
          </a:p>
        </p:txBody>
      </p:sp>
      <p:sp>
        <p:nvSpPr>
          <p:cNvPr id="3" name="Text 1"/>
          <p:cNvSpPr/>
          <p:nvPr/>
        </p:nvSpPr>
        <p:spPr>
          <a:xfrm>
            <a:off x="698421" y="1559243"/>
            <a:ext cx="13233559" cy="638413"/>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Master these commands for daily network management and troubleshooting. They replace older tools like ifconfig and netstat with more powerful, modern alternatives.</a:t>
            </a:r>
            <a:endParaRPr lang="en-US" sz="1550" dirty="0"/>
          </a:p>
        </p:txBody>
      </p:sp>
      <p:sp>
        <p:nvSpPr>
          <p:cNvPr id="4" name="Shape 2"/>
          <p:cNvSpPr/>
          <p:nvPr/>
        </p:nvSpPr>
        <p:spPr>
          <a:xfrm>
            <a:off x="698421" y="2422088"/>
            <a:ext cx="448985" cy="448985"/>
          </a:xfrm>
          <a:prstGeom prst="roundRect">
            <a:avLst>
              <a:gd name="adj" fmla="val 66673"/>
            </a:avLst>
          </a:prstGeom>
          <a:solidFill>
            <a:srgbClr val="F3F3FF"/>
          </a:solidFill>
          <a:ln w="22860">
            <a:solidFill>
              <a:srgbClr val="2D4DF2"/>
            </a:solidFill>
            <a:prstDash val="solid"/>
          </a:ln>
        </p:spPr>
        <p:txBody>
          <a:bodyPr/>
          <a:lstStyle/>
          <a:p>
            <a:endParaRPr lang="en-US"/>
          </a:p>
        </p:txBody>
      </p:sp>
      <p:sp>
        <p:nvSpPr>
          <p:cNvPr id="5" name="Text 3"/>
          <p:cNvSpPr/>
          <p:nvPr/>
        </p:nvSpPr>
        <p:spPr>
          <a:xfrm>
            <a:off x="1346954" y="2490668"/>
            <a:ext cx="3596283" cy="586978"/>
          </a:xfrm>
          <a:prstGeom prst="rect">
            <a:avLst/>
          </a:prstGeom>
          <a:noFill/>
          <a:ln/>
        </p:spPr>
        <p:txBody>
          <a:bodyPr wrap="square" lIns="0" tIns="0" rIns="0" bIns="0" rtlCol="0" anchor="t"/>
          <a:lstStyle/>
          <a:p>
            <a:pPr marL="0" indent="0" algn="l">
              <a:lnSpc>
                <a:spcPts val="2300"/>
              </a:lnSpc>
              <a:buNone/>
            </a:pPr>
            <a:r>
              <a:rPr lang="en-US" sz="1800" dirty="0">
                <a:solidFill>
                  <a:srgbClr val="00002E"/>
                </a:solidFill>
                <a:latin typeface="Nunito Semi Bold" pitchFamily="34" charset="0"/>
                <a:ea typeface="Nunito Semi Bold" pitchFamily="34" charset="-122"/>
                <a:cs typeface="Nunito Semi Bold" pitchFamily="34" charset="-120"/>
              </a:rPr>
              <a:t>View IP Addresses and Interface Status</a:t>
            </a:r>
            <a:endParaRPr lang="en-US" sz="1800" dirty="0"/>
          </a:p>
        </p:txBody>
      </p:sp>
      <p:sp>
        <p:nvSpPr>
          <p:cNvPr id="6" name="Shape 4"/>
          <p:cNvSpPr/>
          <p:nvPr/>
        </p:nvSpPr>
        <p:spPr>
          <a:xfrm>
            <a:off x="1346954" y="3302079"/>
            <a:ext cx="3596283" cy="2852976"/>
          </a:xfrm>
          <a:prstGeom prst="roundRect">
            <a:avLst>
              <a:gd name="adj" fmla="val 10493"/>
            </a:avLst>
          </a:prstGeom>
          <a:solidFill>
            <a:srgbClr val="E6E6F2"/>
          </a:solidFill>
          <a:ln/>
        </p:spPr>
        <p:txBody>
          <a:bodyPr/>
          <a:lstStyle/>
          <a:p>
            <a:endParaRPr lang="en-US"/>
          </a:p>
        </p:txBody>
      </p:sp>
      <p:sp>
        <p:nvSpPr>
          <p:cNvPr id="7" name="Shape 5"/>
          <p:cNvSpPr/>
          <p:nvPr/>
        </p:nvSpPr>
        <p:spPr>
          <a:xfrm>
            <a:off x="1337072" y="3302079"/>
            <a:ext cx="3616047" cy="2852976"/>
          </a:xfrm>
          <a:prstGeom prst="roundRect">
            <a:avLst>
              <a:gd name="adj" fmla="val 1049"/>
            </a:avLst>
          </a:prstGeom>
          <a:solidFill>
            <a:srgbClr val="E6E6F2"/>
          </a:solidFill>
          <a:ln/>
        </p:spPr>
        <p:txBody>
          <a:bodyPr/>
          <a:lstStyle/>
          <a:p>
            <a:endParaRPr lang="en-US"/>
          </a:p>
        </p:txBody>
      </p:sp>
      <p:sp>
        <p:nvSpPr>
          <p:cNvPr id="8" name="Text 6"/>
          <p:cNvSpPr/>
          <p:nvPr/>
        </p:nvSpPr>
        <p:spPr>
          <a:xfrm>
            <a:off x="1536621" y="3451741"/>
            <a:ext cx="3216950" cy="2553652"/>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highlight>
                  <a:srgbClr val="E6E6F2"/>
                </a:highlight>
                <a:latin typeface="Consolas" pitchFamily="34" charset="0"/>
                <a:ea typeface="Consolas" pitchFamily="34" charset="-122"/>
                <a:cs typeface="Consolas" pitchFamily="34" charset="-120"/>
              </a:rPr>
              <a:t>ip addr show# Shows all interfaces with IP addresses, subnet masks, and statusip addr show ens33# Shows specific interface details only</a:t>
            </a:r>
            <a:endParaRPr lang="en-US" sz="1550" dirty="0"/>
          </a:p>
        </p:txBody>
      </p:sp>
      <p:sp>
        <p:nvSpPr>
          <p:cNvPr id="9" name="Text 7"/>
          <p:cNvSpPr/>
          <p:nvPr/>
        </p:nvSpPr>
        <p:spPr>
          <a:xfrm>
            <a:off x="1346954" y="6379488"/>
            <a:ext cx="3596283" cy="1276826"/>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Look for the </a:t>
            </a:r>
            <a:r>
              <a:rPr lang="en-US" sz="1550" b="1" dirty="0">
                <a:solidFill>
                  <a:srgbClr val="00002E"/>
                </a:solidFill>
                <a:latin typeface="PT Sans" pitchFamily="34" charset="0"/>
                <a:ea typeface="PT Sans" pitchFamily="34" charset="-122"/>
                <a:cs typeface="PT Sans" pitchFamily="34" charset="-120"/>
              </a:rPr>
              <a:t>UP</a:t>
            </a:r>
            <a:r>
              <a:rPr lang="en-US" sz="1550" dirty="0">
                <a:solidFill>
                  <a:srgbClr val="00002E"/>
                </a:solidFill>
                <a:latin typeface="PT Sans" pitchFamily="34" charset="0"/>
                <a:ea typeface="PT Sans" pitchFamily="34" charset="-122"/>
                <a:cs typeface="PT Sans" pitchFamily="34" charset="-120"/>
              </a:rPr>
              <a:t> flag indicating an active interface. The inet line shows IPv4 address and CIDR notation. The link/ether line shows the MAC address.</a:t>
            </a:r>
            <a:endParaRPr lang="en-US" sz="1550" dirty="0"/>
          </a:p>
        </p:txBody>
      </p:sp>
      <p:sp>
        <p:nvSpPr>
          <p:cNvPr id="10" name="Shape 8"/>
          <p:cNvSpPr/>
          <p:nvPr/>
        </p:nvSpPr>
        <p:spPr>
          <a:xfrm>
            <a:off x="5192673" y="2422088"/>
            <a:ext cx="448985" cy="448985"/>
          </a:xfrm>
          <a:prstGeom prst="roundRect">
            <a:avLst>
              <a:gd name="adj" fmla="val 66673"/>
            </a:avLst>
          </a:prstGeom>
          <a:solidFill>
            <a:srgbClr val="F3F3FF"/>
          </a:solidFill>
          <a:ln w="22860">
            <a:solidFill>
              <a:srgbClr val="018CE1"/>
            </a:solidFill>
            <a:prstDash val="solid"/>
          </a:ln>
        </p:spPr>
        <p:txBody>
          <a:bodyPr/>
          <a:lstStyle/>
          <a:p>
            <a:endParaRPr lang="en-US"/>
          </a:p>
        </p:txBody>
      </p:sp>
      <p:sp>
        <p:nvSpPr>
          <p:cNvPr id="11" name="Text 9"/>
          <p:cNvSpPr/>
          <p:nvPr/>
        </p:nvSpPr>
        <p:spPr>
          <a:xfrm>
            <a:off x="5841206" y="2490668"/>
            <a:ext cx="2347793" cy="293489"/>
          </a:xfrm>
          <a:prstGeom prst="rect">
            <a:avLst/>
          </a:prstGeom>
          <a:noFill/>
          <a:ln/>
        </p:spPr>
        <p:txBody>
          <a:bodyPr wrap="none" lIns="0" tIns="0" rIns="0" bIns="0" rtlCol="0" anchor="t"/>
          <a:lstStyle/>
          <a:p>
            <a:pPr marL="0" indent="0" algn="l">
              <a:lnSpc>
                <a:spcPts val="2300"/>
              </a:lnSpc>
              <a:buNone/>
            </a:pPr>
            <a:r>
              <a:rPr lang="en-US" sz="1800" dirty="0">
                <a:solidFill>
                  <a:srgbClr val="00002E"/>
                </a:solidFill>
                <a:latin typeface="Nunito Semi Bold" pitchFamily="34" charset="0"/>
                <a:ea typeface="Nunito Semi Bold" pitchFamily="34" charset="-122"/>
                <a:cs typeface="Nunito Semi Bold" pitchFamily="34" charset="-120"/>
              </a:rPr>
              <a:t>View Routing Table</a:t>
            </a:r>
            <a:endParaRPr lang="en-US" sz="1800" dirty="0"/>
          </a:p>
        </p:txBody>
      </p:sp>
      <p:sp>
        <p:nvSpPr>
          <p:cNvPr id="12" name="Shape 10"/>
          <p:cNvSpPr/>
          <p:nvPr/>
        </p:nvSpPr>
        <p:spPr>
          <a:xfrm>
            <a:off x="5841206" y="3008590"/>
            <a:ext cx="3596402" cy="2533769"/>
          </a:xfrm>
          <a:prstGeom prst="roundRect">
            <a:avLst>
              <a:gd name="adj" fmla="val 11814"/>
            </a:avLst>
          </a:prstGeom>
          <a:solidFill>
            <a:srgbClr val="E6E6F2"/>
          </a:solidFill>
          <a:ln/>
        </p:spPr>
        <p:txBody>
          <a:bodyPr/>
          <a:lstStyle/>
          <a:p>
            <a:endParaRPr lang="en-US"/>
          </a:p>
        </p:txBody>
      </p:sp>
      <p:sp>
        <p:nvSpPr>
          <p:cNvPr id="13" name="Shape 11"/>
          <p:cNvSpPr/>
          <p:nvPr/>
        </p:nvSpPr>
        <p:spPr>
          <a:xfrm>
            <a:off x="5831324" y="3008590"/>
            <a:ext cx="3616166" cy="2533769"/>
          </a:xfrm>
          <a:prstGeom prst="roundRect">
            <a:avLst>
              <a:gd name="adj" fmla="val 1181"/>
            </a:avLst>
          </a:prstGeom>
          <a:solidFill>
            <a:srgbClr val="E6E6F2"/>
          </a:solidFill>
          <a:ln/>
        </p:spPr>
        <p:txBody>
          <a:bodyPr/>
          <a:lstStyle/>
          <a:p>
            <a:endParaRPr lang="en-US"/>
          </a:p>
        </p:txBody>
      </p:sp>
      <p:sp>
        <p:nvSpPr>
          <p:cNvPr id="14" name="Text 12"/>
          <p:cNvSpPr/>
          <p:nvPr/>
        </p:nvSpPr>
        <p:spPr>
          <a:xfrm>
            <a:off x="6030873" y="3158252"/>
            <a:ext cx="3217069" cy="2234446"/>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highlight>
                  <a:srgbClr val="E6E6F2"/>
                </a:highlight>
                <a:latin typeface="Consolas" pitchFamily="34" charset="0"/>
                <a:ea typeface="Consolas" pitchFamily="34" charset="-122"/>
                <a:cs typeface="Consolas" pitchFamily="34" charset="-120"/>
              </a:rPr>
              <a:t>ip route show# Displays kernel routing table with all routesip route get 8.8.8.8# Shows the route that would be taken to reach a specific IP</a:t>
            </a:r>
            <a:endParaRPr lang="en-US" sz="1550" dirty="0"/>
          </a:p>
        </p:txBody>
      </p:sp>
      <p:sp>
        <p:nvSpPr>
          <p:cNvPr id="15" name="Text 13"/>
          <p:cNvSpPr/>
          <p:nvPr/>
        </p:nvSpPr>
        <p:spPr>
          <a:xfrm>
            <a:off x="5841206" y="5766792"/>
            <a:ext cx="3596402" cy="1276826"/>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The default route (usually via your gateway) is critical. Without it, you can't reach the Internet. Look for </a:t>
            </a:r>
            <a:r>
              <a:rPr lang="en-US" sz="1550" dirty="0">
                <a:solidFill>
                  <a:srgbClr val="00002E"/>
                </a:solidFill>
                <a:highlight>
                  <a:srgbClr val="E6E6F2"/>
                </a:highlight>
                <a:latin typeface="Consolas" pitchFamily="34" charset="0"/>
                <a:ea typeface="Consolas" pitchFamily="34" charset="-122"/>
                <a:cs typeface="Consolas" pitchFamily="34" charset="-120"/>
              </a:rPr>
              <a:t>default via 192.168.1.1</a:t>
            </a:r>
            <a:r>
              <a:rPr lang="en-US" sz="1550" dirty="0">
                <a:solidFill>
                  <a:srgbClr val="00002E"/>
                </a:solidFill>
                <a:latin typeface="PT Sans" pitchFamily="34" charset="0"/>
                <a:ea typeface="PT Sans" pitchFamily="34" charset="-122"/>
                <a:cs typeface="PT Sans" pitchFamily="34" charset="-120"/>
              </a:rPr>
              <a:t> lines.</a:t>
            </a:r>
            <a:endParaRPr lang="en-US" sz="1550" dirty="0"/>
          </a:p>
        </p:txBody>
      </p:sp>
      <p:sp>
        <p:nvSpPr>
          <p:cNvPr id="16" name="Shape 14"/>
          <p:cNvSpPr/>
          <p:nvPr/>
        </p:nvSpPr>
        <p:spPr>
          <a:xfrm>
            <a:off x="9687044" y="2422088"/>
            <a:ext cx="448985" cy="448985"/>
          </a:xfrm>
          <a:prstGeom prst="roundRect">
            <a:avLst>
              <a:gd name="adj" fmla="val 66673"/>
            </a:avLst>
          </a:prstGeom>
          <a:solidFill>
            <a:srgbClr val="F3F3FF"/>
          </a:solidFill>
          <a:ln w="22860">
            <a:solidFill>
              <a:srgbClr val="DA33BF"/>
            </a:solidFill>
            <a:prstDash val="solid"/>
          </a:ln>
        </p:spPr>
        <p:txBody>
          <a:bodyPr/>
          <a:lstStyle/>
          <a:p>
            <a:endParaRPr lang="en-US"/>
          </a:p>
        </p:txBody>
      </p:sp>
      <p:sp>
        <p:nvSpPr>
          <p:cNvPr id="17" name="Text 15"/>
          <p:cNvSpPr/>
          <p:nvPr/>
        </p:nvSpPr>
        <p:spPr>
          <a:xfrm>
            <a:off x="10335578" y="2490668"/>
            <a:ext cx="3596402" cy="586978"/>
          </a:xfrm>
          <a:prstGeom prst="rect">
            <a:avLst/>
          </a:prstGeom>
          <a:noFill/>
          <a:ln/>
        </p:spPr>
        <p:txBody>
          <a:bodyPr wrap="square" lIns="0" tIns="0" rIns="0" bIns="0" rtlCol="0" anchor="t"/>
          <a:lstStyle/>
          <a:p>
            <a:pPr marL="0" indent="0" algn="l">
              <a:lnSpc>
                <a:spcPts val="2300"/>
              </a:lnSpc>
              <a:buNone/>
            </a:pPr>
            <a:r>
              <a:rPr lang="en-US" sz="1800" dirty="0">
                <a:solidFill>
                  <a:srgbClr val="00002E"/>
                </a:solidFill>
                <a:latin typeface="Nunito Semi Bold" pitchFamily="34" charset="0"/>
                <a:ea typeface="Nunito Semi Bold" pitchFamily="34" charset="-122"/>
                <a:cs typeface="Nunito Semi Bold" pitchFamily="34" charset="-120"/>
              </a:rPr>
              <a:t>View Listening Ports and Connections</a:t>
            </a:r>
            <a:endParaRPr lang="en-US" sz="1800" dirty="0"/>
          </a:p>
        </p:txBody>
      </p:sp>
      <p:sp>
        <p:nvSpPr>
          <p:cNvPr id="18" name="Shape 16"/>
          <p:cNvSpPr/>
          <p:nvPr/>
        </p:nvSpPr>
        <p:spPr>
          <a:xfrm>
            <a:off x="10335578" y="3302079"/>
            <a:ext cx="3596402" cy="2214563"/>
          </a:xfrm>
          <a:prstGeom prst="roundRect">
            <a:avLst>
              <a:gd name="adj" fmla="val 13517"/>
            </a:avLst>
          </a:prstGeom>
          <a:solidFill>
            <a:srgbClr val="E6E6F2"/>
          </a:solidFill>
          <a:ln/>
        </p:spPr>
        <p:txBody>
          <a:bodyPr/>
          <a:lstStyle/>
          <a:p>
            <a:endParaRPr lang="en-US"/>
          </a:p>
        </p:txBody>
      </p:sp>
      <p:sp>
        <p:nvSpPr>
          <p:cNvPr id="19" name="Shape 17"/>
          <p:cNvSpPr/>
          <p:nvPr/>
        </p:nvSpPr>
        <p:spPr>
          <a:xfrm>
            <a:off x="10325695" y="3302079"/>
            <a:ext cx="3616166" cy="2214563"/>
          </a:xfrm>
          <a:prstGeom prst="roundRect">
            <a:avLst>
              <a:gd name="adj" fmla="val 1352"/>
            </a:avLst>
          </a:prstGeom>
          <a:solidFill>
            <a:srgbClr val="E6E6F2"/>
          </a:solidFill>
          <a:ln/>
        </p:spPr>
        <p:txBody>
          <a:bodyPr/>
          <a:lstStyle/>
          <a:p>
            <a:endParaRPr lang="en-US"/>
          </a:p>
        </p:txBody>
      </p:sp>
      <p:sp>
        <p:nvSpPr>
          <p:cNvPr id="20" name="Text 18"/>
          <p:cNvSpPr/>
          <p:nvPr/>
        </p:nvSpPr>
        <p:spPr>
          <a:xfrm>
            <a:off x="10525244" y="3451741"/>
            <a:ext cx="3217069" cy="1915239"/>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highlight>
                  <a:srgbClr val="E6E6F2"/>
                </a:highlight>
                <a:latin typeface="Consolas" pitchFamily="34" charset="0"/>
                <a:ea typeface="Consolas" pitchFamily="34" charset="-122"/>
                <a:cs typeface="Consolas" pitchFamily="34" charset="-120"/>
              </a:rPr>
              <a:t>ss -tulnp# Shows TCP/UDP listening sockets with port numbers and processes# t=TCP, u=UDP, l=listening, n=numeric, p=process</a:t>
            </a:r>
            <a:endParaRPr lang="en-US" sz="1550" dirty="0"/>
          </a:p>
        </p:txBody>
      </p:sp>
      <p:sp>
        <p:nvSpPr>
          <p:cNvPr id="21" name="Text 19"/>
          <p:cNvSpPr/>
          <p:nvPr/>
        </p:nvSpPr>
        <p:spPr>
          <a:xfrm>
            <a:off x="10335578" y="5741075"/>
            <a:ext cx="3596402" cy="1596033"/>
          </a:xfrm>
          <a:prstGeom prst="rect">
            <a:avLst/>
          </a:prstGeom>
          <a:noFill/>
          <a:ln/>
        </p:spPr>
        <p:txBody>
          <a:bodyPr wrap="square" lIns="0" tIns="0" rIns="0" bIns="0" rtlCol="0" anchor="t"/>
          <a:lstStyle/>
          <a:p>
            <a:pPr marL="0" indent="0" algn="l">
              <a:lnSpc>
                <a:spcPts val="2500"/>
              </a:lnSpc>
              <a:buNone/>
            </a:pPr>
            <a:r>
              <a:rPr lang="en-US" sz="1550" dirty="0">
                <a:solidFill>
                  <a:srgbClr val="00002E"/>
                </a:solidFill>
                <a:latin typeface="PT Sans" pitchFamily="34" charset="0"/>
                <a:ea typeface="PT Sans" pitchFamily="34" charset="-122"/>
                <a:cs typeface="PT Sans" pitchFamily="34" charset="-120"/>
              </a:rPr>
              <a:t>Use this to verify services are listening on expected ports. The last column shows which process owns each socket. Essential for security auditing and troubleshooting service startup issues.</a:t>
            </a:r>
            <a:endParaRPr lang="en-US" sz="15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658892" y="517684"/>
            <a:ext cx="7107912" cy="553760"/>
          </a:xfrm>
          <a:prstGeom prst="rect">
            <a:avLst/>
          </a:prstGeom>
          <a:noFill/>
          <a:ln/>
        </p:spPr>
        <p:txBody>
          <a:bodyPr wrap="none" lIns="0" tIns="0" rIns="0" bIns="0" rtlCol="0" anchor="t"/>
          <a:lstStyle/>
          <a:p>
            <a:pPr marL="0" indent="0" algn="l">
              <a:lnSpc>
                <a:spcPts val="4350"/>
              </a:lnSpc>
              <a:buNone/>
            </a:pPr>
            <a:r>
              <a:rPr lang="en-US" sz="3450" dirty="0">
                <a:solidFill>
                  <a:srgbClr val="00002E"/>
                </a:solidFill>
                <a:latin typeface="Nunito Semi Bold" pitchFamily="34" charset="0"/>
                <a:ea typeface="Nunito Semi Bold" pitchFamily="34" charset="-122"/>
                <a:cs typeface="Nunito Semi Bold" pitchFamily="34" charset="-120"/>
              </a:rPr>
              <a:t>Linux Networking: Complete Recap</a:t>
            </a:r>
            <a:endParaRPr lang="en-US" sz="3450" dirty="0"/>
          </a:p>
        </p:txBody>
      </p:sp>
      <p:sp>
        <p:nvSpPr>
          <p:cNvPr id="3" name="Text 1"/>
          <p:cNvSpPr/>
          <p:nvPr/>
        </p:nvSpPr>
        <p:spPr>
          <a:xfrm>
            <a:off x="658892" y="1447919"/>
            <a:ext cx="13312616" cy="301109"/>
          </a:xfrm>
          <a:prstGeom prst="rect">
            <a:avLst/>
          </a:prstGeom>
          <a:noFill/>
          <a:ln/>
        </p:spPr>
        <p:txBody>
          <a:bodyPr wrap="none" lIns="0" tIns="0" rIns="0" bIns="0" rtlCol="0" anchor="t"/>
          <a:lstStyle/>
          <a:p>
            <a:pPr marL="0" indent="0" algn="l">
              <a:lnSpc>
                <a:spcPts val="2350"/>
              </a:lnSpc>
              <a:buNone/>
            </a:pPr>
            <a:r>
              <a:rPr lang="en-US" sz="1450" dirty="0">
                <a:solidFill>
                  <a:srgbClr val="00002E"/>
                </a:solidFill>
                <a:latin typeface="PT Sans" pitchFamily="34" charset="0"/>
                <a:ea typeface="PT Sans" pitchFamily="34" charset="-122"/>
                <a:cs typeface="PT Sans" pitchFamily="34" charset="-120"/>
              </a:rPr>
              <a:t>This slide summarizes the core concepts and practical skills covered in our Linux networking discussion, providing a quick reference for key topics.</a:t>
            </a:r>
            <a:endParaRPr lang="en-US" sz="1450" dirty="0"/>
          </a:p>
        </p:txBody>
      </p:sp>
      <p:sp>
        <p:nvSpPr>
          <p:cNvPr id="4" name="Shape 2"/>
          <p:cNvSpPr/>
          <p:nvPr/>
        </p:nvSpPr>
        <p:spPr>
          <a:xfrm>
            <a:off x="658892" y="1960840"/>
            <a:ext cx="4311968" cy="2622828"/>
          </a:xfrm>
          <a:prstGeom prst="roundRect">
            <a:avLst>
              <a:gd name="adj" fmla="val 10768"/>
            </a:avLst>
          </a:prstGeom>
          <a:solidFill>
            <a:srgbClr val="F3F3FF"/>
          </a:solidFill>
          <a:ln w="22860">
            <a:solidFill>
              <a:srgbClr val="2D4DF2"/>
            </a:solidFill>
            <a:prstDash val="solid"/>
          </a:ln>
        </p:spPr>
        <p:txBody>
          <a:bodyPr/>
          <a:lstStyle/>
          <a:p>
            <a:endParaRPr lang="en-US"/>
          </a:p>
        </p:txBody>
      </p:sp>
      <p:sp>
        <p:nvSpPr>
          <p:cNvPr id="5" name="Shape 3"/>
          <p:cNvSpPr/>
          <p:nvPr/>
        </p:nvSpPr>
        <p:spPr>
          <a:xfrm>
            <a:off x="2532459" y="2171938"/>
            <a:ext cx="564833" cy="564833"/>
          </a:xfrm>
          <a:prstGeom prst="roundRect">
            <a:avLst>
              <a:gd name="adj" fmla="val 16187237"/>
            </a:avLst>
          </a:prstGeom>
          <a:solidFill>
            <a:srgbClr val="2D4DF2"/>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7836" y="2327315"/>
            <a:ext cx="254079" cy="254079"/>
          </a:xfrm>
          <a:prstGeom prst="rect">
            <a:avLst/>
          </a:prstGeom>
        </p:spPr>
      </p:pic>
      <p:sp>
        <p:nvSpPr>
          <p:cNvPr id="7" name="Text 4"/>
          <p:cNvSpPr/>
          <p:nvPr/>
        </p:nvSpPr>
        <p:spPr>
          <a:xfrm>
            <a:off x="1632109" y="2925008"/>
            <a:ext cx="2365534" cy="276820"/>
          </a:xfrm>
          <a:prstGeom prst="rect">
            <a:avLst/>
          </a:prstGeom>
          <a:noFill/>
          <a:ln/>
        </p:spPr>
        <p:txBody>
          <a:bodyPr wrap="none" lIns="0" tIns="0" rIns="0" bIns="0" rtlCol="0" anchor="t"/>
          <a:lstStyle/>
          <a:p>
            <a:pPr marL="0" indent="0" algn="ctr">
              <a:lnSpc>
                <a:spcPts val="2150"/>
              </a:lnSpc>
              <a:buNone/>
            </a:pPr>
            <a:r>
              <a:rPr lang="en-US" sz="1700" dirty="0">
                <a:solidFill>
                  <a:srgbClr val="00002E"/>
                </a:solidFill>
                <a:latin typeface="Nunito Semi Bold" pitchFamily="34" charset="0"/>
                <a:ea typeface="Nunito Semi Bold" pitchFamily="34" charset="-122"/>
                <a:cs typeface="Nunito Semi Bold" pitchFamily="34" charset="-120"/>
              </a:rPr>
              <a:t>Network Fundamentals</a:t>
            </a:r>
            <a:endParaRPr lang="en-US" sz="1700" dirty="0"/>
          </a:p>
        </p:txBody>
      </p:sp>
      <p:sp>
        <p:nvSpPr>
          <p:cNvPr id="8" name="Text 5"/>
          <p:cNvSpPr/>
          <p:nvPr/>
        </p:nvSpPr>
        <p:spPr>
          <a:xfrm>
            <a:off x="869990" y="3314700"/>
            <a:ext cx="3889772" cy="30110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latin typeface="PT Sans" pitchFamily="34" charset="0"/>
                <a:ea typeface="PT Sans" pitchFamily="34" charset="-122"/>
                <a:cs typeface="PT Sans" pitchFamily="34" charset="-120"/>
              </a:rPr>
              <a:t>OSI Model (7 layers)</a:t>
            </a:r>
            <a:endParaRPr lang="en-US" sz="1450" dirty="0"/>
          </a:p>
        </p:txBody>
      </p:sp>
      <p:sp>
        <p:nvSpPr>
          <p:cNvPr id="9" name="Text 6"/>
          <p:cNvSpPr/>
          <p:nvPr/>
        </p:nvSpPr>
        <p:spPr>
          <a:xfrm>
            <a:off x="869990" y="3681651"/>
            <a:ext cx="3889772" cy="30110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latin typeface="PT Sans" pitchFamily="34" charset="0"/>
                <a:ea typeface="PT Sans" pitchFamily="34" charset="-122"/>
                <a:cs typeface="PT Sans" pitchFamily="34" charset="-120"/>
              </a:rPr>
              <a:t>TCP/IP Model (4 layers)</a:t>
            </a:r>
            <a:endParaRPr lang="en-US" sz="1450" dirty="0"/>
          </a:p>
        </p:txBody>
      </p:sp>
      <p:sp>
        <p:nvSpPr>
          <p:cNvPr id="10" name="Text 7"/>
          <p:cNvSpPr/>
          <p:nvPr/>
        </p:nvSpPr>
        <p:spPr>
          <a:xfrm>
            <a:off x="869990" y="4048601"/>
            <a:ext cx="3889772" cy="30110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latin typeface="PT Sans" pitchFamily="34" charset="0"/>
                <a:ea typeface="PT Sans" pitchFamily="34" charset="-122"/>
                <a:cs typeface="PT Sans" pitchFamily="34" charset="-120"/>
              </a:rPr>
              <a:t>Hardware (switches, routers)</a:t>
            </a:r>
            <a:endParaRPr lang="en-US" sz="1450" dirty="0"/>
          </a:p>
        </p:txBody>
      </p:sp>
      <p:sp>
        <p:nvSpPr>
          <p:cNvPr id="11" name="Shape 8"/>
          <p:cNvSpPr/>
          <p:nvPr/>
        </p:nvSpPr>
        <p:spPr>
          <a:xfrm>
            <a:off x="5159097" y="1960840"/>
            <a:ext cx="4312087" cy="2622828"/>
          </a:xfrm>
          <a:prstGeom prst="roundRect">
            <a:avLst>
              <a:gd name="adj" fmla="val 10768"/>
            </a:avLst>
          </a:prstGeom>
          <a:solidFill>
            <a:srgbClr val="F3F3FF"/>
          </a:solidFill>
          <a:ln w="22860">
            <a:solidFill>
              <a:srgbClr val="018CE1"/>
            </a:solidFill>
            <a:prstDash val="solid"/>
          </a:ln>
        </p:spPr>
        <p:txBody>
          <a:bodyPr/>
          <a:lstStyle/>
          <a:p>
            <a:endParaRPr lang="en-US"/>
          </a:p>
        </p:txBody>
      </p:sp>
      <p:sp>
        <p:nvSpPr>
          <p:cNvPr id="12" name="Shape 9"/>
          <p:cNvSpPr/>
          <p:nvPr/>
        </p:nvSpPr>
        <p:spPr>
          <a:xfrm>
            <a:off x="7032665" y="2171938"/>
            <a:ext cx="564833" cy="564833"/>
          </a:xfrm>
          <a:prstGeom prst="roundRect">
            <a:avLst>
              <a:gd name="adj" fmla="val 16187237"/>
            </a:avLst>
          </a:prstGeom>
          <a:solidFill>
            <a:srgbClr val="018CE1"/>
          </a:solidFill>
          <a:ln/>
        </p:spPr>
        <p:txBody>
          <a:bodyPr/>
          <a:lstStyle/>
          <a:p>
            <a:endParaRPr lang="en-US"/>
          </a:p>
        </p:txBody>
      </p:sp>
      <p:pic>
        <p:nvPicPr>
          <p:cNvPr id="13"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8041" y="2327315"/>
            <a:ext cx="254079" cy="254079"/>
          </a:xfrm>
          <a:prstGeom prst="rect">
            <a:avLst/>
          </a:prstGeom>
        </p:spPr>
      </p:pic>
      <p:sp>
        <p:nvSpPr>
          <p:cNvPr id="14" name="Text 10"/>
          <p:cNvSpPr/>
          <p:nvPr/>
        </p:nvSpPr>
        <p:spPr>
          <a:xfrm>
            <a:off x="6206252" y="2925008"/>
            <a:ext cx="2217658" cy="276820"/>
          </a:xfrm>
          <a:prstGeom prst="rect">
            <a:avLst/>
          </a:prstGeom>
          <a:noFill/>
          <a:ln/>
        </p:spPr>
        <p:txBody>
          <a:bodyPr wrap="none" lIns="0" tIns="0" rIns="0" bIns="0" rtlCol="0" anchor="t"/>
          <a:lstStyle/>
          <a:p>
            <a:pPr marL="0" indent="0" algn="ctr">
              <a:lnSpc>
                <a:spcPts val="2150"/>
              </a:lnSpc>
              <a:buNone/>
            </a:pPr>
            <a:r>
              <a:rPr lang="en-US" sz="1700" dirty="0">
                <a:solidFill>
                  <a:srgbClr val="00002E"/>
                </a:solidFill>
                <a:latin typeface="Nunito Semi Bold" pitchFamily="34" charset="0"/>
                <a:ea typeface="Nunito Semi Bold" pitchFamily="34" charset="-122"/>
                <a:cs typeface="Nunito Semi Bold" pitchFamily="34" charset="-120"/>
              </a:rPr>
              <a:t>Addressing &amp; Routing</a:t>
            </a:r>
            <a:endParaRPr lang="en-US" sz="1700" dirty="0"/>
          </a:p>
        </p:txBody>
      </p:sp>
      <p:sp>
        <p:nvSpPr>
          <p:cNvPr id="15" name="Text 11"/>
          <p:cNvSpPr/>
          <p:nvPr/>
        </p:nvSpPr>
        <p:spPr>
          <a:xfrm>
            <a:off x="5370195" y="3314700"/>
            <a:ext cx="3889891" cy="30110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latin typeface="PT Sans" pitchFamily="34" charset="0"/>
                <a:ea typeface="PT Sans" pitchFamily="34" charset="-122"/>
                <a:cs typeface="PT Sans" pitchFamily="34" charset="-120"/>
              </a:rPr>
              <a:t>MAC addresses (physical)</a:t>
            </a:r>
            <a:endParaRPr lang="en-US" sz="1450" dirty="0"/>
          </a:p>
        </p:txBody>
      </p:sp>
      <p:sp>
        <p:nvSpPr>
          <p:cNvPr id="16" name="Text 12"/>
          <p:cNvSpPr/>
          <p:nvPr/>
        </p:nvSpPr>
        <p:spPr>
          <a:xfrm>
            <a:off x="5370195" y="3681651"/>
            <a:ext cx="3889891" cy="30110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latin typeface="PT Sans" pitchFamily="34" charset="0"/>
                <a:ea typeface="PT Sans" pitchFamily="34" charset="-122"/>
                <a:cs typeface="PT Sans" pitchFamily="34" charset="-120"/>
              </a:rPr>
              <a:t>IPv4 structure, subnetting, CIDR</a:t>
            </a:r>
            <a:endParaRPr lang="en-US" sz="1450" dirty="0"/>
          </a:p>
        </p:txBody>
      </p:sp>
      <p:sp>
        <p:nvSpPr>
          <p:cNvPr id="17" name="Text 13"/>
          <p:cNvSpPr/>
          <p:nvPr/>
        </p:nvSpPr>
        <p:spPr>
          <a:xfrm>
            <a:off x="5370195" y="4048601"/>
            <a:ext cx="3889891" cy="30110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latin typeface="PT Sans" pitchFamily="34" charset="0"/>
                <a:ea typeface="PT Sans" pitchFamily="34" charset="-122"/>
                <a:cs typeface="PT Sans" pitchFamily="34" charset="-120"/>
              </a:rPr>
              <a:t>Routing tables</a:t>
            </a:r>
            <a:endParaRPr lang="en-US" sz="1450" dirty="0"/>
          </a:p>
        </p:txBody>
      </p:sp>
      <p:sp>
        <p:nvSpPr>
          <p:cNvPr id="18" name="Shape 14"/>
          <p:cNvSpPr/>
          <p:nvPr/>
        </p:nvSpPr>
        <p:spPr>
          <a:xfrm>
            <a:off x="9659422" y="1960840"/>
            <a:ext cx="4312087" cy="2622828"/>
          </a:xfrm>
          <a:prstGeom prst="roundRect">
            <a:avLst>
              <a:gd name="adj" fmla="val 10768"/>
            </a:avLst>
          </a:prstGeom>
          <a:solidFill>
            <a:srgbClr val="F3F3FF"/>
          </a:solidFill>
          <a:ln w="22860">
            <a:solidFill>
              <a:srgbClr val="DA33BF"/>
            </a:solidFill>
            <a:prstDash val="solid"/>
          </a:ln>
        </p:spPr>
        <p:txBody>
          <a:bodyPr/>
          <a:lstStyle/>
          <a:p>
            <a:endParaRPr lang="en-US"/>
          </a:p>
        </p:txBody>
      </p:sp>
      <p:sp>
        <p:nvSpPr>
          <p:cNvPr id="19" name="Shape 15"/>
          <p:cNvSpPr/>
          <p:nvPr/>
        </p:nvSpPr>
        <p:spPr>
          <a:xfrm>
            <a:off x="11532989" y="2171938"/>
            <a:ext cx="564833" cy="564833"/>
          </a:xfrm>
          <a:prstGeom prst="roundRect">
            <a:avLst>
              <a:gd name="adj" fmla="val 16187237"/>
            </a:avLst>
          </a:prstGeom>
          <a:solidFill>
            <a:srgbClr val="DA33BF"/>
          </a:solidFill>
          <a:ln/>
        </p:spPr>
        <p:txBody>
          <a:bodyPr/>
          <a:lstStyle/>
          <a:p>
            <a:endParaRPr lang="en-US"/>
          </a:p>
        </p:txBody>
      </p:sp>
      <p:pic>
        <p:nvPicPr>
          <p:cNvPr id="2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88366" y="2327315"/>
            <a:ext cx="254079" cy="254079"/>
          </a:xfrm>
          <a:prstGeom prst="rect">
            <a:avLst/>
          </a:prstGeom>
        </p:spPr>
      </p:pic>
      <p:sp>
        <p:nvSpPr>
          <p:cNvPr id="21" name="Text 16"/>
          <p:cNvSpPr/>
          <p:nvPr/>
        </p:nvSpPr>
        <p:spPr>
          <a:xfrm>
            <a:off x="10707886" y="2925008"/>
            <a:ext cx="2215039" cy="276820"/>
          </a:xfrm>
          <a:prstGeom prst="rect">
            <a:avLst/>
          </a:prstGeom>
          <a:noFill/>
          <a:ln/>
        </p:spPr>
        <p:txBody>
          <a:bodyPr wrap="none" lIns="0" tIns="0" rIns="0" bIns="0" rtlCol="0" anchor="t"/>
          <a:lstStyle/>
          <a:p>
            <a:pPr marL="0" indent="0" algn="ctr">
              <a:lnSpc>
                <a:spcPts val="2150"/>
              </a:lnSpc>
              <a:buNone/>
            </a:pPr>
            <a:r>
              <a:rPr lang="en-US" sz="1700" dirty="0">
                <a:solidFill>
                  <a:srgbClr val="00002E"/>
                </a:solidFill>
                <a:latin typeface="Nunito Semi Bold" pitchFamily="34" charset="0"/>
                <a:ea typeface="Nunito Semi Bold" pitchFamily="34" charset="-122"/>
                <a:cs typeface="Nunito Semi Bold" pitchFamily="34" charset="-120"/>
              </a:rPr>
              <a:t>Essential Commands</a:t>
            </a:r>
            <a:endParaRPr lang="en-US" sz="1700" dirty="0"/>
          </a:p>
        </p:txBody>
      </p:sp>
      <p:sp>
        <p:nvSpPr>
          <p:cNvPr id="22" name="Text 17"/>
          <p:cNvSpPr/>
          <p:nvPr/>
        </p:nvSpPr>
        <p:spPr>
          <a:xfrm>
            <a:off x="9870519" y="3314700"/>
            <a:ext cx="3889891" cy="30872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highlight>
                  <a:srgbClr val="E6E6F2"/>
                </a:highlight>
                <a:latin typeface="Consolas" pitchFamily="34" charset="0"/>
                <a:ea typeface="Consolas" pitchFamily="34" charset="-122"/>
                <a:cs typeface="Consolas" pitchFamily="34" charset="-120"/>
              </a:rPr>
              <a:t>ip addr</a:t>
            </a:r>
            <a:r>
              <a:rPr lang="en-US" sz="1450" dirty="0">
                <a:solidFill>
                  <a:srgbClr val="00002E"/>
                </a:solidFill>
                <a:latin typeface="PT Sans" pitchFamily="34" charset="0"/>
                <a:ea typeface="PT Sans" pitchFamily="34" charset="-122"/>
                <a:cs typeface="PT Sans" pitchFamily="34" charset="-120"/>
              </a:rPr>
              <a:t>, </a:t>
            </a:r>
            <a:r>
              <a:rPr lang="en-US" sz="1450" dirty="0">
                <a:solidFill>
                  <a:srgbClr val="00002E"/>
                </a:solidFill>
                <a:highlight>
                  <a:srgbClr val="E6E6F2"/>
                </a:highlight>
                <a:latin typeface="Consolas" pitchFamily="34" charset="0"/>
                <a:ea typeface="Consolas" pitchFamily="34" charset="-122"/>
                <a:cs typeface="Consolas" pitchFamily="34" charset="-120"/>
              </a:rPr>
              <a:t>ip route</a:t>
            </a:r>
            <a:r>
              <a:rPr lang="en-US" sz="1450" dirty="0">
                <a:solidFill>
                  <a:srgbClr val="00002E"/>
                </a:solidFill>
                <a:latin typeface="PT Sans" pitchFamily="34" charset="0"/>
                <a:ea typeface="PT Sans" pitchFamily="34" charset="-122"/>
                <a:cs typeface="PT Sans" pitchFamily="34" charset="-120"/>
              </a:rPr>
              <a:t>, </a:t>
            </a:r>
            <a:r>
              <a:rPr lang="en-US" sz="1450" dirty="0">
                <a:solidFill>
                  <a:srgbClr val="00002E"/>
                </a:solidFill>
                <a:highlight>
                  <a:srgbClr val="E6E6F2"/>
                </a:highlight>
                <a:latin typeface="Consolas" pitchFamily="34" charset="0"/>
                <a:ea typeface="Consolas" pitchFamily="34" charset="-122"/>
                <a:cs typeface="Consolas" pitchFamily="34" charset="-120"/>
              </a:rPr>
              <a:t>ss</a:t>
            </a:r>
            <a:endParaRPr lang="en-US" sz="1450" dirty="0"/>
          </a:p>
        </p:txBody>
      </p:sp>
      <p:sp>
        <p:nvSpPr>
          <p:cNvPr id="23" name="Text 18"/>
          <p:cNvSpPr/>
          <p:nvPr/>
        </p:nvSpPr>
        <p:spPr>
          <a:xfrm>
            <a:off x="9870519" y="3689271"/>
            <a:ext cx="3889891" cy="30872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highlight>
                  <a:srgbClr val="E6E6F2"/>
                </a:highlight>
                <a:latin typeface="Consolas" pitchFamily="34" charset="0"/>
                <a:ea typeface="Consolas" pitchFamily="34" charset="-122"/>
                <a:cs typeface="Consolas" pitchFamily="34" charset="-120"/>
              </a:rPr>
              <a:t>ping</a:t>
            </a:r>
            <a:r>
              <a:rPr lang="en-US" sz="1450" dirty="0">
                <a:solidFill>
                  <a:srgbClr val="00002E"/>
                </a:solidFill>
                <a:latin typeface="PT Sans" pitchFamily="34" charset="0"/>
                <a:ea typeface="PT Sans" pitchFamily="34" charset="-122"/>
                <a:cs typeface="PT Sans" pitchFamily="34" charset="-120"/>
              </a:rPr>
              <a:t>, </a:t>
            </a:r>
            <a:r>
              <a:rPr lang="en-US" sz="1450" dirty="0">
                <a:solidFill>
                  <a:srgbClr val="00002E"/>
                </a:solidFill>
                <a:highlight>
                  <a:srgbClr val="E6E6F2"/>
                </a:highlight>
                <a:latin typeface="Consolas" pitchFamily="34" charset="0"/>
                <a:ea typeface="Consolas" pitchFamily="34" charset="-122"/>
                <a:cs typeface="Consolas" pitchFamily="34" charset="-120"/>
              </a:rPr>
              <a:t>traceroute</a:t>
            </a:r>
            <a:endParaRPr lang="en-US" sz="1450" dirty="0"/>
          </a:p>
        </p:txBody>
      </p:sp>
      <p:sp>
        <p:nvSpPr>
          <p:cNvPr id="24" name="Text 19"/>
          <p:cNvSpPr/>
          <p:nvPr/>
        </p:nvSpPr>
        <p:spPr>
          <a:xfrm>
            <a:off x="9870519" y="4063841"/>
            <a:ext cx="3889891" cy="30872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highlight>
                  <a:srgbClr val="E6E6F2"/>
                </a:highlight>
                <a:latin typeface="Consolas" pitchFamily="34" charset="0"/>
                <a:ea typeface="Consolas" pitchFamily="34" charset="-122"/>
                <a:cs typeface="Consolas" pitchFamily="34" charset="-120"/>
              </a:rPr>
              <a:t>dig</a:t>
            </a:r>
            <a:r>
              <a:rPr lang="en-US" sz="1450" dirty="0">
                <a:solidFill>
                  <a:srgbClr val="00002E"/>
                </a:solidFill>
                <a:latin typeface="PT Sans" pitchFamily="34" charset="0"/>
                <a:ea typeface="PT Sans" pitchFamily="34" charset="-122"/>
                <a:cs typeface="PT Sans" pitchFamily="34" charset="-120"/>
              </a:rPr>
              <a:t>/</a:t>
            </a:r>
            <a:r>
              <a:rPr lang="en-US" sz="1450" dirty="0">
                <a:solidFill>
                  <a:srgbClr val="00002E"/>
                </a:solidFill>
                <a:highlight>
                  <a:srgbClr val="E6E6F2"/>
                </a:highlight>
                <a:latin typeface="Consolas" pitchFamily="34" charset="0"/>
                <a:ea typeface="Consolas" pitchFamily="34" charset="-122"/>
                <a:cs typeface="Consolas" pitchFamily="34" charset="-120"/>
              </a:rPr>
              <a:t>nslookup</a:t>
            </a:r>
            <a:endParaRPr lang="en-US" sz="1450" dirty="0"/>
          </a:p>
        </p:txBody>
      </p:sp>
      <p:sp>
        <p:nvSpPr>
          <p:cNvPr id="25" name="Shape 20"/>
          <p:cNvSpPr/>
          <p:nvPr/>
        </p:nvSpPr>
        <p:spPr>
          <a:xfrm>
            <a:off x="658892" y="4771906"/>
            <a:ext cx="4311968" cy="2997398"/>
          </a:xfrm>
          <a:prstGeom prst="roundRect">
            <a:avLst>
              <a:gd name="adj" fmla="val 9422"/>
            </a:avLst>
          </a:prstGeom>
          <a:solidFill>
            <a:srgbClr val="F3F3FF"/>
          </a:solidFill>
          <a:ln w="22860">
            <a:solidFill>
              <a:srgbClr val="2D4DF2"/>
            </a:solidFill>
            <a:prstDash val="solid"/>
          </a:ln>
        </p:spPr>
        <p:txBody>
          <a:bodyPr/>
          <a:lstStyle/>
          <a:p>
            <a:endParaRPr lang="en-US"/>
          </a:p>
        </p:txBody>
      </p:sp>
      <p:sp>
        <p:nvSpPr>
          <p:cNvPr id="26" name="Shape 21"/>
          <p:cNvSpPr/>
          <p:nvPr/>
        </p:nvSpPr>
        <p:spPr>
          <a:xfrm>
            <a:off x="2532459" y="4983004"/>
            <a:ext cx="564833" cy="564833"/>
          </a:xfrm>
          <a:prstGeom prst="roundRect">
            <a:avLst>
              <a:gd name="adj" fmla="val 16187237"/>
            </a:avLst>
          </a:prstGeom>
          <a:solidFill>
            <a:srgbClr val="2D4DF2"/>
          </a:solidFill>
          <a:ln/>
        </p:spPr>
        <p:txBody>
          <a:bodyPr/>
          <a:lstStyle/>
          <a:p>
            <a:endParaRPr lang="en-US"/>
          </a:p>
        </p:txBody>
      </p:sp>
      <p:pic>
        <p:nvPicPr>
          <p:cNvPr id="27"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87836" y="5138380"/>
            <a:ext cx="254079" cy="254079"/>
          </a:xfrm>
          <a:prstGeom prst="rect">
            <a:avLst/>
          </a:prstGeom>
        </p:spPr>
      </p:pic>
      <p:sp>
        <p:nvSpPr>
          <p:cNvPr id="28" name="Text 22"/>
          <p:cNvSpPr/>
          <p:nvPr/>
        </p:nvSpPr>
        <p:spPr>
          <a:xfrm>
            <a:off x="1707356" y="5736074"/>
            <a:ext cx="2215039" cy="276820"/>
          </a:xfrm>
          <a:prstGeom prst="rect">
            <a:avLst/>
          </a:prstGeom>
          <a:noFill/>
          <a:ln/>
        </p:spPr>
        <p:txBody>
          <a:bodyPr wrap="none" lIns="0" tIns="0" rIns="0" bIns="0" rtlCol="0" anchor="t"/>
          <a:lstStyle/>
          <a:p>
            <a:pPr marL="0" indent="0" algn="ctr">
              <a:lnSpc>
                <a:spcPts val="2150"/>
              </a:lnSpc>
              <a:buNone/>
            </a:pPr>
            <a:r>
              <a:rPr lang="en-US" sz="1700" dirty="0">
                <a:solidFill>
                  <a:srgbClr val="00002E"/>
                </a:solidFill>
                <a:latin typeface="Nunito Semi Bold" pitchFamily="34" charset="0"/>
                <a:ea typeface="Nunito Semi Bold" pitchFamily="34" charset="-122"/>
                <a:cs typeface="Nunito Semi Bold" pitchFamily="34" charset="-120"/>
              </a:rPr>
              <a:t>Configuration Files</a:t>
            </a:r>
            <a:endParaRPr lang="en-US" sz="1700" dirty="0"/>
          </a:p>
        </p:txBody>
      </p:sp>
      <p:sp>
        <p:nvSpPr>
          <p:cNvPr id="29" name="Text 23"/>
          <p:cNvSpPr/>
          <p:nvPr/>
        </p:nvSpPr>
        <p:spPr>
          <a:xfrm>
            <a:off x="869990" y="6125766"/>
            <a:ext cx="3889772" cy="30872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highlight>
                  <a:srgbClr val="E6E6F2"/>
                </a:highlight>
                <a:latin typeface="Consolas" pitchFamily="34" charset="0"/>
                <a:ea typeface="Consolas" pitchFamily="34" charset="-122"/>
                <a:cs typeface="Consolas" pitchFamily="34" charset="-120"/>
              </a:rPr>
              <a:t>/etc/hosts</a:t>
            </a:r>
            <a:endParaRPr lang="en-US" sz="1450" dirty="0"/>
          </a:p>
        </p:txBody>
      </p:sp>
      <p:sp>
        <p:nvSpPr>
          <p:cNvPr id="30" name="Text 24"/>
          <p:cNvSpPr/>
          <p:nvPr/>
        </p:nvSpPr>
        <p:spPr>
          <a:xfrm>
            <a:off x="869990" y="6500336"/>
            <a:ext cx="3889772" cy="30872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highlight>
                  <a:srgbClr val="E6E6F2"/>
                </a:highlight>
                <a:latin typeface="Consolas" pitchFamily="34" charset="0"/>
                <a:ea typeface="Consolas" pitchFamily="34" charset="-122"/>
                <a:cs typeface="Consolas" pitchFamily="34" charset="-120"/>
              </a:rPr>
              <a:t>/etc/resolv.conf</a:t>
            </a:r>
            <a:endParaRPr lang="en-US" sz="1450" dirty="0"/>
          </a:p>
        </p:txBody>
      </p:sp>
      <p:sp>
        <p:nvSpPr>
          <p:cNvPr id="31" name="Text 25"/>
          <p:cNvSpPr/>
          <p:nvPr/>
        </p:nvSpPr>
        <p:spPr>
          <a:xfrm>
            <a:off x="869990" y="6874907"/>
            <a:ext cx="3889772" cy="30872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highlight>
                  <a:srgbClr val="E6E6F2"/>
                </a:highlight>
                <a:latin typeface="Consolas" pitchFamily="34" charset="0"/>
                <a:ea typeface="Consolas" pitchFamily="34" charset="-122"/>
                <a:cs typeface="Consolas" pitchFamily="34" charset="-120"/>
              </a:rPr>
              <a:t>/etc/netplan/</a:t>
            </a:r>
            <a:endParaRPr lang="en-US" sz="1450" dirty="0"/>
          </a:p>
        </p:txBody>
      </p:sp>
      <p:sp>
        <p:nvSpPr>
          <p:cNvPr id="32" name="Text 26"/>
          <p:cNvSpPr/>
          <p:nvPr/>
        </p:nvSpPr>
        <p:spPr>
          <a:xfrm>
            <a:off x="869990" y="7249477"/>
            <a:ext cx="3889772" cy="30872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highlight>
                  <a:srgbClr val="E6E6F2"/>
                </a:highlight>
                <a:latin typeface="Consolas" pitchFamily="34" charset="0"/>
                <a:ea typeface="Consolas" pitchFamily="34" charset="-122"/>
                <a:cs typeface="Consolas" pitchFamily="34" charset="-120"/>
              </a:rPr>
              <a:t>/etc/network/interfaces</a:t>
            </a:r>
            <a:endParaRPr lang="en-US" sz="1450" dirty="0"/>
          </a:p>
        </p:txBody>
      </p:sp>
      <p:sp>
        <p:nvSpPr>
          <p:cNvPr id="33" name="Shape 27"/>
          <p:cNvSpPr/>
          <p:nvPr/>
        </p:nvSpPr>
        <p:spPr>
          <a:xfrm>
            <a:off x="5159097" y="4771906"/>
            <a:ext cx="4312087" cy="2997398"/>
          </a:xfrm>
          <a:prstGeom prst="roundRect">
            <a:avLst>
              <a:gd name="adj" fmla="val 9422"/>
            </a:avLst>
          </a:prstGeom>
          <a:solidFill>
            <a:srgbClr val="F3F3FF"/>
          </a:solidFill>
          <a:ln w="22860">
            <a:solidFill>
              <a:srgbClr val="018CE1"/>
            </a:solidFill>
            <a:prstDash val="solid"/>
          </a:ln>
        </p:spPr>
        <p:txBody>
          <a:bodyPr/>
          <a:lstStyle/>
          <a:p>
            <a:endParaRPr lang="en-US"/>
          </a:p>
        </p:txBody>
      </p:sp>
      <p:sp>
        <p:nvSpPr>
          <p:cNvPr id="34" name="Shape 28"/>
          <p:cNvSpPr/>
          <p:nvPr/>
        </p:nvSpPr>
        <p:spPr>
          <a:xfrm>
            <a:off x="7032665" y="4983004"/>
            <a:ext cx="564833" cy="564833"/>
          </a:xfrm>
          <a:prstGeom prst="roundRect">
            <a:avLst>
              <a:gd name="adj" fmla="val 16187237"/>
            </a:avLst>
          </a:prstGeom>
          <a:solidFill>
            <a:srgbClr val="018CE1"/>
          </a:solidFill>
          <a:ln/>
        </p:spPr>
        <p:txBody>
          <a:bodyPr/>
          <a:lstStyle/>
          <a:p>
            <a:endParaRPr lang="en-US"/>
          </a:p>
        </p:txBody>
      </p:sp>
      <p:pic>
        <p:nvPicPr>
          <p:cNvPr id="3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88041" y="5138380"/>
            <a:ext cx="254079" cy="254079"/>
          </a:xfrm>
          <a:prstGeom prst="rect">
            <a:avLst/>
          </a:prstGeom>
        </p:spPr>
      </p:pic>
      <p:sp>
        <p:nvSpPr>
          <p:cNvPr id="36" name="Text 29"/>
          <p:cNvSpPr/>
          <p:nvPr/>
        </p:nvSpPr>
        <p:spPr>
          <a:xfrm>
            <a:off x="6207562" y="5736074"/>
            <a:ext cx="2215039" cy="276820"/>
          </a:xfrm>
          <a:prstGeom prst="rect">
            <a:avLst/>
          </a:prstGeom>
          <a:noFill/>
          <a:ln/>
        </p:spPr>
        <p:txBody>
          <a:bodyPr wrap="none" lIns="0" tIns="0" rIns="0" bIns="0" rtlCol="0" anchor="t"/>
          <a:lstStyle/>
          <a:p>
            <a:pPr marL="0" indent="0" algn="ctr">
              <a:lnSpc>
                <a:spcPts val="2150"/>
              </a:lnSpc>
              <a:buNone/>
            </a:pPr>
            <a:r>
              <a:rPr lang="en-US" sz="1700" dirty="0">
                <a:solidFill>
                  <a:srgbClr val="00002E"/>
                </a:solidFill>
                <a:latin typeface="Nunito Semi Bold" pitchFamily="34" charset="0"/>
                <a:ea typeface="Nunito Semi Bold" pitchFamily="34" charset="-122"/>
                <a:cs typeface="Nunito Semi Bold" pitchFamily="34" charset="-120"/>
              </a:rPr>
              <a:t>Network Services</a:t>
            </a:r>
            <a:endParaRPr lang="en-US" sz="1700" dirty="0"/>
          </a:p>
        </p:txBody>
      </p:sp>
      <p:sp>
        <p:nvSpPr>
          <p:cNvPr id="37" name="Text 30"/>
          <p:cNvSpPr/>
          <p:nvPr/>
        </p:nvSpPr>
        <p:spPr>
          <a:xfrm>
            <a:off x="5370195" y="6125766"/>
            <a:ext cx="3889891" cy="30110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latin typeface="PT Sans" pitchFamily="34" charset="0"/>
                <a:ea typeface="PT Sans" pitchFamily="34" charset="-122"/>
                <a:cs typeface="PT Sans" pitchFamily="34" charset="-120"/>
              </a:rPr>
              <a:t>SSH, Apache/Nginx</a:t>
            </a:r>
            <a:endParaRPr lang="en-US" sz="1450" dirty="0"/>
          </a:p>
        </p:txBody>
      </p:sp>
      <p:sp>
        <p:nvSpPr>
          <p:cNvPr id="38" name="Text 31"/>
          <p:cNvSpPr/>
          <p:nvPr/>
        </p:nvSpPr>
        <p:spPr>
          <a:xfrm>
            <a:off x="5370195" y="6492716"/>
            <a:ext cx="3889891" cy="30110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latin typeface="PT Sans" pitchFamily="34" charset="0"/>
                <a:ea typeface="PT Sans" pitchFamily="34" charset="-122"/>
                <a:cs typeface="PT Sans" pitchFamily="34" charset="-120"/>
              </a:rPr>
              <a:t>DNS, DHCP, FTP</a:t>
            </a:r>
            <a:endParaRPr lang="en-US" sz="1450" dirty="0"/>
          </a:p>
        </p:txBody>
      </p:sp>
      <p:sp>
        <p:nvSpPr>
          <p:cNvPr id="39" name="Text 32"/>
          <p:cNvSpPr/>
          <p:nvPr/>
        </p:nvSpPr>
        <p:spPr>
          <a:xfrm>
            <a:off x="5370195" y="6859667"/>
            <a:ext cx="3889891" cy="30110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latin typeface="PT Sans" pitchFamily="34" charset="0"/>
                <a:ea typeface="PT Sans" pitchFamily="34" charset="-122"/>
                <a:cs typeface="PT Sans" pitchFamily="34" charset="-120"/>
              </a:rPr>
              <a:t>NFS, Samba</a:t>
            </a:r>
            <a:endParaRPr lang="en-US" sz="1450" dirty="0"/>
          </a:p>
        </p:txBody>
      </p:sp>
      <p:sp>
        <p:nvSpPr>
          <p:cNvPr id="40" name="Shape 33"/>
          <p:cNvSpPr/>
          <p:nvPr/>
        </p:nvSpPr>
        <p:spPr>
          <a:xfrm>
            <a:off x="9659422" y="4771906"/>
            <a:ext cx="4312087" cy="2997398"/>
          </a:xfrm>
          <a:prstGeom prst="roundRect">
            <a:avLst>
              <a:gd name="adj" fmla="val 9422"/>
            </a:avLst>
          </a:prstGeom>
          <a:solidFill>
            <a:srgbClr val="F3F3FF"/>
          </a:solidFill>
          <a:ln w="22860">
            <a:solidFill>
              <a:srgbClr val="DA33BF"/>
            </a:solidFill>
            <a:prstDash val="solid"/>
          </a:ln>
        </p:spPr>
        <p:txBody>
          <a:bodyPr/>
          <a:lstStyle/>
          <a:p>
            <a:endParaRPr lang="en-US"/>
          </a:p>
        </p:txBody>
      </p:sp>
      <p:sp>
        <p:nvSpPr>
          <p:cNvPr id="41" name="Shape 34"/>
          <p:cNvSpPr/>
          <p:nvPr/>
        </p:nvSpPr>
        <p:spPr>
          <a:xfrm>
            <a:off x="11532989" y="4983004"/>
            <a:ext cx="564833" cy="564833"/>
          </a:xfrm>
          <a:prstGeom prst="roundRect">
            <a:avLst>
              <a:gd name="adj" fmla="val 16187237"/>
            </a:avLst>
          </a:prstGeom>
          <a:solidFill>
            <a:srgbClr val="DA33BF"/>
          </a:solidFill>
          <a:ln/>
        </p:spPr>
        <p:txBody>
          <a:bodyPr/>
          <a:lstStyle/>
          <a:p>
            <a:endParaRPr lang="en-US"/>
          </a:p>
        </p:txBody>
      </p:sp>
      <p:pic>
        <p:nvPicPr>
          <p:cNvPr id="42"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688366" y="5138380"/>
            <a:ext cx="254079" cy="254079"/>
          </a:xfrm>
          <a:prstGeom prst="rect">
            <a:avLst/>
          </a:prstGeom>
        </p:spPr>
      </p:pic>
      <p:sp>
        <p:nvSpPr>
          <p:cNvPr id="43" name="Text 35"/>
          <p:cNvSpPr/>
          <p:nvPr/>
        </p:nvSpPr>
        <p:spPr>
          <a:xfrm>
            <a:off x="10707886" y="5736074"/>
            <a:ext cx="2215039" cy="276820"/>
          </a:xfrm>
          <a:prstGeom prst="rect">
            <a:avLst/>
          </a:prstGeom>
          <a:noFill/>
          <a:ln/>
        </p:spPr>
        <p:txBody>
          <a:bodyPr wrap="none" lIns="0" tIns="0" rIns="0" bIns="0" rtlCol="0" anchor="t"/>
          <a:lstStyle/>
          <a:p>
            <a:pPr marL="0" indent="0" algn="ctr">
              <a:lnSpc>
                <a:spcPts val="2150"/>
              </a:lnSpc>
              <a:buNone/>
            </a:pPr>
            <a:r>
              <a:rPr lang="en-US" sz="1700" dirty="0">
                <a:solidFill>
                  <a:srgbClr val="00002E"/>
                </a:solidFill>
                <a:latin typeface="Nunito Semi Bold" pitchFamily="34" charset="0"/>
                <a:ea typeface="Nunito Semi Bold" pitchFamily="34" charset="-122"/>
                <a:cs typeface="Nunito Semi Bold" pitchFamily="34" charset="-120"/>
              </a:rPr>
              <a:t>Security</a:t>
            </a:r>
            <a:endParaRPr lang="en-US" sz="1700" dirty="0"/>
          </a:p>
        </p:txBody>
      </p:sp>
      <p:sp>
        <p:nvSpPr>
          <p:cNvPr id="44" name="Text 36"/>
          <p:cNvSpPr/>
          <p:nvPr/>
        </p:nvSpPr>
        <p:spPr>
          <a:xfrm>
            <a:off x="9870519" y="6125766"/>
            <a:ext cx="3889891" cy="30110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latin typeface="PT Sans" pitchFamily="34" charset="0"/>
                <a:ea typeface="PT Sans" pitchFamily="34" charset="-122"/>
                <a:cs typeface="PT Sans" pitchFamily="34" charset="-120"/>
              </a:rPr>
              <a:t>UFW firewall</a:t>
            </a:r>
            <a:endParaRPr lang="en-US" sz="1450" dirty="0"/>
          </a:p>
        </p:txBody>
      </p:sp>
      <p:sp>
        <p:nvSpPr>
          <p:cNvPr id="45" name="Text 37"/>
          <p:cNvSpPr/>
          <p:nvPr/>
        </p:nvSpPr>
        <p:spPr>
          <a:xfrm>
            <a:off x="9870519" y="6492716"/>
            <a:ext cx="3889891" cy="30872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highlight>
                  <a:srgbClr val="E6E6F2"/>
                </a:highlight>
                <a:latin typeface="Consolas" pitchFamily="34" charset="0"/>
                <a:ea typeface="Consolas" pitchFamily="34" charset="-122"/>
                <a:cs typeface="Consolas" pitchFamily="34" charset="-120"/>
              </a:rPr>
              <a:t>iptables</a:t>
            </a:r>
            <a:r>
              <a:rPr lang="en-US" sz="1450" dirty="0">
                <a:solidFill>
                  <a:srgbClr val="00002E"/>
                </a:solidFill>
                <a:latin typeface="PT Sans" pitchFamily="34" charset="0"/>
                <a:ea typeface="PT Sans" pitchFamily="34" charset="-122"/>
                <a:cs typeface="PT Sans" pitchFamily="34" charset="-120"/>
              </a:rPr>
              <a:t>/</a:t>
            </a:r>
            <a:r>
              <a:rPr lang="en-US" sz="1450" dirty="0">
                <a:solidFill>
                  <a:srgbClr val="00002E"/>
                </a:solidFill>
                <a:highlight>
                  <a:srgbClr val="E6E6F2"/>
                </a:highlight>
                <a:latin typeface="Consolas" pitchFamily="34" charset="0"/>
                <a:ea typeface="Consolas" pitchFamily="34" charset="-122"/>
                <a:cs typeface="Consolas" pitchFamily="34" charset="-120"/>
              </a:rPr>
              <a:t>nftables</a:t>
            </a:r>
            <a:endParaRPr lang="en-US" sz="1450" dirty="0"/>
          </a:p>
        </p:txBody>
      </p:sp>
      <p:sp>
        <p:nvSpPr>
          <p:cNvPr id="46" name="Text 38"/>
          <p:cNvSpPr/>
          <p:nvPr/>
        </p:nvSpPr>
        <p:spPr>
          <a:xfrm>
            <a:off x="9870519" y="6867287"/>
            <a:ext cx="3889891" cy="301109"/>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00002E"/>
                </a:solidFill>
                <a:latin typeface="PT Sans" pitchFamily="34" charset="0"/>
                <a:ea typeface="PT Sans" pitchFamily="34" charset="-122"/>
                <a:cs typeface="PT Sans" pitchFamily="34" charset="-120"/>
              </a:rPr>
              <a:t>Basic firewall rules</a:t>
            </a:r>
            <a:endParaRPr lang="en-US" sz="14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861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90086" y="542211"/>
            <a:ext cx="4639628" cy="579953"/>
          </a:xfrm>
          <a:prstGeom prst="rect">
            <a:avLst/>
          </a:prstGeom>
          <a:noFill/>
          <a:ln/>
        </p:spPr>
        <p:txBody>
          <a:bodyPr wrap="none" lIns="0" tIns="0" rIns="0" bIns="0" rtlCol="0" anchor="t"/>
          <a:lstStyle/>
          <a:p>
            <a:pPr marL="0" indent="0" algn="l">
              <a:lnSpc>
                <a:spcPts val="4550"/>
              </a:lnSpc>
              <a:buNone/>
            </a:pPr>
            <a:r>
              <a:rPr lang="en-US" sz="3650" dirty="0">
                <a:solidFill>
                  <a:srgbClr val="00002E"/>
                </a:solidFill>
                <a:latin typeface="Nunito Semi Bold" pitchFamily="34" charset="0"/>
                <a:ea typeface="Nunito Semi Bold" pitchFamily="34" charset="-122"/>
                <a:cs typeface="Nunito Semi Bold" pitchFamily="34" charset="-120"/>
              </a:rPr>
              <a:t>Session Outline</a:t>
            </a:r>
            <a:endParaRPr lang="en-US" sz="3650" dirty="0"/>
          </a:p>
        </p:txBody>
      </p:sp>
      <p:sp>
        <p:nvSpPr>
          <p:cNvPr id="3" name="Text 1"/>
          <p:cNvSpPr/>
          <p:nvPr/>
        </p:nvSpPr>
        <p:spPr>
          <a:xfrm>
            <a:off x="690086" y="1516499"/>
            <a:ext cx="13250228" cy="630793"/>
          </a:xfrm>
          <a:prstGeom prst="rect">
            <a:avLst/>
          </a:prstGeom>
          <a:noFill/>
          <a:ln/>
        </p:spPr>
        <p:txBody>
          <a:bodyPr wrap="square" lIns="0" tIns="0" rIns="0" bIns="0" rtlCol="0" anchor="t"/>
          <a:lstStyle/>
          <a:p>
            <a:pPr marL="0" indent="0" algn="l">
              <a:lnSpc>
                <a:spcPts val="2450"/>
              </a:lnSpc>
              <a:buNone/>
            </a:pPr>
            <a:r>
              <a:rPr lang="en-US" sz="1550" dirty="0">
                <a:solidFill>
                  <a:srgbClr val="00002E"/>
                </a:solidFill>
                <a:latin typeface="PT Sans" pitchFamily="34" charset="0"/>
                <a:ea typeface="PT Sans" pitchFamily="34" charset="-122"/>
                <a:cs typeface="PT Sans" pitchFamily="34" charset="-120"/>
              </a:rPr>
              <a:t>This session will guide you through networking basics to advanced Linux system administration. You'll learn the theory and practical skills needed to set up, fix, and secure Ubuntu systems in real-world situations.</a:t>
            </a:r>
            <a:endParaRPr lang="en-US" sz="1550" dirty="0"/>
          </a:p>
        </p:txBody>
      </p:sp>
      <p:sp>
        <p:nvSpPr>
          <p:cNvPr id="4" name="Text 2"/>
          <p:cNvSpPr/>
          <p:nvPr/>
        </p:nvSpPr>
        <p:spPr>
          <a:xfrm>
            <a:off x="690086" y="2369106"/>
            <a:ext cx="197168" cy="246459"/>
          </a:xfrm>
          <a:prstGeom prst="rect">
            <a:avLst/>
          </a:prstGeom>
          <a:noFill/>
          <a:ln/>
        </p:spPr>
        <p:txBody>
          <a:bodyPr wrap="none" lIns="0" tIns="0" rIns="0" bIns="0" rtlCol="0" anchor="t"/>
          <a:lstStyle/>
          <a:p>
            <a:pPr marL="0" indent="0" algn="l">
              <a:lnSpc>
                <a:spcPts val="2450"/>
              </a:lnSpc>
              <a:buNone/>
            </a:pPr>
            <a:r>
              <a:rPr lang="en-US" sz="1550" dirty="0">
                <a:solidFill>
                  <a:srgbClr val="00002E"/>
                </a:solidFill>
                <a:latin typeface="Nunito Light" pitchFamily="34" charset="0"/>
                <a:ea typeface="Nunito Light" pitchFamily="34" charset="-122"/>
                <a:cs typeface="Nunito Light" pitchFamily="34" charset="-120"/>
              </a:rPr>
              <a:t>01</a:t>
            </a:r>
            <a:endParaRPr lang="en-US" sz="1550" dirty="0"/>
          </a:p>
        </p:txBody>
      </p:sp>
      <p:sp>
        <p:nvSpPr>
          <p:cNvPr id="5" name="Shape 3"/>
          <p:cNvSpPr/>
          <p:nvPr/>
        </p:nvSpPr>
        <p:spPr>
          <a:xfrm>
            <a:off x="690086" y="2681407"/>
            <a:ext cx="6526530" cy="22860"/>
          </a:xfrm>
          <a:prstGeom prst="rect">
            <a:avLst/>
          </a:prstGeom>
          <a:solidFill>
            <a:srgbClr val="2D4DF2"/>
          </a:solidFill>
          <a:ln/>
        </p:spPr>
        <p:txBody>
          <a:bodyPr/>
          <a:lstStyle/>
          <a:p>
            <a:endParaRPr lang="en-US"/>
          </a:p>
        </p:txBody>
      </p:sp>
      <p:sp>
        <p:nvSpPr>
          <p:cNvPr id="6" name="Text 4"/>
          <p:cNvSpPr/>
          <p:nvPr/>
        </p:nvSpPr>
        <p:spPr>
          <a:xfrm>
            <a:off x="690086" y="2825710"/>
            <a:ext cx="2319814" cy="289917"/>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Networking Basics</a:t>
            </a:r>
            <a:endParaRPr lang="en-US" sz="1800" dirty="0"/>
          </a:p>
        </p:txBody>
      </p:sp>
      <p:sp>
        <p:nvSpPr>
          <p:cNvPr id="7" name="Text 5"/>
          <p:cNvSpPr/>
          <p:nvPr/>
        </p:nvSpPr>
        <p:spPr>
          <a:xfrm>
            <a:off x="690086" y="3233857"/>
            <a:ext cx="6526530" cy="630793"/>
          </a:xfrm>
          <a:prstGeom prst="rect">
            <a:avLst/>
          </a:prstGeom>
          <a:noFill/>
          <a:ln/>
        </p:spPr>
        <p:txBody>
          <a:bodyPr wrap="square" lIns="0" tIns="0" rIns="0" bIns="0" rtlCol="0" anchor="t"/>
          <a:lstStyle/>
          <a:p>
            <a:pPr marL="0" indent="0" algn="l">
              <a:lnSpc>
                <a:spcPts val="2450"/>
              </a:lnSpc>
              <a:buNone/>
            </a:pPr>
            <a:r>
              <a:rPr lang="en-US" sz="1550" dirty="0">
                <a:solidFill>
                  <a:srgbClr val="00002E"/>
                </a:solidFill>
                <a:latin typeface="PT Sans" pitchFamily="34" charset="0"/>
                <a:ea typeface="PT Sans" pitchFamily="34" charset="-122"/>
                <a:cs typeface="PT Sans" pitchFamily="34" charset="-120"/>
              </a:rPr>
              <a:t>Understand key networking ideas, including main goals, hardware parts, and different network designs.</a:t>
            </a:r>
            <a:endParaRPr lang="en-US" sz="1550" dirty="0"/>
          </a:p>
        </p:txBody>
      </p:sp>
      <p:sp>
        <p:nvSpPr>
          <p:cNvPr id="8" name="Text 6"/>
          <p:cNvSpPr/>
          <p:nvPr/>
        </p:nvSpPr>
        <p:spPr>
          <a:xfrm>
            <a:off x="7413784" y="2369106"/>
            <a:ext cx="197168" cy="246459"/>
          </a:xfrm>
          <a:prstGeom prst="rect">
            <a:avLst/>
          </a:prstGeom>
          <a:noFill/>
          <a:ln/>
        </p:spPr>
        <p:txBody>
          <a:bodyPr wrap="none" lIns="0" tIns="0" rIns="0" bIns="0" rtlCol="0" anchor="t"/>
          <a:lstStyle/>
          <a:p>
            <a:pPr marL="0" indent="0" algn="l">
              <a:lnSpc>
                <a:spcPts val="2450"/>
              </a:lnSpc>
              <a:buNone/>
            </a:pPr>
            <a:r>
              <a:rPr lang="en-US" sz="1550" dirty="0">
                <a:solidFill>
                  <a:srgbClr val="00002E"/>
                </a:solidFill>
                <a:latin typeface="Nunito Light" pitchFamily="34" charset="0"/>
                <a:ea typeface="Nunito Light" pitchFamily="34" charset="-122"/>
                <a:cs typeface="Nunito Light" pitchFamily="34" charset="-120"/>
              </a:rPr>
              <a:t>02</a:t>
            </a:r>
            <a:endParaRPr lang="en-US" sz="1550" dirty="0"/>
          </a:p>
        </p:txBody>
      </p:sp>
      <p:sp>
        <p:nvSpPr>
          <p:cNvPr id="9" name="Shape 7"/>
          <p:cNvSpPr/>
          <p:nvPr/>
        </p:nvSpPr>
        <p:spPr>
          <a:xfrm>
            <a:off x="7413784" y="2681407"/>
            <a:ext cx="6526530" cy="22860"/>
          </a:xfrm>
          <a:prstGeom prst="rect">
            <a:avLst/>
          </a:prstGeom>
          <a:solidFill>
            <a:srgbClr val="018CE1"/>
          </a:solidFill>
          <a:ln/>
        </p:spPr>
        <p:txBody>
          <a:bodyPr/>
          <a:lstStyle/>
          <a:p>
            <a:endParaRPr lang="en-US"/>
          </a:p>
        </p:txBody>
      </p:sp>
      <p:sp>
        <p:nvSpPr>
          <p:cNvPr id="10" name="Text 8"/>
          <p:cNvSpPr/>
          <p:nvPr/>
        </p:nvSpPr>
        <p:spPr>
          <a:xfrm>
            <a:off x="7413784" y="2825710"/>
            <a:ext cx="2781181" cy="289917"/>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Standard Network Models</a:t>
            </a:r>
            <a:endParaRPr lang="en-US" sz="1800" dirty="0"/>
          </a:p>
        </p:txBody>
      </p:sp>
      <p:sp>
        <p:nvSpPr>
          <p:cNvPr id="11" name="Text 9"/>
          <p:cNvSpPr/>
          <p:nvPr/>
        </p:nvSpPr>
        <p:spPr>
          <a:xfrm>
            <a:off x="7413784" y="3233857"/>
            <a:ext cx="6526530" cy="630793"/>
          </a:xfrm>
          <a:prstGeom prst="rect">
            <a:avLst/>
          </a:prstGeom>
          <a:noFill/>
          <a:ln/>
        </p:spPr>
        <p:txBody>
          <a:bodyPr wrap="square" lIns="0" tIns="0" rIns="0" bIns="0" rtlCol="0" anchor="t"/>
          <a:lstStyle/>
          <a:p>
            <a:pPr marL="0" indent="0" algn="l">
              <a:lnSpc>
                <a:spcPts val="2450"/>
              </a:lnSpc>
              <a:buNone/>
            </a:pPr>
            <a:r>
              <a:rPr lang="en-US" sz="1550" dirty="0">
                <a:solidFill>
                  <a:srgbClr val="00002E"/>
                </a:solidFill>
                <a:latin typeface="PT Sans" pitchFamily="34" charset="0"/>
                <a:ea typeface="PT Sans" pitchFamily="34" charset="-122"/>
                <a:cs typeface="PT Sans" pitchFamily="34" charset="-120"/>
              </a:rPr>
              <a:t>Learn about the OSI and TCP/IP models, how data is packaged, and how information moves through networks.</a:t>
            </a:r>
            <a:endParaRPr lang="en-US" sz="1550" dirty="0"/>
          </a:p>
        </p:txBody>
      </p:sp>
      <p:sp>
        <p:nvSpPr>
          <p:cNvPr id="12" name="Text 10"/>
          <p:cNvSpPr/>
          <p:nvPr/>
        </p:nvSpPr>
        <p:spPr>
          <a:xfrm>
            <a:off x="690086" y="4209693"/>
            <a:ext cx="197168" cy="246459"/>
          </a:xfrm>
          <a:prstGeom prst="rect">
            <a:avLst/>
          </a:prstGeom>
          <a:noFill/>
          <a:ln/>
        </p:spPr>
        <p:txBody>
          <a:bodyPr wrap="none" lIns="0" tIns="0" rIns="0" bIns="0" rtlCol="0" anchor="t"/>
          <a:lstStyle/>
          <a:p>
            <a:pPr marL="0" indent="0" algn="l">
              <a:lnSpc>
                <a:spcPts val="2450"/>
              </a:lnSpc>
              <a:buNone/>
            </a:pPr>
            <a:r>
              <a:rPr lang="en-US" sz="1550" dirty="0">
                <a:solidFill>
                  <a:srgbClr val="00002E"/>
                </a:solidFill>
                <a:latin typeface="Nunito Light" pitchFamily="34" charset="0"/>
                <a:ea typeface="Nunito Light" pitchFamily="34" charset="-122"/>
                <a:cs typeface="Nunito Light" pitchFamily="34" charset="-120"/>
              </a:rPr>
              <a:t>03</a:t>
            </a:r>
            <a:endParaRPr lang="en-US" sz="1550" dirty="0"/>
          </a:p>
        </p:txBody>
      </p:sp>
      <p:sp>
        <p:nvSpPr>
          <p:cNvPr id="13" name="Shape 11"/>
          <p:cNvSpPr/>
          <p:nvPr/>
        </p:nvSpPr>
        <p:spPr>
          <a:xfrm>
            <a:off x="690086" y="4521994"/>
            <a:ext cx="6526530" cy="22860"/>
          </a:xfrm>
          <a:prstGeom prst="rect">
            <a:avLst/>
          </a:prstGeom>
          <a:solidFill>
            <a:srgbClr val="DA33BF"/>
          </a:solidFill>
          <a:ln/>
        </p:spPr>
        <p:txBody>
          <a:bodyPr/>
          <a:lstStyle/>
          <a:p>
            <a:endParaRPr lang="en-US"/>
          </a:p>
        </p:txBody>
      </p:sp>
      <p:sp>
        <p:nvSpPr>
          <p:cNvPr id="14" name="Text 12"/>
          <p:cNvSpPr/>
          <p:nvPr/>
        </p:nvSpPr>
        <p:spPr>
          <a:xfrm>
            <a:off x="690086" y="4666297"/>
            <a:ext cx="2319814" cy="289917"/>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IP Addressing Basics</a:t>
            </a:r>
            <a:endParaRPr lang="en-US" sz="1800" dirty="0"/>
          </a:p>
        </p:txBody>
      </p:sp>
      <p:sp>
        <p:nvSpPr>
          <p:cNvPr id="15" name="Text 13"/>
          <p:cNvSpPr/>
          <p:nvPr/>
        </p:nvSpPr>
        <p:spPr>
          <a:xfrm>
            <a:off x="690086" y="5074444"/>
            <a:ext cx="6526530" cy="630793"/>
          </a:xfrm>
          <a:prstGeom prst="rect">
            <a:avLst/>
          </a:prstGeom>
          <a:noFill/>
          <a:ln/>
        </p:spPr>
        <p:txBody>
          <a:bodyPr wrap="square" lIns="0" tIns="0" rIns="0" bIns="0" rtlCol="0" anchor="t"/>
          <a:lstStyle/>
          <a:p>
            <a:pPr marL="0" indent="0" algn="l">
              <a:lnSpc>
                <a:spcPts val="2450"/>
              </a:lnSpc>
              <a:buNone/>
            </a:pPr>
            <a:r>
              <a:rPr lang="en-US" sz="1550" dirty="0">
                <a:solidFill>
                  <a:srgbClr val="00002E"/>
                </a:solidFill>
                <a:latin typeface="PT Sans" pitchFamily="34" charset="0"/>
                <a:ea typeface="PT Sans" pitchFamily="34" charset="-122"/>
                <a:cs typeface="PT Sans" pitchFamily="34" charset="-120"/>
              </a:rPr>
              <a:t>Learn about IPv4 addresses, how to divide networks (subnetting), CIDR notation, and good network design.</a:t>
            </a:r>
            <a:endParaRPr lang="en-US" sz="1550" dirty="0"/>
          </a:p>
        </p:txBody>
      </p:sp>
      <p:sp>
        <p:nvSpPr>
          <p:cNvPr id="16" name="Text 14"/>
          <p:cNvSpPr/>
          <p:nvPr/>
        </p:nvSpPr>
        <p:spPr>
          <a:xfrm>
            <a:off x="7413784" y="4209693"/>
            <a:ext cx="197168" cy="246459"/>
          </a:xfrm>
          <a:prstGeom prst="rect">
            <a:avLst/>
          </a:prstGeom>
          <a:noFill/>
          <a:ln/>
        </p:spPr>
        <p:txBody>
          <a:bodyPr wrap="none" lIns="0" tIns="0" rIns="0" bIns="0" rtlCol="0" anchor="t"/>
          <a:lstStyle/>
          <a:p>
            <a:pPr marL="0" indent="0" algn="l">
              <a:lnSpc>
                <a:spcPts val="2450"/>
              </a:lnSpc>
              <a:buNone/>
            </a:pPr>
            <a:r>
              <a:rPr lang="en-US" sz="1550" dirty="0">
                <a:solidFill>
                  <a:srgbClr val="00002E"/>
                </a:solidFill>
                <a:latin typeface="Nunito Light" pitchFamily="34" charset="0"/>
                <a:ea typeface="Nunito Light" pitchFamily="34" charset="-122"/>
                <a:cs typeface="Nunito Light" pitchFamily="34" charset="-120"/>
              </a:rPr>
              <a:t>04</a:t>
            </a:r>
            <a:endParaRPr lang="en-US" sz="1550" dirty="0"/>
          </a:p>
        </p:txBody>
      </p:sp>
      <p:sp>
        <p:nvSpPr>
          <p:cNvPr id="17" name="Shape 15"/>
          <p:cNvSpPr/>
          <p:nvPr/>
        </p:nvSpPr>
        <p:spPr>
          <a:xfrm>
            <a:off x="7413784" y="4521994"/>
            <a:ext cx="6526530" cy="22860"/>
          </a:xfrm>
          <a:prstGeom prst="rect">
            <a:avLst/>
          </a:prstGeom>
          <a:solidFill>
            <a:srgbClr val="2D4DF2"/>
          </a:solidFill>
          <a:ln/>
        </p:spPr>
        <p:txBody>
          <a:bodyPr/>
          <a:lstStyle/>
          <a:p>
            <a:endParaRPr lang="en-US"/>
          </a:p>
        </p:txBody>
      </p:sp>
      <p:sp>
        <p:nvSpPr>
          <p:cNvPr id="18" name="Text 16"/>
          <p:cNvSpPr/>
          <p:nvPr/>
        </p:nvSpPr>
        <p:spPr>
          <a:xfrm>
            <a:off x="7413784" y="4666297"/>
            <a:ext cx="2319814" cy="289917"/>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Linux Network Setup</a:t>
            </a:r>
            <a:endParaRPr lang="en-US" sz="1800" dirty="0"/>
          </a:p>
        </p:txBody>
      </p:sp>
      <p:sp>
        <p:nvSpPr>
          <p:cNvPr id="19" name="Text 17"/>
          <p:cNvSpPr/>
          <p:nvPr/>
        </p:nvSpPr>
        <p:spPr>
          <a:xfrm>
            <a:off x="7413784" y="5074444"/>
            <a:ext cx="6526530" cy="630793"/>
          </a:xfrm>
          <a:prstGeom prst="rect">
            <a:avLst/>
          </a:prstGeom>
          <a:noFill/>
          <a:ln/>
        </p:spPr>
        <p:txBody>
          <a:bodyPr wrap="square" lIns="0" tIns="0" rIns="0" bIns="0" rtlCol="0" anchor="t"/>
          <a:lstStyle/>
          <a:p>
            <a:pPr marL="0" indent="0" algn="l">
              <a:lnSpc>
                <a:spcPts val="2450"/>
              </a:lnSpc>
              <a:buNone/>
            </a:pPr>
            <a:r>
              <a:rPr lang="en-US" sz="1550" dirty="0">
                <a:solidFill>
                  <a:srgbClr val="00002E"/>
                </a:solidFill>
                <a:latin typeface="PT Sans" pitchFamily="34" charset="0"/>
                <a:ea typeface="PT Sans" pitchFamily="34" charset="-122"/>
                <a:cs typeface="PT Sans" pitchFamily="34" charset="-120"/>
              </a:rPr>
              <a:t>Accurately set up network connections using Netplan for both fixed (static) and changing (dynamic) IP addresses.</a:t>
            </a:r>
            <a:endParaRPr lang="en-US" sz="1550" dirty="0"/>
          </a:p>
        </p:txBody>
      </p:sp>
      <p:sp>
        <p:nvSpPr>
          <p:cNvPr id="20" name="Text 18"/>
          <p:cNvSpPr/>
          <p:nvPr/>
        </p:nvSpPr>
        <p:spPr>
          <a:xfrm>
            <a:off x="690086" y="6050280"/>
            <a:ext cx="197168" cy="246459"/>
          </a:xfrm>
          <a:prstGeom prst="rect">
            <a:avLst/>
          </a:prstGeom>
          <a:noFill/>
          <a:ln/>
        </p:spPr>
        <p:txBody>
          <a:bodyPr wrap="none" lIns="0" tIns="0" rIns="0" bIns="0" rtlCol="0" anchor="t"/>
          <a:lstStyle/>
          <a:p>
            <a:pPr marL="0" indent="0" algn="l">
              <a:lnSpc>
                <a:spcPts val="2450"/>
              </a:lnSpc>
              <a:buNone/>
            </a:pPr>
            <a:r>
              <a:rPr lang="en-US" sz="1550" dirty="0">
                <a:solidFill>
                  <a:srgbClr val="00002E"/>
                </a:solidFill>
                <a:latin typeface="Nunito Light" pitchFamily="34" charset="0"/>
                <a:ea typeface="Nunito Light" pitchFamily="34" charset="-122"/>
                <a:cs typeface="Nunito Light" pitchFamily="34" charset="-120"/>
              </a:rPr>
              <a:t>05</a:t>
            </a:r>
            <a:endParaRPr lang="en-US" sz="1550" dirty="0"/>
          </a:p>
        </p:txBody>
      </p:sp>
      <p:sp>
        <p:nvSpPr>
          <p:cNvPr id="21" name="Shape 19"/>
          <p:cNvSpPr/>
          <p:nvPr/>
        </p:nvSpPr>
        <p:spPr>
          <a:xfrm>
            <a:off x="690086" y="6362581"/>
            <a:ext cx="6526530" cy="22860"/>
          </a:xfrm>
          <a:prstGeom prst="rect">
            <a:avLst/>
          </a:prstGeom>
          <a:solidFill>
            <a:srgbClr val="018CE1"/>
          </a:solidFill>
          <a:ln/>
        </p:spPr>
        <p:txBody>
          <a:bodyPr/>
          <a:lstStyle/>
          <a:p>
            <a:endParaRPr lang="en-US"/>
          </a:p>
        </p:txBody>
      </p:sp>
      <p:sp>
        <p:nvSpPr>
          <p:cNvPr id="22" name="Text 20"/>
          <p:cNvSpPr/>
          <p:nvPr/>
        </p:nvSpPr>
        <p:spPr>
          <a:xfrm>
            <a:off x="690086" y="6506885"/>
            <a:ext cx="2319814" cy="289917"/>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Network Repair Tools</a:t>
            </a:r>
            <a:endParaRPr lang="en-US" sz="1800" dirty="0"/>
          </a:p>
        </p:txBody>
      </p:sp>
      <p:sp>
        <p:nvSpPr>
          <p:cNvPr id="23" name="Text 21"/>
          <p:cNvSpPr/>
          <p:nvPr/>
        </p:nvSpPr>
        <p:spPr>
          <a:xfrm>
            <a:off x="690086" y="6915031"/>
            <a:ext cx="6526530" cy="630793"/>
          </a:xfrm>
          <a:prstGeom prst="rect">
            <a:avLst/>
          </a:prstGeom>
          <a:noFill/>
          <a:ln/>
        </p:spPr>
        <p:txBody>
          <a:bodyPr wrap="square" lIns="0" tIns="0" rIns="0" bIns="0" rtlCol="0" anchor="t"/>
          <a:lstStyle/>
          <a:p>
            <a:pPr marL="0" indent="0" algn="l">
              <a:lnSpc>
                <a:spcPts val="2450"/>
              </a:lnSpc>
              <a:buNone/>
            </a:pPr>
            <a:r>
              <a:rPr lang="en-US" sz="1550" dirty="0">
                <a:solidFill>
                  <a:srgbClr val="00002E"/>
                </a:solidFill>
                <a:latin typeface="PT Sans" pitchFamily="34" charset="0"/>
                <a:ea typeface="PT Sans" pitchFamily="34" charset="-122"/>
                <a:cs typeface="PT Sans" pitchFamily="34" charset="-120"/>
              </a:rPr>
              <a:t>Use command-line tools to find, watch, and fix common network problems quickly.</a:t>
            </a:r>
            <a:endParaRPr lang="en-US" sz="1550" dirty="0"/>
          </a:p>
        </p:txBody>
      </p:sp>
      <p:sp>
        <p:nvSpPr>
          <p:cNvPr id="24" name="Text 22"/>
          <p:cNvSpPr/>
          <p:nvPr/>
        </p:nvSpPr>
        <p:spPr>
          <a:xfrm>
            <a:off x="7413784" y="6050280"/>
            <a:ext cx="197168" cy="246459"/>
          </a:xfrm>
          <a:prstGeom prst="rect">
            <a:avLst/>
          </a:prstGeom>
          <a:noFill/>
          <a:ln/>
        </p:spPr>
        <p:txBody>
          <a:bodyPr wrap="none" lIns="0" tIns="0" rIns="0" bIns="0" rtlCol="0" anchor="t"/>
          <a:lstStyle/>
          <a:p>
            <a:pPr marL="0" indent="0" algn="l">
              <a:lnSpc>
                <a:spcPts val="2450"/>
              </a:lnSpc>
              <a:buNone/>
            </a:pPr>
            <a:r>
              <a:rPr lang="en-US" sz="1550" dirty="0">
                <a:solidFill>
                  <a:srgbClr val="00002E"/>
                </a:solidFill>
                <a:latin typeface="Nunito Light" pitchFamily="34" charset="0"/>
                <a:ea typeface="Nunito Light" pitchFamily="34" charset="-122"/>
                <a:cs typeface="Nunito Light" pitchFamily="34" charset="-120"/>
              </a:rPr>
              <a:t>06</a:t>
            </a:r>
            <a:endParaRPr lang="en-US" sz="1550" dirty="0"/>
          </a:p>
        </p:txBody>
      </p:sp>
      <p:sp>
        <p:nvSpPr>
          <p:cNvPr id="25" name="Shape 23"/>
          <p:cNvSpPr/>
          <p:nvPr/>
        </p:nvSpPr>
        <p:spPr>
          <a:xfrm>
            <a:off x="7413784" y="6362581"/>
            <a:ext cx="6526530" cy="22860"/>
          </a:xfrm>
          <a:prstGeom prst="rect">
            <a:avLst/>
          </a:prstGeom>
          <a:solidFill>
            <a:srgbClr val="DA33BF"/>
          </a:solidFill>
          <a:ln/>
        </p:spPr>
        <p:txBody>
          <a:bodyPr/>
          <a:lstStyle/>
          <a:p>
            <a:endParaRPr lang="en-US"/>
          </a:p>
        </p:txBody>
      </p:sp>
      <p:sp>
        <p:nvSpPr>
          <p:cNvPr id="26" name="Text 24"/>
          <p:cNvSpPr/>
          <p:nvPr/>
        </p:nvSpPr>
        <p:spPr>
          <a:xfrm>
            <a:off x="7413784" y="6506885"/>
            <a:ext cx="2319814" cy="289917"/>
          </a:xfrm>
          <a:prstGeom prst="rect">
            <a:avLst/>
          </a:prstGeom>
          <a:noFill/>
          <a:ln/>
        </p:spPr>
        <p:txBody>
          <a:bodyPr wrap="none" lIns="0" tIns="0" rIns="0" bIns="0" rtlCol="0" anchor="t"/>
          <a:lstStyle/>
          <a:p>
            <a:pPr marL="0" indent="0" algn="l">
              <a:lnSpc>
                <a:spcPts val="2250"/>
              </a:lnSpc>
              <a:buNone/>
            </a:pPr>
            <a:r>
              <a:rPr lang="en-US" sz="1800" dirty="0">
                <a:solidFill>
                  <a:srgbClr val="00002E"/>
                </a:solidFill>
                <a:latin typeface="Nunito Semi Bold" pitchFamily="34" charset="0"/>
                <a:ea typeface="Nunito Semi Bold" pitchFamily="34" charset="-122"/>
                <a:cs typeface="Nunito Semi Bold" pitchFamily="34" charset="-120"/>
              </a:rPr>
              <a:t>Network Security</a:t>
            </a:r>
            <a:endParaRPr lang="en-US" sz="1800" dirty="0"/>
          </a:p>
        </p:txBody>
      </p:sp>
      <p:sp>
        <p:nvSpPr>
          <p:cNvPr id="27" name="Text 25"/>
          <p:cNvSpPr/>
          <p:nvPr/>
        </p:nvSpPr>
        <p:spPr>
          <a:xfrm>
            <a:off x="7413784" y="6915031"/>
            <a:ext cx="6526530" cy="630793"/>
          </a:xfrm>
          <a:prstGeom prst="rect">
            <a:avLst/>
          </a:prstGeom>
          <a:noFill/>
          <a:ln/>
        </p:spPr>
        <p:txBody>
          <a:bodyPr wrap="square" lIns="0" tIns="0" rIns="0" bIns="0" rtlCol="0" anchor="t"/>
          <a:lstStyle/>
          <a:p>
            <a:pPr marL="0" indent="0" algn="l">
              <a:lnSpc>
                <a:spcPts val="2450"/>
              </a:lnSpc>
              <a:buNone/>
            </a:pPr>
            <a:r>
              <a:rPr lang="en-US" sz="1550" dirty="0">
                <a:solidFill>
                  <a:srgbClr val="00002E"/>
                </a:solidFill>
                <a:latin typeface="PT Sans" pitchFamily="34" charset="0"/>
                <a:ea typeface="PT Sans" pitchFamily="34" charset="-122"/>
                <a:cs typeface="PT Sans" pitchFamily="34" charset="-120"/>
              </a:rPr>
              <a:t>Make your system safe by setting up UFW and understanding the basics of iptables.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5814" y="957858"/>
            <a:ext cx="7182207" cy="668774"/>
          </a:xfrm>
          <a:prstGeom prst="rect">
            <a:avLst/>
          </a:prstGeom>
          <a:noFill/>
          <a:ln/>
        </p:spPr>
        <p:txBody>
          <a:bodyPr wrap="none" lIns="0" tIns="0" rIns="0" bIns="0" rtlCol="0" anchor="t"/>
          <a:lstStyle/>
          <a:p>
            <a:pPr marL="0" indent="0" algn="l">
              <a:lnSpc>
                <a:spcPts val="5250"/>
              </a:lnSpc>
              <a:buNone/>
            </a:pPr>
            <a:r>
              <a:rPr lang="en-US" sz="4200" dirty="0">
                <a:solidFill>
                  <a:srgbClr val="00002E"/>
                </a:solidFill>
                <a:latin typeface="Nunito Semi Bold" pitchFamily="34" charset="0"/>
                <a:ea typeface="Nunito Semi Bold" pitchFamily="34" charset="-122"/>
                <a:cs typeface="Nunito Semi Bold" pitchFamily="34" charset="-120"/>
              </a:rPr>
              <a:t>Computer Network Definition</a:t>
            </a:r>
            <a:endParaRPr lang="en-US" sz="4200" dirty="0"/>
          </a:p>
        </p:txBody>
      </p:sp>
      <p:sp>
        <p:nvSpPr>
          <p:cNvPr id="4" name="Text 1"/>
          <p:cNvSpPr/>
          <p:nvPr/>
        </p:nvSpPr>
        <p:spPr>
          <a:xfrm>
            <a:off x="795814" y="1967627"/>
            <a:ext cx="7552373" cy="1455420"/>
          </a:xfrm>
          <a:prstGeom prst="rect">
            <a:avLst/>
          </a:prstGeom>
          <a:noFill/>
          <a:ln/>
        </p:spPr>
        <p:txBody>
          <a:bodyPr wrap="square" lIns="0" tIns="0" rIns="0" bIns="0" rtlCol="0" anchor="t"/>
          <a:lstStyle/>
          <a:p>
            <a:pPr marL="0" indent="0" algn="l">
              <a:lnSpc>
                <a:spcPts val="2850"/>
              </a:lnSpc>
              <a:buNone/>
            </a:pPr>
            <a:r>
              <a:rPr lang="en-US" sz="1750" dirty="0">
                <a:solidFill>
                  <a:srgbClr val="00002E"/>
                </a:solidFill>
                <a:latin typeface="PT Sans" pitchFamily="34" charset="0"/>
                <a:ea typeface="PT Sans" pitchFamily="34" charset="-122"/>
                <a:cs typeface="PT Sans" pitchFamily="34" charset="-120"/>
              </a:rPr>
              <a:t>Computer networking refers to interconnected computing devices that can exchange data and share resources with each other. These networked devices use a system of rules, called communications protocols, to transmit information over physical or wireless technologies.</a:t>
            </a:r>
            <a:endParaRPr lang="en-US" sz="1750" dirty="0"/>
          </a:p>
        </p:txBody>
      </p:sp>
      <p:sp>
        <p:nvSpPr>
          <p:cNvPr id="5" name="Text 2"/>
          <p:cNvSpPr/>
          <p:nvPr/>
        </p:nvSpPr>
        <p:spPr>
          <a:xfrm>
            <a:off x="795814" y="3678793"/>
            <a:ext cx="7552373" cy="727710"/>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00002E"/>
                </a:solidFill>
                <a:latin typeface="PT Sans" pitchFamily="34" charset="0"/>
                <a:ea typeface="PT Sans" pitchFamily="34" charset="-122"/>
                <a:cs typeface="PT Sans" pitchFamily="34" charset="-120"/>
              </a:rPr>
              <a:t>Networks can include computers, servers, printers, smartphones, routers, switches, and other devices.</a:t>
            </a:r>
            <a:endParaRPr lang="en-US" sz="1750" dirty="0"/>
          </a:p>
        </p:txBody>
      </p:sp>
      <p:sp>
        <p:nvSpPr>
          <p:cNvPr id="6" name="Text 3"/>
          <p:cNvSpPr/>
          <p:nvPr/>
        </p:nvSpPr>
        <p:spPr>
          <a:xfrm>
            <a:off x="795814" y="4486037"/>
            <a:ext cx="7552373" cy="363855"/>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2E"/>
                </a:solidFill>
                <a:latin typeface="PT Sans" pitchFamily="34" charset="0"/>
                <a:ea typeface="PT Sans" pitchFamily="34" charset="-122"/>
                <a:cs typeface="PT Sans" pitchFamily="34" charset="-120"/>
              </a:rPr>
              <a:t>Devices communicate using protocols like TCP/IP, HTTP, FTP, etc.</a:t>
            </a:r>
            <a:endParaRPr lang="en-US" sz="1750" dirty="0"/>
          </a:p>
        </p:txBody>
      </p:sp>
      <p:sp>
        <p:nvSpPr>
          <p:cNvPr id="7" name="Text 4"/>
          <p:cNvSpPr/>
          <p:nvPr/>
        </p:nvSpPr>
        <p:spPr>
          <a:xfrm>
            <a:off x="795814" y="4929426"/>
            <a:ext cx="7552373" cy="727710"/>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00002E"/>
                </a:solidFill>
                <a:latin typeface="PT Sans" pitchFamily="34" charset="0"/>
                <a:ea typeface="PT Sans" pitchFamily="34" charset="-122"/>
                <a:cs typeface="PT Sans" pitchFamily="34" charset="-120"/>
              </a:rPr>
              <a:t>Connections can be wired (Ethernet cables, fiber optics) or wireless (Wi-Fi, Bluetooth).</a:t>
            </a:r>
            <a:endParaRPr lang="en-US" sz="1750" dirty="0"/>
          </a:p>
        </p:txBody>
      </p:sp>
      <p:sp>
        <p:nvSpPr>
          <p:cNvPr id="8" name="Text 5"/>
          <p:cNvSpPr/>
          <p:nvPr/>
        </p:nvSpPr>
        <p:spPr>
          <a:xfrm>
            <a:off x="795814" y="5736669"/>
            <a:ext cx="7552373" cy="727710"/>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00002E"/>
                </a:solidFill>
                <a:latin typeface="PT Sans" pitchFamily="34" charset="0"/>
                <a:ea typeface="PT Sans" pitchFamily="34" charset="-122"/>
                <a:cs typeface="PT Sans" pitchFamily="34" charset="-120"/>
              </a:rPr>
              <a:t>Networks enable sharing of files, internet connections, applications, and hardware resources.</a:t>
            </a:r>
            <a:endParaRPr lang="en-US" sz="1750" dirty="0"/>
          </a:p>
        </p:txBody>
      </p:sp>
      <p:sp>
        <p:nvSpPr>
          <p:cNvPr id="9" name="Text 6"/>
          <p:cNvSpPr/>
          <p:nvPr/>
        </p:nvSpPr>
        <p:spPr>
          <a:xfrm>
            <a:off x="795814" y="6543913"/>
            <a:ext cx="7552373" cy="727710"/>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00002E"/>
                </a:solidFill>
                <a:latin typeface="PT Sans" pitchFamily="34" charset="0"/>
                <a:ea typeface="PT Sans" pitchFamily="34" charset="-122"/>
                <a:cs typeface="PT Sans" pitchFamily="34" charset="-120"/>
              </a:rPr>
              <a:t>They form the backbone of modern communication, from small home networks to the global internet.</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1002625"/>
            <a:ext cx="7855029" cy="704017"/>
          </a:xfrm>
          <a:prstGeom prst="rect">
            <a:avLst/>
          </a:prstGeom>
          <a:noFill/>
          <a:ln/>
        </p:spPr>
        <p:txBody>
          <a:bodyPr wrap="none" lIns="0" tIns="0" rIns="0" bIns="0" rtlCol="0" anchor="t"/>
          <a:lstStyle/>
          <a:p>
            <a:pPr marL="0" indent="0" algn="l">
              <a:lnSpc>
                <a:spcPts val="5500"/>
              </a:lnSpc>
              <a:buNone/>
            </a:pPr>
            <a:r>
              <a:rPr lang="en-US" sz="4400" dirty="0">
                <a:solidFill>
                  <a:srgbClr val="00002E"/>
                </a:solidFill>
                <a:latin typeface="Nunito Semi Bold" pitchFamily="34" charset="0"/>
                <a:ea typeface="Nunito Semi Bold" pitchFamily="34" charset="-122"/>
                <a:cs typeface="Nunito Semi Bold" pitchFamily="34" charset="-120"/>
              </a:rPr>
              <a:t>The Foundation of Networking</a:t>
            </a:r>
            <a:endParaRPr lang="en-US" sz="4400" dirty="0"/>
          </a:p>
        </p:txBody>
      </p:sp>
      <p:sp>
        <p:nvSpPr>
          <p:cNvPr id="3" name="Shape 1"/>
          <p:cNvSpPr/>
          <p:nvPr/>
        </p:nvSpPr>
        <p:spPr>
          <a:xfrm>
            <a:off x="837724" y="2185392"/>
            <a:ext cx="4158734" cy="5041463"/>
          </a:xfrm>
          <a:prstGeom prst="roundRect">
            <a:avLst>
              <a:gd name="adj" fmla="val 8634"/>
            </a:avLst>
          </a:prstGeom>
          <a:solidFill>
            <a:srgbClr val="F3F3FF"/>
          </a:solidFill>
          <a:ln w="22860">
            <a:solidFill>
              <a:srgbClr val="2D4DF2"/>
            </a:solidFill>
            <a:prstDash val="solid"/>
          </a:ln>
        </p:spPr>
        <p:txBody>
          <a:bodyPr/>
          <a:lstStyle/>
          <a:p>
            <a:endParaRPr lang="en-US"/>
          </a:p>
        </p:txBody>
      </p:sp>
      <p:sp>
        <p:nvSpPr>
          <p:cNvPr id="4" name="Shape 2"/>
          <p:cNvSpPr/>
          <p:nvPr/>
        </p:nvSpPr>
        <p:spPr>
          <a:xfrm>
            <a:off x="1099899" y="2447568"/>
            <a:ext cx="718066" cy="718066"/>
          </a:xfrm>
          <a:prstGeom prst="roundRect">
            <a:avLst>
              <a:gd name="adj" fmla="val 12732932"/>
            </a:avLst>
          </a:prstGeom>
          <a:solidFill>
            <a:srgbClr val="2D4DF2"/>
          </a:solidFill>
          <a:ln/>
        </p:spPr>
        <p:txBody>
          <a:bodyPr/>
          <a:lstStyle/>
          <a:p>
            <a:endParaRPr 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7305" y="2644973"/>
            <a:ext cx="323136" cy="323136"/>
          </a:xfrm>
          <a:prstGeom prst="rect">
            <a:avLst/>
          </a:prstGeom>
        </p:spPr>
      </p:pic>
      <p:sp>
        <p:nvSpPr>
          <p:cNvPr id="6" name="Text 3"/>
          <p:cNvSpPr/>
          <p:nvPr/>
        </p:nvSpPr>
        <p:spPr>
          <a:xfrm>
            <a:off x="1099899" y="340494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Resource Sharing</a:t>
            </a:r>
            <a:endParaRPr lang="en-US" sz="2200" dirty="0"/>
          </a:p>
        </p:txBody>
      </p:sp>
      <p:sp>
        <p:nvSpPr>
          <p:cNvPr id="7" name="Text 4"/>
          <p:cNvSpPr/>
          <p:nvPr/>
        </p:nvSpPr>
        <p:spPr>
          <a:xfrm>
            <a:off x="1099899" y="3900488"/>
            <a:ext cx="3634383" cy="3064193"/>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Networks enable multiple users to access shared resources like printers, storage, and applications efficiently. This reduces hardware costs and centralizes management, making it easier to maintain and update systems across an organization.</a:t>
            </a:r>
            <a:endParaRPr lang="en-US" sz="1850" dirty="0"/>
          </a:p>
        </p:txBody>
      </p:sp>
      <p:sp>
        <p:nvSpPr>
          <p:cNvPr id="8" name="Shape 5"/>
          <p:cNvSpPr/>
          <p:nvPr/>
        </p:nvSpPr>
        <p:spPr>
          <a:xfrm>
            <a:off x="5235773" y="2185392"/>
            <a:ext cx="4158734" cy="5041463"/>
          </a:xfrm>
          <a:prstGeom prst="roundRect">
            <a:avLst>
              <a:gd name="adj" fmla="val 8634"/>
            </a:avLst>
          </a:prstGeom>
          <a:solidFill>
            <a:srgbClr val="F3F3FF"/>
          </a:solidFill>
          <a:ln w="22860">
            <a:solidFill>
              <a:srgbClr val="018CE1"/>
            </a:solidFill>
            <a:prstDash val="solid"/>
          </a:ln>
        </p:spPr>
        <p:txBody>
          <a:bodyPr/>
          <a:lstStyle/>
          <a:p>
            <a:endParaRPr lang="en-US"/>
          </a:p>
        </p:txBody>
      </p:sp>
      <p:sp>
        <p:nvSpPr>
          <p:cNvPr id="9" name="Shape 6"/>
          <p:cNvSpPr/>
          <p:nvPr/>
        </p:nvSpPr>
        <p:spPr>
          <a:xfrm>
            <a:off x="5497949" y="2447568"/>
            <a:ext cx="718066" cy="718066"/>
          </a:xfrm>
          <a:prstGeom prst="roundRect">
            <a:avLst>
              <a:gd name="adj" fmla="val 12732932"/>
            </a:avLst>
          </a:prstGeom>
          <a:solidFill>
            <a:srgbClr val="018CE1"/>
          </a:solidFill>
          <a:ln/>
        </p:spPr>
        <p:txBody>
          <a:bodyPr/>
          <a:lstStyle/>
          <a:p>
            <a:endParaRPr lang="en-US"/>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5355" y="2644973"/>
            <a:ext cx="323136" cy="323136"/>
          </a:xfrm>
          <a:prstGeom prst="rect">
            <a:avLst/>
          </a:prstGeom>
        </p:spPr>
      </p:pic>
      <p:sp>
        <p:nvSpPr>
          <p:cNvPr id="11" name="Text 7"/>
          <p:cNvSpPr/>
          <p:nvPr/>
        </p:nvSpPr>
        <p:spPr>
          <a:xfrm>
            <a:off x="5497949" y="340494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Communication</a:t>
            </a:r>
            <a:endParaRPr lang="en-US" sz="2200" dirty="0"/>
          </a:p>
        </p:txBody>
      </p:sp>
      <p:sp>
        <p:nvSpPr>
          <p:cNvPr id="12" name="Text 8"/>
          <p:cNvSpPr/>
          <p:nvPr/>
        </p:nvSpPr>
        <p:spPr>
          <a:xfrm>
            <a:off x="5497949" y="3900488"/>
            <a:ext cx="3634383" cy="3064193"/>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Computer networking facilitates instant communication through email, messaging, video conferencing, and collaboration tools. This real-time exchange of information breaks down geographical barriers and enables remote work.</a:t>
            </a:r>
            <a:endParaRPr lang="en-US" sz="1850" dirty="0"/>
          </a:p>
        </p:txBody>
      </p:sp>
      <p:sp>
        <p:nvSpPr>
          <p:cNvPr id="13" name="Shape 9"/>
          <p:cNvSpPr/>
          <p:nvPr/>
        </p:nvSpPr>
        <p:spPr>
          <a:xfrm>
            <a:off x="9633823" y="2185392"/>
            <a:ext cx="4158853" cy="5041463"/>
          </a:xfrm>
          <a:prstGeom prst="roundRect">
            <a:avLst>
              <a:gd name="adj" fmla="val 8634"/>
            </a:avLst>
          </a:prstGeom>
          <a:solidFill>
            <a:srgbClr val="F3F3FF"/>
          </a:solidFill>
          <a:ln w="22860">
            <a:solidFill>
              <a:srgbClr val="DA33BF"/>
            </a:solidFill>
            <a:prstDash val="solid"/>
          </a:ln>
        </p:spPr>
        <p:txBody>
          <a:bodyPr/>
          <a:lstStyle/>
          <a:p>
            <a:endParaRPr lang="en-US"/>
          </a:p>
        </p:txBody>
      </p:sp>
      <p:sp>
        <p:nvSpPr>
          <p:cNvPr id="14" name="Shape 10"/>
          <p:cNvSpPr/>
          <p:nvPr/>
        </p:nvSpPr>
        <p:spPr>
          <a:xfrm>
            <a:off x="9895999" y="2447568"/>
            <a:ext cx="718066" cy="718066"/>
          </a:xfrm>
          <a:prstGeom prst="roundRect">
            <a:avLst>
              <a:gd name="adj" fmla="val 12732932"/>
            </a:avLst>
          </a:prstGeom>
          <a:solidFill>
            <a:srgbClr val="DA33BF"/>
          </a:solidFill>
          <a:ln/>
        </p:spPr>
        <p:txBody>
          <a:bodyPr/>
          <a:lstStyle/>
          <a:p>
            <a:endParaRPr lang="en-US"/>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3404" y="2644973"/>
            <a:ext cx="323136" cy="323136"/>
          </a:xfrm>
          <a:prstGeom prst="rect">
            <a:avLst/>
          </a:prstGeom>
        </p:spPr>
      </p:pic>
      <p:sp>
        <p:nvSpPr>
          <p:cNvPr id="16" name="Text 11"/>
          <p:cNvSpPr/>
          <p:nvPr/>
        </p:nvSpPr>
        <p:spPr>
          <a:xfrm>
            <a:off x="9895999" y="340494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00002E"/>
                </a:solidFill>
                <a:latin typeface="Nunito Semi Bold" pitchFamily="34" charset="0"/>
                <a:ea typeface="Nunito Semi Bold" pitchFamily="34" charset="-122"/>
                <a:cs typeface="Nunito Semi Bold" pitchFamily="34" charset="-120"/>
              </a:rPr>
              <a:t>Collaboration</a:t>
            </a:r>
            <a:endParaRPr lang="en-US" sz="2200" dirty="0"/>
          </a:p>
        </p:txBody>
      </p:sp>
      <p:sp>
        <p:nvSpPr>
          <p:cNvPr id="17" name="Text 12"/>
          <p:cNvSpPr/>
          <p:nvPr/>
        </p:nvSpPr>
        <p:spPr>
          <a:xfrm>
            <a:off x="9895999" y="3900488"/>
            <a:ext cx="3634502" cy="2681168"/>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Networks allow teams to work together on shared documents, projects, and databases simultaneously. Version control systems and cloud-based platforms enable seamless teamwork regardless of physical location.</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659487"/>
            <a:ext cx="10790873" cy="704017"/>
          </a:xfrm>
          <a:prstGeom prst="rect">
            <a:avLst/>
          </a:prstGeom>
          <a:noFill/>
          <a:ln/>
        </p:spPr>
        <p:txBody>
          <a:bodyPr wrap="none" lIns="0" tIns="0" rIns="0" bIns="0" rtlCol="0" anchor="t"/>
          <a:lstStyle/>
          <a:p>
            <a:pPr marL="0" indent="0" algn="l">
              <a:lnSpc>
                <a:spcPts val="5500"/>
              </a:lnSpc>
              <a:buNone/>
            </a:pPr>
            <a:r>
              <a:rPr lang="en-US" sz="4400" dirty="0">
                <a:solidFill>
                  <a:srgbClr val="00002E"/>
                </a:solidFill>
                <a:latin typeface="Nunito Semi Bold" pitchFamily="34" charset="0"/>
                <a:ea typeface="Nunito Semi Bold" pitchFamily="34" charset="-122"/>
                <a:cs typeface="Nunito Semi Bold" pitchFamily="34" charset="-120"/>
              </a:rPr>
              <a:t>Essential Network Hardware Components</a:t>
            </a:r>
            <a:endParaRPr lang="en-US" sz="4400" dirty="0"/>
          </a:p>
        </p:txBody>
      </p:sp>
      <p:sp>
        <p:nvSpPr>
          <p:cNvPr id="3" name="Text 1"/>
          <p:cNvSpPr/>
          <p:nvPr/>
        </p:nvSpPr>
        <p:spPr>
          <a:xfrm>
            <a:off x="837724" y="1961793"/>
            <a:ext cx="3379470" cy="422315"/>
          </a:xfrm>
          <a:prstGeom prst="rect">
            <a:avLst/>
          </a:prstGeom>
          <a:noFill/>
          <a:ln/>
        </p:spPr>
        <p:txBody>
          <a:bodyPr wrap="none" lIns="0" tIns="0" rIns="0" bIns="0" rtlCol="0" anchor="t"/>
          <a:lstStyle/>
          <a:p>
            <a:pPr marL="0" indent="0" algn="l">
              <a:lnSpc>
                <a:spcPts val="3300"/>
              </a:lnSpc>
              <a:buNone/>
            </a:pPr>
            <a:r>
              <a:rPr lang="en-US" sz="2650" dirty="0">
                <a:solidFill>
                  <a:srgbClr val="00002E"/>
                </a:solidFill>
                <a:latin typeface="Nunito Semi Bold" pitchFamily="34" charset="0"/>
                <a:ea typeface="Nunito Semi Bold" pitchFamily="34" charset="-122"/>
                <a:cs typeface="Nunito Semi Bold" pitchFamily="34" charset="-120"/>
              </a:rPr>
              <a:t>Layer 2: Switches</a:t>
            </a:r>
            <a:endParaRPr lang="en-US" sz="2650" dirty="0"/>
          </a:p>
        </p:txBody>
      </p:sp>
      <p:sp>
        <p:nvSpPr>
          <p:cNvPr id="4" name="Text 2"/>
          <p:cNvSpPr/>
          <p:nvPr/>
        </p:nvSpPr>
        <p:spPr>
          <a:xfrm>
            <a:off x="837724" y="2623423"/>
            <a:ext cx="6185535" cy="1915120"/>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Switches operate at the Data Link layer, using MAC addresses to forward frames within a local network. They create separate collision domains for each port, significantly improving network performance compared to hubs. Modern switches support VLANs for network segmentation.</a:t>
            </a:r>
            <a:endParaRPr lang="en-US" sz="1850" dirty="0"/>
          </a:p>
        </p:txBody>
      </p:sp>
      <p:sp>
        <p:nvSpPr>
          <p:cNvPr id="5" name="Text 3"/>
          <p:cNvSpPr/>
          <p:nvPr/>
        </p:nvSpPr>
        <p:spPr>
          <a:xfrm>
            <a:off x="837724" y="4777859"/>
            <a:ext cx="3379470" cy="422315"/>
          </a:xfrm>
          <a:prstGeom prst="rect">
            <a:avLst/>
          </a:prstGeom>
          <a:noFill/>
          <a:ln/>
        </p:spPr>
        <p:txBody>
          <a:bodyPr wrap="none" lIns="0" tIns="0" rIns="0" bIns="0" rtlCol="0" anchor="t"/>
          <a:lstStyle/>
          <a:p>
            <a:pPr marL="0" indent="0" algn="l">
              <a:lnSpc>
                <a:spcPts val="3300"/>
              </a:lnSpc>
              <a:buNone/>
            </a:pPr>
            <a:r>
              <a:rPr lang="en-US" sz="2650" dirty="0">
                <a:solidFill>
                  <a:srgbClr val="00002E"/>
                </a:solidFill>
                <a:latin typeface="Nunito Semi Bold" pitchFamily="34" charset="0"/>
                <a:ea typeface="Nunito Semi Bold" pitchFamily="34" charset="-122"/>
                <a:cs typeface="Nunito Semi Bold" pitchFamily="34" charset="-120"/>
              </a:rPr>
              <a:t>Layer 3: Routers</a:t>
            </a:r>
            <a:endParaRPr lang="en-US" sz="2650" dirty="0"/>
          </a:p>
        </p:txBody>
      </p:sp>
      <p:sp>
        <p:nvSpPr>
          <p:cNvPr id="6" name="Text 4"/>
          <p:cNvSpPr/>
          <p:nvPr/>
        </p:nvSpPr>
        <p:spPr>
          <a:xfrm>
            <a:off x="837724" y="5439489"/>
            <a:ext cx="6185535" cy="1915120"/>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Routers operate at the Network layer, making forwarding decisions based on IP addresses. They connect different networks together, determining the best path for data packets. Routers also provide NAT, DHCP services, and act as the gateway between your LAN and the Internet.</a:t>
            </a:r>
            <a:endParaRPr lang="en-US" sz="1850" dirty="0"/>
          </a:p>
        </p:txBody>
      </p:sp>
      <p:sp>
        <p:nvSpPr>
          <p:cNvPr id="7" name="Text 5"/>
          <p:cNvSpPr/>
          <p:nvPr/>
        </p:nvSpPr>
        <p:spPr>
          <a:xfrm>
            <a:off x="7614761" y="1961793"/>
            <a:ext cx="3757851" cy="422315"/>
          </a:xfrm>
          <a:prstGeom prst="rect">
            <a:avLst/>
          </a:prstGeom>
          <a:noFill/>
          <a:ln/>
        </p:spPr>
        <p:txBody>
          <a:bodyPr wrap="none" lIns="0" tIns="0" rIns="0" bIns="0" rtlCol="0" anchor="t"/>
          <a:lstStyle/>
          <a:p>
            <a:pPr marL="0" indent="0" algn="l">
              <a:lnSpc>
                <a:spcPts val="3300"/>
              </a:lnSpc>
              <a:buNone/>
            </a:pPr>
            <a:r>
              <a:rPr lang="en-US" sz="2650" dirty="0">
                <a:solidFill>
                  <a:srgbClr val="00002E"/>
                </a:solidFill>
                <a:latin typeface="Nunito Semi Bold" pitchFamily="34" charset="0"/>
                <a:ea typeface="Nunito Semi Bold" pitchFamily="34" charset="-122"/>
                <a:cs typeface="Nunito Semi Bold" pitchFamily="34" charset="-120"/>
              </a:rPr>
              <a:t>Network Interface Cards</a:t>
            </a:r>
            <a:endParaRPr lang="en-US" sz="2650" dirty="0"/>
          </a:p>
        </p:txBody>
      </p:sp>
      <p:sp>
        <p:nvSpPr>
          <p:cNvPr id="8" name="Text 6"/>
          <p:cNvSpPr/>
          <p:nvPr/>
        </p:nvSpPr>
        <p:spPr>
          <a:xfrm>
            <a:off x="7614761" y="2623423"/>
            <a:ext cx="6185535" cy="1532096"/>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NICs provide the physical and logical connection between a computer and the network. Each NIC has a unique MAC address burned into its firmware. Modern Ubuntu systems typically show NICs with names like ens33, enp0s3, or eth0.</a:t>
            </a:r>
            <a:endParaRPr lang="en-US" sz="1850" dirty="0"/>
          </a:p>
        </p:txBody>
      </p:sp>
      <p:sp>
        <p:nvSpPr>
          <p:cNvPr id="9" name="Text 7"/>
          <p:cNvSpPr/>
          <p:nvPr/>
        </p:nvSpPr>
        <p:spPr>
          <a:xfrm>
            <a:off x="7614761" y="4394835"/>
            <a:ext cx="3379470" cy="422315"/>
          </a:xfrm>
          <a:prstGeom prst="rect">
            <a:avLst/>
          </a:prstGeom>
          <a:noFill/>
          <a:ln/>
        </p:spPr>
        <p:txBody>
          <a:bodyPr wrap="none" lIns="0" tIns="0" rIns="0" bIns="0" rtlCol="0" anchor="t"/>
          <a:lstStyle/>
          <a:p>
            <a:pPr marL="0" indent="0" algn="l">
              <a:lnSpc>
                <a:spcPts val="3300"/>
              </a:lnSpc>
              <a:buNone/>
            </a:pPr>
            <a:r>
              <a:rPr lang="en-US" sz="2650" dirty="0">
                <a:solidFill>
                  <a:srgbClr val="00002E"/>
                </a:solidFill>
                <a:latin typeface="Nunito Semi Bold" pitchFamily="34" charset="0"/>
                <a:ea typeface="Nunito Semi Bold" pitchFamily="34" charset="-122"/>
                <a:cs typeface="Nunito Semi Bold" pitchFamily="34" charset="-120"/>
              </a:rPr>
              <a:t>Network Media</a:t>
            </a:r>
            <a:endParaRPr lang="en-US" sz="2650" dirty="0"/>
          </a:p>
        </p:txBody>
      </p:sp>
      <p:sp>
        <p:nvSpPr>
          <p:cNvPr id="10" name="Text 8"/>
          <p:cNvSpPr/>
          <p:nvPr/>
        </p:nvSpPr>
        <p:spPr>
          <a:xfrm>
            <a:off x="7614761" y="5056465"/>
            <a:ext cx="6185535" cy="1915120"/>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Ethernet cables (Cat5e, Cat6, Cat6a) provide wired connectivity up to 10Gbps. Wi-Fi (802.11ac, 802.11ax) offers wireless connectivity with speeds up to several gigabits per second, though subject to interference and distance limitations.</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44736" y="593884"/>
            <a:ext cx="7178278" cy="625793"/>
          </a:xfrm>
          <a:prstGeom prst="rect">
            <a:avLst/>
          </a:prstGeom>
          <a:noFill/>
          <a:ln/>
        </p:spPr>
        <p:txBody>
          <a:bodyPr wrap="none" lIns="0" tIns="0" rIns="0" bIns="0" rtlCol="0" anchor="t"/>
          <a:lstStyle/>
          <a:p>
            <a:pPr marL="0" indent="0" algn="l">
              <a:lnSpc>
                <a:spcPts val="4900"/>
              </a:lnSpc>
              <a:buNone/>
            </a:pPr>
            <a:r>
              <a:rPr lang="en-US" sz="3900" dirty="0">
                <a:solidFill>
                  <a:srgbClr val="00002E"/>
                </a:solidFill>
                <a:latin typeface="Nunito Semi Bold" pitchFamily="34" charset="0"/>
                <a:ea typeface="Nunito Semi Bold" pitchFamily="34" charset="-122"/>
                <a:cs typeface="Nunito Semi Bold" pitchFamily="34" charset="-120"/>
              </a:rPr>
              <a:t>Network Implementation Types</a:t>
            </a:r>
            <a:endParaRPr lang="en-US" sz="3900" dirty="0"/>
          </a:p>
        </p:txBody>
      </p:sp>
      <p:sp>
        <p:nvSpPr>
          <p:cNvPr id="3" name="Shape 1"/>
          <p:cNvSpPr/>
          <p:nvPr/>
        </p:nvSpPr>
        <p:spPr>
          <a:xfrm>
            <a:off x="744736" y="1964293"/>
            <a:ext cx="6464022" cy="2569726"/>
          </a:xfrm>
          <a:prstGeom prst="roundRect">
            <a:avLst>
              <a:gd name="adj" fmla="val 4270"/>
            </a:avLst>
          </a:prstGeom>
          <a:solidFill>
            <a:srgbClr val="F3F3FF">
              <a:alpha val="75000"/>
            </a:srgbClr>
          </a:solidFill>
          <a:ln/>
        </p:spPr>
        <p:txBody>
          <a:bodyPr/>
          <a:lstStyle/>
          <a:p>
            <a:endParaRPr lang="en-US"/>
          </a:p>
        </p:txBody>
      </p:sp>
      <p:sp>
        <p:nvSpPr>
          <p:cNvPr id="4" name="Shape 2"/>
          <p:cNvSpPr/>
          <p:nvPr/>
        </p:nvSpPr>
        <p:spPr>
          <a:xfrm>
            <a:off x="744736" y="1941433"/>
            <a:ext cx="6464022" cy="91440"/>
          </a:xfrm>
          <a:prstGeom prst="roundRect">
            <a:avLst>
              <a:gd name="adj" fmla="val 349082"/>
            </a:avLst>
          </a:prstGeom>
          <a:solidFill>
            <a:srgbClr val="2D4DF2"/>
          </a:solidFill>
          <a:ln/>
        </p:spPr>
        <p:txBody>
          <a:bodyPr/>
          <a:lstStyle/>
          <a:p>
            <a:endParaRPr lang="en-US"/>
          </a:p>
        </p:txBody>
      </p:sp>
      <p:sp>
        <p:nvSpPr>
          <p:cNvPr id="5" name="Shape 3"/>
          <p:cNvSpPr/>
          <p:nvPr/>
        </p:nvSpPr>
        <p:spPr>
          <a:xfrm>
            <a:off x="3657540" y="1645206"/>
            <a:ext cx="638294" cy="638294"/>
          </a:xfrm>
          <a:prstGeom prst="roundRect">
            <a:avLst>
              <a:gd name="adj" fmla="val 143257"/>
            </a:avLst>
          </a:prstGeom>
          <a:solidFill>
            <a:srgbClr val="2D4DF2"/>
          </a:solidFill>
          <a:ln/>
        </p:spPr>
        <p:txBody>
          <a:bodyPr/>
          <a:lstStyle/>
          <a:p>
            <a:endParaRPr lang="en-US"/>
          </a:p>
        </p:txBody>
      </p:sp>
      <p:sp>
        <p:nvSpPr>
          <p:cNvPr id="6" name="Text 4"/>
          <p:cNvSpPr/>
          <p:nvPr/>
        </p:nvSpPr>
        <p:spPr>
          <a:xfrm>
            <a:off x="3848993" y="1804749"/>
            <a:ext cx="255270" cy="319088"/>
          </a:xfrm>
          <a:prstGeom prst="rect">
            <a:avLst/>
          </a:prstGeom>
          <a:noFill/>
          <a:ln/>
        </p:spPr>
        <p:txBody>
          <a:bodyPr wrap="none" lIns="0" tIns="0" rIns="0" bIns="0" rtlCol="0" anchor="t"/>
          <a:lstStyle/>
          <a:p>
            <a:pPr marL="0" indent="0" algn="l">
              <a:lnSpc>
                <a:spcPts val="3200"/>
              </a:lnSpc>
              <a:buNone/>
            </a:pPr>
            <a:r>
              <a:rPr lang="en-US" sz="2000" dirty="0">
                <a:solidFill>
                  <a:srgbClr val="FFFFFF"/>
                </a:solidFill>
                <a:latin typeface="Nunito Semi Bold" pitchFamily="34" charset="0"/>
                <a:ea typeface="Nunito Semi Bold" pitchFamily="34" charset="-122"/>
                <a:cs typeface="Nunito Semi Bold" pitchFamily="34" charset="-120"/>
              </a:rPr>
              <a:t>1</a:t>
            </a:r>
            <a:endParaRPr lang="en-US" sz="2000" dirty="0"/>
          </a:p>
        </p:txBody>
      </p:sp>
      <p:sp>
        <p:nvSpPr>
          <p:cNvPr id="7" name="Text 5"/>
          <p:cNvSpPr/>
          <p:nvPr/>
        </p:nvSpPr>
        <p:spPr>
          <a:xfrm>
            <a:off x="980361" y="2496264"/>
            <a:ext cx="3006566" cy="312896"/>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Local Area Network (LAN)</a:t>
            </a:r>
            <a:endParaRPr lang="en-US" sz="1950" dirty="0"/>
          </a:p>
        </p:txBody>
      </p:sp>
      <p:sp>
        <p:nvSpPr>
          <p:cNvPr id="8" name="Text 6"/>
          <p:cNvSpPr/>
          <p:nvPr/>
        </p:nvSpPr>
        <p:spPr>
          <a:xfrm>
            <a:off x="980361" y="2936796"/>
            <a:ext cx="5992773" cy="1361599"/>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A LAN connects devices within a limited area like an office building or home. Characterized by high speeds (1-10 Gbps), low latency, and private ownership. Typically uses Ethernet switches for connectivity.</a:t>
            </a:r>
            <a:endParaRPr lang="en-US" sz="1650" dirty="0"/>
          </a:p>
        </p:txBody>
      </p:sp>
      <p:sp>
        <p:nvSpPr>
          <p:cNvPr id="9" name="Shape 7"/>
          <p:cNvSpPr/>
          <p:nvPr/>
        </p:nvSpPr>
        <p:spPr>
          <a:xfrm>
            <a:off x="7421523" y="1964293"/>
            <a:ext cx="6464141" cy="2569726"/>
          </a:xfrm>
          <a:prstGeom prst="roundRect">
            <a:avLst>
              <a:gd name="adj" fmla="val 4270"/>
            </a:avLst>
          </a:prstGeom>
          <a:solidFill>
            <a:srgbClr val="F3F3FF">
              <a:alpha val="75000"/>
            </a:srgbClr>
          </a:solidFill>
          <a:ln/>
        </p:spPr>
        <p:txBody>
          <a:bodyPr/>
          <a:lstStyle/>
          <a:p>
            <a:endParaRPr lang="en-US"/>
          </a:p>
        </p:txBody>
      </p:sp>
      <p:sp>
        <p:nvSpPr>
          <p:cNvPr id="10" name="Shape 8"/>
          <p:cNvSpPr/>
          <p:nvPr/>
        </p:nvSpPr>
        <p:spPr>
          <a:xfrm>
            <a:off x="7421523" y="1941433"/>
            <a:ext cx="6464141" cy="91440"/>
          </a:xfrm>
          <a:prstGeom prst="roundRect">
            <a:avLst>
              <a:gd name="adj" fmla="val 349082"/>
            </a:avLst>
          </a:prstGeom>
          <a:solidFill>
            <a:srgbClr val="018CE1"/>
          </a:solidFill>
          <a:ln/>
        </p:spPr>
        <p:txBody>
          <a:bodyPr/>
          <a:lstStyle/>
          <a:p>
            <a:endParaRPr lang="en-US"/>
          </a:p>
        </p:txBody>
      </p:sp>
      <p:sp>
        <p:nvSpPr>
          <p:cNvPr id="11" name="Shape 9"/>
          <p:cNvSpPr/>
          <p:nvPr/>
        </p:nvSpPr>
        <p:spPr>
          <a:xfrm>
            <a:off x="10334446" y="1645206"/>
            <a:ext cx="638294" cy="638294"/>
          </a:xfrm>
          <a:prstGeom prst="roundRect">
            <a:avLst>
              <a:gd name="adj" fmla="val 143257"/>
            </a:avLst>
          </a:prstGeom>
          <a:solidFill>
            <a:srgbClr val="2D4DF2"/>
          </a:solidFill>
          <a:ln/>
        </p:spPr>
        <p:txBody>
          <a:bodyPr/>
          <a:lstStyle/>
          <a:p>
            <a:endParaRPr lang="en-US"/>
          </a:p>
        </p:txBody>
      </p:sp>
      <p:sp>
        <p:nvSpPr>
          <p:cNvPr id="12" name="Text 10"/>
          <p:cNvSpPr/>
          <p:nvPr/>
        </p:nvSpPr>
        <p:spPr>
          <a:xfrm>
            <a:off x="10525899" y="1804749"/>
            <a:ext cx="255270" cy="319088"/>
          </a:xfrm>
          <a:prstGeom prst="rect">
            <a:avLst/>
          </a:prstGeom>
          <a:noFill/>
          <a:ln/>
        </p:spPr>
        <p:txBody>
          <a:bodyPr wrap="none" lIns="0" tIns="0" rIns="0" bIns="0" rtlCol="0" anchor="t"/>
          <a:lstStyle/>
          <a:p>
            <a:pPr marL="0" indent="0" algn="l">
              <a:lnSpc>
                <a:spcPts val="3200"/>
              </a:lnSpc>
              <a:buNone/>
            </a:pPr>
            <a:r>
              <a:rPr lang="en-US" sz="2000" dirty="0">
                <a:solidFill>
                  <a:srgbClr val="FFFFFF"/>
                </a:solidFill>
                <a:latin typeface="Nunito Semi Bold" pitchFamily="34" charset="0"/>
                <a:ea typeface="Nunito Semi Bold" pitchFamily="34" charset="-122"/>
                <a:cs typeface="Nunito Semi Bold" pitchFamily="34" charset="-120"/>
              </a:rPr>
              <a:t>2</a:t>
            </a:r>
            <a:endParaRPr lang="en-US" sz="2000" dirty="0"/>
          </a:p>
        </p:txBody>
      </p:sp>
      <p:sp>
        <p:nvSpPr>
          <p:cNvPr id="13" name="Text 11"/>
          <p:cNvSpPr/>
          <p:nvPr/>
        </p:nvSpPr>
        <p:spPr>
          <a:xfrm>
            <a:off x="7657148" y="2496264"/>
            <a:ext cx="2617351" cy="312896"/>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Wireless LAN (WLAN)</a:t>
            </a:r>
            <a:endParaRPr lang="en-US" sz="1950" dirty="0"/>
          </a:p>
        </p:txBody>
      </p:sp>
      <p:sp>
        <p:nvSpPr>
          <p:cNvPr id="14" name="Text 12"/>
          <p:cNvSpPr/>
          <p:nvPr/>
        </p:nvSpPr>
        <p:spPr>
          <a:xfrm>
            <a:off x="7657148" y="2936796"/>
            <a:ext cx="5992892" cy="1361599"/>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WLAN extends LAN functionality using Wi-Fi technology, eliminating the need for physical cables. Access points broadcast signals that devices can connect to. Security protocols like WPA3 protect wireless transmissions from eavesdropping.</a:t>
            </a:r>
            <a:endParaRPr lang="en-US" sz="1650" dirty="0"/>
          </a:p>
        </p:txBody>
      </p:sp>
      <p:sp>
        <p:nvSpPr>
          <p:cNvPr id="15" name="Shape 13"/>
          <p:cNvSpPr/>
          <p:nvPr/>
        </p:nvSpPr>
        <p:spPr>
          <a:xfrm>
            <a:off x="744736" y="5065871"/>
            <a:ext cx="6464022" cy="2569726"/>
          </a:xfrm>
          <a:prstGeom prst="roundRect">
            <a:avLst>
              <a:gd name="adj" fmla="val 4270"/>
            </a:avLst>
          </a:prstGeom>
          <a:solidFill>
            <a:srgbClr val="F3F3FF">
              <a:alpha val="75000"/>
            </a:srgbClr>
          </a:solidFill>
          <a:ln/>
        </p:spPr>
        <p:txBody>
          <a:bodyPr/>
          <a:lstStyle/>
          <a:p>
            <a:endParaRPr lang="en-US"/>
          </a:p>
        </p:txBody>
      </p:sp>
      <p:sp>
        <p:nvSpPr>
          <p:cNvPr id="16" name="Shape 14"/>
          <p:cNvSpPr/>
          <p:nvPr/>
        </p:nvSpPr>
        <p:spPr>
          <a:xfrm>
            <a:off x="744736" y="5043011"/>
            <a:ext cx="6464022" cy="91440"/>
          </a:xfrm>
          <a:prstGeom prst="roundRect">
            <a:avLst>
              <a:gd name="adj" fmla="val 349082"/>
            </a:avLst>
          </a:prstGeom>
          <a:solidFill>
            <a:srgbClr val="DA33BF"/>
          </a:solidFill>
          <a:ln/>
        </p:spPr>
        <p:txBody>
          <a:bodyPr/>
          <a:lstStyle/>
          <a:p>
            <a:endParaRPr lang="en-US"/>
          </a:p>
        </p:txBody>
      </p:sp>
      <p:sp>
        <p:nvSpPr>
          <p:cNvPr id="17" name="Shape 15"/>
          <p:cNvSpPr/>
          <p:nvPr/>
        </p:nvSpPr>
        <p:spPr>
          <a:xfrm>
            <a:off x="3657540" y="4746784"/>
            <a:ext cx="638294" cy="638294"/>
          </a:xfrm>
          <a:prstGeom prst="roundRect">
            <a:avLst>
              <a:gd name="adj" fmla="val 143257"/>
            </a:avLst>
          </a:prstGeom>
          <a:solidFill>
            <a:srgbClr val="2D4DF2"/>
          </a:solidFill>
          <a:ln/>
        </p:spPr>
        <p:txBody>
          <a:bodyPr/>
          <a:lstStyle/>
          <a:p>
            <a:endParaRPr lang="en-US"/>
          </a:p>
        </p:txBody>
      </p:sp>
      <p:sp>
        <p:nvSpPr>
          <p:cNvPr id="18" name="Text 16"/>
          <p:cNvSpPr/>
          <p:nvPr/>
        </p:nvSpPr>
        <p:spPr>
          <a:xfrm>
            <a:off x="3848993" y="4906328"/>
            <a:ext cx="255270" cy="319088"/>
          </a:xfrm>
          <a:prstGeom prst="rect">
            <a:avLst/>
          </a:prstGeom>
          <a:noFill/>
          <a:ln/>
        </p:spPr>
        <p:txBody>
          <a:bodyPr wrap="none" lIns="0" tIns="0" rIns="0" bIns="0" rtlCol="0" anchor="t"/>
          <a:lstStyle/>
          <a:p>
            <a:pPr marL="0" indent="0" algn="l">
              <a:lnSpc>
                <a:spcPts val="3200"/>
              </a:lnSpc>
              <a:buNone/>
            </a:pPr>
            <a:r>
              <a:rPr lang="en-US" sz="2000" dirty="0">
                <a:solidFill>
                  <a:srgbClr val="FFFFFF"/>
                </a:solidFill>
                <a:latin typeface="Nunito Semi Bold" pitchFamily="34" charset="0"/>
                <a:ea typeface="Nunito Semi Bold" pitchFamily="34" charset="-122"/>
                <a:cs typeface="Nunito Semi Bold" pitchFamily="34" charset="-120"/>
              </a:rPr>
              <a:t>3</a:t>
            </a:r>
            <a:endParaRPr lang="en-US" sz="2000" dirty="0"/>
          </a:p>
        </p:txBody>
      </p:sp>
      <p:sp>
        <p:nvSpPr>
          <p:cNvPr id="19" name="Text 17"/>
          <p:cNvSpPr/>
          <p:nvPr/>
        </p:nvSpPr>
        <p:spPr>
          <a:xfrm>
            <a:off x="980361" y="5597843"/>
            <a:ext cx="3167182" cy="312896"/>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Wide Area Network (WAN)</a:t>
            </a:r>
            <a:endParaRPr lang="en-US" sz="1950" dirty="0"/>
          </a:p>
        </p:txBody>
      </p:sp>
      <p:sp>
        <p:nvSpPr>
          <p:cNvPr id="20" name="Text 18"/>
          <p:cNvSpPr/>
          <p:nvPr/>
        </p:nvSpPr>
        <p:spPr>
          <a:xfrm>
            <a:off x="980361" y="6038374"/>
            <a:ext cx="5992773" cy="1361599"/>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WANs connect networks across large geographical distances, often spanning cities, countries, or continents. Organizations lease WAN connections from ISPs. Lower speeds and higher latency compared to LANs.</a:t>
            </a:r>
            <a:endParaRPr lang="en-US" sz="1650" dirty="0"/>
          </a:p>
        </p:txBody>
      </p:sp>
      <p:sp>
        <p:nvSpPr>
          <p:cNvPr id="21" name="Shape 19"/>
          <p:cNvSpPr/>
          <p:nvPr/>
        </p:nvSpPr>
        <p:spPr>
          <a:xfrm>
            <a:off x="7421523" y="5065871"/>
            <a:ext cx="6464141" cy="2569726"/>
          </a:xfrm>
          <a:prstGeom prst="roundRect">
            <a:avLst>
              <a:gd name="adj" fmla="val 4270"/>
            </a:avLst>
          </a:prstGeom>
          <a:solidFill>
            <a:srgbClr val="F3F3FF">
              <a:alpha val="75000"/>
            </a:srgbClr>
          </a:solidFill>
          <a:ln/>
        </p:spPr>
        <p:txBody>
          <a:bodyPr/>
          <a:lstStyle/>
          <a:p>
            <a:endParaRPr lang="en-US"/>
          </a:p>
        </p:txBody>
      </p:sp>
      <p:sp>
        <p:nvSpPr>
          <p:cNvPr id="22" name="Shape 20"/>
          <p:cNvSpPr/>
          <p:nvPr/>
        </p:nvSpPr>
        <p:spPr>
          <a:xfrm>
            <a:off x="7421523" y="5043011"/>
            <a:ext cx="6464141" cy="91440"/>
          </a:xfrm>
          <a:prstGeom prst="roundRect">
            <a:avLst>
              <a:gd name="adj" fmla="val 349082"/>
            </a:avLst>
          </a:prstGeom>
          <a:solidFill>
            <a:srgbClr val="2D4DF2"/>
          </a:solidFill>
          <a:ln/>
        </p:spPr>
        <p:txBody>
          <a:bodyPr/>
          <a:lstStyle/>
          <a:p>
            <a:endParaRPr lang="en-US"/>
          </a:p>
        </p:txBody>
      </p:sp>
      <p:sp>
        <p:nvSpPr>
          <p:cNvPr id="23" name="Shape 21"/>
          <p:cNvSpPr/>
          <p:nvPr/>
        </p:nvSpPr>
        <p:spPr>
          <a:xfrm>
            <a:off x="10334446" y="4746784"/>
            <a:ext cx="638294" cy="638294"/>
          </a:xfrm>
          <a:prstGeom prst="roundRect">
            <a:avLst>
              <a:gd name="adj" fmla="val 143257"/>
            </a:avLst>
          </a:prstGeom>
          <a:solidFill>
            <a:srgbClr val="2D4DF2"/>
          </a:solidFill>
          <a:ln/>
        </p:spPr>
        <p:txBody>
          <a:bodyPr/>
          <a:lstStyle/>
          <a:p>
            <a:endParaRPr lang="en-US"/>
          </a:p>
        </p:txBody>
      </p:sp>
      <p:sp>
        <p:nvSpPr>
          <p:cNvPr id="24" name="Text 22"/>
          <p:cNvSpPr/>
          <p:nvPr/>
        </p:nvSpPr>
        <p:spPr>
          <a:xfrm>
            <a:off x="10525899" y="4906328"/>
            <a:ext cx="255270" cy="319088"/>
          </a:xfrm>
          <a:prstGeom prst="rect">
            <a:avLst/>
          </a:prstGeom>
          <a:noFill/>
          <a:ln/>
        </p:spPr>
        <p:txBody>
          <a:bodyPr wrap="none" lIns="0" tIns="0" rIns="0" bIns="0" rtlCol="0" anchor="t"/>
          <a:lstStyle/>
          <a:p>
            <a:pPr marL="0" indent="0" algn="l">
              <a:lnSpc>
                <a:spcPts val="3200"/>
              </a:lnSpc>
              <a:buNone/>
            </a:pPr>
            <a:r>
              <a:rPr lang="en-US" sz="2000" dirty="0">
                <a:solidFill>
                  <a:srgbClr val="FFFFFF"/>
                </a:solidFill>
                <a:latin typeface="Nunito Semi Bold" pitchFamily="34" charset="0"/>
                <a:ea typeface="Nunito Semi Bold" pitchFamily="34" charset="-122"/>
                <a:cs typeface="Nunito Semi Bold" pitchFamily="34" charset="-120"/>
              </a:rPr>
              <a:t>4</a:t>
            </a:r>
            <a:endParaRPr lang="en-US" sz="2000" dirty="0"/>
          </a:p>
        </p:txBody>
      </p:sp>
      <p:sp>
        <p:nvSpPr>
          <p:cNvPr id="25" name="Text 23"/>
          <p:cNvSpPr/>
          <p:nvPr/>
        </p:nvSpPr>
        <p:spPr>
          <a:xfrm>
            <a:off x="7657148" y="5597843"/>
            <a:ext cx="2503527" cy="312896"/>
          </a:xfrm>
          <a:prstGeom prst="rect">
            <a:avLst/>
          </a:prstGeom>
          <a:noFill/>
          <a:ln/>
        </p:spPr>
        <p:txBody>
          <a:bodyPr wrap="none" lIns="0" tIns="0" rIns="0" bIns="0" rtlCol="0" anchor="t"/>
          <a:lstStyle/>
          <a:p>
            <a:pPr marL="0" indent="0" algn="l">
              <a:lnSpc>
                <a:spcPts val="2450"/>
              </a:lnSpc>
              <a:buNone/>
            </a:pPr>
            <a:r>
              <a:rPr lang="en-US" sz="1950" dirty="0">
                <a:solidFill>
                  <a:srgbClr val="00002E"/>
                </a:solidFill>
                <a:latin typeface="Nunito Semi Bold" pitchFamily="34" charset="0"/>
                <a:ea typeface="Nunito Semi Bold" pitchFamily="34" charset="-122"/>
                <a:cs typeface="Nunito Semi Bold" pitchFamily="34" charset="-120"/>
              </a:rPr>
              <a:t>The Internet</a:t>
            </a:r>
            <a:endParaRPr lang="en-US" sz="1950" dirty="0"/>
          </a:p>
        </p:txBody>
      </p:sp>
      <p:sp>
        <p:nvSpPr>
          <p:cNvPr id="26" name="Text 24"/>
          <p:cNvSpPr/>
          <p:nvPr/>
        </p:nvSpPr>
        <p:spPr>
          <a:xfrm>
            <a:off x="7657148" y="6038374"/>
            <a:ext cx="5992892" cy="1361599"/>
          </a:xfrm>
          <a:prstGeom prst="rect">
            <a:avLst/>
          </a:prstGeom>
          <a:noFill/>
          <a:ln/>
        </p:spPr>
        <p:txBody>
          <a:bodyPr wrap="square" lIns="0" tIns="0" rIns="0" bIns="0" rtlCol="0" anchor="t"/>
          <a:lstStyle/>
          <a:p>
            <a:pPr marL="0" indent="0" algn="l">
              <a:lnSpc>
                <a:spcPts val="2650"/>
              </a:lnSpc>
              <a:buNone/>
            </a:pPr>
            <a:r>
              <a:rPr lang="en-US" sz="1650" dirty="0">
                <a:solidFill>
                  <a:srgbClr val="00002E"/>
                </a:solidFill>
                <a:latin typeface="PT Sans" pitchFamily="34" charset="0"/>
                <a:ea typeface="PT Sans" pitchFamily="34" charset="-122"/>
                <a:cs typeface="PT Sans" pitchFamily="34" charset="-120"/>
              </a:rPr>
              <a:t>The Internet is the largest WAN, connecting billions of devices worldwide. Uses standardized protocols (TCP/IP) to enable universal communication. Your Ubuntu server connects to this global network through your ISP.</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16493" y="405765"/>
            <a:ext cx="7589520" cy="434102"/>
          </a:xfrm>
          <a:prstGeom prst="rect">
            <a:avLst/>
          </a:prstGeom>
          <a:noFill/>
          <a:ln/>
        </p:spPr>
        <p:txBody>
          <a:bodyPr wrap="none" lIns="0" tIns="0" rIns="0" bIns="0" rtlCol="0" anchor="t"/>
          <a:lstStyle/>
          <a:p>
            <a:pPr marL="0" indent="0" algn="l">
              <a:lnSpc>
                <a:spcPts val="3400"/>
              </a:lnSpc>
              <a:buNone/>
            </a:pPr>
            <a:r>
              <a:rPr lang="en-US" sz="2700" dirty="0">
                <a:solidFill>
                  <a:srgbClr val="00002E"/>
                </a:solidFill>
                <a:latin typeface="Nunito Semi Bold" pitchFamily="34" charset="0"/>
                <a:ea typeface="Nunito Semi Bold" pitchFamily="34" charset="-122"/>
                <a:cs typeface="Nunito Semi Bold" pitchFamily="34" charset="-120"/>
              </a:rPr>
              <a:t>The OSI Model: Seven Layers of Communication</a:t>
            </a:r>
            <a:endParaRPr lang="en-US" sz="2700" dirty="0"/>
          </a:p>
        </p:txBody>
      </p:sp>
      <p:sp>
        <p:nvSpPr>
          <p:cNvPr id="3" name="Text 1"/>
          <p:cNvSpPr/>
          <p:nvPr/>
        </p:nvSpPr>
        <p:spPr>
          <a:xfrm>
            <a:off x="516493" y="1135023"/>
            <a:ext cx="13597414" cy="472440"/>
          </a:xfrm>
          <a:prstGeom prst="rect">
            <a:avLst/>
          </a:prstGeom>
          <a:noFill/>
          <a:ln/>
        </p:spPr>
        <p:txBody>
          <a:bodyPr wrap="square" lIns="0" tIns="0" rIns="0" bIns="0" rtlCol="0" anchor="t"/>
          <a:lstStyle/>
          <a:p>
            <a:pPr marL="0" indent="0" algn="l">
              <a:lnSpc>
                <a:spcPts val="1850"/>
              </a:lnSpc>
              <a:buNone/>
            </a:pPr>
            <a:r>
              <a:rPr lang="en-US" sz="1150" dirty="0">
                <a:solidFill>
                  <a:srgbClr val="00002E"/>
                </a:solidFill>
                <a:latin typeface="PT Sans" pitchFamily="34" charset="0"/>
                <a:ea typeface="PT Sans" pitchFamily="34" charset="-122"/>
                <a:cs typeface="PT Sans" pitchFamily="34" charset="-120"/>
              </a:rPr>
              <a:t>The Open Systems Interconnection model provides a conceptual framework for understanding how network protocols interact. Each layer serves a specific function and communicates with the layers directly above and below it.</a:t>
            </a:r>
            <a:endParaRPr lang="en-US" sz="1150" dirty="0"/>
          </a:p>
        </p:txBody>
      </p:sp>
      <p:sp>
        <p:nvSpPr>
          <p:cNvPr id="4" name="Shape 2"/>
          <p:cNvSpPr/>
          <p:nvPr/>
        </p:nvSpPr>
        <p:spPr>
          <a:xfrm>
            <a:off x="516493" y="1773436"/>
            <a:ext cx="13597414" cy="885468"/>
          </a:xfrm>
          <a:prstGeom prst="roundRect">
            <a:avLst>
              <a:gd name="adj" fmla="val 25002"/>
            </a:avLst>
          </a:prstGeom>
          <a:solidFill>
            <a:srgbClr val="F3F3FF">
              <a:alpha val="75000"/>
            </a:srgbClr>
          </a:solidFill>
          <a:ln w="15240">
            <a:solidFill>
              <a:srgbClr val="2D4DF2"/>
            </a:solidFill>
            <a:prstDash val="solid"/>
          </a:ln>
        </p:spPr>
        <p:txBody>
          <a:bodyPr/>
          <a:lstStyle/>
          <a:p>
            <a:endParaRPr lang="en-US"/>
          </a:p>
        </p:txBody>
      </p:sp>
      <p:sp>
        <p:nvSpPr>
          <p:cNvPr id="5" name="Shape 3"/>
          <p:cNvSpPr/>
          <p:nvPr/>
        </p:nvSpPr>
        <p:spPr>
          <a:xfrm>
            <a:off x="531733" y="1788676"/>
            <a:ext cx="147518" cy="854988"/>
          </a:xfrm>
          <a:prstGeom prst="roundRect">
            <a:avLst>
              <a:gd name="adj" fmla="val 137676"/>
            </a:avLst>
          </a:prstGeom>
          <a:solidFill>
            <a:srgbClr val="F3F3FF"/>
          </a:solidFill>
          <a:ln/>
        </p:spPr>
        <p:txBody>
          <a:bodyPr/>
          <a:lstStyle/>
          <a:p>
            <a:endParaRPr lang="en-US"/>
          </a:p>
        </p:txBody>
      </p:sp>
      <p:sp>
        <p:nvSpPr>
          <p:cNvPr id="6" name="Text 4"/>
          <p:cNvSpPr/>
          <p:nvPr/>
        </p:nvSpPr>
        <p:spPr>
          <a:xfrm>
            <a:off x="826770" y="1936194"/>
            <a:ext cx="1736288" cy="216932"/>
          </a:xfrm>
          <a:prstGeom prst="rect">
            <a:avLst/>
          </a:prstGeom>
          <a:noFill/>
          <a:ln/>
        </p:spPr>
        <p:txBody>
          <a:bodyPr wrap="none" lIns="0" tIns="0" rIns="0" bIns="0" rtlCol="0" anchor="t"/>
          <a:lstStyle/>
          <a:p>
            <a:pPr marL="0" indent="0" algn="l">
              <a:lnSpc>
                <a:spcPts val="1700"/>
              </a:lnSpc>
              <a:buNone/>
            </a:pPr>
            <a:r>
              <a:rPr lang="en-US" sz="1350" dirty="0">
                <a:solidFill>
                  <a:srgbClr val="00002E"/>
                </a:solidFill>
                <a:latin typeface="Nunito Semi Bold" pitchFamily="34" charset="0"/>
                <a:ea typeface="Nunito Semi Bold" pitchFamily="34" charset="-122"/>
                <a:cs typeface="Nunito Semi Bold" pitchFamily="34" charset="-120"/>
              </a:rPr>
              <a:t>Layer 1: Physical</a:t>
            </a:r>
            <a:endParaRPr lang="en-US" sz="1350" dirty="0"/>
          </a:p>
        </p:txBody>
      </p:sp>
      <p:sp>
        <p:nvSpPr>
          <p:cNvPr id="7" name="Text 5"/>
          <p:cNvSpPr/>
          <p:nvPr/>
        </p:nvSpPr>
        <p:spPr>
          <a:xfrm>
            <a:off x="826770" y="2241590"/>
            <a:ext cx="13271897" cy="236220"/>
          </a:xfrm>
          <a:prstGeom prst="rect">
            <a:avLst/>
          </a:prstGeom>
          <a:noFill/>
          <a:ln/>
        </p:spPr>
        <p:txBody>
          <a:bodyPr wrap="none" lIns="0" tIns="0" rIns="0" bIns="0" rtlCol="0" anchor="t"/>
          <a:lstStyle/>
          <a:p>
            <a:pPr marL="0" indent="0" algn="l">
              <a:lnSpc>
                <a:spcPts val="1850"/>
              </a:lnSpc>
              <a:buNone/>
            </a:pPr>
            <a:r>
              <a:rPr lang="en-US" sz="1150" dirty="0">
                <a:solidFill>
                  <a:srgbClr val="00002E"/>
                </a:solidFill>
                <a:latin typeface="PT Sans" pitchFamily="34" charset="0"/>
                <a:ea typeface="PT Sans" pitchFamily="34" charset="-122"/>
                <a:cs typeface="PT Sans" pitchFamily="34" charset="-120"/>
              </a:rPr>
              <a:t>Transmits raw bits over physical media (cables, radio waves). Defines voltage levels, cable specifications, and connector types.</a:t>
            </a:r>
            <a:endParaRPr lang="en-US" sz="1150" dirty="0"/>
          </a:p>
        </p:txBody>
      </p:sp>
      <p:sp>
        <p:nvSpPr>
          <p:cNvPr id="8" name="Shape 6"/>
          <p:cNvSpPr/>
          <p:nvPr/>
        </p:nvSpPr>
        <p:spPr>
          <a:xfrm>
            <a:off x="737830" y="2806422"/>
            <a:ext cx="13376077" cy="885468"/>
          </a:xfrm>
          <a:prstGeom prst="roundRect">
            <a:avLst>
              <a:gd name="adj" fmla="val 25002"/>
            </a:avLst>
          </a:prstGeom>
          <a:solidFill>
            <a:srgbClr val="F3F3FF">
              <a:alpha val="75000"/>
            </a:srgbClr>
          </a:solidFill>
          <a:ln w="15240">
            <a:solidFill>
              <a:srgbClr val="018CE1"/>
            </a:solidFill>
            <a:prstDash val="solid"/>
          </a:ln>
        </p:spPr>
        <p:txBody>
          <a:bodyPr/>
          <a:lstStyle/>
          <a:p>
            <a:endParaRPr lang="en-US"/>
          </a:p>
        </p:txBody>
      </p:sp>
      <p:sp>
        <p:nvSpPr>
          <p:cNvPr id="9" name="Shape 7"/>
          <p:cNvSpPr/>
          <p:nvPr/>
        </p:nvSpPr>
        <p:spPr>
          <a:xfrm>
            <a:off x="753070" y="2821662"/>
            <a:ext cx="147518" cy="854988"/>
          </a:xfrm>
          <a:prstGeom prst="roundRect">
            <a:avLst>
              <a:gd name="adj" fmla="val 137676"/>
            </a:avLst>
          </a:prstGeom>
          <a:solidFill>
            <a:srgbClr val="F3F3FF"/>
          </a:solidFill>
          <a:ln/>
        </p:spPr>
        <p:txBody>
          <a:bodyPr/>
          <a:lstStyle/>
          <a:p>
            <a:endParaRPr lang="en-US"/>
          </a:p>
        </p:txBody>
      </p:sp>
      <p:sp>
        <p:nvSpPr>
          <p:cNvPr id="10" name="Text 8"/>
          <p:cNvSpPr/>
          <p:nvPr/>
        </p:nvSpPr>
        <p:spPr>
          <a:xfrm>
            <a:off x="1048107" y="2969181"/>
            <a:ext cx="1736288" cy="216932"/>
          </a:xfrm>
          <a:prstGeom prst="rect">
            <a:avLst/>
          </a:prstGeom>
          <a:noFill/>
          <a:ln/>
        </p:spPr>
        <p:txBody>
          <a:bodyPr wrap="none" lIns="0" tIns="0" rIns="0" bIns="0" rtlCol="0" anchor="t"/>
          <a:lstStyle/>
          <a:p>
            <a:pPr marL="0" indent="0" algn="l">
              <a:lnSpc>
                <a:spcPts val="1700"/>
              </a:lnSpc>
              <a:buNone/>
            </a:pPr>
            <a:r>
              <a:rPr lang="en-US" sz="1350" dirty="0">
                <a:solidFill>
                  <a:srgbClr val="00002E"/>
                </a:solidFill>
                <a:latin typeface="Nunito Semi Bold" pitchFamily="34" charset="0"/>
                <a:ea typeface="Nunito Semi Bold" pitchFamily="34" charset="-122"/>
                <a:cs typeface="Nunito Semi Bold" pitchFamily="34" charset="-120"/>
              </a:rPr>
              <a:t>Layer 2: Data Link</a:t>
            </a:r>
            <a:endParaRPr lang="en-US" sz="1350" dirty="0"/>
          </a:p>
        </p:txBody>
      </p:sp>
      <p:sp>
        <p:nvSpPr>
          <p:cNvPr id="11" name="Text 9"/>
          <p:cNvSpPr/>
          <p:nvPr/>
        </p:nvSpPr>
        <p:spPr>
          <a:xfrm>
            <a:off x="1048107" y="3274576"/>
            <a:ext cx="13050560" cy="236220"/>
          </a:xfrm>
          <a:prstGeom prst="rect">
            <a:avLst/>
          </a:prstGeom>
          <a:noFill/>
          <a:ln/>
        </p:spPr>
        <p:txBody>
          <a:bodyPr wrap="none" lIns="0" tIns="0" rIns="0" bIns="0" rtlCol="0" anchor="t"/>
          <a:lstStyle/>
          <a:p>
            <a:pPr marL="0" indent="0" algn="l">
              <a:lnSpc>
                <a:spcPts val="1850"/>
              </a:lnSpc>
              <a:buNone/>
            </a:pPr>
            <a:r>
              <a:rPr lang="en-US" sz="1150" dirty="0">
                <a:solidFill>
                  <a:srgbClr val="00002E"/>
                </a:solidFill>
                <a:latin typeface="PT Sans" pitchFamily="34" charset="0"/>
                <a:ea typeface="PT Sans" pitchFamily="34" charset="-122"/>
                <a:cs typeface="PT Sans" pitchFamily="34" charset="-120"/>
              </a:rPr>
              <a:t>Provides node-to-node data transfer using MAC addresses. Handles error detection and frame synchronization. Switches operate here.</a:t>
            </a:r>
            <a:endParaRPr lang="en-US" sz="1150" dirty="0"/>
          </a:p>
        </p:txBody>
      </p:sp>
      <p:sp>
        <p:nvSpPr>
          <p:cNvPr id="12" name="Shape 10"/>
          <p:cNvSpPr/>
          <p:nvPr/>
        </p:nvSpPr>
        <p:spPr>
          <a:xfrm>
            <a:off x="959167" y="3839408"/>
            <a:ext cx="13154739" cy="885468"/>
          </a:xfrm>
          <a:prstGeom prst="roundRect">
            <a:avLst>
              <a:gd name="adj" fmla="val 25002"/>
            </a:avLst>
          </a:prstGeom>
          <a:solidFill>
            <a:srgbClr val="F3F3FF">
              <a:alpha val="75000"/>
            </a:srgbClr>
          </a:solidFill>
          <a:ln w="15240">
            <a:solidFill>
              <a:srgbClr val="DA33BF"/>
            </a:solidFill>
            <a:prstDash val="solid"/>
          </a:ln>
        </p:spPr>
        <p:txBody>
          <a:bodyPr/>
          <a:lstStyle/>
          <a:p>
            <a:endParaRPr lang="en-US"/>
          </a:p>
        </p:txBody>
      </p:sp>
      <p:sp>
        <p:nvSpPr>
          <p:cNvPr id="13" name="Shape 11"/>
          <p:cNvSpPr/>
          <p:nvPr/>
        </p:nvSpPr>
        <p:spPr>
          <a:xfrm>
            <a:off x="974408" y="3854648"/>
            <a:ext cx="147518" cy="854988"/>
          </a:xfrm>
          <a:prstGeom prst="roundRect">
            <a:avLst>
              <a:gd name="adj" fmla="val 137676"/>
            </a:avLst>
          </a:prstGeom>
          <a:solidFill>
            <a:srgbClr val="F3F3FF"/>
          </a:solidFill>
          <a:ln/>
        </p:spPr>
        <p:txBody>
          <a:bodyPr/>
          <a:lstStyle/>
          <a:p>
            <a:endParaRPr lang="en-US"/>
          </a:p>
        </p:txBody>
      </p:sp>
      <p:sp>
        <p:nvSpPr>
          <p:cNvPr id="14" name="Text 12"/>
          <p:cNvSpPr/>
          <p:nvPr/>
        </p:nvSpPr>
        <p:spPr>
          <a:xfrm>
            <a:off x="1269444" y="4002167"/>
            <a:ext cx="1736288" cy="216932"/>
          </a:xfrm>
          <a:prstGeom prst="rect">
            <a:avLst/>
          </a:prstGeom>
          <a:noFill/>
          <a:ln/>
        </p:spPr>
        <p:txBody>
          <a:bodyPr wrap="none" lIns="0" tIns="0" rIns="0" bIns="0" rtlCol="0" anchor="t"/>
          <a:lstStyle/>
          <a:p>
            <a:pPr marL="0" indent="0" algn="l">
              <a:lnSpc>
                <a:spcPts val="1700"/>
              </a:lnSpc>
              <a:buNone/>
            </a:pPr>
            <a:r>
              <a:rPr lang="en-US" sz="1350" dirty="0">
                <a:solidFill>
                  <a:srgbClr val="00002E"/>
                </a:solidFill>
                <a:latin typeface="Nunito Semi Bold" pitchFamily="34" charset="0"/>
                <a:ea typeface="Nunito Semi Bold" pitchFamily="34" charset="-122"/>
                <a:cs typeface="Nunito Semi Bold" pitchFamily="34" charset="-120"/>
              </a:rPr>
              <a:t>Layer 3: Network</a:t>
            </a:r>
            <a:endParaRPr lang="en-US" sz="1350" dirty="0"/>
          </a:p>
        </p:txBody>
      </p:sp>
      <p:sp>
        <p:nvSpPr>
          <p:cNvPr id="15" name="Text 13"/>
          <p:cNvSpPr/>
          <p:nvPr/>
        </p:nvSpPr>
        <p:spPr>
          <a:xfrm>
            <a:off x="1269444" y="4307562"/>
            <a:ext cx="12829223" cy="236220"/>
          </a:xfrm>
          <a:prstGeom prst="rect">
            <a:avLst/>
          </a:prstGeom>
          <a:noFill/>
          <a:ln/>
        </p:spPr>
        <p:txBody>
          <a:bodyPr wrap="none" lIns="0" tIns="0" rIns="0" bIns="0" rtlCol="0" anchor="t"/>
          <a:lstStyle/>
          <a:p>
            <a:pPr marL="0" indent="0" algn="l">
              <a:lnSpc>
                <a:spcPts val="1850"/>
              </a:lnSpc>
              <a:buNone/>
            </a:pPr>
            <a:r>
              <a:rPr lang="en-US" sz="1150" dirty="0">
                <a:solidFill>
                  <a:srgbClr val="00002E"/>
                </a:solidFill>
                <a:latin typeface="PT Sans" pitchFamily="34" charset="0"/>
                <a:ea typeface="PT Sans" pitchFamily="34" charset="-122"/>
                <a:cs typeface="PT Sans" pitchFamily="34" charset="-120"/>
              </a:rPr>
              <a:t>Routes packets across networks using IP addresses. Determines best path for data delivery. Routers operate at this layer.</a:t>
            </a:r>
            <a:endParaRPr lang="en-US" sz="1150" dirty="0"/>
          </a:p>
        </p:txBody>
      </p:sp>
      <p:sp>
        <p:nvSpPr>
          <p:cNvPr id="16" name="Shape 14"/>
          <p:cNvSpPr/>
          <p:nvPr/>
        </p:nvSpPr>
        <p:spPr>
          <a:xfrm>
            <a:off x="1180624" y="4872395"/>
            <a:ext cx="12933283" cy="885468"/>
          </a:xfrm>
          <a:prstGeom prst="roundRect">
            <a:avLst>
              <a:gd name="adj" fmla="val 25002"/>
            </a:avLst>
          </a:prstGeom>
          <a:solidFill>
            <a:srgbClr val="F3F3FF">
              <a:alpha val="75000"/>
            </a:srgbClr>
          </a:solidFill>
          <a:ln w="15240">
            <a:solidFill>
              <a:srgbClr val="2D4DF2"/>
            </a:solidFill>
            <a:prstDash val="solid"/>
          </a:ln>
        </p:spPr>
        <p:txBody>
          <a:bodyPr/>
          <a:lstStyle/>
          <a:p>
            <a:endParaRPr lang="en-US"/>
          </a:p>
        </p:txBody>
      </p:sp>
      <p:sp>
        <p:nvSpPr>
          <p:cNvPr id="17" name="Shape 15"/>
          <p:cNvSpPr/>
          <p:nvPr/>
        </p:nvSpPr>
        <p:spPr>
          <a:xfrm>
            <a:off x="1195864" y="4887635"/>
            <a:ext cx="147518" cy="854988"/>
          </a:xfrm>
          <a:prstGeom prst="roundRect">
            <a:avLst>
              <a:gd name="adj" fmla="val 137676"/>
            </a:avLst>
          </a:prstGeom>
          <a:solidFill>
            <a:srgbClr val="F3F3FF"/>
          </a:solidFill>
          <a:ln/>
        </p:spPr>
        <p:txBody>
          <a:bodyPr/>
          <a:lstStyle/>
          <a:p>
            <a:endParaRPr lang="en-US"/>
          </a:p>
        </p:txBody>
      </p:sp>
      <p:sp>
        <p:nvSpPr>
          <p:cNvPr id="18" name="Text 16"/>
          <p:cNvSpPr/>
          <p:nvPr/>
        </p:nvSpPr>
        <p:spPr>
          <a:xfrm>
            <a:off x="1490901" y="5035153"/>
            <a:ext cx="1736288" cy="216932"/>
          </a:xfrm>
          <a:prstGeom prst="rect">
            <a:avLst/>
          </a:prstGeom>
          <a:noFill/>
          <a:ln/>
        </p:spPr>
        <p:txBody>
          <a:bodyPr wrap="none" lIns="0" tIns="0" rIns="0" bIns="0" rtlCol="0" anchor="t"/>
          <a:lstStyle/>
          <a:p>
            <a:pPr marL="0" indent="0" algn="l">
              <a:lnSpc>
                <a:spcPts val="1700"/>
              </a:lnSpc>
              <a:buNone/>
            </a:pPr>
            <a:r>
              <a:rPr lang="en-US" sz="1350" dirty="0">
                <a:solidFill>
                  <a:srgbClr val="00002E"/>
                </a:solidFill>
                <a:latin typeface="Nunito Semi Bold" pitchFamily="34" charset="0"/>
                <a:ea typeface="Nunito Semi Bold" pitchFamily="34" charset="-122"/>
                <a:cs typeface="Nunito Semi Bold" pitchFamily="34" charset="-120"/>
              </a:rPr>
              <a:t>Layer 4: Transport</a:t>
            </a:r>
            <a:endParaRPr lang="en-US" sz="1350" dirty="0"/>
          </a:p>
        </p:txBody>
      </p:sp>
      <p:sp>
        <p:nvSpPr>
          <p:cNvPr id="19" name="Text 17"/>
          <p:cNvSpPr/>
          <p:nvPr/>
        </p:nvSpPr>
        <p:spPr>
          <a:xfrm>
            <a:off x="1490901" y="5340548"/>
            <a:ext cx="12607766" cy="236220"/>
          </a:xfrm>
          <a:prstGeom prst="rect">
            <a:avLst/>
          </a:prstGeom>
          <a:noFill/>
          <a:ln/>
        </p:spPr>
        <p:txBody>
          <a:bodyPr wrap="none" lIns="0" tIns="0" rIns="0" bIns="0" rtlCol="0" anchor="t"/>
          <a:lstStyle/>
          <a:p>
            <a:pPr marL="0" indent="0" algn="l">
              <a:lnSpc>
                <a:spcPts val="1850"/>
              </a:lnSpc>
              <a:buNone/>
            </a:pPr>
            <a:r>
              <a:rPr lang="en-US" sz="1150" dirty="0">
                <a:solidFill>
                  <a:srgbClr val="00002E"/>
                </a:solidFill>
                <a:latin typeface="PT Sans" pitchFamily="34" charset="0"/>
                <a:ea typeface="PT Sans" pitchFamily="34" charset="-122"/>
                <a:cs typeface="PT Sans" pitchFamily="34" charset="-120"/>
              </a:rPr>
              <a:t>Ensures reliable data transfer with TCP or fast delivery with UDP. Manages port numbers and flow control.</a:t>
            </a:r>
            <a:endParaRPr lang="en-US" sz="1150" dirty="0"/>
          </a:p>
        </p:txBody>
      </p:sp>
      <p:sp>
        <p:nvSpPr>
          <p:cNvPr id="20" name="Shape 18"/>
          <p:cNvSpPr/>
          <p:nvPr/>
        </p:nvSpPr>
        <p:spPr>
          <a:xfrm>
            <a:off x="959167" y="5905381"/>
            <a:ext cx="13154739" cy="885468"/>
          </a:xfrm>
          <a:prstGeom prst="roundRect">
            <a:avLst>
              <a:gd name="adj" fmla="val 25002"/>
            </a:avLst>
          </a:prstGeom>
          <a:solidFill>
            <a:srgbClr val="F3F3FF">
              <a:alpha val="75000"/>
            </a:srgbClr>
          </a:solidFill>
          <a:ln w="15240">
            <a:solidFill>
              <a:srgbClr val="018CE1"/>
            </a:solidFill>
            <a:prstDash val="solid"/>
          </a:ln>
        </p:spPr>
        <p:txBody>
          <a:bodyPr/>
          <a:lstStyle/>
          <a:p>
            <a:endParaRPr lang="en-US"/>
          </a:p>
        </p:txBody>
      </p:sp>
      <p:sp>
        <p:nvSpPr>
          <p:cNvPr id="21" name="Shape 19"/>
          <p:cNvSpPr/>
          <p:nvPr/>
        </p:nvSpPr>
        <p:spPr>
          <a:xfrm>
            <a:off x="974408" y="5920621"/>
            <a:ext cx="147518" cy="854988"/>
          </a:xfrm>
          <a:prstGeom prst="roundRect">
            <a:avLst>
              <a:gd name="adj" fmla="val 137676"/>
            </a:avLst>
          </a:prstGeom>
          <a:solidFill>
            <a:srgbClr val="F3F3FF"/>
          </a:solidFill>
          <a:ln/>
        </p:spPr>
        <p:txBody>
          <a:bodyPr/>
          <a:lstStyle/>
          <a:p>
            <a:endParaRPr lang="en-US"/>
          </a:p>
        </p:txBody>
      </p:sp>
      <p:sp>
        <p:nvSpPr>
          <p:cNvPr id="22" name="Text 20"/>
          <p:cNvSpPr/>
          <p:nvPr/>
        </p:nvSpPr>
        <p:spPr>
          <a:xfrm>
            <a:off x="1269444" y="6068139"/>
            <a:ext cx="2678192" cy="216932"/>
          </a:xfrm>
          <a:prstGeom prst="rect">
            <a:avLst/>
          </a:prstGeom>
          <a:noFill/>
          <a:ln/>
        </p:spPr>
        <p:txBody>
          <a:bodyPr wrap="none" lIns="0" tIns="0" rIns="0" bIns="0" rtlCol="0" anchor="t"/>
          <a:lstStyle/>
          <a:p>
            <a:pPr marL="0" indent="0" algn="l">
              <a:lnSpc>
                <a:spcPts val="1700"/>
              </a:lnSpc>
              <a:buNone/>
            </a:pPr>
            <a:r>
              <a:rPr lang="en-US" sz="1350" dirty="0">
                <a:solidFill>
                  <a:srgbClr val="00002E"/>
                </a:solidFill>
                <a:latin typeface="Nunito Semi Bold" pitchFamily="34" charset="0"/>
                <a:ea typeface="Nunito Semi Bold" pitchFamily="34" charset="-122"/>
                <a:cs typeface="Nunito Semi Bold" pitchFamily="34" charset="-120"/>
              </a:rPr>
              <a:t>Layer 5-6: Session &amp; Presentation</a:t>
            </a:r>
            <a:endParaRPr lang="en-US" sz="1350" dirty="0"/>
          </a:p>
        </p:txBody>
      </p:sp>
      <p:sp>
        <p:nvSpPr>
          <p:cNvPr id="23" name="Text 21"/>
          <p:cNvSpPr/>
          <p:nvPr/>
        </p:nvSpPr>
        <p:spPr>
          <a:xfrm>
            <a:off x="1269444" y="6373535"/>
            <a:ext cx="12829223" cy="236220"/>
          </a:xfrm>
          <a:prstGeom prst="rect">
            <a:avLst/>
          </a:prstGeom>
          <a:noFill/>
          <a:ln/>
        </p:spPr>
        <p:txBody>
          <a:bodyPr wrap="none" lIns="0" tIns="0" rIns="0" bIns="0" rtlCol="0" anchor="t"/>
          <a:lstStyle/>
          <a:p>
            <a:pPr marL="0" indent="0" algn="l">
              <a:lnSpc>
                <a:spcPts val="1850"/>
              </a:lnSpc>
              <a:buNone/>
            </a:pPr>
            <a:r>
              <a:rPr lang="en-US" sz="1150" dirty="0">
                <a:solidFill>
                  <a:srgbClr val="00002E"/>
                </a:solidFill>
                <a:latin typeface="PT Sans" pitchFamily="34" charset="0"/>
                <a:ea typeface="PT Sans" pitchFamily="34" charset="-122"/>
                <a:cs typeface="PT Sans" pitchFamily="34" charset="-120"/>
              </a:rPr>
              <a:t>Session manages dialogues between applications. Presentation handles data formatting, encryption, and compression.</a:t>
            </a:r>
            <a:endParaRPr lang="en-US" sz="1150" dirty="0"/>
          </a:p>
        </p:txBody>
      </p:sp>
      <p:sp>
        <p:nvSpPr>
          <p:cNvPr id="24" name="Shape 22"/>
          <p:cNvSpPr/>
          <p:nvPr/>
        </p:nvSpPr>
        <p:spPr>
          <a:xfrm>
            <a:off x="737830" y="6938367"/>
            <a:ext cx="13376077" cy="885468"/>
          </a:xfrm>
          <a:prstGeom prst="roundRect">
            <a:avLst>
              <a:gd name="adj" fmla="val 25002"/>
            </a:avLst>
          </a:prstGeom>
          <a:solidFill>
            <a:srgbClr val="F3F3FF">
              <a:alpha val="75000"/>
            </a:srgbClr>
          </a:solidFill>
          <a:ln w="15240">
            <a:solidFill>
              <a:srgbClr val="DA33BF"/>
            </a:solidFill>
            <a:prstDash val="solid"/>
          </a:ln>
        </p:spPr>
        <p:txBody>
          <a:bodyPr/>
          <a:lstStyle/>
          <a:p>
            <a:endParaRPr lang="en-US"/>
          </a:p>
        </p:txBody>
      </p:sp>
      <p:sp>
        <p:nvSpPr>
          <p:cNvPr id="25" name="Shape 23"/>
          <p:cNvSpPr/>
          <p:nvPr/>
        </p:nvSpPr>
        <p:spPr>
          <a:xfrm>
            <a:off x="753070" y="6953607"/>
            <a:ext cx="147518" cy="854988"/>
          </a:xfrm>
          <a:prstGeom prst="roundRect">
            <a:avLst>
              <a:gd name="adj" fmla="val 137676"/>
            </a:avLst>
          </a:prstGeom>
          <a:solidFill>
            <a:srgbClr val="F3F3FF"/>
          </a:solidFill>
          <a:ln/>
        </p:spPr>
        <p:txBody>
          <a:bodyPr/>
          <a:lstStyle/>
          <a:p>
            <a:endParaRPr lang="en-US"/>
          </a:p>
        </p:txBody>
      </p:sp>
      <p:sp>
        <p:nvSpPr>
          <p:cNvPr id="26" name="Text 24"/>
          <p:cNvSpPr/>
          <p:nvPr/>
        </p:nvSpPr>
        <p:spPr>
          <a:xfrm>
            <a:off x="1048107" y="7101126"/>
            <a:ext cx="1736288" cy="216932"/>
          </a:xfrm>
          <a:prstGeom prst="rect">
            <a:avLst/>
          </a:prstGeom>
          <a:noFill/>
          <a:ln/>
        </p:spPr>
        <p:txBody>
          <a:bodyPr wrap="none" lIns="0" tIns="0" rIns="0" bIns="0" rtlCol="0" anchor="t"/>
          <a:lstStyle/>
          <a:p>
            <a:pPr marL="0" indent="0" algn="l">
              <a:lnSpc>
                <a:spcPts val="1700"/>
              </a:lnSpc>
              <a:buNone/>
            </a:pPr>
            <a:r>
              <a:rPr lang="en-US" sz="1350" dirty="0">
                <a:solidFill>
                  <a:srgbClr val="00002E"/>
                </a:solidFill>
                <a:latin typeface="Nunito Semi Bold" pitchFamily="34" charset="0"/>
                <a:ea typeface="Nunito Semi Bold" pitchFamily="34" charset="-122"/>
                <a:cs typeface="Nunito Semi Bold" pitchFamily="34" charset="-120"/>
              </a:rPr>
              <a:t>Layer 7: Application</a:t>
            </a:r>
            <a:endParaRPr lang="en-US" sz="1350" dirty="0"/>
          </a:p>
        </p:txBody>
      </p:sp>
      <p:sp>
        <p:nvSpPr>
          <p:cNvPr id="27" name="Text 25"/>
          <p:cNvSpPr/>
          <p:nvPr/>
        </p:nvSpPr>
        <p:spPr>
          <a:xfrm>
            <a:off x="1048107" y="7406521"/>
            <a:ext cx="13050560" cy="236220"/>
          </a:xfrm>
          <a:prstGeom prst="rect">
            <a:avLst/>
          </a:prstGeom>
          <a:noFill/>
          <a:ln/>
        </p:spPr>
        <p:txBody>
          <a:bodyPr wrap="none" lIns="0" tIns="0" rIns="0" bIns="0" rtlCol="0" anchor="t"/>
          <a:lstStyle/>
          <a:p>
            <a:pPr marL="0" indent="0" algn="l">
              <a:lnSpc>
                <a:spcPts val="1850"/>
              </a:lnSpc>
              <a:buNone/>
            </a:pPr>
            <a:r>
              <a:rPr lang="en-US" sz="1150" dirty="0">
                <a:solidFill>
                  <a:srgbClr val="00002E"/>
                </a:solidFill>
                <a:latin typeface="PT Sans" pitchFamily="34" charset="0"/>
                <a:ea typeface="PT Sans" pitchFamily="34" charset="-122"/>
                <a:cs typeface="PT Sans" pitchFamily="34" charset="-120"/>
              </a:rPr>
              <a:t>Provides network services directly to applications. HTTP, SSH, DNS, and FTP operate here.</a:t>
            </a:r>
            <a:endParaRPr lang="en-US" sz="11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93169" y="600432"/>
            <a:ext cx="8551426" cy="498515"/>
          </a:xfrm>
          <a:prstGeom prst="rect">
            <a:avLst/>
          </a:prstGeom>
          <a:noFill/>
          <a:ln/>
        </p:spPr>
        <p:txBody>
          <a:bodyPr wrap="none" lIns="0" tIns="0" rIns="0" bIns="0" rtlCol="0" anchor="t"/>
          <a:lstStyle/>
          <a:p>
            <a:pPr marL="0" indent="0" algn="l">
              <a:lnSpc>
                <a:spcPts val="3900"/>
              </a:lnSpc>
              <a:buNone/>
            </a:pPr>
            <a:r>
              <a:rPr lang="en-US" sz="3100" dirty="0">
                <a:solidFill>
                  <a:srgbClr val="00002E"/>
                </a:solidFill>
                <a:latin typeface="Nunito Semi Bold" pitchFamily="34" charset="0"/>
                <a:ea typeface="Nunito Semi Bold" pitchFamily="34" charset="-122"/>
                <a:cs typeface="Nunito Semi Bold" pitchFamily="34" charset="-120"/>
              </a:rPr>
              <a:t>The TCP/IP Model: Real-World Implementation</a:t>
            </a:r>
            <a:endParaRPr lang="en-US" sz="3100" dirty="0"/>
          </a:p>
        </p:txBody>
      </p:sp>
      <p:sp>
        <p:nvSpPr>
          <p:cNvPr id="3" name="Text 1"/>
          <p:cNvSpPr/>
          <p:nvPr/>
        </p:nvSpPr>
        <p:spPr>
          <a:xfrm>
            <a:off x="593169" y="1505664"/>
            <a:ext cx="7900988" cy="542449"/>
          </a:xfrm>
          <a:prstGeom prst="rect">
            <a:avLst/>
          </a:prstGeom>
          <a:noFill/>
          <a:ln/>
        </p:spPr>
        <p:txBody>
          <a:bodyPr wrap="squar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While the OSI model is conceptual, the TCP/IP model reflects how networking actually works in practice. It consists of four layers that map to the OSI layers, forming the foundation of Internet communication.</a:t>
            </a:r>
            <a:endParaRPr lang="en-US" sz="1300" dirty="0"/>
          </a:p>
        </p:txBody>
      </p:sp>
      <p:pic>
        <p:nvPicPr>
          <p:cNvPr id="4" name="Image 0" descr="preencoded.png"/>
          <p:cNvPicPr>
            <a:picLocks noChangeAspect="1"/>
          </p:cNvPicPr>
          <p:nvPr/>
        </p:nvPicPr>
        <p:blipFill>
          <a:blip r:embed="rId3"/>
          <a:stretch>
            <a:fillRect/>
          </a:stretch>
        </p:blipFill>
        <p:spPr>
          <a:xfrm>
            <a:off x="593169" y="2238732"/>
            <a:ext cx="847487" cy="1299924"/>
          </a:xfrm>
          <a:prstGeom prst="rect">
            <a:avLst/>
          </a:prstGeom>
        </p:spPr>
      </p:pic>
      <p:sp>
        <p:nvSpPr>
          <p:cNvPr id="5" name="Text 2"/>
          <p:cNvSpPr/>
          <p:nvPr/>
        </p:nvSpPr>
        <p:spPr>
          <a:xfrm>
            <a:off x="1610082" y="2408158"/>
            <a:ext cx="1994178" cy="249198"/>
          </a:xfrm>
          <a:prstGeom prst="rect">
            <a:avLst/>
          </a:prstGeom>
          <a:noFill/>
          <a:ln/>
        </p:spPr>
        <p:txBody>
          <a:bodyPr wrap="none" lIns="0" tIns="0" rIns="0" bIns="0" rtlCol="0" anchor="t"/>
          <a:lstStyle/>
          <a:p>
            <a:pPr marL="0" indent="0" algn="l">
              <a:lnSpc>
                <a:spcPts val="1950"/>
              </a:lnSpc>
              <a:buNone/>
            </a:pPr>
            <a:r>
              <a:rPr lang="en-US" sz="1550" dirty="0">
                <a:solidFill>
                  <a:srgbClr val="00002E"/>
                </a:solidFill>
                <a:latin typeface="Nunito Semi Bold" pitchFamily="34" charset="0"/>
                <a:ea typeface="Nunito Semi Bold" pitchFamily="34" charset="-122"/>
                <a:cs typeface="Nunito Semi Bold" pitchFamily="34" charset="-120"/>
              </a:rPr>
              <a:t>Link Layer</a:t>
            </a:r>
            <a:endParaRPr lang="en-US" sz="1550" dirty="0"/>
          </a:p>
        </p:txBody>
      </p:sp>
      <p:sp>
        <p:nvSpPr>
          <p:cNvPr id="6" name="Text 3"/>
          <p:cNvSpPr/>
          <p:nvPr/>
        </p:nvSpPr>
        <p:spPr>
          <a:xfrm>
            <a:off x="1610082" y="2826782"/>
            <a:ext cx="6884075" cy="542449"/>
          </a:xfrm>
          <a:prstGeom prst="rect">
            <a:avLst/>
          </a:prstGeom>
          <a:noFill/>
          <a:ln/>
        </p:spPr>
        <p:txBody>
          <a:bodyPr wrap="squar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Combines OSI Physical and Data Link layers. Handles hardware addressing and media access (Ethernet, Wi-Fi).</a:t>
            </a:r>
            <a:endParaRPr lang="en-US" sz="1300" dirty="0"/>
          </a:p>
        </p:txBody>
      </p:sp>
      <p:pic>
        <p:nvPicPr>
          <p:cNvPr id="7" name="Image 1" descr="preencoded.png"/>
          <p:cNvPicPr>
            <a:picLocks noChangeAspect="1"/>
          </p:cNvPicPr>
          <p:nvPr/>
        </p:nvPicPr>
        <p:blipFill>
          <a:blip r:embed="rId4"/>
          <a:stretch>
            <a:fillRect/>
          </a:stretch>
        </p:blipFill>
        <p:spPr>
          <a:xfrm>
            <a:off x="593169" y="3538657"/>
            <a:ext cx="847487" cy="1299924"/>
          </a:xfrm>
          <a:prstGeom prst="rect">
            <a:avLst/>
          </a:prstGeom>
        </p:spPr>
      </p:pic>
      <p:sp>
        <p:nvSpPr>
          <p:cNvPr id="8" name="Text 4"/>
          <p:cNvSpPr/>
          <p:nvPr/>
        </p:nvSpPr>
        <p:spPr>
          <a:xfrm>
            <a:off x="1610082" y="3708083"/>
            <a:ext cx="1994178" cy="249198"/>
          </a:xfrm>
          <a:prstGeom prst="rect">
            <a:avLst/>
          </a:prstGeom>
          <a:noFill/>
          <a:ln/>
        </p:spPr>
        <p:txBody>
          <a:bodyPr wrap="none" lIns="0" tIns="0" rIns="0" bIns="0" rtlCol="0" anchor="t"/>
          <a:lstStyle/>
          <a:p>
            <a:pPr marL="0" indent="0" algn="l">
              <a:lnSpc>
                <a:spcPts val="1950"/>
              </a:lnSpc>
              <a:buNone/>
            </a:pPr>
            <a:r>
              <a:rPr lang="en-US" sz="1550" dirty="0">
                <a:solidFill>
                  <a:srgbClr val="00002E"/>
                </a:solidFill>
                <a:latin typeface="Nunito Semi Bold" pitchFamily="34" charset="0"/>
                <a:ea typeface="Nunito Semi Bold" pitchFamily="34" charset="-122"/>
                <a:cs typeface="Nunito Semi Bold" pitchFamily="34" charset="-120"/>
              </a:rPr>
              <a:t>Internet Layer</a:t>
            </a:r>
            <a:endParaRPr lang="en-US" sz="1550" dirty="0"/>
          </a:p>
        </p:txBody>
      </p:sp>
      <p:sp>
        <p:nvSpPr>
          <p:cNvPr id="9" name="Text 5"/>
          <p:cNvSpPr/>
          <p:nvPr/>
        </p:nvSpPr>
        <p:spPr>
          <a:xfrm>
            <a:off x="1610082" y="4126706"/>
            <a:ext cx="6884075" cy="542449"/>
          </a:xfrm>
          <a:prstGeom prst="rect">
            <a:avLst/>
          </a:prstGeom>
          <a:noFill/>
          <a:ln/>
        </p:spPr>
        <p:txBody>
          <a:bodyPr wrap="squar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Maps to OSI Network layer. IP protocol routes packets between networks using logical addressing.</a:t>
            </a:r>
            <a:endParaRPr lang="en-US" sz="1300" dirty="0"/>
          </a:p>
        </p:txBody>
      </p:sp>
      <p:pic>
        <p:nvPicPr>
          <p:cNvPr id="10" name="Image 2" descr="preencoded.png"/>
          <p:cNvPicPr>
            <a:picLocks noChangeAspect="1"/>
          </p:cNvPicPr>
          <p:nvPr/>
        </p:nvPicPr>
        <p:blipFill>
          <a:blip r:embed="rId5"/>
          <a:stretch>
            <a:fillRect/>
          </a:stretch>
        </p:blipFill>
        <p:spPr>
          <a:xfrm>
            <a:off x="593169" y="4838581"/>
            <a:ext cx="847487" cy="1299924"/>
          </a:xfrm>
          <a:prstGeom prst="rect">
            <a:avLst/>
          </a:prstGeom>
        </p:spPr>
      </p:pic>
      <p:sp>
        <p:nvSpPr>
          <p:cNvPr id="11" name="Text 6"/>
          <p:cNvSpPr/>
          <p:nvPr/>
        </p:nvSpPr>
        <p:spPr>
          <a:xfrm>
            <a:off x="1610082" y="5008007"/>
            <a:ext cx="1994178" cy="249198"/>
          </a:xfrm>
          <a:prstGeom prst="rect">
            <a:avLst/>
          </a:prstGeom>
          <a:noFill/>
          <a:ln/>
        </p:spPr>
        <p:txBody>
          <a:bodyPr wrap="none" lIns="0" tIns="0" rIns="0" bIns="0" rtlCol="0" anchor="t"/>
          <a:lstStyle/>
          <a:p>
            <a:pPr marL="0" indent="0" algn="l">
              <a:lnSpc>
                <a:spcPts val="1950"/>
              </a:lnSpc>
              <a:buNone/>
            </a:pPr>
            <a:r>
              <a:rPr lang="en-US" sz="1550" dirty="0">
                <a:solidFill>
                  <a:srgbClr val="00002E"/>
                </a:solidFill>
                <a:latin typeface="Nunito Semi Bold" pitchFamily="34" charset="0"/>
                <a:ea typeface="Nunito Semi Bold" pitchFamily="34" charset="-122"/>
                <a:cs typeface="Nunito Semi Bold" pitchFamily="34" charset="-120"/>
              </a:rPr>
              <a:t>Transport Layer</a:t>
            </a:r>
            <a:endParaRPr lang="en-US" sz="1550" dirty="0"/>
          </a:p>
        </p:txBody>
      </p:sp>
      <p:sp>
        <p:nvSpPr>
          <p:cNvPr id="12" name="Text 7"/>
          <p:cNvSpPr/>
          <p:nvPr/>
        </p:nvSpPr>
        <p:spPr>
          <a:xfrm>
            <a:off x="1610082" y="5426631"/>
            <a:ext cx="6884075" cy="542449"/>
          </a:xfrm>
          <a:prstGeom prst="rect">
            <a:avLst/>
          </a:prstGeom>
          <a:noFill/>
          <a:ln/>
        </p:spPr>
        <p:txBody>
          <a:bodyPr wrap="squar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Direct mapping to OSI Transport. TCP provides reliability; UDP provides speed. Port numbers identify services.</a:t>
            </a:r>
            <a:endParaRPr lang="en-US" sz="1300" dirty="0"/>
          </a:p>
        </p:txBody>
      </p:sp>
      <p:pic>
        <p:nvPicPr>
          <p:cNvPr id="13" name="Image 3" descr="preencoded.png"/>
          <p:cNvPicPr>
            <a:picLocks noChangeAspect="1"/>
          </p:cNvPicPr>
          <p:nvPr/>
        </p:nvPicPr>
        <p:blipFill>
          <a:blip r:embed="rId6"/>
          <a:stretch>
            <a:fillRect/>
          </a:stretch>
        </p:blipFill>
        <p:spPr>
          <a:xfrm>
            <a:off x="593169" y="6138505"/>
            <a:ext cx="847487" cy="1299924"/>
          </a:xfrm>
          <a:prstGeom prst="rect">
            <a:avLst/>
          </a:prstGeom>
        </p:spPr>
      </p:pic>
      <p:sp>
        <p:nvSpPr>
          <p:cNvPr id="14" name="Text 8"/>
          <p:cNvSpPr/>
          <p:nvPr/>
        </p:nvSpPr>
        <p:spPr>
          <a:xfrm>
            <a:off x="1610082" y="6307931"/>
            <a:ext cx="1994178" cy="249198"/>
          </a:xfrm>
          <a:prstGeom prst="rect">
            <a:avLst/>
          </a:prstGeom>
          <a:noFill/>
          <a:ln/>
        </p:spPr>
        <p:txBody>
          <a:bodyPr wrap="none" lIns="0" tIns="0" rIns="0" bIns="0" rtlCol="0" anchor="t"/>
          <a:lstStyle/>
          <a:p>
            <a:pPr marL="0" indent="0" algn="l">
              <a:lnSpc>
                <a:spcPts val="1950"/>
              </a:lnSpc>
              <a:buNone/>
            </a:pPr>
            <a:r>
              <a:rPr lang="en-US" sz="1550" dirty="0">
                <a:solidFill>
                  <a:srgbClr val="00002E"/>
                </a:solidFill>
                <a:latin typeface="Nunito Semi Bold" pitchFamily="34" charset="0"/>
                <a:ea typeface="Nunito Semi Bold" pitchFamily="34" charset="-122"/>
                <a:cs typeface="Nunito Semi Bold" pitchFamily="34" charset="-120"/>
              </a:rPr>
              <a:t>Application Layer</a:t>
            </a:r>
            <a:endParaRPr lang="en-US" sz="1550" dirty="0"/>
          </a:p>
        </p:txBody>
      </p:sp>
      <p:sp>
        <p:nvSpPr>
          <p:cNvPr id="15" name="Text 9"/>
          <p:cNvSpPr/>
          <p:nvPr/>
        </p:nvSpPr>
        <p:spPr>
          <a:xfrm>
            <a:off x="1610082" y="6726555"/>
            <a:ext cx="6884075" cy="542449"/>
          </a:xfrm>
          <a:prstGeom prst="rect">
            <a:avLst/>
          </a:prstGeom>
          <a:noFill/>
          <a:ln/>
        </p:spPr>
        <p:txBody>
          <a:bodyPr wrap="square" lIns="0" tIns="0" rIns="0" bIns="0" rtlCol="0" anchor="t"/>
          <a:lstStyle/>
          <a:p>
            <a:pPr marL="0" indent="0" algn="l">
              <a:lnSpc>
                <a:spcPts val="2100"/>
              </a:lnSpc>
              <a:buNone/>
            </a:pPr>
            <a:r>
              <a:rPr lang="en-US" sz="1300" dirty="0">
                <a:solidFill>
                  <a:srgbClr val="00002E"/>
                </a:solidFill>
                <a:latin typeface="PT Sans" pitchFamily="34" charset="0"/>
                <a:ea typeface="PT Sans" pitchFamily="34" charset="-122"/>
                <a:cs typeface="PT Sans" pitchFamily="34" charset="-120"/>
              </a:rPr>
              <a:t>Combines OSI Session, Presentation, and Application layers. All user-facing protocols and services.</a:t>
            </a:r>
            <a:endParaRPr lang="en-US" sz="1300" dirty="0"/>
          </a:p>
        </p:txBody>
      </p:sp>
      <p:sp>
        <p:nvSpPr>
          <p:cNvPr id="16" name="Shape 10"/>
          <p:cNvSpPr/>
          <p:nvPr/>
        </p:nvSpPr>
        <p:spPr>
          <a:xfrm>
            <a:off x="8915162" y="1543764"/>
            <a:ext cx="5129570" cy="2223611"/>
          </a:xfrm>
          <a:prstGeom prst="roundRect">
            <a:avLst>
              <a:gd name="adj" fmla="val 11435"/>
            </a:avLst>
          </a:prstGeom>
          <a:solidFill>
            <a:srgbClr val="B7C2FB"/>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9084588" y="1763911"/>
            <a:ext cx="249198" cy="199311"/>
          </a:xfrm>
          <a:prstGeom prst="rect">
            <a:avLst/>
          </a:prstGeom>
        </p:spPr>
      </p:pic>
      <p:sp>
        <p:nvSpPr>
          <p:cNvPr id="18" name="Text 11"/>
          <p:cNvSpPr/>
          <p:nvPr/>
        </p:nvSpPr>
        <p:spPr>
          <a:xfrm>
            <a:off x="9503212" y="1755458"/>
            <a:ext cx="1994178" cy="249198"/>
          </a:xfrm>
          <a:prstGeom prst="rect">
            <a:avLst/>
          </a:prstGeom>
          <a:noFill/>
          <a:ln/>
        </p:spPr>
        <p:txBody>
          <a:bodyPr wrap="none" lIns="0" tIns="0" rIns="0" bIns="0" rtlCol="0" anchor="t"/>
          <a:lstStyle/>
          <a:p>
            <a:pPr marL="0" indent="0" algn="l">
              <a:lnSpc>
                <a:spcPts val="1950"/>
              </a:lnSpc>
              <a:buNone/>
            </a:pPr>
            <a:r>
              <a:rPr lang="en-US" sz="1550" dirty="0">
                <a:solidFill>
                  <a:srgbClr val="000000"/>
                </a:solidFill>
                <a:latin typeface="Nunito Semi Bold" pitchFamily="34" charset="0"/>
                <a:ea typeface="Nunito Semi Bold" pitchFamily="34" charset="-122"/>
                <a:cs typeface="Nunito Semi Bold" pitchFamily="34" charset="-120"/>
              </a:rPr>
              <a:t>Why Two Models?</a:t>
            </a:r>
            <a:endParaRPr lang="en-US" sz="1550" dirty="0"/>
          </a:p>
        </p:txBody>
      </p:sp>
      <p:sp>
        <p:nvSpPr>
          <p:cNvPr id="19" name="Text 12"/>
          <p:cNvSpPr/>
          <p:nvPr/>
        </p:nvSpPr>
        <p:spPr>
          <a:xfrm>
            <a:off x="9503212" y="2174081"/>
            <a:ext cx="4372094" cy="1356122"/>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PT Sans" pitchFamily="34" charset="0"/>
                <a:ea typeface="PT Sans" pitchFamily="34" charset="-122"/>
                <a:cs typeface="PT Sans" pitchFamily="34" charset="-120"/>
              </a:rPr>
              <a:t>The OSI model is excellent for teaching and troubleshooting—it breaks networking into logical, digestible pieces. The TCP/IP model reflects what's actually implemented in operating systems like Ubuntu. Understanding both makes you a better network engineer.</a:t>
            </a:r>
            <a:endParaRPr lang="en-US" sz="13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3099</Words>
  <Application>Microsoft Office PowerPoint</Application>
  <PresentationFormat>Custom</PresentationFormat>
  <Paragraphs>321</Paragraphs>
  <Slides>23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Nunito Semi Bold</vt:lpstr>
      <vt:lpstr>Century Gothic</vt:lpstr>
      <vt:lpstr>Consolas</vt:lpstr>
      <vt:lpstr>PT Sans</vt:lpstr>
      <vt:lpstr>Nunito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Abdirahim Mohamed Abdi</cp:lastModifiedBy>
  <cp:revision>4</cp:revision>
  <dcterms:created xsi:type="dcterms:W3CDTF">2025-11-29T11:00:19Z</dcterms:created>
  <dcterms:modified xsi:type="dcterms:W3CDTF">2025-12-08T05:16:07Z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45d8276-70ba-4235-912c-04cc88d234a6_Enabled">
    <vt:lpwstr>true</vt:lpwstr>
  </property>
  <property fmtid="{D5CDD505-2E9C-101B-9397-08002B2CF9AE}" pid="3" name="MSIP_Label_145d8276-70ba-4235-912c-04cc88d234a6_SetDate">
    <vt:lpwstr>2025-12-08T05:13:19Z</vt:lpwstr>
  </property>
  <property fmtid="{D5CDD505-2E9C-101B-9397-08002B2CF9AE}" pid="4" name="MSIP_Label_145d8276-70ba-4235-912c-04cc88d234a6_Method">
    <vt:lpwstr>Privileged</vt:lpwstr>
  </property>
  <property fmtid="{D5CDD505-2E9C-101B-9397-08002B2CF9AE}" pid="5" name="MSIP_Label_145d8276-70ba-4235-912c-04cc88d234a6_Name">
    <vt:lpwstr>Public</vt:lpwstr>
  </property>
  <property fmtid="{D5CDD505-2E9C-101B-9397-08002B2CF9AE}" pid="6" name="MSIP_Label_145d8276-70ba-4235-912c-04cc88d234a6_SiteId">
    <vt:lpwstr>a8ae7534-9c11-40cd-a39a-b7b4c44ba010</vt:lpwstr>
  </property>
  <property fmtid="{D5CDD505-2E9C-101B-9397-08002B2CF9AE}" pid="7" name="MSIP_Label_145d8276-70ba-4235-912c-04cc88d234a6_ActionId">
    <vt:lpwstr>6ee43cf4-e6f0-4e43-9d31-243befa37b02</vt:lpwstr>
  </property>
  <property fmtid="{D5CDD505-2E9C-101B-9397-08002B2CF9AE}" pid="8" name="MSIP_Label_145d8276-70ba-4235-912c-04cc88d234a6_ContentBits">
    <vt:lpwstr>0</vt:lpwstr>
  </property>
  <property fmtid="{D5CDD505-2E9C-101B-9397-08002B2CF9AE}" pid="9" name="MSIP_Label_145d8276-70ba-4235-912c-04cc88d234a6_Tag">
    <vt:lpwstr>10, 0, 1, 1</vt:lpwstr>
  </property>
</Properties>
</file>