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move from creating virtual machines by hand to describing them in a file and letting a tool build them for us. Students already know virtualization, hypervisors, virtual networking and basic AWS; this session builds directly on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question we keep coming back to all session. Every new concept answers part of it. Ask students to hold on to it; at the end we will answer it completely.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four groups rather than reading all 18 objectives. Group 1 is the why, group 2 the vocabulary, group 3 the hands-on skills, group 4 the big idea: rebuild from configuration and know when Vagrant is (and isn't) the right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 prior knowledge: they have built VMs by hand in VirtualBox or seen EC2 instances. Vagrant adds a way to describe a VM in a file and build it with one command. Stress the key idea: Vagrant does NOT replace virtualization; it sits on top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question out loud and let students answer. Most will say 'no, too slow'. Push further: even if you had the time, would all 20 VMs end up identical? The amber VMs represent small differences: someone forgot a package, typed 1024 instead of 2048 MB, etc.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loop. Each box is a click-path or command students have already done in the virtualization module. The numbers are illustrative: about ten steps per VM, times twenty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six problems motivate everything else. Point out that none of them are about skill: a very skilled administrator still gets tired, forgets a step, or can't easily hand their exact setup to someone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definition, then compare the two flows. In the manual model the administrator IS the process. In the automated model the process is written down in configuration, and the tool follows it exactly the same way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benefits. Reproducibility gets its own section next because it is the most important one for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concept today. The same file, used by three different students on three different laptops, produces three identical VMs. If something goes wrong, the student simply rebuilds from the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real example for each. For collaboration: sharing a small text file is much easier than sharing a 10–40 GB exported VM image. Then contrast the two quotes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Infrastructure as Code light: it just means describing infrastructure in text files. Vagrant is a small, friendly first example. We are not teaching IaC as a separate topic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definition slowly and underline three words: creating, managing, reproducible. Vagrant is an open-source command-line tool from HashiCorp that runs on Windows, macOS and Linux.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 VirtualBox (or VMware, or Hyper-V) actually runs the VMs. Vagrant sits beside/above it and gives it instructions. If VirtualBox isn't installed, 'vagrant up' has nothing to create VMs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top to bottom. The colours used here are used for the same components throughout the deck: purple = Vagrant, teal = provider, blue = VM, amber = configuration. Mention that other providers exist via plugins (e.g. libvirt), but VirtualBox is the most common for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box is like the VM templates or images students may have seen, packaged for Vagrant. It is downloaded once and cached, so the second VM from the same box starts much faster. Box names have the form publisher/name.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confuse the two. The box is the read-only template; the VM is the running copy you log into and change. Note on Ubuntu 24.04: Canonical stopped producing official Vagrant images starting with 24.04, so we use the Bento project's boxes. Older tutorials use ubuntu/jammy64 (22.04), which still works if you need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Vagrant concept. It's written in Ruby syntax, but students don't need to learn Ruby — just the patterns. Explain each line using the numbered notes. The '2' is the configuration format version and is always "2" for modern Vagrant.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just a Vagrantfile. As the project grows, add a scripts folder for provisioning and a README. The .vagrant folder is created automatically by 'vagrant up' — it holds local state for your machine, so don't share it or commit it to Git.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lifecycle of a Vagrant environment. Day to day, students mostly use up, ssh and halt. destroy ends the VM's life, but the Vagrantfile remains — so the environment can always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last column: which commands are safe, which change state, and which destroy. vagrant destroy asks for confirmation; 'vagrant destroy -f' skips the question — use it carefully. Commands are run from the project folder (where the Vagrantfile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along live if possible. The -m flag creates a minimal Vagrantfile; without it, vagrant init writes a long file full of helpful comments, which is also fine to read later. Point out: at this stage nothing exists in VirtualBox yet — only a text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'vagrant up' downloads the box, so it is slow; later ones are fast. 'default' is the machine name Vagrant uses when you don't give it one. Note the port forward 2222 → 22 — that's how vagrant ssh will reach the VM.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prompt change: '$' on the host vs 'vagrant@vagrant:~$' inside the VM. The exact Ubuntu point release in the output may differ. After exit, students choose: halt to keep the VM, or destroy to remove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provider block holds settings that are specific to one provider — here VirtualBox. Memory is in megabytes. After changing resources, run 'vagrant reload' so the VM restarts with the new settings. Keep resources reasonable: the host needs RAM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 the virtual networking module: NAT and host-only networks are the same concepts. Vagrant just lets you write them in the Vagrantfile. NAT is always there by default; the other two are added with one line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Nginx listens on port 80 inside the VM. We forward host port 8080 to it, so a browser on the host opens http://localhost:8080. Vagrant itself uses a forwarded port for SSH: host 2222 → guest 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private (host-only) network gives the VM its own IP address that the host and other VMs can reach directly — every port, not just forwarded ones. Note: VirtualBox by default only allows host-only IPs in 192.168.56.0/21, which is why labs commonly use 192.168.56.x.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 Linux administration: this is ordinary SSH. Vagrant generated a key during 'vagrant up' and knows the forwarded port, so you don't have to look anything up. 'vagrant ssh-config' shows the details, and the equivalent manual ssh command works too. The vagrant user has passwordless sudo.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 the question first and let students think. We automated creating the VM, but software inside still needs installing. Provisioning is Vagrant running your setup steps automatically, right after the VM boots.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surprise for beginners: provisioning runs automatically only the first time the VM is created. If you edit the script later, use 'vagrant provision' (or --provision) to run it again. Scripts that are safe to run twice avoid many problems.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Bash light — every line is a command students have already typed by hand. Use apt-get in scripts (apt is designed for interactive use). -y answers 'yes' because nobody is there to type it. Shell provisioners run as root, so no sudo is needed. Output from the script appears in your terminal during vagrant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together in one Vagrantfile of about a dozen lines. Walk through with the comments. Line by line: box, hostname, private IP, provider resources, provisioning script. Project folder contains just the Vagrantfile and scripts/setup.sh.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'vagrant up' and narrate the chain on the right. When it finishes, verify from the HOST, not from inside the VM: curl or a browser to http://192.168.56.10 should show the Nginx welcome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moment the whole session builds to. Destroy the VM completely, then bring it back with one command. The web server returns automatically because it is defined in configuration. Warning: anything changed by hand inside the VM is lost — put it in the script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typical lab shapes. The benefits for a classroom: every student starts from the same state, setup is fast, resetting is one command, and the instructor can troubleshoot a known environment.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Vagrantfile can define several machines with config.vm.define. Each gets its own name, hostname and IP on the same private network. With more than one machine, name it in commands: 'vagrant ssh server01'. 'vagrant up' with no name starts all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neutral comparison. Vagrant does not remove the need to understand virtualization — every Vagrantfile line maps to something students used to do by hand in the hypervisor GUI.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learned AWS, so clear up the difference. Related concepts, different purposes. The middle column maps ideas they know: an AMI is roughly to EC2 what a box is to a Vagrant VM. Vagrant is not a cloud platform and not a replacement for 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about the limits. Vagrant is excellent for local development, testing and labs, but production infrastructure uses different tools. Mention the other tools only by name and purpose — they are future topics, not today's.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habits. Highlight two: never put secrets (passwords, keys, tokens) in the Vagrantfile, since it gets shared; and commit Vagrantfile + scripts to Git but not the .vagrant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introductory. Read the error message first — it usually names the cause. Common real-world gotchas: virtualization (VT-x/AMD-V) disabled in BIOS/UEFI; another hypervisor like Hyper-V conflicting with VirtualBox on Windows; IPs outside 192.168.56.0/21 rejected by VirtualBox; scripts saved with Windows line endings (CRLF) failing inside Linux.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1–2 minutes per question in pairs, then discuss. Answers are on the answer key slide. Focus on reasoning, not recall.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1–2 minutes per question in pairs, then discuss. Answers are on the answer key slide. Focus on reasoning, not recall.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as a reference after discussion. Accept any answer that shows the right reasoning.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work through the 16 steps in four phases. The real test is phase 4: after destroy and up, the web server must come back with zero manual steps. If they had to type anything inside the VM, it isn't reproducible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progression on the left, then read the eight statements on the right. Each statement matches a colour used throughout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central question: we can now answer it — describe the environment in a Vagrantfile plus a provisioning script, and recreate it with vagrant up. Next session: the hands-on Vagrant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image" Target="../media/image-5-13.png"/><Relationship Id="rId14" Type="http://schemas.openxmlformats.org/officeDocument/2006/relationships/image" Target="../media/image-5-14.png"/><Relationship Id="rId15" Type="http://schemas.openxmlformats.org/officeDocument/2006/relationships/image" Target="../media/image-5-15.png"/><Relationship Id="rId16" Type="http://schemas.openxmlformats.org/officeDocument/2006/relationships/image" Target="../media/image-5-16.png"/><Relationship Id="rId17" Type="http://schemas.openxmlformats.org/officeDocument/2006/relationships/image" Target="../media/image-5-17.png"/><Relationship Id="rId18" Type="http://schemas.openxmlformats.org/officeDocument/2006/relationships/image" Target="../media/image-5-18.png"/><Relationship Id="rId19" Type="http://schemas.openxmlformats.org/officeDocument/2006/relationships/image" Target="../media/image-5-19.png"/><Relationship Id="rId20" Type="http://schemas.openxmlformats.org/officeDocument/2006/relationships/image" Target="../media/image-5-20.png"/><Relationship Id="rId21" Type="http://schemas.openxmlformats.org/officeDocument/2006/relationships/image" Target="../media/image-5-21.png"/><Relationship Id="rId22" Type="http://schemas.openxmlformats.org/officeDocument/2006/relationships/slideLayout" Target="../slideLayouts/slideLayout1.xml"/><Relationship Id="rId2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image" Target="../media/image-29-7.png"/><Relationship Id="rId8" Type="http://schemas.openxmlformats.org/officeDocument/2006/relationships/image" Target="../media/image-29-8.png"/><Relationship Id="rId9" Type="http://schemas.openxmlformats.org/officeDocument/2006/relationships/slideLayout" Target="../slideLayouts/slideLayout1.xml"/><Relationship Id="rId10"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slideLayout" Target="../slideLayouts/slideLayout1.xml"/><Relationship Id="rId6"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image" Target="../media/image-34-5.png"/><Relationship Id="rId6" Type="http://schemas.openxmlformats.org/officeDocument/2006/relationships/image" Target="../media/image-34-6.png"/><Relationship Id="rId7" Type="http://schemas.openxmlformats.org/officeDocument/2006/relationships/image" Target="../media/image-34-7.png"/><Relationship Id="rId8" Type="http://schemas.openxmlformats.org/officeDocument/2006/relationships/image" Target="../media/image-34-8.png"/><Relationship Id="rId9" Type="http://schemas.openxmlformats.org/officeDocument/2006/relationships/slideLayout" Target="../slideLayouts/slideLayout1.xml"/><Relationship Id="rId10"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slideLayout" Target="../slideLayouts/slideLayout1.xml"/><Relationship Id="rId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slideLayout" Target="../slideLayouts/slideLayout1.xml"/><Relationship Id="rId6"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image" Target="../media/image-40-6.png"/><Relationship Id="rId7" Type="http://schemas.openxmlformats.org/officeDocument/2006/relationships/image" Target="../media/image-40-7.png"/><Relationship Id="rId8" Type="http://schemas.openxmlformats.org/officeDocument/2006/relationships/image" Target="../media/image-40-8.png"/><Relationship Id="rId9" Type="http://schemas.openxmlformats.org/officeDocument/2006/relationships/image" Target="../media/image-40-9.png"/><Relationship Id="rId10" Type="http://schemas.openxmlformats.org/officeDocument/2006/relationships/image" Target="../media/image-40-10.png"/><Relationship Id="rId11" Type="http://schemas.openxmlformats.org/officeDocument/2006/relationships/image" Target="../media/image-40-11.png"/><Relationship Id="rId12" Type="http://schemas.openxmlformats.org/officeDocument/2006/relationships/slideLayout" Target="../slideLayouts/slideLayout1.xml"/><Relationship Id="rId1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image" Target="../media/image-41-4.png"/><Relationship Id="rId5" Type="http://schemas.openxmlformats.org/officeDocument/2006/relationships/image" Target="../media/image-41-5.png"/><Relationship Id="rId6" Type="http://schemas.openxmlformats.org/officeDocument/2006/relationships/image" Target="../media/image-41-6.png"/><Relationship Id="rId7" Type="http://schemas.openxmlformats.org/officeDocument/2006/relationships/image" Target="../media/image-41-7.png"/><Relationship Id="rId8" Type="http://schemas.openxmlformats.org/officeDocument/2006/relationships/image" Target="../media/image-41-8.png"/><Relationship Id="rId9" Type="http://schemas.openxmlformats.org/officeDocument/2006/relationships/image" Target="../media/image-41-9.png"/><Relationship Id="rId10" Type="http://schemas.openxmlformats.org/officeDocument/2006/relationships/image" Target="../media/image-41-10.png"/><Relationship Id="rId11" Type="http://schemas.openxmlformats.org/officeDocument/2006/relationships/slideLayout" Target="../slideLayouts/slideLayout1.xml"/><Relationship Id="rId1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slideLayout" Target="../slideLayouts/slideLayout1.xml"/><Relationship Id="rId6"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image" Target="../media/image-48-3.png"/><Relationship Id="rId4" Type="http://schemas.openxmlformats.org/officeDocument/2006/relationships/slideLayout" Target="../slideLayouts/slideLayout1.xml"/><Relationship Id="rId5"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02E"/>
        </a:solidFill>
      </p:bgPr>
    </p:bg>
    <p:spTree>
      <p:nvGrpSpPr>
        <p:cNvPr id="1" name=""/>
        <p:cNvGrpSpPr/>
        <p:nvPr/>
      </p:nvGrpSpPr>
      <p:grpSpPr>
        <a:xfrm>
          <a:off x="0" y="0"/>
          <a:ext cx="0" cy="0"/>
          <a:chOff x="0" y="0"/>
          <a:chExt cx="0" cy="0"/>
        </a:xfrm>
      </p:grpSpPr>
      <p:sp>
        <p:nvSpPr>
          <p:cNvPr id="3" name="Text 0"/>
          <p:cNvSpPr txBox="1"/>
          <p:nvPr/>
        </p:nvSpPr>
        <p:spPr>
          <a:xfrm>
            <a:off x="731520" y="1188720"/>
            <a:ext cx="6858000" cy="320040"/>
          </a:xfrm>
          <a:prstGeom prst="rect">
            <a:avLst/>
          </a:prstGeom>
          <a:noFill/>
          <a:ln/>
        </p:spPr>
        <p:txBody>
          <a:bodyPr wrap="square" lIns="0" tIns="0" rIns="0" bIns="0" rtlCol="0" anchor="t"/>
          <a:lstStyle/>
          <a:p>
            <a:pPr indent="0" marL="0">
              <a:buNone/>
            </a:pPr>
            <a:r>
              <a:rPr lang="en-US" sz="1200" b="1" spc="200" kern="0" dirty="0">
                <a:solidFill>
                  <a:srgbClr val="A99CF0"/>
                </a:solidFill>
                <a:latin typeface="Arial" pitchFamily="34" charset="0"/>
                <a:ea typeface="Arial" pitchFamily="34" charset="-122"/>
                <a:cs typeface="Arial" pitchFamily="34" charset="-120"/>
              </a:rPr>
              <a:t>VIRTUALIZATION TRACK  ·  INFRASTRUCTURE AUTOMATION</a:t>
            </a:r>
            <a:endParaRPr lang="en-US" sz="1200" dirty="0"/>
          </a:p>
        </p:txBody>
      </p:sp>
      <p:sp>
        <p:nvSpPr>
          <p:cNvPr id="4" name="Text 1"/>
          <p:cNvSpPr txBox="1"/>
          <p:nvPr/>
        </p:nvSpPr>
        <p:spPr>
          <a:xfrm>
            <a:off x="731520" y="1691640"/>
            <a:ext cx="6583680" cy="1737360"/>
          </a:xfrm>
          <a:prstGeom prst="rect">
            <a:avLst/>
          </a:prstGeom>
          <a:noFill/>
          <a:ln/>
        </p:spPr>
        <p:txBody>
          <a:bodyPr wrap="square" lIns="0" tIns="0" rIns="0" bIns="0" rtlCol="0" anchor="ctr"/>
          <a:lstStyle/>
          <a:p>
            <a:pPr indent="0" marL="0">
              <a:buNone/>
            </a:pPr>
            <a:r>
              <a:rPr lang="en-US" sz="5000" b="1" dirty="0">
                <a:solidFill>
                  <a:srgbClr val="FFFFFF"/>
                </a:solidFill>
                <a:latin typeface="Arial" pitchFamily="34" charset="0"/>
                <a:ea typeface="Arial" pitchFamily="34" charset="-122"/>
                <a:cs typeface="Arial" pitchFamily="34" charset="-120"/>
              </a:rPr>
              <a:t>Automation with Vagrant</a:t>
            </a:r>
            <a:endParaRPr lang="en-US" sz="5000" dirty="0"/>
          </a:p>
        </p:txBody>
      </p:sp>
      <p:sp>
        <p:nvSpPr>
          <p:cNvPr id="5" name="Text 2"/>
          <p:cNvSpPr txBox="1"/>
          <p:nvPr/>
        </p:nvSpPr>
        <p:spPr>
          <a:xfrm>
            <a:off x="731520" y="3611880"/>
            <a:ext cx="6217920" cy="822960"/>
          </a:xfrm>
          <a:prstGeom prst="rect">
            <a:avLst/>
          </a:prstGeom>
          <a:noFill/>
          <a:ln/>
        </p:spPr>
        <p:txBody>
          <a:bodyPr wrap="square" lIns="0" tIns="0" rIns="0" bIns="0" rtlCol="0" anchor="t"/>
          <a:lstStyle/>
          <a:p>
            <a:pPr indent="0" marL="0">
              <a:buNone/>
            </a:pPr>
            <a:r>
              <a:rPr lang="en-US" sz="2100" dirty="0">
                <a:solidFill>
                  <a:srgbClr val="C9D1E0"/>
                </a:solidFill>
                <a:latin typeface="Calibri" pitchFamily="34" charset="0"/>
                <a:ea typeface="Calibri" pitchFamily="34" charset="-122"/>
                <a:cs typeface="Calibri" pitchFamily="34" charset="-120"/>
              </a:rPr>
              <a:t>Automating and Managing Reproducible Virtual Machine Environments</a:t>
            </a:r>
            <a:endParaRPr lang="en-US" sz="2100" dirty="0"/>
          </a:p>
        </p:txBody>
      </p:sp>
      <p:sp>
        <p:nvSpPr>
          <p:cNvPr id="6" name="Text 3"/>
          <p:cNvSpPr txBox="1"/>
          <p:nvPr/>
        </p:nvSpPr>
        <p:spPr>
          <a:xfrm>
            <a:off x="731520" y="5120640"/>
            <a:ext cx="6400800" cy="365760"/>
          </a:xfrm>
          <a:prstGeom prst="rect">
            <a:avLst/>
          </a:prstGeom>
          <a:noFill/>
          <a:ln/>
        </p:spPr>
        <p:txBody>
          <a:bodyPr wrap="square" lIns="0" tIns="0" rIns="0" bIns="0" rtlCol="0" anchor="t"/>
          <a:lstStyle/>
          <a:p>
            <a:pPr indent="0" marL="0">
              <a:buNone/>
            </a:pPr>
            <a:r>
              <a:rPr lang="en-US" sz="1500" i="1" dirty="0">
                <a:solidFill>
                  <a:srgbClr val="8C97AB"/>
                </a:solidFill>
                <a:latin typeface="Calibri" pitchFamily="34" charset="0"/>
                <a:ea typeface="Calibri" pitchFamily="34" charset="-122"/>
                <a:cs typeface="Calibri" pitchFamily="34" charset="-120"/>
              </a:rPr>
              <a:t>Define the environment once. Recreate it whenever you need it.</a:t>
            </a:r>
            <a:endParaRPr lang="en-US" sz="1500" dirty="0"/>
          </a:p>
        </p:txBody>
      </p:sp>
      <p:sp>
        <p:nvSpPr>
          <p:cNvPr id="7" name="Shape 4"/>
          <p:cNvSpPr/>
          <p:nvPr/>
        </p:nvSpPr>
        <p:spPr>
          <a:xfrm>
            <a:off x="8001000" y="1325880"/>
            <a:ext cx="3474720" cy="731520"/>
          </a:xfrm>
          <a:prstGeom prst="roundRect">
            <a:avLst>
              <a:gd name="adj" fmla="val 10000"/>
            </a:avLst>
          </a:prstGeom>
          <a:solidFill>
            <a:srgbClr val="C97A06"/>
          </a:solidFill>
          <a:ln w="12700">
            <a:solidFill>
              <a:srgbClr val="C97A06"/>
            </a:solidFill>
            <a:prstDash val="solid"/>
          </a:ln>
        </p:spPr>
      </p:sp>
      <p:pic>
        <p:nvPicPr>
          <p:cNvPr id="8" name="Image 0" descr="preencoded.png">    </p:cNvPr>
          <p:cNvPicPr>
            <a:picLocks noChangeAspect="1"/>
          </p:cNvPicPr>
          <p:nvPr/>
        </p:nvPicPr>
        <p:blipFill>
          <a:blip r:embed="rId1"/>
          <a:stretch>
            <a:fillRect/>
          </a:stretch>
        </p:blipFill>
        <p:spPr>
          <a:xfrm>
            <a:off x="8147304" y="1517904"/>
            <a:ext cx="347472" cy="347472"/>
          </a:xfrm>
          <a:prstGeom prst="rect">
            <a:avLst/>
          </a:prstGeom>
        </p:spPr>
      </p:pic>
      <p:sp>
        <p:nvSpPr>
          <p:cNvPr id="9" name="Text 5"/>
          <p:cNvSpPr txBox="1"/>
          <p:nvPr/>
        </p:nvSpPr>
        <p:spPr>
          <a:xfrm>
            <a:off x="8622792" y="1325880"/>
            <a:ext cx="2761488" cy="731520"/>
          </a:xfrm>
          <a:prstGeom prst="rect">
            <a:avLst/>
          </a:prstGeom>
          <a:noFill/>
          <a:ln/>
        </p:spPr>
        <p:txBody>
          <a:bodyPr wrap="square" lIns="0" tIns="0" rIns="0" bIns="0" rtlCol="0" anchor="ctr"/>
          <a:lstStyle/>
          <a:p>
            <a:pPr algn="l" indent="0" marL="0">
              <a:buNone/>
            </a:pPr>
            <a:r>
              <a:rPr lang="en-US" sz="1600" b="1" dirty="0">
                <a:solidFill>
                  <a:srgbClr val="FFFFFF"/>
                </a:solidFill>
                <a:latin typeface="Calibri" pitchFamily="34" charset="0"/>
                <a:ea typeface="Calibri" pitchFamily="34" charset="-122"/>
                <a:cs typeface="Calibri" pitchFamily="34" charset="-120"/>
              </a:rPr>
              <a:t>Vagrantfile</a:t>
            </a:r>
            <a:endParaRPr lang="en-US" sz="1600" dirty="0"/>
          </a:p>
          <a:p>
            <a:pPr algn="l" indent="0" marL="0">
              <a:buNone/>
            </a:pPr>
            <a:r>
              <a:rPr lang="en-US" sz="1300" dirty="0">
                <a:solidFill>
                  <a:srgbClr val="E6EAF2"/>
                </a:solidFill>
                <a:latin typeface="Calibri" pitchFamily="34" charset="0"/>
                <a:ea typeface="Calibri" pitchFamily="34" charset="-122"/>
                <a:cs typeface="Calibri" pitchFamily="34" charset="-120"/>
              </a:rPr>
              <a:t>the environment, as text</a:t>
            </a:r>
            <a:endParaRPr lang="en-US" sz="1600" dirty="0"/>
          </a:p>
        </p:txBody>
      </p:sp>
      <p:sp>
        <p:nvSpPr>
          <p:cNvPr id="10" name="Shape 6"/>
          <p:cNvSpPr/>
          <p:nvPr/>
        </p:nvSpPr>
        <p:spPr>
          <a:xfrm>
            <a:off x="9738360" y="2057400"/>
            <a:ext cx="0" cy="548640"/>
          </a:xfrm>
          <a:prstGeom prst="line">
            <a:avLst/>
          </a:prstGeom>
          <a:noFill/>
          <a:ln w="22225">
            <a:solidFill>
              <a:srgbClr val="A99CF0"/>
            </a:solidFill>
            <a:prstDash val="solid"/>
            <a:tailEnd type="triangle"/>
          </a:ln>
        </p:spPr>
      </p:sp>
      <p:sp>
        <p:nvSpPr>
          <p:cNvPr id="11" name="Shape 7"/>
          <p:cNvSpPr/>
          <p:nvPr/>
        </p:nvSpPr>
        <p:spPr>
          <a:xfrm>
            <a:off x="8001000" y="2606040"/>
            <a:ext cx="3474720" cy="731520"/>
          </a:xfrm>
          <a:prstGeom prst="roundRect">
            <a:avLst>
              <a:gd name="adj" fmla="val 10000"/>
            </a:avLst>
          </a:prstGeom>
          <a:solidFill>
            <a:srgbClr val="5B45C9"/>
          </a:solidFill>
          <a:ln w="12700">
            <a:solidFill>
              <a:srgbClr val="5B45C9"/>
            </a:solidFill>
            <a:prstDash val="solid"/>
          </a:ln>
        </p:spPr>
      </p:sp>
      <p:pic>
        <p:nvPicPr>
          <p:cNvPr id="12" name="Image 1" descr="preencoded.png">    </p:cNvPr>
          <p:cNvPicPr>
            <a:picLocks noChangeAspect="1"/>
          </p:cNvPicPr>
          <p:nvPr/>
        </p:nvPicPr>
        <p:blipFill>
          <a:blip r:embed="rId2"/>
          <a:stretch>
            <a:fillRect/>
          </a:stretch>
        </p:blipFill>
        <p:spPr>
          <a:xfrm>
            <a:off x="8147304" y="2798064"/>
            <a:ext cx="347472" cy="347472"/>
          </a:xfrm>
          <a:prstGeom prst="rect">
            <a:avLst/>
          </a:prstGeom>
        </p:spPr>
      </p:pic>
      <p:sp>
        <p:nvSpPr>
          <p:cNvPr id="13" name="Text 8"/>
          <p:cNvSpPr txBox="1"/>
          <p:nvPr/>
        </p:nvSpPr>
        <p:spPr>
          <a:xfrm>
            <a:off x="8622792" y="2606040"/>
            <a:ext cx="2761488" cy="731520"/>
          </a:xfrm>
          <a:prstGeom prst="rect">
            <a:avLst/>
          </a:prstGeom>
          <a:noFill/>
          <a:ln/>
        </p:spPr>
        <p:txBody>
          <a:bodyPr wrap="square" lIns="0" tIns="0" rIns="0" bIns="0" rtlCol="0" anchor="ctr"/>
          <a:lstStyle/>
          <a:p>
            <a:pPr algn="l" indent="0" marL="0">
              <a:buNone/>
            </a:pPr>
            <a:r>
              <a:rPr lang="en-US" sz="1600" b="1" dirty="0">
                <a:solidFill>
                  <a:srgbClr val="FFFFFF"/>
                </a:solidFill>
                <a:latin typeface="Calibri" pitchFamily="34" charset="0"/>
                <a:ea typeface="Calibri" pitchFamily="34" charset="-122"/>
                <a:cs typeface="Calibri" pitchFamily="34" charset="-120"/>
              </a:rPr>
              <a:t>Vagrant</a:t>
            </a:r>
            <a:endParaRPr lang="en-US" sz="1600" dirty="0"/>
          </a:p>
          <a:p>
            <a:pPr algn="l" indent="0" marL="0">
              <a:buNone/>
            </a:pPr>
            <a:r>
              <a:rPr lang="en-US" sz="1300" dirty="0">
                <a:solidFill>
                  <a:srgbClr val="E6EAF2"/>
                </a:solidFill>
                <a:latin typeface="Calibri" pitchFamily="34" charset="0"/>
                <a:ea typeface="Calibri" pitchFamily="34" charset="-122"/>
                <a:cs typeface="Calibri" pitchFamily="34" charset="-120"/>
              </a:rPr>
              <a:t>reads it and builds it</a:t>
            </a:r>
            <a:endParaRPr lang="en-US" sz="1600" dirty="0"/>
          </a:p>
        </p:txBody>
      </p:sp>
      <p:sp>
        <p:nvSpPr>
          <p:cNvPr id="14" name="Shape 9"/>
          <p:cNvSpPr/>
          <p:nvPr/>
        </p:nvSpPr>
        <p:spPr>
          <a:xfrm flipH="1">
            <a:off x="8503920" y="3337560"/>
            <a:ext cx="1234440" cy="731520"/>
          </a:xfrm>
          <a:prstGeom prst="line">
            <a:avLst/>
          </a:prstGeom>
          <a:noFill/>
          <a:ln w="22225">
            <a:solidFill>
              <a:srgbClr val="A99CF0"/>
            </a:solidFill>
            <a:prstDash val="solid"/>
            <a:tailEnd type="triangle"/>
          </a:ln>
        </p:spPr>
      </p:sp>
      <p:sp>
        <p:nvSpPr>
          <p:cNvPr id="15" name="Shape 10"/>
          <p:cNvSpPr/>
          <p:nvPr/>
        </p:nvSpPr>
        <p:spPr>
          <a:xfrm>
            <a:off x="8001000" y="4069080"/>
            <a:ext cx="1005840" cy="914400"/>
          </a:xfrm>
          <a:prstGeom prst="roundRect">
            <a:avLst>
              <a:gd name="adj" fmla="val 8000"/>
            </a:avLst>
          </a:prstGeom>
          <a:solidFill>
            <a:srgbClr val="2563A8"/>
          </a:solidFill>
          <a:ln w="12700">
            <a:solidFill>
              <a:srgbClr val="2563A8"/>
            </a:solidFill>
            <a:prstDash val="solid"/>
          </a:ln>
        </p:spPr>
      </p:sp>
      <p:sp>
        <p:nvSpPr>
          <p:cNvPr id="16" name="Text 11"/>
          <p:cNvSpPr txBox="1"/>
          <p:nvPr/>
        </p:nvSpPr>
        <p:spPr>
          <a:xfrm>
            <a:off x="8092440" y="4069080"/>
            <a:ext cx="822960" cy="9144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VM</a:t>
            </a:r>
            <a:endParaRPr lang="en-US" sz="1400" dirty="0"/>
          </a:p>
          <a:p>
            <a:pPr algn="ctr" indent="0" marL="0">
              <a:buNone/>
            </a:pPr>
            <a:r>
              <a:rPr lang="en-US" sz="1100" dirty="0">
                <a:solidFill>
                  <a:srgbClr val="E6EAF2"/>
                </a:solidFill>
                <a:latin typeface="Calibri" pitchFamily="34" charset="0"/>
                <a:ea typeface="Calibri" pitchFamily="34" charset="-122"/>
                <a:cs typeface="Calibri" pitchFamily="34" charset="-120"/>
              </a:rPr>
              <a:t>Ubuntu</a:t>
            </a:r>
            <a:endParaRPr lang="en-US" sz="1400" dirty="0"/>
          </a:p>
        </p:txBody>
      </p:sp>
      <p:sp>
        <p:nvSpPr>
          <p:cNvPr id="17" name="Shape 12"/>
          <p:cNvSpPr/>
          <p:nvPr/>
        </p:nvSpPr>
        <p:spPr>
          <a:xfrm>
            <a:off x="9738360" y="3337560"/>
            <a:ext cx="0" cy="731520"/>
          </a:xfrm>
          <a:prstGeom prst="line">
            <a:avLst/>
          </a:prstGeom>
          <a:noFill/>
          <a:ln w="22225">
            <a:solidFill>
              <a:srgbClr val="A99CF0"/>
            </a:solidFill>
            <a:prstDash val="solid"/>
            <a:tailEnd type="triangle"/>
          </a:ln>
        </p:spPr>
      </p:sp>
      <p:sp>
        <p:nvSpPr>
          <p:cNvPr id="18" name="Shape 13"/>
          <p:cNvSpPr/>
          <p:nvPr/>
        </p:nvSpPr>
        <p:spPr>
          <a:xfrm>
            <a:off x="9235440" y="4069080"/>
            <a:ext cx="1005840" cy="914400"/>
          </a:xfrm>
          <a:prstGeom prst="roundRect">
            <a:avLst>
              <a:gd name="adj" fmla="val 8000"/>
            </a:avLst>
          </a:prstGeom>
          <a:solidFill>
            <a:srgbClr val="2563A8"/>
          </a:solidFill>
          <a:ln w="12700">
            <a:solidFill>
              <a:srgbClr val="2563A8"/>
            </a:solidFill>
            <a:prstDash val="solid"/>
          </a:ln>
        </p:spPr>
      </p:sp>
      <p:sp>
        <p:nvSpPr>
          <p:cNvPr id="19" name="Text 14"/>
          <p:cNvSpPr txBox="1"/>
          <p:nvPr/>
        </p:nvSpPr>
        <p:spPr>
          <a:xfrm>
            <a:off x="9326880" y="4069080"/>
            <a:ext cx="822960" cy="9144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VM</a:t>
            </a:r>
            <a:endParaRPr lang="en-US" sz="1400" dirty="0"/>
          </a:p>
          <a:p>
            <a:pPr algn="ctr" indent="0" marL="0">
              <a:buNone/>
            </a:pPr>
            <a:r>
              <a:rPr lang="en-US" sz="1100" dirty="0">
                <a:solidFill>
                  <a:srgbClr val="E6EAF2"/>
                </a:solidFill>
                <a:latin typeface="Calibri" pitchFamily="34" charset="0"/>
                <a:ea typeface="Calibri" pitchFamily="34" charset="-122"/>
                <a:cs typeface="Calibri" pitchFamily="34" charset="-120"/>
              </a:rPr>
              <a:t>Ubuntu</a:t>
            </a:r>
            <a:endParaRPr lang="en-US" sz="1400" dirty="0"/>
          </a:p>
        </p:txBody>
      </p:sp>
      <p:sp>
        <p:nvSpPr>
          <p:cNvPr id="20" name="Shape 15"/>
          <p:cNvSpPr/>
          <p:nvPr/>
        </p:nvSpPr>
        <p:spPr>
          <a:xfrm>
            <a:off x="9738360" y="3337560"/>
            <a:ext cx="1234440" cy="731520"/>
          </a:xfrm>
          <a:prstGeom prst="line">
            <a:avLst/>
          </a:prstGeom>
          <a:noFill/>
          <a:ln w="22225">
            <a:solidFill>
              <a:srgbClr val="A99CF0"/>
            </a:solidFill>
            <a:prstDash val="solid"/>
            <a:tailEnd type="triangle"/>
          </a:ln>
        </p:spPr>
      </p:sp>
      <p:sp>
        <p:nvSpPr>
          <p:cNvPr id="21" name="Shape 16"/>
          <p:cNvSpPr/>
          <p:nvPr/>
        </p:nvSpPr>
        <p:spPr>
          <a:xfrm>
            <a:off x="10469880" y="4069080"/>
            <a:ext cx="1005840" cy="914400"/>
          </a:xfrm>
          <a:prstGeom prst="roundRect">
            <a:avLst>
              <a:gd name="adj" fmla="val 8000"/>
            </a:avLst>
          </a:prstGeom>
          <a:solidFill>
            <a:srgbClr val="2563A8"/>
          </a:solidFill>
          <a:ln w="12700">
            <a:solidFill>
              <a:srgbClr val="2563A8"/>
            </a:solidFill>
            <a:prstDash val="solid"/>
          </a:ln>
        </p:spPr>
      </p:sp>
      <p:sp>
        <p:nvSpPr>
          <p:cNvPr id="22" name="Text 17"/>
          <p:cNvSpPr txBox="1"/>
          <p:nvPr/>
        </p:nvSpPr>
        <p:spPr>
          <a:xfrm>
            <a:off x="10561320" y="4069080"/>
            <a:ext cx="822960" cy="9144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VM</a:t>
            </a:r>
            <a:endParaRPr lang="en-US" sz="1400" dirty="0"/>
          </a:p>
          <a:p>
            <a:pPr algn="ctr" indent="0" marL="0">
              <a:buNone/>
            </a:pPr>
            <a:r>
              <a:rPr lang="en-US" sz="1100" dirty="0">
                <a:solidFill>
                  <a:srgbClr val="E6EAF2"/>
                </a:solidFill>
                <a:latin typeface="Calibri" pitchFamily="34" charset="0"/>
                <a:ea typeface="Calibri" pitchFamily="34" charset="-122"/>
                <a:cs typeface="Calibri" pitchFamily="34" charset="-120"/>
              </a:rPr>
              <a:t>Ubuntu</a:t>
            </a:r>
            <a:endParaRPr lang="en-US" sz="1400" dirty="0"/>
          </a:p>
        </p:txBody>
      </p:sp>
      <p:sp>
        <p:nvSpPr>
          <p:cNvPr id="23" name="Text 18"/>
          <p:cNvSpPr txBox="1"/>
          <p:nvPr/>
        </p:nvSpPr>
        <p:spPr>
          <a:xfrm>
            <a:off x="8001000" y="5166360"/>
            <a:ext cx="3474720" cy="320040"/>
          </a:xfrm>
          <a:prstGeom prst="rect">
            <a:avLst/>
          </a:prstGeom>
          <a:noFill/>
          <a:ln/>
        </p:spPr>
        <p:txBody>
          <a:bodyPr wrap="square" lIns="0" tIns="0" rIns="0" bIns="0" rtlCol="0" anchor="t"/>
          <a:lstStyle/>
          <a:p>
            <a:pPr algn="ctr" indent="0" marL="0">
              <a:buNone/>
            </a:pPr>
            <a:r>
              <a:rPr lang="en-US" sz="1300" dirty="0">
                <a:solidFill>
                  <a:srgbClr val="A5B0C2"/>
                </a:solidFill>
                <a:latin typeface="Calibri" pitchFamily="34" charset="0"/>
                <a:ea typeface="Calibri" pitchFamily="34" charset="-122"/>
                <a:cs typeface="Calibri" pitchFamily="34" charset="-120"/>
              </a:rPr>
              <a:t>Same file  →  same machine, every time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4202E"/>
        </a:solidFill>
      </p:bgPr>
    </p:bg>
    <p:spTree>
      <p:nvGrpSpPr>
        <p:cNvPr id="1" name=""/>
        <p:cNvGrpSpPr/>
        <p:nvPr/>
      </p:nvGrpSpPr>
      <p:grpSpPr>
        <a:xfrm>
          <a:off x="0" y="0"/>
          <a:ext cx="0" cy="0"/>
          <a:chOff x="0" y="0"/>
          <a:chExt cx="0" cy="0"/>
        </a:xfrm>
      </p:grpSpPr>
      <p:sp>
        <p:nvSpPr>
          <p:cNvPr id="3" name="Shape 0"/>
          <p:cNvSpPr/>
          <p:nvPr/>
        </p:nvSpPr>
        <p:spPr>
          <a:xfrm>
            <a:off x="731520" y="1097280"/>
            <a:ext cx="731520" cy="731520"/>
          </a:xfrm>
          <a:prstGeom prst="ellipse">
            <a:avLst/>
          </a:prstGeom>
          <a:solidFill>
            <a:srgbClr val="5B45C9"/>
          </a:solidFill>
          <a:ln w="12700">
            <a:solidFill>
              <a:srgbClr val="5B45C9"/>
            </a:solidFill>
            <a:prstDash val="solid"/>
          </a:ln>
        </p:spPr>
      </p:sp>
      <p:pic>
        <p:nvPicPr>
          <p:cNvPr id="4" name="Image 0" descr="preencoded.png">    </p:cNvPr>
          <p:cNvPicPr>
            <a:picLocks noChangeAspect="1"/>
          </p:cNvPicPr>
          <p:nvPr/>
        </p:nvPicPr>
        <p:blipFill>
          <a:blip r:embed="rId1"/>
          <a:stretch>
            <a:fillRect/>
          </a:stretch>
        </p:blipFill>
        <p:spPr>
          <a:xfrm>
            <a:off x="914400" y="1280160"/>
            <a:ext cx="365760" cy="365760"/>
          </a:xfrm>
          <a:prstGeom prst="rect">
            <a:avLst/>
          </a:prstGeom>
        </p:spPr>
      </p:pic>
      <p:sp>
        <p:nvSpPr>
          <p:cNvPr id="5" name="Text 1"/>
          <p:cNvSpPr txBox="1"/>
          <p:nvPr/>
        </p:nvSpPr>
        <p:spPr>
          <a:xfrm>
            <a:off x="1691640" y="1261872"/>
            <a:ext cx="5486400" cy="365760"/>
          </a:xfrm>
          <a:prstGeom prst="rect">
            <a:avLst/>
          </a:prstGeom>
          <a:noFill/>
          <a:ln/>
        </p:spPr>
        <p:txBody>
          <a:bodyPr wrap="square" lIns="0" tIns="0" rIns="0" bIns="0" rtlCol="0" anchor="t"/>
          <a:lstStyle/>
          <a:p>
            <a:pPr indent="0" marL="0">
              <a:buNone/>
            </a:pPr>
            <a:r>
              <a:rPr lang="en-US" sz="1300" b="1" spc="200" kern="0" dirty="0">
                <a:solidFill>
                  <a:srgbClr val="A99CF0"/>
                </a:solidFill>
                <a:latin typeface="Arial" pitchFamily="34" charset="0"/>
                <a:ea typeface="Arial" pitchFamily="34" charset="-122"/>
                <a:cs typeface="Arial" pitchFamily="34" charset="-120"/>
              </a:rPr>
              <a:t>THE CENTRAL QUESTION</a:t>
            </a:r>
            <a:endParaRPr lang="en-US" sz="1300" dirty="0"/>
          </a:p>
        </p:txBody>
      </p:sp>
      <p:sp>
        <p:nvSpPr>
          <p:cNvPr id="6" name="Text 2"/>
          <p:cNvSpPr txBox="1"/>
          <p:nvPr/>
        </p:nvSpPr>
        <p:spPr>
          <a:xfrm>
            <a:off x="731520" y="2103120"/>
            <a:ext cx="10424160" cy="1737360"/>
          </a:xfrm>
          <a:prstGeom prst="rect">
            <a:avLst/>
          </a:prstGeom>
          <a:noFill/>
          <a:ln/>
        </p:spPr>
        <p:txBody>
          <a:bodyPr wrap="square" lIns="0" tIns="0" rIns="0" bIns="0" rtlCol="0" anchor="t"/>
          <a:lstStyle/>
          <a:p>
            <a:pPr indent="0" marL="0">
              <a:buNone/>
            </a:pPr>
            <a:r>
              <a:rPr lang="en-US" sz="3400" b="1" dirty="0">
                <a:solidFill>
                  <a:srgbClr val="FFFFFF"/>
                </a:solidFill>
                <a:latin typeface="Arial" pitchFamily="34" charset="0"/>
                <a:ea typeface="Arial" pitchFamily="34" charset="-122"/>
                <a:cs typeface="Arial" pitchFamily="34" charset="-120"/>
              </a:rPr>
              <a:t>How can we create the same virtual machine environment repeatedly — without configuring everything manually each time?</a:t>
            </a:r>
            <a:endParaRPr lang="en-US" sz="3400" dirty="0"/>
          </a:p>
        </p:txBody>
      </p:sp>
      <p:sp>
        <p:nvSpPr>
          <p:cNvPr id="7" name="Text 3"/>
          <p:cNvSpPr txBox="1"/>
          <p:nvPr/>
        </p:nvSpPr>
        <p:spPr>
          <a:xfrm>
            <a:off x="731520" y="3977640"/>
            <a:ext cx="9144000" cy="411480"/>
          </a:xfrm>
          <a:prstGeom prst="rect">
            <a:avLst/>
          </a:prstGeom>
          <a:noFill/>
          <a:ln/>
        </p:spPr>
        <p:txBody>
          <a:bodyPr wrap="square" lIns="0" tIns="0" rIns="0" bIns="0" rtlCol="0" anchor="t"/>
          <a:lstStyle/>
          <a:p>
            <a:pPr indent="0" marL="0">
              <a:buNone/>
            </a:pPr>
            <a:r>
              <a:rPr lang="en-US" sz="1700" i="1" dirty="0">
                <a:solidFill>
                  <a:srgbClr val="A5B0C2"/>
                </a:solidFill>
                <a:latin typeface="Calibri" pitchFamily="34" charset="0"/>
                <a:ea typeface="Calibri" pitchFamily="34" charset="-122"/>
                <a:cs typeface="Calibri" pitchFamily="34" charset="-120"/>
              </a:rPr>
              <a:t>Every concept today answers part of this question.</a:t>
            </a:r>
            <a:endParaRPr lang="en-US" sz="1700" dirty="0"/>
          </a:p>
        </p:txBody>
      </p:sp>
      <p:sp>
        <p:nvSpPr>
          <p:cNvPr id="8" name="Shape 4"/>
          <p:cNvSpPr/>
          <p:nvPr/>
        </p:nvSpPr>
        <p:spPr>
          <a:xfrm>
            <a:off x="548640" y="4983480"/>
            <a:ext cx="914400" cy="658368"/>
          </a:xfrm>
          <a:prstGeom prst="roundRect">
            <a:avLst>
              <a:gd name="adj" fmla="val 16667"/>
            </a:avLst>
          </a:prstGeom>
          <a:solidFill>
            <a:srgbClr val="3C4656"/>
          </a:solidFill>
          <a:ln w="12700">
            <a:solidFill>
              <a:srgbClr val="3C4656"/>
            </a:solidFill>
            <a:prstDash val="solid"/>
          </a:ln>
        </p:spPr>
      </p:sp>
      <p:sp>
        <p:nvSpPr>
          <p:cNvPr id="9" name="Text 5"/>
          <p:cNvSpPr txBox="1"/>
          <p:nvPr/>
        </p:nvSpPr>
        <p:spPr>
          <a:xfrm>
            <a:off x="548640"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Manual VM creation</a:t>
            </a:r>
            <a:endParaRPr lang="en-US" sz="1000" dirty="0"/>
          </a:p>
        </p:txBody>
      </p:sp>
      <p:sp>
        <p:nvSpPr>
          <p:cNvPr id="10" name="Shape 6"/>
          <p:cNvSpPr/>
          <p:nvPr/>
        </p:nvSpPr>
        <p:spPr>
          <a:xfrm>
            <a:off x="1559052" y="4983480"/>
            <a:ext cx="914400" cy="658368"/>
          </a:xfrm>
          <a:prstGeom prst="roundRect">
            <a:avLst>
              <a:gd name="adj" fmla="val 16667"/>
            </a:avLst>
          </a:prstGeom>
          <a:solidFill>
            <a:srgbClr val="3C4656"/>
          </a:solidFill>
          <a:ln w="12700">
            <a:solidFill>
              <a:srgbClr val="3C4656"/>
            </a:solidFill>
            <a:prstDash val="solid"/>
          </a:ln>
        </p:spPr>
      </p:sp>
      <p:sp>
        <p:nvSpPr>
          <p:cNvPr id="11" name="Text 7"/>
          <p:cNvSpPr txBox="1"/>
          <p:nvPr/>
        </p:nvSpPr>
        <p:spPr>
          <a:xfrm>
            <a:off x="1559052"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Repetitive tasks</a:t>
            </a:r>
            <a:endParaRPr lang="en-US" sz="1000" dirty="0"/>
          </a:p>
        </p:txBody>
      </p:sp>
      <p:sp>
        <p:nvSpPr>
          <p:cNvPr id="12" name="Shape 8"/>
          <p:cNvSpPr/>
          <p:nvPr/>
        </p:nvSpPr>
        <p:spPr>
          <a:xfrm>
            <a:off x="2569464" y="4983480"/>
            <a:ext cx="914400" cy="658368"/>
          </a:xfrm>
          <a:prstGeom prst="roundRect">
            <a:avLst>
              <a:gd name="adj" fmla="val 16667"/>
            </a:avLst>
          </a:prstGeom>
          <a:solidFill>
            <a:srgbClr val="4A4F7A"/>
          </a:solidFill>
          <a:ln w="12700">
            <a:solidFill>
              <a:srgbClr val="4A4F7A"/>
            </a:solidFill>
            <a:prstDash val="solid"/>
          </a:ln>
        </p:spPr>
      </p:sp>
      <p:sp>
        <p:nvSpPr>
          <p:cNvPr id="13" name="Text 9"/>
          <p:cNvSpPr txBox="1"/>
          <p:nvPr/>
        </p:nvSpPr>
        <p:spPr>
          <a:xfrm>
            <a:off x="2569464"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Why automation?</a:t>
            </a:r>
            <a:endParaRPr lang="en-US" sz="1000" dirty="0"/>
          </a:p>
        </p:txBody>
      </p:sp>
      <p:sp>
        <p:nvSpPr>
          <p:cNvPr id="14" name="Shape 10"/>
          <p:cNvSpPr/>
          <p:nvPr/>
        </p:nvSpPr>
        <p:spPr>
          <a:xfrm>
            <a:off x="3579876" y="4983480"/>
            <a:ext cx="914400" cy="658368"/>
          </a:xfrm>
          <a:prstGeom prst="roundRect">
            <a:avLst>
              <a:gd name="adj" fmla="val 16667"/>
            </a:avLst>
          </a:prstGeom>
          <a:solidFill>
            <a:srgbClr val="4A4F7A"/>
          </a:solidFill>
          <a:ln w="12700">
            <a:solidFill>
              <a:srgbClr val="4A4F7A"/>
            </a:solidFill>
            <a:prstDash val="solid"/>
          </a:ln>
        </p:spPr>
      </p:sp>
      <p:sp>
        <p:nvSpPr>
          <p:cNvPr id="15" name="Text 11"/>
          <p:cNvSpPr txBox="1"/>
          <p:nvPr/>
        </p:nvSpPr>
        <p:spPr>
          <a:xfrm>
            <a:off x="3579876"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Reproducibility</a:t>
            </a:r>
            <a:endParaRPr lang="en-US" sz="1000" dirty="0"/>
          </a:p>
        </p:txBody>
      </p:sp>
      <p:sp>
        <p:nvSpPr>
          <p:cNvPr id="16" name="Shape 12"/>
          <p:cNvSpPr/>
          <p:nvPr/>
        </p:nvSpPr>
        <p:spPr>
          <a:xfrm>
            <a:off x="4590288" y="4983480"/>
            <a:ext cx="914400" cy="658368"/>
          </a:xfrm>
          <a:prstGeom prst="roundRect">
            <a:avLst>
              <a:gd name="adj" fmla="val 16667"/>
            </a:avLst>
          </a:prstGeom>
          <a:solidFill>
            <a:srgbClr val="C97A06"/>
          </a:solidFill>
          <a:ln w="12700">
            <a:solidFill>
              <a:srgbClr val="C97A06"/>
            </a:solidFill>
            <a:prstDash val="solid"/>
          </a:ln>
        </p:spPr>
      </p:sp>
      <p:sp>
        <p:nvSpPr>
          <p:cNvPr id="17" name="Text 13"/>
          <p:cNvSpPr txBox="1"/>
          <p:nvPr/>
        </p:nvSpPr>
        <p:spPr>
          <a:xfrm>
            <a:off x="4590288"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Configuration files</a:t>
            </a:r>
            <a:endParaRPr lang="en-US" sz="1000" dirty="0"/>
          </a:p>
        </p:txBody>
      </p:sp>
      <p:sp>
        <p:nvSpPr>
          <p:cNvPr id="18" name="Shape 14"/>
          <p:cNvSpPr/>
          <p:nvPr/>
        </p:nvSpPr>
        <p:spPr>
          <a:xfrm>
            <a:off x="5600700" y="4983480"/>
            <a:ext cx="914400" cy="658368"/>
          </a:xfrm>
          <a:prstGeom prst="roundRect">
            <a:avLst>
              <a:gd name="adj" fmla="val 16667"/>
            </a:avLst>
          </a:prstGeom>
          <a:solidFill>
            <a:srgbClr val="5B45C9"/>
          </a:solidFill>
          <a:ln w="12700">
            <a:solidFill>
              <a:srgbClr val="5B45C9"/>
            </a:solidFill>
            <a:prstDash val="solid"/>
          </a:ln>
        </p:spPr>
      </p:sp>
      <p:sp>
        <p:nvSpPr>
          <p:cNvPr id="19" name="Text 15"/>
          <p:cNvSpPr txBox="1"/>
          <p:nvPr/>
        </p:nvSpPr>
        <p:spPr>
          <a:xfrm>
            <a:off x="5600700"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Vagrant</a:t>
            </a:r>
            <a:endParaRPr lang="en-US" sz="1000" dirty="0"/>
          </a:p>
        </p:txBody>
      </p:sp>
      <p:sp>
        <p:nvSpPr>
          <p:cNvPr id="20" name="Shape 16"/>
          <p:cNvSpPr/>
          <p:nvPr/>
        </p:nvSpPr>
        <p:spPr>
          <a:xfrm>
            <a:off x="6611112" y="4983480"/>
            <a:ext cx="914400" cy="658368"/>
          </a:xfrm>
          <a:prstGeom prst="roundRect">
            <a:avLst>
              <a:gd name="adj" fmla="val 16667"/>
            </a:avLst>
          </a:prstGeom>
          <a:solidFill>
            <a:srgbClr val="C97A06"/>
          </a:solidFill>
          <a:ln w="12700">
            <a:solidFill>
              <a:srgbClr val="C97A06"/>
            </a:solidFill>
            <a:prstDash val="solid"/>
          </a:ln>
        </p:spPr>
      </p:sp>
      <p:sp>
        <p:nvSpPr>
          <p:cNvPr id="21" name="Text 17"/>
          <p:cNvSpPr txBox="1"/>
          <p:nvPr/>
        </p:nvSpPr>
        <p:spPr>
          <a:xfrm>
            <a:off x="6611112"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Vagrantfile</a:t>
            </a:r>
            <a:endParaRPr lang="en-US" sz="1000" dirty="0"/>
          </a:p>
        </p:txBody>
      </p:sp>
      <p:sp>
        <p:nvSpPr>
          <p:cNvPr id="22" name="Shape 18"/>
          <p:cNvSpPr/>
          <p:nvPr/>
        </p:nvSpPr>
        <p:spPr>
          <a:xfrm>
            <a:off x="7621524" y="4983480"/>
            <a:ext cx="914400" cy="658368"/>
          </a:xfrm>
          <a:prstGeom prst="roundRect">
            <a:avLst>
              <a:gd name="adj" fmla="val 16667"/>
            </a:avLst>
          </a:prstGeom>
          <a:solidFill>
            <a:srgbClr val="2563A8"/>
          </a:solidFill>
          <a:ln w="12700">
            <a:solidFill>
              <a:srgbClr val="2563A8"/>
            </a:solidFill>
            <a:prstDash val="solid"/>
          </a:ln>
        </p:spPr>
      </p:sp>
      <p:sp>
        <p:nvSpPr>
          <p:cNvPr id="23" name="Text 19"/>
          <p:cNvSpPr txBox="1"/>
          <p:nvPr/>
        </p:nvSpPr>
        <p:spPr>
          <a:xfrm>
            <a:off x="7621524"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Automated VM creation</a:t>
            </a:r>
            <a:endParaRPr lang="en-US" sz="1000" dirty="0"/>
          </a:p>
        </p:txBody>
      </p:sp>
      <p:sp>
        <p:nvSpPr>
          <p:cNvPr id="24" name="Shape 20"/>
          <p:cNvSpPr/>
          <p:nvPr/>
        </p:nvSpPr>
        <p:spPr>
          <a:xfrm>
            <a:off x="8631936" y="4983480"/>
            <a:ext cx="914400" cy="658368"/>
          </a:xfrm>
          <a:prstGeom prst="roundRect">
            <a:avLst>
              <a:gd name="adj" fmla="val 16667"/>
            </a:avLst>
          </a:prstGeom>
          <a:solidFill>
            <a:srgbClr val="2E8B3A"/>
          </a:solidFill>
          <a:ln w="12700">
            <a:solidFill>
              <a:srgbClr val="2E8B3A"/>
            </a:solidFill>
            <a:prstDash val="solid"/>
          </a:ln>
        </p:spPr>
      </p:sp>
      <p:sp>
        <p:nvSpPr>
          <p:cNvPr id="25" name="Text 21"/>
          <p:cNvSpPr txBox="1"/>
          <p:nvPr/>
        </p:nvSpPr>
        <p:spPr>
          <a:xfrm>
            <a:off x="8631936"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Networking</a:t>
            </a:r>
            <a:endParaRPr lang="en-US" sz="1000" dirty="0"/>
          </a:p>
        </p:txBody>
      </p:sp>
      <p:sp>
        <p:nvSpPr>
          <p:cNvPr id="26" name="Shape 22"/>
          <p:cNvSpPr/>
          <p:nvPr/>
        </p:nvSpPr>
        <p:spPr>
          <a:xfrm>
            <a:off x="9642348" y="4983480"/>
            <a:ext cx="914400" cy="658368"/>
          </a:xfrm>
          <a:prstGeom prst="roundRect">
            <a:avLst>
              <a:gd name="adj" fmla="val 16667"/>
            </a:avLst>
          </a:prstGeom>
          <a:solidFill>
            <a:srgbClr val="0F8B7D"/>
          </a:solidFill>
          <a:ln w="12700">
            <a:solidFill>
              <a:srgbClr val="0F8B7D"/>
            </a:solidFill>
            <a:prstDash val="solid"/>
          </a:ln>
        </p:spPr>
      </p:sp>
      <p:sp>
        <p:nvSpPr>
          <p:cNvPr id="27" name="Text 23"/>
          <p:cNvSpPr txBox="1"/>
          <p:nvPr/>
        </p:nvSpPr>
        <p:spPr>
          <a:xfrm>
            <a:off x="9642348"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Provisioning</a:t>
            </a:r>
            <a:endParaRPr lang="en-US" sz="1000" dirty="0"/>
          </a:p>
        </p:txBody>
      </p:sp>
      <p:sp>
        <p:nvSpPr>
          <p:cNvPr id="28" name="Shape 24"/>
          <p:cNvSpPr/>
          <p:nvPr/>
        </p:nvSpPr>
        <p:spPr>
          <a:xfrm>
            <a:off x="10652760" y="4983480"/>
            <a:ext cx="914400" cy="658368"/>
          </a:xfrm>
          <a:prstGeom prst="roundRect">
            <a:avLst>
              <a:gd name="adj" fmla="val 16667"/>
            </a:avLst>
          </a:prstGeom>
          <a:solidFill>
            <a:srgbClr val="2E8B3A"/>
          </a:solidFill>
          <a:ln w="12700">
            <a:solidFill>
              <a:srgbClr val="2E8B3A"/>
            </a:solidFill>
            <a:prstDash val="solid"/>
          </a:ln>
        </p:spPr>
      </p:sp>
      <p:sp>
        <p:nvSpPr>
          <p:cNvPr id="29" name="Text 25"/>
          <p:cNvSpPr txBox="1"/>
          <p:nvPr/>
        </p:nvSpPr>
        <p:spPr>
          <a:xfrm>
            <a:off x="10652760" y="4983480"/>
            <a:ext cx="914400" cy="658368"/>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Reproducible lab</a:t>
            </a:r>
            <a:endParaRPr lang="en-US" sz="1000" dirty="0"/>
          </a:p>
        </p:txBody>
      </p:sp>
      <p:sp>
        <p:nvSpPr>
          <p:cNvPr id="30" name="Text 26"/>
          <p:cNvSpPr txBox="1"/>
          <p:nvPr/>
        </p:nvSpPr>
        <p:spPr>
          <a:xfrm>
            <a:off x="548640" y="4617720"/>
            <a:ext cx="3657600" cy="274320"/>
          </a:xfrm>
          <a:prstGeom prst="rect">
            <a:avLst/>
          </a:prstGeom>
          <a:noFill/>
          <a:ln/>
        </p:spPr>
        <p:txBody>
          <a:bodyPr wrap="square" lIns="0" tIns="0" rIns="0" bIns="0" rtlCol="0" anchor="t"/>
          <a:lstStyle/>
          <a:p>
            <a:pPr indent="0" marL="0">
              <a:buNone/>
            </a:pPr>
            <a:r>
              <a:rPr lang="en-US" sz="1200" b="1" dirty="0">
                <a:solidFill>
                  <a:srgbClr val="A5B0C2"/>
                </a:solidFill>
                <a:latin typeface="Calibri" pitchFamily="34" charset="0"/>
                <a:ea typeface="Calibri" pitchFamily="34" charset="-122"/>
                <a:cs typeface="Calibri" pitchFamily="34" charset="-120"/>
              </a:rPr>
              <a:t>Today's path</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BY THE END OF THIS SESSION YOU CAN…</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Learning objectives</a:t>
            </a:r>
            <a:endParaRPr lang="en-US" sz="3000" dirty="0"/>
          </a:p>
        </p:txBody>
      </p:sp>
      <p:sp>
        <p:nvSpPr>
          <p:cNvPr id="5" name="Shape 2"/>
          <p:cNvSpPr/>
          <p:nvPr/>
        </p:nvSpPr>
        <p:spPr>
          <a:xfrm>
            <a:off x="548640" y="1463040"/>
            <a:ext cx="2567864" cy="4800600"/>
          </a:xfrm>
          <a:prstGeom prst="roundRect">
            <a:avLst>
              <a:gd name="adj" fmla="val 2849"/>
            </a:avLst>
          </a:prstGeom>
          <a:solidFill>
            <a:srgbClr val="F2F4F8"/>
          </a:solidFill>
          <a:ln w="12700">
            <a:solidFill>
              <a:srgbClr val="F2F4F8"/>
            </a:solidFill>
            <a:prstDash val="solid"/>
          </a:ln>
        </p:spPr>
      </p:sp>
      <p:sp>
        <p:nvSpPr>
          <p:cNvPr id="6" name="Shape 3"/>
          <p:cNvSpPr/>
          <p:nvPr/>
        </p:nvSpPr>
        <p:spPr>
          <a:xfrm>
            <a:off x="749808" y="1664208"/>
            <a:ext cx="457200" cy="457200"/>
          </a:xfrm>
          <a:prstGeom prst="ellipse">
            <a:avLst/>
          </a:prstGeom>
          <a:solidFill>
            <a:srgbClr val="3C4656"/>
          </a:solidFill>
          <a:ln w="12700">
            <a:solidFill>
              <a:srgbClr val="3C4656"/>
            </a:solidFill>
            <a:prstDash val="solid"/>
          </a:ln>
        </p:spPr>
      </p:sp>
      <p:pic>
        <p:nvPicPr>
          <p:cNvPr id="7" name="Image 0" descr="preencoded.png">    </p:cNvPr>
          <p:cNvPicPr>
            <a:picLocks noChangeAspect="1"/>
          </p:cNvPicPr>
          <p:nvPr/>
        </p:nvPicPr>
        <p:blipFill>
          <a:blip r:embed="rId1"/>
          <a:stretch>
            <a:fillRect/>
          </a:stretch>
        </p:blipFill>
        <p:spPr>
          <a:xfrm>
            <a:off x="864108" y="1778508"/>
            <a:ext cx="228600" cy="228600"/>
          </a:xfrm>
          <a:prstGeom prst="rect">
            <a:avLst/>
          </a:prstGeom>
        </p:spPr>
      </p:pic>
      <p:sp>
        <p:nvSpPr>
          <p:cNvPr id="8" name="Text 4"/>
          <p:cNvSpPr txBox="1"/>
          <p:nvPr/>
        </p:nvSpPr>
        <p:spPr>
          <a:xfrm>
            <a:off x="1335024" y="1664208"/>
            <a:ext cx="165346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Why automate</a:t>
            </a:r>
            <a:endParaRPr lang="en-US" sz="1600" dirty="0"/>
          </a:p>
        </p:txBody>
      </p:sp>
      <p:sp>
        <p:nvSpPr>
          <p:cNvPr id="9" name="Shape 5"/>
          <p:cNvSpPr/>
          <p:nvPr/>
        </p:nvSpPr>
        <p:spPr>
          <a:xfrm>
            <a:off x="749808" y="2350008"/>
            <a:ext cx="274320" cy="274320"/>
          </a:xfrm>
          <a:prstGeom prst="ellipse">
            <a:avLst/>
          </a:prstGeom>
          <a:solidFill>
            <a:srgbClr val="3C4656"/>
          </a:solidFill>
          <a:ln w="12700">
            <a:solidFill>
              <a:srgbClr val="3C4656"/>
            </a:solidFill>
            <a:prstDash val="solid"/>
          </a:ln>
        </p:spPr>
      </p:sp>
      <p:sp>
        <p:nvSpPr>
          <p:cNvPr id="10" name="Text 6"/>
          <p:cNvSpPr txBox="1"/>
          <p:nvPr/>
        </p:nvSpPr>
        <p:spPr>
          <a:xfrm>
            <a:off x="749808" y="23500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1152144" y="233172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infrastructure automation</a:t>
            </a:r>
            <a:endParaRPr lang="en-US" sz="1350" dirty="0"/>
          </a:p>
        </p:txBody>
      </p:sp>
      <p:sp>
        <p:nvSpPr>
          <p:cNvPr id="12" name="Shape 8"/>
          <p:cNvSpPr/>
          <p:nvPr/>
        </p:nvSpPr>
        <p:spPr>
          <a:xfrm>
            <a:off x="749808" y="2990088"/>
            <a:ext cx="274320" cy="274320"/>
          </a:xfrm>
          <a:prstGeom prst="ellipse">
            <a:avLst/>
          </a:prstGeom>
          <a:solidFill>
            <a:srgbClr val="3C4656"/>
          </a:solidFill>
          <a:ln w="12700">
            <a:solidFill>
              <a:srgbClr val="3C4656"/>
            </a:solidFill>
            <a:prstDash val="solid"/>
          </a:ln>
        </p:spPr>
      </p:sp>
      <p:sp>
        <p:nvSpPr>
          <p:cNvPr id="13" name="Text 9"/>
          <p:cNvSpPr txBox="1"/>
          <p:nvPr/>
        </p:nvSpPr>
        <p:spPr>
          <a:xfrm>
            <a:off x="749808" y="2990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Text 10"/>
          <p:cNvSpPr txBox="1"/>
          <p:nvPr/>
        </p:nvSpPr>
        <p:spPr>
          <a:xfrm>
            <a:off x="1152144" y="297180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why repetitive work needs automating</a:t>
            </a:r>
            <a:endParaRPr lang="en-US" sz="1350" dirty="0"/>
          </a:p>
        </p:txBody>
      </p:sp>
      <p:sp>
        <p:nvSpPr>
          <p:cNvPr id="15" name="Shape 11"/>
          <p:cNvSpPr/>
          <p:nvPr/>
        </p:nvSpPr>
        <p:spPr>
          <a:xfrm>
            <a:off x="749808" y="3630168"/>
            <a:ext cx="274320" cy="274320"/>
          </a:xfrm>
          <a:prstGeom prst="ellipse">
            <a:avLst/>
          </a:prstGeom>
          <a:solidFill>
            <a:srgbClr val="3C4656"/>
          </a:solidFill>
          <a:ln w="12700">
            <a:solidFill>
              <a:srgbClr val="3C4656"/>
            </a:solidFill>
            <a:prstDash val="solid"/>
          </a:ln>
        </p:spPr>
      </p:sp>
      <p:sp>
        <p:nvSpPr>
          <p:cNvPr id="16" name="Text 12"/>
          <p:cNvSpPr txBox="1"/>
          <p:nvPr/>
        </p:nvSpPr>
        <p:spPr>
          <a:xfrm>
            <a:off x="749808"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Text 13"/>
          <p:cNvSpPr txBox="1"/>
          <p:nvPr/>
        </p:nvSpPr>
        <p:spPr>
          <a:xfrm>
            <a:off x="1152144" y="361188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reproducible environments</a:t>
            </a:r>
            <a:endParaRPr lang="en-US" sz="1350" dirty="0"/>
          </a:p>
        </p:txBody>
      </p:sp>
      <p:sp>
        <p:nvSpPr>
          <p:cNvPr id="18" name="Shape 14"/>
          <p:cNvSpPr/>
          <p:nvPr/>
        </p:nvSpPr>
        <p:spPr>
          <a:xfrm>
            <a:off x="749808" y="4270248"/>
            <a:ext cx="274320" cy="274320"/>
          </a:xfrm>
          <a:prstGeom prst="ellipse">
            <a:avLst/>
          </a:prstGeom>
          <a:solidFill>
            <a:srgbClr val="3C4656"/>
          </a:solidFill>
          <a:ln w="12700">
            <a:solidFill>
              <a:srgbClr val="3C4656"/>
            </a:solidFill>
            <a:prstDash val="solid"/>
          </a:ln>
        </p:spPr>
      </p:sp>
      <p:sp>
        <p:nvSpPr>
          <p:cNvPr id="19" name="Text 15"/>
          <p:cNvSpPr txBox="1"/>
          <p:nvPr/>
        </p:nvSpPr>
        <p:spPr>
          <a:xfrm>
            <a:off x="749808" y="42702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0" name="Text 16"/>
          <p:cNvSpPr txBox="1"/>
          <p:nvPr/>
        </p:nvSpPr>
        <p:spPr>
          <a:xfrm>
            <a:off x="1152144" y="425196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Compare manual vs automated VM management</a:t>
            </a:r>
            <a:endParaRPr lang="en-US" sz="1350" dirty="0"/>
          </a:p>
        </p:txBody>
      </p:sp>
      <p:sp>
        <p:nvSpPr>
          <p:cNvPr id="21" name="Shape 17"/>
          <p:cNvSpPr/>
          <p:nvPr/>
        </p:nvSpPr>
        <p:spPr>
          <a:xfrm>
            <a:off x="3390824" y="1463040"/>
            <a:ext cx="2567864" cy="4800600"/>
          </a:xfrm>
          <a:prstGeom prst="roundRect">
            <a:avLst>
              <a:gd name="adj" fmla="val 2849"/>
            </a:avLst>
          </a:prstGeom>
          <a:solidFill>
            <a:srgbClr val="F2F4F8"/>
          </a:solidFill>
          <a:ln w="12700">
            <a:solidFill>
              <a:srgbClr val="F2F4F8"/>
            </a:solidFill>
            <a:prstDash val="solid"/>
          </a:ln>
        </p:spPr>
      </p:sp>
      <p:sp>
        <p:nvSpPr>
          <p:cNvPr id="22" name="Shape 18"/>
          <p:cNvSpPr/>
          <p:nvPr/>
        </p:nvSpPr>
        <p:spPr>
          <a:xfrm>
            <a:off x="3591992" y="1664208"/>
            <a:ext cx="457200" cy="457200"/>
          </a:xfrm>
          <a:prstGeom prst="ellipse">
            <a:avLst/>
          </a:prstGeom>
          <a:solidFill>
            <a:srgbClr val="5B45C9"/>
          </a:solidFill>
          <a:ln w="12700">
            <a:solidFill>
              <a:srgbClr val="5B45C9"/>
            </a:solidFill>
            <a:prstDash val="solid"/>
          </a:ln>
        </p:spPr>
      </p:sp>
      <p:pic>
        <p:nvPicPr>
          <p:cNvPr id="23" name="Image 1" descr="preencoded.png">    </p:cNvPr>
          <p:cNvPicPr>
            <a:picLocks noChangeAspect="1"/>
          </p:cNvPicPr>
          <p:nvPr/>
        </p:nvPicPr>
        <p:blipFill>
          <a:blip r:embed="rId2"/>
          <a:stretch>
            <a:fillRect/>
          </a:stretch>
        </p:blipFill>
        <p:spPr>
          <a:xfrm>
            <a:off x="3706292" y="1778508"/>
            <a:ext cx="228600" cy="228600"/>
          </a:xfrm>
          <a:prstGeom prst="rect">
            <a:avLst/>
          </a:prstGeom>
        </p:spPr>
      </p:pic>
      <p:sp>
        <p:nvSpPr>
          <p:cNvPr id="24" name="Text 19"/>
          <p:cNvSpPr txBox="1"/>
          <p:nvPr/>
        </p:nvSpPr>
        <p:spPr>
          <a:xfrm>
            <a:off x="4177208" y="1664208"/>
            <a:ext cx="165346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Core concepts</a:t>
            </a:r>
            <a:endParaRPr lang="en-US" sz="1600" dirty="0"/>
          </a:p>
        </p:txBody>
      </p:sp>
      <p:sp>
        <p:nvSpPr>
          <p:cNvPr id="25" name="Shape 20"/>
          <p:cNvSpPr/>
          <p:nvPr/>
        </p:nvSpPr>
        <p:spPr>
          <a:xfrm>
            <a:off x="3591992" y="2350008"/>
            <a:ext cx="274320" cy="274320"/>
          </a:xfrm>
          <a:prstGeom prst="ellipse">
            <a:avLst/>
          </a:prstGeom>
          <a:solidFill>
            <a:srgbClr val="5B45C9"/>
          </a:solidFill>
          <a:ln w="12700">
            <a:solidFill>
              <a:srgbClr val="5B45C9"/>
            </a:solidFill>
            <a:prstDash val="solid"/>
          </a:ln>
        </p:spPr>
      </p:sp>
      <p:sp>
        <p:nvSpPr>
          <p:cNvPr id="26" name="Text 21"/>
          <p:cNvSpPr txBox="1"/>
          <p:nvPr/>
        </p:nvSpPr>
        <p:spPr>
          <a:xfrm>
            <a:off x="3591992" y="23500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2"/>
          <p:cNvSpPr txBox="1"/>
          <p:nvPr/>
        </p:nvSpPr>
        <p:spPr>
          <a:xfrm>
            <a:off x="3994328" y="233172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what Vagrant is</a:t>
            </a:r>
            <a:endParaRPr lang="en-US" sz="1350" dirty="0"/>
          </a:p>
        </p:txBody>
      </p:sp>
      <p:sp>
        <p:nvSpPr>
          <p:cNvPr id="28" name="Shape 23"/>
          <p:cNvSpPr/>
          <p:nvPr/>
        </p:nvSpPr>
        <p:spPr>
          <a:xfrm>
            <a:off x="3591992" y="2990088"/>
            <a:ext cx="274320" cy="274320"/>
          </a:xfrm>
          <a:prstGeom prst="ellipse">
            <a:avLst/>
          </a:prstGeom>
          <a:solidFill>
            <a:srgbClr val="5B45C9"/>
          </a:solidFill>
          <a:ln w="12700">
            <a:solidFill>
              <a:srgbClr val="5B45C9"/>
            </a:solidFill>
            <a:prstDash val="solid"/>
          </a:ln>
        </p:spPr>
      </p:sp>
      <p:sp>
        <p:nvSpPr>
          <p:cNvPr id="29" name="Text 24"/>
          <p:cNvSpPr txBox="1"/>
          <p:nvPr/>
        </p:nvSpPr>
        <p:spPr>
          <a:xfrm>
            <a:off x="3591992" y="2990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30" name="Text 25"/>
          <p:cNvSpPr txBox="1"/>
          <p:nvPr/>
        </p:nvSpPr>
        <p:spPr>
          <a:xfrm>
            <a:off x="3994328" y="297180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Relate Vagrant to a virtualization provider</a:t>
            </a:r>
            <a:endParaRPr lang="en-US" sz="1350" dirty="0"/>
          </a:p>
        </p:txBody>
      </p:sp>
      <p:sp>
        <p:nvSpPr>
          <p:cNvPr id="31" name="Shape 26"/>
          <p:cNvSpPr/>
          <p:nvPr/>
        </p:nvSpPr>
        <p:spPr>
          <a:xfrm>
            <a:off x="3591992" y="3630168"/>
            <a:ext cx="274320" cy="274320"/>
          </a:xfrm>
          <a:prstGeom prst="ellipse">
            <a:avLst/>
          </a:prstGeom>
          <a:solidFill>
            <a:srgbClr val="5B45C9"/>
          </a:solidFill>
          <a:ln w="12700">
            <a:solidFill>
              <a:srgbClr val="5B45C9"/>
            </a:solidFill>
            <a:prstDash val="solid"/>
          </a:ln>
        </p:spPr>
      </p:sp>
      <p:sp>
        <p:nvSpPr>
          <p:cNvPr id="32" name="Text 27"/>
          <p:cNvSpPr txBox="1"/>
          <p:nvPr/>
        </p:nvSpPr>
        <p:spPr>
          <a:xfrm>
            <a:off x="3591992"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33" name="Text 28"/>
          <p:cNvSpPr txBox="1"/>
          <p:nvPr/>
        </p:nvSpPr>
        <p:spPr>
          <a:xfrm>
            <a:off x="3994328" y="361188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what a Vagrant box is</a:t>
            </a:r>
            <a:endParaRPr lang="en-US" sz="1350" dirty="0"/>
          </a:p>
        </p:txBody>
      </p:sp>
      <p:sp>
        <p:nvSpPr>
          <p:cNvPr id="34" name="Shape 29"/>
          <p:cNvSpPr/>
          <p:nvPr/>
        </p:nvSpPr>
        <p:spPr>
          <a:xfrm>
            <a:off x="3591992" y="4270248"/>
            <a:ext cx="274320" cy="274320"/>
          </a:xfrm>
          <a:prstGeom prst="ellipse">
            <a:avLst/>
          </a:prstGeom>
          <a:solidFill>
            <a:srgbClr val="5B45C9"/>
          </a:solidFill>
          <a:ln w="12700">
            <a:solidFill>
              <a:srgbClr val="5B45C9"/>
            </a:solidFill>
            <a:prstDash val="solid"/>
          </a:ln>
        </p:spPr>
      </p:sp>
      <p:sp>
        <p:nvSpPr>
          <p:cNvPr id="35" name="Text 30"/>
          <p:cNvSpPr txBox="1"/>
          <p:nvPr/>
        </p:nvSpPr>
        <p:spPr>
          <a:xfrm>
            <a:off x="3591992" y="42702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8</a:t>
            </a:r>
            <a:endParaRPr lang="en-US" sz="1000" dirty="0"/>
          </a:p>
        </p:txBody>
      </p:sp>
      <p:sp>
        <p:nvSpPr>
          <p:cNvPr id="36" name="Text 31"/>
          <p:cNvSpPr txBox="1"/>
          <p:nvPr/>
        </p:nvSpPr>
        <p:spPr>
          <a:xfrm>
            <a:off x="3994328" y="425196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the purpose of a Vagrantfile</a:t>
            </a:r>
            <a:endParaRPr lang="en-US" sz="1350" dirty="0"/>
          </a:p>
        </p:txBody>
      </p:sp>
      <p:sp>
        <p:nvSpPr>
          <p:cNvPr id="37" name="Shape 32"/>
          <p:cNvSpPr/>
          <p:nvPr/>
        </p:nvSpPr>
        <p:spPr>
          <a:xfrm>
            <a:off x="3591992" y="4910328"/>
            <a:ext cx="274320" cy="274320"/>
          </a:xfrm>
          <a:prstGeom prst="ellipse">
            <a:avLst/>
          </a:prstGeom>
          <a:solidFill>
            <a:srgbClr val="5B45C9"/>
          </a:solidFill>
          <a:ln w="12700">
            <a:solidFill>
              <a:srgbClr val="5B45C9"/>
            </a:solidFill>
            <a:prstDash val="solid"/>
          </a:ln>
        </p:spPr>
      </p:sp>
      <p:sp>
        <p:nvSpPr>
          <p:cNvPr id="38" name="Text 33"/>
          <p:cNvSpPr txBox="1"/>
          <p:nvPr/>
        </p:nvSpPr>
        <p:spPr>
          <a:xfrm>
            <a:off x="3591992" y="4910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9</a:t>
            </a:r>
            <a:endParaRPr lang="en-US" sz="1000" dirty="0"/>
          </a:p>
        </p:txBody>
      </p:sp>
      <p:sp>
        <p:nvSpPr>
          <p:cNvPr id="39" name="Text 34"/>
          <p:cNvSpPr txBox="1"/>
          <p:nvPr/>
        </p:nvSpPr>
        <p:spPr>
          <a:xfrm>
            <a:off x="3994328" y="489204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Describe the basic Vagrant workflow</a:t>
            </a:r>
            <a:endParaRPr lang="en-US" sz="1350" dirty="0"/>
          </a:p>
        </p:txBody>
      </p:sp>
      <p:sp>
        <p:nvSpPr>
          <p:cNvPr id="40" name="Shape 35"/>
          <p:cNvSpPr/>
          <p:nvPr/>
        </p:nvSpPr>
        <p:spPr>
          <a:xfrm>
            <a:off x="6233008" y="1463040"/>
            <a:ext cx="2567864" cy="4800600"/>
          </a:xfrm>
          <a:prstGeom prst="roundRect">
            <a:avLst>
              <a:gd name="adj" fmla="val 2849"/>
            </a:avLst>
          </a:prstGeom>
          <a:solidFill>
            <a:srgbClr val="F2F4F8"/>
          </a:solidFill>
          <a:ln w="12700">
            <a:solidFill>
              <a:srgbClr val="F2F4F8"/>
            </a:solidFill>
            <a:prstDash val="solid"/>
          </a:ln>
        </p:spPr>
      </p:sp>
      <p:sp>
        <p:nvSpPr>
          <p:cNvPr id="41" name="Shape 36"/>
          <p:cNvSpPr/>
          <p:nvPr/>
        </p:nvSpPr>
        <p:spPr>
          <a:xfrm>
            <a:off x="6434176" y="1664208"/>
            <a:ext cx="457200" cy="457200"/>
          </a:xfrm>
          <a:prstGeom prst="ellipse">
            <a:avLst/>
          </a:prstGeom>
          <a:solidFill>
            <a:srgbClr val="2563A8"/>
          </a:solidFill>
          <a:ln w="12700">
            <a:solidFill>
              <a:srgbClr val="2563A8"/>
            </a:solidFill>
            <a:prstDash val="solid"/>
          </a:ln>
        </p:spPr>
      </p:sp>
      <p:pic>
        <p:nvPicPr>
          <p:cNvPr id="42" name="Image 2" descr="preencoded.png">    </p:cNvPr>
          <p:cNvPicPr>
            <a:picLocks noChangeAspect="1"/>
          </p:cNvPicPr>
          <p:nvPr/>
        </p:nvPicPr>
        <p:blipFill>
          <a:blip r:embed="rId3"/>
          <a:stretch>
            <a:fillRect/>
          </a:stretch>
        </p:blipFill>
        <p:spPr>
          <a:xfrm>
            <a:off x="6548476" y="1778508"/>
            <a:ext cx="228600" cy="228600"/>
          </a:xfrm>
          <a:prstGeom prst="rect">
            <a:avLst/>
          </a:prstGeom>
        </p:spPr>
      </p:pic>
      <p:sp>
        <p:nvSpPr>
          <p:cNvPr id="43" name="Text 37"/>
          <p:cNvSpPr txBox="1"/>
          <p:nvPr/>
        </p:nvSpPr>
        <p:spPr>
          <a:xfrm>
            <a:off x="7019392" y="1664208"/>
            <a:ext cx="165346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Hands-on skills</a:t>
            </a:r>
            <a:endParaRPr lang="en-US" sz="1600" dirty="0"/>
          </a:p>
        </p:txBody>
      </p:sp>
      <p:sp>
        <p:nvSpPr>
          <p:cNvPr id="44" name="Shape 38"/>
          <p:cNvSpPr/>
          <p:nvPr/>
        </p:nvSpPr>
        <p:spPr>
          <a:xfrm>
            <a:off x="6434176" y="2350008"/>
            <a:ext cx="274320" cy="274320"/>
          </a:xfrm>
          <a:prstGeom prst="ellipse">
            <a:avLst/>
          </a:prstGeom>
          <a:solidFill>
            <a:srgbClr val="2563A8"/>
          </a:solidFill>
          <a:ln w="12700">
            <a:solidFill>
              <a:srgbClr val="2563A8"/>
            </a:solidFill>
            <a:prstDash val="solid"/>
          </a:ln>
        </p:spPr>
      </p:sp>
      <p:sp>
        <p:nvSpPr>
          <p:cNvPr id="45" name="Text 39"/>
          <p:cNvSpPr txBox="1"/>
          <p:nvPr/>
        </p:nvSpPr>
        <p:spPr>
          <a:xfrm>
            <a:off x="6434176" y="23500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10</a:t>
            </a:r>
            <a:endParaRPr lang="en-US" sz="1000" dirty="0"/>
          </a:p>
        </p:txBody>
      </p:sp>
      <p:sp>
        <p:nvSpPr>
          <p:cNvPr id="46" name="Text 40"/>
          <p:cNvSpPr txBox="1"/>
          <p:nvPr/>
        </p:nvSpPr>
        <p:spPr>
          <a:xfrm>
            <a:off x="6836512" y="233172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Use the essential Vagrant commands</a:t>
            </a:r>
            <a:endParaRPr lang="en-US" sz="1350" dirty="0"/>
          </a:p>
        </p:txBody>
      </p:sp>
      <p:sp>
        <p:nvSpPr>
          <p:cNvPr id="47" name="Shape 41"/>
          <p:cNvSpPr/>
          <p:nvPr/>
        </p:nvSpPr>
        <p:spPr>
          <a:xfrm>
            <a:off x="6434176" y="2990088"/>
            <a:ext cx="274320" cy="274320"/>
          </a:xfrm>
          <a:prstGeom prst="ellipse">
            <a:avLst/>
          </a:prstGeom>
          <a:solidFill>
            <a:srgbClr val="2563A8"/>
          </a:solidFill>
          <a:ln w="12700">
            <a:solidFill>
              <a:srgbClr val="2563A8"/>
            </a:solidFill>
            <a:prstDash val="solid"/>
          </a:ln>
        </p:spPr>
      </p:sp>
      <p:sp>
        <p:nvSpPr>
          <p:cNvPr id="48" name="Text 42"/>
          <p:cNvSpPr txBox="1"/>
          <p:nvPr/>
        </p:nvSpPr>
        <p:spPr>
          <a:xfrm>
            <a:off x="6434176" y="2990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11</a:t>
            </a:r>
            <a:endParaRPr lang="en-US" sz="1000" dirty="0"/>
          </a:p>
        </p:txBody>
      </p:sp>
      <p:sp>
        <p:nvSpPr>
          <p:cNvPr id="49" name="Text 43"/>
          <p:cNvSpPr txBox="1"/>
          <p:nvPr/>
        </p:nvSpPr>
        <p:spPr>
          <a:xfrm>
            <a:off x="6836512" y="297180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CPU and memory</a:t>
            </a:r>
            <a:endParaRPr lang="en-US" sz="1350" dirty="0"/>
          </a:p>
        </p:txBody>
      </p:sp>
      <p:sp>
        <p:nvSpPr>
          <p:cNvPr id="50" name="Shape 44"/>
          <p:cNvSpPr/>
          <p:nvPr/>
        </p:nvSpPr>
        <p:spPr>
          <a:xfrm>
            <a:off x="6434176" y="3630168"/>
            <a:ext cx="274320" cy="274320"/>
          </a:xfrm>
          <a:prstGeom prst="ellipse">
            <a:avLst/>
          </a:prstGeom>
          <a:solidFill>
            <a:srgbClr val="2563A8"/>
          </a:solidFill>
          <a:ln w="12700">
            <a:solidFill>
              <a:srgbClr val="2563A8"/>
            </a:solidFill>
            <a:prstDash val="solid"/>
          </a:ln>
        </p:spPr>
      </p:sp>
      <p:sp>
        <p:nvSpPr>
          <p:cNvPr id="51" name="Text 45"/>
          <p:cNvSpPr txBox="1"/>
          <p:nvPr/>
        </p:nvSpPr>
        <p:spPr>
          <a:xfrm>
            <a:off x="6434176"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12</a:t>
            </a:r>
            <a:endParaRPr lang="en-US" sz="1000" dirty="0"/>
          </a:p>
        </p:txBody>
      </p:sp>
      <p:sp>
        <p:nvSpPr>
          <p:cNvPr id="52" name="Text 46"/>
          <p:cNvSpPr txBox="1"/>
          <p:nvPr/>
        </p:nvSpPr>
        <p:spPr>
          <a:xfrm>
            <a:off x="6836512" y="361188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basic networking</a:t>
            </a:r>
            <a:endParaRPr lang="en-US" sz="1350" dirty="0"/>
          </a:p>
        </p:txBody>
      </p:sp>
      <p:sp>
        <p:nvSpPr>
          <p:cNvPr id="53" name="Shape 47"/>
          <p:cNvSpPr/>
          <p:nvPr/>
        </p:nvSpPr>
        <p:spPr>
          <a:xfrm>
            <a:off x="6434176" y="4270248"/>
            <a:ext cx="274320" cy="274320"/>
          </a:xfrm>
          <a:prstGeom prst="ellipse">
            <a:avLst/>
          </a:prstGeom>
          <a:solidFill>
            <a:srgbClr val="2563A8"/>
          </a:solidFill>
          <a:ln w="12700">
            <a:solidFill>
              <a:srgbClr val="2563A8"/>
            </a:solidFill>
            <a:prstDash val="solid"/>
          </a:ln>
        </p:spPr>
      </p:sp>
      <p:sp>
        <p:nvSpPr>
          <p:cNvPr id="54" name="Text 48"/>
          <p:cNvSpPr txBox="1"/>
          <p:nvPr/>
        </p:nvSpPr>
        <p:spPr>
          <a:xfrm>
            <a:off x="6434176" y="42702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13</a:t>
            </a:r>
            <a:endParaRPr lang="en-US" sz="1000" dirty="0"/>
          </a:p>
        </p:txBody>
      </p:sp>
      <p:sp>
        <p:nvSpPr>
          <p:cNvPr id="55" name="Text 49"/>
          <p:cNvSpPr txBox="1"/>
          <p:nvPr/>
        </p:nvSpPr>
        <p:spPr>
          <a:xfrm>
            <a:off x="6836512" y="425196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Connect to a VM using SSH</a:t>
            </a:r>
            <a:endParaRPr lang="en-US" sz="1350" dirty="0"/>
          </a:p>
        </p:txBody>
      </p:sp>
      <p:sp>
        <p:nvSpPr>
          <p:cNvPr id="56" name="Shape 50"/>
          <p:cNvSpPr/>
          <p:nvPr/>
        </p:nvSpPr>
        <p:spPr>
          <a:xfrm>
            <a:off x="6434176" y="4910328"/>
            <a:ext cx="274320" cy="274320"/>
          </a:xfrm>
          <a:prstGeom prst="ellipse">
            <a:avLst/>
          </a:prstGeom>
          <a:solidFill>
            <a:srgbClr val="2563A8"/>
          </a:solidFill>
          <a:ln w="12700">
            <a:solidFill>
              <a:srgbClr val="2563A8"/>
            </a:solidFill>
            <a:prstDash val="solid"/>
          </a:ln>
        </p:spPr>
      </p:sp>
      <p:sp>
        <p:nvSpPr>
          <p:cNvPr id="57" name="Text 51"/>
          <p:cNvSpPr txBox="1"/>
          <p:nvPr/>
        </p:nvSpPr>
        <p:spPr>
          <a:xfrm>
            <a:off x="6434176" y="4910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14</a:t>
            </a:r>
            <a:endParaRPr lang="en-US" sz="1000" dirty="0"/>
          </a:p>
        </p:txBody>
      </p:sp>
      <p:sp>
        <p:nvSpPr>
          <p:cNvPr id="58" name="Text 52"/>
          <p:cNvSpPr txBox="1"/>
          <p:nvPr/>
        </p:nvSpPr>
        <p:spPr>
          <a:xfrm>
            <a:off x="6836512" y="489204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Explain provisioning</a:t>
            </a:r>
            <a:endParaRPr lang="en-US" sz="1350" dirty="0"/>
          </a:p>
        </p:txBody>
      </p:sp>
      <p:sp>
        <p:nvSpPr>
          <p:cNvPr id="59" name="Shape 53"/>
          <p:cNvSpPr/>
          <p:nvPr/>
        </p:nvSpPr>
        <p:spPr>
          <a:xfrm>
            <a:off x="6434176" y="5550408"/>
            <a:ext cx="274320" cy="274320"/>
          </a:xfrm>
          <a:prstGeom prst="ellipse">
            <a:avLst/>
          </a:prstGeom>
          <a:solidFill>
            <a:srgbClr val="2563A8"/>
          </a:solidFill>
          <a:ln w="12700">
            <a:solidFill>
              <a:srgbClr val="2563A8"/>
            </a:solidFill>
            <a:prstDash val="solid"/>
          </a:ln>
        </p:spPr>
      </p:sp>
      <p:sp>
        <p:nvSpPr>
          <p:cNvPr id="60" name="Text 54"/>
          <p:cNvSpPr txBox="1"/>
          <p:nvPr/>
        </p:nvSpPr>
        <p:spPr>
          <a:xfrm>
            <a:off x="6434176" y="5550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15</a:t>
            </a:r>
            <a:endParaRPr lang="en-US" sz="1000" dirty="0"/>
          </a:p>
        </p:txBody>
      </p:sp>
      <p:sp>
        <p:nvSpPr>
          <p:cNvPr id="61" name="Text 55"/>
          <p:cNvSpPr txBox="1"/>
          <p:nvPr/>
        </p:nvSpPr>
        <p:spPr>
          <a:xfrm>
            <a:off x="6836512" y="553212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basic shell provisioning</a:t>
            </a:r>
            <a:endParaRPr lang="en-US" sz="1350" dirty="0"/>
          </a:p>
        </p:txBody>
      </p:sp>
      <p:sp>
        <p:nvSpPr>
          <p:cNvPr id="62" name="Shape 56"/>
          <p:cNvSpPr/>
          <p:nvPr/>
        </p:nvSpPr>
        <p:spPr>
          <a:xfrm>
            <a:off x="9075191" y="1463040"/>
            <a:ext cx="2567864" cy="4800600"/>
          </a:xfrm>
          <a:prstGeom prst="roundRect">
            <a:avLst>
              <a:gd name="adj" fmla="val 2849"/>
            </a:avLst>
          </a:prstGeom>
          <a:solidFill>
            <a:srgbClr val="F2F4F8"/>
          </a:solidFill>
          <a:ln w="12700">
            <a:solidFill>
              <a:srgbClr val="F2F4F8"/>
            </a:solidFill>
            <a:prstDash val="solid"/>
          </a:ln>
        </p:spPr>
      </p:sp>
      <p:sp>
        <p:nvSpPr>
          <p:cNvPr id="63" name="Shape 57"/>
          <p:cNvSpPr/>
          <p:nvPr/>
        </p:nvSpPr>
        <p:spPr>
          <a:xfrm>
            <a:off x="9276359" y="1664208"/>
            <a:ext cx="457200" cy="457200"/>
          </a:xfrm>
          <a:prstGeom prst="ellipse">
            <a:avLst/>
          </a:prstGeom>
          <a:solidFill>
            <a:srgbClr val="2E8B3A"/>
          </a:solidFill>
          <a:ln w="12700">
            <a:solidFill>
              <a:srgbClr val="2E8B3A"/>
            </a:solidFill>
            <a:prstDash val="solid"/>
          </a:ln>
        </p:spPr>
      </p:sp>
      <p:pic>
        <p:nvPicPr>
          <p:cNvPr id="64" name="Image 3" descr="preencoded.png">    </p:cNvPr>
          <p:cNvPicPr>
            <a:picLocks noChangeAspect="1"/>
          </p:cNvPicPr>
          <p:nvPr/>
        </p:nvPicPr>
        <p:blipFill>
          <a:blip r:embed="rId4"/>
          <a:stretch>
            <a:fillRect/>
          </a:stretch>
        </p:blipFill>
        <p:spPr>
          <a:xfrm>
            <a:off x="9390659" y="1778508"/>
            <a:ext cx="228600" cy="228600"/>
          </a:xfrm>
          <a:prstGeom prst="rect">
            <a:avLst/>
          </a:prstGeom>
        </p:spPr>
      </p:pic>
      <p:sp>
        <p:nvSpPr>
          <p:cNvPr id="65" name="Text 58"/>
          <p:cNvSpPr txBox="1"/>
          <p:nvPr/>
        </p:nvSpPr>
        <p:spPr>
          <a:xfrm>
            <a:off x="9861575" y="1664208"/>
            <a:ext cx="165346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Reproduce</a:t>
            </a:r>
            <a:endParaRPr lang="en-US" sz="1600" dirty="0"/>
          </a:p>
        </p:txBody>
      </p:sp>
      <p:sp>
        <p:nvSpPr>
          <p:cNvPr id="66" name="Shape 59"/>
          <p:cNvSpPr/>
          <p:nvPr/>
        </p:nvSpPr>
        <p:spPr>
          <a:xfrm>
            <a:off x="9276359" y="2350008"/>
            <a:ext cx="274320" cy="274320"/>
          </a:xfrm>
          <a:prstGeom prst="ellipse">
            <a:avLst/>
          </a:prstGeom>
          <a:solidFill>
            <a:srgbClr val="2E8B3A"/>
          </a:solidFill>
          <a:ln w="12700">
            <a:solidFill>
              <a:srgbClr val="2E8B3A"/>
            </a:solidFill>
            <a:prstDash val="solid"/>
          </a:ln>
        </p:spPr>
      </p:sp>
      <p:sp>
        <p:nvSpPr>
          <p:cNvPr id="67" name="Text 60"/>
          <p:cNvSpPr txBox="1"/>
          <p:nvPr/>
        </p:nvSpPr>
        <p:spPr>
          <a:xfrm>
            <a:off x="9276359" y="23500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16</a:t>
            </a:r>
            <a:endParaRPr lang="en-US" sz="1000" dirty="0"/>
          </a:p>
        </p:txBody>
      </p:sp>
      <p:sp>
        <p:nvSpPr>
          <p:cNvPr id="68" name="Text 61"/>
          <p:cNvSpPr txBox="1"/>
          <p:nvPr/>
        </p:nvSpPr>
        <p:spPr>
          <a:xfrm>
            <a:off x="9678695" y="233172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Build a reproducible Ubuntu lab</a:t>
            </a:r>
            <a:endParaRPr lang="en-US" sz="1350" dirty="0"/>
          </a:p>
        </p:txBody>
      </p:sp>
      <p:sp>
        <p:nvSpPr>
          <p:cNvPr id="69" name="Shape 62"/>
          <p:cNvSpPr/>
          <p:nvPr/>
        </p:nvSpPr>
        <p:spPr>
          <a:xfrm>
            <a:off x="9276359" y="2990088"/>
            <a:ext cx="274320" cy="274320"/>
          </a:xfrm>
          <a:prstGeom prst="ellipse">
            <a:avLst/>
          </a:prstGeom>
          <a:solidFill>
            <a:srgbClr val="2E8B3A"/>
          </a:solidFill>
          <a:ln w="12700">
            <a:solidFill>
              <a:srgbClr val="2E8B3A"/>
            </a:solidFill>
            <a:prstDash val="solid"/>
          </a:ln>
        </p:spPr>
      </p:sp>
      <p:sp>
        <p:nvSpPr>
          <p:cNvPr id="70" name="Text 63"/>
          <p:cNvSpPr txBox="1"/>
          <p:nvPr/>
        </p:nvSpPr>
        <p:spPr>
          <a:xfrm>
            <a:off x="9276359" y="2990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17</a:t>
            </a:r>
            <a:endParaRPr lang="en-US" sz="1000" dirty="0"/>
          </a:p>
        </p:txBody>
      </p:sp>
      <p:sp>
        <p:nvSpPr>
          <p:cNvPr id="71" name="Text 64"/>
          <p:cNvSpPr txBox="1"/>
          <p:nvPr/>
        </p:nvSpPr>
        <p:spPr>
          <a:xfrm>
            <a:off x="9678695" y="297180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Destroy and recreate it from configuration</a:t>
            </a:r>
            <a:endParaRPr lang="en-US" sz="1350" dirty="0"/>
          </a:p>
        </p:txBody>
      </p:sp>
      <p:sp>
        <p:nvSpPr>
          <p:cNvPr id="72" name="Shape 65"/>
          <p:cNvSpPr/>
          <p:nvPr/>
        </p:nvSpPr>
        <p:spPr>
          <a:xfrm>
            <a:off x="9276359" y="3630168"/>
            <a:ext cx="274320" cy="274320"/>
          </a:xfrm>
          <a:prstGeom prst="ellipse">
            <a:avLst/>
          </a:prstGeom>
          <a:solidFill>
            <a:srgbClr val="2E8B3A"/>
          </a:solidFill>
          <a:ln w="12700">
            <a:solidFill>
              <a:srgbClr val="2E8B3A"/>
            </a:solidFill>
            <a:prstDash val="solid"/>
          </a:ln>
        </p:spPr>
      </p:sp>
      <p:sp>
        <p:nvSpPr>
          <p:cNvPr id="73" name="Text 66"/>
          <p:cNvSpPr txBox="1"/>
          <p:nvPr/>
        </p:nvSpPr>
        <p:spPr>
          <a:xfrm>
            <a:off x="9276359"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18</a:t>
            </a:r>
            <a:endParaRPr lang="en-US" sz="1000" dirty="0"/>
          </a:p>
        </p:txBody>
      </p:sp>
      <p:sp>
        <p:nvSpPr>
          <p:cNvPr id="74" name="Text 67"/>
          <p:cNvSpPr txBox="1"/>
          <p:nvPr/>
        </p:nvSpPr>
        <p:spPr>
          <a:xfrm>
            <a:off x="9678695" y="3611880"/>
            <a:ext cx="1799768" cy="603504"/>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Know Vagrant's limits and good use cases</a:t>
            </a:r>
            <a:endParaRPr lang="en-US" sz="135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01 · INTRODUCTION</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From what you know to what you'll build</a:t>
            </a:r>
            <a:endParaRPr lang="en-US" sz="3000" dirty="0"/>
          </a:p>
        </p:txBody>
      </p:sp>
      <p:sp>
        <p:nvSpPr>
          <p:cNvPr id="5" name="Shape 2"/>
          <p:cNvSpPr/>
          <p:nvPr/>
        </p:nvSpPr>
        <p:spPr>
          <a:xfrm>
            <a:off x="548640" y="1417320"/>
            <a:ext cx="3515258" cy="2743200"/>
          </a:xfrm>
          <a:prstGeom prst="roundRect">
            <a:avLst>
              <a:gd name="adj" fmla="val 2667"/>
            </a:avLst>
          </a:prstGeom>
          <a:solidFill>
            <a:srgbClr val="F2F4F8"/>
          </a:solidFill>
          <a:ln w="12700">
            <a:solidFill>
              <a:srgbClr val="F2F4F8"/>
            </a:solidFill>
            <a:prstDash val="solid"/>
          </a:ln>
        </p:spPr>
      </p:sp>
      <p:sp>
        <p:nvSpPr>
          <p:cNvPr id="6" name="Shape 3"/>
          <p:cNvSpPr/>
          <p:nvPr/>
        </p:nvSpPr>
        <p:spPr>
          <a:xfrm>
            <a:off x="749808" y="1600200"/>
            <a:ext cx="457200" cy="457200"/>
          </a:xfrm>
          <a:prstGeom prst="ellipse">
            <a:avLst/>
          </a:prstGeom>
          <a:solidFill>
            <a:srgbClr val="3C4656"/>
          </a:solidFill>
          <a:ln w="12700">
            <a:solidFill>
              <a:srgbClr val="3C4656"/>
            </a:solidFill>
            <a:prstDash val="solid"/>
          </a:ln>
        </p:spPr>
      </p:sp>
      <p:pic>
        <p:nvPicPr>
          <p:cNvPr id="7" name="Image 0" descr="preencoded.png">    </p:cNvPr>
          <p:cNvPicPr>
            <a:picLocks noChangeAspect="1"/>
          </p:cNvPicPr>
          <p:nvPr/>
        </p:nvPicPr>
        <p:blipFill>
          <a:blip r:embed="rId1"/>
          <a:stretch>
            <a:fillRect/>
          </a:stretch>
        </p:blipFill>
        <p:spPr>
          <a:xfrm>
            <a:off x="864108" y="1714500"/>
            <a:ext cx="228600" cy="228600"/>
          </a:xfrm>
          <a:prstGeom prst="rect">
            <a:avLst/>
          </a:prstGeom>
        </p:spPr>
      </p:pic>
      <p:sp>
        <p:nvSpPr>
          <p:cNvPr id="8" name="Text 4"/>
          <p:cNvSpPr txBox="1"/>
          <p:nvPr/>
        </p:nvSpPr>
        <p:spPr>
          <a:xfrm>
            <a:off x="1335024" y="1600200"/>
            <a:ext cx="2600858"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You already know</a:t>
            </a:r>
            <a:endParaRPr lang="en-US" sz="1600" dirty="0"/>
          </a:p>
        </p:txBody>
      </p:sp>
      <p:sp>
        <p:nvSpPr>
          <p:cNvPr id="9" name="Shape 5"/>
          <p:cNvSpPr/>
          <p:nvPr/>
        </p:nvSpPr>
        <p:spPr>
          <a:xfrm>
            <a:off x="4338218" y="1417320"/>
            <a:ext cx="3515258" cy="2743200"/>
          </a:xfrm>
          <a:prstGeom prst="roundRect">
            <a:avLst>
              <a:gd name="adj" fmla="val 2667"/>
            </a:avLst>
          </a:prstGeom>
          <a:solidFill>
            <a:srgbClr val="F2F4F8"/>
          </a:solidFill>
          <a:ln w="12700">
            <a:solidFill>
              <a:srgbClr val="F2F4F8"/>
            </a:solidFill>
            <a:prstDash val="solid"/>
          </a:ln>
        </p:spPr>
      </p:sp>
      <p:sp>
        <p:nvSpPr>
          <p:cNvPr id="10" name="Shape 6"/>
          <p:cNvSpPr/>
          <p:nvPr/>
        </p:nvSpPr>
        <p:spPr>
          <a:xfrm>
            <a:off x="4539386" y="1600200"/>
            <a:ext cx="457200" cy="457200"/>
          </a:xfrm>
          <a:prstGeom prst="ellipse">
            <a:avLst/>
          </a:prstGeom>
          <a:solidFill>
            <a:srgbClr val="5B45C9"/>
          </a:solidFill>
          <a:ln w="12700">
            <a:solidFill>
              <a:srgbClr val="5B45C9"/>
            </a:solidFill>
            <a:prstDash val="solid"/>
          </a:ln>
        </p:spPr>
      </p:sp>
      <p:pic>
        <p:nvPicPr>
          <p:cNvPr id="11" name="Image 1" descr="preencoded.png">    </p:cNvPr>
          <p:cNvPicPr>
            <a:picLocks noChangeAspect="1"/>
          </p:cNvPicPr>
          <p:nvPr/>
        </p:nvPicPr>
        <p:blipFill>
          <a:blip r:embed="rId2"/>
          <a:stretch>
            <a:fillRect/>
          </a:stretch>
        </p:blipFill>
        <p:spPr>
          <a:xfrm>
            <a:off x="4653686" y="1714500"/>
            <a:ext cx="228600" cy="228600"/>
          </a:xfrm>
          <a:prstGeom prst="rect">
            <a:avLst/>
          </a:prstGeom>
        </p:spPr>
      </p:pic>
      <p:sp>
        <p:nvSpPr>
          <p:cNvPr id="12" name="Text 7"/>
          <p:cNvSpPr txBox="1"/>
          <p:nvPr/>
        </p:nvSpPr>
        <p:spPr>
          <a:xfrm>
            <a:off x="5124602" y="1600200"/>
            <a:ext cx="2600858"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What automation adds</a:t>
            </a:r>
            <a:endParaRPr lang="en-US" sz="1600" dirty="0"/>
          </a:p>
        </p:txBody>
      </p:sp>
      <p:sp>
        <p:nvSpPr>
          <p:cNvPr id="13" name="Shape 8"/>
          <p:cNvSpPr/>
          <p:nvPr/>
        </p:nvSpPr>
        <p:spPr>
          <a:xfrm>
            <a:off x="8127797" y="1417320"/>
            <a:ext cx="3515258" cy="2743200"/>
          </a:xfrm>
          <a:prstGeom prst="roundRect">
            <a:avLst>
              <a:gd name="adj" fmla="val 2667"/>
            </a:avLst>
          </a:prstGeom>
          <a:solidFill>
            <a:srgbClr val="F2F4F8"/>
          </a:solidFill>
          <a:ln w="12700">
            <a:solidFill>
              <a:srgbClr val="F2F4F8"/>
            </a:solidFill>
            <a:prstDash val="solid"/>
          </a:ln>
        </p:spPr>
      </p:sp>
      <p:sp>
        <p:nvSpPr>
          <p:cNvPr id="14" name="Shape 9"/>
          <p:cNvSpPr/>
          <p:nvPr/>
        </p:nvSpPr>
        <p:spPr>
          <a:xfrm>
            <a:off x="8328965" y="1600200"/>
            <a:ext cx="457200" cy="457200"/>
          </a:xfrm>
          <a:prstGeom prst="ellipse">
            <a:avLst/>
          </a:prstGeom>
          <a:solidFill>
            <a:srgbClr val="2E8B3A"/>
          </a:solidFill>
          <a:ln w="12700">
            <a:solidFill>
              <a:srgbClr val="2E8B3A"/>
            </a:solidFill>
            <a:prstDash val="solid"/>
          </a:ln>
        </p:spPr>
      </p:sp>
      <p:pic>
        <p:nvPicPr>
          <p:cNvPr id="15" name="Image 2" descr="preencoded.png">    </p:cNvPr>
          <p:cNvPicPr>
            <a:picLocks noChangeAspect="1"/>
          </p:cNvPicPr>
          <p:nvPr/>
        </p:nvPicPr>
        <p:blipFill>
          <a:blip r:embed="rId3"/>
          <a:stretch>
            <a:fillRect/>
          </a:stretch>
        </p:blipFill>
        <p:spPr>
          <a:xfrm>
            <a:off x="8443265" y="1714500"/>
            <a:ext cx="228600" cy="228600"/>
          </a:xfrm>
          <a:prstGeom prst="rect">
            <a:avLst/>
          </a:prstGeom>
        </p:spPr>
      </p:pic>
      <p:sp>
        <p:nvSpPr>
          <p:cNvPr id="16" name="Text 10"/>
          <p:cNvSpPr txBox="1"/>
          <p:nvPr/>
        </p:nvSpPr>
        <p:spPr>
          <a:xfrm>
            <a:off x="8914181" y="1600200"/>
            <a:ext cx="2600858"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What you will build</a:t>
            </a:r>
            <a:endParaRPr lang="en-US" sz="1600" dirty="0"/>
          </a:p>
        </p:txBody>
      </p:sp>
      <p:sp>
        <p:nvSpPr>
          <p:cNvPr id="17" name="Shape 11"/>
          <p:cNvSpPr/>
          <p:nvPr/>
        </p:nvSpPr>
        <p:spPr>
          <a:xfrm>
            <a:off x="777240" y="2286000"/>
            <a:ext cx="1483309" cy="420624"/>
          </a:xfrm>
          <a:prstGeom prst="roundRect">
            <a:avLst>
              <a:gd name="adj" fmla="val 26087"/>
            </a:avLst>
          </a:prstGeom>
          <a:solidFill>
            <a:srgbClr val="FFFFFF"/>
          </a:solidFill>
          <a:ln w="12700">
            <a:solidFill>
              <a:srgbClr val="3C4656"/>
            </a:solidFill>
            <a:prstDash val="solid"/>
          </a:ln>
        </p:spPr>
      </p:sp>
      <p:sp>
        <p:nvSpPr>
          <p:cNvPr id="18" name="Text 12"/>
          <p:cNvSpPr txBox="1"/>
          <p:nvPr/>
        </p:nvSpPr>
        <p:spPr>
          <a:xfrm>
            <a:off x="777240" y="2286000"/>
            <a:ext cx="1483309" cy="420624"/>
          </a:xfrm>
          <a:prstGeom prst="rect">
            <a:avLst/>
          </a:prstGeom>
          <a:noFill/>
          <a:ln/>
        </p:spPr>
        <p:txBody>
          <a:bodyPr wrap="square" lIns="0" tIns="0" rIns="0" bIns="0" rtlCol="0" anchor="ctr"/>
          <a:lstStyle/>
          <a:p>
            <a:pPr algn="ctr" indent="0" marL="0">
              <a:buNone/>
            </a:pPr>
            <a:r>
              <a:rPr lang="en-US" sz="1200" b="1" dirty="0">
                <a:solidFill>
                  <a:srgbClr val="3C4656"/>
                </a:solidFill>
                <a:latin typeface="Calibri" pitchFamily="34" charset="0"/>
                <a:ea typeface="Calibri" pitchFamily="34" charset="-122"/>
                <a:cs typeface="Calibri" pitchFamily="34" charset="-120"/>
              </a:rPr>
              <a:t>Virtualization</a:t>
            </a:r>
            <a:endParaRPr lang="en-US" sz="1200" dirty="0"/>
          </a:p>
        </p:txBody>
      </p:sp>
      <p:sp>
        <p:nvSpPr>
          <p:cNvPr id="19" name="Shape 13"/>
          <p:cNvSpPr/>
          <p:nvPr/>
        </p:nvSpPr>
        <p:spPr>
          <a:xfrm>
            <a:off x="2351989" y="2286000"/>
            <a:ext cx="1483309" cy="420624"/>
          </a:xfrm>
          <a:prstGeom prst="roundRect">
            <a:avLst>
              <a:gd name="adj" fmla="val 26087"/>
            </a:avLst>
          </a:prstGeom>
          <a:solidFill>
            <a:srgbClr val="FFFFFF"/>
          </a:solidFill>
          <a:ln w="12700">
            <a:solidFill>
              <a:srgbClr val="3C4656"/>
            </a:solidFill>
            <a:prstDash val="solid"/>
          </a:ln>
        </p:spPr>
      </p:sp>
      <p:sp>
        <p:nvSpPr>
          <p:cNvPr id="20" name="Text 14"/>
          <p:cNvSpPr txBox="1"/>
          <p:nvPr/>
        </p:nvSpPr>
        <p:spPr>
          <a:xfrm>
            <a:off x="2351989" y="2286000"/>
            <a:ext cx="1483309" cy="420624"/>
          </a:xfrm>
          <a:prstGeom prst="rect">
            <a:avLst/>
          </a:prstGeom>
          <a:noFill/>
          <a:ln/>
        </p:spPr>
        <p:txBody>
          <a:bodyPr wrap="square" lIns="0" tIns="0" rIns="0" bIns="0" rtlCol="0" anchor="ctr"/>
          <a:lstStyle/>
          <a:p>
            <a:pPr algn="ctr" indent="0" marL="0">
              <a:buNone/>
            </a:pPr>
            <a:r>
              <a:rPr lang="en-US" sz="1200" b="1" dirty="0">
                <a:solidFill>
                  <a:srgbClr val="3C4656"/>
                </a:solidFill>
                <a:latin typeface="Calibri" pitchFamily="34" charset="0"/>
                <a:ea typeface="Calibri" pitchFamily="34" charset="-122"/>
                <a:cs typeface="Calibri" pitchFamily="34" charset="-120"/>
              </a:rPr>
              <a:t>Virtual machines</a:t>
            </a:r>
            <a:endParaRPr lang="en-US" sz="1200" dirty="0"/>
          </a:p>
        </p:txBody>
      </p:sp>
      <p:sp>
        <p:nvSpPr>
          <p:cNvPr id="21" name="Shape 15"/>
          <p:cNvSpPr/>
          <p:nvPr/>
        </p:nvSpPr>
        <p:spPr>
          <a:xfrm>
            <a:off x="777240" y="2834640"/>
            <a:ext cx="1483309" cy="420624"/>
          </a:xfrm>
          <a:prstGeom prst="roundRect">
            <a:avLst>
              <a:gd name="adj" fmla="val 26087"/>
            </a:avLst>
          </a:prstGeom>
          <a:solidFill>
            <a:srgbClr val="FFFFFF"/>
          </a:solidFill>
          <a:ln w="12700">
            <a:solidFill>
              <a:srgbClr val="3C4656"/>
            </a:solidFill>
            <a:prstDash val="solid"/>
          </a:ln>
        </p:spPr>
      </p:sp>
      <p:sp>
        <p:nvSpPr>
          <p:cNvPr id="22" name="Text 16"/>
          <p:cNvSpPr txBox="1"/>
          <p:nvPr/>
        </p:nvSpPr>
        <p:spPr>
          <a:xfrm>
            <a:off x="777240" y="2834640"/>
            <a:ext cx="1483309" cy="420624"/>
          </a:xfrm>
          <a:prstGeom prst="rect">
            <a:avLst/>
          </a:prstGeom>
          <a:noFill/>
          <a:ln/>
        </p:spPr>
        <p:txBody>
          <a:bodyPr wrap="square" lIns="0" tIns="0" rIns="0" bIns="0" rtlCol="0" anchor="ctr"/>
          <a:lstStyle/>
          <a:p>
            <a:pPr algn="ctr" indent="0" marL="0">
              <a:buNone/>
            </a:pPr>
            <a:r>
              <a:rPr lang="en-US" sz="1200" b="1" dirty="0">
                <a:solidFill>
                  <a:srgbClr val="3C4656"/>
                </a:solidFill>
                <a:latin typeface="Calibri" pitchFamily="34" charset="0"/>
                <a:ea typeface="Calibri" pitchFamily="34" charset="-122"/>
                <a:cs typeface="Calibri" pitchFamily="34" charset="-120"/>
              </a:rPr>
              <a:t>Hypervisors</a:t>
            </a:r>
            <a:endParaRPr lang="en-US" sz="1200" dirty="0"/>
          </a:p>
        </p:txBody>
      </p:sp>
      <p:sp>
        <p:nvSpPr>
          <p:cNvPr id="23" name="Shape 17"/>
          <p:cNvSpPr/>
          <p:nvPr/>
        </p:nvSpPr>
        <p:spPr>
          <a:xfrm>
            <a:off x="2351989" y="2834640"/>
            <a:ext cx="1483309" cy="420624"/>
          </a:xfrm>
          <a:prstGeom prst="roundRect">
            <a:avLst>
              <a:gd name="adj" fmla="val 26087"/>
            </a:avLst>
          </a:prstGeom>
          <a:solidFill>
            <a:srgbClr val="FFFFFF"/>
          </a:solidFill>
          <a:ln w="12700">
            <a:solidFill>
              <a:srgbClr val="3C4656"/>
            </a:solidFill>
            <a:prstDash val="solid"/>
          </a:ln>
        </p:spPr>
      </p:sp>
      <p:sp>
        <p:nvSpPr>
          <p:cNvPr id="24" name="Text 18"/>
          <p:cNvSpPr txBox="1"/>
          <p:nvPr/>
        </p:nvSpPr>
        <p:spPr>
          <a:xfrm>
            <a:off x="2351989" y="2834640"/>
            <a:ext cx="1483309" cy="420624"/>
          </a:xfrm>
          <a:prstGeom prst="rect">
            <a:avLst/>
          </a:prstGeom>
          <a:noFill/>
          <a:ln/>
        </p:spPr>
        <p:txBody>
          <a:bodyPr wrap="square" lIns="0" tIns="0" rIns="0" bIns="0" rtlCol="0" anchor="ctr"/>
          <a:lstStyle/>
          <a:p>
            <a:pPr algn="ctr" indent="0" marL="0">
              <a:buNone/>
            </a:pPr>
            <a:r>
              <a:rPr lang="en-US" sz="1200" b="1" dirty="0">
                <a:solidFill>
                  <a:srgbClr val="3C4656"/>
                </a:solidFill>
                <a:latin typeface="Calibri" pitchFamily="34" charset="0"/>
                <a:ea typeface="Calibri" pitchFamily="34" charset="-122"/>
                <a:cs typeface="Calibri" pitchFamily="34" charset="-120"/>
              </a:rPr>
              <a:t>Virtual networking</a:t>
            </a:r>
            <a:endParaRPr lang="en-US" sz="1200" dirty="0"/>
          </a:p>
        </p:txBody>
      </p:sp>
      <p:sp>
        <p:nvSpPr>
          <p:cNvPr id="25" name="Shape 19"/>
          <p:cNvSpPr/>
          <p:nvPr/>
        </p:nvSpPr>
        <p:spPr>
          <a:xfrm>
            <a:off x="777240" y="3383280"/>
            <a:ext cx="1483309" cy="420624"/>
          </a:xfrm>
          <a:prstGeom prst="roundRect">
            <a:avLst>
              <a:gd name="adj" fmla="val 26087"/>
            </a:avLst>
          </a:prstGeom>
          <a:solidFill>
            <a:srgbClr val="FFFFFF"/>
          </a:solidFill>
          <a:ln w="12700">
            <a:solidFill>
              <a:srgbClr val="3C4656"/>
            </a:solidFill>
            <a:prstDash val="solid"/>
          </a:ln>
        </p:spPr>
      </p:sp>
      <p:sp>
        <p:nvSpPr>
          <p:cNvPr id="26" name="Text 20"/>
          <p:cNvSpPr txBox="1"/>
          <p:nvPr/>
        </p:nvSpPr>
        <p:spPr>
          <a:xfrm>
            <a:off x="777240" y="3383280"/>
            <a:ext cx="1483309" cy="420624"/>
          </a:xfrm>
          <a:prstGeom prst="rect">
            <a:avLst/>
          </a:prstGeom>
          <a:noFill/>
          <a:ln/>
        </p:spPr>
        <p:txBody>
          <a:bodyPr wrap="square" lIns="0" tIns="0" rIns="0" bIns="0" rtlCol="0" anchor="ctr"/>
          <a:lstStyle/>
          <a:p>
            <a:pPr algn="ctr" indent="0" marL="0">
              <a:buNone/>
            </a:pPr>
            <a:r>
              <a:rPr lang="en-US" sz="1200" b="1" dirty="0">
                <a:solidFill>
                  <a:srgbClr val="3C4656"/>
                </a:solidFill>
                <a:latin typeface="Calibri" pitchFamily="34" charset="0"/>
                <a:ea typeface="Calibri" pitchFamily="34" charset="-122"/>
                <a:cs typeface="Calibri" pitchFamily="34" charset="-120"/>
              </a:rPr>
              <a:t>Cloud computing</a:t>
            </a:r>
            <a:endParaRPr lang="en-US" sz="1200" dirty="0"/>
          </a:p>
        </p:txBody>
      </p:sp>
      <p:sp>
        <p:nvSpPr>
          <p:cNvPr id="27" name="Shape 21"/>
          <p:cNvSpPr/>
          <p:nvPr/>
        </p:nvSpPr>
        <p:spPr>
          <a:xfrm>
            <a:off x="2351989" y="3383280"/>
            <a:ext cx="1483309" cy="420624"/>
          </a:xfrm>
          <a:prstGeom prst="roundRect">
            <a:avLst>
              <a:gd name="adj" fmla="val 26087"/>
            </a:avLst>
          </a:prstGeom>
          <a:solidFill>
            <a:srgbClr val="FFFFFF"/>
          </a:solidFill>
          <a:ln w="12700">
            <a:solidFill>
              <a:srgbClr val="3C4656"/>
            </a:solidFill>
            <a:prstDash val="solid"/>
          </a:ln>
        </p:spPr>
      </p:sp>
      <p:sp>
        <p:nvSpPr>
          <p:cNvPr id="28" name="Text 22"/>
          <p:cNvSpPr txBox="1"/>
          <p:nvPr/>
        </p:nvSpPr>
        <p:spPr>
          <a:xfrm>
            <a:off x="2351989" y="3383280"/>
            <a:ext cx="1483309" cy="420624"/>
          </a:xfrm>
          <a:prstGeom prst="rect">
            <a:avLst/>
          </a:prstGeom>
          <a:noFill/>
          <a:ln/>
        </p:spPr>
        <p:txBody>
          <a:bodyPr wrap="square" lIns="0" tIns="0" rIns="0" bIns="0" rtlCol="0" anchor="ctr"/>
          <a:lstStyle/>
          <a:p>
            <a:pPr algn="ctr" indent="0" marL="0">
              <a:buNone/>
            </a:pPr>
            <a:r>
              <a:rPr lang="en-US" sz="1200" b="1" dirty="0">
                <a:solidFill>
                  <a:srgbClr val="3C4656"/>
                </a:solidFill>
                <a:latin typeface="Calibri" pitchFamily="34" charset="0"/>
                <a:ea typeface="Calibri" pitchFamily="34" charset="-122"/>
                <a:cs typeface="Calibri" pitchFamily="34" charset="-120"/>
              </a:rPr>
              <a:t>AWS basics</a:t>
            </a:r>
            <a:endParaRPr lang="en-US" sz="1200" dirty="0"/>
          </a:p>
        </p:txBody>
      </p:sp>
      <p:sp>
        <p:nvSpPr>
          <p:cNvPr id="29" name="Text 23"/>
          <p:cNvSpPr txBox="1"/>
          <p:nvPr/>
        </p:nvSpPr>
        <p:spPr>
          <a:xfrm>
            <a:off x="4566818" y="2286000"/>
            <a:ext cx="3058058" cy="17830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Describe a VM in a text file</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Create it with one command</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Configure software automatically</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Destroy and rebuild it any time</a:t>
            </a:r>
            <a:endParaRPr lang="en-US" sz="1400" dirty="0"/>
          </a:p>
        </p:txBody>
      </p:sp>
      <p:sp>
        <p:nvSpPr>
          <p:cNvPr id="30" name="Text 24"/>
          <p:cNvSpPr txBox="1"/>
          <p:nvPr/>
        </p:nvSpPr>
        <p:spPr>
          <a:xfrm>
            <a:off x="8356397" y="2286000"/>
            <a:ext cx="3058058" cy="1737360"/>
          </a:xfrm>
          <a:prstGeom prst="rect">
            <a:avLst/>
          </a:prstGeom>
          <a:noFill/>
          <a:ln/>
        </p:spPr>
        <p:txBody>
          <a:bodyPr wrap="square" lIns="0" tIns="0" rIns="0" bIns="0" rtlCol="0" anchor="t"/>
          <a:lstStyle/>
          <a:p>
            <a:pPr indent="0" marL="0">
              <a:buNone/>
            </a:pPr>
            <a:r>
              <a:rPr lang="en-US" sz="1400" b="1" dirty="0">
                <a:solidFill>
                  <a:srgbClr val="14202E"/>
                </a:solidFill>
                <a:latin typeface="Calibri" pitchFamily="34" charset="0"/>
                <a:ea typeface="Calibri" pitchFamily="34" charset="-122"/>
                <a:cs typeface="Calibri" pitchFamily="34" charset="-120"/>
              </a:rPr>
              <a:t>A reproducible Ubuntu web server</a:t>
            </a: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2 CPUs · 2 GB RAM · private IP · Nginx installed automatically — all from one folder you can share.</a:t>
            </a:r>
            <a:endParaRPr lang="en-US" sz="1400" dirty="0"/>
          </a:p>
        </p:txBody>
      </p:sp>
      <p:sp>
        <p:nvSpPr>
          <p:cNvPr id="31" name="Text 25"/>
          <p:cNvSpPr txBox="1"/>
          <p:nvPr/>
        </p:nvSpPr>
        <p:spPr>
          <a:xfrm>
            <a:off x="548640" y="4315968"/>
            <a:ext cx="4572000" cy="274320"/>
          </a:xfrm>
          <a:prstGeom prst="rect">
            <a:avLst/>
          </a:prstGeom>
          <a:noFill/>
          <a:ln/>
        </p:spPr>
        <p:txBody>
          <a:bodyPr wrap="square" lIns="0" tIns="0" rIns="0" bIns="0" rtlCol="0" anchor="t"/>
          <a:lstStyle/>
          <a:p>
            <a:pPr indent="0" marL="0">
              <a:buNone/>
            </a:pPr>
            <a:r>
              <a:rPr lang="en-US" sz="1300" b="1" dirty="0">
                <a:solidFill>
                  <a:srgbClr val="5B6472"/>
                </a:solidFill>
                <a:latin typeface="Calibri" pitchFamily="34" charset="0"/>
                <a:ea typeface="Calibri" pitchFamily="34" charset="-122"/>
                <a:cs typeface="Calibri" pitchFamily="34" charset="-120"/>
              </a:rPr>
              <a:t>Our learning journey</a:t>
            </a:r>
            <a:endParaRPr lang="en-US" sz="1300" dirty="0"/>
          </a:p>
        </p:txBody>
      </p:sp>
      <p:sp>
        <p:nvSpPr>
          <p:cNvPr id="32" name="Shape 26"/>
          <p:cNvSpPr/>
          <p:nvPr/>
        </p:nvSpPr>
        <p:spPr>
          <a:xfrm>
            <a:off x="548640" y="4645152"/>
            <a:ext cx="1618488" cy="749808"/>
          </a:xfrm>
          <a:prstGeom prst="roundRect">
            <a:avLst>
              <a:gd name="adj" fmla="val 9756"/>
            </a:avLst>
          </a:prstGeom>
          <a:solidFill>
            <a:srgbClr val="0F8B7D"/>
          </a:solidFill>
          <a:ln w="12700">
            <a:solidFill>
              <a:srgbClr val="0F8B7D"/>
            </a:solidFill>
            <a:prstDash val="solid"/>
          </a:ln>
        </p:spPr>
      </p:sp>
      <p:sp>
        <p:nvSpPr>
          <p:cNvPr id="33" name="Text 27"/>
          <p:cNvSpPr txBox="1"/>
          <p:nvPr/>
        </p:nvSpPr>
        <p:spPr>
          <a:xfrm>
            <a:off x="640080" y="4645152"/>
            <a:ext cx="1435608" cy="749808"/>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Virtualization</a:t>
            </a:r>
            <a:endParaRPr lang="en-US" sz="1250" dirty="0"/>
          </a:p>
        </p:txBody>
      </p:sp>
      <p:sp>
        <p:nvSpPr>
          <p:cNvPr id="34" name="Shape 28"/>
          <p:cNvSpPr/>
          <p:nvPr/>
        </p:nvSpPr>
        <p:spPr>
          <a:xfrm>
            <a:off x="2167128" y="5020056"/>
            <a:ext cx="276149" cy="0"/>
          </a:xfrm>
          <a:prstGeom prst="line">
            <a:avLst/>
          </a:prstGeom>
          <a:noFill/>
          <a:ln w="22225">
            <a:solidFill>
              <a:srgbClr val="8A94A6"/>
            </a:solidFill>
            <a:prstDash val="solid"/>
            <a:tailEnd type="triangle"/>
          </a:ln>
        </p:spPr>
      </p:sp>
      <p:sp>
        <p:nvSpPr>
          <p:cNvPr id="35" name="Shape 29"/>
          <p:cNvSpPr/>
          <p:nvPr/>
        </p:nvSpPr>
        <p:spPr>
          <a:xfrm>
            <a:off x="2443277" y="4645152"/>
            <a:ext cx="1618488" cy="749808"/>
          </a:xfrm>
          <a:prstGeom prst="roundRect">
            <a:avLst>
              <a:gd name="adj" fmla="val 9756"/>
            </a:avLst>
          </a:prstGeom>
          <a:solidFill>
            <a:srgbClr val="2563A8"/>
          </a:solidFill>
          <a:ln w="12700">
            <a:solidFill>
              <a:srgbClr val="2563A8"/>
            </a:solidFill>
            <a:prstDash val="solid"/>
          </a:ln>
        </p:spPr>
      </p:sp>
      <p:sp>
        <p:nvSpPr>
          <p:cNvPr id="36" name="Text 30"/>
          <p:cNvSpPr txBox="1"/>
          <p:nvPr/>
        </p:nvSpPr>
        <p:spPr>
          <a:xfrm>
            <a:off x="2534717" y="4645152"/>
            <a:ext cx="1435608" cy="749808"/>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Virtual machines</a:t>
            </a:r>
            <a:endParaRPr lang="en-US" sz="1250" dirty="0"/>
          </a:p>
        </p:txBody>
      </p:sp>
      <p:sp>
        <p:nvSpPr>
          <p:cNvPr id="37" name="Shape 31"/>
          <p:cNvSpPr/>
          <p:nvPr/>
        </p:nvSpPr>
        <p:spPr>
          <a:xfrm>
            <a:off x="4061765" y="5020056"/>
            <a:ext cx="276149" cy="0"/>
          </a:xfrm>
          <a:prstGeom prst="line">
            <a:avLst/>
          </a:prstGeom>
          <a:noFill/>
          <a:ln w="22225">
            <a:solidFill>
              <a:srgbClr val="8A94A6"/>
            </a:solidFill>
            <a:prstDash val="solid"/>
            <a:tailEnd type="triangle"/>
          </a:ln>
        </p:spPr>
      </p:sp>
      <p:sp>
        <p:nvSpPr>
          <p:cNvPr id="38" name="Shape 32"/>
          <p:cNvSpPr/>
          <p:nvPr/>
        </p:nvSpPr>
        <p:spPr>
          <a:xfrm>
            <a:off x="4337914" y="4645152"/>
            <a:ext cx="1618488" cy="749808"/>
          </a:xfrm>
          <a:prstGeom prst="roundRect">
            <a:avLst>
              <a:gd name="adj" fmla="val 9756"/>
            </a:avLst>
          </a:prstGeom>
          <a:solidFill>
            <a:srgbClr val="3C4656"/>
          </a:solidFill>
          <a:ln w="12700">
            <a:solidFill>
              <a:srgbClr val="3C4656"/>
            </a:solidFill>
            <a:prstDash val="solid"/>
          </a:ln>
        </p:spPr>
      </p:sp>
      <p:sp>
        <p:nvSpPr>
          <p:cNvPr id="39" name="Text 33"/>
          <p:cNvSpPr txBox="1"/>
          <p:nvPr/>
        </p:nvSpPr>
        <p:spPr>
          <a:xfrm>
            <a:off x="4429354" y="4645152"/>
            <a:ext cx="1435608" cy="749808"/>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Manual VM management</a:t>
            </a:r>
            <a:endParaRPr lang="en-US" sz="1250" dirty="0"/>
          </a:p>
        </p:txBody>
      </p:sp>
      <p:sp>
        <p:nvSpPr>
          <p:cNvPr id="40" name="Shape 34"/>
          <p:cNvSpPr/>
          <p:nvPr/>
        </p:nvSpPr>
        <p:spPr>
          <a:xfrm>
            <a:off x="5956402" y="5020056"/>
            <a:ext cx="276149" cy="0"/>
          </a:xfrm>
          <a:prstGeom prst="line">
            <a:avLst/>
          </a:prstGeom>
          <a:noFill/>
          <a:ln w="22225">
            <a:solidFill>
              <a:srgbClr val="8A94A6"/>
            </a:solidFill>
            <a:prstDash val="solid"/>
            <a:tailEnd type="triangle"/>
          </a:ln>
        </p:spPr>
      </p:sp>
      <p:sp>
        <p:nvSpPr>
          <p:cNvPr id="41" name="Shape 35"/>
          <p:cNvSpPr/>
          <p:nvPr/>
        </p:nvSpPr>
        <p:spPr>
          <a:xfrm>
            <a:off x="6232550" y="4645152"/>
            <a:ext cx="1618488" cy="749808"/>
          </a:xfrm>
          <a:prstGeom prst="roundRect">
            <a:avLst>
              <a:gd name="adj" fmla="val 9756"/>
            </a:avLst>
          </a:prstGeom>
          <a:solidFill>
            <a:srgbClr val="C0392B"/>
          </a:solidFill>
          <a:ln w="12700">
            <a:solidFill>
              <a:srgbClr val="C0392B"/>
            </a:solidFill>
            <a:prstDash val="solid"/>
          </a:ln>
        </p:spPr>
      </p:sp>
      <p:sp>
        <p:nvSpPr>
          <p:cNvPr id="42" name="Text 36"/>
          <p:cNvSpPr txBox="1"/>
          <p:nvPr/>
        </p:nvSpPr>
        <p:spPr>
          <a:xfrm>
            <a:off x="6323990" y="4645152"/>
            <a:ext cx="1435608" cy="749808"/>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Automation problem</a:t>
            </a:r>
            <a:endParaRPr lang="en-US" sz="1250" dirty="0"/>
          </a:p>
        </p:txBody>
      </p:sp>
      <p:sp>
        <p:nvSpPr>
          <p:cNvPr id="43" name="Shape 37"/>
          <p:cNvSpPr/>
          <p:nvPr/>
        </p:nvSpPr>
        <p:spPr>
          <a:xfrm>
            <a:off x="7851038" y="5020056"/>
            <a:ext cx="276149" cy="0"/>
          </a:xfrm>
          <a:prstGeom prst="line">
            <a:avLst/>
          </a:prstGeom>
          <a:noFill/>
          <a:ln w="22225">
            <a:solidFill>
              <a:srgbClr val="8A94A6"/>
            </a:solidFill>
            <a:prstDash val="solid"/>
            <a:tailEnd type="triangle"/>
          </a:ln>
        </p:spPr>
      </p:sp>
      <p:sp>
        <p:nvSpPr>
          <p:cNvPr id="44" name="Shape 38"/>
          <p:cNvSpPr/>
          <p:nvPr/>
        </p:nvSpPr>
        <p:spPr>
          <a:xfrm>
            <a:off x="8127187" y="4645152"/>
            <a:ext cx="1618488" cy="749808"/>
          </a:xfrm>
          <a:prstGeom prst="roundRect">
            <a:avLst>
              <a:gd name="adj" fmla="val 9756"/>
            </a:avLst>
          </a:prstGeom>
          <a:solidFill>
            <a:srgbClr val="5B45C9"/>
          </a:solidFill>
          <a:ln w="12700">
            <a:solidFill>
              <a:srgbClr val="5B45C9"/>
            </a:solidFill>
            <a:prstDash val="solid"/>
          </a:ln>
        </p:spPr>
      </p:sp>
      <p:sp>
        <p:nvSpPr>
          <p:cNvPr id="45" name="Text 39"/>
          <p:cNvSpPr txBox="1"/>
          <p:nvPr/>
        </p:nvSpPr>
        <p:spPr>
          <a:xfrm>
            <a:off x="8218627" y="4645152"/>
            <a:ext cx="1435608" cy="749808"/>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Vagrant</a:t>
            </a:r>
            <a:endParaRPr lang="en-US" sz="1250" dirty="0"/>
          </a:p>
        </p:txBody>
      </p:sp>
      <p:sp>
        <p:nvSpPr>
          <p:cNvPr id="46" name="Shape 40"/>
          <p:cNvSpPr/>
          <p:nvPr/>
        </p:nvSpPr>
        <p:spPr>
          <a:xfrm>
            <a:off x="9745675" y="5020056"/>
            <a:ext cx="276149" cy="0"/>
          </a:xfrm>
          <a:prstGeom prst="line">
            <a:avLst/>
          </a:prstGeom>
          <a:noFill/>
          <a:ln w="22225">
            <a:solidFill>
              <a:srgbClr val="8A94A6"/>
            </a:solidFill>
            <a:prstDash val="solid"/>
            <a:tailEnd type="triangle"/>
          </a:ln>
        </p:spPr>
      </p:sp>
      <p:sp>
        <p:nvSpPr>
          <p:cNvPr id="47" name="Shape 41"/>
          <p:cNvSpPr/>
          <p:nvPr/>
        </p:nvSpPr>
        <p:spPr>
          <a:xfrm>
            <a:off x="10021824" y="4645152"/>
            <a:ext cx="1618488" cy="749808"/>
          </a:xfrm>
          <a:prstGeom prst="roundRect">
            <a:avLst>
              <a:gd name="adj" fmla="val 9756"/>
            </a:avLst>
          </a:prstGeom>
          <a:solidFill>
            <a:srgbClr val="2E8B3A"/>
          </a:solidFill>
          <a:ln w="12700">
            <a:solidFill>
              <a:srgbClr val="2E8B3A"/>
            </a:solidFill>
            <a:prstDash val="solid"/>
          </a:ln>
        </p:spPr>
      </p:sp>
      <p:sp>
        <p:nvSpPr>
          <p:cNvPr id="48" name="Text 42"/>
          <p:cNvSpPr txBox="1"/>
          <p:nvPr/>
        </p:nvSpPr>
        <p:spPr>
          <a:xfrm>
            <a:off x="10113264" y="4645152"/>
            <a:ext cx="1435608" cy="749808"/>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Reproducible VM environment</a:t>
            </a:r>
            <a:endParaRPr lang="en-US" sz="1250" dirty="0"/>
          </a:p>
        </p:txBody>
      </p:sp>
      <p:sp>
        <p:nvSpPr>
          <p:cNvPr id="49" name="Shape 43"/>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50" name="Shape 44"/>
          <p:cNvSpPr/>
          <p:nvPr/>
        </p:nvSpPr>
        <p:spPr>
          <a:xfrm>
            <a:off x="731520" y="5788152"/>
            <a:ext cx="420624" cy="420624"/>
          </a:xfrm>
          <a:prstGeom prst="ellipse">
            <a:avLst/>
          </a:prstGeom>
          <a:solidFill>
            <a:srgbClr val="5B45C9"/>
          </a:solidFill>
          <a:ln w="12700">
            <a:solidFill>
              <a:srgbClr val="5B45C9"/>
            </a:solidFill>
            <a:prstDash val="solid"/>
          </a:ln>
        </p:spPr>
      </p:sp>
      <p:pic>
        <p:nvPicPr>
          <p:cNvPr id="51" name="Image 3" descr="preencoded.png">    </p:cNvPr>
          <p:cNvPicPr>
            <a:picLocks noChangeAspect="1"/>
          </p:cNvPicPr>
          <p:nvPr/>
        </p:nvPicPr>
        <p:blipFill>
          <a:blip r:embed="rId4"/>
          <a:stretch>
            <a:fillRect/>
          </a:stretch>
        </p:blipFill>
        <p:spPr>
          <a:xfrm>
            <a:off x="836676" y="5893308"/>
            <a:ext cx="210312" cy="210312"/>
          </a:xfrm>
          <a:prstGeom prst="rect">
            <a:avLst/>
          </a:prstGeom>
        </p:spPr>
      </p:pic>
      <p:sp>
        <p:nvSpPr>
          <p:cNvPr id="52" name="Text 45"/>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Vagrant does not replace virtualization — it automates how we create and manage virtual machines.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02 · FROM MANUAL TO AUTOMATED</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A practical scenario</a:t>
            </a:r>
            <a:endParaRPr lang="en-US" sz="3000" dirty="0"/>
          </a:p>
        </p:txBody>
      </p:sp>
      <p:sp>
        <p:nvSpPr>
          <p:cNvPr id="5" name="Shape 2"/>
          <p:cNvSpPr/>
          <p:nvPr/>
        </p:nvSpPr>
        <p:spPr>
          <a:xfrm>
            <a:off x="548640" y="1463040"/>
            <a:ext cx="5120640" cy="3291840"/>
          </a:xfrm>
          <a:prstGeom prst="roundRect">
            <a:avLst>
              <a:gd name="adj" fmla="val 2222"/>
            </a:avLst>
          </a:prstGeom>
          <a:solidFill>
            <a:srgbClr val="EEEBFB"/>
          </a:solidFill>
          <a:ln w="12700">
            <a:solidFill>
              <a:srgbClr val="EEEBFB"/>
            </a:solidFill>
            <a:prstDash val="solid"/>
          </a:ln>
        </p:spPr>
      </p:sp>
      <p:sp>
        <p:nvSpPr>
          <p:cNvPr id="6" name="Text 3"/>
          <p:cNvSpPr txBox="1"/>
          <p:nvPr/>
        </p:nvSpPr>
        <p:spPr>
          <a:xfrm>
            <a:off x="822960" y="1463040"/>
            <a:ext cx="914400" cy="914400"/>
          </a:xfrm>
          <a:prstGeom prst="rect">
            <a:avLst/>
          </a:prstGeom>
          <a:noFill/>
          <a:ln/>
        </p:spPr>
        <p:txBody>
          <a:bodyPr wrap="square" lIns="0" tIns="0" rIns="0" bIns="0" rtlCol="0" anchor="t"/>
          <a:lstStyle/>
          <a:p>
            <a:pPr indent="0" marL="0">
              <a:buNone/>
            </a:pPr>
            <a:r>
              <a:rPr lang="en-US" sz="7200" b="1" dirty="0">
                <a:solidFill>
                  <a:srgbClr val="5B45C9"/>
                </a:solidFill>
                <a:latin typeface="Arial" pitchFamily="34" charset="0"/>
                <a:ea typeface="Arial" pitchFamily="34" charset="-122"/>
                <a:cs typeface="Arial" pitchFamily="34" charset="-120"/>
              </a:rPr>
              <a:t>“</a:t>
            </a:r>
            <a:endParaRPr lang="en-US" sz="7200" dirty="0"/>
          </a:p>
        </p:txBody>
      </p:sp>
      <p:sp>
        <p:nvSpPr>
          <p:cNvPr id="7" name="Text 4"/>
          <p:cNvSpPr txBox="1"/>
          <p:nvPr/>
        </p:nvSpPr>
        <p:spPr>
          <a:xfrm>
            <a:off x="914400" y="2194560"/>
            <a:ext cx="4480560" cy="914400"/>
          </a:xfrm>
          <a:prstGeom prst="rect">
            <a:avLst/>
          </a:prstGeom>
          <a:noFill/>
          <a:ln/>
        </p:spPr>
        <p:txBody>
          <a:bodyPr wrap="square" lIns="0" tIns="0" rIns="0" bIns="0" rtlCol="0" anchor="t"/>
          <a:lstStyle/>
          <a:p>
            <a:pPr indent="0" marL="0">
              <a:buNone/>
            </a:pPr>
            <a:r>
              <a:rPr lang="en-US" sz="2200" b="1" dirty="0">
                <a:solidFill>
                  <a:srgbClr val="14202E"/>
                </a:solidFill>
                <a:latin typeface="Arial" pitchFamily="34" charset="0"/>
                <a:ea typeface="Arial" pitchFamily="34" charset="-122"/>
                <a:cs typeface="Arial" pitchFamily="34" charset="-120"/>
              </a:rPr>
              <a:t>You need to create the same Ubuntu VM for 20 students.</a:t>
            </a:r>
            <a:endParaRPr lang="en-US" sz="2200" dirty="0"/>
          </a:p>
        </p:txBody>
      </p:sp>
      <p:sp>
        <p:nvSpPr>
          <p:cNvPr id="8" name="Text 5"/>
          <p:cNvSpPr txBox="1"/>
          <p:nvPr/>
        </p:nvSpPr>
        <p:spPr>
          <a:xfrm>
            <a:off x="914400" y="3246120"/>
            <a:ext cx="4480560" cy="914400"/>
          </a:xfrm>
          <a:prstGeom prst="rect">
            <a:avLst/>
          </a:prstGeom>
          <a:noFill/>
          <a:ln/>
        </p:spPr>
        <p:txBody>
          <a:bodyPr wrap="square" lIns="0" tIns="0" rIns="0" bIns="0" rtlCol="0" anchor="t"/>
          <a:lstStyle/>
          <a:p>
            <a:pPr indent="0" marL="0">
              <a:buNone/>
            </a:pPr>
            <a:r>
              <a:rPr lang="en-US" sz="2200" b="1" dirty="0">
                <a:solidFill>
                  <a:srgbClr val="5B45C9"/>
                </a:solidFill>
                <a:latin typeface="Arial" pitchFamily="34" charset="0"/>
                <a:ea typeface="Arial" pitchFamily="34" charset="-122"/>
                <a:cs typeface="Arial" pitchFamily="34" charset="-120"/>
              </a:rPr>
              <a:t>Would you configure every VM manually?</a:t>
            </a:r>
            <a:endParaRPr lang="en-US" sz="2200" dirty="0"/>
          </a:p>
        </p:txBody>
      </p:sp>
      <p:sp>
        <p:nvSpPr>
          <p:cNvPr id="9" name="Shape 6"/>
          <p:cNvSpPr/>
          <p:nvPr/>
        </p:nvSpPr>
        <p:spPr>
          <a:xfrm>
            <a:off x="6172200" y="1463040"/>
            <a:ext cx="987552" cy="713232"/>
          </a:xfrm>
          <a:prstGeom prst="roundRect">
            <a:avLst>
              <a:gd name="adj" fmla="val 10256"/>
            </a:avLst>
          </a:prstGeom>
          <a:solidFill>
            <a:srgbClr val="2563A8"/>
          </a:solidFill>
          <a:ln w="12700">
            <a:solidFill>
              <a:srgbClr val="2563A8"/>
            </a:solidFill>
            <a:prstDash val="solid"/>
          </a:ln>
        </p:spPr>
      </p:sp>
      <p:pic>
        <p:nvPicPr>
          <p:cNvPr id="10" name="Image 0" descr="preencoded.png">    </p:cNvPr>
          <p:cNvPicPr>
            <a:picLocks noChangeAspect="1"/>
          </p:cNvPicPr>
          <p:nvPr/>
        </p:nvPicPr>
        <p:blipFill>
          <a:blip r:embed="rId1"/>
          <a:stretch>
            <a:fillRect/>
          </a:stretch>
        </p:blipFill>
        <p:spPr>
          <a:xfrm>
            <a:off x="6263640" y="1645920"/>
            <a:ext cx="274320" cy="274320"/>
          </a:xfrm>
          <a:prstGeom prst="rect">
            <a:avLst/>
          </a:prstGeom>
        </p:spPr>
      </p:pic>
      <p:sp>
        <p:nvSpPr>
          <p:cNvPr id="11" name="Text 7"/>
          <p:cNvSpPr txBox="1"/>
          <p:nvPr/>
        </p:nvSpPr>
        <p:spPr>
          <a:xfrm>
            <a:off x="6583680" y="1463040"/>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12" name="Shape 8"/>
          <p:cNvSpPr/>
          <p:nvPr/>
        </p:nvSpPr>
        <p:spPr>
          <a:xfrm>
            <a:off x="7287768" y="1463040"/>
            <a:ext cx="987552" cy="713232"/>
          </a:xfrm>
          <a:prstGeom prst="roundRect">
            <a:avLst>
              <a:gd name="adj" fmla="val 10256"/>
            </a:avLst>
          </a:prstGeom>
          <a:solidFill>
            <a:srgbClr val="2563A8"/>
          </a:solidFill>
          <a:ln w="12700">
            <a:solidFill>
              <a:srgbClr val="2563A8"/>
            </a:solidFill>
            <a:prstDash val="solid"/>
          </a:ln>
        </p:spPr>
      </p:sp>
      <p:pic>
        <p:nvPicPr>
          <p:cNvPr id="13" name="Image 1" descr="preencoded.png">    </p:cNvPr>
          <p:cNvPicPr>
            <a:picLocks noChangeAspect="1"/>
          </p:cNvPicPr>
          <p:nvPr/>
        </p:nvPicPr>
        <p:blipFill>
          <a:blip r:embed="rId2"/>
          <a:stretch>
            <a:fillRect/>
          </a:stretch>
        </p:blipFill>
        <p:spPr>
          <a:xfrm>
            <a:off x="7379208" y="1645920"/>
            <a:ext cx="274320" cy="274320"/>
          </a:xfrm>
          <a:prstGeom prst="rect">
            <a:avLst/>
          </a:prstGeom>
        </p:spPr>
      </p:pic>
      <p:sp>
        <p:nvSpPr>
          <p:cNvPr id="14" name="Text 9"/>
          <p:cNvSpPr txBox="1"/>
          <p:nvPr/>
        </p:nvSpPr>
        <p:spPr>
          <a:xfrm>
            <a:off x="7699248" y="1463040"/>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2</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15" name="Shape 10"/>
          <p:cNvSpPr/>
          <p:nvPr/>
        </p:nvSpPr>
        <p:spPr>
          <a:xfrm>
            <a:off x="8403336" y="1463040"/>
            <a:ext cx="987552" cy="713232"/>
          </a:xfrm>
          <a:prstGeom prst="roundRect">
            <a:avLst>
              <a:gd name="adj" fmla="val 10256"/>
            </a:avLst>
          </a:prstGeom>
          <a:solidFill>
            <a:srgbClr val="2563A8"/>
          </a:solidFill>
          <a:ln w="12700">
            <a:solidFill>
              <a:srgbClr val="2563A8"/>
            </a:solidFill>
            <a:prstDash val="solid"/>
          </a:ln>
        </p:spPr>
      </p:sp>
      <p:pic>
        <p:nvPicPr>
          <p:cNvPr id="16" name="Image 2" descr="preencoded.png">    </p:cNvPr>
          <p:cNvPicPr>
            <a:picLocks noChangeAspect="1"/>
          </p:cNvPicPr>
          <p:nvPr/>
        </p:nvPicPr>
        <p:blipFill>
          <a:blip r:embed="rId3"/>
          <a:stretch>
            <a:fillRect/>
          </a:stretch>
        </p:blipFill>
        <p:spPr>
          <a:xfrm>
            <a:off x="8494776" y="1645920"/>
            <a:ext cx="274320" cy="274320"/>
          </a:xfrm>
          <a:prstGeom prst="rect">
            <a:avLst/>
          </a:prstGeom>
        </p:spPr>
      </p:pic>
      <p:sp>
        <p:nvSpPr>
          <p:cNvPr id="17" name="Text 11"/>
          <p:cNvSpPr txBox="1"/>
          <p:nvPr/>
        </p:nvSpPr>
        <p:spPr>
          <a:xfrm>
            <a:off x="8814816" y="1463040"/>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3</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18" name="Shape 12"/>
          <p:cNvSpPr/>
          <p:nvPr/>
        </p:nvSpPr>
        <p:spPr>
          <a:xfrm>
            <a:off x="9518904" y="1463040"/>
            <a:ext cx="987552" cy="713232"/>
          </a:xfrm>
          <a:prstGeom prst="roundRect">
            <a:avLst>
              <a:gd name="adj" fmla="val 10256"/>
            </a:avLst>
          </a:prstGeom>
          <a:solidFill>
            <a:srgbClr val="2563A8"/>
          </a:solidFill>
          <a:ln w="12700">
            <a:solidFill>
              <a:srgbClr val="2563A8"/>
            </a:solidFill>
            <a:prstDash val="solid"/>
          </a:ln>
        </p:spPr>
      </p:sp>
      <p:pic>
        <p:nvPicPr>
          <p:cNvPr id="19" name="Image 3" descr="preencoded.png">    </p:cNvPr>
          <p:cNvPicPr>
            <a:picLocks noChangeAspect="1"/>
          </p:cNvPicPr>
          <p:nvPr/>
        </p:nvPicPr>
        <p:blipFill>
          <a:blip r:embed="rId4"/>
          <a:stretch>
            <a:fillRect/>
          </a:stretch>
        </p:blipFill>
        <p:spPr>
          <a:xfrm>
            <a:off x="9610344" y="1645920"/>
            <a:ext cx="274320" cy="274320"/>
          </a:xfrm>
          <a:prstGeom prst="rect">
            <a:avLst/>
          </a:prstGeom>
        </p:spPr>
      </p:pic>
      <p:sp>
        <p:nvSpPr>
          <p:cNvPr id="20" name="Text 13"/>
          <p:cNvSpPr txBox="1"/>
          <p:nvPr/>
        </p:nvSpPr>
        <p:spPr>
          <a:xfrm>
            <a:off x="9930384" y="1463040"/>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4</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21" name="Shape 14"/>
          <p:cNvSpPr/>
          <p:nvPr/>
        </p:nvSpPr>
        <p:spPr>
          <a:xfrm>
            <a:off x="10634472" y="1463040"/>
            <a:ext cx="987552" cy="713232"/>
          </a:xfrm>
          <a:prstGeom prst="roundRect">
            <a:avLst>
              <a:gd name="adj" fmla="val 10256"/>
            </a:avLst>
          </a:prstGeom>
          <a:solidFill>
            <a:srgbClr val="2563A8"/>
          </a:solidFill>
          <a:ln w="12700">
            <a:solidFill>
              <a:srgbClr val="2563A8"/>
            </a:solidFill>
            <a:prstDash val="solid"/>
          </a:ln>
        </p:spPr>
      </p:sp>
      <p:pic>
        <p:nvPicPr>
          <p:cNvPr id="22" name="Image 4" descr="preencoded.png">    </p:cNvPr>
          <p:cNvPicPr>
            <a:picLocks noChangeAspect="1"/>
          </p:cNvPicPr>
          <p:nvPr/>
        </p:nvPicPr>
        <p:blipFill>
          <a:blip r:embed="rId5"/>
          <a:stretch>
            <a:fillRect/>
          </a:stretch>
        </p:blipFill>
        <p:spPr>
          <a:xfrm>
            <a:off x="10725912" y="1645920"/>
            <a:ext cx="274320" cy="274320"/>
          </a:xfrm>
          <a:prstGeom prst="rect">
            <a:avLst/>
          </a:prstGeom>
        </p:spPr>
      </p:pic>
      <p:sp>
        <p:nvSpPr>
          <p:cNvPr id="23" name="Text 15"/>
          <p:cNvSpPr txBox="1"/>
          <p:nvPr/>
        </p:nvSpPr>
        <p:spPr>
          <a:xfrm>
            <a:off x="11045952" y="1463040"/>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5</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24" name="Shape 16"/>
          <p:cNvSpPr/>
          <p:nvPr/>
        </p:nvSpPr>
        <p:spPr>
          <a:xfrm>
            <a:off x="6172200" y="2304288"/>
            <a:ext cx="987552" cy="713232"/>
          </a:xfrm>
          <a:prstGeom prst="roundRect">
            <a:avLst>
              <a:gd name="adj" fmla="val 10256"/>
            </a:avLst>
          </a:prstGeom>
          <a:solidFill>
            <a:srgbClr val="2563A8"/>
          </a:solidFill>
          <a:ln w="12700">
            <a:solidFill>
              <a:srgbClr val="2563A8"/>
            </a:solidFill>
            <a:prstDash val="solid"/>
          </a:ln>
        </p:spPr>
      </p:sp>
      <p:pic>
        <p:nvPicPr>
          <p:cNvPr id="25" name="Image 5" descr="preencoded.png">    </p:cNvPr>
          <p:cNvPicPr>
            <a:picLocks noChangeAspect="1"/>
          </p:cNvPicPr>
          <p:nvPr/>
        </p:nvPicPr>
        <p:blipFill>
          <a:blip r:embed="rId6"/>
          <a:stretch>
            <a:fillRect/>
          </a:stretch>
        </p:blipFill>
        <p:spPr>
          <a:xfrm>
            <a:off x="6263640" y="2487168"/>
            <a:ext cx="274320" cy="274320"/>
          </a:xfrm>
          <a:prstGeom prst="rect">
            <a:avLst/>
          </a:prstGeom>
        </p:spPr>
      </p:pic>
      <p:sp>
        <p:nvSpPr>
          <p:cNvPr id="26" name="Text 17"/>
          <p:cNvSpPr txBox="1"/>
          <p:nvPr/>
        </p:nvSpPr>
        <p:spPr>
          <a:xfrm>
            <a:off x="6583680" y="2304288"/>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6</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27" name="Shape 18"/>
          <p:cNvSpPr/>
          <p:nvPr/>
        </p:nvSpPr>
        <p:spPr>
          <a:xfrm>
            <a:off x="7287768" y="2304288"/>
            <a:ext cx="987552" cy="713232"/>
          </a:xfrm>
          <a:prstGeom prst="roundRect">
            <a:avLst>
              <a:gd name="adj" fmla="val 10256"/>
            </a:avLst>
          </a:prstGeom>
          <a:solidFill>
            <a:srgbClr val="C97A06"/>
          </a:solidFill>
          <a:ln w="12700">
            <a:solidFill>
              <a:srgbClr val="C97A06"/>
            </a:solidFill>
            <a:prstDash val="solid"/>
          </a:ln>
        </p:spPr>
      </p:sp>
      <p:pic>
        <p:nvPicPr>
          <p:cNvPr id="28" name="Image 6" descr="preencoded.png">    </p:cNvPr>
          <p:cNvPicPr>
            <a:picLocks noChangeAspect="1"/>
          </p:cNvPicPr>
          <p:nvPr/>
        </p:nvPicPr>
        <p:blipFill>
          <a:blip r:embed="rId7"/>
          <a:stretch>
            <a:fillRect/>
          </a:stretch>
        </p:blipFill>
        <p:spPr>
          <a:xfrm>
            <a:off x="7379208" y="2487168"/>
            <a:ext cx="274320" cy="274320"/>
          </a:xfrm>
          <a:prstGeom prst="rect">
            <a:avLst/>
          </a:prstGeom>
        </p:spPr>
      </p:pic>
      <p:sp>
        <p:nvSpPr>
          <p:cNvPr id="29" name="Text 19"/>
          <p:cNvSpPr txBox="1"/>
          <p:nvPr/>
        </p:nvSpPr>
        <p:spPr>
          <a:xfrm>
            <a:off x="7699248" y="2304288"/>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7</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1 GB RAM</a:t>
            </a:r>
            <a:endParaRPr lang="en-US" sz="1100" dirty="0"/>
          </a:p>
        </p:txBody>
      </p:sp>
      <p:sp>
        <p:nvSpPr>
          <p:cNvPr id="30" name="Shape 20"/>
          <p:cNvSpPr/>
          <p:nvPr/>
        </p:nvSpPr>
        <p:spPr>
          <a:xfrm>
            <a:off x="8403336" y="2304288"/>
            <a:ext cx="987552" cy="713232"/>
          </a:xfrm>
          <a:prstGeom prst="roundRect">
            <a:avLst>
              <a:gd name="adj" fmla="val 10256"/>
            </a:avLst>
          </a:prstGeom>
          <a:solidFill>
            <a:srgbClr val="2563A8"/>
          </a:solidFill>
          <a:ln w="12700">
            <a:solidFill>
              <a:srgbClr val="2563A8"/>
            </a:solidFill>
            <a:prstDash val="solid"/>
          </a:ln>
        </p:spPr>
      </p:sp>
      <p:pic>
        <p:nvPicPr>
          <p:cNvPr id="31" name="Image 7" descr="preencoded.png">    </p:cNvPr>
          <p:cNvPicPr>
            <a:picLocks noChangeAspect="1"/>
          </p:cNvPicPr>
          <p:nvPr/>
        </p:nvPicPr>
        <p:blipFill>
          <a:blip r:embed="rId8"/>
          <a:stretch>
            <a:fillRect/>
          </a:stretch>
        </p:blipFill>
        <p:spPr>
          <a:xfrm>
            <a:off x="8494776" y="2487168"/>
            <a:ext cx="274320" cy="274320"/>
          </a:xfrm>
          <a:prstGeom prst="rect">
            <a:avLst/>
          </a:prstGeom>
        </p:spPr>
      </p:pic>
      <p:sp>
        <p:nvSpPr>
          <p:cNvPr id="32" name="Text 21"/>
          <p:cNvSpPr txBox="1"/>
          <p:nvPr/>
        </p:nvSpPr>
        <p:spPr>
          <a:xfrm>
            <a:off x="8814816" y="2304288"/>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8</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33" name="Shape 22"/>
          <p:cNvSpPr/>
          <p:nvPr/>
        </p:nvSpPr>
        <p:spPr>
          <a:xfrm>
            <a:off x="9518904" y="2304288"/>
            <a:ext cx="987552" cy="713232"/>
          </a:xfrm>
          <a:prstGeom prst="roundRect">
            <a:avLst>
              <a:gd name="adj" fmla="val 10256"/>
            </a:avLst>
          </a:prstGeom>
          <a:solidFill>
            <a:srgbClr val="2563A8"/>
          </a:solidFill>
          <a:ln w="12700">
            <a:solidFill>
              <a:srgbClr val="2563A8"/>
            </a:solidFill>
            <a:prstDash val="solid"/>
          </a:ln>
        </p:spPr>
      </p:sp>
      <p:pic>
        <p:nvPicPr>
          <p:cNvPr id="34" name="Image 8" descr="preencoded.png">    </p:cNvPr>
          <p:cNvPicPr>
            <a:picLocks noChangeAspect="1"/>
          </p:cNvPicPr>
          <p:nvPr/>
        </p:nvPicPr>
        <p:blipFill>
          <a:blip r:embed="rId9"/>
          <a:stretch>
            <a:fillRect/>
          </a:stretch>
        </p:blipFill>
        <p:spPr>
          <a:xfrm>
            <a:off x="9610344" y="2487168"/>
            <a:ext cx="274320" cy="274320"/>
          </a:xfrm>
          <a:prstGeom prst="rect">
            <a:avLst/>
          </a:prstGeom>
        </p:spPr>
      </p:pic>
      <p:sp>
        <p:nvSpPr>
          <p:cNvPr id="35" name="Text 23"/>
          <p:cNvSpPr txBox="1"/>
          <p:nvPr/>
        </p:nvSpPr>
        <p:spPr>
          <a:xfrm>
            <a:off x="9930384" y="2304288"/>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9</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36" name="Shape 24"/>
          <p:cNvSpPr/>
          <p:nvPr/>
        </p:nvSpPr>
        <p:spPr>
          <a:xfrm>
            <a:off x="10634472" y="2304288"/>
            <a:ext cx="987552" cy="713232"/>
          </a:xfrm>
          <a:prstGeom prst="roundRect">
            <a:avLst>
              <a:gd name="adj" fmla="val 10256"/>
            </a:avLst>
          </a:prstGeom>
          <a:solidFill>
            <a:srgbClr val="2563A8"/>
          </a:solidFill>
          <a:ln w="12700">
            <a:solidFill>
              <a:srgbClr val="2563A8"/>
            </a:solidFill>
            <a:prstDash val="solid"/>
          </a:ln>
        </p:spPr>
      </p:sp>
      <p:pic>
        <p:nvPicPr>
          <p:cNvPr id="37" name="Image 9" descr="preencoded.png">    </p:cNvPr>
          <p:cNvPicPr>
            <a:picLocks noChangeAspect="1"/>
          </p:cNvPicPr>
          <p:nvPr/>
        </p:nvPicPr>
        <p:blipFill>
          <a:blip r:embed="rId10"/>
          <a:stretch>
            <a:fillRect/>
          </a:stretch>
        </p:blipFill>
        <p:spPr>
          <a:xfrm>
            <a:off x="10725912" y="2487168"/>
            <a:ext cx="274320" cy="274320"/>
          </a:xfrm>
          <a:prstGeom prst="rect">
            <a:avLst/>
          </a:prstGeom>
        </p:spPr>
      </p:pic>
      <p:sp>
        <p:nvSpPr>
          <p:cNvPr id="38" name="Text 25"/>
          <p:cNvSpPr txBox="1"/>
          <p:nvPr/>
        </p:nvSpPr>
        <p:spPr>
          <a:xfrm>
            <a:off x="11045952" y="2304288"/>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10</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39" name="Shape 26"/>
          <p:cNvSpPr/>
          <p:nvPr/>
        </p:nvSpPr>
        <p:spPr>
          <a:xfrm>
            <a:off x="6172200" y="3145536"/>
            <a:ext cx="987552" cy="713232"/>
          </a:xfrm>
          <a:prstGeom prst="roundRect">
            <a:avLst>
              <a:gd name="adj" fmla="val 10256"/>
            </a:avLst>
          </a:prstGeom>
          <a:solidFill>
            <a:srgbClr val="2563A8"/>
          </a:solidFill>
          <a:ln w="12700">
            <a:solidFill>
              <a:srgbClr val="2563A8"/>
            </a:solidFill>
            <a:prstDash val="solid"/>
          </a:ln>
        </p:spPr>
      </p:sp>
      <p:pic>
        <p:nvPicPr>
          <p:cNvPr id="40" name="Image 10" descr="preencoded.png">    </p:cNvPr>
          <p:cNvPicPr>
            <a:picLocks noChangeAspect="1"/>
          </p:cNvPicPr>
          <p:nvPr/>
        </p:nvPicPr>
        <p:blipFill>
          <a:blip r:embed="rId11"/>
          <a:stretch>
            <a:fillRect/>
          </a:stretch>
        </p:blipFill>
        <p:spPr>
          <a:xfrm>
            <a:off x="6263640" y="3328416"/>
            <a:ext cx="274320" cy="274320"/>
          </a:xfrm>
          <a:prstGeom prst="rect">
            <a:avLst/>
          </a:prstGeom>
        </p:spPr>
      </p:pic>
      <p:sp>
        <p:nvSpPr>
          <p:cNvPr id="41" name="Text 27"/>
          <p:cNvSpPr txBox="1"/>
          <p:nvPr/>
        </p:nvSpPr>
        <p:spPr>
          <a:xfrm>
            <a:off x="6583680" y="3145536"/>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11</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42" name="Shape 28"/>
          <p:cNvSpPr/>
          <p:nvPr/>
        </p:nvSpPr>
        <p:spPr>
          <a:xfrm>
            <a:off x="7287768" y="3145536"/>
            <a:ext cx="987552" cy="713232"/>
          </a:xfrm>
          <a:prstGeom prst="roundRect">
            <a:avLst>
              <a:gd name="adj" fmla="val 10256"/>
            </a:avLst>
          </a:prstGeom>
          <a:solidFill>
            <a:srgbClr val="2563A8"/>
          </a:solidFill>
          <a:ln w="12700">
            <a:solidFill>
              <a:srgbClr val="2563A8"/>
            </a:solidFill>
            <a:prstDash val="solid"/>
          </a:ln>
        </p:spPr>
      </p:sp>
      <p:pic>
        <p:nvPicPr>
          <p:cNvPr id="43" name="Image 11" descr="preencoded.png">    </p:cNvPr>
          <p:cNvPicPr>
            <a:picLocks noChangeAspect="1"/>
          </p:cNvPicPr>
          <p:nvPr/>
        </p:nvPicPr>
        <p:blipFill>
          <a:blip r:embed="rId12"/>
          <a:stretch>
            <a:fillRect/>
          </a:stretch>
        </p:blipFill>
        <p:spPr>
          <a:xfrm>
            <a:off x="7379208" y="3328416"/>
            <a:ext cx="274320" cy="274320"/>
          </a:xfrm>
          <a:prstGeom prst="rect">
            <a:avLst/>
          </a:prstGeom>
        </p:spPr>
      </p:pic>
      <p:sp>
        <p:nvSpPr>
          <p:cNvPr id="44" name="Text 29"/>
          <p:cNvSpPr txBox="1"/>
          <p:nvPr/>
        </p:nvSpPr>
        <p:spPr>
          <a:xfrm>
            <a:off x="7699248" y="3145536"/>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12</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45" name="Shape 30"/>
          <p:cNvSpPr/>
          <p:nvPr/>
        </p:nvSpPr>
        <p:spPr>
          <a:xfrm>
            <a:off x="8403336" y="3145536"/>
            <a:ext cx="987552" cy="713232"/>
          </a:xfrm>
          <a:prstGeom prst="roundRect">
            <a:avLst>
              <a:gd name="adj" fmla="val 10256"/>
            </a:avLst>
          </a:prstGeom>
          <a:solidFill>
            <a:srgbClr val="2563A8"/>
          </a:solidFill>
          <a:ln w="12700">
            <a:solidFill>
              <a:srgbClr val="2563A8"/>
            </a:solidFill>
            <a:prstDash val="solid"/>
          </a:ln>
        </p:spPr>
      </p:sp>
      <p:pic>
        <p:nvPicPr>
          <p:cNvPr id="46" name="Image 12" descr="preencoded.png">    </p:cNvPr>
          <p:cNvPicPr>
            <a:picLocks noChangeAspect="1"/>
          </p:cNvPicPr>
          <p:nvPr/>
        </p:nvPicPr>
        <p:blipFill>
          <a:blip r:embed="rId13"/>
          <a:stretch>
            <a:fillRect/>
          </a:stretch>
        </p:blipFill>
        <p:spPr>
          <a:xfrm>
            <a:off x="8494776" y="3328416"/>
            <a:ext cx="274320" cy="274320"/>
          </a:xfrm>
          <a:prstGeom prst="rect">
            <a:avLst/>
          </a:prstGeom>
        </p:spPr>
      </p:pic>
      <p:sp>
        <p:nvSpPr>
          <p:cNvPr id="47" name="Text 31"/>
          <p:cNvSpPr txBox="1"/>
          <p:nvPr/>
        </p:nvSpPr>
        <p:spPr>
          <a:xfrm>
            <a:off x="8814816" y="3145536"/>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13</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48" name="Shape 32"/>
          <p:cNvSpPr/>
          <p:nvPr/>
        </p:nvSpPr>
        <p:spPr>
          <a:xfrm>
            <a:off x="9518904" y="3145536"/>
            <a:ext cx="987552" cy="713232"/>
          </a:xfrm>
          <a:prstGeom prst="roundRect">
            <a:avLst>
              <a:gd name="adj" fmla="val 10256"/>
            </a:avLst>
          </a:prstGeom>
          <a:solidFill>
            <a:srgbClr val="C97A06"/>
          </a:solidFill>
          <a:ln w="12700">
            <a:solidFill>
              <a:srgbClr val="C97A06"/>
            </a:solidFill>
            <a:prstDash val="solid"/>
          </a:ln>
        </p:spPr>
      </p:sp>
      <p:pic>
        <p:nvPicPr>
          <p:cNvPr id="49" name="Image 13" descr="preencoded.png">    </p:cNvPr>
          <p:cNvPicPr>
            <a:picLocks noChangeAspect="1"/>
          </p:cNvPicPr>
          <p:nvPr/>
        </p:nvPicPr>
        <p:blipFill>
          <a:blip r:embed="rId14"/>
          <a:stretch>
            <a:fillRect/>
          </a:stretch>
        </p:blipFill>
        <p:spPr>
          <a:xfrm>
            <a:off x="9610344" y="3328416"/>
            <a:ext cx="274320" cy="274320"/>
          </a:xfrm>
          <a:prstGeom prst="rect">
            <a:avLst/>
          </a:prstGeom>
        </p:spPr>
      </p:pic>
      <p:sp>
        <p:nvSpPr>
          <p:cNvPr id="50" name="Text 33"/>
          <p:cNvSpPr txBox="1"/>
          <p:nvPr/>
        </p:nvSpPr>
        <p:spPr>
          <a:xfrm>
            <a:off x="9930384" y="3145536"/>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14</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no SSH</a:t>
            </a:r>
            <a:endParaRPr lang="en-US" sz="1100" dirty="0"/>
          </a:p>
        </p:txBody>
      </p:sp>
      <p:sp>
        <p:nvSpPr>
          <p:cNvPr id="51" name="Shape 34"/>
          <p:cNvSpPr/>
          <p:nvPr/>
        </p:nvSpPr>
        <p:spPr>
          <a:xfrm>
            <a:off x="10634472" y="3145536"/>
            <a:ext cx="987552" cy="713232"/>
          </a:xfrm>
          <a:prstGeom prst="roundRect">
            <a:avLst>
              <a:gd name="adj" fmla="val 10256"/>
            </a:avLst>
          </a:prstGeom>
          <a:solidFill>
            <a:srgbClr val="2563A8"/>
          </a:solidFill>
          <a:ln w="12700">
            <a:solidFill>
              <a:srgbClr val="2563A8"/>
            </a:solidFill>
            <a:prstDash val="solid"/>
          </a:ln>
        </p:spPr>
      </p:sp>
      <p:pic>
        <p:nvPicPr>
          <p:cNvPr id="52" name="Image 14" descr="preencoded.png">    </p:cNvPr>
          <p:cNvPicPr>
            <a:picLocks noChangeAspect="1"/>
          </p:cNvPicPr>
          <p:nvPr/>
        </p:nvPicPr>
        <p:blipFill>
          <a:blip r:embed="rId15"/>
          <a:stretch>
            <a:fillRect/>
          </a:stretch>
        </p:blipFill>
        <p:spPr>
          <a:xfrm>
            <a:off x="10725912" y="3328416"/>
            <a:ext cx="274320" cy="274320"/>
          </a:xfrm>
          <a:prstGeom prst="rect">
            <a:avLst/>
          </a:prstGeom>
        </p:spPr>
      </p:pic>
      <p:sp>
        <p:nvSpPr>
          <p:cNvPr id="53" name="Text 35"/>
          <p:cNvSpPr txBox="1"/>
          <p:nvPr/>
        </p:nvSpPr>
        <p:spPr>
          <a:xfrm>
            <a:off x="11045952" y="3145536"/>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15</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54" name="Shape 36"/>
          <p:cNvSpPr/>
          <p:nvPr/>
        </p:nvSpPr>
        <p:spPr>
          <a:xfrm>
            <a:off x="6172200" y="3986784"/>
            <a:ext cx="987552" cy="713232"/>
          </a:xfrm>
          <a:prstGeom prst="roundRect">
            <a:avLst>
              <a:gd name="adj" fmla="val 10256"/>
            </a:avLst>
          </a:prstGeom>
          <a:solidFill>
            <a:srgbClr val="2563A8"/>
          </a:solidFill>
          <a:ln w="12700">
            <a:solidFill>
              <a:srgbClr val="2563A8"/>
            </a:solidFill>
            <a:prstDash val="solid"/>
          </a:ln>
        </p:spPr>
      </p:sp>
      <p:pic>
        <p:nvPicPr>
          <p:cNvPr id="55" name="Image 15" descr="preencoded.png">    </p:cNvPr>
          <p:cNvPicPr>
            <a:picLocks noChangeAspect="1"/>
          </p:cNvPicPr>
          <p:nvPr/>
        </p:nvPicPr>
        <p:blipFill>
          <a:blip r:embed="rId16"/>
          <a:stretch>
            <a:fillRect/>
          </a:stretch>
        </p:blipFill>
        <p:spPr>
          <a:xfrm>
            <a:off x="6263640" y="4169664"/>
            <a:ext cx="274320" cy="274320"/>
          </a:xfrm>
          <a:prstGeom prst="rect">
            <a:avLst/>
          </a:prstGeom>
        </p:spPr>
      </p:pic>
      <p:sp>
        <p:nvSpPr>
          <p:cNvPr id="56" name="Text 37"/>
          <p:cNvSpPr txBox="1"/>
          <p:nvPr/>
        </p:nvSpPr>
        <p:spPr>
          <a:xfrm>
            <a:off x="6583680" y="3986784"/>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16</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57" name="Shape 38"/>
          <p:cNvSpPr/>
          <p:nvPr/>
        </p:nvSpPr>
        <p:spPr>
          <a:xfrm>
            <a:off x="7287768" y="3986784"/>
            <a:ext cx="987552" cy="713232"/>
          </a:xfrm>
          <a:prstGeom prst="roundRect">
            <a:avLst>
              <a:gd name="adj" fmla="val 10256"/>
            </a:avLst>
          </a:prstGeom>
          <a:solidFill>
            <a:srgbClr val="2563A8"/>
          </a:solidFill>
          <a:ln w="12700">
            <a:solidFill>
              <a:srgbClr val="2563A8"/>
            </a:solidFill>
            <a:prstDash val="solid"/>
          </a:ln>
        </p:spPr>
      </p:sp>
      <p:pic>
        <p:nvPicPr>
          <p:cNvPr id="58" name="Image 16" descr="preencoded.png">    </p:cNvPr>
          <p:cNvPicPr>
            <a:picLocks noChangeAspect="1"/>
          </p:cNvPicPr>
          <p:nvPr/>
        </p:nvPicPr>
        <p:blipFill>
          <a:blip r:embed="rId17"/>
          <a:stretch>
            <a:fillRect/>
          </a:stretch>
        </p:blipFill>
        <p:spPr>
          <a:xfrm>
            <a:off x="7379208" y="4169664"/>
            <a:ext cx="274320" cy="274320"/>
          </a:xfrm>
          <a:prstGeom prst="rect">
            <a:avLst/>
          </a:prstGeom>
        </p:spPr>
      </p:pic>
      <p:sp>
        <p:nvSpPr>
          <p:cNvPr id="59" name="Text 39"/>
          <p:cNvSpPr txBox="1"/>
          <p:nvPr/>
        </p:nvSpPr>
        <p:spPr>
          <a:xfrm>
            <a:off x="7699248" y="3986784"/>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17</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60" name="Shape 40"/>
          <p:cNvSpPr/>
          <p:nvPr/>
        </p:nvSpPr>
        <p:spPr>
          <a:xfrm>
            <a:off x="8403336" y="3986784"/>
            <a:ext cx="987552" cy="713232"/>
          </a:xfrm>
          <a:prstGeom prst="roundRect">
            <a:avLst>
              <a:gd name="adj" fmla="val 10256"/>
            </a:avLst>
          </a:prstGeom>
          <a:solidFill>
            <a:srgbClr val="C97A06"/>
          </a:solidFill>
          <a:ln w="12700">
            <a:solidFill>
              <a:srgbClr val="C97A06"/>
            </a:solidFill>
            <a:prstDash val="solid"/>
          </a:ln>
        </p:spPr>
      </p:sp>
      <p:pic>
        <p:nvPicPr>
          <p:cNvPr id="61" name="Image 17" descr="preencoded.png">    </p:cNvPr>
          <p:cNvPicPr>
            <a:picLocks noChangeAspect="1"/>
          </p:cNvPicPr>
          <p:nvPr/>
        </p:nvPicPr>
        <p:blipFill>
          <a:blip r:embed="rId18"/>
          <a:stretch>
            <a:fillRect/>
          </a:stretch>
        </p:blipFill>
        <p:spPr>
          <a:xfrm>
            <a:off x="8494776" y="4169664"/>
            <a:ext cx="274320" cy="274320"/>
          </a:xfrm>
          <a:prstGeom prst="rect">
            <a:avLst/>
          </a:prstGeom>
        </p:spPr>
      </p:pic>
      <p:sp>
        <p:nvSpPr>
          <p:cNvPr id="62" name="Text 41"/>
          <p:cNvSpPr txBox="1"/>
          <p:nvPr/>
        </p:nvSpPr>
        <p:spPr>
          <a:xfrm>
            <a:off x="8814816" y="3986784"/>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18</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old pkgs</a:t>
            </a:r>
            <a:endParaRPr lang="en-US" sz="1100" dirty="0"/>
          </a:p>
        </p:txBody>
      </p:sp>
      <p:sp>
        <p:nvSpPr>
          <p:cNvPr id="63" name="Shape 42"/>
          <p:cNvSpPr/>
          <p:nvPr/>
        </p:nvSpPr>
        <p:spPr>
          <a:xfrm>
            <a:off x="9518904" y="3986784"/>
            <a:ext cx="987552" cy="713232"/>
          </a:xfrm>
          <a:prstGeom prst="roundRect">
            <a:avLst>
              <a:gd name="adj" fmla="val 10256"/>
            </a:avLst>
          </a:prstGeom>
          <a:solidFill>
            <a:srgbClr val="2563A8"/>
          </a:solidFill>
          <a:ln w="12700">
            <a:solidFill>
              <a:srgbClr val="2563A8"/>
            </a:solidFill>
            <a:prstDash val="solid"/>
          </a:ln>
        </p:spPr>
      </p:sp>
      <p:pic>
        <p:nvPicPr>
          <p:cNvPr id="64" name="Image 18" descr="preencoded.png">    </p:cNvPr>
          <p:cNvPicPr>
            <a:picLocks noChangeAspect="1"/>
          </p:cNvPicPr>
          <p:nvPr/>
        </p:nvPicPr>
        <p:blipFill>
          <a:blip r:embed="rId19"/>
          <a:stretch>
            <a:fillRect/>
          </a:stretch>
        </p:blipFill>
        <p:spPr>
          <a:xfrm>
            <a:off x="9610344" y="4169664"/>
            <a:ext cx="274320" cy="274320"/>
          </a:xfrm>
          <a:prstGeom prst="rect">
            <a:avLst/>
          </a:prstGeom>
        </p:spPr>
      </p:pic>
      <p:sp>
        <p:nvSpPr>
          <p:cNvPr id="65" name="Text 43"/>
          <p:cNvSpPr txBox="1"/>
          <p:nvPr/>
        </p:nvSpPr>
        <p:spPr>
          <a:xfrm>
            <a:off x="9930384" y="3986784"/>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19</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66" name="Shape 44"/>
          <p:cNvSpPr/>
          <p:nvPr/>
        </p:nvSpPr>
        <p:spPr>
          <a:xfrm>
            <a:off x="10634472" y="3986784"/>
            <a:ext cx="987552" cy="713232"/>
          </a:xfrm>
          <a:prstGeom prst="roundRect">
            <a:avLst>
              <a:gd name="adj" fmla="val 10256"/>
            </a:avLst>
          </a:prstGeom>
          <a:solidFill>
            <a:srgbClr val="2563A8"/>
          </a:solidFill>
          <a:ln w="12700">
            <a:solidFill>
              <a:srgbClr val="2563A8"/>
            </a:solidFill>
            <a:prstDash val="solid"/>
          </a:ln>
        </p:spPr>
      </p:sp>
      <p:pic>
        <p:nvPicPr>
          <p:cNvPr id="67" name="Image 19" descr="preencoded.png">    </p:cNvPr>
          <p:cNvPicPr>
            <a:picLocks noChangeAspect="1"/>
          </p:cNvPicPr>
          <p:nvPr/>
        </p:nvPicPr>
        <p:blipFill>
          <a:blip r:embed="rId20"/>
          <a:stretch>
            <a:fillRect/>
          </a:stretch>
        </p:blipFill>
        <p:spPr>
          <a:xfrm>
            <a:off x="10725912" y="4169664"/>
            <a:ext cx="274320" cy="274320"/>
          </a:xfrm>
          <a:prstGeom prst="rect">
            <a:avLst/>
          </a:prstGeom>
        </p:spPr>
      </p:pic>
      <p:sp>
        <p:nvSpPr>
          <p:cNvPr id="68" name="Text 45"/>
          <p:cNvSpPr txBox="1"/>
          <p:nvPr/>
        </p:nvSpPr>
        <p:spPr>
          <a:xfrm>
            <a:off x="11045952" y="3986784"/>
            <a:ext cx="566928" cy="713232"/>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VM 20</a:t>
            </a:r>
            <a:endParaRPr lang="en-US" sz="1100" dirty="0"/>
          </a:p>
          <a:p>
            <a:pPr indent="0" marL="0">
              <a:buNone/>
            </a:pPr>
            <a:r>
              <a:rPr lang="en-US" sz="900" dirty="0">
                <a:solidFill>
                  <a:srgbClr val="FFFFFF"/>
                </a:solidFill>
                <a:latin typeface="Calibri" pitchFamily="34" charset="0"/>
                <a:ea typeface="Calibri" pitchFamily="34" charset="-122"/>
                <a:cs typeface="Calibri" pitchFamily="34" charset="-120"/>
              </a:rPr>
              <a:t>Ubuntu</a:t>
            </a:r>
            <a:endParaRPr lang="en-US" sz="1100" dirty="0"/>
          </a:p>
        </p:txBody>
      </p:sp>
      <p:sp>
        <p:nvSpPr>
          <p:cNvPr id="69" name="Text 46"/>
          <p:cNvSpPr txBox="1"/>
          <p:nvPr/>
        </p:nvSpPr>
        <p:spPr>
          <a:xfrm>
            <a:off x="6172200" y="4892040"/>
            <a:ext cx="5486400" cy="320040"/>
          </a:xfrm>
          <a:prstGeom prst="rect">
            <a:avLst/>
          </a:prstGeom>
          <a:noFill/>
          <a:ln/>
        </p:spPr>
        <p:txBody>
          <a:bodyPr wrap="square" lIns="0" tIns="0" rIns="0" bIns="0" rtlCol="0" anchor="t"/>
          <a:lstStyle/>
          <a:p>
            <a:pPr indent="0" marL="0">
              <a:buNone/>
            </a:pPr>
            <a:r>
              <a:rPr lang="en-US" sz="1200" i="1" dirty="0">
                <a:solidFill>
                  <a:srgbClr val="5B6472"/>
                </a:solidFill>
                <a:latin typeface="Calibri" pitchFamily="34" charset="0"/>
                <a:ea typeface="Calibri" pitchFamily="34" charset="-122"/>
                <a:cs typeface="Calibri" pitchFamily="34" charset="-120"/>
              </a:rPr>
              <a:t>Amber = a VM that quietly ended up different</a:t>
            </a:r>
            <a:endParaRPr lang="en-US" sz="1200" dirty="0"/>
          </a:p>
        </p:txBody>
      </p:sp>
      <p:sp>
        <p:nvSpPr>
          <p:cNvPr id="70" name="Shape 47"/>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71" name="Shape 48"/>
          <p:cNvSpPr/>
          <p:nvPr/>
        </p:nvSpPr>
        <p:spPr>
          <a:xfrm>
            <a:off x="731520" y="5788152"/>
            <a:ext cx="420624" cy="420624"/>
          </a:xfrm>
          <a:prstGeom prst="ellipse">
            <a:avLst/>
          </a:prstGeom>
          <a:solidFill>
            <a:srgbClr val="5B45C9"/>
          </a:solidFill>
          <a:ln w="12700">
            <a:solidFill>
              <a:srgbClr val="5B45C9"/>
            </a:solidFill>
            <a:prstDash val="solid"/>
          </a:ln>
        </p:spPr>
      </p:sp>
      <p:pic>
        <p:nvPicPr>
          <p:cNvPr id="72" name="Image 20" descr="preencoded.png">    </p:cNvPr>
          <p:cNvPicPr>
            <a:picLocks noChangeAspect="1"/>
          </p:cNvPicPr>
          <p:nvPr/>
        </p:nvPicPr>
        <p:blipFill>
          <a:blip r:embed="rId21"/>
          <a:stretch>
            <a:fillRect/>
          </a:stretch>
        </p:blipFill>
        <p:spPr>
          <a:xfrm>
            <a:off x="836676" y="5893308"/>
            <a:ext cx="210312" cy="210312"/>
          </a:xfrm>
          <a:prstGeom prst="rect">
            <a:avLst/>
          </a:prstGeom>
        </p:spPr>
      </p:pic>
      <p:sp>
        <p:nvSpPr>
          <p:cNvPr id="73" name="Text 49"/>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Anything done by hand 20 times will not be done identically 20 times.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02 · FROM MANUAL TO AUTOMATED</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The manual process — for every single VM</a:t>
            </a:r>
            <a:endParaRPr lang="en-US" sz="3000" dirty="0"/>
          </a:p>
        </p:txBody>
      </p:sp>
      <p:sp>
        <p:nvSpPr>
          <p:cNvPr id="5" name="Shape 2"/>
          <p:cNvSpPr/>
          <p:nvPr/>
        </p:nvSpPr>
        <p:spPr>
          <a:xfrm>
            <a:off x="548640" y="1508760"/>
            <a:ext cx="1828800" cy="685800"/>
          </a:xfrm>
          <a:prstGeom prst="roundRect">
            <a:avLst>
              <a:gd name="adj" fmla="val 10667"/>
            </a:avLst>
          </a:prstGeom>
          <a:solidFill>
            <a:srgbClr val="3C4656"/>
          </a:solidFill>
          <a:ln w="12700">
            <a:solidFill>
              <a:srgbClr val="3C4656"/>
            </a:solidFill>
            <a:prstDash val="solid"/>
          </a:ln>
        </p:spPr>
      </p:sp>
      <p:sp>
        <p:nvSpPr>
          <p:cNvPr id="6" name="Text 3"/>
          <p:cNvSpPr txBox="1"/>
          <p:nvPr/>
        </p:nvSpPr>
        <p:spPr>
          <a:xfrm>
            <a:off x="640080" y="150876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Create VM</a:t>
            </a:r>
            <a:endParaRPr lang="en-US" sz="1400" dirty="0"/>
          </a:p>
        </p:txBody>
      </p:sp>
      <p:sp>
        <p:nvSpPr>
          <p:cNvPr id="7" name="Shape 4"/>
          <p:cNvSpPr/>
          <p:nvPr/>
        </p:nvSpPr>
        <p:spPr>
          <a:xfrm>
            <a:off x="2377440" y="1851660"/>
            <a:ext cx="487604" cy="0"/>
          </a:xfrm>
          <a:prstGeom prst="line">
            <a:avLst/>
          </a:prstGeom>
          <a:noFill/>
          <a:ln w="22225">
            <a:solidFill>
              <a:srgbClr val="8A94A6"/>
            </a:solidFill>
            <a:prstDash val="solid"/>
            <a:tailEnd type="triangle"/>
          </a:ln>
        </p:spPr>
      </p:sp>
      <p:sp>
        <p:nvSpPr>
          <p:cNvPr id="8" name="Shape 5"/>
          <p:cNvSpPr/>
          <p:nvPr/>
        </p:nvSpPr>
        <p:spPr>
          <a:xfrm>
            <a:off x="2865044" y="1508760"/>
            <a:ext cx="1828800" cy="685800"/>
          </a:xfrm>
          <a:prstGeom prst="roundRect">
            <a:avLst>
              <a:gd name="adj" fmla="val 10667"/>
            </a:avLst>
          </a:prstGeom>
          <a:solidFill>
            <a:srgbClr val="3C4656"/>
          </a:solidFill>
          <a:ln w="12700">
            <a:solidFill>
              <a:srgbClr val="3C4656"/>
            </a:solidFill>
            <a:prstDash val="solid"/>
          </a:ln>
        </p:spPr>
      </p:sp>
      <p:sp>
        <p:nvSpPr>
          <p:cNvPr id="9" name="Text 6"/>
          <p:cNvSpPr txBox="1"/>
          <p:nvPr/>
        </p:nvSpPr>
        <p:spPr>
          <a:xfrm>
            <a:off x="2956484" y="150876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Select OS</a:t>
            </a:r>
            <a:endParaRPr lang="en-US" sz="1400" dirty="0"/>
          </a:p>
        </p:txBody>
      </p:sp>
      <p:sp>
        <p:nvSpPr>
          <p:cNvPr id="10" name="Shape 7"/>
          <p:cNvSpPr/>
          <p:nvPr/>
        </p:nvSpPr>
        <p:spPr>
          <a:xfrm>
            <a:off x="4693844" y="1851660"/>
            <a:ext cx="487604" cy="0"/>
          </a:xfrm>
          <a:prstGeom prst="line">
            <a:avLst/>
          </a:prstGeom>
          <a:noFill/>
          <a:ln w="22225">
            <a:solidFill>
              <a:srgbClr val="8A94A6"/>
            </a:solidFill>
            <a:prstDash val="solid"/>
            <a:tailEnd type="triangle"/>
          </a:ln>
        </p:spPr>
      </p:sp>
      <p:sp>
        <p:nvSpPr>
          <p:cNvPr id="11" name="Shape 8"/>
          <p:cNvSpPr/>
          <p:nvPr/>
        </p:nvSpPr>
        <p:spPr>
          <a:xfrm>
            <a:off x="5181448" y="1508760"/>
            <a:ext cx="1828800" cy="685800"/>
          </a:xfrm>
          <a:prstGeom prst="roundRect">
            <a:avLst>
              <a:gd name="adj" fmla="val 10667"/>
            </a:avLst>
          </a:prstGeom>
          <a:solidFill>
            <a:srgbClr val="3C4656"/>
          </a:solidFill>
          <a:ln w="12700">
            <a:solidFill>
              <a:srgbClr val="3C4656"/>
            </a:solidFill>
            <a:prstDash val="solid"/>
          </a:ln>
        </p:spPr>
      </p:sp>
      <p:sp>
        <p:nvSpPr>
          <p:cNvPr id="12" name="Text 9"/>
          <p:cNvSpPr txBox="1"/>
          <p:nvPr/>
        </p:nvSpPr>
        <p:spPr>
          <a:xfrm>
            <a:off x="5272888" y="150876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Assign CPU</a:t>
            </a:r>
            <a:endParaRPr lang="en-US" sz="1400" dirty="0"/>
          </a:p>
        </p:txBody>
      </p:sp>
      <p:sp>
        <p:nvSpPr>
          <p:cNvPr id="13" name="Shape 10"/>
          <p:cNvSpPr/>
          <p:nvPr/>
        </p:nvSpPr>
        <p:spPr>
          <a:xfrm>
            <a:off x="7010248" y="1851660"/>
            <a:ext cx="487604" cy="0"/>
          </a:xfrm>
          <a:prstGeom prst="line">
            <a:avLst/>
          </a:prstGeom>
          <a:noFill/>
          <a:ln w="22225">
            <a:solidFill>
              <a:srgbClr val="8A94A6"/>
            </a:solidFill>
            <a:prstDash val="solid"/>
            <a:tailEnd type="triangle"/>
          </a:ln>
        </p:spPr>
      </p:sp>
      <p:sp>
        <p:nvSpPr>
          <p:cNvPr id="14" name="Shape 11"/>
          <p:cNvSpPr/>
          <p:nvPr/>
        </p:nvSpPr>
        <p:spPr>
          <a:xfrm>
            <a:off x="7497851" y="1508760"/>
            <a:ext cx="1828800" cy="685800"/>
          </a:xfrm>
          <a:prstGeom prst="roundRect">
            <a:avLst>
              <a:gd name="adj" fmla="val 10667"/>
            </a:avLst>
          </a:prstGeom>
          <a:solidFill>
            <a:srgbClr val="3C4656"/>
          </a:solidFill>
          <a:ln w="12700">
            <a:solidFill>
              <a:srgbClr val="3C4656"/>
            </a:solidFill>
            <a:prstDash val="solid"/>
          </a:ln>
        </p:spPr>
      </p:sp>
      <p:sp>
        <p:nvSpPr>
          <p:cNvPr id="15" name="Text 12"/>
          <p:cNvSpPr txBox="1"/>
          <p:nvPr/>
        </p:nvSpPr>
        <p:spPr>
          <a:xfrm>
            <a:off x="7589291" y="150876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Assign RAM</a:t>
            </a:r>
            <a:endParaRPr lang="en-US" sz="1400" dirty="0"/>
          </a:p>
        </p:txBody>
      </p:sp>
      <p:sp>
        <p:nvSpPr>
          <p:cNvPr id="16" name="Shape 13"/>
          <p:cNvSpPr/>
          <p:nvPr/>
        </p:nvSpPr>
        <p:spPr>
          <a:xfrm>
            <a:off x="9326651" y="1851660"/>
            <a:ext cx="487604" cy="0"/>
          </a:xfrm>
          <a:prstGeom prst="line">
            <a:avLst/>
          </a:prstGeom>
          <a:noFill/>
          <a:ln w="22225">
            <a:solidFill>
              <a:srgbClr val="8A94A6"/>
            </a:solidFill>
            <a:prstDash val="solid"/>
            <a:tailEnd type="triangle"/>
          </a:ln>
        </p:spPr>
      </p:sp>
      <p:sp>
        <p:nvSpPr>
          <p:cNvPr id="17" name="Shape 14"/>
          <p:cNvSpPr/>
          <p:nvPr/>
        </p:nvSpPr>
        <p:spPr>
          <a:xfrm>
            <a:off x="9814255" y="1508760"/>
            <a:ext cx="1828800" cy="685800"/>
          </a:xfrm>
          <a:prstGeom prst="roundRect">
            <a:avLst>
              <a:gd name="adj" fmla="val 10667"/>
            </a:avLst>
          </a:prstGeom>
          <a:solidFill>
            <a:srgbClr val="3C4656"/>
          </a:solidFill>
          <a:ln w="12700">
            <a:solidFill>
              <a:srgbClr val="3C4656"/>
            </a:solidFill>
            <a:prstDash val="solid"/>
          </a:ln>
        </p:spPr>
      </p:sp>
      <p:sp>
        <p:nvSpPr>
          <p:cNvPr id="18" name="Text 15"/>
          <p:cNvSpPr txBox="1"/>
          <p:nvPr/>
        </p:nvSpPr>
        <p:spPr>
          <a:xfrm>
            <a:off x="9905695" y="150876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Configure disk</a:t>
            </a:r>
            <a:endParaRPr lang="en-US" sz="1400" dirty="0"/>
          </a:p>
        </p:txBody>
      </p:sp>
      <p:sp>
        <p:nvSpPr>
          <p:cNvPr id="19" name="Shape 16"/>
          <p:cNvSpPr/>
          <p:nvPr/>
        </p:nvSpPr>
        <p:spPr>
          <a:xfrm>
            <a:off x="10728655" y="2194560"/>
            <a:ext cx="0" cy="594360"/>
          </a:xfrm>
          <a:prstGeom prst="line">
            <a:avLst/>
          </a:prstGeom>
          <a:noFill/>
          <a:ln w="22225">
            <a:solidFill>
              <a:srgbClr val="8A94A6"/>
            </a:solidFill>
            <a:prstDash val="solid"/>
            <a:tailEnd type="triangle"/>
          </a:ln>
        </p:spPr>
      </p:sp>
      <p:sp>
        <p:nvSpPr>
          <p:cNvPr id="20" name="Shape 17"/>
          <p:cNvSpPr/>
          <p:nvPr/>
        </p:nvSpPr>
        <p:spPr>
          <a:xfrm>
            <a:off x="9814255" y="2788920"/>
            <a:ext cx="1828800" cy="685800"/>
          </a:xfrm>
          <a:prstGeom prst="roundRect">
            <a:avLst>
              <a:gd name="adj" fmla="val 10667"/>
            </a:avLst>
          </a:prstGeom>
          <a:solidFill>
            <a:srgbClr val="3C4656"/>
          </a:solidFill>
          <a:ln w="12700">
            <a:solidFill>
              <a:srgbClr val="3C4656"/>
            </a:solidFill>
            <a:prstDash val="solid"/>
          </a:ln>
        </p:spPr>
      </p:sp>
      <p:sp>
        <p:nvSpPr>
          <p:cNvPr id="21" name="Text 18"/>
          <p:cNvSpPr txBox="1"/>
          <p:nvPr/>
        </p:nvSpPr>
        <p:spPr>
          <a:xfrm>
            <a:off x="9905695" y="278892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Configure network</a:t>
            </a:r>
            <a:endParaRPr lang="en-US" sz="1400" dirty="0"/>
          </a:p>
        </p:txBody>
      </p:sp>
      <p:sp>
        <p:nvSpPr>
          <p:cNvPr id="22" name="Shape 19"/>
          <p:cNvSpPr/>
          <p:nvPr/>
        </p:nvSpPr>
        <p:spPr>
          <a:xfrm flipH="1">
            <a:off x="9326651" y="3131820"/>
            <a:ext cx="487604" cy="0"/>
          </a:xfrm>
          <a:prstGeom prst="line">
            <a:avLst/>
          </a:prstGeom>
          <a:noFill/>
          <a:ln w="22225">
            <a:solidFill>
              <a:srgbClr val="8A94A6"/>
            </a:solidFill>
            <a:prstDash val="solid"/>
            <a:tailEnd type="triangle"/>
          </a:ln>
        </p:spPr>
      </p:sp>
      <p:sp>
        <p:nvSpPr>
          <p:cNvPr id="23" name="Shape 20"/>
          <p:cNvSpPr/>
          <p:nvPr/>
        </p:nvSpPr>
        <p:spPr>
          <a:xfrm>
            <a:off x="7497851" y="2788920"/>
            <a:ext cx="1828800" cy="685800"/>
          </a:xfrm>
          <a:prstGeom prst="roundRect">
            <a:avLst>
              <a:gd name="adj" fmla="val 10667"/>
            </a:avLst>
          </a:prstGeom>
          <a:solidFill>
            <a:srgbClr val="3C4656"/>
          </a:solidFill>
          <a:ln w="12700">
            <a:solidFill>
              <a:srgbClr val="3C4656"/>
            </a:solidFill>
            <a:prstDash val="solid"/>
          </a:ln>
        </p:spPr>
      </p:sp>
      <p:sp>
        <p:nvSpPr>
          <p:cNvPr id="24" name="Text 21"/>
          <p:cNvSpPr txBox="1"/>
          <p:nvPr/>
        </p:nvSpPr>
        <p:spPr>
          <a:xfrm>
            <a:off x="7589291" y="278892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Install OS</a:t>
            </a:r>
            <a:endParaRPr lang="en-US" sz="1400" dirty="0"/>
          </a:p>
        </p:txBody>
      </p:sp>
      <p:sp>
        <p:nvSpPr>
          <p:cNvPr id="25" name="Shape 22"/>
          <p:cNvSpPr/>
          <p:nvPr/>
        </p:nvSpPr>
        <p:spPr>
          <a:xfrm flipH="1">
            <a:off x="7010248" y="3131820"/>
            <a:ext cx="487604" cy="0"/>
          </a:xfrm>
          <a:prstGeom prst="line">
            <a:avLst/>
          </a:prstGeom>
          <a:noFill/>
          <a:ln w="22225">
            <a:solidFill>
              <a:srgbClr val="8A94A6"/>
            </a:solidFill>
            <a:prstDash val="solid"/>
            <a:tailEnd type="triangle"/>
          </a:ln>
        </p:spPr>
      </p:sp>
      <p:sp>
        <p:nvSpPr>
          <p:cNvPr id="26" name="Shape 23"/>
          <p:cNvSpPr/>
          <p:nvPr/>
        </p:nvSpPr>
        <p:spPr>
          <a:xfrm>
            <a:off x="5181448" y="2788920"/>
            <a:ext cx="1828800" cy="685800"/>
          </a:xfrm>
          <a:prstGeom prst="roundRect">
            <a:avLst>
              <a:gd name="adj" fmla="val 10667"/>
            </a:avLst>
          </a:prstGeom>
          <a:solidFill>
            <a:srgbClr val="3C4656"/>
          </a:solidFill>
          <a:ln w="12700">
            <a:solidFill>
              <a:srgbClr val="3C4656"/>
            </a:solidFill>
            <a:prstDash val="solid"/>
          </a:ln>
        </p:spPr>
      </p:sp>
      <p:sp>
        <p:nvSpPr>
          <p:cNvPr id="27" name="Text 24"/>
          <p:cNvSpPr txBox="1"/>
          <p:nvPr/>
        </p:nvSpPr>
        <p:spPr>
          <a:xfrm>
            <a:off x="5272888" y="278892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Configure SSH</a:t>
            </a:r>
            <a:endParaRPr lang="en-US" sz="1400" dirty="0"/>
          </a:p>
        </p:txBody>
      </p:sp>
      <p:sp>
        <p:nvSpPr>
          <p:cNvPr id="28" name="Shape 25"/>
          <p:cNvSpPr/>
          <p:nvPr/>
        </p:nvSpPr>
        <p:spPr>
          <a:xfrm flipH="1">
            <a:off x="4693844" y="3131820"/>
            <a:ext cx="487604" cy="0"/>
          </a:xfrm>
          <a:prstGeom prst="line">
            <a:avLst/>
          </a:prstGeom>
          <a:noFill/>
          <a:ln w="22225">
            <a:solidFill>
              <a:srgbClr val="8A94A6"/>
            </a:solidFill>
            <a:prstDash val="solid"/>
            <a:tailEnd type="triangle"/>
          </a:ln>
        </p:spPr>
      </p:sp>
      <p:sp>
        <p:nvSpPr>
          <p:cNvPr id="29" name="Shape 26"/>
          <p:cNvSpPr/>
          <p:nvPr/>
        </p:nvSpPr>
        <p:spPr>
          <a:xfrm>
            <a:off x="2865044" y="2788920"/>
            <a:ext cx="1828800" cy="685800"/>
          </a:xfrm>
          <a:prstGeom prst="roundRect">
            <a:avLst>
              <a:gd name="adj" fmla="val 10667"/>
            </a:avLst>
          </a:prstGeom>
          <a:solidFill>
            <a:srgbClr val="3C4656"/>
          </a:solidFill>
          <a:ln w="12700">
            <a:solidFill>
              <a:srgbClr val="3C4656"/>
            </a:solidFill>
            <a:prstDash val="solid"/>
          </a:ln>
        </p:spPr>
      </p:sp>
      <p:sp>
        <p:nvSpPr>
          <p:cNvPr id="30" name="Text 27"/>
          <p:cNvSpPr txBox="1"/>
          <p:nvPr/>
        </p:nvSpPr>
        <p:spPr>
          <a:xfrm>
            <a:off x="2956484" y="2788920"/>
            <a:ext cx="1645920" cy="6858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Install software</a:t>
            </a:r>
            <a:endParaRPr lang="en-US" sz="1400" dirty="0"/>
          </a:p>
        </p:txBody>
      </p:sp>
      <p:sp>
        <p:nvSpPr>
          <p:cNvPr id="31" name="Shape 28"/>
          <p:cNvSpPr/>
          <p:nvPr/>
        </p:nvSpPr>
        <p:spPr>
          <a:xfrm flipH="1">
            <a:off x="2377440" y="3131820"/>
            <a:ext cx="487604" cy="0"/>
          </a:xfrm>
          <a:prstGeom prst="line">
            <a:avLst/>
          </a:prstGeom>
          <a:noFill/>
          <a:ln w="22225">
            <a:solidFill>
              <a:srgbClr val="8A94A6"/>
            </a:solidFill>
            <a:prstDash val="solid"/>
            <a:tailEnd type="triangle"/>
          </a:ln>
        </p:spPr>
      </p:sp>
      <p:sp>
        <p:nvSpPr>
          <p:cNvPr id="32" name="Shape 29"/>
          <p:cNvSpPr/>
          <p:nvPr/>
        </p:nvSpPr>
        <p:spPr>
          <a:xfrm>
            <a:off x="548640" y="2788920"/>
            <a:ext cx="1828800" cy="685800"/>
          </a:xfrm>
          <a:prstGeom prst="roundRect">
            <a:avLst>
              <a:gd name="adj" fmla="val 10667"/>
            </a:avLst>
          </a:prstGeom>
          <a:solidFill>
            <a:srgbClr val="C0392B"/>
          </a:solidFill>
          <a:ln w="12700">
            <a:solidFill>
              <a:srgbClr val="C0392B"/>
            </a:solidFill>
            <a:prstDash val="solid"/>
          </a:ln>
        </p:spPr>
      </p:sp>
      <p:pic>
        <p:nvPicPr>
          <p:cNvPr id="33" name="Image 0" descr="preencoded.png">    </p:cNvPr>
          <p:cNvPicPr>
            <a:picLocks noChangeAspect="1"/>
          </p:cNvPicPr>
          <p:nvPr/>
        </p:nvPicPr>
        <p:blipFill>
          <a:blip r:embed="rId1"/>
          <a:stretch>
            <a:fillRect/>
          </a:stretch>
        </p:blipFill>
        <p:spPr>
          <a:xfrm>
            <a:off x="694944" y="2960370"/>
            <a:ext cx="342900" cy="342900"/>
          </a:xfrm>
          <a:prstGeom prst="rect">
            <a:avLst/>
          </a:prstGeom>
        </p:spPr>
      </p:pic>
      <p:sp>
        <p:nvSpPr>
          <p:cNvPr id="34" name="Text 30"/>
          <p:cNvSpPr txBox="1"/>
          <p:nvPr/>
        </p:nvSpPr>
        <p:spPr>
          <a:xfrm>
            <a:off x="1165860" y="2788920"/>
            <a:ext cx="1120140" cy="68580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Repeat…</a:t>
            </a:r>
            <a:endParaRPr lang="en-US" sz="1400" dirty="0"/>
          </a:p>
        </p:txBody>
      </p:sp>
      <p:sp>
        <p:nvSpPr>
          <p:cNvPr id="35" name="Shape 31"/>
          <p:cNvSpPr/>
          <p:nvPr/>
        </p:nvSpPr>
        <p:spPr>
          <a:xfrm flipV="1">
            <a:off x="1463040" y="2194560"/>
            <a:ext cx="0" cy="594360"/>
          </a:xfrm>
          <a:prstGeom prst="line">
            <a:avLst/>
          </a:prstGeom>
          <a:noFill/>
          <a:ln w="22225">
            <a:solidFill>
              <a:srgbClr val="C0392B"/>
            </a:solidFill>
            <a:prstDash val="solid"/>
            <a:tailEnd type="triangle"/>
          </a:ln>
        </p:spPr>
      </p:sp>
      <p:sp>
        <p:nvSpPr>
          <p:cNvPr id="36" name="Shape 32"/>
          <p:cNvSpPr/>
          <p:nvPr/>
        </p:nvSpPr>
        <p:spPr>
          <a:xfrm>
            <a:off x="548640" y="3840480"/>
            <a:ext cx="3515258" cy="1600200"/>
          </a:xfrm>
          <a:prstGeom prst="roundRect">
            <a:avLst>
              <a:gd name="adj" fmla="val 4571"/>
            </a:avLst>
          </a:prstGeom>
          <a:solidFill>
            <a:srgbClr val="F2F4F8"/>
          </a:solidFill>
          <a:ln w="12700">
            <a:solidFill>
              <a:srgbClr val="F2F4F8"/>
            </a:solidFill>
            <a:prstDash val="solid"/>
          </a:ln>
        </p:spPr>
      </p:sp>
      <p:sp>
        <p:nvSpPr>
          <p:cNvPr id="37" name="Text 33"/>
          <p:cNvSpPr txBox="1"/>
          <p:nvPr/>
        </p:nvSpPr>
        <p:spPr>
          <a:xfrm>
            <a:off x="822960" y="3931920"/>
            <a:ext cx="2966618" cy="777240"/>
          </a:xfrm>
          <a:prstGeom prst="rect">
            <a:avLst/>
          </a:prstGeom>
          <a:noFill/>
          <a:ln/>
        </p:spPr>
        <p:txBody>
          <a:bodyPr wrap="square" lIns="0" tIns="0" rIns="0" bIns="0" rtlCol="0" anchor="ctr"/>
          <a:lstStyle/>
          <a:p>
            <a:pPr indent="0" marL="0">
              <a:buNone/>
            </a:pPr>
            <a:r>
              <a:rPr lang="en-US" sz="4400" b="1" dirty="0">
                <a:solidFill>
                  <a:srgbClr val="14202E"/>
                </a:solidFill>
                <a:latin typeface="Arial" pitchFamily="34" charset="0"/>
                <a:ea typeface="Arial" pitchFamily="34" charset="-122"/>
                <a:cs typeface="Arial" pitchFamily="34" charset="-120"/>
              </a:rPr>
              <a:t>10+</a:t>
            </a:r>
            <a:endParaRPr lang="en-US" sz="4400" dirty="0"/>
          </a:p>
        </p:txBody>
      </p:sp>
      <p:sp>
        <p:nvSpPr>
          <p:cNvPr id="38" name="Text 34"/>
          <p:cNvSpPr txBox="1"/>
          <p:nvPr/>
        </p:nvSpPr>
        <p:spPr>
          <a:xfrm>
            <a:off x="822960" y="4709160"/>
            <a:ext cx="2966618" cy="640080"/>
          </a:xfrm>
          <a:prstGeom prst="rect">
            <a:avLst/>
          </a:prstGeom>
          <a:noFill/>
          <a:ln/>
        </p:spPr>
        <p:txBody>
          <a:bodyPr wrap="square" lIns="0" tIns="0" rIns="0" bIns="0" rtlCol="0" anchor="t"/>
          <a:lstStyle/>
          <a:p>
            <a:pPr indent="0" marL="0">
              <a:buNone/>
            </a:pPr>
            <a:r>
              <a:rPr lang="en-US" sz="1400" dirty="0">
                <a:solidFill>
                  <a:srgbClr val="5B6472"/>
                </a:solidFill>
                <a:latin typeface="Calibri" pitchFamily="34" charset="0"/>
                <a:ea typeface="Calibri" pitchFamily="34" charset="-122"/>
                <a:cs typeface="Calibri" pitchFamily="34" charset="-120"/>
              </a:rPr>
              <a:t>manual steps per VM</a:t>
            </a:r>
            <a:endParaRPr lang="en-US" sz="1400" dirty="0"/>
          </a:p>
        </p:txBody>
      </p:sp>
      <p:sp>
        <p:nvSpPr>
          <p:cNvPr id="39" name="Shape 35"/>
          <p:cNvSpPr/>
          <p:nvPr/>
        </p:nvSpPr>
        <p:spPr>
          <a:xfrm>
            <a:off x="4338218" y="3840480"/>
            <a:ext cx="3515258" cy="1600200"/>
          </a:xfrm>
          <a:prstGeom prst="roundRect">
            <a:avLst>
              <a:gd name="adj" fmla="val 4571"/>
            </a:avLst>
          </a:prstGeom>
          <a:solidFill>
            <a:srgbClr val="F2F4F8"/>
          </a:solidFill>
          <a:ln w="12700">
            <a:solidFill>
              <a:srgbClr val="F2F4F8"/>
            </a:solidFill>
            <a:prstDash val="solid"/>
          </a:ln>
        </p:spPr>
      </p:sp>
      <p:sp>
        <p:nvSpPr>
          <p:cNvPr id="40" name="Text 36"/>
          <p:cNvSpPr txBox="1"/>
          <p:nvPr/>
        </p:nvSpPr>
        <p:spPr>
          <a:xfrm>
            <a:off x="4612538" y="3931920"/>
            <a:ext cx="2966618" cy="777240"/>
          </a:xfrm>
          <a:prstGeom prst="rect">
            <a:avLst/>
          </a:prstGeom>
          <a:noFill/>
          <a:ln/>
        </p:spPr>
        <p:txBody>
          <a:bodyPr wrap="square" lIns="0" tIns="0" rIns="0" bIns="0" rtlCol="0" anchor="ctr"/>
          <a:lstStyle/>
          <a:p>
            <a:pPr indent="0" marL="0">
              <a:buNone/>
            </a:pPr>
            <a:r>
              <a:rPr lang="en-US" sz="4400" b="1" dirty="0">
                <a:solidFill>
                  <a:srgbClr val="14202E"/>
                </a:solidFill>
                <a:latin typeface="Arial" pitchFamily="34" charset="0"/>
                <a:ea typeface="Arial" pitchFamily="34" charset="-122"/>
                <a:cs typeface="Arial" pitchFamily="34" charset="-120"/>
              </a:rPr>
              <a:t>× 20</a:t>
            </a:r>
            <a:endParaRPr lang="en-US" sz="4400" dirty="0"/>
          </a:p>
        </p:txBody>
      </p:sp>
      <p:sp>
        <p:nvSpPr>
          <p:cNvPr id="41" name="Text 37"/>
          <p:cNvSpPr txBox="1"/>
          <p:nvPr/>
        </p:nvSpPr>
        <p:spPr>
          <a:xfrm>
            <a:off x="4612538" y="4709160"/>
            <a:ext cx="2966618" cy="640080"/>
          </a:xfrm>
          <a:prstGeom prst="rect">
            <a:avLst/>
          </a:prstGeom>
          <a:noFill/>
          <a:ln/>
        </p:spPr>
        <p:txBody>
          <a:bodyPr wrap="square" lIns="0" tIns="0" rIns="0" bIns="0" rtlCol="0" anchor="t"/>
          <a:lstStyle/>
          <a:p>
            <a:pPr indent="0" marL="0">
              <a:buNone/>
            </a:pPr>
            <a:r>
              <a:rPr lang="en-US" sz="1400" dirty="0">
                <a:solidFill>
                  <a:srgbClr val="5B6472"/>
                </a:solidFill>
                <a:latin typeface="Calibri" pitchFamily="34" charset="0"/>
                <a:ea typeface="Calibri" pitchFamily="34" charset="-122"/>
                <a:cs typeface="Calibri" pitchFamily="34" charset="-120"/>
              </a:rPr>
              <a:t>students in the class</a:t>
            </a:r>
            <a:endParaRPr lang="en-US" sz="1400" dirty="0"/>
          </a:p>
        </p:txBody>
      </p:sp>
      <p:sp>
        <p:nvSpPr>
          <p:cNvPr id="42" name="Shape 38"/>
          <p:cNvSpPr/>
          <p:nvPr/>
        </p:nvSpPr>
        <p:spPr>
          <a:xfrm>
            <a:off x="8127797" y="3840480"/>
            <a:ext cx="3515258" cy="1600200"/>
          </a:xfrm>
          <a:prstGeom prst="roundRect">
            <a:avLst>
              <a:gd name="adj" fmla="val 4571"/>
            </a:avLst>
          </a:prstGeom>
          <a:solidFill>
            <a:srgbClr val="F2F4F8"/>
          </a:solidFill>
          <a:ln w="12700">
            <a:solidFill>
              <a:srgbClr val="F2F4F8"/>
            </a:solidFill>
            <a:prstDash val="solid"/>
          </a:ln>
        </p:spPr>
      </p:sp>
      <p:sp>
        <p:nvSpPr>
          <p:cNvPr id="43" name="Text 39"/>
          <p:cNvSpPr txBox="1"/>
          <p:nvPr/>
        </p:nvSpPr>
        <p:spPr>
          <a:xfrm>
            <a:off x="8402117" y="3931920"/>
            <a:ext cx="2966618" cy="777240"/>
          </a:xfrm>
          <a:prstGeom prst="rect">
            <a:avLst/>
          </a:prstGeom>
          <a:noFill/>
          <a:ln/>
        </p:spPr>
        <p:txBody>
          <a:bodyPr wrap="square" lIns="0" tIns="0" rIns="0" bIns="0" rtlCol="0" anchor="ctr"/>
          <a:lstStyle/>
          <a:p>
            <a:pPr indent="0" marL="0">
              <a:buNone/>
            </a:pPr>
            <a:r>
              <a:rPr lang="en-US" sz="4400" b="1" dirty="0">
                <a:solidFill>
                  <a:srgbClr val="C0392B"/>
                </a:solidFill>
                <a:latin typeface="Arial" pitchFamily="34" charset="0"/>
                <a:ea typeface="Arial" pitchFamily="34" charset="-122"/>
                <a:cs typeface="Arial" pitchFamily="34" charset="-120"/>
              </a:rPr>
              <a:t>200+</a:t>
            </a:r>
            <a:endParaRPr lang="en-US" sz="4400" dirty="0"/>
          </a:p>
        </p:txBody>
      </p:sp>
      <p:sp>
        <p:nvSpPr>
          <p:cNvPr id="44" name="Text 40"/>
          <p:cNvSpPr txBox="1"/>
          <p:nvPr/>
        </p:nvSpPr>
        <p:spPr>
          <a:xfrm>
            <a:off x="8402117" y="4709160"/>
            <a:ext cx="2966618" cy="640080"/>
          </a:xfrm>
          <a:prstGeom prst="rect">
            <a:avLst/>
          </a:prstGeom>
          <a:noFill/>
          <a:ln/>
        </p:spPr>
        <p:txBody>
          <a:bodyPr wrap="square" lIns="0" tIns="0" rIns="0" bIns="0" rtlCol="0" anchor="t"/>
          <a:lstStyle/>
          <a:p>
            <a:pPr indent="0" marL="0">
              <a:buNone/>
            </a:pPr>
            <a:r>
              <a:rPr lang="en-US" sz="1400" dirty="0">
                <a:solidFill>
                  <a:srgbClr val="5B6472"/>
                </a:solidFill>
                <a:latin typeface="Calibri" pitchFamily="34" charset="0"/>
                <a:ea typeface="Calibri" pitchFamily="34" charset="-122"/>
                <a:cs typeface="Calibri" pitchFamily="34" charset="-120"/>
              </a:rPr>
              <a:t>manual actions — each one a chance to make a mistake</a:t>
            </a:r>
            <a:endParaRPr lang="en-US" sz="1400" dirty="0"/>
          </a:p>
        </p:txBody>
      </p:sp>
      <p:sp>
        <p:nvSpPr>
          <p:cNvPr id="45" name="Shape 41"/>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46" name="Shape 42"/>
          <p:cNvSpPr/>
          <p:nvPr/>
        </p:nvSpPr>
        <p:spPr>
          <a:xfrm>
            <a:off x="731520" y="5788152"/>
            <a:ext cx="420624" cy="420624"/>
          </a:xfrm>
          <a:prstGeom prst="ellipse">
            <a:avLst/>
          </a:prstGeom>
          <a:solidFill>
            <a:srgbClr val="5B45C9"/>
          </a:solidFill>
          <a:ln w="12700">
            <a:solidFill>
              <a:srgbClr val="5B45C9"/>
            </a:solidFill>
            <a:prstDash val="solid"/>
          </a:ln>
        </p:spPr>
      </p:sp>
      <p:pic>
        <p:nvPicPr>
          <p:cNvPr id="47" name="Image 1" descr="preencoded.png">    </p:cNvPr>
          <p:cNvPicPr>
            <a:picLocks noChangeAspect="1"/>
          </p:cNvPicPr>
          <p:nvPr/>
        </p:nvPicPr>
        <p:blipFill>
          <a:blip r:embed="rId2"/>
          <a:stretch>
            <a:fillRect/>
          </a:stretch>
        </p:blipFill>
        <p:spPr>
          <a:xfrm>
            <a:off x="836676" y="5893308"/>
            <a:ext cx="210312" cy="210312"/>
          </a:xfrm>
          <a:prstGeom prst="rect">
            <a:avLst/>
          </a:prstGeom>
        </p:spPr>
      </p:pic>
      <p:sp>
        <p:nvSpPr>
          <p:cNvPr id="48" name="Text 43"/>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Manual steps don't scale — they multiply.</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02 · FROM MANUAL TO AUTOMATED</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Problems with manual VM management</a:t>
            </a:r>
            <a:endParaRPr lang="en-US" sz="3000" dirty="0"/>
          </a:p>
        </p:txBody>
      </p:sp>
      <p:sp>
        <p:nvSpPr>
          <p:cNvPr id="5" name="Shape 2"/>
          <p:cNvSpPr/>
          <p:nvPr/>
        </p:nvSpPr>
        <p:spPr>
          <a:xfrm>
            <a:off x="548640" y="1463040"/>
            <a:ext cx="3515258" cy="1828800"/>
          </a:xfrm>
          <a:prstGeom prst="roundRect">
            <a:avLst>
              <a:gd name="adj" fmla="val 4000"/>
            </a:avLst>
          </a:prstGeom>
          <a:solidFill>
            <a:srgbClr val="F2F4F8"/>
          </a:solidFill>
          <a:ln w="12700">
            <a:solidFill>
              <a:srgbClr val="F2F4F8"/>
            </a:solidFill>
            <a:prstDash val="solid"/>
          </a:ln>
        </p:spPr>
      </p:sp>
      <p:sp>
        <p:nvSpPr>
          <p:cNvPr id="6" name="Shape 3"/>
          <p:cNvSpPr/>
          <p:nvPr/>
        </p:nvSpPr>
        <p:spPr>
          <a:xfrm>
            <a:off x="749808" y="1664208"/>
            <a:ext cx="457200" cy="457200"/>
          </a:xfrm>
          <a:prstGeom prst="ellipse">
            <a:avLst/>
          </a:prstGeom>
          <a:solidFill>
            <a:srgbClr val="C0392B"/>
          </a:solidFill>
          <a:ln w="12700">
            <a:solidFill>
              <a:srgbClr val="C0392B"/>
            </a:solidFill>
            <a:prstDash val="solid"/>
          </a:ln>
        </p:spPr>
      </p:sp>
      <p:pic>
        <p:nvPicPr>
          <p:cNvPr id="7" name="Image 0" descr="preencoded.png">    </p:cNvPr>
          <p:cNvPicPr>
            <a:picLocks noChangeAspect="1"/>
          </p:cNvPicPr>
          <p:nvPr/>
        </p:nvPicPr>
        <p:blipFill>
          <a:blip r:embed="rId1"/>
          <a:stretch>
            <a:fillRect/>
          </a:stretch>
        </p:blipFill>
        <p:spPr>
          <a:xfrm>
            <a:off x="864108" y="1778508"/>
            <a:ext cx="228600" cy="228600"/>
          </a:xfrm>
          <a:prstGeom prst="rect">
            <a:avLst/>
          </a:prstGeom>
        </p:spPr>
      </p:pic>
      <p:sp>
        <p:nvSpPr>
          <p:cNvPr id="8" name="Text 4"/>
          <p:cNvSpPr txBox="1"/>
          <p:nvPr/>
        </p:nvSpPr>
        <p:spPr>
          <a:xfrm>
            <a:off x="1335024" y="1664208"/>
            <a:ext cx="254599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Repetition</a:t>
            </a:r>
            <a:endParaRPr lang="en-US" sz="1600" dirty="0"/>
          </a:p>
        </p:txBody>
      </p:sp>
      <p:sp>
        <p:nvSpPr>
          <p:cNvPr id="9" name="Text 5"/>
          <p:cNvSpPr txBox="1"/>
          <p:nvPr/>
        </p:nvSpPr>
        <p:spPr>
          <a:xfrm>
            <a:off x="777240" y="2249424"/>
            <a:ext cx="3058058" cy="91440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The same clicks and commands, again and again, for every VM.</a:t>
            </a:r>
            <a:endParaRPr lang="en-US" sz="1400" dirty="0"/>
          </a:p>
        </p:txBody>
      </p:sp>
      <p:sp>
        <p:nvSpPr>
          <p:cNvPr id="10" name="Shape 6"/>
          <p:cNvSpPr/>
          <p:nvPr/>
        </p:nvSpPr>
        <p:spPr>
          <a:xfrm>
            <a:off x="4338218" y="1463040"/>
            <a:ext cx="3515258" cy="1828800"/>
          </a:xfrm>
          <a:prstGeom prst="roundRect">
            <a:avLst>
              <a:gd name="adj" fmla="val 4000"/>
            </a:avLst>
          </a:prstGeom>
          <a:solidFill>
            <a:srgbClr val="F2F4F8"/>
          </a:solidFill>
          <a:ln w="12700">
            <a:solidFill>
              <a:srgbClr val="F2F4F8"/>
            </a:solidFill>
            <a:prstDash val="solid"/>
          </a:ln>
        </p:spPr>
      </p:sp>
      <p:sp>
        <p:nvSpPr>
          <p:cNvPr id="11" name="Shape 7"/>
          <p:cNvSpPr/>
          <p:nvPr/>
        </p:nvSpPr>
        <p:spPr>
          <a:xfrm>
            <a:off x="4539386" y="1664208"/>
            <a:ext cx="457200" cy="457200"/>
          </a:xfrm>
          <a:prstGeom prst="ellipse">
            <a:avLst/>
          </a:prstGeom>
          <a:solidFill>
            <a:srgbClr val="C0392B"/>
          </a:solidFill>
          <a:ln w="12700">
            <a:solidFill>
              <a:srgbClr val="C0392B"/>
            </a:solidFill>
            <a:prstDash val="solid"/>
          </a:ln>
        </p:spPr>
      </p:sp>
      <p:pic>
        <p:nvPicPr>
          <p:cNvPr id="12" name="Image 1" descr="preencoded.png">    </p:cNvPr>
          <p:cNvPicPr>
            <a:picLocks noChangeAspect="1"/>
          </p:cNvPicPr>
          <p:nvPr/>
        </p:nvPicPr>
        <p:blipFill>
          <a:blip r:embed="rId2"/>
          <a:stretch>
            <a:fillRect/>
          </a:stretch>
        </p:blipFill>
        <p:spPr>
          <a:xfrm>
            <a:off x="4653686" y="1778508"/>
            <a:ext cx="228600" cy="228600"/>
          </a:xfrm>
          <a:prstGeom prst="rect">
            <a:avLst/>
          </a:prstGeom>
        </p:spPr>
      </p:pic>
      <p:sp>
        <p:nvSpPr>
          <p:cNvPr id="13" name="Text 8"/>
          <p:cNvSpPr txBox="1"/>
          <p:nvPr/>
        </p:nvSpPr>
        <p:spPr>
          <a:xfrm>
            <a:off x="5124602" y="1664208"/>
            <a:ext cx="254599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Time consumption</a:t>
            </a:r>
            <a:endParaRPr lang="en-US" sz="1600" dirty="0"/>
          </a:p>
        </p:txBody>
      </p:sp>
      <p:sp>
        <p:nvSpPr>
          <p:cNvPr id="14" name="Text 9"/>
          <p:cNvSpPr txBox="1"/>
          <p:nvPr/>
        </p:nvSpPr>
        <p:spPr>
          <a:xfrm>
            <a:off x="4566818" y="2249424"/>
            <a:ext cx="3058058" cy="91440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Hours of setup before any real learning or work begins.</a:t>
            </a:r>
            <a:endParaRPr lang="en-US" sz="1400" dirty="0"/>
          </a:p>
        </p:txBody>
      </p:sp>
      <p:sp>
        <p:nvSpPr>
          <p:cNvPr id="15" name="Shape 10"/>
          <p:cNvSpPr/>
          <p:nvPr/>
        </p:nvSpPr>
        <p:spPr>
          <a:xfrm>
            <a:off x="8127797" y="1463040"/>
            <a:ext cx="3515258" cy="1828800"/>
          </a:xfrm>
          <a:prstGeom prst="roundRect">
            <a:avLst>
              <a:gd name="adj" fmla="val 4000"/>
            </a:avLst>
          </a:prstGeom>
          <a:solidFill>
            <a:srgbClr val="F2F4F8"/>
          </a:solidFill>
          <a:ln w="12700">
            <a:solidFill>
              <a:srgbClr val="F2F4F8"/>
            </a:solidFill>
            <a:prstDash val="solid"/>
          </a:ln>
        </p:spPr>
      </p:sp>
      <p:sp>
        <p:nvSpPr>
          <p:cNvPr id="16" name="Shape 11"/>
          <p:cNvSpPr/>
          <p:nvPr/>
        </p:nvSpPr>
        <p:spPr>
          <a:xfrm>
            <a:off x="8328965" y="1664208"/>
            <a:ext cx="457200" cy="457200"/>
          </a:xfrm>
          <a:prstGeom prst="ellipse">
            <a:avLst/>
          </a:prstGeom>
          <a:solidFill>
            <a:srgbClr val="C0392B"/>
          </a:solidFill>
          <a:ln w="12700">
            <a:solidFill>
              <a:srgbClr val="C0392B"/>
            </a:solidFill>
            <a:prstDash val="solid"/>
          </a:ln>
        </p:spPr>
      </p:sp>
      <p:pic>
        <p:nvPicPr>
          <p:cNvPr id="17" name="Image 2" descr="preencoded.png">    </p:cNvPr>
          <p:cNvPicPr>
            <a:picLocks noChangeAspect="1"/>
          </p:cNvPicPr>
          <p:nvPr/>
        </p:nvPicPr>
        <p:blipFill>
          <a:blip r:embed="rId3"/>
          <a:stretch>
            <a:fillRect/>
          </a:stretch>
        </p:blipFill>
        <p:spPr>
          <a:xfrm>
            <a:off x="8443265" y="1778508"/>
            <a:ext cx="228600" cy="228600"/>
          </a:xfrm>
          <a:prstGeom prst="rect">
            <a:avLst/>
          </a:prstGeom>
        </p:spPr>
      </p:pic>
      <p:sp>
        <p:nvSpPr>
          <p:cNvPr id="18" name="Text 12"/>
          <p:cNvSpPr txBox="1"/>
          <p:nvPr/>
        </p:nvSpPr>
        <p:spPr>
          <a:xfrm>
            <a:off x="8914181" y="1664208"/>
            <a:ext cx="254599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Configuration differences</a:t>
            </a:r>
            <a:endParaRPr lang="en-US" sz="1600" dirty="0"/>
          </a:p>
        </p:txBody>
      </p:sp>
      <p:sp>
        <p:nvSpPr>
          <p:cNvPr id="19" name="Text 13"/>
          <p:cNvSpPr txBox="1"/>
          <p:nvPr/>
        </p:nvSpPr>
        <p:spPr>
          <a:xfrm>
            <a:off x="8356397" y="2249424"/>
            <a:ext cx="3058058" cy="91440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Small differences creep in: RAM, versions, packages, settings.</a:t>
            </a:r>
            <a:endParaRPr lang="en-US" sz="1400" dirty="0"/>
          </a:p>
        </p:txBody>
      </p:sp>
      <p:sp>
        <p:nvSpPr>
          <p:cNvPr id="20" name="Shape 14"/>
          <p:cNvSpPr/>
          <p:nvPr/>
        </p:nvSpPr>
        <p:spPr>
          <a:xfrm>
            <a:off x="548640" y="3520440"/>
            <a:ext cx="3515258" cy="1828800"/>
          </a:xfrm>
          <a:prstGeom prst="roundRect">
            <a:avLst>
              <a:gd name="adj" fmla="val 4000"/>
            </a:avLst>
          </a:prstGeom>
          <a:solidFill>
            <a:srgbClr val="F2F4F8"/>
          </a:solidFill>
          <a:ln w="12700">
            <a:solidFill>
              <a:srgbClr val="F2F4F8"/>
            </a:solidFill>
            <a:prstDash val="solid"/>
          </a:ln>
        </p:spPr>
      </p:sp>
      <p:sp>
        <p:nvSpPr>
          <p:cNvPr id="21" name="Shape 15"/>
          <p:cNvSpPr/>
          <p:nvPr/>
        </p:nvSpPr>
        <p:spPr>
          <a:xfrm>
            <a:off x="749808" y="3721608"/>
            <a:ext cx="457200" cy="457200"/>
          </a:xfrm>
          <a:prstGeom prst="ellipse">
            <a:avLst/>
          </a:prstGeom>
          <a:solidFill>
            <a:srgbClr val="C0392B"/>
          </a:solidFill>
          <a:ln w="12700">
            <a:solidFill>
              <a:srgbClr val="C0392B"/>
            </a:solidFill>
            <a:prstDash val="solid"/>
          </a:ln>
        </p:spPr>
      </p:sp>
      <p:pic>
        <p:nvPicPr>
          <p:cNvPr id="22" name="Image 3" descr="preencoded.png">    </p:cNvPr>
          <p:cNvPicPr>
            <a:picLocks noChangeAspect="1"/>
          </p:cNvPicPr>
          <p:nvPr/>
        </p:nvPicPr>
        <p:blipFill>
          <a:blip r:embed="rId4"/>
          <a:stretch>
            <a:fillRect/>
          </a:stretch>
        </p:blipFill>
        <p:spPr>
          <a:xfrm>
            <a:off x="864108" y="3835908"/>
            <a:ext cx="228600" cy="228600"/>
          </a:xfrm>
          <a:prstGeom prst="rect">
            <a:avLst/>
          </a:prstGeom>
        </p:spPr>
      </p:pic>
      <p:sp>
        <p:nvSpPr>
          <p:cNvPr id="23" name="Text 16"/>
          <p:cNvSpPr txBox="1"/>
          <p:nvPr/>
        </p:nvSpPr>
        <p:spPr>
          <a:xfrm>
            <a:off x="1335024" y="3721608"/>
            <a:ext cx="254599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Human error</a:t>
            </a:r>
            <a:endParaRPr lang="en-US" sz="1600" dirty="0"/>
          </a:p>
        </p:txBody>
      </p:sp>
      <p:sp>
        <p:nvSpPr>
          <p:cNvPr id="24" name="Text 17"/>
          <p:cNvSpPr txBox="1"/>
          <p:nvPr/>
        </p:nvSpPr>
        <p:spPr>
          <a:xfrm>
            <a:off x="777240" y="4306824"/>
            <a:ext cx="3058058" cy="91440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A typo or skipped step — and nobody notices until later.</a:t>
            </a:r>
            <a:endParaRPr lang="en-US" sz="1400" dirty="0"/>
          </a:p>
        </p:txBody>
      </p:sp>
      <p:sp>
        <p:nvSpPr>
          <p:cNvPr id="25" name="Shape 18"/>
          <p:cNvSpPr/>
          <p:nvPr/>
        </p:nvSpPr>
        <p:spPr>
          <a:xfrm>
            <a:off x="4338218" y="3520440"/>
            <a:ext cx="3515258" cy="1828800"/>
          </a:xfrm>
          <a:prstGeom prst="roundRect">
            <a:avLst>
              <a:gd name="adj" fmla="val 4000"/>
            </a:avLst>
          </a:prstGeom>
          <a:solidFill>
            <a:srgbClr val="F2F4F8"/>
          </a:solidFill>
          <a:ln w="12700">
            <a:solidFill>
              <a:srgbClr val="F2F4F8"/>
            </a:solidFill>
            <a:prstDash val="solid"/>
          </a:ln>
        </p:spPr>
      </p:sp>
      <p:sp>
        <p:nvSpPr>
          <p:cNvPr id="26" name="Shape 19"/>
          <p:cNvSpPr/>
          <p:nvPr/>
        </p:nvSpPr>
        <p:spPr>
          <a:xfrm>
            <a:off x="4539386" y="3721608"/>
            <a:ext cx="457200" cy="457200"/>
          </a:xfrm>
          <a:prstGeom prst="ellipse">
            <a:avLst/>
          </a:prstGeom>
          <a:solidFill>
            <a:srgbClr val="C0392B"/>
          </a:solidFill>
          <a:ln w="12700">
            <a:solidFill>
              <a:srgbClr val="C0392B"/>
            </a:solidFill>
            <a:prstDash val="solid"/>
          </a:ln>
        </p:spPr>
      </p:sp>
      <p:pic>
        <p:nvPicPr>
          <p:cNvPr id="27" name="Image 4" descr="preencoded.png">    </p:cNvPr>
          <p:cNvPicPr>
            <a:picLocks noChangeAspect="1"/>
          </p:cNvPicPr>
          <p:nvPr/>
        </p:nvPicPr>
        <p:blipFill>
          <a:blip r:embed="rId5"/>
          <a:stretch>
            <a:fillRect/>
          </a:stretch>
        </p:blipFill>
        <p:spPr>
          <a:xfrm>
            <a:off x="4653686" y="3835908"/>
            <a:ext cx="228600" cy="228600"/>
          </a:xfrm>
          <a:prstGeom prst="rect">
            <a:avLst/>
          </a:prstGeom>
        </p:spPr>
      </p:pic>
      <p:sp>
        <p:nvSpPr>
          <p:cNvPr id="28" name="Text 20"/>
          <p:cNvSpPr txBox="1"/>
          <p:nvPr/>
        </p:nvSpPr>
        <p:spPr>
          <a:xfrm>
            <a:off x="5124602" y="3721608"/>
            <a:ext cx="254599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Difficult recovery</a:t>
            </a:r>
            <a:endParaRPr lang="en-US" sz="1600" dirty="0"/>
          </a:p>
        </p:txBody>
      </p:sp>
      <p:sp>
        <p:nvSpPr>
          <p:cNvPr id="29" name="Text 21"/>
          <p:cNvSpPr txBox="1"/>
          <p:nvPr/>
        </p:nvSpPr>
        <p:spPr>
          <a:xfrm>
            <a:off x="4566818" y="4306824"/>
            <a:ext cx="3058058" cy="91440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The VM breaks. Can you rebuild it exactly? From memory?</a:t>
            </a:r>
            <a:endParaRPr lang="en-US" sz="1400" dirty="0"/>
          </a:p>
        </p:txBody>
      </p:sp>
      <p:sp>
        <p:nvSpPr>
          <p:cNvPr id="30" name="Shape 22"/>
          <p:cNvSpPr/>
          <p:nvPr/>
        </p:nvSpPr>
        <p:spPr>
          <a:xfrm>
            <a:off x="8127797" y="3520440"/>
            <a:ext cx="3515258" cy="1828800"/>
          </a:xfrm>
          <a:prstGeom prst="roundRect">
            <a:avLst>
              <a:gd name="adj" fmla="val 4000"/>
            </a:avLst>
          </a:prstGeom>
          <a:solidFill>
            <a:srgbClr val="F2F4F8"/>
          </a:solidFill>
          <a:ln w="12700">
            <a:solidFill>
              <a:srgbClr val="F2F4F8"/>
            </a:solidFill>
            <a:prstDash val="solid"/>
          </a:ln>
        </p:spPr>
      </p:sp>
      <p:sp>
        <p:nvSpPr>
          <p:cNvPr id="31" name="Shape 23"/>
          <p:cNvSpPr/>
          <p:nvPr/>
        </p:nvSpPr>
        <p:spPr>
          <a:xfrm>
            <a:off x="8328965" y="3721608"/>
            <a:ext cx="457200" cy="457200"/>
          </a:xfrm>
          <a:prstGeom prst="ellipse">
            <a:avLst/>
          </a:prstGeom>
          <a:solidFill>
            <a:srgbClr val="C0392B"/>
          </a:solidFill>
          <a:ln w="12700">
            <a:solidFill>
              <a:srgbClr val="C0392B"/>
            </a:solidFill>
            <a:prstDash val="solid"/>
          </a:ln>
        </p:spPr>
      </p:sp>
      <p:pic>
        <p:nvPicPr>
          <p:cNvPr id="32" name="Image 5" descr="preencoded.png">    </p:cNvPr>
          <p:cNvPicPr>
            <a:picLocks noChangeAspect="1"/>
          </p:cNvPicPr>
          <p:nvPr/>
        </p:nvPicPr>
        <p:blipFill>
          <a:blip r:embed="rId6"/>
          <a:stretch>
            <a:fillRect/>
          </a:stretch>
        </p:blipFill>
        <p:spPr>
          <a:xfrm>
            <a:off x="8443265" y="3835908"/>
            <a:ext cx="228600" cy="228600"/>
          </a:xfrm>
          <a:prstGeom prst="rect">
            <a:avLst/>
          </a:prstGeom>
        </p:spPr>
      </p:pic>
      <p:sp>
        <p:nvSpPr>
          <p:cNvPr id="33" name="Text 24"/>
          <p:cNvSpPr txBox="1"/>
          <p:nvPr/>
        </p:nvSpPr>
        <p:spPr>
          <a:xfrm>
            <a:off x="8914181" y="3721608"/>
            <a:ext cx="2545994"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Difficult sharing</a:t>
            </a:r>
            <a:endParaRPr lang="en-US" sz="1600" dirty="0"/>
          </a:p>
        </p:txBody>
      </p:sp>
      <p:sp>
        <p:nvSpPr>
          <p:cNvPr id="34" name="Text 25"/>
          <p:cNvSpPr txBox="1"/>
          <p:nvPr/>
        </p:nvSpPr>
        <p:spPr>
          <a:xfrm>
            <a:off x="8356397" y="4306824"/>
            <a:ext cx="3058058" cy="91440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How do you give a classmate your exact environment?</a:t>
            </a:r>
            <a:endParaRPr lang="en-US" sz="1400" dirty="0"/>
          </a:p>
        </p:txBody>
      </p:sp>
      <p:sp>
        <p:nvSpPr>
          <p:cNvPr id="35" name="Shape 26"/>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36" name="Shape 27"/>
          <p:cNvSpPr/>
          <p:nvPr/>
        </p:nvSpPr>
        <p:spPr>
          <a:xfrm>
            <a:off x="731520" y="5788152"/>
            <a:ext cx="420624" cy="420624"/>
          </a:xfrm>
          <a:prstGeom prst="ellipse">
            <a:avLst/>
          </a:prstGeom>
          <a:solidFill>
            <a:srgbClr val="5B45C9"/>
          </a:solidFill>
          <a:ln w="12700">
            <a:solidFill>
              <a:srgbClr val="5B45C9"/>
            </a:solidFill>
            <a:prstDash val="solid"/>
          </a:ln>
        </p:spPr>
      </p:sp>
      <p:pic>
        <p:nvPicPr>
          <p:cNvPr id="37" name="Image 6" descr="preencoded.png">    </p:cNvPr>
          <p:cNvPicPr>
            <a:picLocks noChangeAspect="1"/>
          </p:cNvPicPr>
          <p:nvPr/>
        </p:nvPicPr>
        <p:blipFill>
          <a:blip r:embed="rId7"/>
          <a:stretch>
            <a:fillRect/>
          </a:stretch>
        </p:blipFill>
        <p:spPr>
          <a:xfrm>
            <a:off x="836676" y="5893308"/>
            <a:ext cx="210312" cy="210312"/>
          </a:xfrm>
          <a:prstGeom prst="rect">
            <a:avLst/>
          </a:prstGeom>
        </p:spPr>
      </p:pic>
      <p:sp>
        <p:nvSpPr>
          <p:cNvPr id="38" name="Text 28"/>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These are process problems, not skill problems. Automation fixes the process.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03 · WHAT IS AUTOMATION?</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What is infrastructure automation?</a:t>
            </a:r>
            <a:endParaRPr lang="en-US" sz="3000" dirty="0"/>
          </a:p>
        </p:txBody>
      </p:sp>
      <p:sp>
        <p:nvSpPr>
          <p:cNvPr id="5" name="Shape 2"/>
          <p:cNvSpPr/>
          <p:nvPr/>
        </p:nvSpPr>
        <p:spPr>
          <a:xfrm>
            <a:off x="548640" y="1417320"/>
            <a:ext cx="11094415" cy="868680"/>
          </a:xfrm>
          <a:prstGeom prst="roundRect">
            <a:avLst>
              <a:gd name="adj" fmla="val 8421"/>
            </a:avLst>
          </a:prstGeom>
          <a:solidFill>
            <a:srgbClr val="EEEBFB"/>
          </a:solidFill>
          <a:ln w="12700">
            <a:solidFill>
              <a:srgbClr val="EEEBFB"/>
            </a:solidFill>
            <a:prstDash val="solid"/>
          </a:ln>
        </p:spPr>
      </p:sp>
      <p:sp>
        <p:nvSpPr>
          <p:cNvPr id="6" name="Text 3"/>
          <p:cNvSpPr txBox="1"/>
          <p:nvPr/>
        </p:nvSpPr>
        <p:spPr>
          <a:xfrm>
            <a:off x="868680" y="1417320"/>
            <a:ext cx="10454335" cy="868680"/>
          </a:xfrm>
          <a:prstGeom prst="rect">
            <a:avLst/>
          </a:prstGeom>
          <a:noFill/>
          <a:ln/>
        </p:spPr>
        <p:txBody>
          <a:bodyPr wrap="square" lIns="0" tIns="0" rIns="0" bIns="0" rtlCol="0" anchor="ctr"/>
          <a:lstStyle/>
          <a:p>
            <a:pPr indent="0" marL="0">
              <a:buNone/>
            </a:pPr>
            <a:r>
              <a:rPr lang="en-US" sz="1900" b="1" dirty="0">
                <a:solidFill>
                  <a:srgbClr val="5B45C9"/>
                </a:solidFill>
                <a:latin typeface="Calibri" pitchFamily="34" charset="0"/>
                <a:ea typeface="Calibri" pitchFamily="34" charset="-122"/>
                <a:cs typeface="Calibri" pitchFamily="34" charset="-120"/>
              </a:rPr>
              <a:t>Infrastructure automation </a:t>
            </a:r>
            <a:pPr indent="0" marL="0">
              <a:buNone/>
            </a:pPr>
            <a:r>
              <a:rPr lang="en-US" sz="1900" dirty="0">
                <a:solidFill>
                  <a:srgbClr val="14202E"/>
                </a:solidFill>
                <a:latin typeface="Calibri" pitchFamily="34" charset="0"/>
                <a:ea typeface="Calibri" pitchFamily="34" charset="-122"/>
                <a:cs typeface="Calibri" pitchFamily="34" charset="-120"/>
              </a:rPr>
              <a:t>means using tools and configuration to create, configure, and manage infrastructure with less manual intervention.</a:t>
            </a:r>
            <a:endParaRPr lang="en-US" sz="1900" dirty="0"/>
          </a:p>
        </p:txBody>
      </p:sp>
      <p:sp>
        <p:nvSpPr>
          <p:cNvPr id="7" name="Text 4"/>
          <p:cNvSpPr txBox="1"/>
          <p:nvPr/>
        </p:nvSpPr>
        <p:spPr>
          <a:xfrm>
            <a:off x="548640" y="2514600"/>
            <a:ext cx="5394960" cy="365760"/>
          </a:xfrm>
          <a:prstGeom prst="rect">
            <a:avLst/>
          </a:prstGeom>
          <a:noFill/>
          <a:ln/>
        </p:spPr>
        <p:txBody>
          <a:bodyPr wrap="square" lIns="0" tIns="0" rIns="0" bIns="0" rtlCol="0" anchor="t"/>
          <a:lstStyle/>
          <a:p>
            <a:pPr indent="0" marL="0">
              <a:buNone/>
            </a:pPr>
            <a:r>
              <a:rPr lang="en-US" sz="1800" b="1" dirty="0">
                <a:solidFill>
                  <a:srgbClr val="3C4656"/>
                </a:solidFill>
                <a:latin typeface="Arial" pitchFamily="34" charset="0"/>
                <a:ea typeface="Arial" pitchFamily="34" charset="-122"/>
                <a:cs typeface="Arial" pitchFamily="34" charset="-120"/>
              </a:rPr>
              <a:t>Manual</a:t>
            </a:r>
            <a:endParaRPr lang="en-US" sz="1800" dirty="0"/>
          </a:p>
        </p:txBody>
      </p:sp>
      <p:sp>
        <p:nvSpPr>
          <p:cNvPr id="8" name="Shape 5"/>
          <p:cNvSpPr/>
          <p:nvPr/>
        </p:nvSpPr>
        <p:spPr>
          <a:xfrm>
            <a:off x="548640" y="2971800"/>
            <a:ext cx="2651760" cy="566928"/>
          </a:xfrm>
          <a:prstGeom prst="roundRect">
            <a:avLst>
              <a:gd name="adj" fmla="val 12903"/>
            </a:avLst>
          </a:prstGeom>
          <a:solidFill>
            <a:srgbClr val="3C4656"/>
          </a:solidFill>
          <a:ln w="12700">
            <a:solidFill>
              <a:srgbClr val="3C4656"/>
            </a:solidFill>
            <a:prstDash val="solid"/>
          </a:ln>
        </p:spPr>
      </p:sp>
      <p:pic>
        <p:nvPicPr>
          <p:cNvPr id="9" name="Image 0" descr="preencoded.png">    </p:cNvPr>
          <p:cNvPicPr>
            <a:picLocks noChangeAspect="1"/>
          </p:cNvPicPr>
          <p:nvPr/>
        </p:nvPicPr>
        <p:blipFill>
          <a:blip r:embed="rId1"/>
          <a:stretch>
            <a:fillRect/>
          </a:stretch>
        </p:blipFill>
        <p:spPr>
          <a:xfrm>
            <a:off x="694944" y="3113532"/>
            <a:ext cx="283464" cy="283464"/>
          </a:xfrm>
          <a:prstGeom prst="rect">
            <a:avLst/>
          </a:prstGeom>
        </p:spPr>
      </p:pic>
      <p:sp>
        <p:nvSpPr>
          <p:cNvPr id="10" name="Text 6"/>
          <p:cNvSpPr txBox="1"/>
          <p:nvPr/>
        </p:nvSpPr>
        <p:spPr>
          <a:xfrm>
            <a:off x="1106424" y="2971800"/>
            <a:ext cx="200253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Administrator</a:t>
            </a:r>
            <a:endParaRPr lang="en-US" sz="1500" dirty="0"/>
          </a:p>
        </p:txBody>
      </p:sp>
      <p:sp>
        <p:nvSpPr>
          <p:cNvPr id="11" name="Shape 7"/>
          <p:cNvSpPr/>
          <p:nvPr/>
        </p:nvSpPr>
        <p:spPr>
          <a:xfrm>
            <a:off x="1874520" y="3538728"/>
            <a:ext cx="0" cy="320040"/>
          </a:xfrm>
          <a:prstGeom prst="line">
            <a:avLst/>
          </a:prstGeom>
          <a:noFill/>
          <a:ln w="22225">
            <a:solidFill>
              <a:srgbClr val="8A94A6"/>
            </a:solidFill>
            <a:prstDash val="solid"/>
            <a:tailEnd type="triangle"/>
          </a:ln>
        </p:spPr>
      </p:sp>
      <p:sp>
        <p:nvSpPr>
          <p:cNvPr id="12" name="Shape 8"/>
          <p:cNvSpPr/>
          <p:nvPr/>
        </p:nvSpPr>
        <p:spPr>
          <a:xfrm>
            <a:off x="548640" y="3858768"/>
            <a:ext cx="2651760" cy="566928"/>
          </a:xfrm>
          <a:prstGeom prst="roundRect">
            <a:avLst>
              <a:gd name="adj" fmla="val 12903"/>
            </a:avLst>
          </a:prstGeom>
          <a:solidFill>
            <a:srgbClr val="3C4656"/>
          </a:solidFill>
          <a:ln w="12700">
            <a:solidFill>
              <a:srgbClr val="3C4656"/>
            </a:solidFill>
            <a:prstDash val="solid"/>
          </a:ln>
        </p:spPr>
      </p:sp>
      <p:pic>
        <p:nvPicPr>
          <p:cNvPr id="13" name="Image 1" descr="preencoded.png">    </p:cNvPr>
          <p:cNvPicPr>
            <a:picLocks noChangeAspect="1"/>
          </p:cNvPicPr>
          <p:nvPr/>
        </p:nvPicPr>
        <p:blipFill>
          <a:blip r:embed="rId2"/>
          <a:stretch>
            <a:fillRect/>
          </a:stretch>
        </p:blipFill>
        <p:spPr>
          <a:xfrm>
            <a:off x="694944" y="4000500"/>
            <a:ext cx="283464" cy="283464"/>
          </a:xfrm>
          <a:prstGeom prst="rect">
            <a:avLst/>
          </a:prstGeom>
        </p:spPr>
      </p:pic>
      <p:sp>
        <p:nvSpPr>
          <p:cNvPr id="14" name="Text 9"/>
          <p:cNvSpPr txBox="1"/>
          <p:nvPr/>
        </p:nvSpPr>
        <p:spPr>
          <a:xfrm>
            <a:off x="1106424" y="3858768"/>
            <a:ext cx="200253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Clicks / commands</a:t>
            </a:r>
            <a:endParaRPr lang="en-US" sz="1500" dirty="0"/>
          </a:p>
        </p:txBody>
      </p:sp>
      <p:sp>
        <p:nvSpPr>
          <p:cNvPr id="15" name="Shape 10"/>
          <p:cNvSpPr/>
          <p:nvPr/>
        </p:nvSpPr>
        <p:spPr>
          <a:xfrm>
            <a:off x="1874520" y="4425696"/>
            <a:ext cx="0" cy="320040"/>
          </a:xfrm>
          <a:prstGeom prst="line">
            <a:avLst/>
          </a:prstGeom>
          <a:noFill/>
          <a:ln w="22225">
            <a:solidFill>
              <a:srgbClr val="8A94A6"/>
            </a:solidFill>
            <a:prstDash val="solid"/>
            <a:tailEnd type="triangle"/>
          </a:ln>
        </p:spPr>
      </p:sp>
      <p:sp>
        <p:nvSpPr>
          <p:cNvPr id="16" name="Shape 11"/>
          <p:cNvSpPr/>
          <p:nvPr/>
        </p:nvSpPr>
        <p:spPr>
          <a:xfrm>
            <a:off x="548640" y="4745736"/>
            <a:ext cx="2651760" cy="566928"/>
          </a:xfrm>
          <a:prstGeom prst="roundRect">
            <a:avLst>
              <a:gd name="adj" fmla="val 12903"/>
            </a:avLst>
          </a:prstGeom>
          <a:solidFill>
            <a:srgbClr val="2563A8"/>
          </a:solidFill>
          <a:ln w="12700">
            <a:solidFill>
              <a:srgbClr val="2563A8"/>
            </a:solidFill>
            <a:prstDash val="solid"/>
          </a:ln>
        </p:spPr>
      </p:sp>
      <p:pic>
        <p:nvPicPr>
          <p:cNvPr id="17" name="Image 2" descr="preencoded.png">    </p:cNvPr>
          <p:cNvPicPr>
            <a:picLocks noChangeAspect="1"/>
          </p:cNvPicPr>
          <p:nvPr/>
        </p:nvPicPr>
        <p:blipFill>
          <a:blip r:embed="rId3"/>
          <a:stretch>
            <a:fillRect/>
          </a:stretch>
        </p:blipFill>
        <p:spPr>
          <a:xfrm>
            <a:off x="694944" y="4887468"/>
            <a:ext cx="283464" cy="283464"/>
          </a:xfrm>
          <a:prstGeom prst="rect">
            <a:avLst/>
          </a:prstGeom>
        </p:spPr>
      </p:pic>
      <p:sp>
        <p:nvSpPr>
          <p:cNvPr id="18" name="Text 12"/>
          <p:cNvSpPr txBox="1"/>
          <p:nvPr/>
        </p:nvSpPr>
        <p:spPr>
          <a:xfrm>
            <a:off x="1106424" y="4745736"/>
            <a:ext cx="200253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VM</a:t>
            </a:r>
            <a:endParaRPr lang="en-US" sz="1500" dirty="0"/>
          </a:p>
        </p:txBody>
      </p:sp>
      <p:sp>
        <p:nvSpPr>
          <p:cNvPr id="19" name="Text 13"/>
          <p:cNvSpPr txBox="1"/>
          <p:nvPr/>
        </p:nvSpPr>
        <p:spPr>
          <a:xfrm>
            <a:off x="3520440" y="2971800"/>
            <a:ext cx="2423160" cy="2377440"/>
          </a:xfrm>
          <a:prstGeom prst="rect">
            <a:avLst/>
          </a:prstGeom>
          <a:noFill/>
          <a:ln/>
        </p:spPr>
        <p:txBody>
          <a:bodyPr wrap="square" lIns="0" tIns="0" rIns="0" bIns="0" rtlCol="0" anchor="ctr"/>
          <a:lstStyle/>
          <a:p>
            <a:pPr indent="0" marL="0">
              <a:buNone/>
            </a:pPr>
            <a:r>
              <a:rPr lang="en-US" sz="1500" dirty="0">
                <a:solidFill>
                  <a:srgbClr val="1F2937"/>
                </a:solidFill>
                <a:latin typeface="Calibri" pitchFamily="34" charset="0"/>
                <a:ea typeface="Calibri" pitchFamily="34" charset="-122"/>
                <a:cs typeface="Calibri" pitchFamily="34" charset="-120"/>
              </a:rPr>
              <a:t>The person is the process. Every VM depends on someone remembering every step.</a:t>
            </a:r>
            <a:endParaRPr lang="en-US" sz="1500" dirty="0"/>
          </a:p>
        </p:txBody>
      </p:sp>
      <p:sp>
        <p:nvSpPr>
          <p:cNvPr id="20" name="Text 14"/>
          <p:cNvSpPr txBox="1"/>
          <p:nvPr/>
        </p:nvSpPr>
        <p:spPr>
          <a:xfrm>
            <a:off x="6217920" y="2514600"/>
            <a:ext cx="5394960" cy="365760"/>
          </a:xfrm>
          <a:prstGeom prst="rect">
            <a:avLst/>
          </a:prstGeom>
          <a:noFill/>
          <a:ln/>
        </p:spPr>
        <p:txBody>
          <a:bodyPr wrap="square" lIns="0" tIns="0" rIns="0" bIns="0" rtlCol="0" anchor="t"/>
          <a:lstStyle/>
          <a:p>
            <a:pPr indent="0" marL="0">
              <a:buNone/>
            </a:pPr>
            <a:r>
              <a:rPr lang="en-US" sz="1800" b="1" dirty="0">
                <a:solidFill>
                  <a:srgbClr val="5B45C9"/>
                </a:solidFill>
                <a:latin typeface="Arial" pitchFamily="34" charset="0"/>
                <a:ea typeface="Arial" pitchFamily="34" charset="-122"/>
                <a:cs typeface="Arial" pitchFamily="34" charset="-120"/>
              </a:rPr>
              <a:t>Automated</a:t>
            </a:r>
            <a:endParaRPr lang="en-US" sz="1800" dirty="0"/>
          </a:p>
        </p:txBody>
      </p:sp>
      <p:sp>
        <p:nvSpPr>
          <p:cNvPr id="21" name="Shape 15"/>
          <p:cNvSpPr/>
          <p:nvPr/>
        </p:nvSpPr>
        <p:spPr>
          <a:xfrm>
            <a:off x="6217920" y="2971800"/>
            <a:ext cx="2651760" cy="566928"/>
          </a:xfrm>
          <a:prstGeom prst="roundRect">
            <a:avLst>
              <a:gd name="adj" fmla="val 12903"/>
            </a:avLst>
          </a:prstGeom>
          <a:solidFill>
            <a:srgbClr val="C97A06"/>
          </a:solidFill>
          <a:ln w="12700">
            <a:solidFill>
              <a:srgbClr val="C97A06"/>
            </a:solidFill>
            <a:prstDash val="solid"/>
          </a:ln>
        </p:spPr>
      </p:sp>
      <p:pic>
        <p:nvPicPr>
          <p:cNvPr id="22" name="Image 3" descr="preencoded.png">    </p:cNvPr>
          <p:cNvPicPr>
            <a:picLocks noChangeAspect="1"/>
          </p:cNvPicPr>
          <p:nvPr/>
        </p:nvPicPr>
        <p:blipFill>
          <a:blip r:embed="rId4"/>
          <a:stretch>
            <a:fillRect/>
          </a:stretch>
        </p:blipFill>
        <p:spPr>
          <a:xfrm>
            <a:off x="6364224" y="3113532"/>
            <a:ext cx="283464" cy="283464"/>
          </a:xfrm>
          <a:prstGeom prst="rect">
            <a:avLst/>
          </a:prstGeom>
        </p:spPr>
      </p:pic>
      <p:sp>
        <p:nvSpPr>
          <p:cNvPr id="23" name="Text 16"/>
          <p:cNvSpPr txBox="1"/>
          <p:nvPr/>
        </p:nvSpPr>
        <p:spPr>
          <a:xfrm>
            <a:off x="6775704" y="2971800"/>
            <a:ext cx="200253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Configuration</a:t>
            </a:r>
            <a:endParaRPr lang="en-US" sz="1500" dirty="0"/>
          </a:p>
        </p:txBody>
      </p:sp>
      <p:sp>
        <p:nvSpPr>
          <p:cNvPr id="24" name="Shape 17"/>
          <p:cNvSpPr/>
          <p:nvPr/>
        </p:nvSpPr>
        <p:spPr>
          <a:xfrm>
            <a:off x="7543800" y="3538728"/>
            <a:ext cx="0" cy="320040"/>
          </a:xfrm>
          <a:prstGeom prst="line">
            <a:avLst/>
          </a:prstGeom>
          <a:noFill/>
          <a:ln w="22225">
            <a:solidFill>
              <a:srgbClr val="8A94A6"/>
            </a:solidFill>
            <a:prstDash val="solid"/>
            <a:tailEnd type="triangle"/>
          </a:ln>
        </p:spPr>
      </p:sp>
      <p:sp>
        <p:nvSpPr>
          <p:cNvPr id="25" name="Shape 18"/>
          <p:cNvSpPr/>
          <p:nvPr/>
        </p:nvSpPr>
        <p:spPr>
          <a:xfrm>
            <a:off x="6217920" y="3858768"/>
            <a:ext cx="2651760" cy="566928"/>
          </a:xfrm>
          <a:prstGeom prst="roundRect">
            <a:avLst>
              <a:gd name="adj" fmla="val 12903"/>
            </a:avLst>
          </a:prstGeom>
          <a:solidFill>
            <a:srgbClr val="5B45C9"/>
          </a:solidFill>
          <a:ln w="12700">
            <a:solidFill>
              <a:srgbClr val="5B45C9"/>
            </a:solidFill>
            <a:prstDash val="solid"/>
          </a:ln>
        </p:spPr>
      </p:sp>
      <p:pic>
        <p:nvPicPr>
          <p:cNvPr id="26" name="Image 4" descr="preencoded.png">    </p:cNvPr>
          <p:cNvPicPr>
            <a:picLocks noChangeAspect="1"/>
          </p:cNvPicPr>
          <p:nvPr/>
        </p:nvPicPr>
        <p:blipFill>
          <a:blip r:embed="rId5"/>
          <a:stretch>
            <a:fillRect/>
          </a:stretch>
        </p:blipFill>
        <p:spPr>
          <a:xfrm>
            <a:off x="6364224" y="4000500"/>
            <a:ext cx="283464" cy="283464"/>
          </a:xfrm>
          <a:prstGeom prst="rect">
            <a:avLst/>
          </a:prstGeom>
        </p:spPr>
      </p:pic>
      <p:sp>
        <p:nvSpPr>
          <p:cNvPr id="27" name="Text 19"/>
          <p:cNvSpPr txBox="1"/>
          <p:nvPr/>
        </p:nvSpPr>
        <p:spPr>
          <a:xfrm>
            <a:off x="6775704" y="3858768"/>
            <a:ext cx="200253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Automation tool</a:t>
            </a:r>
            <a:endParaRPr lang="en-US" sz="1500" dirty="0"/>
          </a:p>
        </p:txBody>
      </p:sp>
      <p:sp>
        <p:nvSpPr>
          <p:cNvPr id="28" name="Shape 20"/>
          <p:cNvSpPr/>
          <p:nvPr/>
        </p:nvSpPr>
        <p:spPr>
          <a:xfrm>
            <a:off x="7543800" y="4425696"/>
            <a:ext cx="0" cy="320040"/>
          </a:xfrm>
          <a:prstGeom prst="line">
            <a:avLst/>
          </a:prstGeom>
          <a:noFill/>
          <a:ln w="22225">
            <a:solidFill>
              <a:srgbClr val="8A94A6"/>
            </a:solidFill>
            <a:prstDash val="solid"/>
            <a:tailEnd type="triangle"/>
          </a:ln>
        </p:spPr>
      </p:sp>
      <p:sp>
        <p:nvSpPr>
          <p:cNvPr id="29" name="Shape 21"/>
          <p:cNvSpPr/>
          <p:nvPr/>
        </p:nvSpPr>
        <p:spPr>
          <a:xfrm>
            <a:off x="6217920" y="4745736"/>
            <a:ext cx="2651760" cy="566928"/>
          </a:xfrm>
          <a:prstGeom prst="roundRect">
            <a:avLst>
              <a:gd name="adj" fmla="val 12903"/>
            </a:avLst>
          </a:prstGeom>
          <a:solidFill>
            <a:srgbClr val="2563A8"/>
          </a:solidFill>
          <a:ln w="12700">
            <a:solidFill>
              <a:srgbClr val="2563A8"/>
            </a:solidFill>
            <a:prstDash val="solid"/>
          </a:ln>
        </p:spPr>
      </p:sp>
      <p:pic>
        <p:nvPicPr>
          <p:cNvPr id="30" name="Image 5" descr="preencoded.png">    </p:cNvPr>
          <p:cNvPicPr>
            <a:picLocks noChangeAspect="1"/>
          </p:cNvPicPr>
          <p:nvPr/>
        </p:nvPicPr>
        <p:blipFill>
          <a:blip r:embed="rId6"/>
          <a:stretch>
            <a:fillRect/>
          </a:stretch>
        </p:blipFill>
        <p:spPr>
          <a:xfrm>
            <a:off x="6364224" y="4887468"/>
            <a:ext cx="283464" cy="283464"/>
          </a:xfrm>
          <a:prstGeom prst="rect">
            <a:avLst/>
          </a:prstGeom>
        </p:spPr>
      </p:pic>
      <p:sp>
        <p:nvSpPr>
          <p:cNvPr id="31" name="Text 22"/>
          <p:cNvSpPr txBox="1"/>
          <p:nvPr/>
        </p:nvSpPr>
        <p:spPr>
          <a:xfrm>
            <a:off x="6775704" y="4745736"/>
            <a:ext cx="200253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VM</a:t>
            </a:r>
            <a:endParaRPr lang="en-US" sz="1500" dirty="0"/>
          </a:p>
        </p:txBody>
      </p:sp>
      <p:sp>
        <p:nvSpPr>
          <p:cNvPr id="32" name="Text 23"/>
          <p:cNvSpPr txBox="1"/>
          <p:nvPr/>
        </p:nvSpPr>
        <p:spPr>
          <a:xfrm>
            <a:off x="9189720" y="2971800"/>
            <a:ext cx="2423160" cy="2377440"/>
          </a:xfrm>
          <a:prstGeom prst="rect">
            <a:avLst/>
          </a:prstGeom>
          <a:noFill/>
          <a:ln/>
        </p:spPr>
        <p:txBody>
          <a:bodyPr wrap="square" lIns="0" tIns="0" rIns="0" bIns="0" rtlCol="0" anchor="ctr"/>
          <a:lstStyle/>
          <a:p>
            <a:pPr indent="0" marL="0">
              <a:buNone/>
            </a:pPr>
            <a:r>
              <a:rPr lang="en-US" sz="1500" dirty="0">
                <a:solidFill>
                  <a:srgbClr val="1F2937"/>
                </a:solidFill>
                <a:latin typeface="Calibri" pitchFamily="34" charset="0"/>
                <a:ea typeface="Calibri" pitchFamily="34" charset="-122"/>
                <a:cs typeface="Calibri" pitchFamily="34" charset="-120"/>
              </a:rPr>
              <a:t>The file is the process. The tool follows it the same way every time.</a:t>
            </a:r>
            <a:endParaRPr lang="en-US" sz="1500" dirty="0"/>
          </a:p>
        </p:txBody>
      </p:sp>
      <p:sp>
        <p:nvSpPr>
          <p:cNvPr id="33" name="Shape 24"/>
          <p:cNvSpPr/>
          <p:nvPr/>
        </p:nvSpPr>
        <p:spPr>
          <a:xfrm>
            <a:off x="6035040" y="2560320"/>
            <a:ext cx="0" cy="2926080"/>
          </a:xfrm>
          <a:prstGeom prst="line">
            <a:avLst/>
          </a:prstGeom>
          <a:noFill/>
          <a:ln w="12700">
            <a:solidFill>
              <a:srgbClr val="D9DEE7"/>
            </a:solidFill>
            <a:prstDash val="solid"/>
          </a:ln>
        </p:spPr>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03 · WHAT IS AUTOMATION?</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What automation gives us</a:t>
            </a:r>
            <a:endParaRPr lang="en-US" sz="3000" dirty="0"/>
          </a:p>
        </p:txBody>
      </p:sp>
      <p:sp>
        <p:nvSpPr>
          <p:cNvPr id="5" name="Shape 2"/>
          <p:cNvSpPr/>
          <p:nvPr/>
        </p:nvSpPr>
        <p:spPr>
          <a:xfrm>
            <a:off x="548640" y="1508760"/>
            <a:ext cx="658368" cy="658368"/>
          </a:xfrm>
          <a:prstGeom prst="ellipse">
            <a:avLst/>
          </a:prstGeom>
          <a:solidFill>
            <a:srgbClr val="0F8B7D"/>
          </a:solidFill>
          <a:ln w="12700">
            <a:solidFill>
              <a:srgbClr val="0F8B7D"/>
            </a:solidFill>
            <a:prstDash val="solid"/>
          </a:ln>
        </p:spPr>
      </p:sp>
      <p:pic>
        <p:nvPicPr>
          <p:cNvPr id="6" name="Image 0" descr="preencoded.png">    </p:cNvPr>
          <p:cNvPicPr>
            <a:picLocks noChangeAspect="1"/>
          </p:cNvPicPr>
          <p:nvPr/>
        </p:nvPicPr>
        <p:blipFill>
          <a:blip r:embed="rId1"/>
          <a:stretch>
            <a:fillRect/>
          </a:stretch>
        </p:blipFill>
        <p:spPr>
          <a:xfrm>
            <a:off x="713232" y="1673352"/>
            <a:ext cx="329184" cy="329184"/>
          </a:xfrm>
          <a:prstGeom prst="rect">
            <a:avLst/>
          </a:prstGeom>
        </p:spPr>
      </p:pic>
      <p:sp>
        <p:nvSpPr>
          <p:cNvPr id="7" name="Text 3"/>
          <p:cNvSpPr txBox="1"/>
          <p:nvPr/>
        </p:nvSpPr>
        <p:spPr>
          <a:xfrm>
            <a:off x="1463040" y="1472184"/>
            <a:ext cx="4572000" cy="411480"/>
          </a:xfrm>
          <a:prstGeom prst="rect">
            <a:avLst/>
          </a:prstGeom>
          <a:noFill/>
          <a:ln/>
        </p:spPr>
        <p:txBody>
          <a:bodyPr wrap="square" lIns="0" tIns="0" rIns="0" bIns="0" rtlCol="0" anchor="t"/>
          <a:lstStyle/>
          <a:p>
            <a:pPr indent="0" marL="0">
              <a:buNone/>
            </a:pPr>
            <a:r>
              <a:rPr lang="en-US" sz="2000" b="1" dirty="0">
                <a:solidFill>
                  <a:srgbClr val="14202E"/>
                </a:solidFill>
                <a:latin typeface="Arial" pitchFamily="34" charset="0"/>
                <a:ea typeface="Arial" pitchFamily="34" charset="-122"/>
                <a:cs typeface="Arial" pitchFamily="34" charset="-120"/>
              </a:rPr>
              <a:t>Repeatability</a:t>
            </a:r>
            <a:endParaRPr lang="en-US" sz="2000" dirty="0"/>
          </a:p>
        </p:txBody>
      </p:sp>
      <p:sp>
        <p:nvSpPr>
          <p:cNvPr id="8" name="Text 4"/>
          <p:cNvSpPr txBox="1"/>
          <p:nvPr/>
        </p:nvSpPr>
        <p:spPr>
          <a:xfrm>
            <a:off x="1463040" y="1920240"/>
            <a:ext cx="4572000" cy="685800"/>
          </a:xfrm>
          <a:prstGeom prst="rect">
            <a:avLst/>
          </a:prstGeom>
          <a:noFill/>
          <a:ln/>
        </p:spPr>
        <p:txBody>
          <a:bodyPr wrap="square" lIns="0" tIns="0" rIns="0" bIns="0" rtlCol="0" anchor="t"/>
          <a:lstStyle/>
          <a:p>
            <a:pPr indent="0" marL="0">
              <a:buNone/>
            </a:pPr>
            <a:r>
              <a:rPr lang="en-US" sz="1600" dirty="0">
                <a:solidFill>
                  <a:srgbClr val="1F2937"/>
                </a:solidFill>
                <a:latin typeface="Calibri" pitchFamily="34" charset="0"/>
                <a:ea typeface="Calibri" pitchFamily="34" charset="-122"/>
                <a:cs typeface="Calibri" pitchFamily="34" charset="-120"/>
              </a:rPr>
              <a:t>Run the same process as many times as you need.</a:t>
            </a:r>
            <a:endParaRPr lang="en-US" sz="1600" dirty="0"/>
          </a:p>
        </p:txBody>
      </p:sp>
      <p:sp>
        <p:nvSpPr>
          <p:cNvPr id="9" name="Shape 5"/>
          <p:cNvSpPr/>
          <p:nvPr/>
        </p:nvSpPr>
        <p:spPr>
          <a:xfrm>
            <a:off x="6217920" y="1508760"/>
            <a:ext cx="658368" cy="658368"/>
          </a:xfrm>
          <a:prstGeom prst="ellipse">
            <a:avLst/>
          </a:prstGeom>
          <a:solidFill>
            <a:srgbClr val="0F8B7D"/>
          </a:solidFill>
          <a:ln w="12700">
            <a:solidFill>
              <a:srgbClr val="0F8B7D"/>
            </a:solidFill>
            <a:prstDash val="solid"/>
          </a:ln>
        </p:spPr>
      </p:sp>
      <p:pic>
        <p:nvPicPr>
          <p:cNvPr id="10" name="Image 1" descr="preencoded.png">    </p:cNvPr>
          <p:cNvPicPr>
            <a:picLocks noChangeAspect="1"/>
          </p:cNvPicPr>
          <p:nvPr/>
        </p:nvPicPr>
        <p:blipFill>
          <a:blip r:embed="rId2"/>
          <a:stretch>
            <a:fillRect/>
          </a:stretch>
        </p:blipFill>
        <p:spPr>
          <a:xfrm>
            <a:off x="6382512" y="1673352"/>
            <a:ext cx="329184" cy="329184"/>
          </a:xfrm>
          <a:prstGeom prst="rect">
            <a:avLst/>
          </a:prstGeom>
        </p:spPr>
      </p:pic>
      <p:sp>
        <p:nvSpPr>
          <p:cNvPr id="11" name="Text 6"/>
          <p:cNvSpPr txBox="1"/>
          <p:nvPr/>
        </p:nvSpPr>
        <p:spPr>
          <a:xfrm>
            <a:off x="7132320" y="1472184"/>
            <a:ext cx="4572000" cy="411480"/>
          </a:xfrm>
          <a:prstGeom prst="rect">
            <a:avLst/>
          </a:prstGeom>
          <a:noFill/>
          <a:ln/>
        </p:spPr>
        <p:txBody>
          <a:bodyPr wrap="square" lIns="0" tIns="0" rIns="0" bIns="0" rtlCol="0" anchor="t"/>
          <a:lstStyle/>
          <a:p>
            <a:pPr indent="0" marL="0">
              <a:buNone/>
            </a:pPr>
            <a:r>
              <a:rPr lang="en-US" sz="2000" b="1" dirty="0">
                <a:solidFill>
                  <a:srgbClr val="14202E"/>
                </a:solidFill>
                <a:latin typeface="Arial" pitchFamily="34" charset="0"/>
                <a:ea typeface="Arial" pitchFamily="34" charset="-122"/>
                <a:cs typeface="Arial" pitchFamily="34" charset="-120"/>
              </a:rPr>
              <a:t>Consistency</a:t>
            </a:r>
            <a:endParaRPr lang="en-US" sz="2000" dirty="0"/>
          </a:p>
        </p:txBody>
      </p:sp>
      <p:sp>
        <p:nvSpPr>
          <p:cNvPr id="12" name="Text 7"/>
          <p:cNvSpPr txBox="1"/>
          <p:nvPr/>
        </p:nvSpPr>
        <p:spPr>
          <a:xfrm>
            <a:off x="7132320" y="1920240"/>
            <a:ext cx="4572000" cy="685800"/>
          </a:xfrm>
          <a:prstGeom prst="rect">
            <a:avLst/>
          </a:prstGeom>
          <a:noFill/>
          <a:ln/>
        </p:spPr>
        <p:txBody>
          <a:bodyPr wrap="square" lIns="0" tIns="0" rIns="0" bIns="0" rtlCol="0" anchor="t"/>
          <a:lstStyle/>
          <a:p>
            <a:pPr indent="0" marL="0">
              <a:buNone/>
            </a:pPr>
            <a:r>
              <a:rPr lang="en-US" sz="1600" dirty="0">
                <a:solidFill>
                  <a:srgbClr val="1F2937"/>
                </a:solidFill>
                <a:latin typeface="Calibri" pitchFamily="34" charset="0"/>
                <a:ea typeface="Calibri" pitchFamily="34" charset="-122"/>
                <a:cs typeface="Calibri" pitchFamily="34" charset="-120"/>
              </a:rPr>
              <a:t>Every result matches — no drift between machines.</a:t>
            </a:r>
            <a:endParaRPr lang="en-US" sz="1600" dirty="0"/>
          </a:p>
        </p:txBody>
      </p:sp>
      <p:sp>
        <p:nvSpPr>
          <p:cNvPr id="13" name="Shape 8"/>
          <p:cNvSpPr/>
          <p:nvPr/>
        </p:nvSpPr>
        <p:spPr>
          <a:xfrm>
            <a:off x="548640" y="2834640"/>
            <a:ext cx="658368" cy="658368"/>
          </a:xfrm>
          <a:prstGeom prst="ellipse">
            <a:avLst/>
          </a:prstGeom>
          <a:solidFill>
            <a:srgbClr val="0F8B7D"/>
          </a:solidFill>
          <a:ln w="12700">
            <a:solidFill>
              <a:srgbClr val="0F8B7D"/>
            </a:solidFill>
            <a:prstDash val="solid"/>
          </a:ln>
        </p:spPr>
      </p:sp>
      <p:pic>
        <p:nvPicPr>
          <p:cNvPr id="14" name="Image 2" descr="preencoded.png">    </p:cNvPr>
          <p:cNvPicPr>
            <a:picLocks noChangeAspect="1"/>
          </p:cNvPicPr>
          <p:nvPr/>
        </p:nvPicPr>
        <p:blipFill>
          <a:blip r:embed="rId3"/>
          <a:stretch>
            <a:fillRect/>
          </a:stretch>
        </p:blipFill>
        <p:spPr>
          <a:xfrm>
            <a:off x="713232" y="2999232"/>
            <a:ext cx="329184" cy="329184"/>
          </a:xfrm>
          <a:prstGeom prst="rect">
            <a:avLst/>
          </a:prstGeom>
        </p:spPr>
      </p:pic>
      <p:sp>
        <p:nvSpPr>
          <p:cNvPr id="15" name="Text 9"/>
          <p:cNvSpPr txBox="1"/>
          <p:nvPr/>
        </p:nvSpPr>
        <p:spPr>
          <a:xfrm>
            <a:off x="1463040" y="2798064"/>
            <a:ext cx="4572000" cy="411480"/>
          </a:xfrm>
          <a:prstGeom prst="rect">
            <a:avLst/>
          </a:prstGeom>
          <a:noFill/>
          <a:ln/>
        </p:spPr>
        <p:txBody>
          <a:bodyPr wrap="square" lIns="0" tIns="0" rIns="0" bIns="0" rtlCol="0" anchor="t"/>
          <a:lstStyle/>
          <a:p>
            <a:pPr indent="0" marL="0">
              <a:buNone/>
            </a:pPr>
            <a:r>
              <a:rPr lang="en-US" sz="2000" b="1" dirty="0">
                <a:solidFill>
                  <a:srgbClr val="14202E"/>
                </a:solidFill>
                <a:latin typeface="Arial" pitchFamily="34" charset="0"/>
                <a:ea typeface="Arial" pitchFamily="34" charset="-122"/>
                <a:cs typeface="Arial" pitchFamily="34" charset="-120"/>
              </a:rPr>
              <a:t>Speed</a:t>
            </a:r>
            <a:endParaRPr lang="en-US" sz="2000" dirty="0"/>
          </a:p>
        </p:txBody>
      </p:sp>
      <p:sp>
        <p:nvSpPr>
          <p:cNvPr id="16" name="Text 10"/>
          <p:cNvSpPr txBox="1"/>
          <p:nvPr/>
        </p:nvSpPr>
        <p:spPr>
          <a:xfrm>
            <a:off x="1463040" y="3246120"/>
            <a:ext cx="4572000" cy="685800"/>
          </a:xfrm>
          <a:prstGeom prst="rect">
            <a:avLst/>
          </a:prstGeom>
          <a:noFill/>
          <a:ln/>
        </p:spPr>
        <p:txBody>
          <a:bodyPr wrap="square" lIns="0" tIns="0" rIns="0" bIns="0" rtlCol="0" anchor="t"/>
          <a:lstStyle/>
          <a:p>
            <a:pPr indent="0" marL="0">
              <a:buNone/>
            </a:pPr>
            <a:r>
              <a:rPr lang="en-US" sz="1600" dirty="0">
                <a:solidFill>
                  <a:srgbClr val="1F2937"/>
                </a:solidFill>
                <a:latin typeface="Calibri" pitchFamily="34" charset="0"/>
                <a:ea typeface="Calibri" pitchFamily="34" charset="-122"/>
                <a:cs typeface="Calibri" pitchFamily="34" charset="-120"/>
              </a:rPr>
              <a:t>Minutes instead of hours; no waiting on a person.</a:t>
            </a:r>
            <a:endParaRPr lang="en-US" sz="1600" dirty="0"/>
          </a:p>
        </p:txBody>
      </p:sp>
      <p:sp>
        <p:nvSpPr>
          <p:cNvPr id="17" name="Shape 11"/>
          <p:cNvSpPr/>
          <p:nvPr/>
        </p:nvSpPr>
        <p:spPr>
          <a:xfrm>
            <a:off x="6217920" y="2834640"/>
            <a:ext cx="658368" cy="658368"/>
          </a:xfrm>
          <a:prstGeom prst="ellipse">
            <a:avLst/>
          </a:prstGeom>
          <a:solidFill>
            <a:srgbClr val="0F8B7D"/>
          </a:solidFill>
          <a:ln w="12700">
            <a:solidFill>
              <a:srgbClr val="0F8B7D"/>
            </a:solidFill>
            <a:prstDash val="solid"/>
          </a:ln>
        </p:spPr>
      </p:sp>
      <p:pic>
        <p:nvPicPr>
          <p:cNvPr id="18" name="Image 3" descr="preencoded.png">    </p:cNvPr>
          <p:cNvPicPr>
            <a:picLocks noChangeAspect="1"/>
          </p:cNvPicPr>
          <p:nvPr/>
        </p:nvPicPr>
        <p:blipFill>
          <a:blip r:embed="rId4"/>
          <a:stretch>
            <a:fillRect/>
          </a:stretch>
        </p:blipFill>
        <p:spPr>
          <a:xfrm>
            <a:off x="6382512" y="2999232"/>
            <a:ext cx="329184" cy="329184"/>
          </a:xfrm>
          <a:prstGeom prst="rect">
            <a:avLst/>
          </a:prstGeom>
        </p:spPr>
      </p:pic>
      <p:sp>
        <p:nvSpPr>
          <p:cNvPr id="19" name="Text 12"/>
          <p:cNvSpPr txBox="1"/>
          <p:nvPr/>
        </p:nvSpPr>
        <p:spPr>
          <a:xfrm>
            <a:off x="7132320" y="2798064"/>
            <a:ext cx="4572000" cy="411480"/>
          </a:xfrm>
          <a:prstGeom prst="rect">
            <a:avLst/>
          </a:prstGeom>
          <a:noFill/>
          <a:ln/>
        </p:spPr>
        <p:txBody>
          <a:bodyPr wrap="square" lIns="0" tIns="0" rIns="0" bIns="0" rtlCol="0" anchor="t"/>
          <a:lstStyle/>
          <a:p>
            <a:pPr indent="0" marL="0">
              <a:buNone/>
            </a:pPr>
            <a:r>
              <a:rPr lang="en-US" sz="2000" b="1" dirty="0">
                <a:solidFill>
                  <a:srgbClr val="14202E"/>
                </a:solidFill>
                <a:latin typeface="Arial" pitchFamily="34" charset="0"/>
                <a:ea typeface="Arial" pitchFamily="34" charset="-122"/>
                <a:cs typeface="Arial" pitchFamily="34" charset="-120"/>
              </a:rPr>
              <a:t>Reduced manual effort</a:t>
            </a:r>
            <a:endParaRPr lang="en-US" sz="2000" dirty="0"/>
          </a:p>
        </p:txBody>
      </p:sp>
      <p:sp>
        <p:nvSpPr>
          <p:cNvPr id="20" name="Text 13"/>
          <p:cNvSpPr txBox="1"/>
          <p:nvPr/>
        </p:nvSpPr>
        <p:spPr>
          <a:xfrm>
            <a:off x="7132320" y="3246120"/>
            <a:ext cx="4572000" cy="685800"/>
          </a:xfrm>
          <a:prstGeom prst="rect">
            <a:avLst/>
          </a:prstGeom>
          <a:noFill/>
          <a:ln/>
        </p:spPr>
        <p:txBody>
          <a:bodyPr wrap="square" lIns="0" tIns="0" rIns="0" bIns="0" rtlCol="0" anchor="t"/>
          <a:lstStyle/>
          <a:p>
            <a:pPr indent="0" marL="0">
              <a:buNone/>
            </a:pPr>
            <a:r>
              <a:rPr lang="en-US" sz="1600" dirty="0">
                <a:solidFill>
                  <a:srgbClr val="1F2937"/>
                </a:solidFill>
                <a:latin typeface="Calibri" pitchFamily="34" charset="0"/>
                <a:ea typeface="Calibri" pitchFamily="34" charset="-122"/>
                <a:cs typeface="Calibri" pitchFamily="34" charset="-120"/>
              </a:rPr>
              <a:t>People review and improve; the tool does the typing.</a:t>
            </a:r>
            <a:endParaRPr lang="en-US" sz="1600" dirty="0"/>
          </a:p>
        </p:txBody>
      </p:sp>
      <p:sp>
        <p:nvSpPr>
          <p:cNvPr id="21" name="Shape 14"/>
          <p:cNvSpPr/>
          <p:nvPr/>
        </p:nvSpPr>
        <p:spPr>
          <a:xfrm>
            <a:off x="548640" y="4160520"/>
            <a:ext cx="658368" cy="658368"/>
          </a:xfrm>
          <a:prstGeom prst="ellipse">
            <a:avLst/>
          </a:prstGeom>
          <a:solidFill>
            <a:srgbClr val="5B45C9"/>
          </a:solidFill>
          <a:ln w="12700">
            <a:solidFill>
              <a:srgbClr val="5B45C9"/>
            </a:solidFill>
            <a:prstDash val="solid"/>
          </a:ln>
        </p:spPr>
      </p:sp>
      <p:pic>
        <p:nvPicPr>
          <p:cNvPr id="22" name="Image 4" descr="preencoded.png">    </p:cNvPr>
          <p:cNvPicPr>
            <a:picLocks noChangeAspect="1"/>
          </p:cNvPicPr>
          <p:nvPr/>
        </p:nvPicPr>
        <p:blipFill>
          <a:blip r:embed="rId5"/>
          <a:stretch>
            <a:fillRect/>
          </a:stretch>
        </p:blipFill>
        <p:spPr>
          <a:xfrm>
            <a:off x="713232" y="4325112"/>
            <a:ext cx="329184" cy="329184"/>
          </a:xfrm>
          <a:prstGeom prst="rect">
            <a:avLst/>
          </a:prstGeom>
        </p:spPr>
      </p:pic>
      <p:sp>
        <p:nvSpPr>
          <p:cNvPr id="23" name="Text 15"/>
          <p:cNvSpPr txBox="1"/>
          <p:nvPr/>
        </p:nvSpPr>
        <p:spPr>
          <a:xfrm>
            <a:off x="1463040" y="4123944"/>
            <a:ext cx="4572000" cy="411480"/>
          </a:xfrm>
          <a:prstGeom prst="rect">
            <a:avLst/>
          </a:prstGeom>
          <a:noFill/>
          <a:ln/>
        </p:spPr>
        <p:txBody>
          <a:bodyPr wrap="square" lIns="0" tIns="0" rIns="0" bIns="0" rtlCol="0" anchor="t"/>
          <a:lstStyle/>
          <a:p>
            <a:pPr indent="0" marL="0">
              <a:buNone/>
            </a:pPr>
            <a:r>
              <a:rPr lang="en-US" sz="2000" b="1" dirty="0">
                <a:solidFill>
                  <a:srgbClr val="14202E"/>
                </a:solidFill>
                <a:latin typeface="Arial" pitchFamily="34" charset="0"/>
                <a:ea typeface="Arial" pitchFamily="34" charset="-122"/>
                <a:cs typeface="Arial" pitchFamily="34" charset="-120"/>
              </a:rPr>
              <a:t>Reproducibility</a:t>
            </a:r>
            <a:endParaRPr lang="en-US" sz="2000" dirty="0"/>
          </a:p>
        </p:txBody>
      </p:sp>
      <p:sp>
        <p:nvSpPr>
          <p:cNvPr id="24" name="Text 16"/>
          <p:cNvSpPr txBox="1"/>
          <p:nvPr/>
        </p:nvSpPr>
        <p:spPr>
          <a:xfrm>
            <a:off x="1463040" y="4572000"/>
            <a:ext cx="4572000" cy="685800"/>
          </a:xfrm>
          <a:prstGeom prst="rect">
            <a:avLst/>
          </a:prstGeom>
          <a:noFill/>
          <a:ln/>
        </p:spPr>
        <p:txBody>
          <a:bodyPr wrap="square" lIns="0" tIns="0" rIns="0" bIns="0" rtlCol="0" anchor="t"/>
          <a:lstStyle/>
          <a:p>
            <a:pPr indent="0" marL="0">
              <a:buNone/>
            </a:pPr>
            <a:r>
              <a:rPr lang="en-US" sz="1600" dirty="0">
                <a:solidFill>
                  <a:srgbClr val="1F2937"/>
                </a:solidFill>
                <a:latin typeface="Calibri" pitchFamily="34" charset="0"/>
                <a:ea typeface="Calibri" pitchFamily="34" charset="-122"/>
                <a:cs typeface="Calibri" pitchFamily="34" charset="-120"/>
              </a:rPr>
              <a:t>Recreate the same environment later, anywhere.</a:t>
            </a:r>
            <a:endParaRPr lang="en-US" sz="1600" dirty="0"/>
          </a:p>
        </p:txBody>
      </p:sp>
      <p:sp>
        <p:nvSpPr>
          <p:cNvPr id="25" name="Shape 17"/>
          <p:cNvSpPr/>
          <p:nvPr/>
        </p:nvSpPr>
        <p:spPr>
          <a:xfrm>
            <a:off x="6217920" y="4160520"/>
            <a:ext cx="658368" cy="658368"/>
          </a:xfrm>
          <a:prstGeom prst="ellipse">
            <a:avLst/>
          </a:prstGeom>
          <a:solidFill>
            <a:srgbClr val="0F8B7D"/>
          </a:solidFill>
          <a:ln w="12700">
            <a:solidFill>
              <a:srgbClr val="0F8B7D"/>
            </a:solidFill>
            <a:prstDash val="solid"/>
          </a:ln>
        </p:spPr>
      </p:sp>
      <p:pic>
        <p:nvPicPr>
          <p:cNvPr id="26" name="Image 5" descr="preencoded.png">    </p:cNvPr>
          <p:cNvPicPr>
            <a:picLocks noChangeAspect="1"/>
          </p:cNvPicPr>
          <p:nvPr/>
        </p:nvPicPr>
        <p:blipFill>
          <a:blip r:embed="rId6"/>
          <a:stretch>
            <a:fillRect/>
          </a:stretch>
        </p:blipFill>
        <p:spPr>
          <a:xfrm>
            <a:off x="6382512" y="4325112"/>
            <a:ext cx="329184" cy="329184"/>
          </a:xfrm>
          <a:prstGeom prst="rect">
            <a:avLst/>
          </a:prstGeom>
        </p:spPr>
      </p:pic>
      <p:sp>
        <p:nvSpPr>
          <p:cNvPr id="27" name="Text 18"/>
          <p:cNvSpPr txBox="1"/>
          <p:nvPr/>
        </p:nvSpPr>
        <p:spPr>
          <a:xfrm>
            <a:off x="7132320" y="4123944"/>
            <a:ext cx="4572000" cy="411480"/>
          </a:xfrm>
          <a:prstGeom prst="rect">
            <a:avLst/>
          </a:prstGeom>
          <a:noFill/>
          <a:ln/>
        </p:spPr>
        <p:txBody>
          <a:bodyPr wrap="square" lIns="0" tIns="0" rIns="0" bIns="0" rtlCol="0" anchor="t"/>
          <a:lstStyle/>
          <a:p>
            <a:pPr indent="0" marL="0">
              <a:buNone/>
            </a:pPr>
            <a:r>
              <a:rPr lang="en-US" sz="2000" b="1" dirty="0">
                <a:solidFill>
                  <a:srgbClr val="14202E"/>
                </a:solidFill>
                <a:latin typeface="Arial" pitchFamily="34" charset="0"/>
                <a:ea typeface="Arial" pitchFamily="34" charset="-122"/>
                <a:cs typeface="Arial" pitchFamily="34" charset="-120"/>
              </a:rPr>
              <a:t>Standardization</a:t>
            </a:r>
            <a:endParaRPr lang="en-US" sz="2000" dirty="0"/>
          </a:p>
        </p:txBody>
      </p:sp>
      <p:sp>
        <p:nvSpPr>
          <p:cNvPr id="28" name="Text 19"/>
          <p:cNvSpPr txBox="1"/>
          <p:nvPr/>
        </p:nvSpPr>
        <p:spPr>
          <a:xfrm>
            <a:off x="7132320" y="4572000"/>
            <a:ext cx="4572000" cy="685800"/>
          </a:xfrm>
          <a:prstGeom prst="rect">
            <a:avLst/>
          </a:prstGeom>
          <a:noFill/>
          <a:ln/>
        </p:spPr>
        <p:txBody>
          <a:bodyPr wrap="square" lIns="0" tIns="0" rIns="0" bIns="0" rtlCol="0" anchor="t"/>
          <a:lstStyle/>
          <a:p>
            <a:pPr indent="0" marL="0">
              <a:buNone/>
            </a:pPr>
            <a:r>
              <a:rPr lang="en-US" sz="1600" dirty="0">
                <a:solidFill>
                  <a:srgbClr val="1F2937"/>
                </a:solidFill>
                <a:latin typeface="Calibri" pitchFamily="34" charset="0"/>
                <a:ea typeface="Calibri" pitchFamily="34" charset="-122"/>
                <a:cs typeface="Calibri" pitchFamily="34" charset="-120"/>
              </a:rPr>
              <a:t>One agreed definition that everybody uses.</a:t>
            </a:r>
            <a:endParaRPr lang="en-US" sz="1600" dirty="0"/>
          </a:p>
        </p:txBody>
      </p:sp>
      <p:sp>
        <p:nvSpPr>
          <p:cNvPr id="29" name="Shape 20"/>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30" name="Shape 21"/>
          <p:cNvSpPr/>
          <p:nvPr/>
        </p:nvSpPr>
        <p:spPr>
          <a:xfrm>
            <a:off x="731520" y="5788152"/>
            <a:ext cx="420624" cy="420624"/>
          </a:xfrm>
          <a:prstGeom prst="ellipse">
            <a:avLst/>
          </a:prstGeom>
          <a:solidFill>
            <a:srgbClr val="5B45C9"/>
          </a:solidFill>
          <a:ln w="12700">
            <a:solidFill>
              <a:srgbClr val="5B45C9"/>
            </a:solidFill>
            <a:prstDash val="solid"/>
          </a:ln>
        </p:spPr>
      </p:sp>
      <p:pic>
        <p:nvPicPr>
          <p:cNvPr id="31" name="Image 6" descr="preencoded.png">    </p:cNvPr>
          <p:cNvPicPr>
            <a:picLocks noChangeAspect="1"/>
          </p:cNvPicPr>
          <p:nvPr/>
        </p:nvPicPr>
        <p:blipFill>
          <a:blip r:embed="rId7"/>
          <a:stretch>
            <a:fillRect/>
          </a:stretch>
        </p:blipFill>
        <p:spPr>
          <a:xfrm>
            <a:off x="836676" y="5893308"/>
            <a:ext cx="210312" cy="210312"/>
          </a:xfrm>
          <a:prstGeom prst="rect">
            <a:avLst/>
          </a:prstGeom>
        </p:spPr>
      </p:pic>
      <p:sp>
        <p:nvSpPr>
          <p:cNvPr id="32" name="Text 22"/>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Automation doesn't remove the need to understand VMs — it captures that understanding in a reusable form.</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04 · REPRODUCIBLE ENVIRONMENTS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Reproducible environments</a:t>
            </a:r>
            <a:endParaRPr lang="en-US" sz="3000" dirty="0"/>
          </a:p>
        </p:txBody>
      </p:sp>
      <p:sp>
        <p:nvSpPr>
          <p:cNvPr id="5" name="Shape 2"/>
          <p:cNvSpPr/>
          <p:nvPr/>
        </p:nvSpPr>
        <p:spPr>
          <a:xfrm>
            <a:off x="548640" y="1417320"/>
            <a:ext cx="11094415" cy="868680"/>
          </a:xfrm>
          <a:prstGeom prst="roundRect">
            <a:avLst>
              <a:gd name="adj" fmla="val 8421"/>
            </a:avLst>
          </a:prstGeom>
          <a:solidFill>
            <a:srgbClr val="EEEBFB"/>
          </a:solidFill>
          <a:ln w="12700">
            <a:solidFill>
              <a:srgbClr val="EEEBFB"/>
            </a:solidFill>
            <a:prstDash val="solid"/>
          </a:ln>
        </p:spPr>
      </p:sp>
      <p:sp>
        <p:nvSpPr>
          <p:cNvPr id="6" name="Text 3"/>
          <p:cNvSpPr txBox="1"/>
          <p:nvPr/>
        </p:nvSpPr>
        <p:spPr>
          <a:xfrm>
            <a:off x="868680" y="1417320"/>
            <a:ext cx="10454335" cy="868680"/>
          </a:xfrm>
          <a:prstGeom prst="rect">
            <a:avLst/>
          </a:prstGeom>
          <a:noFill/>
          <a:ln/>
        </p:spPr>
        <p:txBody>
          <a:bodyPr wrap="square" lIns="0" tIns="0" rIns="0" bIns="0" rtlCol="0" anchor="ctr"/>
          <a:lstStyle/>
          <a:p>
            <a:pPr indent="0" marL="0">
              <a:buNone/>
            </a:pPr>
            <a:r>
              <a:rPr lang="en-US" sz="1900" b="1" dirty="0">
                <a:solidFill>
                  <a:srgbClr val="5B45C9"/>
                </a:solidFill>
                <a:latin typeface="Calibri" pitchFamily="34" charset="0"/>
                <a:ea typeface="Calibri" pitchFamily="34" charset="-122"/>
                <a:cs typeface="Calibri" pitchFamily="34" charset="-120"/>
              </a:rPr>
              <a:t>A reproducible environment </a:t>
            </a:r>
            <a:pPr indent="0" marL="0">
              <a:buNone/>
            </a:pPr>
            <a:r>
              <a:rPr lang="en-US" sz="1900" dirty="0">
                <a:solidFill>
                  <a:srgbClr val="14202E"/>
                </a:solidFill>
                <a:latin typeface="Calibri" pitchFamily="34" charset="0"/>
                <a:ea typeface="Calibri" pitchFamily="34" charset="-122"/>
                <a:cs typeface="Calibri" pitchFamily="34" charset="-120"/>
              </a:rPr>
              <a:t>is an environment that can be recreated consistently from a defined configuration.</a:t>
            </a:r>
            <a:endParaRPr lang="en-US" sz="1900" dirty="0"/>
          </a:p>
        </p:txBody>
      </p:sp>
      <p:sp>
        <p:nvSpPr>
          <p:cNvPr id="7" name="Shape 4"/>
          <p:cNvSpPr/>
          <p:nvPr/>
        </p:nvSpPr>
        <p:spPr>
          <a:xfrm>
            <a:off x="868680" y="2606040"/>
            <a:ext cx="3017520" cy="603504"/>
          </a:xfrm>
          <a:prstGeom prst="roundRect">
            <a:avLst>
              <a:gd name="adj" fmla="val 12121"/>
            </a:avLst>
          </a:prstGeom>
          <a:solidFill>
            <a:srgbClr val="3C4656"/>
          </a:solidFill>
          <a:ln w="12700">
            <a:solidFill>
              <a:srgbClr val="3C4656"/>
            </a:solidFill>
            <a:prstDash val="solid"/>
          </a:ln>
        </p:spPr>
      </p:sp>
      <p:pic>
        <p:nvPicPr>
          <p:cNvPr id="8" name="Image 0" descr="preencoded.png">    </p:cNvPr>
          <p:cNvPicPr>
            <a:picLocks noChangeAspect="1"/>
          </p:cNvPicPr>
          <p:nvPr/>
        </p:nvPicPr>
        <p:blipFill>
          <a:blip r:embed="rId1"/>
          <a:stretch>
            <a:fillRect/>
          </a:stretch>
        </p:blipFill>
        <p:spPr>
          <a:xfrm>
            <a:off x="1014984" y="2756916"/>
            <a:ext cx="301752" cy="301752"/>
          </a:xfrm>
          <a:prstGeom prst="rect">
            <a:avLst/>
          </a:prstGeom>
        </p:spPr>
      </p:pic>
      <p:sp>
        <p:nvSpPr>
          <p:cNvPr id="9" name="Text 5"/>
          <p:cNvSpPr txBox="1"/>
          <p:nvPr/>
        </p:nvSpPr>
        <p:spPr>
          <a:xfrm>
            <a:off x="1444752" y="2606040"/>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Student A</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own laptop</a:t>
            </a:r>
            <a:endParaRPr lang="en-US" sz="1500" dirty="0"/>
          </a:p>
        </p:txBody>
      </p:sp>
      <p:sp>
        <p:nvSpPr>
          <p:cNvPr id="10" name="Shape 6"/>
          <p:cNvSpPr/>
          <p:nvPr/>
        </p:nvSpPr>
        <p:spPr>
          <a:xfrm>
            <a:off x="2377440" y="3209544"/>
            <a:ext cx="0" cy="347472"/>
          </a:xfrm>
          <a:prstGeom prst="line">
            <a:avLst/>
          </a:prstGeom>
          <a:noFill/>
          <a:ln w="22225">
            <a:solidFill>
              <a:srgbClr val="8A94A6"/>
            </a:solidFill>
            <a:prstDash val="solid"/>
            <a:tailEnd type="triangle"/>
          </a:ln>
        </p:spPr>
      </p:sp>
      <p:sp>
        <p:nvSpPr>
          <p:cNvPr id="11" name="Shape 7"/>
          <p:cNvSpPr/>
          <p:nvPr/>
        </p:nvSpPr>
        <p:spPr>
          <a:xfrm>
            <a:off x="868680" y="3557016"/>
            <a:ext cx="3017520" cy="603504"/>
          </a:xfrm>
          <a:prstGeom prst="roundRect">
            <a:avLst>
              <a:gd name="adj" fmla="val 12121"/>
            </a:avLst>
          </a:prstGeom>
          <a:solidFill>
            <a:srgbClr val="C97A06"/>
          </a:solidFill>
          <a:ln w="12700">
            <a:solidFill>
              <a:srgbClr val="C97A06"/>
            </a:solidFill>
            <a:prstDash val="solid"/>
          </a:ln>
        </p:spPr>
      </p:sp>
      <p:pic>
        <p:nvPicPr>
          <p:cNvPr id="12" name="Image 1" descr="preencoded.png">    </p:cNvPr>
          <p:cNvPicPr>
            <a:picLocks noChangeAspect="1"/>
          </p:cNvPicPr>
          <p:nvPr/>
        </p:nvPicPr>
        <p:blipFill>
          <a:blip r:embed="rId2"/>
          <a:stretch>
            <a:fillRect/>
          </a:stretch>
        </p:blipFill>
        <p:spPr>
          <a:xfrm>
            <a:off x="1014984" y="3707892"/>
            <a:ext cx="301752" cy="301752"/>
          </a:xfrm>
          <a:prstGeom prst="rect">
            <a:avLst/>
          </a:prstGeom>
        </p:spPr>
      </p:pic>
      <p:sp>
        <p:nvSpPr>
          <p:cNvPr id="13" name="Text 8"/>
          <p:cNvSpPr txBox="1"/>
          <p:nvPr/>
        </p:nvSpPr>
        <p:spPr>
          <a:xfrm>
            <a:off x="1444752" y="3557016"/>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Vagrantfile</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the same file</a:t>
            </a:r>
            <a:endParaRPr lang="en-US" sz="1500" dirty="0"/>
          </a:p>
        </p:txBody>
      </p:sp>
      <p:sp>
        <p:nvSpPr>
          <p:cNvPr id="14" name="Shape 9"/>
          <p:cNvSpPr/>
          <p:nvPr/>
        </p:nvSpPr>
        <p:spPr>
          <a:xfrm>
            <a:off x="2377440" y="4160520"/>
            <a:ext cx="0" cy="347472"/>
          </a:xfrm>
          <a:prstGeom prst="line">
            <a:avLst/>
          </a:prstGeom>
          <a:noFill/>
          <a:ln w="22225">
            <a:solidFill>
              <a:srgbClr val="8A94A6"/>
            </a:solidFill>
            <a:prstDash val="solid"/>
            <a:tailEnd type="triangle"/>
          </a:ln>
        </p:spPr>
      </p:sp>
      <p:sp>
        <p:nvSpPr>
          <p:cNvPr id="15" name="Shape 10"/>
          <p:cNvSpPr/>
          <p:nvPr/>
        </p:nvSpPr>
        <p:spPr>
          <a:xfrm>
            <a:off x="868680" y="4507992"/>
            <a:ext cx="3017520" cy="603504"/>
          </a:xfrm>
          <a:prstGeom prst="roundRect">
            <a:avLst>
              <a:gd name="adj" fmla="val 12121"/>
            </a:avLst>
          </a:prstGeom>
          <a:solidFill>
            <a:srgbClr val="2563A8"/>
          </a:solidFill>
          <a:ln w="12700">
            <a:solidFill>
              <a:srgbClr val="2563A8"/>
            </a:solidFill>
            <a:prstDash val="solid"/>
          </a:ln>
        </p:spPr>
      </p:sp>
      <p:pic>
        <p:nvPicPr>
          <p:cNvPr id="16" name="Image 2" descr="preencoded.png">    </p:cNvPr>
          <p:cNvPicPr>
            <a:picLocks noChangeAspect="1"/>
          </p:cNvPicPr>
          <p:nvPr/>
        </p:nvPicPr>
        <p:blipFill>
          <a:blip r:embed="rId3"/>
          <a:stretch>
            <a:fillRect/>
          </a:stretch>
        </p:blipFill>
        <p:spPr>
          <a:xfrm>
            <a:off x="1014984" y="4658868"/>
            <a:ext cx="301752" cy="301752"/>
          </a:xfrm>
          <a:prstGeom prst="rect">
            <a:avLst/>
          </a:prstGeom>
        </p:spPr>
      </p:pic>
      <p:sp>
        <p:nvSpPr>
          <p:cNvPr id="17" name="Text 11"/>
          <p:cNvSpPr txBox="1"/>
          <p:nvPr/>
        </p:nvSpPr>
        <p:spPr>
          <a:xfrm>
            <a:off x="1444752" y="4507992"/>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Ubuntu VM</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identical result</a:t>
            </a:r>
            <a:endParaRPr lang="en-US" sz="1500" dirty="0"/>
          </a:p>
        </p:txBody>
      </p:sp>
      <p:sp>
        <p:nvSpPr>
          <p:cNvPr id="18" name="Shape 12"/>
          <p:cNvSpPr/>
          <p:nvPr/>
        </p:nvSpPr>
        <p:spPr>
          <a:xfrm>
            <a:off x="4526280" y="2606040"/>
            <a:ext cx="3017520" cy="603504"/>
          </a:xfrm>
          <a:prstGeom prst="roundRect">
            <a:avLst>
              <a:gd name="adj" fmla="val 12121"/>
            </a:avLst>
          </a:prstGeom>
          <a:solidFill>
            <a:srgbClr val="3C4656"/>
          </a:solidFill>
          <a:ln w="12700">
            <a:solidFill>
              <a:srgbClr val="3C4656"/>
            </a:solidFill>
            <a:prstDash val="solid"/>
          </a:ln>
        </p:spPr>
      </p:sp>
      <p:pic>
        <p:nvPicPr>
          <p:cNvPr id="19" name="Image 3" descr="preencoded.png">    </p:cNvPr>
          <p:cNvPicPr>
            <a:picLocks noChangeAspect="1"/>
          </p:cNvPicPr>
          <p:nvPr/>
        </p:nvPicPr>
        <p:blipFill>
          <a:blip r:embed="rId4"/>
          <a:stretch>
            <a:fillRect/>
          </a:stretch>
        </p:blipFill>
        <p:spPr>
          <a:xfrm>
            <a:off x="4672584" y="2756916"/>
            <a:ext cx="301752" cy="301752"/>
          </a:xfrm>
          <a:prstGeom prst="rect">
            <a:avLst/>
          </a:prstGeom>
        </p:spPr>
      </p:pic>
      <p:sp>
        <p:nvSpPr>
          <p:cNvPr id="20" name="Text 13"/>
          <p:cNvSpPr txBox="1"/>
          <p:nvPr/>
        </p:nvSpPr>
        <p:spPr>
          <a:xfrm>
            <a:off x="5102352" y="2606040"/>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Student B</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own laptop</a:t>
            </a:r>
            <a:endParaRPr lang="en-US" sz="1500" dirty="0"/>
          </a:p>
        </p:txBody>
      </p:sp>
      <p:sp>
        <p:nvSpPr>
          <p:cNvPr id="21" name="Shape 14"/>
          <p:cNvSpPr/>
          <p:nvPr/>
        </p:nvSpPr>
        <p:spPr>
          <a:xfrm>
            <a:off x="6035040" y="3209544"/>
            <a:ext cx="0" cy="347472"/>
          </a:xfrm>
          <a:prstGeom prst="line">
            <a:avLst/>
          </a:prstGeom>
          <a:noFill/>
          <a:ln w="22225">
            <a:solidFill>
              <a:srgbClr val="8A94A6"/>
            </a:solidFill>
            <a:prstDash val="solid"/>
            <a:tailEnd type="triangle"/>
          </a:ln>
        </p:spPr>
      </p:sp>
      <p:sp>
        <p:nvSpPr>
          <p:cNvPr id="22" name="Shape 15"/>
          <p:cNvSpPr/>
          <p:nvPr/>
        </p:nvSpPr>
        <p:spPr>
          <a:xfrm>
            <a:off x="4526280" y="3557016"/>
            <a:ext cx="3017520" cy="603504"/>
          </a:xfrm>
          <a:prstGeom prst="roundRect">
            <a:avLst>
              <a:gd name="adj" fmla="val 12121"/>
            </a:avLst>
          </a:prstGeom>
          <a:solidFill>
            <a:srgbClr val="C97A06"/>
          </a:solidFill>
          <a:ln w="12700">
            <a:solidFill>
              <a:srgbClr val="C97A06"/>
            </a:solidFill>
            <a:prstDash val="solid"/>
          </a:ln>
        </p:spPr>
      </p:sp>
      <p:pic>
        <p:nvPicPr>
          <p:cNvPr id="23" name="Image 4" descr="preencoded.png">    </p:cNvPr>
          <p:cNvPicPr>
            <a:picLocks noChangeAspect="1"/>
          </p:cNvPicPr>
          <p:nvPr/>
        </p:nvPicPr>
        <p:blipFill>
          <a:blip r:embed="rId5"/>
          <a:stretch>
            <a:fillRect/>
          </a:stretch>
        </p:blipFill>
        <p:spPr>
          <a:xfrm>
            <a:off x="4672584" y="3707892"/>
            <a:ext cx="301752" cy="301752"/>
          </a:xfrm>
          <a:prstGeom prst="rect">
            <a:avLst/>
          </a:prstGeom>
        </p:spPr>
      </p:pic>
      <p:sp>
        <p:nvSpPr>
          <p:cNvPr id="24" name="Text 16"/>
          <p:cNvSpPr txBox="1"/>
          <p:nvPr/>
        </p:nvSpPr>
        <p:spPr>
          <a:xfrm>
            <a:off x="5102352" y="3557016"/>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Vagrantfile</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the same file</a:t>
            </a:r>
            <a:endParaRPr lang="en-US" sz="1500" dirty="0"/>
          </a:p>
        </p:txBody>
      </p:sp>
      <p:sp>
        <p:nvSpPr>
          <p:cNvPr id="25" name="Shape 17"/>
          <p:cNvSpPr/>
          <p:nvPr/>
        </p:nvSpPr>
        <p:spPr>
          <a:xfrm>
            <a:off x="6035040" y="4160520"/>
            <a:ext cx="0" cy="347472"/>
          </a:xfrm>
          <a:prstGeom prst="line">
            <a:avLst/>
          </a:prstGeom>
          <a:noFill/>
          <a:ln w="22225">
            <a:solidFill>
              <a:srgbClr val="8A94A6"/>
            </a:solidFill>
            <a:prstDash val="solid"/>
            <a:tailEnd type="triangle"/>
          </a:ln>
        </p:spPr>
      </p:sp>
      <p:sp>
        <p:nvSpPr>
          <p:cNvPr id="26" name="Shape 18"/>
          <p:cNvSpPr/>
          <p:nvPr/>
        </p:nvSpPr>
        <p:spPr>
          <a:xfrm>
            <a:off x="4526280" y="4507992"/>
            <a:ext cx="3017520" cy="603504"/>
          </a:xfrm>
          <a:prstGeom prst="roundRect">
            <a:avLst>
              <a:gd name="adj" fmla="val 12121"/>
            </a:avLst>
          </a:prstGeom>
          <a:solidFill>
            <a:srgbClr val="2563A8"/>
          </a:solidFill>
          <a:ln w="12700">
            <a:solidFill>
              <a:srgbClr val="2563A8"/>
            </a:solidFill>
            <a:prstDash val="solid"/>
          </a:ln>
        </p:spPr>
      </p:sp>
      <p:pic>
        <p:nvPicPr>
          <p:cNvPr id="27" name="Image 5" descr="preencoded.png">    </p:cNvPr>
          <p:cNvPicPr>
            <a:picLocks noChangeAspect="1"/>
          </p:cNvPicPr>
          <p:nvPr/>
        </p:nvPicPr>
        <p:blipFill>
          <a:blip r:embed="rId6"/>
          <a:stretch>
            <a:fillRect/>
          </a:stretch>
        </p:blipFill>
        <p:spPr>
          <a:xfrm>
            <a:off x="4672584" y="4658868"/>
            <a:ext cx="301752" cy="301752"/>
          </a:xfrm>
          <a:prstGeom prst="rect">
            <a:avLst/>
          </a:prstGeom>
        </p:spPr>
      </p:pic>
      <p:sp>
        <p:nvSpPr>
          <p:cNvPr id="28" name="Text 19"/>
          <p:cNvSpPr txBox="1"/>
          <p:nvPr/>
        </p:nvSpPr>
        <p:spPr>
          <a:xfrm>
            <a:off x="5102352" y="4507992"/>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Ubuntu VM</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identical result</a:t>
            </a:r>
            <a:endParaRPr lang="en-US" sz="1500" dirty="0"/>
          </a:p>
        </p:txBody>
      </p:sp>
      <p:sp>
        <p:nvSpPr>
          <p:cNvPr id="29" name="Shape 20"/>
          <p:cNvSpPr/>
          <p:nvPr/>
        </p:nvSpPr>
        <p:spPr>
          <a:xfrm>
            <a:off x="8183880" y="2606040"/>
            <a:ext cx="3017520" cy="603504"/>
          </a:xfrm>
          <a:prstGeom prst="roundRect">
            <a:avLst>
              <a:gd name="adj" fmla="val 12121"/>
            </a:avLst>
          </a:prstGeom>
          <a:solidFill>
            <a:srgbClr val="3C4656"/>
          </a:solidFill>
          <a:ln w="12700">
            <a:solidFill>
              <a:srgbClr val="3C4656"/>
            </a:solidFill>
            <a:prstDash val="solid"/>
          </a:ln>
        </p:spPr>
      </p:sp>
      <p:pic>
        <p:nvPicPr>
          <p:cNvPr id="30" name="Image 6" descr="preencoded.png">    </p:cNvPr>
          <p:cNvPicPr>
            <a:picLocks noChangeAspect="1"/>
          </p:cNvPicPr>
          <p:nvPr/>
        </p:nvPicPr>
        <p:blipFill>
          <a:blip r:embed="rId7"/>
          <a:stretch>
            <a:fillRect/>
          </a:stretch>
        </p:blipFill>
        <p:spPr>
          <a:xfrm>
            <a:off x="8330184" y="2756916"/>
            <a:ext cx="301752" cy="301752"/>
          </a:xfrm>
          <a:prstGeom prst="rect">
            <a:avLst/>
          </a:prstGeom>
        </p:spPr>
      </p:pic>
      <p:sp>
        <p:nvSpPr>
          <p:cNvPr id="31" name="Text 21"/>
          <p:cNvSpPr txBox="1"/>
          <p:nvPr/>
        </p:nvSpPr>
        <p:spPr>
          <a:xfrm>
            <a:off x="8759952" y="2606040"/>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Student C</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own laptop</a:t>
            </a:r>
            <a:endParaRPr lang="en-US" sz="1500" dirty="0"/>
          </a:p>
        </p:txBody>
      </p:sp>
      <p:sp>
        <p:nvSpPr>
          <p:cNvPr id="32" name="Shape 22"/>
          <p:cNvSpPr/>
          <p:nvPr/>
        </p:nvSpPr>
        <p:spPr>
          <a:xfrm>
            <a:off x="9692640" y="3209544"/>
            <a:ext cx="0" cy="347472"/>
          </a:xfrm>
          <a:prstGeom prst="line">
            <a:avLst/>
          </a:prstGeom>
          <a:noFill/>
          <a:ln w="22225">
            <a:solidFill>
              <a:srgbClr val="8A94A6"/>
            </a:solidFill>
            <a:prstDash val="solid"/>
            <a:tailEnd type="triangle"/>
          </a:ln>
        </p:spPr>
      </p:sp>
      <p:sp>
        <p:nvSpPr>
          <p:cNvPr id="33" name="Shape 23"/>
          <p:cNvSpPr/>
          <p:nvPr/>
        </p:nvSpPr>
        <p:spPr>
          <a:xfrm>
            <a:off x="8183880" y="3557016"/>
            <a:ext cx="3017520" cy="603504"/>
          </a:xfrm>
          <a:prstGeom prst="roundRect">
            <a:avLst>
              <a:gd name="adj" fmla="val 12121"/>
            </a:avLst>
          </a:prstGeom>
          <a:solidFill>
            <a:srgbClr val="C97A06"/>
          </a:solidFill>
          <a:ln w="12700">
            <a:solidFill>
              <a:srgbClr val="C97A06"/>
            </a:solidFill>
            <a:prstDash val="solid"/>
          </a:ln>
        </p:spPr>
      </p:sp>
      <p:pic>
        <p:nvPicPr>
          <p:cNvPr id="34" name="Image 7" descr="preencoded.png">    </p:cNvPr>
          <p:cNvPicPr>
            <a:picLocks noChangeAspect="1"/>
          </p:cNvPicPr>
          <p:nvPr/>
        </p:nvPicPr>
        <p:blipFill>
          <a:blip r:embed="rId8"/>
          <a:stretch>
            <a:fillRect/>
          </a:stretch>
        </p:blipFill>
        <p:spPr>
          <a:xfrm>
            <a:off x="8330184" y="3707892"/>
            <a:ext cx="301752" cy="301752"/>
          </a:xfrm>
          <a:prstGeom prst="rect">
            <a:avLst/>
          </a:prstGeom>
        </p:spPr>
      </p:pic>
      <p:sp>
        <p:nvSpPr>
          <p:cNvPr id="35" name="Text 24"/>
          <p:cNvSpPr txBox="1"/>
          <p:nvPr/>
        </p:nvSpPr>
        <p:spPr>
          <a:xfrm>
            <a:off x="8759952" y="3557016"/>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Vagrantfile</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the same file</a:t>
            </a:r>
            <a:endParaRPr lang="en-US" sz="1500" dirty="0"/>
          </a:p>
        </p:txBody>
      </p:sp>
      <p:sp>
        <p:nvSpPr>
          <p:cNvPr id="36" name="Shape 25"/>
          <p:cNvSpPr/>
          <p:nvPr/>
        </p:nvSpPr>
        <p:spPr>
          <a:xfrm>
            <a:off x="9692640" y="4160520"/>
            <a:ext cx="0" cy="347472"/>
          </a:xfrm>
          <a:prstGeom prst="line">
            <a:avLst/>
          </a:prstGeom>
          <a:noFill/>
          <a:ln w="22225">
            <a:solidFill>
              <a:srgbClr val="8A94A6"/>
            </a:solidFill>
            <a:prstDash val="solid"/>
            <a:tailEnd type="triangle"/>
          </a:ln>
        </p:spPr>
      </p:sp>
      <p:sp>
        <p:nvSpPr>
          <p:cNvPr id="37" name="Shape 26"/>
          <p:cNvSpPr/>
          <p:nvPr/>
        </p:nvSpPr>
        <p:spPr>
          <a:xfrm>
            <a:off x="8183880" y="4507992"/>
            <a:ext cx="3017520" cy="603504"/>
          </a:xfrm>
          <a:prstGeom prst="roundRect">
            <a:avLst>
              <a:gd name="adj" fmla="val 12121"/>
            </a:avLst>
          </a:prstGeom>
          <a:solidFill>
            <a:srgbClr val="2563A8"/>
          </a:solidFill>
          <a:ln w="12700">
            <a:solidFill>
              <a:srgbClr val="2563A8"/>
            </a:solidFill>
            <a:prstDash val="solid"/>
          </a:ln>
        </p:spPr>
      </p:sp>
      <p:pic>
        <p:nvPicPr>
          <p:cNvPr id="38" name="Image 8" descr="preencoded.png">    </p:cNvPr>
          <p:cNvPicPr>
            <a:picLocks noChangeAspect="1"/>
          </p:cNvPicPr>
          <p:nvPr/>
        </p:nvPicPr>
        <p:blipFill>
          <a:blip r:embed="rId9"/>
          <a:stretch>
            <a:fillRect/>
          </a:stretch>
        </p:blipFill>
        <p:spPr>
          <a:xfrm>
            <a:off x="8330184" y="4658868"/>
            <a:ext cx="301752" cy="301752"/>
          </a:xfrm>
          <a:prstGeom prst="rect">
            <a:avLst/>
          </a:prstGeom>
        </p:spPr>
      </p:pic>
      <p:sp>
        <p:nvSpPr>
          <p:cNvPr id="39" name="Text 27"/>
          <p:cNvSpPr txBox="1"/>
          <p:nvPr/>
        </p:nvSpPr>
        <p:spPr>
          <a:xfrm>
            <a:off x="8759952" y="4507992"/>
            <a:ext cx="235000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Ubuntu VM</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identical result</a:t>
            </a:r>
            <a:endParaRPr lang="en-US" sz="1500" dirty="0"/>
          </a:p>
        </p:txBody>
      </p:sp>
      <p:sp>
        <p:nvSpPr>
          <p:cNvPr id="40" name="Text 28"/>
          <p:cNvSpPr txBox="1"/>
          <p:nvPr/>
        </p:nvSpPr>
        <p:spPr>
          <a:xfrm>
            <a:off x="548640" y="5303520"/>
            <a:ext cx="11094415" cy="457200"/>
          </a:xfrm>
          <a:prstGeom prst="rect">
            <a:avLst/>
          </a:prstGeom>
          <a:noFill/>
          <a:ln/>
        </p:spPr>
        <p:txBody>
          <a:bodyPr wrap="square" lIns="0" tIns="0" rIns="0" bIns="0" rtlCol="0" anchor="t"/>
          <a:lstStyle/>
          <a:p>
            <a:pPr algn="ctr" indent="0" marL="0">
              <a:buNone/>
            </a:pPr>
            <a:r>
              <a:rPr lang="en-US" sz="2000" b="1" dirty="0">
                <a:solidFill>
                  <a:srgbClr val="5B45C9"/>
                </a:solidFill>
                <a:latin typeface="Arial" pitchFamily="34" charset="0"/>
                <a:ea typeface="Arial" pitchFamily="34" charset="-122"/>
                <a:cs typeface="Arial" pitchFamily="34" charset="-120"/>
              </a:rPr>
              <a:t>Three machines.  One definition.  Identical environments.</a:t>
            </a:r>
            <a:endParaRPr lang="en-US" sz="20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04 · REPRODUCIBLE ENVIRONMENTS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Why reproducibility matters</a:t>
            </a:r>
            <a:endParaRPr lang="en-US" sz="3000" dirty="0"/>
          </a:p>
        </p:txBody>
      </p:sp>
      <p:sp>
        <p:nvSpPr>
          <p:cNvPr id="5" name="Shape 2"/>
          <p:cNvSpPr/>
          <p:nvPr/>
        </p:nvSpPr>
        <p:spPr>
          <a:xfrm>
            <a:off x="548640" y="1463040"/>
            <a:ext cx="2036003" cy="2697480"/>
          </a:xfrm>
          <a:prstGeom prst="roundRect">
            <a:avLst>
              <a:gd name="adj" fmla="val 3593"/>
            </a:avLst>
          </a:prstGeom>
          <a:solidFill>
            <a:srgbClr val="F2F4F8"/>
          </a:solidFill>
          <a:ln w="12700">
            <a:solidFill>
              <a:srgbClr val="F2F4F8"/>
            </a:solidFill>
            <a:prstDash val="solid"/>
          </a:ln>
        </p:spPr>
      </p:sp>
      <p:sp>
        <p:nvSpPr>
          <p:cNvPr id="6" name="Shape 3"/>
          <p:cNvSpPr/>
          <p:nvPr/>
        </p:nvSpPr>
        <p:spPr>
          <a:xfrm>
            <a:off x="1246602" y="1691640"/>
            <a:ext cx="640080" cy="640080"/>
          </a:xfrm>
          <a:prstGeom prst="ellipse">
            <a:avLst/>
          </a:prstGeom>
          <a:solidFill>
            <a:srgbClr val="0F8B7D"/>
          </a:solidFill>
          <a:ln w="12700">
            <a:solidFill>
              <a:srgbClr val="0F8B7D"/>
            </a:solidFill>
            <a:prstDash val="solid"/>
          </a:ln>
        </p:spPr>
      </p:sp>
      <p:pic>
        <p:nvPicPr>
          <p:cNvPr id="7" name="Image 0" descr="preencoded.png">    </p:cNvPr>
          <p:cNvPicPr>
            <a:picLocks noChangeAspect="1"/>
          </p:cNvPicPr>
          <p:nvPr/>
        </p:nvPicPr>
        <p:blipFill>
          <a:blip r:embed="rId1"/>
          <a:stretch>
            <a:fillRect/>
          </a:stretch>
        </p:blipFill>
        <p:spPr>
          <a:xfrm>
            <a:off x="1406622" y="1851660"/>
            <a:ext cx="320040" cy="320040"/>
          </a:xfrm>
          <a:prstGeom prst="rect">
            <a:avLst/>
          </a:prstGeom>
        </p:spPr>
      </p:pic>
      <p:sp>
        <p:nvSpPr>
          <p:cNvPr id="8" name="Text 4"/>
          <p:cNvSpPr txBox="1"/>
          <p:nvPr/>
        </p:nvSpPr>
        <p:spPr>
          <a:xfrm>
            <a:off x="685800" y="2468880"/>
            <a:ext cx="1761683" cy="594360"/>
          </a:xfrm>
          <a:prstGeom prst="rect">
            <a:avLst/>
          </a:prstGeom>
          <a:noFill/>
          <a:ln/>
        </p:spPr>
        <p:txBody>
          <a:bodyPr wrap="square" lIns="0" tIns="0" rIns="0" bIns="0" rtlCol="0" anchor="ctr"/>
          <a:lstStyle/>
          <a:p>
            <a:pPr algn="ctr" indent="0" marL="0">
              <a:buNone/>
            </a:pPr>
            <a:r>
              <a:rPr lang="en-US" sz="1500" b="1" dirty="0">
                <a:solidFill>
                  <a:srgbClr val="14202E"/>
                </a:solidFill>
                <a:latin typeface="Arial" pitchFamily="34" charset="0"/>
                <a:ea typeface="Arial" pitchFamily="34" charset="-122"/>
                <a:cs typeface="Arial" pitchFamily="34" charset="-120"/>
              </a:rPr>
              <a:t>Education</a:t>
            </a:r>
            <a:endParaRPr lang="en-US" sz="1500" dirty="0"/>
          </a:p>
        </p:txBody>
      </p:sp>
      <p:sp>
        <p:nvSpPr>
          <p:cNvPr id="9" name="Text 5"/>
          <p:cNvSpPr txBox="1"/>
          <p:nvPr/>
        </p:nvSpPr>
        <p:spPr>
          <a:xfrm>
            <a:off x="731520" y="3108960"/>
            <a:ext cx="1670243" cy="100584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Every student starts the lab from the same, known state.</a:t>
            </a:r>
            <a:endParaRPr lang="en-US" sz="1300" dirty="0"/>
          </a:p>
        </p:txBody>
      </p:sp>
      <p:sp>
        <p:nvSpPr>
          <p:cNvPr id="10" name="Shape 6"/>
          <p:cNvSpPr/>
          <p:nvPr/>
        </p:nvSpPr>
        <p:spPr>
          <a:xfrm>
            <a:off x="2813243" y="1463040"/>
            <a:ext cx="2036003" cy="2697480"/>
          </a:xfrm>
          <a:prstGeom prst="roundRect">
            <a:avLst>
              <a:gd name="adj" fmla="val 3593"/>
            </a:avLst>
          </a:prstGeom>
          <a:solidFill>
            <a:srgbClr val="F2F4F8"/>
          </a:solidFill>
          <a:ln w="12700">
            <a:solidFill>
              <a:srgbClr val="F2F4F8"/>
            </a:solidFill>
            <a:prstDash val="solid"/>
          </a:ln>
        </p:spPr>
      </p:sp>
      <p:sp>
        <p:nvSpPr>
          <p:cNvPr id="11" name="Shape 7"/>
          <p:cNvSpPr/>
          <p:nvPr/>
        </p:nvSpPr>
        <p:spPr>
          <a:xfrm>
            <a:off x="3511205" y="1691640"/>
            <a:ext cx="640080" cy="640080"/>
          </a:xfrm>
          <a:prstGeom prst="ellipse">
            <a:avLst/>
          </a:prstGeom>
          <a:solidFill>
            <a:srgbClr val="0F8B7D"/>
          </a:solidFill>
          <a:ln w="12700">
            <a:solidFill>
              <a:srgbClr val="0F8B7D"/>
            </a:solidFill>
            <a:prstDash val="solid"/>
          </a:ln>
        </p:spPr>
      </p:sp>
      <p:pic>
        <p:nvPicPr>
          <p:cNvPr id="12" name="Image 1" descr="preencoded.png">    </p:cNvPr>
          <p:cNvPicPr>
            <a:picLocks noChangeAspect="1"/>
          </p:cNvPicPr>
          <p:nvPr/>
        </p:nvPicPr>
        <p:blipFill>
          <a:blip r:embed="rId2"/>
          <a:stretch>
            <a:fillRect/>
          </a:stretch>
        </p:blipFill>
        <p:spPr>
          <a:xfrm>
            <a:off x="3671225" y="1851660"/>
            <a:ext cx="320040" cy="320040"/>
          </a:xfrm>
          <a:prstGeom prst="rect">
            <a:avLst/>
          </a:prstGeom>
        </p:spPr>
      </p:pic>
      <p:sp>
        <p:nvSpPr>
          <p:cNvPr id="13" name="Text 8"/>
          <p:cNvSpPr txBox="1"/>
          <p:nvPr/>
        </p:nvSpPr>
        <p:spPr>
          <a:xfrm>
            <a:off x="2950403" y="2468880"/>
            <a:ext cx="1761683" cy="594360"/>
          </a:xfrm>
          <a:prstGeom prst="rect">
            <a:avLst/>
          </a:prstGeom>
          <a:noFill/>
          <a:ln/>
        </p:spPr>
        <p:txBody>
          <a:bodyPr wrap="square" lIns="0" tIns="0" rIns="0" bIns="0" rtlCol="0" anchor="ctr"/>
          <a:lstStyle/>
          <a:p>
            <a:pPr algn="ctr" indent="0" marL="0">
              <a:buNone/>
            </a:pPr>
            <a:r>
              <a:rPr lang="en-US" sz="1500" b="1" dirty="0">
                <a:solidFill>
                  <a:srgbClr val="14202E"/>
                </a:solidFill>
                <a:latin typeface="Arial" pitchFamily="34" charset="0"/>
                <a:ea typeface="Arial" pitchFamily="34" charset="-122"/>
                <a:cs typeface="Arial" pitchFamily="34" charset="-120"/>
              </a:rPr>
              <a:t>Development</a:t>
            </a:r>
            <a:endParaRPr lang="en-US" sz="1500" dirty="0"/>
          </a:p>
        </p:txBody>
      </p:sp>
      <p:sp>
        <p:nvSpPr>
          <p:cNvPr id="14" name="Text 9"/>
          <p:cNvSpPr txBox="1"/>
          <p:nvPr/>
        </p:nvSpPr>
        <p:spPr>
          <a:xfrm>
            <a:off x="2996123" y="3108960"/>
            <a:ext cx="1670243" cy="100584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Your environment matches your teammates' exactly.</a:t>
            </a:r>
            <a:endParaRPr lang="en-US" sz="1300" dirty="0"/>
          </a:p>
        </p:txBody>
      </p:sp>
      <p:sp>
        <p:nvSpPr>
          <p:cNvPr id="15" name="Shape 10"/>
          <p:cNvSpPr/>
          <p:nvPr/>
        </p:nvSpPr>
        <p:spPr>
          <a:xfrm>
            <a:off x="5077846" y="1463040"/>
            <a:ext cx="2036003" cy="2697480"/>
          </a:xfrm>
          <a:prstGeom prst="roundRect">
            <a:avLst>
              <a:gd name="adj" fmla="val 3593"/>
            </a:avLst>
          </a:prstGeom>
          <a:solidFill>
            <a:srgbClr val="F2F4F8"/>
          </a:solidFill>
          <a:ln w="12700">
            <a:solidFill>
              <a:srgbClr val="F2F4F8"/>
            </a:solidFill>
            <a:prstDash val="solid"/>
          </a:ln>
        </p:spPr>
      </p:sp>
      <p:sp>
        <p:nvSpPr>
          <p:cNvPr id="16" name="Shape 11"/>
          <p:cNvSpPr/>
          <p:nvPr/>
        </p:nvSpPr>
        <p:spPr>
          <a:xfrm>
            <a:off x="5775808" y="1691640"/>
            <a:ext cx="640080" cy="640080"/>
          </a:xfrm>
          <a:prstGeom prst="ellipse">
            <a:avLst/>
          </a:prstGeom>
          <a:solidFill>
            <a:srgbClr val="0F8B7D"/>
          </a:solidFill>
          <a:ln w="12700">
            <a:solidFill>
              <a:srgbClr val="0F8B7D"/>
            </a:solidFill>
            <a:prstDash val="solid"/>
          </a:ln>
        </p:spPr>
      </p:sp>
      <p:pic>
        <p:nvPicPr>
          <p:cNvPr id="17" name="Image 2" descr="preencoded.png">    </p:cNvPr>
          <p:cNvPicPr>
            <a:picLocks noChangeAspect="1"/>
          </p:cNvPicPr>
          <p:nvPr/>
        </p:nvPicPr>
        <p:blipFill>
          <a:blip r:embed="rId3"/>
          <a:stretch>
            <a:fillRect/>
          </a:stretch>
        </p:blipFill>
        <p:spPr>
          <a:xfrm>
            <a:off x="5935828" y="1851660"/>
            <a:ext cx="320040" cy="320040"/>
          </a:xfrm>
          <a:prstGeom prst="rect">
            <a:avLst/>
          </a:prstGeom>
        </p:spPr>
      </p:pic>
      <p:sp>
        <p:nvSpPr>
          <p:cNvPr id="18" name="Text 12"/>
          <p:cNvSpPr txBox="1"/>
          <p:nvPr/>
        </p:nvSpPr>
        <p:spPr>
          <a:xfrm>
            <a:off x="5215006" y="2468880"/>
            <a:ext cx="1761683" cy="594360"/>
          </a:xfrm>
          <a:prstGeom prst="rect">
            <a:avLst/>
          </a:prstGeom>
          <a:noFill/>
          <a:ln/>
        </p:spPr>
        <p:txBody>
          <a:bodyPr wrap="square" lIns="0" tIns="0" rIns="0" bIns="0" rtlCol="0" anchor="ctr"/>
          <a:lstStyle/>
          <a:p>
            <a:pPr algn="ctr" indent="0" marL="0">
              <a:buNone/>
            </a:pPr>
            <a:r>
              <a:rPr lang="en-US" sz="1500" b="1" dirty="0">
                <a:solidFill>
                  <a:srgbClr val="14202E"/>
                </a:solidFill>
                <a:latin typeface="Arial" pitchFamily="34" charset="0"/>
                <a:ea typeface="Arial" pitchFamily="34" charset="-122"/>
                <a:cs typeface="Arial" pitchFamily="34" charset="-120"/>
              </a:rPr>
              <a:t>Testing</a:t>
            </a:r>
            <a:endParaRPr lang="en-US" sz="1500" dirty="0"/>
          </a:p>
        </p:txBody>
      </p:sp>
      <p:sp>
        <p:nvSpPr>
          <p:cNvPr id="19" name="Text 13"/>
          <p:cNvSpPr txBox="1"/>
          <p:nvPr/>
        </p:nvSpPr>
        <p:spPr>
          <a:xfrm>
            <a:off x="5260726" y="3108960"/>
            <a:ext cx="1670243" cy="100584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Test against a clean environment every time.</a:t>
            </a:r>
            <a:endParaRPr lang="en-US" sz="1300" dirty="0"/>
          </a:p>
        </p:txBody>
      </p:sp>
      <p:sp>
        <p:nvSpPr>
          <p:cNvPr id="20" name="Shape 14"/>
          <p:cNvSpPr/>
          <p:nvPr/>
        </p:nvSpPr>
        <p:spPr>
          <a:xfrm>
            <a:off x="7342449" y="1463040"/>
            <a:ext cx="2036003" cy="2697480"/>
          </a:xfrm>
          <a:prstGeom prst="roundRect">
            <a:avLst>
              <a:gd name="adj" fmla="val 3593"/>
            </a:avLst>
          </a:prstGeom>
          <a:solidFill>
            <a:srgbClr val="F2F4F8"/>
          </a:solidFill>
          <a:ln w="12700">
            <a:solidFill>
              <a:srgbClr val="F2F4F8"/>
            </a:solidFill>
            <a:prstDash val="solid"/>
          </a:ln>
        </p:spPr>
      </p:sp>
      <p:sp>
        <p:nvSpPr>
          <p:cNvPr id="21" name="Shape 15"/>
          <p:cNvSpPr/>
          <p:nvPr/>
        </p:nvSpPr>
        <p:spPr>
          <a:xfrm>
            <a:off x="8040411" y="1691640"/>
            <a:ext cx="640080" cy="640080"/>
          </a:xfrm>
          <a:prstGeom prst="ellipse">
            <a:avLst/>
          </a:prstGeom>
          <a:solidFill>
            <a:srgbClr val="0F8B7D"/>
          </a:solidFill>
          <a:ln w="12700">
            <a:solidFill>
              <a:srgbClr val="0F8B7D"/>
            </a:solidFill>
            <a:prstDash val="solid"/>
          </a:ln>
        </p:spPr>
      </p:sp>
      <p:pic>
        <p:nvPicPr>
          <p:cNvPr id="22" name="Image 3" descr="preencoded.png">    </p:cNvPr>
          <p:cNvPicPr>
            <a:picLocks noChangeAspect="1"/>
          </p:cNvPicPr>
          <p:nvPr/>
        </p:nvPicPr>
        <p:blipFill>
          <a:blip r:embed="rId4"/>
          <a:stretch>
            <a:fillRect/>
          </a:stretch>
        </p:blipFill>
        <p:spPr>
          <a:xfrm>
            <a:off x="8200431" y="1851660"/>
            <a:ext cx="320040" cy="320040"/>
          </a:xfrm>
          <a:prstGeom prst="rect">
            <a:avLst/>
          </a:prstGeom>
        </p:spPr>
      </p:pic>
      <p:sp>
        <p:nvSpPr>
          <p:cNvPr id="23" name="Text 16"/>
          <p:cNvSpPr txBox="1"/>
          <p:nvPr/>
        </p:nvSpPr>
        <p:spPr>
          <a:xfrm>
            <a:off x="7479609" y="2468880"/>
            <a:ext cx="1761683" cy="594360"/>
          </a:xfrm>
          <a:prstGeom prst="rect">
            <a:avLst/>
          </a:prstGeom>
          <a:noFill/>
          <a:ln/>
        </p:spPr>
        <p:txBody>
          <a:bodyPr wrap="square" lIns="0" tIns="0" rIns="0" bIns="0" rtlCol="0" anchor="ctr"/>
          <a:lstStyle/>
          <a:p>
            <a:pPr algn="ctr" indent="0" marL="0">
              <a:buNone/>
            </a:pPr>
            <a:r>
              <a:rPr lang="en-US" sz="1500" b="1" dirty="0">
                <a:solidFill>
                  <a:srgbClr val="14202E"/>
                </a:solidFill>
                <a:latin typeface="Arial" pitchFamily="34" charset="0"/>
                <a:ea typeface="Arial" pitchFamily="34" charset="-122"/>
                <a:cs typeface="Arial" pitchFamily="34" charset="-120"/>
              </a:rPr>
              <a:t>Application development</a:t>
            </a:r>
            <a:endParaRPr lang="en-US" sz="1500" dirty="0"/>
          </a:p>
        </p:txBody>
      </p:sp>
      <p:sp>
        <p:nvSpPr>
          <p:cNvPr id="24" name="Text 17"/>
          <p:cNvSpPr txBox="1"/>
          <p:nvPr/>
        </p:nvSpPr>
        <p:spPr>
          <a:xfrm>
            <a:off x="7525329" y="3108960"/>
            <a:ext cx="1670243" cy="100584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The app's server setup lives next to the app's code.</a:t>
            </a:r>
            <a:endParaRPr lang="en-US" sz="1300" dirty="0"/>
          </a:p>
        </p:txBody>
      </p:sp>
      <p:sp>
        <p:nvSpPr>
          <p:cNvPr id="25" name="Shape 18"/>
          <p:cNvSpPr/>
          <p:nvPr/>
        </p:nvSpPr>
        <p:spPr>
          <a:xfrm>
            <a:off x="9607052" y="1463040"/>
            <a:ext cx="2036003" cy="2697480"/>
          </a:xfrm>
          <a:prstGeom prst="roundRect">
            <a:avLst>
              <a:gd name="adj" fmla="val 3593"/>
            </a:avLst>
          </a:prstGeom>
          <a:solidFill>
            <a:srgbClr val="F2F4F8"/>
          </a:solidFill>
          <a:ln w="12700">
            <a:solidFill>
              <a:srgbClr val="F2F4F8"/>
            </a:solidFill>
            <a:prstDash val="solid"/>
          </a:ln>
        </p:spPr>
      </p:sp>
      <p:sp>
        <p:nvSpPr>
          <p:cNvPr id="26" name="Shape 19"/>
          <p:cNvSpPr/>
          <p:nvPr/>
        </p:nvSpPr>
        <p:spPr>
          <a:xfrm>
            <a:off x="10305014" y="1691640"/>
            <a:ext cx="640080" cy="640080"/>
          </a:xfrm>
          <a:prstGeom prst="ellipse">
            <a:avLst/>
          </a:prstGeom>
          <a:solidFill>
            <a:srgbClr val="0F8B7D"/>
          </a:solidFill>
          <a:ln w="12700">
            <a:solidFill>
              <a:srgbClr val="0F8B7D"/>
            </a:solidFill>
            <a:prstDash val="solid"/>
          </a:ln>
        </p:spPr>
      </p:sp>
      <p:pic>
        <p:nvPicPr>
          <p:cNvPr id="27" name="Image 4" descr="preencoded.png">    </p:cNvPr>
          <p:cNvPicPr>
            <a:picLocks noChangeAspect="1"/>
          </p:cNvPicPr>
          <p:nvPr/>
        </p:nvPicPr>
        <p:blipFill>
          <a:blip r:embed="rId5"/>
          <a:stretch>
            <a:fillRect/>
          </a:stretch>
        </p:blipFill>
        <p:spPr>
          <a:xfrm>
            <a:off x="10465034" y="1851660"/>
            <a:ext cx="320040" cy="320040"/>
          </a:xfrm>
          <a:prstGeom prst="rect">
            <a:avLst/>
          </a:prstGeom>
        </p:spPr>
      </p:pic>
      <p:sp>
        <p:nvSpPr>
          <p:cNvPr id="28" name="Text 20"/>
          <p:cNvSpPr txBox="1"/>
          <p:nvPr/>
        </p:nvSpPr>
        <p:spPr>
          <a:xfrm>
            <a:off x="9744212" y="2468880"/>
            <a:ext cx="1761683" cy="594360"/>
          </a:xfrm>
          <a:prstGeom prst="rect">
            <a:avLst/>
          </a:prstGeom>
          <a:noFill/>
          <a:ln/>
        </p:spPr>
        <p:txBody>
          <a:bodyPr wrap="square" lIns="0" tIns="0" rIns="0" bIns="0" rtlCol="0" anchor="ctr"/>
          <a:lstStyle/>
          <a:p>
            <a:pPr algn="ctr" indent="0" marL="0">
              <a:buNone/>
            </a:pPr>
            <a:r>
              <a:rPr lang="en-US" sz="1500" b="1" dirty="0">
                <a:solidFill>
                  <a:srgbClr val="14202E"/>
                </a:solidFill>
                <a:latin typeface="Arial" pitchFamily="34" charset="0"/>
                <a:ea typeface="Arial" pitchFamily="34" charset="-122"/>
                <a:cs typeface="Arial" pitchFamily="34" charset="-120"/>
              </a:rPr>
              <a:t>Team collaboration</a:t>
            </a:r>
            <a:endParaRPr lang="en-US" sz="1500" dirty="0"/>
          </a:p>
        </p:txBody>
      </p:sp>
      <p:sp>
        <p:nvSpPr>
          <p:cNvPr id="29" name="Text 21"/>
          <p:cNvSpPr txBox="1"/>
          <p:nvPr/>
        </p:nvSpPr>
        <p:spPr>
          <a:xfrm>
            <a:off x="9789932" y="3108960"/>
            <a:ext cx="1670243" cy="100584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Share a small text file — not a huge VM image.</a:t>
            </a:r>
            <a:endParaRPr lang="en-US" sz="1300" dirty="0"/>
          </a:p>
        </p:txBody>
      </p:sp>
      <p:sp>
        <p:nvSpPr>
          <p:cNvPr id="30" name="Shape 22"/>
          <p:cNvSpPr/>
          <p:nvPr/>
        </p:nvSpPr>
        <p:spPr>
          <a:xfrm>
            <a:off x="548640" y="4434840"/>
            <a:ext cx="5410048" cy="1143000"/>
          </a:xfrm>
          <a:prstGeom prst="roundRect">
            <a:avLst>
              <a:gd name="adj" fmla="val 6400"/>
            </a:avLst>
          </a:prstGeom>
          <a:solidFill>
            <a:srgbClr val="FBE9E7"/>
          </a:solidFill>
          <a:ln w="12700">
            <a:solidFill>
              <a:srgbClr val="FBE9E7"/>
            </a:solidFill>
            <a:prstDash val="solid"/>
          </a:ln>
        </p:spPr>
      </p:sp>
      <p:sp>
        <p:nvSpPr>
          <p:cNvPr id="31" name="Text 23"/>
          <p:cNvSpPr txBox="1"/>
          <p:nvPr/>
        </p:nvSpPr>
        <p:spPr>
          <a:xfrm>
            <a:off x="868680" y="4434840"/>
            <a:ext cx="4769968" cy="1143000"/>
          </a:xfrm>
          <a:prstGeom prst="rect">
            <a:avLst/>
          </a:prstGeom>
          <a:noFill/>
          <a:ln/>
        </p:spPr>
        <p:txBody>
          <a:bodyPr wrap="square" lIns="0" tIns="0" rIns="0" bIns="0" rtlCol="0" anchor="ctr"/>
          <a:lstStyle/>
          <a:p>
            <a:pPr indent="0" marL="0">
              <a:buNone/>
            </a:pPr>
            <a:r>
              <a:rPr lang="en-US" sz="1400" b="1" dirty="0">
                <a:solidFill>
                  <a:srgbClr val="C0392B"/>
                </a:solidFill>
                <a:latin typeface="Calibri" pitchFamily="34" charset="0"/>
                <a:ea typeface="Calibri" pitchFamily="34" charset="-122"/>
                <a:cs typeface="Calibri" pitchFamily="34" charset="-120"/>
              </a:rPr>
              <a:t>Without it</a:t>
            </a:r>
            <a:endParaRPr lang="en-US" sz="1400" dirty="0"/>
          </a:p>
          <a:p>
            <a:pPr indent="0" marL="0">
              <a:buNone/>
            </a:pPr>
            <a:r>
              <a:rPr lang="en-US" sz="2000" i="1" dirty="0">
                <a:solidFill>
                  <a:srgbClr val="14202E"/>
                </a:solidFill>
                <a:latin typeface="Calibri" pitchFamily="34" charset="0"/>
                <a:ea typeface="Calibri" pitchFamily="34" charset="-122"/>
                <a:cs typeface="Calibri" pitchFamily="34" charset="-120"/>
              </a:rPr>
              <a:t>“It works on my machine…”</a:t>
            </a:r>
            <a:endParaRPr lang="en-US" sz="1400" dirty="0"/>
          </a:p>
        </p:txBody>
      </p:sp>
      <p:sp>
        <p:nvSpPr>
          <p:cNvPr id="32" name="Shape 24"/>
          <p:cNvSpPr/>
          <p:nvPr/>
        </p:nvSpPr>
        <p:spPr>
          <a:xfrm>
            <a:off x="6233008" y="4434840"/>
            <a:ext cx="5410048" cy="1143000"/>
          </a:xfrm>
          <a:prstGeom prst="roundRect">
            <a:avLst>
              <a:gd name="adj" fmla="val 6400"/>
            </a:avLst>
          </a:prstGeom>
          <a:solidFill>
            <a:srgbClr val="E6F3E8"/>
          </a:solidFill>
          <a:ln w="12700">
            <a:solidFill>
              <a:srgbClr val="E6F3E8"/>
            </a:solidFill>
            <a:prstDash val="solid"/>
          </a:ln>
        </p:spPr>
      </p:sp>
      <p:sp>
        <p:nvSpPr>
          <p:cNvPr id="33" name="Text 25"/>
          <p:cNvSpPr txBox="1"/>
          <p:nvPr/>
        </p:nvSpPr>
        <p:spPr>
          <a:xfrm>
            <a:off x="6553048" y="4434840"/>
            <a:ext cx="4769968" cy="1143000"/>
          </a:xfrm>
          <a:prstGeom prst="rect">
            <a:avLst/>
          </a:prstGeom>
          <a:noFill/>
          <a:ln/>
        </p:spPr>
        <p:txBody>
          <a:bodyPr wrap="square" lIns="0" tIns="0" rIns="0" bIns="0" rtlCol="0" anchor="ctr"/>
          <a:lstStyle/>
          <a:p>
            <a:pPr indent="0" marL="0">
              <a:buNone/>
            </a:pPr>
            <a:r>
              <a:rPr lang="en-US" sz="1400" b="1" dirty="0">
                <a:solidFill>
                  <a:srgbClr val="2E8B3A"/>
                </a:solidFill>
                <a:latin typeface="Calibri" pitchFamily="34" charset="0"/>
                <a:ea typeface="Calibri" pitchFamily="34" charset="-122"/>
                <a:cs typeface="Calibri" pitchFamily="34" charset="-120"/>
              </a:rPr>
              <a:t>With it</a:t>
            </a:r>
            <a:endParaRPr lang="en-US" sz="1400" dirty="0"/>
          </a:p>
          <a:p>
            <a:pPr indent="0" marL="0">
              <a:buNone/>
            </a:pPr>
            <a:r>
              <a:rPr lang="en-US" sz="2000" i="1" dirty="0">
                <a:solidFill>
                  <a:srgbClr val="14202E"/>
                </a:solidFill>
                <a:latin typeface="Calibri" pitchFamily="34" charset="0"/>
                <a:ea typeface="Calibri" pitchFamily="34" charset="-122"/>
                <a:cs typeface="Calibri" pitchFamily="34" charset="-120"/>
              </a:rPr>
              <a:t>“It works on every machine built from this file.”</a:t>
            </a:r>
            <a:endParaRPr lang="en-US" sz="14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05 · CONFIGURATION-DRIVEN INFRASTRUCTURE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Configuration instead of manual setup</a:t>
            </a:r>
            <a:endParaRPr lang="en-US" sz="3000" dirty="0"/>
          </a:p>
        </p:txBody>
      </p:sp>
      <p:sp>
        <p:nvSpPr>
          <p:cNvPr id="5" name="Text 2"/>
          <p:cNvSpPr txBox="1"/>
          <p:nvPr/>
        </p:nvSpPr>
        <p:spPr>
          <a:xfrm>
            <a:off x="548640" y="1417320"/>
            <a:ext cx="3657600" cy="320040"/>
          </a:xfrm>
          <a:prstGeom prst="rect">
            <a:avLst/>
          </a:prstGeom>
          <a:noFill/>
          <a:ln/>
        </p:spPr>
        <p:txBody>
          <a:bodyPr wrap="square" lIns="0" tIns="0" rIns="0" bIns="0" rtlCol="0" anchor="t"/>
          <a:lstStyle/>
          <a:p>
            <a:pPr indent="0" marL="0">
              <a:buNone/>
            </a:pPr>
            <a:r>
              <a:rPr lang="en-US" sz="1600" b="1" dirty="0">
                <a:solidFill>
                  <a:srgbClr val="3C4656"/>
                </a:solidFill>
                <a:latin typeface="Arial" pitchFamily="34" charset="0"/>
                <a:ea typeface="Arial" pitchFamily="34" charset="-122"/>
                <a:cs typeface="Arial" pitchFamily="34" charset="-120"/>
              </a:rPr>
              <a:t>Manual</a:t>
            </a:r>
            <a:endParaRPr lang="en-US" sz="1600" dirty="0"/>
          </a:p>
        </p:txBody>
      </p:sp>
      <p:sp>
        <p:nvSpPr>
          <p:cNvPr id="6" name="Shape 3"/>
          <p:cNvSpPr/>
          <p:nvPr/>
        </p:nvSpPr>
        <p:spPr>
          <a:xfrm>
            <a:off x="548640" y="1783080"/>
            <a:ext cx="1828800" cy="603504"/>
          </a:xfrm>
          <a:prstGeom prst="roundRect">
            <a:avLst>
              <a:gd name="adj" fmla="val 12121"/>
            </a:avLst>
          </a:prstGeom>
          <a:solidFill>
            <a:srgbClr val="3C4656"/>
          </a:solidFill>
          <a:ln w="12700">
            <a:solidFill>
              <a:srgbClr val="3C4656"/>
            </a:solidFill>
            <a:prstDash val="solid"/>
          </a:ln>
        </p:spPr>
      </p:sp>
      <p:sp>
        <p:nvSpPr>
          <p:cNvPr id="7" name="Text 4"/>
          <p:cNvSpPr txBox="1"/>
          <p:nvPr/>
        </p:nvSpPr>
        <p:spPr>
          <a:xfrm>
            <a:off x="640080" y="1783080"/>
            <a:ext cx="1645920" cy="60350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Click</a:t>
            </a:r>
            <a:endParaRPr lang="en-US" sz="1500" dirty="0"/>
          </a:p>
        </p:txBody>
      </p:sp>
      <p:sp>
        <p:nvSpPr>
          <p:cNvPr id="8" name="Shape 5"/>
          <p:cNvSpPr/>
          <p:nvPr/>
        </p:nvSpPr>
        <p:spPr>
          <a:xfrm>
            <a:off x="2377440" y="2084832"/>
            <a:ext cx="411480" cy="0"/>
          </a:xfrm>
          <a:prstGeom prst="line">
            <a:avLst/>
          </a:prstGeom>
          <a:noFill/>
          <a:ln w="22225">
            <a:solidFill>
              <a:srgbClr val="8A94A6"/>
            </a:solidFill>
            <a:prstDash val="solid"/>
            <a:tailEnd type="triangle"/>
          </a:ln>
        </p:spPr>
      </p:sp>
      <p:sp>
        <p:nvSpPr>
          <p:cNvPr id="9" name="Shape 6"/>
          <p:cNvSpPr/>
          <p:nvPr/>
        </p:nvSpPr>
        <p:spPr>
          <a:xfrm>
            <a:off x="2788920" y="1783080"/>
            <a:ext cx="1828800" cy="603504"/>
          </a:xfrm>
          <a:prstGeom prst="roundRect">
            <a:avLst>
              <a:gd name="adj" fmla="val 12121"/>
            </a:avLst>
          </a:prstGeom>
          <a:solidFill>
            <a:srgbClr val="3C4656"/>
          </a:solidFill>
          <a:ln w="12700">
            <a:solidFill>
              <a:srgbClr val="3C4656"/>
            </a:solidFill>
            <a:prstDash val="solid"/>
          </a:ln>
        </p:spPr>
      </p:sp>
      <p:sp>
        <p:nvSpPr>
          <p:cNvPr id="10" name="Text 7"/>
          <p:cNvSpPr txBox="1"/>
          <p:nvPr/>
        </p:nvSpPr>
        <p:spPr>
          <a:xfrm>
            <a:off x="2880360" y="1783080"/>
            <a:ext cx="1645920" cy="60350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Configure</a:t>
            </a:r>
            <a:endParaRPr lang="en-US" sz="1500" dirty="0"/>
          </a:p>
        </p:txBody>
      </p:sp>
      <p:sp>
        <p:nvSpPr>
          <p:cNvPr id="11" name="Shape 8"/>
          <p:cNvSpPr/>
          <p:nvPr/>
        </p:nvSpPr>
        <p:spPr>
          <a:xfrm>
            <a:off x="4617720" y="2084832"/>
            <a:ext cx="411480" cy="0"/>
          </a:xfrm>
          <a:prstGeom prst="line">
            <a:avLst/>
          </a:prstGeom>
          <a:noFill/>
          <a:ln w="22225">
            <a:solidFill>
              <a:srgbClr val="8A94A6"/>
            </a:solidFill>
            <a:prstDash val="solid"/>
            <a:tailEnd type="triangle"/>
          </a:ln>
        </p:spPr>
      </p:sp>
      <p:sp>
        <p:nvSpPr>
          <p:cNvPr id="12" name="Shape 9"/>
          <p:cNvSpPr/>
          <p:nvPr/>
        </p:nvSpPr>
        <p:spPr>
          <a:xfrm>
            <a:off x="5029200" y="1783080"/>
            <a:ext cx="1828800" cy="603504"/>
          </a:xfrm>
          <a:prstGeom prst="roundRect">
            <a:avLst>
              <a:gd name="adj" fmla="val 12121"/>
            </a:avLst>
          </a:prstGeom>
          <a:solidFill>
            <a:srgbClr val="C0392B"/>
          </a:solidFill>
          <a:ln w="12700">
            <a:solidFill>
              <a:srgbClr val="C0392B"/>
            </a:solidFill>
            <a:prstDash val="solid"/>
          </a:ln>
        </p:spPr>
      </p:sp>
      <p:pic>
        <p:nvPicPr>
          <p:cNvPr id="13" name="Image 0" descr="preencoded.png">    </p:cNvPr>
          <p:cNvPicPr>
            <a:picLocks noChangeAspect="1"/>
          </p:cNvPicPr>
          <p:nvPr/>
        </p:nvPicPr>
        <p:blipFill>
          <a:blip r:embed="rId1"/>
          <a:stretch>
            <a:fillRect/>
          </a:stretch>
        </p:blipFill>
        <p:spPr>
          <a:xfrm>
            <a:off x="5175504" y="1933956"/>
            <a:ext cx="301752" cy="301752"/>
          </a:xfrm>
          <a:prstGeom prst="rect">
            <a:avLst/>
          </a:prstGeom>
        </p:spPr>
      </p:pic>
      <p:sp>
        <p:nvSpPr>
          <p:cNvPr id="14" name="Text 10"/>
          <p:cNvSpPr txBox="1"/>
          <p:nvPr/>
        </p:nvSpPr>
        <p:spPr>
          <a:xfrm>
            <a:off x="5605272" y="1783080"/>
            <a:ext cx="116128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Repeat</a:t>
            </a:r>
            <a:endParaRPr lang="en-US" sz="1500" dirty="0"/>
          </a:p>
        </p:txBody>
      </p:sp>
      <p:sp>
        <p:nvSpPr>
          <p:cNvPr id="15" name="Text 11"/>
          <p:cNvSpPr txBox="1"/>
          <p:nvPr/>
        </p:nvSpPr>
        <p:spPr>
          <a:xfrm>
            <a:off x="548640" y="2651760"/>
            <a:ext cx="4572000" cy="320040"/>
          </a:xfrm>
          <a:prstGeom prst="rect">
            <a:avLst/>
          </a:prstGeom>
          <a:noFill/>
          <a:ln/>
        </p:spPr>
        <p:txBody>
          <a:bodyPr wrap="square" lIns="0" tIns="0" rIns="0" bIns="0" rtlCol="0" anchor="t"/>
          <a:lstStyle/>
          <a:p>
            <a:pPr indent="0" marL="0">
              <a:buNone/>
            </a:pPr>
            <a:r>
              <a:rPr lang="en-US" sz="1600" b="1" dirty="0">
                <a:solidFill>
                  <a:srgbClr val="5B45C9"/>
                </a:solidFill>
                <a:latin typeface="Arial" pitchFamily="34" charset="0"/>
                <a:ea typeface="Arial" pitchFamily="34" charset="-122"/>
                <a:cs typeface="Arial" pitchFamily="34" charset="-120"/>
              </a:rPr>
              <a:t>Configuration-driven</a:t>
            </a:r>
            <a:endParaRPr lang="en-US" sz="1600" dirty="0"/>
          </a:p>
        </p:txBody>
      </p:sp>
      <p:sp>
        <p:nvSpPr>
          <p:cNvPr id="16" name="Shape 12"/>
          <p:cNvSpPr/>
          <p:nvPr/>
        </p:nvSpPr>
        <p:spPr>
          <a:xfrm>
            <a:off x="548640" y="3017520"/>
            <a:ext cx="1828800" cy="603504"/>
          </a:xfrm>
          <a:prstGeom prst="roundRect">
            <a:avLst>
              <a:gd name="adj" fmla="val 12121"/>
            </a:avLst>
          </a:prstGeom>
          <a:solidFill>
            <a:srgbClr val="C97A06"/>
          </a:solidFill>
          <a:ln w="12700">
            <a:solidFill>
              <a:srgbClr val="C97A06"/>
            </a:solidFill>
            <a:prstDash val="solid"/>
          </a:ln>
        </p:spPr>
      </p:sp>
      <p:pic>
        <p:nvPicPr>
          <p:cNvPr id="17" name="Image 1" descr="preencoded.png">    </p:cNvPr>
          <p:cNvPicPr>
            <a:picLocks noChangeAspect="1"/>
          </p:cNvPicPr>
          <p:nvPr/>
        </p:nvPicPr>
        <p:blipFill>
          <a:blip r:embed="rId2"/>
          <a:stretch>
            <a:fillRect/>
          </a:stretch>
        </p:blipFill>
        <p:spPr>
          <a:xfrm>
            <a:off x="694944" y="3168396"/>
            <a:ext cx="301752" cy="301752"/>
          </a:xfrm>
          <a:prstGeom prst="rect">
            <a:avLst/>
          </a:prstGeom>
        </p:spPr>
      </p:pic>
      <p:sp>
        <p:nvSpPr>
          <p:cNvPr id="18" name="Text 13"/>
          <p:cNvSpPr txBox="1"/>
          <p:nvPr/>
        </p:nvSpPr>
        <p:spPr>
          <a:xfrm>
            <a:off x="1124712" y="3017520"/>
            <a:ext cx="116128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Config file</a:t>
            </a:r>
            <a:endParaRPr lang="en-US" sz="1500" dirty="0"/>
          </a:p>
        </p:txBody>
      </p:sp>
      <p:sp>
        <p:nvSpPr>
          <p:cNvPr id="19" name="Shape 14"/>
          <p:cNvSpPr/>
          <p:nvPr/>
        </p:nvSpPr>
        <p:spPr>
          <a:xfrm>
            <a:off x="2377440" y="3319272"/>
            <a:ext cx="411480" cy="0"/>
          </a:xfrm>
          <a:prstGeom prst="line">
            <a:avLst/>
          </a:prstGeom>
          <a:noFill/>
          <a:ln w="22225">
            <a:solidFill>
              <a:srgbClr val="8A94A6"/>
            </a:solidFill>
            <a:prstDash val="solid"/>
            <a:tailEnd type="triangle"/>
          </a:ln>
        </p:spPr>
      </p:sp>
      <p:sp>
        <p:nvSpPr>
          <p:cNvPr id="20" name="Shape 15"/>
          <p:cNvSpPr/>
          <p:nvPr/>
        </p:nvSpPr>
        <p:spPr>
          <a:xfrm>
            <a:off x="2788920" y="3017520"/>
            <a:ext cx="1828800" cy="603504"/>
          </a:xfrm>
          <a:prstGeom prst="roundRect">
            <a:avLst>
              <a:gd name="adj" fmla="val 12121"/>
            </a:avLst>
          </a:prstGeom>
          <a:solidFill>
            <a:srgbClr val="5B45C9"/>
          </a:solidFill>
          <a:ln w="12700">
            <a:solidFill>
              <a:srgbClr val="5B45C9"/>
            </a:solidFill>
            <a:prstDash val="solid"/>
          </a:ln>
        </p:spPr>
      </p:sp>
      <p:pic>
        <p:nvPicPr>
          <p:cNvPr id="21" name="Image 2" descr="preencoded.png">    </p:cNvPr>
          <p:cNvPicPr>
            <a:picLocks noChangeAspect="1"/>
          </p:cNvPicPr>
          <p:nvPr/>
        </p:nvPicPr>
        <p:blipFill>
          <a:blip r:embed="rId3"/>
          <a:stretch>
            <a:fillRect/>
          </a:stretch>
        </p:blipFill>
        <p:spPr>
          <a:xfrm>
            <a:off x="2935224" y="3168396"/>
            <a:ext cx="301752" cy="301752"/>
          </a:xfrm>
          <a:prstGeom prst="rect">
            <a:avLst/>
          </a:prstGeom>
        </p:spPr>
      </p:pic>
      <p:sp>
        <p:nvSpPr>
          <p:cNvPr id="22" name="Text 16"/>
          <p:cNvSpPr txBox="1"/>
          <p:nvPr/>
        </p:nvSpPr>
        <p:spPr>
          <a:xfrm>
            <a:off x="3364992" y="3017520"/>
            <a:ext cx="116128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Tool</a:t>
            </a:r>
            <a:endParaRPr lang="en-US" sz="1500" dirty="0"/>
          </a:p>
        </p:txBody>
      </p:sp>
      <p:sp>
        <p:nvSpPr>
          <p:cNvPr id="23" name="Shape 17"/>
          <p:cNvSpPr/>
          <p:nvPr/>
        </p:nvSpPr>
        <p:spPr>
          <a:xfrm>
            <a:off x="4617720" y="3319272"/>
            <a:ext cx="411480" cy="0"/>
          </a:xfrm>
          <a:prstGeom prst="line">
            <a:avLst/>
          </a:prstGeom>
          <a:noFill/>
          <a:ln w="22225">
            <a:solidFill>
              <a:srgbClr val="8A94A6"/>
            </a:solidFill>
            <a:prstDash val="solid"/>
            <a:tailEnd type="triangle"/>
          </a:ln>
        </p:spPr>
      </p:sp>
      <p:sp>
        <p:nvSpPr>
          <p:cNvPr id="24" name="Shape 18"/>
          <p:cNvSpPr/>
          <p:nvPr/>
        </p:nvSpPr>
        <p:spPr>
          <a:xfrm>
            <a:off x="5029200" y="3017520"/>
            <a:ext cx="1828800" cy="603504"/>
          </a:xfrm>
          <a:prstGeom prst="roundRect">
            <a:avLst>
              <a:gd name="adj" fmla="val 12121"/>
            </a:avLst>
          </a:prstGeom>
          <a:solidFill>
            <a:srgbClr val="2563A8"/>
          </a:solidFill>
          <a:ln w="12700">
            <a:solidFill>
              <a:srgbClr val="2563A8"/>
            </a:solidFill>
            <a:prstDash val="solid"/>
          </a:ln>
        </p:spPr>
      </p:sp>
      <p:pic>
        <p:nvPicPr>
          <p:cNvPr id="25" name="Image 3" descr="preencoded.png">    </p:cNvPr>
          <p:cNvPicPr>
            <a:picLocks noChangeAspect="1"/>
          </p:cNvPicPr>
          <p:nvPr/>
        </p:nvPicPr>
        <p:blipFill>
          <a:blip r:embed="rId4"/>
          <a:stretch>
            <a:fillRect/>
          </a:stretch>
        </p:blipFill>
        <p:spPr>
          <a:xfrm>
            <a:off x="5175504" y="3168396"/>
            <a:ext cx="301752" cy="301752"/>
          </a:xfrm>
          <a:prstGeom prst="rect">
            <a:avLst/>
          </a:prstGeom>
        </p:spPr>
      </p:pic>
      <p:sp>
        <p:nvSpPr>
          <p:cNvPr id="26" name="Text 19"/>
          <p:cNvSpPr txBox="1"/>
          <p:nvPr/>
        </p:nvSpPr>
        <p:spPr>
          <a:xfrm>
            <a:off x="5605272" y="3017520"/>
            <a:ext cx="1161288" cy="603504"/>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VM</a:t>
            </a:r>
            <a:endParaRPr lang="en-US" sz="1500" dirty="0"/>
          </a:p>
        </p:txBody>
      </p:sp>
      <p:sp>
        <p:nvSpPr>
          <p:cNvPr id="27" name="Shape 20"/>
          <p:cNvSpPr/>
          <p:nvPr/>
        </p:nvSpPr>
        <p:spPr>
          <a:xfrm>
            <a:off x="7406640" y="1417320"/>
            <a:ext cx="4236415" cy="2240280"/>
          </a:xfrm>
          <a:prstGeom prst="roundRect">
            <a:avLst>
              <a:gd name="adj" fmla="val 3265"/>
            </a:avLst>
          </a:prstGeom>
          <a:solidFill>
            <a:srgbClr val="F2F4F8"/>
          </a:solidFill>
          <a:ln w="12700">
            <a:solidFill>
              <a:srgbClr val="F2F4F8"/>
            </a:solidFill>
            <a:prstDash val="solid"/>
          </a:ln>
        </p:spPr>
      </p:sp>
      <p:sp>
        <p:nvSpPr>
          <p:cNvPr id="28" name="Text 21"/>
          <p:cNvSpPr txBox="1"/>
          <p:nvPr/>
        </p:nvSpPr>
        <p:spPr>
          <a:xfrm>
            <a:off x="7635240" y="1508760"/>
            <a:ext cx="3840480" cy="365760"/>
          </a:xfrm>
          <a:prstGeom prst="rect">
            <a:avLst/>
          </a:prstGeom>
          <a:noFill/>
          <a:ln/>
        </p:spPr>
        <p:txBody>
          <a:bodyPr wrap="square" lIns="0" tIns="0" rIns="0" bIns="0" rtlCol="0" anchor="t"/>
          <a:lstStyle/>
          <a:p>
            <a:pPr indent="0" marL="0">
              <a:buNone/>
            </a:pPr>
            <a:r>
              <a:rPr lang="en-US" sz="1600" b="1" dirty="0">
                <a:solidFill>
                  <a:srgbClr val="14202E"/>
                </a:solidFill>
                <a:latin typeface="Arial" pitchFamily="34" charset="0"/>
                <a:ea typeface="Arial" pitchFamily="34" charset="-122"/>
                <a:cs typeface="Arial" pitchFamily="34" charset="-120"/>
              </a:rPr>
              <a:t>Why configuration files?</a:t>
            </a:r>
            <a:endParaRPr lang="en-US" sz="1600" dirty="0"/>
          </a:p>
        </p:txBody>
      </p:sp>
      <p:pic>
        <p:nvPicPr>
          <p:cNvPr id="29" name="Image 4" descr="preencoded.png">    </p:cNvPr>
          <p:cNvPicPr>
            <a:picLocks noChangeAspect="1"/>
          </p:cNvPicPr>
          <p:nvPr/>
        </p:nvPicPr>
        <p:blipFill>
          <a:blip r:embed="rId5"/>
          <a:stretch>
            <a:fillRect/>
          </a:stretch>
        </p:blipFill>
        <p:spPr>
          <a:xfrm>
            <a:off x="7635240" y="1952244"/>
            <a:ext cx="256032" cy="256032"/>
          </a:xfrm>
          <a:prstGeom prst="rect">
            <a:avLst/>
          </a:prstGeom>
        </p:spPr>
      </p:pic>
      <p:sp>
        <p:nvSpPr>
          <p:cNvPr id="30" name="Text 22"/>
          <p:cNvSpPr txBox="1"/>
          <p:nvPr/>
        </p:nvSpPr>
        <p:spPr>
          <a:xfrm>
            <a:off x="8019288" y="1920240"/>
            <a:ext cx="3456432" cy="32004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Easy to share</a:t>
            </a:r>
            <a:endParaRPr lang="en-US" sz="1400" dirty="0"/>
          </a:p>
        </p:txBody>
      </p:sp>
      <p:pic>
        <p:nvPicPr>
          <p:cNvPr id="31" name="Image 5" descr="preencoded.png">    </p:cNvPr>
          <p:cNvPicPr>
            <a:picLocks noChangeAspect="1"/>
          </p:cNvPicPr>
          <p:nvPr/>
        </p:nvPicPr>
        <p:blipFill>
          <a:blip r:embed="rId6"/>
          <a:stretch>
            <a:fillRect/>
          </a:stretch>
        </p:blipFill>
        <p:spPr>
          <a:xfrm>
            <a:off x="7635240" y="2290572"/>
            <a:ext cx="256032" cy="256032"/>
          </a:xfrm>
          <a:prstGeom prst="rect">
            <a:avLst/>
          </a:prstGeom>
        </p:spPr>
      </p:pic>
      <p:sp>
        <p:nvSpPr>
          <p:cNvPr id="32" name="Text 23"/>
          <p:cNvSpPr txBox="1"/>
          <p:nvPr/>
        </p:nvSpPr>
        <p:spPr>
          <a:xfrm>
            <a:off x="8019288" y="2258568"/>
            <a:ext cx="3456432" cy="32004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Easy to review</a:t>
            </a:r>
            <a:endParaRPr lang="en-US" sz="1400" dirty="0"/>
          </a:p>
        </p:txBody>
      </p:sp>
      <p:pic>
        <p:nvPicPr>
          <p:cNvPr id="33" name="Image 6" descr="preencoded.png">    </p:cNvPr>
          <p:cNvPicPr>
            <a:picLocks noChangeAspect="1"/>
          </p:cNvPicPr>
          <p:nvPr/>
        </p:nvPicPr>
        <p:blipFill>
          <a:blip r:embed="rId7"/>
          <a:stretch>
            <a:fillRect/>
          </a:stretch>
        </p:blipFill>
        <p:spPr>
          <a:xfrm>
            <a:off x="7635240" y="2628900"/>
            <a:ext cx="256032" cy="256032"/>
          </a:xfrm>
          <a:prstGeom prst="rect">
            <a:avLst/>
          </a:prstGeom>
        </p:spPr>
      </p:pic>
      <p:sp>
        <p:nvSpPr>
          <p:cNvPr id="34" name="Text 24"/>
          <p:cNvSpPr txBox="1"/>
          <p:nvPr/>
        </p:nvSpPr>
        <p:spPr>
          <a:xfrm>
            <a:off x="8019288" y="2596896"/>
            <a:ext cx="3456432" cy="32004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Easy to reproduce</a:t>
            </a:r>
            <a:endParaRPr lang="en-US" sz="1400" dirty="0"/>
          </a:p>
        </p:txBody>
      </p:sp>
      <p:pic>
        <p:nvPicPr>
          <p:cNvPr id="35" name="Image 7" descr="preencoded.png">    </p:cNvPr>
          <p:cNvPicPr>
            <a:picLocks noChangeAspect="1"/>
          </p:cNvPicPr>
          <p:nvPr/>
        </p:nvPicPr>
        <p:blipFill>
          <a:blip r:embed="rId8"/>
          <a:stretch>
            <a:fillRect/>
          </a:stretch>
        </p:blipFill>
        <p:spPr>
          <a:xfrm>
            <a:off x="7635240" y="2967228"/>
            <a:ext cx="256032" cy="256032"/>
          </a:xfrm>
          <a:prstGeom prst="rect">
            <a:avLst/>
          </a:prstGeom>
        </p:spPr>
      </p:pic>
      <p:sp>
        <p:nvSpPr>
          <p:cNvPr id="36" name="Text 25"/>
          <p:cNvSpPr txBox="1"/>
          <p:nvPr/>
        </p:nvSpPr>
        <p:spPr>
          <a:xfrm>
            <a:off x="8019288" y="2935224"/>
            <a:ext cx="3456432" cy="32004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Easy to modify</a:t>
            </a:r>
            <a:endParaRPr lang="en-US" sz="1400" dirty="0"/>
          </a:p>
        </p:txBody>
      </p:sp>
      <p:pic>
        <p:nvPicPr>
          <p:cNvPr id="37" name="Image 8" descr="preencoded.png">    </p:cNvPr>
          <p:cNvPicPr>
            <a:picLocks noChangeAspect="1"/>
          </p:cNvPicPr>
          <p:nvPr/>
        </p:nvPicPr>
        <p:blipFill>
          <a:blip r:embed="rId9"/>
          <a:stretch>
            <a:fillRect/>
          </a:stretch>
        </p:blipFill>
        <p:spPr>
          <a:xfrm>
            <a:off x="7635240" y="3305556"/>
            <a:ext cx="256032" cy="256032"/>
          </a:xfrm>
          <a:prstGeom prst="rect">
            <a:avLst/>
          </a:prstGeom>
        </p:spPr>
      </p:pic>
      <p:sp>
        <p:nvSpPr>
          <p:cNvPr id="38" name="Text 26"/>
          <p:cNvSpPr txBox="1"/>
          <p:nvPr/>
        </p:nvSpPr>
        <p:spPr>
          <a:xfrm>
            <a:off x="8019288" y="3273552"/>
            <a:ext cx="3456432" cy="32004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Easier to document</a:t>
            </a:r>
            <a:endParaRPr lang="en-US" sz="1400" dirty="0"/>
          </a:p>
        </p:txBody>
      </p:sp>
      <p:sp>
        <p:nvSpPr>
          <p:cNvPr id="39" name="Shape 27"/>
          <p:cNvSpPr/>
          <p:nvPr/>
        </p:nvSpPr>
        <p:spPr>
          <a:xfrm>
            <a:off x="548640" y="3931920"/>
            <a:ext cx="11094415" cy="1508760"/>
          </a:xfrm>
          <a:prstGeom prst="roundRect">
            <a:avLst>
              <a:gd name="adj" fmla="val 4848"/>
            </a:avLst>
          </a:prstGeom>
          <a:solidFill>
            <a:srgbClr val="FCF1DE"/>
          </a:solidFill>
          <a:ln w="12700">
            <a:solidFill>
              <a:srgbClr val="FCF1DE"/>
            </a:solidFill>
            <a:prstDash val="solid"/>
          </a:ln>
        </p:spPr>
      </p:sp>
      <p:sp>
        <p:nvSpPr>
          <p:cNvPr id="40" name="Shape 28"/>
          <p:cNvSpPr/>
          <p:nvPr/>
        </p:nvSpPr>
        <p:spPr>
          <a:xfrm>
            <a:off x="822960" y="4160520"/>
            <a:ext cx="640080" cy="640080"/>
          </a:xfrm>
          <a:prstGeom prst="ellipse">
            <a:avLst/>
          </a:prstGeom>
          <a:solidFill>
            <a:srgbClr val="C97A06"/>
          </a:solidFill>
          <a:ln w="12700">
            <a:solidFill>
              <a:srgbClr val="C97A06"/>
            </a:solidFill>
            <a:prstDash val="solid"/>
          </a:ln>
        </p:spPr>
      </p:sp>
      <p:pic>
        <p:nvPicPr>
          <p:cNvPr id="41" name="Image 9" descr="preencoded.png">    </p:cNvPr>
          <p:cNvPicPr>
            <a:picLocks noChangeAspect="1"/>
          </p:cNvPicPr>
          <p:nvPr/>
        </p:nvPicPr>
        <p:blipFill>
          <a:blip r:embed="rId10"/>
          <a:stretch>
            <a:fillRect/>
          </a:stretch>
        </p:blipFill>
        <p:spPr>
          <a:xfrm>
            <a:off x="982980" y="4320540"/>
            <a:ext cx="320040" cy="320040"/>
          </a:xfrm>
          <a:prstGeom prst="rect">
            <a:avLst/>
          </a:prstGeom>
        </p:spPr>
      </p:pic>
      <p:sp>
        <p:nvSpPr>
          <p:cNvPr id="42" name="Text 29"/>
          <p:cNvSpPr txBox="1"/>
          <p:nvPr/>
        </p:nvSpPr>
        <p:spPr>
          <a:xfrm>
            <a:off x="1691640" y="3977640"/>
            <a:ext cx="9722815" cy="1417320"/>
          </a:xfrm>
          <a:prstGeom prst="rect">
            <a:avLst/>
          </a:prstGeom>
          <a:noFill/>
          <a:ln/>
        </p:spPr>
        <p:txBody>
          <a:bodyPr wrap="square" lIns="0" tIns="0" rIns="0" bIns="0" rtlCol="0" anchor="ctr"/>
          <a:lstStyle/>
          <a:p>
            <a:pPr indent="0" marL="0">
              <a:buNone/>
            </a:pPr>
            <a:r>
              <a:rPr lang="en-US" sz="1800" b="1" dirty="0">
                <a:solidFill>
                  <a:srgbClr val="C97A06"/>
                </a:solidFill>
                <a:latin typeface="Calibri" pitchFamily="34" charset="0"/>
                <a:ea typeface="Calibri" pitchFamily="34" charset="-122"/>
                <a:cs typeface="Calibri" pitchFamily="34" charset="-120"/>
              </a:rPr>
              <a:t>Infrastructure as Code (IaC)</a:t>
            </a:r>
            <a:endParaRPr lang="en-US" sz="1500" dirty="0"/>
          </a:p>
          <a:p>
            <a:pPr indent="0" marL="0">
              <a:buNone/>
            </a:pPr>
            <a:r>
              <a:rPr lang="en-US" sz="1500" dirty="0">
                <a:solidFill>
                  <a:srgbClr val="14202E"/>
                </a:solidFill>
                <a:latin typeface="Calibri" pitchFamily="34" charset="0"/>
                <a:ea typeface="Calibri" pitchFamily="34" charset="-122"/>
                <a:cs typeface="Calibri" pitchFamily="34" charset="-120"/>
              </a:rPr>
              <a:t>Describing infrastructure in text files instead of building it by hand — so it can be read, shared, versioned and reused like any other code. You don't need to learn IaC as a separate topic today: Vagrant is simply a friendly first example of it.</a:t>
            </a:r>
            <a:endParaRPr lang="en-US" sz="1500" dirty="0"/>
          </a:p>
        </p:txBody>
      </p:sp>
      <p:sp>
        <p:nvSpPr>
          <p:cNvPr id="43" name="Shape 30"/>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44" name="Shape 31"/>
          <p:cNvSpPr/>
          <p:nvPr/>
        </p:nvSpPr>
        <p:spPr>
          <a:xfrm>
            <a:off x="731520" y="5788152"/>
            <a:ext cx="420624" cy="420624"/>
          </a:xfrm>
          <a:prstGeom prst="ellipse">
            <a:avLst/>
          </a:prstGeom>
          <a:solidFill>
            <a:srgbClr val="5B45C9"/>
          </a:solidFill>
          <a:ln w="12700">
            <a:solidFill>
              <a:srgbClr val="5B45C9"/>
            </a:solidFill>
            <a:prstDash val="solid"/>
          </a:ln>
        </p:spPr>
      </p:sp>
      <p:pic>
        <p:nvPicPr>
          <p:cNvPr id="45" name="Image 10" descr="preencoded.png">    </p:cNvPr>
          <p:cNvPicPr>
            <a:picLocks noChangeAspect="1"/>
          </p:cNvPicPr>
          <p:nvPr/>
        </p:nvPicPr>
        <p:blipFill>
          <a:blip r:embed="rId11"/>
          <a:stretch>
            <a:fillRect/>
          </a:stretch>
        </p:blipFill>
        <p:spPr>
          <a:xfrm>
            <a:off x="836676" y="5893308"/>
            <a:ext cx="210312" cy="210312"/>
          </a:xfrm>
          <a:prstGeom prst="rect">
            <a:avLst/>
          </a:prstGeom>
        </p:spPr>
      </p:pic>
      <p:sp>
        <p:nvSpPr>
          <p:cNvPr id="46" name="Text 32"/>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Vagrant uses configuration to define virtual environments.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06 · WHAT IS VAGRANT?</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What is Vagrant?</a:t>
            </a:r>
            <a:endParaRPr lang="en-US" sz="3000" dirty="0"/>
          </a:p>
        </p:txBody>
      </p:sp>
      <p:sp>
        <p:nvSpPr>
          <p:cNvPr id="5" name="Shape 2"/>
          <p:cNvSpPr/>
          <p:nvPr/>
        </p:nvSpPr>
        <p:spPr>
          <a:xfrm>
            <a:off x="548640" y="1463040"/>
            <a:ext cx="5212080" cy="2377440"/>
          </a:xfrm>
          <a:prstGeom prst="roundRect">
            <a:avLst>
              <a:gd name="adj" fmla="val 3077"/>
            </a:avLst>
          </a:prstGeom>
          <a:solidFill>
            <a:srgbClr val="5B45C9"/>
          </a:solidFill>
          <a:ln w="12700">
            <a:solidFill>
              <a:srgbClr val="5B45C9"/>
            </a:solidFill>
            <a:prstDash val="solid"/>
          </a:ln>
        </p:spPr>
      </p:sp>
      <p:sp>
        <p:nvSpPr>
          <p:cNvPr id="6" name="Text 3"/>
          <p:cNvSpPr txBox="1"/>
          <p:nvPr/>
        </p:nvSpPr>
        <p:spPr>
          <a:xfrm>
            <a:off x="868680" y="1463040"/>
            <a:ext cx="4572000" cy="2377440"/>
          </a:xfrm>
          <a:prstGeom prst="rect">
            <a:avLst/>
          </a:prstGeom>
          <a:noFill/>
          <a:ln/>
        </p:spPr>
        <p:txBody>
          <a:bodyPr wrap="square" lIns="0" tIns="0" rIns="0" bIns="0" rtlCol="0" anchor="ctr"/>
          <a:lstStyle/>
          <a:p>
            <a:pPr indent="0" marL="0">
              <a:buNone/>
            </a:pPr>
            <a:r>
              <a:rPr lang="en-US" sz="2500" b="1" dirty="0">
                <a:solidFill>
                  <a:srgbClr val="FFFFFF"/>
                </a:solidFill>
                <a:latin typeface="Arial" pitchFamily="34" charset="0"/>
                <a:ea typeface="Arial" pitchFamily="34" charset="-122"/>
                <a:cs typeface="Arial" pitchFamily="34" charset="-120"/>
              </a:rPr>
              <a:t>Vagrant is a tool for creating and managing reproducible virtual development environments.</a:t>
            </a:r>
            <a:endParaRPr lang="en-US" sz="2500" dirty="0"/>
          </a:p>
        </p:txBody>
      </p:sp>
      <p:sp>
        <p:nvSpPr>
          <p:cNvPr id="7" name="Shape 4"/>
          <p:cNvSpPr/>
          <p:nvPr/>
        </p:nvSpPr>
        <p:spPr>
          <a:xfrm>
            <a:off x="548640" y="4069080"/>
            <a:ext cx="5212080" cy="1371600"/>
          </a:xfrm>
          <a:prstGeom prst="roundRect">
            <a:avLst>
              <a:gd name="adj" fmla="val 4000"/>
            </a:avLst>
          </a:prstGeom>
          <a:solidFill>
            <a:srgbClr val="0F172A"/>
          </a:solidFill>
          <a:ln w="12700">
            <a:solidFill>
              <a:srgbClr val="0F172A"/>
            </a:solidFill>
            <a:prstDash val="solid"/>
          </a:ln>
        </p:spPr>
      </p:sp>
      <p:sp>
        <p:nvSpPr>
          <p:cNvPr id="8" name="Shape 5"/>
          <p:cNvSpPr/>
          <p:nvPr/>
        </p:nvSpPr>
        <p:spPr>
          <a:xfrm>
            <a:off x="731520" y="4215384"/>
            <a:ext cx="100584" cy="100584"/>
          </a:xfrm>
          <a:prstGeom prst="ellipse">
            <a:avLst/>
          </a:prstGeom>
          <a:solidFill>
            <a:srgbClr val="EF6B5E"/>
          </a:solidFill>
          <a:ln w="12700">
            <a:solidFill>
              <a:srgbClr val="EF6B5E"/>
            </a:solidFill>
            <a:prstDash val="solid"/>
          </a:ln>
        </p:spPr>
      </p:sp>
      <p:sp>
        <p:nvSpPr>
          <p:cNvPr id="9" name="Shape 6"/>
          <p:cNvSpPr/>
          <p:nvPr/>
        </p:nvSpPr>
        <p:spPr>
          <a:xfrm>
            <a:off x="896112" y="4215384"/>
            <a:ext cx="100584" cy="100584"/>
          </a:xfrm>
          <a:prstGeom prst="ellipse">
            <a:avLst/>
          </a:prstGeom>
          <a:solidFill>
            <a:srgbClr val="F4BE4F"/>
          </a:solidFill>
          <a:ln w="12700">
            <a:solidFill>
              <a:srgbClr val="F4BE4F"/>
            </a:solidFill>
            <a:prstDash val="solid"/>
          </a:ln>
        </p:spPr>
      </p:sp>
      <p:sp>
        <p:nvSpPr>
          <p:cNvPr id="10" name="Shape 7"/>
          <p:cNvSpPr/>
          <p:nvPr/>
        </p:nvSpPr>
        <p:spPr>
          <a:xfrm>
            <a:off x="1060704" y="4215384"/>
            <a:ext cx="100584" cy="100584"/>
          </a:xfrm>
          <a:prstGeom prst="ellipse">
            <a:avLst/>
          </a:prstGeom>
          <a:solidFill>
            <a:srgbClr val="5FC454"/>
          </a:solidFill>
          <a:ln w="12700">
            <a:solidFill>
              <a:srgbClr val="5FC454"/>
            </a:solidFill>
            <a:prstDash val="solid"/>
          </a:ln>
        </p:spPr>
      </p:sp>
      <p:sp>
        <p:nvSpPr>
          <p:cNvPr id="11" name="Text 8"/>
          <p:cNvSpPr txBox="1"/>
          <p:nvPr/>
        </p:nvSpPr>
        <p:spPr>
          <a:xfrm>
            <a:off x="1280160" y="4142232"/>
            <a:ext cx="429768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terminal</a:t>
            </a:r>
            <a:endParaRPr lang="en-US" sz="1100" dirty="0"/>
          </a:p>
        </p:txBody>
      </p:sp>
      <p:sp>
        <p:nvSpPr>
          <p:cNvPr id="12" name="Text 9"/>
          <p:cNvSpPr txBox="1"/>
          <p:nvPr/>
        </p:nvSpPr>
        <p:spPr>
          <a:xfrm>
            <a:off x="749808" y="4507992"/>
            <a:ext cx="4846320" cy="822960"/>
          </a:xfrm>
          <a:prstGeom prst="rect">
            <a:avLst/>
          </a:prstGeom>
          <a:noFill/>
          <a:ln/>
        </p:spPr>
        <p:txBody>
          <a:bodyPr wrap="square" lIns="0" tIns="0" rIns="0" bIns="0" rtlCol="0" anchor="t"/>
          <a:lstStyle/>
          <a:p>
            <a:pPr indent="0" marL="0">
              <a:lnSpc>
                <a:spcPct val="105000"/>
              </a:lnSpc>
              <a:buNone/>
            </a:pPr>
            <a:r>
              <a:rPr lang="en-US" sz="15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500" b="1" dirty="0">
                <a:solidFill>
                  <a:srgbClr val="FFFFFF"/>
                </a:solidFill>
                <a:latin typeface="Courier New" pitchFamily="34" charset="0"/>
                <a:ea typeface="Courier New" pitchFamily="34" charset="-122"/>
                <a:cs typeface="Courier New" pitchFamily="34" charset="-120"/>
              </a:rPr>
              <a:t>vagrant up</a:t>
            </a:r>
            <a:endParaRPr lang="en-US" sz="1500" dirty="0"/>
          </a:p>
          <a:p>
            <a:pPr indent="0" marL="0">
              <a:lnSpc>
                <a:spcPct val="105000"/>
              </a:lnSpc>
              <a:buNone/>
            </a:pPr>
            <a:r>
              <a:rPr lang="en-US" sz="1500" dirty="0">
                <a:solidFill>
                  <a:srgbClr val="8190A8"/>
                </a:solidFill>
                <a:latin typeface="Courier New" pitchFamily="34" charset="0"/>
                <a:ea typeface="Courier New" pitchFamily="34" charset="-122"/>
                <a:cs typeface="Courier New" pitchFamily="34" charset="-120"/>
              </a:rPr>
              <a:t># reads the Vagrantfile, builds and starts the VM</a:t>
            </a:r>
            <a:endParaRPr lang="en-US" sz="1500" dirty="0"/>
          </a:p>
        </p:txBody>
      </p:sp>
      <p:sp>
        <p:nvSpPr>
          <p:cNvPr id="13" name="Shape 10"/>
          <p:cNvSpPr/>
          <p:nvPr/>
        </p:nvSpPr>
        <p:spPr>
          <a:xfrm>
            <a:off x="6080760" y="1463040"/>
            <a:ext cx="5562295" cy="1234440"/>
          </a:xfrm>
          <a:prstGeom prst="roundRect">
            <a:avLst>
              <a:gd name="adj" fmla="val 5926"/>
            </a:avLst>
          </a:prstGeom>
          <a:solidFill>
            <a:srgbClr val="F2F4F8"/>
          </a:solidFill>
          <a:ln w="12700">
            <a:solidFill>
              <a:srgbClr val="F2F4F8"/>
            </a:solidFill>
            <a:prstDash val="solid"/>
          </a:ln>
        </p:spPr>
      </p:sp>
      <p:sp>
        <p:nvSpPr>
          <p:cNvPr id="14" name="Shape 11"/>
          <p:cNvSpPr/>
          <p:nvPr/>
        </p:nvSpPr>
        <p:spPr>
          <a:xfrm>
            <a:off x="6281928" y="1664208"/>
            <a:ext cx="457200" cy="457200"/>
          </a:xfrm>
          <a:prstGeom prst="ellipse">
            <a:avLst/>
          </a:prstGeom>
          <a:solidFill>
            <a:srgbClr val="5B45C9"/>
          </a:solidFill>
          <a:ln w="12700">
            <a:solidFill>
              <a:srgbClr val="5B45C9"/>
            </a:solidFill>
            <a:prstDash val="solid"/>
          </a:ln>
        </p:spPr>
      </p:sp>
      <p:pic>
        <p:nvPicPr>
          <p:cNvPr id="15" name="Image 0" descr="preencoded.png">    </p:cNvPr>
          <p:cNvPicPr>
            <a:picLocks noChangeAspect="1"/>
          </p:cNvPicPr>
          <p:nvPr/>
        </p:nvPicPr>
        <p:blipFill>
          <a:blip r:embed="rId1"/>
          <a:stretch>
            <a:fillRect/>
          </a:stretch>
        </p:blipFill>
        <p:spPr>
          <a:xfrm>
            <a:off x="6396228" y="1778508"/>
            <a:ext cx="228600" cy="228600"/>
          </a:xfrm>
          <a:prstGeom prst="rect">
            <a:avLst/>
          </a:prstGeom>
        </p:spPr>
      </p:pic>
      <p:sp>
        <p:nvSpPr>
          <p:cNvPr id="16" name="Text 12"/>
          <p:cNvSpPr txBox="1"/>
          <p:nvPr/>
        </p:nvSpPr>
        <p:spPr>
          <a:xfrm>
            <a:off x="6867144" y="1664208"/>
            <a:ext cx="4593031" cy="457200"/>
          </a:xfrm>
          <a:prstGeom prst="rect">
            <a:avLst/>
          </a:prstGeom>
          <a:noFill/>
          <a:ln/>
        </p:spPr>
        <p:txBody>
          <a:bodyPr wrap="square" lIns="0" tIns="0" rIns="0" bIns="0" rtlCol="0" anchor="ctr"/>
          <a:lstStyle/>
          <a:p>
            <a:pPr indent="0" marL="0">
              <a:buNone/>
            </a:pPr>
            <a:r>
              <a:rPr lang="en-US" sz="1500" b="1" dirty="0">
                <a:solidFill>
                  <a:srgbClr val="14202E"/>
                </a:solidFill>
                <a:latin typeface="Arial" pitchFamily="34" charset="0"/>
                <a:ea typeface="Arial" pitchFamily="34" charset="-122"/>
                <a:cs typeface="Arial" pitchFamily="34" charset="-120"/>
              </a:rPr>
              <a:t>What problem does it solve?</a:t>
            </a:r>
            <a:endParaRPr lang="en-US" sz="1500" dirty="0"/>
          </a:p>
        </p:txBody>
      </p:sp>
      <p:sp>
        <p:nvSpPr>
          <p:cNvPr id="17" name="Text 13"/>
          <p:cNvSpPr txBox="1"/>
          <p:nvPr/>
        </p:nvSpPr>
        <p:spPr>
          <a:xfrm>
            <a:off x="6867144" y="2103120"/>
            <a:ext cx="4556455" cy="566928"/>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Building the same VM by hand, again and again. You describe the VM once; Vagrant builds it for you.</a:t>
            </a:r>
            <a:endParaRPr lang="en-US" sz="1300" dirty="0"/>
          </a:p>
        </p:txBody>
      </p:sp>
      <p:sp>
        <p:nvSpPr>
          <p:cNvPr id="18" name="Shape 14"/>
          <p:cNvSpPr/>
          <p:nvPr/>
        </p:nvSpPr>
        <p:spPr>
          <a:xfrm>
            <a:off x="6080760" y="2834640"/>
            <a:ext cx="5562295" cy="1234440"/>
          </a:xfrm>
          <a:prstGeom prst="roundRect">
            <a:avLst>
              <a:gd name="adj" fmla="val 5926"/>
            </a:avLst>
          </a:prstGeom>
          <a:solidFill>
            <a:srgbClr val="F2F4F8"/>
          </a:solidFill>
          <a:ln w="12700">
            <a:solidFill>
              <a:srgbClr val="F2F4F8"/>
            </a:solidFill>
            <a:prstDash val="solid"/>
          </a:ln>
        </p:spPr>
      </p:sp>
      <p:sp>
        <p:nvSpPr>
          <p:cNvPr id="19" name="Shape 15"/>
          <p:cNvSpPr/>
          <p:nvPr/>
        </p:nvSpPr>
        <p:spPr>
          <a:xfrm>
            <a:off x="6281928" y="3035808"/>
            <a:ext cx="457200" cy="457200"/>
          </a:xfrm>
          <a:prstGeom prst="ellipse">
            <a:avLst/>
          </a:prstGeom>
          <a:solidFill>
            <a:srgbClr val="5B45C9"/>
          </a:solidFill>
          <a:ln w="12700">
            <a:solidFill>
              <a:srgbClr val="5B45C9"/>
            </a:solidFill>
            <a:prstDash val="solid"/>
          </a:ln>
        </p:spPr>
      </p:sp>
      <p:pic>
        <p:nvPicPr>
          <p:cNvPr id="20" name="Image 1" descr="preencoded.png">    </p:cNvPr>
          <p:cNvPicPr>
            <a:picLocks noChangeAspect="1"/>
          </p:cNvPicPr>
          <p:nvPr/>
        </p:nvPicPr>
        <p:blipFill>
          <a:blip r:embed="rId2"/>
          <a:stretch>
            <a:fillRect/>
          </a:stretch>
        </p:blipFill>
        <p:spPr>
          <a:xfrm>
            <a:off x="6396228" y="3150108"/>
            <a:ext cx="228600" cy="228600"/>
          </a:xfrm>
          <a:prstGeom prst="rect">
            <a:avLst/>
          </a:prstGeom>
        </p:spPr>
      </p:pic>
      <p:sp>
        <p:nvSpPr>
          <p:cNvPr id="21" name="Text 16"/>
          <p:cNvSpPr txBox="1"/>
          <p:nvPr/>
        </p:nvSpPr>
        <p:spPr>
          <a:xfrm>
            <a:off x="6867144" y="3035808"/>
            <a:ext cx="4593031" cy="457200"/>
          </a:xfrm>
          <a:prstGeom prst="rect">
            <a:avLst/>
          </a:prstGeom>
          <a:noFill/>
          <a:ln/>
        </p:spPr>
        <p:txBody>
          <a:bodyPr wrap="square" lIns="0" tIns="0" rIns="0" bIns="0" rtlCol="0" anchor="ctr"/>
          <a:lstStyle/>
          <a:p>
            <a:pPr indent="0" marL="0">
              <a:buNone/>
            </a:pPr>
            <a:r>
              <a:rPr lang="en-US" sz="1500" b="1" dirty="0">
                <a:solidFill>
                  <a:srgbClr val="14202E"/>
                </a:solidFill>
                <a:latin typeface="Arial" pitchFamily="34" charset="0"/>
                <a:ea typeface="Arial" pitchFamily="34" charset="-122"/>
                <a:cs typeface="Arial" pitchFamily="34" charset="-120"/>
              </a:rPr>
              <a:t>Where does it fit?</a:t>
            </a:r>
            <a:endParaRPr lang="en-US" sz="1500" dirty="0"/>
          </a:p>
        </p:txBody>
      </p:sp>
      <p:sp>
        <p:nvSpPr>
          <p:cNvPr id="22" name="Text 17"/>
          <p:cNvSpPr txBox="1"/>
          <p:nvPr/>
        </p:nvSpPr>
        <p:spPr>
          <a:xfrm>
            <a:off x="6867144" y="3474720"/>
            <a:ext cx="4556455" cy="566928"/>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On top of a hypervisor such as VirtualBox. You talk to Vagrant; Vagrant talks to the hypervisor.</a:t>
            </a:r>
            <a:endParaRPr lang="en-US" sz="1300" dirty="0"/>
          </a:p>
        </p:txBody>
      </p:sp>
      <p:sp>
        <p:nvSpPr>
          <p:cNvPr id="23" name="Shape 18"/>
          <p:cNvSpPr/>
          <p:nvPr/>
        </p:nvSpPr>
        <p:spPr>
          <a:xfrm>
            <a:off x="6080760" y="4206240"/>
            <a:ext cx="5562295" cy="1234440"/>
          </a:xfrm>
          <a:prstGeom prst="roundRect">
            <a:avLst>
              <a:gd name="adj" fmla="val 5926"/>
            </a:avLst>
          </a:prstGeom>
          <a:solidFill>
            <a:srgbClr val="F2F4F8"/>
          </a:solidFill>
          <a:ln w="12700">
            <a:solidFill>
              <a:srgbClr val="F2F4F8"/>
            </a:solidFill>
            <a:prstDash val="solid"/>
          </a:ln>
        </p:spPr>
      </p:sp>
      <p:sp>
        <p:nvSpPr>
          <p:cNvPr id="24" name="Shape 19"/>
          <p:cNvSpPr/>
          <p:nvPr/>
        </p:nvSpPr>
        <p:spPr>
          <a:xfrm>
            <a:off x="6281928" y="4407408"/>
            <a:ext cx="457200" cy="457200"/>
          </a:xfrm>
          <a:prstGeom prst="ellipse">
            <a:avLst/>
          </a:prstGeom>
          <a:solidFill>
            <a:srgbClr val="5B45C9"/>
          </a:solidFill>
          <a:ln w="12700">
            <a:solidFill>
              <a:srgbClr val="5B45C9"/>
            </a:solidFill>
            <a:prstDash val="solid"/>
          </a:ln>
        </p:spPr>
      </p:sp>
      <p:pic>
        <p:nvPicPr>
          <p:cNvPr id="25" name="Image 2" descr="preencoded.png">    </p:cNvPr>
          <p:cNvPicPr>
            <a:picLocks noChangeAspect="1"/>
          </p:cNvPicPr>
          <p:nvPr/>
        </p:nvPicPr>
        <p:blipFill>
          <a:blip r:embed="rId3"/>
          <a:stretch>
            <a:fillRect/>
          </a:stretch>
        </p:blipFill>
        <p:spPr>
          <a:xfrm>
            <a:off x="6396228" y="4521708"/>
            <a:ext cx="228600" cy="228600"/>
          </a:xfrm>
          <a:prstGeom prst="rect">
            <a:avLst/>
          </a:prstGeom>
        </p:spPr>
      </p:pic>
      <p:sp>
        <p:nvSpPr>
          <p:cNvPr id="26" name="Text 20"/>
          <p:cNvSpPr txBox="1"/>
          <p:nvPr/>
        </p:nvSpPr>
        <p:spPr>
          <a:xfrm>
            <a:off x="6867144" y="4407408"/>
            <a:ext cx="4593031" cy="457200"/>
          </a:xfrm>
          <a:prstGeom prst="rect">
            <a:avLst/>
          </a:prstGeom>
          <a:noFill/>
          <a:ln/>
        </p:spPr>
        <p:txBody>
          <a:bodyPr wrap="square" lIns="0" tIns="0" rIns="0" bIns="0" rtlCol="0" anchor="ctr"/>
          <a:lstStyle/>
          <a:p>
            <a:pPr indent="0" marL="0">
              <a:buNone/>
            </a:pPr>
            <a:r>
              <a:rPr lang="en-US" sz="1500" b="1" dirty="0">
                <a:solidFill>
                  <a:srgbClr val="14202E"/>
                </a:solidFill>
                <a:latin typeface="Arial" pitchFamily="34" charset="0"/>
                <a:ea typeface="Arial" pitchFamily="34" charset="-122"/>
                <a:cs typeface="Arial" pitchFamily="34" charset="-120"/>
              </a:rPr>
              <a:t>Why use it for learning and development?</a:t>
            </a:r>
            <a:endParaRPr lang="en-US" sz="1500" dirty="0"/>
          </a:p>
        </p:txBody>
      </p:sp>
      <p:sp>
        <p:nvSpPr>
          <p:cNvPr id="27" name="Text 21"/>
          <p:cNvSpPr txBox="1"/>
          <p:nvPr/>
        </p:nvSpPr>
        <p:spPr>
          <a:xfrm>
            <a:off x="6867144" y="4846320"/>
            <a:ext cx="4556455" cy="566928"/>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Identical labs for everyone, fast setup, and a quick reset when something breaks.</a:t>
            </a:r>
            <a:endParaRPr lang="en-US" sz="1300" dirty="0"/>
          </a:p>
        </p:txBody>
      </p:sp>
      <p:sp>
        <p:nvSpPr>
          <p:cNvPr id="28" name="Shape 22"/>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29" name="Shape 23"/>
          <p:cNvSpPr/>
          <p:nvPr/>
        </p:nvSpPr>
        <p:spPr>
          <a:xfrm>
            <a:off x="731520" y="5788152"/>
            <a:ext cx="420624" cy="420624"/>
          </a:xfrm>
          <a:prstGeom prst="ellipse">
            <a:avLst/>
          </a:prstGeom>
          <a:solidFill>
            <a:srgbClr val="5B45C9"/>
          </a:solidFill>
          <a:ln w="12700">
            <a:solidFill>
              <a:srgbClr val="5B45C9"/>
            </a:solidFill>
            <a:prstDash val="solid"/>
          </a:ln>
        </p:spPr>
      </p:sp>
      <p:pic>
        <p:nvPicPr>
          <p:cNvPr id="30" name="Image 3" descr="preencoded.png">    </p:cNvPr>
          <p:cNvPicPr>
            <a:picLocks noChangeAspect="1"/>
          </p:cNvPicPr>
          <p:nvPr/>
        </p:nvPicPr>
        <p:blipFill>
          <a:blip r:embed="rId4"/>
          <a:stretch>
            <a:fillRect/>
          </a:stretch>
        </p:blipFill>
        <p:spPr>
          <a:xfrm>
            <a:off x="836676" y="5893308"/>
            <a:ext cx="210312" cy="210312"/>
          </a:xfrm>
          <a:prstGeom prst="rect">
            <a:avLst/>
          </a:prstGeom>
        </p:spPr>
      </p:pic>
      <p:sp>
        <p:nvSpPr>
          <p:cNvPr id="31" name="Text 24"/>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You describe the environment; Vagrant makes it happen.</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06 · WHAT IS VAGRANT?</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is not a hypervisor</a:t>
            </a:r>
            <a:endParaRPr lang="en-US" sz="3000" dirty="0"/>
          </a:p>
        </p:txBody>
      </p:sp>
      <p:sp>
        <p:nvSpPr>
          <p:cNvPr id="5" name="Shape 2"/>
          <p:cNvSpPr/>
          <p:nvPr/>
        </p:nvSpPr>
        <p:spPr>
          <a:xfrm>
            <a:off x="548640" y="2103120"/>
            <a:ext cx="2057400" cy="914400"/>
          </a:xfrm>
          <a:prstGeom prst="roundRect">
            <a:avLst>
              <a:gd name="adj" fmla="val 8000"/>
            </a:avLst>
          </a:prstGeom>
          <a:solidFill>
            <a:srgbClr val="2563A8"/>
          </a:solidFill>
          <a:ln w="12700">
            <a:solidFill>
              <a:srgbClr val="2563A8"/>
            </a:solidFill>
            <a:prstDash val="solid"/>
          </a:ln>
        </p:spPr>
      </p:sp>
      <p:pic>
        <p:nvPicPr>
          <p:cNvPr id="6" name="Image 0" descr="preencoded.png">    </p:cNvPr>
          <p:cNvPicPr>
            <a:picLocks noChangeAspect="1"/>
          </p:cNvPicPr>
          <p:nvPr/>
        </p:nvPicPr>
        <p:blipFill>
          <a:blip r:embed="rId1"/>
          <a:stretch>
            <a:fillRect/>
          </a:stretch>
        </p:blipFill>
        <p:spPr>
          <a:xfrm>
            <a:off x="694944" y="2386584"/>
            <a:ext cx="347472" cy="347472"/>
          </a:xfrm>
          <a:prstGeom prst="rect">
            <a:avLst/>
          </a:prstGeom>
        </p:spPr>
      </p:pic>
      <p:sp>
        <p:nvSpPr>
          <p:cNvPr id="7" name="Text 3"/>
          <p:cNvSpPr txBox="1"/>
          <p:nvPr/>
        </p:nvSpPr>
        <p:spPr>
          <a:xfrm>
            <a:off x="1170432" y="2103120"/>
            <a:ext cx="1344168" cy="91440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VM 1</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Ubuntu</a:t>
            </a:r>
            <a:endParaRPr lang="en-US" sz="1400" dirty="0"/>
          </a:p>
        </p:txBody>
      </p:sp>
      <p:sp>
        <p:nvSpPr>
          <p:cNvPr id="8" name="Shape 4"/>
          <p:cNvSpPr/>
          <p:nvPr/>
        </p:nvSpPr>
        <p:spPr>
          <a:xfrm>
            <a:off x="2788920" y="2103120"/>
            <a:ext cx="2057400" cy="914400"/>
          </a:xfrm>
          <a:prstGeom prst="roundRect">
            <a:avLst>
              <a:gd name="adj" fmla="val 8000"/>
            </a:avLst>
          </a:prstGeom>
          <a:solidFill>
            <a:srgbClr val="2563A8"/>
          </a:solidFill>
          <a:ln w="12700">
            <a:solidFill>
              <a:srgbClr val="2563A8"/>
            </a:solidFill>
            <a:prstDash val="solid"/>
          </a:ln>
        </p:spPr>
      </p:sp>
      <p:pic>
        <p:nvPicPr>
          <p:cNvPr id="9" name="Image 1" descr="preencoded.png">    </p:cNvPr>
          <p:cNvPicPr>
            <a:picLocks noChangeAspect="1"/>
          </p:cNvPicPr>
          <p:nvPr/>
        </p:nvPicPr>
        <p:blipFill>
          <a:blip r:embed="rId2"/>
          <a:stretch>
            <a:fillRect/>
          </a:stretch>
        </p:blipFill>
        <p:spPr>
          <a:xfrm>
            <a:off x="2935224" y="2386584"/>
            <a:ext cx="347472" cy="347472"/>
          </a:xfrm>
          <a:prstGeom prst="rect">
            <a:avLst/>
          </a:prstGeom>
        </p:spPr>
      </p:pic>
      <p:sp>
        <p:nvSpPr>
          <p:cNvPr id="10" name="Text 5"/>
          <p:cNvSpPr txBox="1"/>
          <p:nvPr/>
        </p:nvSpPr>
        <p:spPr>
          <a:xfrm>
            <a:off x="3410712" y="2103120"/>
            <a:ext cx="1344168" cy="91440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VM 2</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Ubuntu</a:t>
            </a:r>
            <a:endParaRPr lang="en-US" sz="1400" dirty="0"/>
          </a:p>
        </p:txBody>
      </p:sp>
      <p:sp>
        <p:nvSpPr>
          <p:cNvPr id="11" name="Shape 6"/>
          <p:cNvSpPr/>
          <p:nvPr/>
        </p:nvSpPr>
        <p:spPr>
          <a:xfrm>
            <a:off x="548640" y="3200400"/>
            <a:ext cx="4297680" cy="640080"/>
          </a:xfrm>
          <a:prstGeom prst="roundRect">
            <a:avLst>
              <a:gd name="adj" fmla="val 11429"/>
            </a:avLst>
          </a:prstGeom>
          <a:solidFill>
            <a:srgbClr val="0F8B7D"/>
          </a:solidFill>
          <a:ln w="12700">
            <a:solidFill>
              <a:srgbClr val="0F8B7D"/>
            </a:solidFill>
            <a:prstDash val="solid"/>
          </a:ln>
        </p:spPr>
      </p:sp>
      <p:pic>
        <p:nvPicPr>
          <p:cNvPr id="12" name="Image 2" descr="preencoded.png">    </p:cNvPr>
          <p:cNvPicPr>
            <a:picLocks noChangeAspect="1"/>
          </p:cNvPicPr>
          <p:nvPr/>
        </p:nvPicPr>
        <p:blipFill>
          <a:blip r:embed="rId3"/>
          <a:stretch>
            <a:fillRect/>
          </a:stretch>
        </p:blipFill>
        <p:spPr>
          <a:xfrm>
            <a:off x="694944" y="3360420"/>
            <a:ext cx="320040" cy="320040"/>
          </a:xfrm>
          <a:prstGeom prst="rect">
            <a:avLst/>
          </a:prstGeom>
        </p:spPr>
      </p:pic>
      <p:sp>
        <p:nvSpPr>
          <p:cNvPr id="13" name="Text 7"/>
          <p:cNvSpPr txBox="1"/>
          <p:nvPr/>
        </p:nvSpPr>
        <p:spPr>
          <a:xfrm>
            <a:off x="1143000" y="3200400"/>
            <a:ext cx="3611880" cy="64008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Hypervisor / provider</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e.g. VirtualBox — actually runs the VMs</a:t>
            </a:r>
            <a:endParaRPr lang="en-US" sz="1400" dirty="0"/>
          </a:p>
        </p:txBody>
      </p:sp>
      <p:sp>
        <p:nvSpPr>
          <p:cNvPr id="14" name="Shape 8"/>
          <p:cNvSpPr/>
          <p:nvPr/>
        </p:nvSpPr>
        <p:spPr>
          <a:xfrm>
            <a:off x="548640" y="4023360"/>
            <a:ext cx="4297680" cy="548640"/>
          </a:xfrm>
          <a:prstGeom prst="roundRect">
            <a:avLst>
              <a:gd name="adj" fmla="val 13333"/>
            </a:avLst>
          </a:prstGeom>
          <a:solidFill>
            <a:srgbClr val="3C4656"/>
          </a:solidFill>
          <a:ln w="12700">
            <a:solidFill>
              <a:srgbClr val="3C4656"/>
            </a:solidFill>
            <a:prstDash val="solid"/>
          </a:ln>
        </p:spPr>
      </p:sp>
      <p:pic>
        <p:nvPicPr>
          <p:cNvPr id="15" name="Image 3" descr="preencoded.png">    </p:cNvPr>
          <p:cNvPicPr>
            <a:picLocks noChangeAspect="1"/>
          </p:cNvPicPr>
          <p:nvPr/>
        </p:nvPicPr>
        <p:blipFill>
          <a:blip r:embed="rId4"/>
          <a:stretch>
            <a:fillRect/>
          </a:stretch>
        </p:blipFill>
        <p:spPr>
          <a:xfrm>
            <a:off x="694944" y="4160520"/>
            <a:ext cx="274320" cy="274320"/>
          </a:xfrm>
          <a:prstGeom prst="rect">
            <a:avLst/>
          </a:prstGeom>
        </p:spPr>
      </p:pic>
      <p:sp>
        <p:nvSpPr>
          <p:cNvPr id="16" name="Text 9"/>
          <p:cNvSpPr txBox="1"/>
          <p:nvPr/>
        </p:nvSpPr>
        <p:spPr>
          <a:xfrm>
            <a:off x="1097280" y="4023360"/>
            <a:ext cx="3657600" cy="54864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Host operating system</a:t>
            </a:r>
            <a:endParaRPr lang="en-US" sz="1400" dirty="0"/>
          </a:p>
        </p:txBody>
      </p:sp>
      <p:sp>
        <p:nvSpPr>
          <p:cNvPr id="17" name="Shape 10"/>
          <p:cNvSpPr/>
          <p:nvPr/>
        </p:nvSpPr>
        <p:spPr>
          <a:xfrm>
            <a:off x="548640" y="4754880"/>
            <a:ext cx="4297680" cy="548640"/>
          </a:xfrm>
          <a:prstGeom prst="roundRect">
            <a:avLst>
              <a:gd name="adj" fmla="val 13333"/>
            </a:avLst>
          </a:prstGeom>
          <a:solidFill>
            <a:srgbClr val="252D3A"/>
          </a:solidFill>
          <a:ln w="12700">
            <a:solidFill>
              <a:srgbClr val="252D3A"/>
            </a:solidFill>
            <a:prstDash val="solid"/>
          </a:ln>
        </p:spPr>
      </p:sp>
      <p:pic>
        <p:nvPicPr>
          <p:cNvPr id="18" name="Image 4" descr="preencoded.png">    </p:cNvPr>
          <p:cNvPicPr>
            <a:picLocks noChangeAspect="1"/>
          </p:cNvPicPr>
          <p:nvPr/>
        </p:nvPicPr>
        <p:blipFill>
          <a:blip r:embed="rId5"/>
          <a:stretch>
            <a:fillRect/>
          </a:stretch>
        </p:blipFill>
        <p:spPr>
          <a:xfrm>
            <a:off x="694944" y="4892040"/>
            <a:ext cx="274320" cy="274320"/>
          </a:xfrm>
          <a:prstGeom prst="rect">
            <a:avLst/>
          </a:prstGeom>
        </p:spPr>
      </p:pic>
      <p:sp>
        <p:nvSpPr>
          <p:cNvPr id="19" name="Text 11"/>
          <p:cNvSpPr txBox="1"/>
          <p:nvPr/>
        </p:nvSpPr>
        <p:spPr>
          <a:xfrm>
            <a:off x="1097280" y="4754880"/>
            <a:ext cx="3657600" cy="54864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Physical hardware (CPU, RAM, disk)</a:t>
            </a:r>
            <a:endParaRPr lang="en-US" sz="1400" dirty="0"/>
          </a:p>
        </p:txBody>
      </p:sp>
      <p:sp>
        <p:nvSpPr>
          <p:cNvPr id="20" name="Shape 12"/>
          <p:cNvSpPr/>
          <p:nvPr/>
        </p:nvSpPr>
        <p:spPr>
          <a:xfrm>
            <a:off x="5257800" y="3200400"/>
            <a:ext cx="1600200" cy="640080"/>
          </a:xfrm>
          <a:prstGeom prst="roundRect">
            <a:avLst>
              <a:gd name="adj" fmla="val 11429"/>
            </a:avLst>
          </a:prstGeom>
          <a:solidFill>
            <a:srgbClr val="5B45C9"/>
          </a:solidFill>
          <a:ln w="12700">
            <a:solidFill>
              <a:srgbClr val="5B45C9"/>
            </a:solidFill>
            <a:prstDash val="solid"/>
          </a:ln>
        </p:spPr>
      </p:sp>
      <p:pic>
        <p:nvPicPr>
          <p:cNvPr id="21" name="Image 5" descr="preencoded.png">    </p:cNvPr>
          <p:cNvPicPr>
            <a:picLocks noChangeAspect="1"/>
          </p:cNvPicPr>
          <p:nvPr/>
        </p:nvPicPr>
        <p:blipFill>
          <a:blip r:embed="rId6"/>
          <a:stretch>
            <a:fillRect/>
          </a:stretch>
        </p:blipFill>
        <p:spPr>
          <a:xfrm>
            <a:off x="5404104" y="3360420"/>
            <a:ext cx="320040" cy="320040"/>
          </a:xfrm>
          <a:prstGeom prst="rect">
            <a:avLst/>
          </a:prstGeom>
        </p:spPr>
      </p:pic>
      <p:sp>
        <p:nvSpPr>
          <p:cNvPr id="22" name="Text 13"/>
          <p:cNvSpPr txBox="1"/>
          <p:nvPr/>
        </p:nvSpPr>
        <p:spPr>
          <a:xfrm>
            <a:off x="5852160" y="3200400"/>
            <a:ext cx="914400" cy="64008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Vagrant</a:t>
            </a:r>
            <a:endParaRPr lang="en-US" sz="1400" dirty="0"/>
          </a:p>
        </p:txBody>
      </p:sp>
      <p:sp>
        <p:nvSpPr>
          <p:cNvPr id="23" name="Shape 14"/>
          <p:cNvSpPr/>
          <p:nvPr/>
        </p:nvSpPr>
        <p:spPr>
          <a:xfrm flipH="1">
            <a:off x="4846320" y="3520440"/>
            <a:ext cx="411480" cy="0"/>
          </a:xfrm>
          <a:prstGeom prst="line">
            <a:avLst/>
          </a:prstGeom>
          <a:noFill/>
          <a:ln w="28575">
            <a:solidFill>
              <a:srgbClr val="5B45C9"/>
            </a:solidFill>
            <a:prstDash val="solid"/>
            <a:tailEnd type="triangle"/>
          </a:ln>
        </p:spPr>
      </p:sp>
      <p:sp>
        <p:nvSpPr>
          <p:cNvPr id="24" name="Text 15"/>
          <p:cNvSpPr txBox="1"/>
          <p:nvPr/>
        </p:nvSpPr>
        <p:spPr>
          <a:xfrm>
            <a:off x="4937760" y="2743200"/>
            <a:ext cx="2103120" cy="320040"/>
          </a:xfrm>
          <a:prstGeom prst="rect">
            <a:avLst/>
          </a:prstGeom>
          <a:noFill/>
          <a:ln/>
        </p:spPr>
        <p:txBody>
          <a:bodyPr wrap="square" lIns="0" tIns="0" rIns="0" bIns="0" rtlCol="0" anchor="t"/>
          <a:lstStyle/>
          <a:p>
            <a:pPr algn="ctr" indent="0" marL="0">
              <a:buNone/>
            </a:pPr>
            <a:r>
              <a:rPr lang="en-US" sz="1200" i="1" dirty="0">
                <a:solidFill>
                  <a:srgbClr val="5B45C9"/>
                </a:solidFill>
                <a:latin typeface="Calibri" pitchFamily="34" charset="0"/>
                <a:ea typeface="Calibri" pitchFamily="34" charset="-122"/>
                <a:cs typeface="Calibri" pitchFamily="34" charset="-120"/>
              </a:rPr>
              <a:t>gives instructions</a:t>
            </a:r>
            <a:endParaRPr lang="en-US" sz="1200" dirty="0"/>
          </a:p>
        </p:txBody>
      </p:sp>
      <p:sp>
        <p:nvSpPr>
          <p:cNvPr id="25" name="Text 16"/>
          <p:cNvSpPr txBox="1"/>
          <p:nvPr/>
        </p:nvSpPr>
        <p:spPr>
          <a:xfrm>
            <a:off x="548640" y="1463040"/>
            <a:ext cx="4572000" cy="365760"/>
          </a:xfrm>
          <a:prstGeom prst="rect">
            <a:avLst/>
          </a:prstGeom>
          <a:noFill/>
          <a:ln/>
        </p:spPr>
        <p:txBody>
          <a:bodyPr wrap="square" lIns="0" tIns="0" rIns="0" bIns="0" rtlCol="0" anchor="t"/>
          <a:lstStyle/>
          <a:p>
            <a:pPr indent="0" marL="0">
              <a:buNone/>
            </a:pPr>
            <a:r>
              <a:rPr lang="en-US" sz="1600" b="1" dirty="0">
                <a:solidFill>
                  <a:srgbClr val="5B6472"/>
                </a:solidFill>
                <a:latin typeface="Calibri" pitchFamily="34" charset="0"/>
                <a:ea typeface="Calibri" pitchFamily="34" charset="-122"/>
                <a:cs typeface="Calibri" pitchFamily="34" charset="-120"/>
              </a:rPr>
              <a:t>Where Vagrant sits</a:t>
            </a:r>
            <a:endParaRPr lang="en-US" sz="1600" dirty="0"/>
          </a:p>
        </p:txBody>
      </p:sp>
      <p:sp>
        <p:nvSpPr>
          <p:cNvPr id="26" name="Shape 17"/>
          <p:cNvSpPr/>
          <p:nvPr/>
        </p:nvSpPr>
        <p:spPr>
          <a:xfrm>
            <a:off x="7269480" y="1463040"/>
            <a:ext cx="4373575" cy="1920240"/>
          </a:xfrm>
          <a:prstGeom prst="roundRect">
            <a:avLst>
              <a:gd name="adj" fmla="val 3810"/>
            </a:avLst>
          </a:prstGeom>
          <a:solidFill>
            <a:srgbClr val="F2F4F8"/>
          </a:solidFill>
          <a:ln w="12700">
            <a:solidFill>
              <a:srgbClr val="F2F4F8"/>
            </a:solidFill>
            <a:prstDash val="solid"/>
          </a:ln>
        </p:spPr>
      </p:sp>
      <p:sp>
        <p:nvSpPr>
          <p:cNvPr id="27" name="Text 18"/>
          <p:cNvSpPr txBox="1"/>
          <p:nvPr/>
        </p:nvSpPr>
        <p:spPr>
          <a:xfrm>
            <a:off x="7498080" y="1554480"/>
            <a:ext cx="3916375" cy="1737360"/>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Analogy</a:t>
            </a:r>
            <a:endParaRPr lang="en-US" sz="1500" dirty="0"/>
          </a:p>
          <a:p>
            <a:pPr indent="0" marL="0">
              <a:buNone/>
            </a:pPr>
            <a:r>
              <a:rPr lang="en-US" sz="1500" dirty="0">
                <a:solidFill>
                  <a:srgbClr val="14202E"/>
                </a:solidFill>
                <a:latin typeface="Calibri" pitchFamily="34" charset="0"/>
                <a:ea typeface="Calibri" pitchFamily="34" charset="-122"/>
                <a:cs typeface="Calibri" pitchFamily="34" charset="-120"/>
              </a:rPr>
              <a:t>Vagrant is the project manager holding the blueprint (the Vagrantfile). The provider is the construction crew that actually builds.</a:t>
            </a:r>
            <a:endParaRPr lang="en-US" sz="1500" dirty="0"/>
          </a:p>
        </p:txBody>
      </p:sp>
      <p:sp>
        <p:nvSpPr>
          <p:cNvPr id="28" name="Shape 19"/>
          <p:cNvSpPr/>
          <p:nvPr/>
        </p:nvSpPr>
        <p:spPr>
          <a:xfrm>
            <a:off x="7269480" y="3566160"/>
            <a:ext cx="2095348" cy="1737360"/>
          </a:xfrm>
          <a:prstGeom prst="roundRect">
            <a:avLst>
              <a:gd name="adj" fmla="val 4211"/>
            </a:avLst>
          </a:prstGeom>
          <a:solidFill>
            <a:srgbClr val="FFFFFF"/>
          </a:solidFill>
          <a:ln w="12700">
            <a:solidFill>
              <a:srgbClr val="0F8B7D"/>
            </a:solidFill>
            <a:prstDash val="solid"/>
          </a:ln>
        </p:spPr>
      </p:sp>
      <p:sp>
        <p:nvSpPr>
          <p:cNvPr id="29" name="Text 20"/>
          <p:cNvSpPr txBox="1"/>
          <p:nvPr/>
        </p:nvSpPr>
        <p:spPr>
          <a:xfrm>
            <a:off x="7452360" y="3611880"/>
            <a:ext cx="1729588" cy="1645920"/>
          </a:xfrm>
          <a:prstGeom prst="rect">
            <a:avLst/>
          </a:prstGeom>
          <a:noFill/>
          <a:ln/>
        </p:spPr>
        <p:txBody>
          <a:bodyPr wrap="square" lIns="0" tIns="0" rIns="0" bIns="0" rtlCol="0" anchor="ctr"/>
          <a:lstStyle/>
          <a:p>
            <a:pPr indent="0" marL="0">
              <a:buNone/>
            </a:pPr>
            <a:r>
              <a:rPr lang="en-US" sz="1600" b="1" dirty="0">
                <a:solidFill>
                  <a:srgbClr val="0F8B7D"/>
                </a:solidFill>
                <a:latin typeface="Calibri" pitchFamily="34" charset="0"/>
                <a:ea typeface="Calibri" pitchFamily="34" charset="-122"/>
                <a:cs typeface="Calibri" pitchFamily="34" charset="-120"/>
              </a:rPr>
              <a:t>VirtualBox</a:t>
            </a:r>
            <a:endParaRPr lang="en-US" sz="1350" dirty="0"/>
          </a:p>
          <a:p>
            <a:pPr indent="0" marL="0">
              <a:buNone/>
            </a:pPr>
            <a:r>
              <a:rPr lang="en-US" sz="1350" dirty="0">
                <a:solidFill>
                  <a:srgbClr val="1F2937"/>
                </a:solidFill>
                <a:latin typeface="Calibri" pitchFamily="34" charset="0"/>
                <a:ea typeface="Calibri" pitchFamily="34" charset="-122"/>
                <a:cs typeface="Calibri" pitchFamily="34" charset="-120"/>
              </a:rPr>
              <a:t>Runs virtual machines. Can be used on its own, by hand.</a:t>
            </a:r>
            <a:endParaRPr lang="en-US" sz="1350" dirty="0"/>
          </a:p>
        </p:txBody>
      </p:sp>
      <p:sp>
        <p:nvSpPr>
          <p:cNvPr id="30" name="Shape 21"/>
          <p:cNvSpPr/>
          <p:nvPr/>
        </p:nvSpPr>
        <p:spPr>
          <a:xfrm>
            <a:off x="9547708" y="3566160"/>
            <a:ext cx="2095348" cy="1737360"/>
          </a:xfrm>
          <a:prstGeom prst="roundRect">
            <a:avLst>
              <a:gd name="adj" fmla="val 4211"/>
            </a:avLst>
          </a:prstGeom>
          <a:solidFill>
            <a:srgbClr val="FFFFFF"/>
          </a:solidFill>
          <a:ln w="12700">
            <a:solidFill>
              <a:srgbClr val="5B45C9"/>
            </a:solidFill>
            <a:prstDash val="solid"/>
          </a:ln>
        </p:spPr>
      </p:sp>
      <p:sp>
        <p:nvSpPr>
          <p:cNvPr id="31" name="Text 22"/>
          <p:cNvSpPr txBox="1"/>
          <p:nvPr/>
        </p:nvSpPr>
        <p:spPr>
          <a:xfrm>
            <a:off x="9730588" y="3611880"/>
            <a:ext cx="1729588" cy="1645920"/>
          </a:xfrm>
          <a:prstGeom prst="rect">
            <a:avLst/>
          </a:prstGeom>
          <a:noFill/>
          <a:ln/>
        </p:spPr>
        <p:txBody>
          <a:bodyPr wrap="square" lIns="0" tIns="0" rIns="0" bIns="0" rtlCol="0" anchor="ctr"/>
          <a:lstStyle/>
          <a:p>
            <a:pPr indent="0" marL="0">
              <a:buNone/>
            </a:pPr>
            <a:r>
              <a:rPr lang="en-US" sz="1600" b="1" dirty="0">
                <a:solidFill>
                  <a:srgbClr val="5B45C9"/>
                </a:solidFill>
                <a:latin typeface="Calibri" pitchFamily="34" charset="0"/>
                <a:ea typeface="Calibri" pitchFamily="34" charset="-122"/>
                <a:cs typeface="Calibri" pitchFamily="34" charset="-120"/>
              </a:rPr>
              <a:t>Vagrant</a:t>
            </a:r>
            <a:endParaRPr lang="en-US" sz="1350" dirty="0"/>
          </a:p>
          <a:p>
            <a:pPr indent="0" marL="0">
              <a:buNone/>
            </a:pPr>
            <a:r>
              <a:rPr lang="en-US" sz="1350" dirty="0">
                <a:solidFill>
                  <a:srgbClr val="1F2937"/>
                </a:solidFill>
                <a:latin typeface="Calibri" pitchFamily="34" charset="0"/>
                <a:ea typeface="Calibri" pitchFamily="34" charset="-122"/>
                <a:cs typeface="Calibri" pitchFamily="34" charset="-120"/>
              </a:rPr>
              <a:t>Tells VirtualBox what to create and how to configure it — from a file.</a:t>
            </a:r>
            <a:endParaRPr lang="en-US" sz="1350" dirty="0"/>
          </a:p>
        </p:txBody>
      </p:sp>
      <p:sp>
        <p:nvSpPr>
          <p:cNvPr id="32" name="Shape 23"/>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33" name="Shape 24"/>
          <p:cNvSpPr/>
          <p:nvPr/>
        </p:nvSpPr>
        <p:spPr>
          <a:xfrm>
            <a:off x="731520" y="5788152"/>
            <a:ext cx="420624" cy="420624"/>
          </a:xfrm>
          <a:prstGeom prst="ellipse">
            <a:avLst/>
          </a:prstGeom>
          <a:solidFill>
            <a:srgbClr val="5B45C9"/>
          </a:solidFill>
          <a:ln w="12700">
            <a:solidFill>
              <a:srgbClr val="5B45C9"/>
            </a:solidFill>
            <a:prstDash val="solid"/>
          </a:ln>
        </p:spPr>
      </p:sp>
      <p:pic>
        <p:nvPicPr>
          <p:cNvPr id="34" name="Image 6" descr="preencoded.png">    </p:cNvPr>
          <p:cNvPicPr>
            <a:picLocks noChangeAspect="1"/>
          </p:cNvPicPr>
          <p:nvPr/>
        </p:nvPicPr>
        <p:blipFill>
          <a:blip r:embed="rId7"/>
          <a:stretch>
            <a:fillRect/>
          </a:stretch>
        </p:blipFill>
        <p:spPr>
          <a:xfrm>
            <a:off x="836676" y="5893308"/>
            <a:ext cx="210312" cy="210312"/>
          </a:xfrm>
          <a:prstGeom prst="rect">
            <a:avLst/>
          </a:prstGeom>
        </p:spPr>
      </p:pic>
      <p:sp>
        <p:nvSpPr>
          <p:cNvPr id="35" name="Text 25"/>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No provider = Vagrant can't create anything.  No Vagrant = you're back to doing it by hand.</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07 · VAGRANT ARCHITECTURE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architecture</a:t>
            </a:r>
            <a:endParaRPr lang="en-US" sz="3000" dirty="0"/>
          </a:p>
        </p:txBody>
      </p:sp>
      <p:sp>
        <p:nvSpPr>
          <p:cNvPr id="5" name="Shape 2"/>
          <p:cNvSpPr/>
          <p:nvPr/>
        </p:nvSpPr>
        <p:spPr>
          <a:xfrm>
            <a:off x="548640" y="1417320"/>
            <a:ext cx="3291840" cy="566928"/>
          </a:xfrm>
          <a:prstGeom prst="roundRect">
            <a:avLst>
              <a:gd name="adj" fmla="val 12903"/>
            </a:avLst>
          </a:prstGeom>
          <a:solidFill>
            <a:srgbClr val="3C4656"/>
          </a:solidFill>
          <a:ln w="12700">
            <a:solidFill>
              <a:srgbClr val="3C4656"/>
            </a:solidFill>
            <a:prstDash val="solid"/>
          </a:ln>
        </p:spPr>
      </p:sp>
      <p:pic>
        <p:nvPicPr>
          <p:cNvPr id="6" name="Image 0" descr="preencoded.png">    </p:cNvPr>
          <p:cNvPicPr>
            <a:picLocks noChangeAspect="1"/>
          </p:cNvPicPr>
          <p:nvPr/>
        </p:nvPicPr>
        <p:blipFill>
          <a:blip r:embed="rId1"/>
          <a:stretch>
            <a:fillRect/>
          </a:stretch>
        </p:blipFill>
        <p:spPr>
          <a:xfrm>
            <a:off x="694944" y="1559052"/>
            <a:ext cx="283464" cy="283464"/>
          </a:xfrm>
          <a:prstGeom prst="rect">
            <a:avLst/>
          </a:prstGeom>
        </p:spPr>
      </p:pic>
      <p:sp>
        <p:nvSpPr>
          <p:cNvPr id="7" name="Text 3"/>
          <p:cNvSpPr txBox="1"/>
          <p:nvPr/>
        </p:nvSpPr>
        <p:spPr>
          <a:xfrm>
            <a:off x="1106424" y="1417320"/>
            <a:ext cx="26426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Student / administrator</a:t>
            </a:r>
            <a:endParaRPr lang="en-US" sz="1500" dirty="0"/>
          </a:p>
        </p:txBody>
      </p:sp>
      <p:sp>
        <p:nvSpPr>
          <p:cNvPr id="8" name="Shape 4"/>
          <p:cNvSpPr/>
          <p:nvPr/>
        </p:nvSpPr>
        <p:spPr>
          <a:xfrm>
            <a:off x="2194560" y="1984248"/>
            <a:ext cx="0" cy="283464"/>
          </a:xfrm>
          <a:prstGeom prst="line">
            <a:avLst/>
          </a:prstGeom>
          <a:noFill/>
          <a:ln w="22225">
            <a:solidFill>
              <a:srgbClr val="8A94A6"/>
            </a:solidFill>
            <a:prstDash val="solid"/>
            <a:tailEnd type="triangle"/>
          </a:ln>
        </p:spPr>
      </p:sp>
      <p:sp>
        <p:nvSpPr>
          <p:cNvPr id="9" name="Text 5"/>
          <p:cNvSpPr txBox="1"/>
          <p:nvPr/>
        </p:nvSpPr>
        <p:spPr>
          <a:xfrm>
            <a:off x="4206240" y="1417320"/>
            <a:ext cx="7436815" cy="566928"/>
          </a:xfrm>
          <a:prstGeom prst="rect">
            <a:avLst/>
          </a:prstGeom>
          <a:noFill/>
          <a:ln/>
        </p:spPr>
        <p:txBody>
          <a:bodyPr wrap="square" lIns="0" tIns="0" rIns="0" bIns="0" rtlCol="0" anchor="ctr"/>
          <a:lstStyle/>
          <a:p>
            <a:pPr indent="0" marL="0">
              <a:buNone/>
            </a:pPr>
            <a:r>
              <a:rPr lang="en-US" sz="1500" b="1" dirty="0">
                <a:solidFill>
                  <a:srgbClr val="3C4656"/>
                </a:solidFill>
                <a:latin typeface="Calibri" pitchFamily="34" charset="0"/>
                <a:ea typeface="Calibri" pitchFamily="34" charset="-122"/>
                <a:cs typeface="Calibri" pitchFamily="34" charset="-120"/>
              </a:rPr>
              <a:t>You  </a:t>
            </a:r>
            <a:pPr indent="0" marL="0">
              <a:buNone/>
            </a:pPr>
            <a:r>
              <a:rPr lang="en-US" sz="1500" dirty="0">
                <a:solidFill>
                  <a:srgbClr val="1F2937"/>
                </a:solidFill>
                <a:latin typeface="Calibri" pitchFamily="34" charset="0"/>
                <a:ea typeface="Calibri" pitchFamily="34" charset="-122"/>
                <a:cs typeface="Calibri" pitchFamily="34" charset="-120"/>
              </a:rPr>
              <a:t>Write the Vagrantfile and run commands such as vagrant up.</a:t>
            </a:r>
            <a:endParaRPr lang="en-US" sz="1500" dirty="0"/>
          </a:p>
        </p:txBody>
      </p:sp>
      <p:sp>
        <p:nvSpPr>
          <p:cNvPr id="10" name="Shape 6"/>
          <p:cNvSpPr/>
          <p:nvPr/>
        </p:nvSpPr>
        <p:spPr>
          <a:xfrm>
            <a:off x="548640" y="2267712"/>
            <a:ext cx="3291840" cy="566928"/>
          </a:xfrm>
          <a:prstGeom prst="roundRect">
            <a:avLst>
              <a:gd name="adj" fmla="val 12903"/>
            </a:avLst>
          </a:prstGeom>
          <a:solidFill>
            <a:srgbClr val="5B45C9"/>
          </a:solidFill>
          <a:ln w="12700">
            <a:solidFill>
              <a:srgbClr val="5B45C9"/>
            </a:solidFill>
            <a:prstDash val="solid"/>
          </a:ln>
        </p:spPr>
      </p:sp>
      <p:pic>
        <p:nvPicPr>
          <p:cNvPr id="11" name="Image 1" descr="preencoded.png">    </p:cNvPr>
          <p:cNvPicPr>
            <a:picLocks noChangeAspect="1"/>
          </p:cNvPicPr>
          <p:nvPr/>
        </p:nvPicPr>
        <p:blipFill>
          <a:blip r:embed="rId2"/>
          <a:stretch>
            <a:fillRect/>
          </a:stretch>
        </p:blipFill>
        <p:spPr>
          <a:xfrm>
            <a:off x="694944" y="2409444"/>
            <a:ext cx="283464" cy="283464"/>
          </a:xfrm>
          <a:prstGeom prst="rect">
            <a:avLst/>
          </a:prstGeom>
        </p:spPr>
      </p:pic>
      <p:sp>
        <p:nvSpPr>
          <p:cNvPr id="12" name="Text 7"/>
          <p:cNvSpPr txBox="1"/>
          <p:nvPr/>
        </p:nvSpPr>
        <p:spPr>
          <a:xfrm>
            <a:off x="1106424" y="2267712"/>
            <a:ext cx="26426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a:t>
            </a:r>
            <a:endParaRPr lang="en-US" sz="1500" dirty="0"/>
          </a:p>
        </p:txBody>
      </p:sp>
      <p:sp>
        <p:nvSpPr>
          <p:cNvPr id="13" name="Shape 8"/>
          <p:cNvSpPr/>
          <p:nvPr/>
        </p:nvSpPr>
        <p:spPr>
          <a:xfrm>
            <a:off x="2194560" y="2834640"/>
            <a:ext cx="0" cy="283464"/>
          </a:xfrm>
          <a:prstGeom prst="line">
            <a:avLst/>
          </a:prstGeom>
          <a:noFill/>
          <a:ln w="22225">
            <a:solidFill>
              <a:srgbClr val="8A94A6"/>
            </a:solidFill>
            <a:prstDash val="solid"/>
            <a:tailEnd type="triangle"/>
          </a:ln>
        </p:spPr>
      </p:sp>
      <p:sp>
        <p:nvSpPr>
          <p:cNvPr id="14" name="Text 9"/>
          <p:cNvSpPr txBox="1"/>
          <p:nvPr/>
        </p:nvSpPr>
        <p:spPr>
          <a:xfrm>
            <a:off x="4206240" y="2267712"/>
            <a:ext cx="7436815" cy="56692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Manages the environment  </a:t>
            </a:r>
            <a:pPr indent="0" marL="0">
              <a:buNone/>
            </a:pPr>
            <a:r>
              <a:rPr lang="en-US" sz="1500" dirty="0">
                <a:solidFill>
                  <a:srgbClr val="1F2937"/>
                </a:solidFill>
                <a:latin typeface="Calibri" pitchFamily="34" charset="0"/>
                <a:ea typeface="Calibri" pitchFamily="34" charset="-122"/>
                <a:cs typeface="Calibri" pitchFamily="34" charset="-120"/>
              </a:rPr>
              <a:t>Reads the Vagrantfile and handles the lifecycle: create, start, stop, destroy.</a:t>
            </a:r>
            <a:endParaRPr lang="en-US" sz="1500" dirty="0"/>
          </a:p>
        </p:txBody>
      </p:sp>
      <p:sp>
        <p:nvSpPr>
          <p:cNvPr id="15" name="Shape 10"/>
          <p:cNvSpPr/>
          <p:nvPr/>
        </p:nvSpPr>
        <p:spPr>
          <a:xfrm>
            <a:off x="548640" y="3118104"/>
            <a:ext cx="3291840" cy="566928"/>
          </a:xfrm>
          <a:prstGeom prst="roundRect">
            <a:avLst>
              <a:gd name="adj" fmla="val 12903"/>
            </a:avLst>
          </a:prstGeom>
          <a:solidFill>
            <a:srgbClr val="0F8B7D"/>
          </a:solidFill>
          <a:ln w="12700">
            <a:solidFill>
              <a:srgbClr val="0F8B7D"/>
            </a:solidFill>
            <a:prstDash val="solid"/>
          </a:ln>
        </p:spPr>
      </p:sp>
      <p:pic>
        <p:nvPicPr>
          <p:cNvPr id="16" name="Image 2" descr="preencoded.png">    </p:cNvPr>
          <p:cNvPicPr>
            <a:picLocks noChangeAspect="1"/>
          </p:cNvPicPr>
          <p:nvPr/>
        </p:nvPicPr>
        <p:blipFill>
          <a:blip r:embed="rId3"/>
          <a:stretch>
            <a:fillRect/>
          </a:stretch>
        </p:blipFill>
        <p:spPr>
          <a:xfrm>
            <a:off x="694944" y="3259836"/>
            <a:ext cx="283464" cy="283464"/>
          </a:xfrm>
          <a:prstGeom prst="rect">
            <a:avLst/>
          </a:prstGeom>
        </p:spPr>
      </p:pic>
      <p:sp>
        <p:nvSpPr>
          <p:cNvPr id="17" name="Text 11"/>
          <p:cNvSpPr txBox="1"/>
          <p:nvPr/>
        </p:nvSpPr>
        <p:spPr>
          <a:xfrm>
            <a:off x="1106424" y="3118104"/>
            <a:ext cx="26426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Provider</a:t>
            </a:r>
            <a:endParaRPr lang="en-US" sz="1500" dirty="0"/>
          </a:p>
        </p:txBody>
      </p:sp>
      <p:sp>
        <p:nvSpPr>
          <p:cNvPr id="18" name="Shape 12"/>
          <p:cNvSpPr/>
          <p:nvPr/>
        </p:nvSpPr>
        <p:spPr>
          <a:xfrm>
            <a:off x="2194560" y="3685032"/>
            <a:ext cx="0" cy="283464"/>
          </a:xfrm>
          <a:prstGeom prst="line">
            <a:avLst/>
          </a:prstGeom>
          <a:noFill/>
          <a:ln w="22225">
            <a:solidFill>
              <a:srgbClr val="8A94A6"/>
            </a:solidFill>
            <a:prstDash val="solid"/>
            <a:tailEnd type="triangle"/>
          </a:ln>
        </p:spPr>
      </p:sp>
      <p:sp>
        <p:nvSpPr>
          <p:cNvPr id="19" name="Text 13"/>
          <p:cNvSpPr txBox="1"/>
          <p:nvPr/>
        </p:nvSpPr>
        <p:spPr>
          <a:xfrm>
            <a:off x="4206240" y="3118104"/>
            <a:ext cx="7436815" cy="566928"/>
          </a:xfrm>
          <a:prstGeom prst="rect">
            <a:avLst/>
          </a:prstGeom>
          <a:noFill/>
          <a:ln/>
        </p:spPr>
        <p:txBody>
          <a:bodyPr wrap="square" lIns="0" tIns="0" rIns="0" bIns="0" rtlCol="0" anchor="ctr"/>
          <a:lstStyle/>
          <a:p>
            <a:pPr indent="0" marL="0">
              <a:buNone/>
            </a:pPr>
            <a:r>
              <a:rPr lang="en-US" sz="1500" b="1" dirty="0">
                <a:solidFill>
                  <a:srgbClr val="0F8B7D"/>
                </a:solidFill>
                <a:latin typeface="Calibri" pitchFamily="34" charset="0"/>
                <a:ea typeface="Calibri" pitchFamily="34" charset="-122"/>
                <a:cs typeface="Calibri" pitchFamily="34" charset="-120"/>
              </a:rPr>
              <a:t>Provides virtualization  </a:t>
            </a:r>
            <a:pPr indent="0" marL="0">
              <a:buNone/>
            </a:pPr>
            <a:r>
              <a:rPr lang="en-US" sz="1500" dirty="0">
                <a:solidFill>
                  <a:srgbClr val="1F2937"/>
                </a:solidFill>
                <a:latin typeface="Calibri" pitchFamily="34" charset="0"/>
                <a:ea typeface="Calibri" pitchFamily="34" charset="-122"/>
                <a:cs typeface="Calibri" pitchFamily="34" charset="-120"/>
              </a:rPr>
              <a:t>Actually creates and runs the VM.  Examples: VirtualBox · VMware · Hyper-V</a:t>
            </a:r>
            <a:endParaRPr lang="en-US" sz="1500" dirty="0"/>
          </a:p>
        </p:txBody>
      </p:sp>
      <p:sp>
        <p:nvSpPr>
          <p:cNvPr id="20" name="Shape 14"/>
          <p:cNvSpPr/>
          <p:nvPr/>
        </p:nvSpPr>
        <p:spPr>
          <a:xfrm>
            <a:off x="548640" y="3968496"/>
            <a:ext cx="3291840" cy="566928"/>
          </a:xfrm>
          <a:prstGeom prst="roundRect">
            <a:avLst>
              <a:gd name="adj" fmla="val 12903"/>
            </a:avLst>
          </a:prstGeom>
          <a:solidFill>
            <a:srgbClr val="2563A8"/>
          </a:solidFill>
          <a:ln w="12700">
            <a:solidFill>
              <a:srgbClr val="2563A8"/>
            </a:solidFill>
            <a:prstDash val="solid"/>
          </a:ln>
        </p:spPr>
      </p:sp>
      <p:pic>
        <p:nvPicPr>
          <p:cNvPr id="21" name="Image 3" descr="preencoded.png">    </p:cNvPr>
          <p:cNvPicPr>
            <a:picLocks noChangeAspect="1"/>
          </p:cNvPicPr>
          <p:nvPr/>
        </p:nvPicPr>
        <p:blipFill>
          <a:blip r:embed="rId4"/>
          <a:stretch>
            <a:fillRect/>
          </a:stretch>
        </p:blipFill>
        <p:spPr>
          <a:xfrm>
            <a:off x="694944" y="4110228"/>
            <a:ext cx="283464" cy="283464"/>
          </a:xfrm>
          <a:prstGeom prst="rect">
            <a:avLst/>
          </a:prstGeom>
        </p:spPr>
      </p:pic>
      <p:sp>
        <p:nvSpPr>
          <p:cNvPr id="22" name="Text 15"/>
          <p:cNvSpPr txBox="1"/>
          <p:nvPr/>
        </p:nvSpPr>
        <p:spPr>
          <a:xfrm>
            <a:off x="1106424" y="3968496"/>
            <a:ext cx="26426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Virtual machine</a:t>
            </a:r>
            <a:endParaRPr lang="en-US" sz="1500" dirty="0"/>
          </a:p>
        </p:txBody>
      </p:sp>
      <p:sp>
        <p:nvSpPr>
          <p:cNvPr id="23" name="Shape 16"/>
          <p:cNvSpPr/>
          <p:nvPr/>
        </p:nvSpPr>
        <p:spPr>
          <a:xfrm>
            <a:off x="2194560" y="4535424"/>
            <a:ext cx="0" cy="283464"/>
          </a:xfrm>
          <a:prstGeom prst="line">
            <a:avLst/>
          </a:prstGeom>
          <a:noFill/>
          <a:ln w="22225">
            <a:solidFill>
              <a:srgbClr val="8A94A6"/>
            </a:solidFill>
            <a:prstDash val="solid"/>
            <a:tailEnd type="triangle"/>
          </a:ln>
        </p:spPr>
      </p:sp>
      <p:sp>
        <p:nvSpPr>
          <p:cNvPr id="24" name="Text 17"/>
          <p:cNvSpPr txBox="1"/>
          <p:nvPr/>
        </p:nvSpPr>
        <p:spPr>
          <a:xfrm>
            <a:off x="4206240" y="3968496"/>
            <a:ext cx="7436815" cy="566928"/>
          </a:xfrm>
          <a:prstGeom prst="rect">
            <a:avLst/>
          </a:prstGeom>
          <a:noFill/>
          <a:ln/>
        </p:spPr>
        <p:txBody>
          <a:bodyPr wrap="square" lIns="0" tIns="0" rIns="0" bIns="0" rtlCol="0" anchor="ctr"/>
          <a:lstStyle/>
          <a:p>
            <a:pPr indent="0" marL="0">
              <a:buNone/>
            </a:pPr>
            <a:r>
              <a:rPr lang="en-US" sz="1500" b="1" dirty="0">
                <a:solidFill>
                  <a:srgbClr val="2563A8"/>
                </a:solidFill>
                <a:latin typeface="Calibri" pitchFamily="34" charset="0"/>
                <a:ea typeface="Calibri" pitchFamily="34" charset="-122"/>
                <a:cs typeface="Calibri" pitchFamily="34" charset="-120"/>
              </a:rPr>
              <a:t>The managed environment  </a:t>
            </a:r>
            <a:pPr indent="0" marL="0">
              <a:buNone/>
            </a:pPr>
            <a:r>
              <a:rPr lang="en-US" sz="1500" dirty="0">
                <a:solidFill>
                  <a:srgbClr val="1F2937"/>
                </a:solidFill>
                <a:latin typeface="Calibri" pitchFamily="34" charset="0"/>
                <a:ea typeface="Calibri" pitchFamily="34" charset="-122"/>
                <a:cs typeface="Calibri" pitchFamily="34" charset="-120"/>
              </a:rPr>
              <a:t>The VM that Vagrant asked the provider to create.</a:t>
            </a:r>
            <a:endParaRPr lang="en-US" sz="1500" dirty="0"/>
          </a:p>
        </p:txBody>
      </p:sp>
      <p:sp>
        <p:nvSpPr>
          <p:cNvPr id="25" name="Shape 18"/>
          <p:cNvSpPr/>
          <p:nvPr/>
        </p:nvSpPr>
        <p:spPr>
          <a:xfrm>
            <a:off x="548640" y="4818888"/>
            <a:ext cx="3291840" cy="566928"/>
          </a:xfrm>
          <a:prstGeom prst="roundRect">
            <a:avLst>
              <a:gd name="adj" fmla="val 12903"/>
            </a:avLst>
          </a:prstGeom>
          <a:solidFill>
            <a:srgbClr val="4C8BD0"/>
          </a:solidFill>
          <a:ln w="12700">
            <a:solidFill>
              <a:srgbClr val="4C8BD0"/>
            </a:solidFill>
            <a:prstDash val="solid"/>
          </a:ln>
        </p:spPr>
      </p:sp>
      <p:pic>
        <p:nvPicPr>
          <p:cNvPr id="26" name="Image 4" descr="preencoded.png">    </p:cNvPr>
          <p:cNvPicPr>
            <a:picLocks noChangeAspect="1"/>
          </p:cNvPicPr>
          <p:nvPr/>
        </p:nvPicPr>
        <p:blipFill>
          <a:blip r:embed="rId5"/>
          <a:stretch>
            <a:fillRect/>
          </a:stretch>
        </p:blipFill>
        <p:spPr>
          <a:xfrm>
            <a:off x="694944" y="4960620"/>
            <a:ext cx="283464" cy="283464"/>
          </a:xfrm>
          <a:prstGeom prst="rect">
            <a:avLst/>
          </a:prstGeom>
        </p:spPr>
      </p:pic>
      <p:sp>
        <p:nvSpPr>
          <p:cNvPr id="27" name="Text 19"/>
          <p:cNvSpPr txBox="1"/>
          <p:nvPr/>
        </p:nvSpPr>
        <p:spPr>
          <a:xfrm>
            <a:off x="1106424" y="4818888"/>
            <a:ext cx="26426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Guest OS</a:t>
            </a:r>
            <a:endParaRPr lang="en-US" sz="1500" dirty="0"/>
          </a:p>
        </p:txBody>
      </p:sp>
      <p:sp>
        <p:nvSpPr>
          <p:cNvPr id="28" name="Text 20"/>
          <p:cNvSpPr txBox="1"/>
          <p:nvPr/>
        </p:nvSpPr>
        <p:spPr>
          <a:xfrm>
            <a:off x="4206240" y="4818888"/>
            <a:ext cx="7436815" cy="566928"/>
          </a:xfrm>
          <a:prstGeom prst="rect">
            <a:avLst/>
          </a:prstGeom>
          <a:noFill/>
          <a:ln/>
        </p:spPr>
        <p:txBody>
          <a:bodyPr wrap="square" lIns="0" tIns="0" rIns="0" bIns="0" rtlCol="0" anchor="ctr"/>
          <a:lstStyle/>
          <a:p>
            <a:pPr indent="0" marL="0">
              <a:buNone/>
            </a:pPr>
            <a:r>
              <a:rPr lang="en-US" sz="1500" b="1" dirty="0">
                <a:solidFill>
                  <a:srgbClr val="4C8BD0"/>
                </a:solidFill>
                <a:latin typeface="Calibri" pitchFamily="34" charset="0"/>
                <a:ea typeface="Calibri" pitchFamily="34" charset="-122"/>
                <a:cs typeface="Calibri" pitchFamily="34" charset="-120"/>
              </a:rPr>
              <a:t>Inside the VM  </a:t>
            </a:r>
            <a:pPr indent="0" marL="0">
              <a:buNone/>
            </a:pPr>
            <a:r>
              <a:rPr lang="en-US" sz="1500" dirty="0">
                <a:solidFill>
                  <a:srgbClr val="1F2937"/>
                </a:solidFill>
                <a:latin typeface="Calibri" pitchFamily="34" charset="0"/>
                <a:ea typeface="Calibri" pitchFamily="34" charset="-122"/>
                <a:cs typeface="Calibri" pitchFamily="34" charset="-120"/>
              </a:rPr>
              <a:t>The operating system running in the VM — for us, Ubuntu 24.04.</a:t>
            </a:r>
            <a:endParaRPr lang="en-US" sz="1500" dirty="0"/>
          </a:p>
        </p:txBody>
      </p:sp>
      <p:sp>
        <p:nvSpPr>
          <p:cNvPr id="29" name="Shape 21"/>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0" name="Shape 22"/>
          <p:cNvSpPr/>
          <p:nvPr/>
        </p:nvSpPr>
        <p:spPr>
          <a:xfrm>
            <a:off x="731520" y="5861304"/>
            <a:ext cx="420624" cy="420624"/>
          </a:xfrm>
          <a:prstGeom prst="ellipse">
            <a:avLst/>
          </a:prstGeom>
          <a:solidFill>
            <a:srgbClr val="5B45C9"/>
          </a:solidFill>
          <a:ln w="12700">
            <a:solidFill>
              <a:srgbClr val="5B45C9"/>
            </a:solidFill>
            <a:prstDash val="solid"/>
          </a:ln>
        </p:spPr>
      </p:sp>
      <p:pic>
        <p:nvPicPr>
          <p:cNvPr id="31" name="Image 5" descr="preencoded.png">    </p:cNvPr>
          <p:cNvPicPr>
            <a:picLocks noChangeAspect="1"/>
          </p:cNvPicPr>
          <p:nvPr/>
        </p:nvPicPr>
        <p:blipFill>
          <a:blip r:embed="rId6"/>
          <a:stretch>
            <a:fillRect/>
          </a:stretch>
        </p:blipFill>
        <p:spPr>
          <a:xfrm>
            <a:off x="836676" y="5966460"/>
            <a:ext cx="210312" cy="210312"/>
          </a:xfrm>
          <a:prstGeom prst="rect">
            <a:avLst/>
          </a:prstGeom>
        </p:spPr>
      </p:pic>
      <p:sp>
        <p:nvSpPr>
          <p:cNvPr id="32" name="Text 23"/>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Vagrant sits above the provider. Vagrant orchestrates; the provider virtualizes.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08 · VAGRANT BOXES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What is a Vagrant box?</a:t>
            </a:r>
            <a:endParaRPr lang="en-US" sz="3000" dirty="0"/>
          </a:p>
        </p:txBody>
      </p:sp>
      <p:sp>
        <p:nvSpPr>
          <p:cNvPr id="5" name="Shape 2"/>
          <p:cNvSpPr/>
          <p:nvPr/>
        </p:nvSpPr>
        <p:spPr>
          <a:xfrm>
            <a:off x="548640" y="1417320"/>
            <a:ext cx="6035040" cy="868680"/>
          </a:xfrm>
          <a:prstGeom prst="roundRect">
            <a:avLst>
              <a:gd name="adj" fmla="val 8421"/>
            </a:avLst>
          </a:prstGeom>
          <a:solidFill>
            <a:srgbClr val="FCF1DE"/>
          </a:solidFill>
          <a:ln w="12700">
            <a:solidFill>
              <a:srgbClr val="FCF1DE"/>
            </a:solidFill>
            <a:prstDash val="solid"/>
          </a:ln>
        </p:spPr>
      </p:sp>
      <p:sp>
        <p:nvSpPr>
          <p:cNvPr id="6" name="Text 3"/>
          <p:cNvSpPr txBox="1"/>
          <p:nvPr/>
        </p:nvSpPr>
        <p:spPr>
          <a:xfrm>
            <a:off x="822960" y="1417320"/>
            <a:ext cx="5577840" cy="868680"/>
          </a:xfrm>
          <a:prstGeom prst="rect">
            <a:avLst/>
          </a:prstGeom>
          <a:noFill/>
          <a:ln/>
        </p:spPr>
        <p:txBody>
          <a:bodyPr wrap="square" lIns="0" tIns="0" rIns="0" bIns="0" rtlCol="0" anchor="ctr"/>
          <a:lstStyle/>
          <a:p>
            <a:pPr indent="0" marL="0">
              <a:buNone/>
            </a:pPr>
            <a:r>
              <a:rPr lang="en-US" sz="1700" b="1" dirty="0">
                <a:solidFill>
                  <a:srgbClr val="8A5A2B"/>
                </a:solidFill>
                <a:latin typeface="Calibri" pitchFamily="34" charset="0"/>
                <a:ea typeface="Calibri" pitchFamily="34" charset="-122"/>
                <a:cs typeface="Calibri" pitchFamily="34" charset="-120"/>
              </a:rPr>
              <a:t>A box </a:t>
            </a:r>
            <a:pPr indent="0" marL="0">
              <a:buNone/>
            </a:pPr>
            <a:r>
              <a:rPr lang="en-US" sz="1700" dirty="0">
                <a:solidFill>
                  <a:srgbClr val="14202E"/>
                </a:solidFill>
                <a:latin typeface="Calibri" pitchFamily="34" charset="0"/>
                <a:ea typeface="Calibri" pitchFamily="34" charset="-122"/>
                <a:cs typeface="Calibri" pitchFamily="34" charset="-120"/>
              </a:rPr>
              <a:t>is a reusable, pre-built base image that Vagrant uses as the starting point for a VM.</a:t>
            </a:r>
            <a:endParaRPr lang="en-US" sz="1700" dirty="0"/>
          </a:p>
        </p:txBody>
      </p:sp>
      <p:sp>
        <p:nvSpPr>
          <p:cNvPr id="7" name="Text 4"/>
          <p:cNvSpPr txBox="1"/>
          <p:nvPr/>
        </p:nvSpPr>
        <p:spPr>
          <a:xfrm>
            <a:off x="548640" y="2514600"/>
            <a:ext cx="4572000" cy="320040"/>
          </a:xfrm>
          <a:prstGeom prst="rect">
            <a:avLst/>
          </a:prstGeom>
          <a:noFill/>
          <a:ln/>
        </p:spPr>
        <p:txBody>
          <a:bodyPr wrap="square" lIns="0" tIns="0" rIns="0" bIns="0" rtlCol="0" anchor="t"/>
          <a:lstStyle/>
          <a:p>
            <a:pPr indent="0" marL="0">
              <a:buNone/>
            </a:pPr>
            <a:r>
              <a:rPr lang="en-US" sz="1400" b="1" dirty="0">
                <a:solidFill>
                  <a:srgbClr val="5B6472"/>
                </a:solidFill>
                <a:latin typeface="Calibri" pitchFamily="34" charset="0"/>
                <a:ea typeface="Calibri" pitchFamily="34" charset="-122"/>
                <a:cs typeface="Calibri" pitchFamily="34" charset="-120"/>
              </a:rPr>
              <a:t>Anatomy of a box name</a:t>
            </a:r>
            <a:endParaRPr lang="en-US" sz="1400" dirty="0"/>
          </a:p>
        </p:txBody>
      </p:sp>
      <p:sp>
        <p:nvSpPr>
          <p:cNvPr id="8" name="Shape 5"/>
          <p:cNvSpPr/>
          <p:nvPr/>
        </p:nvSpPr>
        <p:spPr>
          <a:xfrm>
            <a:off x="548640" y="2880360"/>
            <a:ext cx="1463040" cy="548640"/>
          </a:xfrm>
          <a:prstGeom prst="roundRect">
            <a:avLst>
              <a:gd name="adj" fmla="val 20000"/>
            </a:avLst>
          </a:prstGeom>
          <a:solidFill>
            <a:srgbClr val="8A5A2B"/>
          </a:solidFill>
          <a:ln w="12700">
            <a:solidFill>
              <a:srgbClr val="8A5A2B"/>
            </a:solidFill>
            <a:prstDash val="solid"/>
          </a:ln>
        </p:spPr>
      </p:sp>
      <p:sp>
        <p:nvSpPr>
          <p:cNvPr id="9" name="Text 6"/>
          <p:cNvSpPr txBox="1"/>
          <p:nvPr/>
        </p:nvSpPr>
        <p:spPr>
          <a:xfrm>
            <a:off x="548640" y="2880360"/>
            <a:ext cx="1463040" cy="548640"/>
          </a:xfrm>
          <a:prstGeom prst="rect">
            <a:avLst/>
          </a:prstGeom>
          <a:noFill/>
          <a:ln/>
        </p:spPr>
        <p:txBody>
          <a:bodyPr wrap="square" lIns="0" tIns="0" rIns="0" bIns="0" rtlCol="0" anchor="ctr"/>
          <a:lstStyle/>
          <a:p>
            <a:pPr algn="ctr" indent="0" marL="0">
              <a:buNone/>
            </a:pPr>
            <a:r>
              <a:rPr lang="en-US" sz="1600" b="1" dirty="0">
                <a:solidFill>
                  <a:srgbClr val="FFFFFF"/>
                </a:solidFill>
                <a:latin typeface="Courier New" pitchFamily="34" charset="0"/>
                <a:ea typeface="Courier New" pitchFamily="34" charset="-122"/>
                <a:cs typeface="Courier New" pitchFamily="34" charset="-120"/>
              </a:rPr>
              <a:t>bento</a:t>
            </a:r>
            <a:endParaRPr lang="en-US" sz="1600" dirty="0"/>
          </a:p>
        </p:txBody>
      </p:sp>
      <p:sp>
        <p:nvSpPr>
          <p:cNvPr id="10" name="Text 7"/>
          <p:cNvSpPr txBox="1"/>
          <p:nvPr/>
        </p:nvSpPr>
        <p:spPr>
          <a:xfrm>
            <a:off x="2011680" y="2880360"/>
            <a:ext cx="274320" cy="548640"/>
          </a:xfrm>
          <a:prstGeom prst="rect">
            <a:avLst/>
          </a:prstGeom>
          <a:noFill/>
          <a:ln/>
        </p:spPr>
        <p:txBody>
          <a:bodyPr wrap="square" lIns="0" tIns="0" rIns="0" bIns="0" rtlCol="0" anchor="ctr"/>
          <a:lstStyle/>
          <a:p>
            <a:pPr algn="ctr" indent="0" marL="0">
              <a:buNone/>
            </a:pPr>
            <a:r>
              <a:rPr lang="en-US" sz="2200" b="1" dirty="0">
                <a:solidFill>
                  <a:srgbClr val="5B6472"/>
                </a:solidFill>
                <a:latin typeface="Courier New" pitchFamily="34" charset="0"/>
                <a:ea typeface="Courier New" pitchFamily="34" charset="-122"/>
                <a:cs typeface="Courier New" pitchFamily="34" charset="-120"/>
              </a:rPr>
              <a:t>/</a:t>
            </a:r>
            <a:endParaRPr lang="en-US" sz="2200" dirty="0"/>
          </a:p>
        </p:txBody>
      </p:sp>
      <p:sp>
        <p:nvSpPr>
          <p:cNvPr id="11" name="Shape 8"/>
          <p:cNvSpPr/>
          <p:nvPr/>
        </p:nvSpPr>
        <p:spPr>
          <a:xfrm>
            <a:off x="2286000" y="2880360"/>
            <a:ext cx="2560320" cy="548640"/>
          </a:xfrm>
          <a:prstGeom prst="roundRect">
            <a:avLst>
              <a:gd name="adj" fmla="val 20000"/>
            </a:avLst>
          </a:prstGeom>
          <a:solidFill>
            <a:srgbClr val="2563A8"/>
          </a:solidFill>
          <a:ln w="12700">
            <a:solidFill>
              <a:srgbClr val="2563A8"/>
            </a:solidFill>
            <a:prstDash val="solid"/>
          </a:ln>
        </p:spPr>
      </p:sp>
      <p:sp>
        <p:nvSpPr>
          <p:cNvPr id="12" name="Text 9"/>
          <p:cNvSpPr txBox="1"/>
          <p:nvPr/>
        </p:nvSpPr>
        <p:spPr>
          <a:xfrm>
            <a:off x="2286000" y="2880360"/>
            <a:ext cx="2560320" cy="548640"/>
          </a:xfrm>
          <a:prstGeom prst="rect">
            <a:avLst/>
          </a:prstGeom>
          <a:noFill/>
          <a:ln/>
        </p:spPr>
        <p:txBody>
          <a:bodyPr wrap="square" lIns="0" tIns="0" rIns="0" bIns="0" rtlCol="0" anchor="ctr"/>
          <a:lstStyle/>
          <a:p>
            <a:pPr algn="ctr" indent="0" marL="0">
              <a:buNone/>
            </a:pPr>
            <a:r>
              <a:rPr lang="en-US" sz="1600" b="1" dirty="0">
                <a:solidFill>
                  <a:srgbClr val="FFFFFF"/>
                </a:solidFill>
                <a:latin typeface="Courier New" pitchFamily="34" charset="0"/>
                <a:ea typeface="Courier New" pitchFamily="34" charset="-122"/>
                <a:cs typeface="Courier New" pitchFamily="34" charset="-120"/>
              </a:rPr>
              <a:t>ubuntu-24.04</a:t>
            </a:r>
            <a:endParaRPr lang="en-US" sz="1600" dirty="0"/>
          </a:p>
        </p:txBody>
      </p:sp>
      <p:sp>
        <p:nvSpPr>
          <p:cNvPr id="13" name="Text 10"/>
          <p:cNvSpPr txBox="1"/>
          <p:nvPr/>
        </p:nvSpPr>
        <p:spPr>
          <a:xfrm>
            <a:off x="548640" y="3474720"/>
            <a:ext cx="1463040" cy="274320"/>
          </a:xfrm>
          <a:prstGeom prst="rect">
            <a:avLst/>
          </a:prstGeom>
          <a:noFill/>
          <a:ln/>
        </p:spPr>
        <p:txBody>
          <a:bodyPr wrap="square" lIns="0" tIns="0" rIns="0" bIns="0" rtlCol="0" anchor="t"/>
          <a:lstStyle/>
          <a:p>
            <a:pPr algn="ctr" indent="0" marL="0">
              <a:buNone/>
            </a:pPr>
            <a:r>
              <a:rPr lang="en-US" sz="1200" dirty="0">
                <a:solidFill>
                  <a:srgbClr val="5B6472"/>
                </a:solidFill>
                <a:latin typeface="Calibri" pitchFamily="34" charset="0"/>
                <a:ea typeface="Calibri" pitchFamily="34" charset="-122"/>
                <a:cs typeface="Calibri" pitchFamily="34" charset="-120"/>
              </a:rPr>
              <a:t>publisher</a:t>
            </a:r>
            <a:endParaRPr lang="en-US" sz="1200" dirty="0"/>
          </a:p>
        </p:txBody>
      </p:sp>
      <p:sp>
        <p:nvSpPr>
          <p:cNvPr id="14" name="Text 11"/>
          <p:cNvSpPr txBox="1"/>
          <p:nvPr/>
        </p:nvSpPr>
        <p:spPr>
          <a:xfrm>
            <a:off x="2286000" y="3474720"/>
            <a:ext cx="2560320" cy="274320"/>
          </a:xfrm>
          <a:prstGeom prst="rect">
            <a:avLst/>
          </a:prstGeom>
          <a:noFill/>
          <a:ln/>
        </p:spPr>
        <p:txBody>
          <a:bodyPr wrap="square" lIns="0" tIns="0" rIns="0" bIns="0" rtlCol="0" anchor="t"/>
          <a:lstStyle/>
          <a:p>
            <a:pPr algn="ctr" indent="0" marL="0">
              <a:buNone/>
            </a:pPr>
            <a:r>
              <a:rPr lang="en-US" sz="1200" dirty="0">
                <a:solidFill>
                  <a:srgbClr val="5B6472"/>
                </a:solidFill>
                <a:latin typeface="Calibri" pitchFamily="34" charset="0"/>
                <a:ea typeface="Calibri" pitchFamily="34" charset="-122"/>
                <a:cs typeface="Calibri" pitchFamily="34" charset="-120"/>
              </a:rPr>
              <a:t>box name (OS + version)</a:t>
            </a:r>
            <a:endParaRPr lang="en-US" sz="1200" dirty="0"/>
          </a:p>
        </p:txBody>
      </p:sp>
      <p:pic>
        <p:nvPicPr>
          <p:cNvPr id="15" name="Image 0" descr="preencoded.png">    </p:cNvPr>
          <p:cNvPicPr>
            <a:picLocks noChangeAspect="1"/>
          </p:cNvPicPr>
          <p:nvPr/>
        </p:nvPicPr>
        <p:blipFill>
          <a:blip r:embed="rId1"/>
          <a:stretch>
            <a:fillRect/>
          </a:stretch>
        </p:blipFill>
        <p:spPr>
          <a:xfrm>
            <a:off x="548640" y="3986784"/>
            <a:ext cx="256032" cy="256032"/>
          </a:xfrm>
          <a:prstGeom prst="rect">
            <a:avLst/>
          </a:prstGeom>
        </p:spPr>
      </p:pic>
      <p:sp>
        <p:nvSpPr>
          <p:cNvPr id="16" name="Text 12"/>
          <p:cNvSpPr txBox="1"/>
          <p:nvPr/>
        </p:nvSpPr>
        <p:spPr>
          <a:xfrm>
            <a:off x="932688" y="3931920"/>
            <a:ext cx="5650992" cy="36576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Base OS </a:t>
            </a:r>
            <a:pPr indent="0" marL="0">
              <a:buNone/>
            </a:pPr>
            <a:r>
              <a:rPr lang="en-US" sz="1400" dirty="0">
                <a:solidFill>
                  <a:srgbClr val="1F2937"/>
                </a:solidFill>
                <a:latin typeface="Calibri" pitchFamily="34" charset="0"/>
                <a:ea typeface="Calibri" pitchFamily="34" charset="-122"/>
                <a:cs typeface="Calibri" pitchFamily="34" charset="-120"/>
              </a:rPr>
              <a:t>— a ready-to-boot operating system</a:t>
            </a:r>
            <a:endParaRPr lang="en-US" sz="1400" dirty="0"/>
          </a:p>
        </p:txBody>
      </p:sp>
      <p:pic>
        <p:nvPicPr>
          <p:cNvPr id="17" name="Image 1" descr="preencoded.png">    </p:cNvPr>
          <p:cNvPicPr>
            <a:picLocks noChangeAspect="1"/>
          </p:cNvPicPr>
          <p:nvPr/>
        </p:nvPicPr>
        <p:blipFill>
          <a:blip r:embed="rId2"/>
          <a:stretch>
            <a:fillRect/>
          </a:stretch>
        </p:blipFill>
        <p:spPr>
          <a:xfrm>
            <a:off x="548640" y="4370832"/>
            <a:ext cx="256032" cy="256032"/>
          </a:xfrm>
          <a:prstGeom prst="rect">
            <a:avLst/>
          </a:prstGeom>
        </p:spPr>
      </p:pic>
      <p:sp>
        <p:nvSpPr>
          <p:cNvPr id="18" name="Text 13"/>
          <p:cNvSpPr txBox="1"/>
          <p:nvPr/>
        </p:nvSpPr>
        <p:spPr>
          <a:xfrm>
            <a:off x="932688" y="4315968"/>
            <a:ext cx="5650992" cy="36576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Versioned </a:t>
            </a:r>
            <a:pPr indent="0" marL="0">
              <a:buNone/>
            </a:pPr>
            <a:r>
              <a:rPr lang="en-US" sz="1400" dirty="0">
                <a:solidFill>
                  <a:srgbClr val="1F2937"/>
                </a:solidFill>
                <a:latin typeface="Calibri" pitchFamily="34" charset="0"/>
                <a:ea typeface="Calibri" pitchFamily="34" charset="-122"/>
                <a:cs typeface="Calibri" pitchFamily="34" charset="-120"/>
              </a:rPr>
              <a:t>— boxes have versions and get updates</a:t>
            </a:r>
            <a:endParaRPr lang="en-US" sz="1400" dirty="0"/>
          </a:p>
        </p:txBody>
      </p:sp>
      <p:pic>
        <p:nvPicPr>
          <p:cNvPr id="19" name="Image 2" descr="preencoded.png">    </p:cNvPr>
          <p:cNvPicPr>
            <a:picLocks noChangeAspect="1"/>
          </p:cNvPicPr>
          <p:nvPr/>
        </p:nvPicPr>
        <p:blipFill>
          <a:blip r:embed="rId3"/>
          <a:stretch>
            <a:fillRect/>
          </a:stretch>
        </p:blipFill>
        <p:spPr>
          <a:xfrm>
            <a:off x="548640" y="4754880"/>
            <a:ext cx="256032" cy="256032"/>
          </a:xfrm>
          <a:prstGeom prst="rect">
            <a:avLst/>
          </a:prstGeom>
        </p:spPr>
      </p:pic>
      <p:sp>
        <p:nvSpPr>
          <p:cNvPr id="20" name="Text 14"/>
          <p:cNvSpPr txBox="1"/>
          <p:nvPr/>
        </p:nvSpPr>
        <p:spPr>
          <a:xfrm>
            <a:off x="932688" y="4700016"/>
            <a:ext cx="5650992" cy="36576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Downloaded once </a:t>
            </a:r>
            <a:pPr indent="0" marL="0">
              <a:buNone/>
            </a:pPr>
            <a:r>
              <a:rPr lang="en-US" sz="1400" dirty="0">
                <a:solidFill>
                  <a:srgbClr val="1F2937"/>
                </a:solidFill>
                <a:latin typeface="Calibri" pitchFamily="34" charset="0"/>
                <a:ea typeface="Calibri" pitchFamily="34" charset="-122"/>
                <a:cs typeface="Calibri" pitchFamily="34" charset="-120"/>
              </a:rPr>
              <a:t>— then cached locally and reused</a:t>
            </a:r>
            <a:endParaRPr lang="en-US" sz="1400" dirty="0"/>
          </a:p>
        </p:txBody>
      </p:sp>
      <p:sp>
        <p:nvSpPr>
          <p:cNvPr id="21" name="Shape 15"/>
          <p:cNvSpPr/>
          <p:nvPr/>
        </p:nvSpPr>
        <p:spPr>
          <a:xfrm>
            <a:off x="7315200" y="1554480"/>
            <a:ext cx="3566160" cy="685800"/>
          </a:xfrm>
          <a:prstGeom prst="roundRect">
            <a:avLst>
              <a:gd name="adj" fmla="val 10667"/>
            </a:avLst>
          </a:prstGeom>
          <a:solidFill>
            <a:srgbClr val="8A5A2B"/>
          </a:solidFill>
          <a:ln w="12700">
            <a:solidFill>
              <a:srgbClr val="8A5A2B"/>
            </a:solidFill>
            <a:prstDash val="solid"/>
          </a:ln>
        </p:spPr>
      </p:sp>
      <p:pic>
        <p:nvPicPr>
          <p:cNvPr id="22" name="Image 3" descr="preencoded.png">    </p:cNvPr>
          <p:cNvPicPr>
            <a:picLocks noChangeAspect="1"/>
          </p:cNvPicPr>
          <p:nvPr/>
        </p:nvPicPr>
        <p:blipFill>
          <a:blip r:embed="rId4"/>
          <a:stretch>
            <a:fillRect/>
          </a:stretch>
        </p:blipFill>
        <p:spPr>
          <a:xfrm>
            <a:off x="7461504" y="1725930"/>
            <a:ext cx="342900" cy="342900"/>
          </a:xfrm>
          <a:prstGeom prst="rect">
            <a:avLst/>
          </a:prstGeom>
        </p:spPr>
      </p:pic>
      <p:sp>
        <p:nvSpPr>
          <p:cNvPr id="23" name="Text 16"/>
          <p:cNvSpPr txBox="1"/>
          <p:nvPr/>
        </p:nvSpPr>
        <p:spPr>
          <a:xfrm>
            <a:off x="7932420" y="1554480"/>
            <a:ext cx="2857500" cy="685800"/>
          </a:xfrm>
          <a:prstGeom prst="rect">
            <a:avLst/>
          </a:prstGeom>
          <a:noFill/>
          <a:ln/>
        </p:spPr>
        <p:txBody>
          <a:bodyPr wrap="square" lIns="0" tIns="0" rIns="0" bIns="0" rtlCol="0" anchor="ctr"/>
          <a:lstStyle/>
          <a:p>
            <a:pPr algn="l" indent="0" marL="0">
              <a:buNone/>
            </a:pPr>
            <a:r>
              <a:rPr lang="en-US" sz="1600" b="1" dirty="0">
                <a:solidFill>
                  <a:srgbClr val="FFFFFF"/>
                </a:solidFill>
                <a:latin typeface="Calibri" pitchFamily="34" charset="0"/>
                <a:ea typeface="Calibri" pitchFamily="34" charset="-122"/>
                <a:cs typeface="Calibri" pitchFamily="34" charset="-120"/>
              </a:rPr>
              <a:t>Ubuntu box</a:t>
            </a:r>
            <a:endParaRPr lang="en-US" sz="1600" dirty="0"/>
          </a:p>
          <a:p>
            <a:pPr algn="l" indent="0" marL="0">
              <a:buNone/>
            </a:pPr>
            <a:r>
              <a:rPr lang="en-US" sz="1300" dirty="0">
                <a:solidFill>
                  <a:srgbClr val="E6EAF2"/>
                </a:solidFill>
                <a:latin typeface="Calibri" pitchFamily="34" charset="0"/>
                <a:ea typeface="Calibri" pitchFamily="34" charset="-122"/>
                <a:cs typeface="Calibri" pitchFamily="34" charset="-120"/>
              </a:rPr>
              <a:t>bento/ubuntu-24.04</a:t>
            </a:r>
            <a:endParaRPr lang="en-US" sz="1600" dirty="0"/>
          </a:p>
        </p:txBody>
      </p:sp>
      <p:sp>
        <p:nvSpPr>
          <p:cNvPr id="24" name="Shape 17"/>
          <p:cNvSpPr/>
          <p:nvPr/>
        </p:nvSpPr>
        <p:spPr>
          <a:xfrm>
            <a:off x="9098280" y="2240280"/>
            <a:ext cx="0" cy="457200"/>
          </a:xfrm>
          <a:prstGeom prst="line">
            <a:avLst/>
          </a:prstGeom>
          <a:noFill/>
          <a:ln w="22225">
            <a:solidFill>
              <a:srgbClr val="8A94A6"/>
            </a:solidFill>
            <a:prstDash val="solid"/>
            <a:tailEnd type="triangle"/>
          </a:ln>
        </p:spPr>
      </p:sp>
      <p:sp>
        <p:nvSpPr>
          <p:cNvPr id="25" name="Shape 18"/>
          <p:cNvSpPr/>
          <p:nvPr/>
        </p:nvSpPr>
        <p:spPr>
          <a:xfrm>
            <a:off x="7315200" y="2697480"/>
            <a:ext cx="3566160" cy="640080"/>
          </a:xfrm>
          <a:prstGeom prst="roundRect">
            <a:avLst>
              <a:gd name="adj" fmla="val 11429"/>
            </a:avLst>
          </a:prstGeom>
          <a:solidFill>
            <a:srgbClr val="5B45C9"/>
          </a:solidFill>
          <a:ln w="12700">
            <a:solidFill>
              <a:srgbClr val="5B45C9"/>
            </a:solidFill>
            <a:prstDash val="solid"/>
          </a:ln>
        </p:spPr>
      </p:sp>
      <p:pic>
        <p:nvPicPr>
          <p:cNvPr id="26" name="Image 4" descr="preencoded.png">    </p:cNvPr>
          <p:cNvPicPr>
            <a:picLocks noChangeAspect="1"/>
          </p:cNvPicPr>
          <p:nvPr/>
        </p:nvPicPr>
        <p:blipFill>
          <a:blip r:embed="rId5"/>
          <a:stretch>
            <a:fillRect/>
          </a:stretch>
        </p:blipFill>
        <p:spPr>
          <a:xfrm>
            <a:off x="7461504" y="2857500"/>
            <a:ext cx="320040" cy="320040"/>
          </a:xfrm>
          <a:prstGeom prst="rect">
            <a:avLst/>
          </a:prstGeom>
        </p:spPr>
      </p:pic>
      <p:sp>
        <p:nvSpPr>
          <p:cNvPr id="27" name="Text 19"/>
          <p:cNvSpPr txBox="1"/>
          <p:nvPr/>
        </p:nvSpPr>
        <p:spPr>
          <a:xfrm>
            <a:off x="7909560" y="2697480"/>
            <a:ext cx="2880360" cy="640080"/>
          </a:xfrm>
          <a:prstGeom prst="rect">
            <a:avLst/>
          </a:prstGeom>
          <a:noFill/>
          <a:ln/>
        </p:spPr>
        <p:txBody>
          <a:bodyPr wrap="square" lIns="0" tIns="0" rIns="0" bIns="0" rtlCol="0" anchor="ctr"/>
          <a:lstStyle/>
          <a:p>
            <a:pPr algn="l" indent="0" marL="0">
              <a:buNone/>
            </a:pPr>
            <a:r>
              <a:rPr lang="en-US" sz="1600" b="1" dirty="0">
                <a:solidFill>
                  <a:srgbClr val="FFFFFF"/>
                </a:solidFill>
                <a:latin typeface="Calibri" pitchFamily="34" charset="0"/>
                <a:ea typeface="Calibri" pitchFamily="34" charset="-122"/>
                <a:cs typeface="Calibri" pitchFamily="34" charset="-120"/>
              </a:rPr>
              <a:t>Vagrant</a:t>
            </a:r>
            <a:endParaRPr lang="en-US" sz="1600" dirty="0"/>
          </a:p>
        </p:txBody>
      </p:sp>
      <p:sp>
        <p:nvSpPr>
          <p:cNvPr id="28" name="Shape 20"/>
          <p:cNvSpPr/>
          <p:nvPr/>
        </p:nvSpPr>
        <p:spPr>
          <a:xfrm flipH="1">
            <a:off x="7726680" y="3337560"/>
            <a:ext cx="1371600" cy="594360"/>
          </a:xfrm>
          <a:prstGeom prst="line">
            <a:avLst/>
          </a:prstGeom>
          <a:noFill/>
          <a:ln w="22225">
            <a:solidFill>
              <a:srgbClr val="8A94A6"/>
            </a:solidFill>
            <a:prstDash val="solid"/>
            <a:tailEnd type="triangle"/>
          </a:ln>
        </p:spPr>
      </p:sp>
      <p:sp>
        <p:nvSpPr>
          <p:cNvPr id="29" name="Shape 21"/>
          <p:cNvSpPr/>
          <p:nvPr/>
        </p:nvSpPr>
        <p:spPr>
          <a:xfrm>
            <a:off x="7178040" y="3931920"/>
            <a:ext cx="1097280" cy="868680"/>
          </a:xfrm>
          <a:prstGeom prst="roundRect">
            <a:avLst>
              <a:gd name="adj" fmla="val 8421"/>
            </a:avLst>
          </a:prstGeom>
          <a:solidFill>
            <a:srgbClr val="2563A8"/>
          </a:solidFill>
          <a:ln w="12700">
            <a:solidFill>
              <a:srgbClr val="2563A8"/>
            </a:solidFill>
            <a:prstDash val="solid"/>
          </a:ln>
        </p:spPr>
      </p:sp>
      <p:sp>
        <p:nvSpPr>
          <p:cNvPr id="30" name="Text 22"/>
          <p:cNvSpPr txBox="1"/>
          <p:nvPr/>
        </p:nvSpPr>
        <p:spPr>
          <a:xfrm>
            <a:off x="7269480" y="3931920"/>
            <a:ext cx="914400" cy="8686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VM 1</a:t>
            </a:r>
            <a:endParaRPr lang="en-US" sz="1500" dirty="0"/>
          </a:p>
        </p:txBody>
      </p:sp>
      <p:sp>
        <p:nvSpPr>
          <p:cNvPr id="31" name="Shape 23"/>
          <p:cNvSpPr/>
          <p:nvPr/>
        </p:nvSpPr>
        <p:spPr>
          <a:xfrm flipH="1">
            <a:off x="9052560" y="3337560"/>
            <a:ext cx="45720" cy="594360"/>
          </a:xfrm>
          <a:prstGeom prst="line">
            <a:avLst/>
          </a:prstGeom>
          <a:noFill/>
          <a:ln w="22225">
            <a:solidFill>
              <a:srgbClr val="8A94A6"/>
            </a:solidFill>
            <a:prstDash val="solid"/>
            <a:tailEnd type="triangle"/>
          </a:ln>
        </p:spPr>
      </p:sp>
      <p:sp>
        <p:nvSpPr>
          <p:cNvPr id="32" name="Shape 24"/>
          <p:cNvSpPr/>
          <p:nvPr/>
        </p:nvSpPr>
        <p:spPr>
          <a:xfrm>
            <a:off x="8503920" y="3931920"/>
            <a:ext cx="1097280" cy="868680"/>
          </a:xfrm>
          <a:prstGeom prst="roundRect">
            <a:avLst>
              <a:gd name="adj" fmla="val 8421"/>
            </a:avLst>
          </a:prstGeom>
          <a:solidFill>
            <a:srgbClr val="2563A8"/>
          </a:solidFill>
          <a:ln w="12700">
            <a:solidFill>
              <a:srgbClr val="2563A8"/>
            </a:solidFill>
            <a:prstDash val="solid"/>
          </a:ln>
        </p:spPr>
      </p:sp>
      <p:sp>
        <p:nvSpPr>
          <p:cNvPr id="33" name="Text 25"/>
          <p:cNvSpPr txBox="1"/>
          <p:nvPr/>
        </p:nvSpPr>
        <p:spPr>
          <a:xfrm>
            <a:off x="8595360" y="3931920"/>
            <a:ext cx="914400" cy="8686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VM 2</a:t>
            </a:r>
            <a:endParaRPr lang="en-US" sz="1500" dirty="0"/>
          </a:p>
        </p:txBody>
      </p:sp>
      <p:sp>
        <p:nvSpPr>
          <p:cNvPr id="34" name="Shape 26"/>
          <p:cNvSpPr/>
          <p:nvPr/>
        </p:nvSpPr>
        <p:spPr>
          <a:xfrm>
            <a:off x="9098280" y="3337560"/>
            <a:ext cx="1280160" cy="594360"/>
          </a:xfrm>
          <a:prstGeom prst="line">
            <a:avLst/>
          </a:prstGeom>
          <a:noFill/>
          <a:ln w="22225">
            <a:solidFill>
              <a:srgbClr val="8A94A6"/>
            </a:solidFill>
            <a:prstDash val="solid"/>
            <a:tailEnd type="triangle"/>
          </a:ln>
        </p:spPr>
      </p:sp>
      <p:sp>
        <p:nvSpPr>
          <p:cNvPr id="35" name="Shape 27"/>
          <p:cNvSpPr/>
          <p:nvPr/>
        </p:nvSpPr>
        <p:spPr>
          <a:xfrm>
            <a:off x="9829800" y="3931920"/>
            <a:ext cx="1097280" cy="868680"/>
          </a:xfrm>
          <a:prstGeom prst="roundRect">
            <a:avLst>
              <a:gd name="adj" fmla="val 8421"/>
            </a:avLst>
          </a:prstGeom>
          <a:solidFill>
            <a:srgbClr val="2563A8"/>
          </a:solidFill>
          <a:ln w="12700">
            <a:solidFill>
              <a:srgbClr val="2563A8"/>
            </a:solidFill>
            <a:prstDash val="solid"/>
          </a:ln>
        </p:spPr>
      </p:sp>
      <p:sp>
        <p:nvSpPr>
          <p:cNvPr id="36" name="Text 28"/>
          <p:cNvSpPr txBox="1"/>
          <p:nvPr/>
        </p:nvSpPr>
        <p:spPr>
          <a:xfrm>
            <a:off x="9921240" y="3931920"/>
            <a:ext cx="914400" cy="8686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VM 3</a:t>
            </a:r>
            <a:endParaRPr lang="en-US" sz="1500" dirty="0"/>
          </a:p>
        </p:txBody>
      </p:sp>
      <p:sp>
        <p:nvSpPr>
          <p:cNvPr id="37" name="Text 29"/>
          <p:cNvSpPr txBox="1"/>
          <p:nvPr/>
        </p:nvSpPr>
        <p:spPr>
          <a:xfrm>
            <a:off x="7178040" y="4892040"/>
            <a:ext cx="3749040" cy="320040"/>
          </a:xfrm>
          <a:prstGeom prst="rect">
            <a:avLst/>
          </a:prstGeom>
          <a:noFill/>
          <a:ln/>
        </p:spPr>
        <p:txBody>
          <a:bodyPr wrap="square" lIns="0" tIns="0" rIns="0" bIns="0" rtlCol="0" anchor="t"/>
          <a:lstStyle/>
          <a:p>
            <a:pPr algn="ctr" indent="0" marL="0">
              <a:buNone/>
            </a:pPr>
            <a:r>
              <a:rPr lang="en-US" sz="1300" i="1" dirty="0">
                <a:solidFill>
                  <a:srgbClr val="5B6472"/>
                </a:solidFill>
                <a:latin typeface="Calibri" pitchFamily="34" charset="0"/>
                <a:ea typeface="Calibri" pitchFamily="34" charset="-122"/>
                <a:cs typeface="Calibri" pitchFamily="34" charset="-120"/>
              </a:rPr>
              <a:t>One box → many VMs</a:t>
            </a:r>
            <a:endParaRPr lang="en-US" sz="1300" dirty="0"/>
          </a:p>
        </p:txBody>
      </p:sp>
      <p:sp>
        <p:nvSpPr>
          <p:cNvPr id="38" name="Shape 30"/>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39" name="Shape 31"/>
          <p:cNvSpPr/>
          <p:nvPr/>
        </p:nvSpPr>
        <p:spPr>
          <a:xfrm>
            <a:off x="731520" y="5788152"/>
            <a:ext cx="420624" cy="420624"/>
          </a:xfrm>
          <a:prstGeom prst="ellipse">
            <a:avLst/>
          </a:prstGeom>
          <a:solidFill>
            <a:srgbClr val="5B45C9"/>
          </a:solidFill>
          <a:ln w="12700">
            <a:solidFill>
              <a:srgbClr val="5B45C9"/>
            </a:solidFill>
            <a:prstDash val="solid"/>
          </a:ln>
        </p:spPr>
      </p:sp>
      <p:pic>
        <p:nvPicPr>
          <p:cNvPr id="40" name="Image 5" descr="preencoded.png">    </p:cNvPr>
          <p:cNvPicPr>
            <a:picLocks noChangeAspect="1"/>
          </p:cNvPicPr>
          <p:nvPr/>
        </p:nvPicPr>
        <p:blipFill>
          <a:blip r:embed="rId6"/>
          <a:stretch>
            <a:fillRect/>
          </a:stretch>
        </p:blipFill>
        <p:spPr>
          <a:xfrm>
            <a:off x="836676" y="5893308"/>
            <a:ext cx="210312" cy="210312"/>
          </a:xfrm>
          <a:prstGeom prst="rect">
            <a:avLst/>
          </a:prstGeom>
        </p:spPr>
      </p:pic>
      <p:sp>
        <p:nvSpPr>
          <p:cNvPr id="41" name="Text 32"/>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A box is a starting point — not necessarily the complete, final environment.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08 · VAGRANT BOXES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Box vs virtual machine</a:t>
            </a:r>
            <a:endParaRPr lang="en-US" sz="3000" dirty="0"/>
          </a:p>
        </p:txBody>
      </p:sp>
      <p:sp>
        <p:nvSpPr>
          <p:cNvPr id="5" name="Shape 2"/>
          <p:cNvSpPr/>
          <p:nvPr/>
        </p:nvSpPr>
        <p:spPr>
          <a:xfrm>
            <a:off x="548640" y="1463040"/>
            <a:ext cx="3246120" cy="3017520"/>
          </a:xfrm>
          <a:prstGeom prst="roundRect">
            <a:avLst>
              <a:gd name="adj" fmla="val 2424"/>
            </a:avLst>
          </a:prstGeom>
          <a:solidFill>
            <a:srgbClr val="FFFFFF"/>
          </a:solidFill>
          <a:ln w="12700">
            <a:solidFill>
              <a:srgbClr val="8A5A2B"/>
            </a:solidFill>
            <a:prstDash val="solid"/>
          </a:ln>
        </p:spPr>
      </p:sp>
      <p:sp>
        <p:nvSpPr>
          <p:cNvPr id="6" name="Shape 3"/>
          <p:cNvSpPr/>
          <p:nvPr/>
        </p:nvSpPr>
        <p:spPr>
          <a:xfrm>
            <a:off x="777240" y="1645920"/>
            <a:ext cx="502920" cy="502920"/>
          </a:xfrm>
          <a:prstGeom prst="ellipse">
            <a:avLst/>
          </a:prstGeom>
          <a:solidFill>
            <a:srgbClr val="8A5A2B"/>
          </a:solidFill>
          <a:ln w="12700">
            <a:solidFill>
              <a:srgbClr val="8A5A2B"/>
            </a:solidFill>
            <a:prstDash val="solid"/>
          </a:ln>
        </p:spPr>
      </p:sp>
      <p:pic>
        <p:nvPicPr>
          <p:cNvPr id="7" name="Image 0" descr="preencoded.png">    </p:cNvPr>
          <p:cNvPicPr>
            <a:picLocks noChangeAspect="1"/>
          </p:cNvPicPr>
          <p:nvPr/>
        </p:nvPicPr>
        <p:blipFill>
          <a:blip r:embed="rId1"/>
          <a:stretch>
            <a:fillRect/>
          </a:stretch>
        </p:blipFill>
        <p:spPr>
          <a:xfrm>
            <a:off x="902970" y="1771650"/>
            <a:ext cx="251460" cy="251460"/>
          </a:xfrm>
          <a:prstGeom prst="rect">
            <a:avLst/>
          </a:prstGeom>
        </p:spPr>
      </p:pic>
      <p:sp>
        <p:nvSpPr>
          <p:cNvPr id="8" name="Text 4"/>
          <p:cNvSpPr txBox="1"/>
          <p:nvPr/>
        </p:nvSpPr>
        <p:spPr>
          <a:xfrm>
            <a:off x="1417320" y="1645920"/>
            <a:ext cx="2240280" cy="502920"/>
          </a:xfrm>
          <a:prstGeom prst="rect">
            <a:avLst/>
          </a:prstGeom>
          <a:noFill/>
          <a:ln/>
        </p:spPr>
        <p:txBody>
          <a:bodyPr wrap="square" lIns="0" tIns="0" rIns="0" bIns="0" rtlCol="0" anchor="ctr"/>
          <a:lstStyle/>
          <a:p>
            <a:pPr indent="0" marL="0">
              <a:buNone/>
            </a:pPr>
            <a:r>
              <a:rPr lang="en-US" sz="1800" b="1" dirty="0">
                <a:solidFill>
                  <a:srgbClr val="8A5A2B"/>
                </a:solidFill>
                <a:latin typeface="Arial" pitchFamily="34" charset="0"/>
                <a:ea typeface="Arial" pitchFamily="34" charset="-122"/>
                <a:cs typeface="Arial" pitchFamily="34" charset="-120"/>
              </a:rPr>
              <a:t>Box</a:t>
            </a:r>
            <a:endParaRPr lang="en-US" sz="1800" dirty="0"/>
          </a:p>
        </p:txBody>
      </p:sp>
      <p:sp>
        <p:nvSpPr>
          <p:cNvPr id="9" name="Text 5"/>
          <p:cNvSpPr txBox="1"/>
          <p:nvPr/>
        </p:nvSpPr>
        <p:spPr>
          <a:xfrm>
            <a:off x="822960" y="2377440"/>
            <a:ext cx="2743200" cy="20116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A template / base image</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Read-only starting point</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Shared by many VMs</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Stored in your local box cache</a:t>
            </a:r>
            <a:endParaRPr lang="en-US" sz="1400" dirty="0"/>
          </a:p>
        </p:txBody>
      </p:sp>
      <p:sp>
        <p:nvSpPr>
          <p:cNvPr id="10" name="Shape 6"/>
          <p:cNvSpPr/>
          <p:nvPr/>
        </p:nvSpPr>
        <p:spPr>
          <a:xfrm>
            <a:off x="4069080" y="1463040"/>
            <a:ext cx="3246120" cy="3017520"/>
          </a:xfrm>
          <a:prstGeom prst="roundRect">
            <a:avLst>
              <a:gd name="adj" fmla="val 2424"/>
            </a:avLst>
          </a:prstGeom>
          <a:solidFill>
            <a:srgbClr val="FFFFFF"/>
          </a:solidFill>
          <a:ln w="12700">
            <a:solidFill>
              <a:srgbClr val="2563A8"/>
            </a:solidFill>
            <a:prstDash val="solid"/>
          </a:ln>
        </p:spPr>
      </p:sp>
      <p:sp>
        <p:nvSpPr>
          <p:cNvPr id="11" name="Shape 7"/>
          <p:cNvSpPr/>
          <p:nvPr/>
        </p:nvSpPr>
        <p:spPr>
          <a:xfrm>
            <a:off x="4297680" y="1645920"/>
            <a:ext cx="502920" cy="502920"/>
          </a:xfrm>
          <a:prstGeom prst="ellipse">
            <a:avLst/>
          </a:prstGeom>
          <a:solidFill>
            <a:srgbClr val="2563A8"/>
          </a:solidFill>
          <a:ln w="12700">
            <a:solidFill>
              <a:srgbClr val="2563A8"/>
            </a:solidFill>
            <a:prstDash val="solid"/>
          </a:ln>
        </p:spPr>
      </p:sp>
      <p:pic>
        <p:nvPicPr>
          <p:cNvPr id="12" name="Image 1" descr="preencoded.png">    </p:cNvPr>
          <p:cNvPicPr>
            <a:picLocks noChangeAspect="1"/>
          </p:cNvPicPr>
          <p:nvPr/>
        </p:nvPicPr>
        <p:blipFill>
          <a:blip r:embed="rId2"/>
          <a:stretch>
            <a:fillRect/>
          </a:stretch>
        </p:blipFill>
        <p:spPr>
          <a:xfrm>
            <a:off x="4423410" y="1771650"/>
            <a:ext cx="251460" cy="251460"/>
          </a:xfrm>
          <a:prstGeom prst="rect">
            <a:avLst/>
          </a:prstGeom>
        </p:spPr>
      </p:pic>
      <p:sp>
        <p:nvSpPr>
          <p:cNvPr id="13" name="Text 8"/>
          <p:cNvSpPr txBox="1"/>
          <p:nvPr/>
        </p:nvSpPr>
        <p:spPr>
          <a:xfrm>
            <a:off x="4937760" y="1645920"/>
            <a:ext cx="2240280" cy="502920"/>
          </a:xfrm>
          <a:prstGeom prst="rect">
            <a:avLst/>
          </a:prstGeom>
          <a:noFill/>
          <a:ln/>
        </p:spPr>
        <p:txBody>
          <a:bodyPr wrap="square" lIns="0" tIns="0" rIns="0" bIns="0" rtlCol="0" anchor="ctr"/>
          <a:lstStyle/>
          <a:p>
            <a:pPr indent="0" marL="0">
              <a:buNone/>
            </a:pPr>
            <a:r>
              <a:rPr lang="en-US" sz="1800" b="1" dirty="0">
                <a:solidFill>
                  <a:srgbClr val="2563A8"/>
                </a:solidFill>
                <a:latin typeface="Arial" pitchFamily="34" charset="0"/>
                <a:ea typeface="Arial" pitchFamily="34" charset="-122"/>
                <a:cs typeface="Arial" pitchFamily="34" charset="-120"/>
              </a:rPr>
              <a:t>Virtual machine</a:t>
            </a:r>
            <a:endParaRPr lang="en-US" sz="1800" dirty="0"/>
          </a:p>
        </p:txBody>
      </p:sp>
      <p:sp>
        <p:nvSpPr>
          <p:cNvPr id="14" name="Text 9"/>
          <p:cNvSpPr txBox="1"/>
          <p:nvPr/>
        </p:nvSpPr>
        <p:spPr>
          <a:xfrm>
            <a:off x="4343400" y="2377440"/>
            <a:ext cx="2743200" cy="20116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A running copy made from the box</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Changes as you work in it</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One per project (or per machine)</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Created and run by the provider</a:t>
            </a:r>
            <a:endParaRPr lang="en-US" sz="1400" dirty="0"/>
          </a:p>
        </p:txBody>
      </p:sp>
      <p:sp>
        <p:nvSpPr>
          <p:cNvPr id="15" name="Shape 10"/>
          <p:cNvSpPr/>
          <p:nvPr/>
        </p:nvSpPr>
        <p:spPr>
          <a:xfrm>
            <a:off x="7589520" y="1463040"/>
            <a:ext cx="4053535" cy="1828800"/>
          </a:xfrm>
          <a:prstGeom prst="roundRect">
            <a:avLst>
              <a:gd name="adj" fmla="val 3000"/>
            </a:avLst>
          </a:prstGeom>
          <a:solidFill>
            <a:srgbClr val="0F172A"/>
          </a:solidFill>
          <a:ln w="12700">
            <a:solidFill>
              <a:srgbClr val="0F172A"/>
            </a:solidFill>
            <a:prstDash val="solid"/>
          </a:ln>
        </p:spPr>
      </p:sp>
      <p:sp>
        <p:nvSpPr>
          <p:cNvPr id="16" name="Shape 11"/>
          <p:cNvSpPr/>
          <p:nvPr/>
        </p:nvSpPr>
        <p:spPr>
          <a:xfrm>
            <a:off x="7772400" y="1609344"/>
            <a:ext cx="100584" cy="100584"/>
          </a:xfrm>
          <a:prstGeom prst="ellipse">
            <a:avLst/>
          </a:prstGeom>
          <a:solidFill>
            <a:srgbClr val="EF6B5E"/>
          </a:solidFill>
          <a:ln w="12700">
            <a:solidFill>
              <a:srgbClr val="EF6B5E"/>
            </a:solidFill>
            <a:prstDash val="solid"/>
          </a:ln>
        </p:spPr>
      </p:sp>
      <p:sp>
        <p:nvSpPr>
          <p:cNvPr id="17" name="Shape 12"/>
          <p:cNvSpPr/>
          <p:nvPr/>
        </p:nvSpPr>
        <p:spPr>
          <a:xfrm>
            <a:off x="7936992" y="1609344"/>
            <a:ext cx="100584" cy="100584"/>
          </a:xfrm>
          <a:prstGeom prst="ellipse">
            <a:avLst/>
          </a:prstGeom>
          <a:solidFill>
            <a:srgbClr val="F4BE4F"/>
          </a:solidFill>
          <a:ln w="12700">
            <a:solidFill>
              <a:srgbClr val="F4BE4F"/>
            </a:solidFill>
            <a:prstDash val="solid"/>
          </a:ln>
        </p:spPr>
      </p:sp>
      <p:sp>
        <p:nvSpPr>
          <p:cNvPr id="18" name="Shape 13"/>
          <p:cNvSpPr/>
          <p:nvPr/>
        </p:nvSpPr>
        <p:spPr>
          <a:xfrm>
            <a:off x="8101584" y="1609344"/>
            <a:ext cx="100584" cy="100584"/>
          </a:xfrm>
          <a:prstGeom prst="ellipse">
            <a:avLst/>
          </a:prstGeom>
          <a:solidFill>
            <a:srgbClr val="5FC454"/>
          </a:solidFill>
          <a:ln w="12700">
            <a:solidFill>
              <a:srgbClr val="5FC454"/>
            </a:solidFill>
            <a:prstDash val="solid"/>
          </a:ln>
        </p:spPr>
      </p:sp>
      <p:sp>
        <p:nvSpPr>
          <p:cNvPr id="19" name="Text 14"/>
          <p:cNvSpPr txBox="1"/>
          <p:nvPr/>
        </p:nvSpPr>
        <p:spPr>
          <a:xfrm>
            <a:off x="8321040" y="1536192"/>
            <a:ext cx="313913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managing boxes</a:t>
            </a:r>
            <a:endParaRPr lang="en-US" sz="1100" dirty="0"/>
          </a:p>
        </p:txBody>
      </p:sp>
      <p:sp>
        <p:nvSpPr>
          <p:cNvPr id="20" name="Text 15"/>
          <p:cNvSpPr txBox="1"/>
          <p:nvPr/>
        </p:nvSpPr>
        <p:spPr>
          <a:xfrm>
            <a:off x="7790688" y="1901952"/>
            <a:ext cx="3687775" cy="1280160"/>
          </a:xfrm>
          <a:prstGeom prst="rect">
            <a:avLst/>
          </a:prstGeom>
          <a:noFill/>
          <a:ln/>
        </p:spPr>
        <p:txBody>
          <a:bodyPr wrap="square" lIns="0" tIns="0" rIns="0" bIns="0" rtlCol="0" anchor="t"/>
          <a:lstStyle/>
          <a:p>
            <a:pPr indent="0" marL="0">
              <a:lnSpc>
                <a:spcPct val="105000"/>
              </a:lnSpc>
              <a:buNone/>
            </a:pPr>
            <a:r>
              <a:rPr lang="en-US" sz="12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00" b="1" dirty="0">
                <a:solidFill>
                  <a:srgbClr val="FFFFFF"/>
                </a:solidFill>
                <a:latin typeface="Courier New" pitchFamily="34" charset="0"/>
                <a:ea typeface="Courier New" pitchFamily="34" charset="-122"/>
                <a:cs typeface="Courier New" pitchFamily="34" charset="-120"/>
              </a:rPr>
              <a:t>vagrant box list</a:t>
            </a:r>
            <a:endParaRPr lang="en-US" sz="1200" dirty="0"/>
          </a:p>
          <a:p>
            <a:pPr indent="0" marL="0">
              <a:lnSpc>
                <a:spcPct val="105000"/>
              </a:lnSpc>
              <a:buNone/>
            </a:pPr>
            <a:r>
              <a:rPr lang="en-US" sz="12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00" b="1" dirty="0">
                <a:solidFill>
                  <a:srgbClr val="FFFFFF"/>
                </a:solidFill>
                <a:latin typeface="Courier New" pitchFamily="34" charset="0"/>
                <a:ea typeface="Courier New" pitchFamily="34" charset="-122"/>
                <a:cs typeface="Courier New" pitchFamily="34" charset="-120"/>
              </a:rPr>
              <a:t>vagrant box add bento/ubuntu-24.04</a:t>
            </a:r>
            <a:endParaRPr lang="en-US" sz="1200" dirty="0"/>
          </a:p>
          <a:p>
            <a:pPr indent="0" marL="0">
              <a:lnSpc>
                <a:spcPct val="105000"/>
              </a:lnSpc>
              <a:buNone/>
            </a:pPr>
            <a:r>
              <a:rPr lang="en-US" sz="12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00" b="1" dirty="0">
                <a:solidFill>
                  <a:srgbClr val="FFFFFF"/>
                </a:solidFill>
                <a:latin typeface="Courier New" pitchFamily="34" charset="0"/>
                <a:ea typeface="Courier New" pitchFamily="34" charset="-122"/>
                <a:cs typeface="Courier New" pitchFamily="34" charset="-120"/>
              </a:rPr>
              <a:t>vagrant box remove bento/ubuntu-24.04</a:t>
            </a:r>
            <a:endParaRPr lang="en-US" sz="1200" dirty="0"/>
          </a:p>
        </p:txBody>
      </p:sp>
      <p:sp>
        <p:nvSpPr>
          <p:cNvPr id="21" name="Shape 16"/>
          <p:cNvSpPr/>
          <p:nvPr/>
        </p:nvSpPr>
        <p:spPr>
          <a:xfrm>
            <a:off x="7589520" y="3474720"/>
            <a:ext cx="4053535" cy="1920240"/>
          </a:xfrm>
          <a:prstGeom prst="roundRect">
            <a:avLst>
              <a:gd name="adj" fmla="val 3810"/>
            </a:avLst>
          </a:prstGeom>
          <a:solidFill>
            <a:srgbClr val="FCF1DE"/>
          </a:solidFill>
          <a:ln w="12700">
            <a:solidFill>
              <a:srgbClr val="FCF1DE"/>
            </a:solidFill>
            <a:prstDash val="solid"/>
          </a:ln>
        </p:spPr>
      </p:sp>
      <p:sp>
        <p:nvSpPr>
          <p:cNvPr id="22" name="Text 17"/>
          <p:cNvSpPr txBox="1"/>
          <p:nvPr/>
        </p:nvSpPr>
        <p:spPr>
          <a:xfrm>
            <a:off x="7772400" y="3520440"/>
            <a:ext cx="3687775" cy="1828800"/>
          </a:xfrm>
          <a:prstGeom prst="rect">
            <a:avLst/>
          </a:prstGeom>
          <a:noFill/>
          <a:ln/>
        </p:spPr>
        <p:txBody>
          <a:bodyPr wrap="square" lIns="0" tIns="0" rIns="0" bIns="0" rtlCol="0" anchor="ctr"/>
          <a:lstStyle/>
          <a:p>
            <a:pPr indent="0" marL="0">
              <a:buNone/>
            </a:pPr>
            <a:r>
              <a:rPr lang="en-US" sz="1300" b="1" dirty="0">
                <a:solidFill>
                  <a:srgbClr val="C97A06"/>
                </a:solidFill>
                <a:latin typeface="Calibri" pitchFamily="34" charset="0"/>
                <a:ea typeface="Calibri" pitchFamily="34" charset="-122"/>
                <a:cs typeface="Calibri" pitchFamily="34" charset="-120"/>
              </a:rPr>
              <a:t>Why bento/ubuntu-24.04?</a:t>
            </a:r>
            <a:endParaRPr lang="en-US" sz="1300" dirty="0"/>
          </a:p>
          <a:p>
            <a:pPr indent="0" marL="0">
              <a:buNone/>
            </a:pPr>
            <a:r>
              <a:rPr lang="en-US" sz="1300" dirty="0">
                <a:solidFill>
                  <a:srgbClr val="14202E"/>
                </a:solidFill>
                <a:latin typeface="Calibri" pitchFamily="34" charset="0"/>
                <a:ea typeface="Calibri" pitchFamily="34" charset="-122"/>
                <a:cs typeface="Calibri" pitchFamily="34" charset="-120"/>
              </a:rPr>
              <a:t>Canonical no longer publishes official Vagrant images from Ubuntu 24.04 onward. The Bento project publishes well-maintained Ubuntu boxes. Older guides use ubuntu/jammy64 (22.04).</a:t>
            </a:r>
            <a:endParaRPr lang="en-US" sz="1300" dirty="0"/>
          </a:p>
        </p:txBody>
      </p:sp>
      <p:sp>
        <p:nvSpPr>
          <p:cNvPr id="23" name="Text 18"/>
          <p:cNvSpPr txBox="1"/>
          <p:nvPr/>
        </p:nvSpPr>
        <p:spPr>
          <a:xfrm>
            <a:off x="548640" y="4663440"/>
            <a:ext cx="6766560" cy="731520"/>
          </a:xfrm>
          <a:prstGeom prst="rect">
            <a:avLst/>
          </a:prstGeom>
          <a:noFill/>
          <a:ln/>
        </p:spPr>
        <p:txBody>
          <a:bodyPr wrap="square" lIns="0" tIns="0" rIns="0" bIns="0" rtlCol="0" anchor="t"/>
          <a:lstStyle/>
          <a:p>
            <a:pPr indent="0" marL="0">
              <a:buNone/>
            </a:pPr>
            <a:r>
              <a:rPr lang="en-US" sz="1400" i="1" dirty="0">
                <a:solidFill>
                  <a:srgbClr val="5B6472"/>
                </a:solidFill>
                <a:latin typeface="Calibri" pitchFamily="34" charset="0"/>
                <a:ea typeface="Calibri" pitchFamily="34" charset="-122"/>
                <a:cs typeface="Calibri" pitchFamily="34" charset="-120"/>
              </a:rPr>
              <a:t>Cookie cutter vs cookie: one cutter (box), many cookies (VMs) — and eating one cookie doesn't change the cutter.</a:t>
            </a:r>
            <a:endParaRPr lang="en-US" sz="1400" dirty="0"/>
          </a:p>
        </p:txBody>
      </p:sp>
      <p:sp>
        <p:nvSpPr>
          <p:cNvPr id="24" name="Shape 19"/>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25" name="Shape 20"/>
          <p:cNvSpPr/>
          <p:nvPr/>
        </p:nvSpPr>
        <p:spPr>
          <a:xfrm>
            <a:off x="731520" y="5788152"/>
            <a:ext cx="420624" cy="420624"/>
          </a:xfrm>
          <a:prstGeom prst="ellipse">
            <a:avLst/>
          </a:prstGeom>
          <a:solidFill>
            <a:srgbClr val="5B45C9"/>
          </a:solidFill>
          <a:ln w="12700">
            <a:solidFill>
              <a:srgbClr val="5B45C9"/>
            </a:solidFill>
            <a:prstDash val="solid"/>
          </a:ln>
        </p:spPr>
      </p:sp>
      <p:pic>
        <p:nvPicPr>
          <p:cNvPr id="26" name="Image 2" descr="preencoded.png">    </p:cNvPr>
          <p:cNvPicPr>
            <a:picLocks noChangeAspect="1"/>
          </p:cNvPicPr>
          <p:nvPr/>
        </p:nvPicPr>
        <p:blipFill>
          <a:blip r:embed="rId3"/>
          <a:stretch>
            <a:fillRect/>
          </a:stretch>
        </p:blipFill>
        <p:spPr>
          <a:xfrm>
            <a:off x="836676" y="5893308"/>
            <a:ext cx="210312" cy="210312"/>
          </a:xfrm>
          <a:prstGeom prst="rect">
            <a:avLst/>
          </a:prstGeom>
        </p:spPr>
      </p:pic>
      <p:sp>
        <p:nvSpPr>
          <p:cNvPr id="27" name="Text 21"/>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Box = template you start from.  VM = the machine you actually use.</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09 · THE VAGRANTFILE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The Vagrantfile</a:t>
            </a:r>
            <a:endParaRPr lang="en-US" sz="3000" dirty="0"/>
          </a:p>
        </p:txBody>
      </p:sp>
      <p:pic>
        <p:nvPicPr>
          <p:cNvPr id="5" name="Image 0" descr="preencoded.png">    </p:cNvPr>
          <p:cNvPicPr>
            <a:picLocks noChangeAspect="1"/>
          </p:cNvPicPr>
          <p:nvPr/>
        </p:nvPicPr>
        <p:blipFill>
          <a:blip r:embed="rId1"/>
          <a:stretch>
            <a:fillRect/>
          </a:stretch>
        </p:blipFill>
        <p:spPr>
          <a:xfrm>
            <a:off x="548640" y="1655064"/>
            <a:ext cx="256032" cy="256032"/>
          </a:xfrm>
          <a:prstGeom prst="rect">
            <a:avLst/>
          </a:prstGeom>
        </p:spPr>
      </p:pic>
      <p:sp>
        <p:nvSpPr>
          <p:cNvPr id="6" name="Text 2"/>
          <p:cNvSpPr txBox="1"/>
          <p:nvPr/>
        </p:nvSpPr>
        <p:spPr>
          <a:xfrm>
            <a:off x="932688" y="1508760"/>
            <a:ext cx="4187952" cy="5486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Configuration file </a:t>
            </a:r>
            <a:pPr indent="0" marL="0">
              <a:buNone/>
            </a:pPr>
            <a:r>
              <a:rPr lang="en-US" sz="1500" dirty="0">
                <a:solidFill>
                  <a:srgbClr val="1F2937"/>
                </a:solidFill>
                <a:latin typeface="Calibri" pitchFamily="34" charset="0"/>
                <a:ea typeface="Calibri" pitchFamily="34" charset="-122"/>
                <a:cs typeface="Calibri" pitchFamily="34" charset="-120"/>
              </a:rPr>
              <a:t>named exactly Vagrantfile</a:t>
            </a:r>
            <a:endParaRPr lang="en-US" sz="1500" dirty="0"/>
          </a:p>
        </p:txBody>
      </p:sp>
      <p:pic>
        <p:nvPicPr>
          <p:cNvPr id="7" name="Image 1" descr="preencoded.png">    </p:cNvPr>
          <p:cNvPicPr>
            <a:picLocks noChangeAspect="1"/>
          </p:cNvPicPr>
          <p:nvPr/>
        </p:nvPicPr>
        <p:blipFill>
          <a:blip r:embed="rId2"/>
          <a:stretch>
            <a:fillRect/>
          </a:stretch>
        </p:blipFill>
        <p:spPr>
          <a:xfrm>
            <a:off x="548640" y="2221992"/>
            <a:ext cx="256032" cy="256032"/>
          </a:xfrm>
          <a:prstGeom prst="rect">
            <a:avLst/>
          </a:prstGeom>
        </p:spPr>
      </p:pic>
      <p:sp>
        <p:nvSpPr>
          <p:cNvPr id="8" name="Text 3"/>
          <p:cNvSpPr txBox="1"/>
          <p:nvPr/>
        </p:nvSpPr>
        <p:spPr>
          <a:xfrm>
            <a:off x="932688" y="2075688"/>
            <a:ext cx="4187952" cy="5486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Defines the environment </a:t>
            </a:r>
            <a:pPr indent="0" marL="0">
              <a:buNone/>
            </a:pPr>
            <a:r>
              <a:rPr lang="en-US" sz="1500" dirty="0">
                <a:solidFill>
                  <a:srgbClr val="1F2937"/>
                </a:solidFill>
                <a:latin typeface="Calibri" pitchFamily="34" charset="0"/>
                <a:ea typeface="Calibri" pitchFamily="34" charset="-122"/>
                <a:cs typeface="Calibri" pitchFamily="34" charset="-120"/>
              </a:rPr>
              <a:t>one file per project</a:t>
            </a:r>
            <a:endParaRPr lang="en-US" sz="1500" dirty="0"/>
          </a:p>
        </p:txBody>
      </p:sp>
      <p:pic>
        <p:nvPicPr>
          <p:cNvPr id="9" name="Image 2" descr="preencoded.png">    </p:cNvPr>
          <p:cNvPicPr>
            <a:picLocks noChangeAspect="1"/>
          </p:cNvPicPr>
          <p:nvPr/>
        </p:nvPicPr>
        <p:blipFill>
          <a:blip r:embed="rId3"/>
          <a:stretch>
            <a:fillRect/>
          </a:stretch>
        </p:blipFill>
        <p:spPr>
          <a:xfrm>
            <a:off x="548640" y="2788920"/>
            <a:ext cx="256032" cy="256032"/>
          </a:xfrm>
          <a:prstGeom prst="rect">
            <a:avLst/>
          </a:prstGeom>
        </p:spPr>
      </p:pic>
      <p:sp>
        <p:nvSpPr>
          <p:cNvPr id="10" name="Text 4"/>
          <p:cNvSpPr txBox="1"/>
          <p:nvPr/>
        </p:nvSpPr>
        <p:spPr>
          <a:xfrm>
            <a:off x="932688" y="2642616"/>
            <a:ext cx="4187952" cy="5486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Ruby syntax </a:t>
            </a:r>
            <a:pPr indent="0" marL="0">
              <a:buNone/>
            </a:pPr>
            <a:r>
              <a:rPr lang="en-US" sz="1500" dirty="0">
                <a:solidFill>
                  <a:srgbClr val="1F2937"/>
                </a:solidFill>
                <a:latin typeface="Calibri" pitchFamily="34" charset="0"/>
                <a:ea typeface="Calibri" pitchFamily="34" charset="-122"/>
                <a:cs typeface="Calibri" pitchFamily="34" charset="-120"/>
              </a:rPr>
              <a:t>— no Ruby knowledge needed</a:t>
            </a:r>
            <a:endParaRPr lang="en-US" sz="1500" dirty="0"/>
          </a:p>
        </p:txBody>
      </p:sp>
      <p:pic>
        <p:nvPicPr>
          <p:cNvPr id="11" name="Image 3" descr="preencoded.png">    </p:cNvPr>
          <p:cNvPicPr>
            <a:picLocks noChangeAspect="1"/>
          </p:cNvPicPr>
          <p:nvPr/>
        </p:nvPicPr>
        <p:blipFill>
          <a:blip r:embed="rId4"/>
          <a:stretch>
            <a:fillRect/>
          </a:stretch>
        </p:blipFill>
        <p:spPr>
          <a:xfrm>
            <a:off x="548640" y="3355848"/>
            <a:ext cx="256032" cy="256032"/>
          </a:xfrm>
          <a:prstGeom prst="rect">
            <a:avLst/>
          </a:prstGeom>
        </p:spPr>
      </p:pic>
      <p:sp>
        <p:nvSpPr>
          <p:cNvPr id="12" name="Text 5"/>
          <p:cNvSpPr txBox="1"/>
          <p:nvPr/>
        </p:nvSpPr>
        <p:spPr>
          <a:xfrm>
            <a:off x="932688" y="3209544"/>
            <a:ext cx="4187952" cy="5486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Controls VM settings </a:t>
            </a:r>
            <a:pPr indent="0" marL="0">
              <a:buNone/>
            </a:pPr>
            <a:r>
              <a:rPr lang="en-US" sz="1500" dirty="0">
                <a:solidFill>
                  <a:srgbClr val="1F2937"/>
                </a:solidFill>
                <a:latin typeface="Calibri" pitchFamily="34" charset="0"/>
                <a:ea typeface="Calibri" pitchFamily="34" charset="-122"/>
                <a:cs typeface="Calibri" pitchFamily="34" charset="-120"/>
              </a:rPr>
              <a:t>box, CPU, RAM</a:t>
            </a:r>
            <a:endParaRPr lang="en-US" sz="1500" dirty="0"/>
          </a:p>
        </p:txBody>
      </p:sp>
      <p:pic>
        <p:nvPicPr>
          <p:cNvPr id="13" name="Image 4" descr="preencoded.png">    </p:cNvPr>
          <p:cNvPicPr>
            <a:picLocks noChangeAspect="1"/>
          </p:cNvPicPr>
          <p:nvPr/>
        </p:nvPicPr>
        <p:blipFill>
          <a:blip r:embed="rId5"/>
          <a:stretch>
            <a:fillRect/>
          </a:stretch>
        </p:blipFill>
        <p:spPr>
          <a:xfrm>
            <a:off x="548640" y="3922776"/>
            <a:ext cx="256032" cy="256032"/>
          </a:xfrm>
          <a:prstGeom prst="rect">
            <a:avLst/>
          </a:prstGeom>
        </p:spPr>
      </p:pic>
      <p:sp>
        <p:nvSpPr>
          <p:cNvPr id="14" name="Text 6"/>
          <p:cNvSpPr txBox="1"/>
          <p:nvPr/>
        </p:nvSpPr>
        <p:spPr>
          <a:xfrm>
            <a:off x="932688" y="3776472"/>
            <a:ext cx="4187952" cy="5486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Describes networking </a:t>
            </a:r>
            <a:pPr indent="0" marL="0">
              <a:buNone/>
            </a:pPr>
            <a:r>
              <a:rPr lang="en-US" sz="1500" dirty="0">
                <a:solidFill>
                  <a:srgbClr val="1F2937"/>
                </a:solidFill>
                <a:latin typeface="Calibri" pitchFamily="34" charset="0"/>
                <a:ea typeface="Calibri" pitchFamily="34" charset="-122"/>
                <a:cs typeface="Calibri" pitchFamily="34" charset="-120"/>
              </a:rPr>
              <a:t>ports and IPs</a:t>
            </a:r>
            <a:endParaRPr lang="en-US" sz="1500" dirty="0"/>
          </a:p>
        </p:txBody>
      </p:sp>
      <p:pic>
        <p:nvPicPr>
          <p:cNvPr id="15" name="Image 5" descr="preencoded.png">    </p:cNvPr>
          <p:cNvPicPr>
            <a:picLocks noChangeAspect="1"/>
          </p:cNvPicPr>
          <p:nvPr/>
        </p:nvPicPr>
        <p:blipFill>
          <a:blip r:embed="rId6"/>
          <a:stretch>
            <a:fillRect/>
          </a:stretch>
        </p:blipFill>
        <p:spPr>
          <a:xfrm>
            <a:off x="548640" y="4489704"/>
            <a:ext cx="256032" cy="256032"/>
          </a:xfrm>
          <a:prstGeom prst="rect">
            <a:avLst/>
          </a:prstGeom>
        </p:spPr>
      </p:pic>
      <p:sp>
        <p:nvSpPr>
          <p:cNvPr id="16" name="Text 7"/>
          <p:cNvSpPr txBox="1"/>
          <p:nvPr/>
        </p:nvSpPr>
        <p:spPr>
          <a:xfrm>
            <a:off x="932688" y="4343400"/>
            <a:ext cx="4187952" cy="5486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Can define provisioning </a:t>
            </a:r>
            <a:pPr indent="0" marL="0">
              <a:buNone/>
            </a:pPr>
            <a:r>
              <a:rPr lang="en-US" sz="1500" dirty="0">
                <a:solidFill>
                  <a:srgbClr val="1F2937"/>
                </a:solidFill>
                <a:latin typeface="Calibri" pitchFamily="34" charset="0"/>
                <a:ea typeface="Calibri" pitchFamily="34" charset="-122"/>
                <a:cs typeface="Calibri" pitchFamily="34" charset="-120"/>
              </a:rPr>
              <a:t>software setup</a:t>
            </a:r>
            <a:endParaRPr lang="en-US" sz="1500" dirty="0"/>
          </a:p>
        </p:txBody>
      </p:sp>
      <p:sp>
        <p:nvSpPr>
          <p:cNvPr id="17" name="Shape 8"/>
          <p:cNvSpPr/>
          <p:nvPr/>
        </p:nvSpPr>
        <p:spPr>
          <a:xfrm>
            <a:off x="5440680" y="1463040"/>
            <a:ext cx="6202375" cy="1508760"/>
          </a:xfrm>
          <a:prstGeom prst="roundRect">
            <a:avLst>
              <a:gd name="adj" fmla="val 3636"/>
            </a:avLst>
          </a:prstGeom>
          <a:solidFill>
            <a:srgbClr val="0F172A"/>
          </a:solidFill>
          <a:ln w="12700">
            <a:solidFill>
              <a:srgbClr val="0F172A"/>
            </a:solidFill>
            <a:prstDash val="solid"/>
          </a:ln>
        </p:spPr>
      </p:sp>
      <p:sp>
        <p:nvSpPr>
          <p:cNvPr id="18" name="Shape 9"/>
          <p:cNvSpPr/>
          <p:nvPr/>
        </p:nvSpPr>
        <p:spPr>
          <a:xfrm>
            <a:off x="5623560" y="1609344"/>
            <a:ext cx="100584" cy="100584"/>
          </a:xfrm>
          <a:prstGeom prst="ellipse">
            <a:avLst/>
          </a:prstGeom>
          <a:solidFill>
            <a:srgbClr val="EF6B5E"/>
          </a:solidFill>
          <a:ln w="12700">
            <a:solidFill>
              <a:srgbClr val="EF6B5E"/>
            </a:solidFill>
            <a:prstDash val="solid"/>
          </a:ln>
        </p:spPr>
      </p:sp>
      <p:sp>
        <p:nvSpPr>
          <p:cNvPr id="19" name="Shape 10"/>
          <p:cNvSpPr/>
          <p:nvPr/>
        </p:nvSpPr>
        <p:spPr>
          <a:xfrm>
            <a:off x="5788152" y="1609344"/>
            <a:ext cx="100584" cy="100584"/>
          </a:xfrm>
          <a:prstGeom prst="ellipse">
            <a:avLst/>
          </a:prstGeom>
          <a:solidFill>
            <a:srgbClr val="F4BE4F"/>
          </a:solidFill>
          <a:ln w="12700">
            <a:solidFill>
              <a:srgbClr val="F4BE4F"/>
            </a:solidFill>
            <a:prstDash val="solid"/>
          </a:ln>
        </p:spPr>
      </p:sp>
      <p:sp>
        <p:nvSpPr>
          <p:cNvPr id="20" name="Shape 11"/>
          <p:cNvSpPr/>
          <p:nvPr/>
        </p:nvSpPr>
        <p:spPr>
          <a:xfrm>
            <a:off x="5952744" y="1609344"/>
            <a:ext cx="100584" cy="100584"/>
          </a:xfrm>
          <a:prstGeom prst="ellipse">
            <a:avLst/>
          </a:prstGeom>
          <a:solidFill>
            <a:srgbClr val="5FC454"/>
          </a:solidFill>
          <a:ln w="12700">
            <a:solidFill>
              <a:srgbClr val="5FC454"/>
            </a:solidFill>
            <a:prstDash val="solid"/>
          </a:ln>
        </p:spPr>
      </p:sp>
      <p:sp>
        <p:nvSpPr>
          <p:cNvPr id="21" name="Text 12"/>
          <p:cNvSpPr txBox="1"/>
          <p:nvPr/>
        </p:nvSpPr>
        <p:spPr>
          <a:xfrm>
            <a:off x="6172200" y="1536192"/>
            <a:ext cx="528797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22" name="Text 13"/>
          <p:cNvSpPr txBox="1"/>
          <p:nvPr/>
        </p:nvSpPr>
        <p:spPr>
          <a:xfrm>
            <a:off x="5641848" y="1901952"/>
            <a:ext cx="5836615" cy="960120"/>
          </a:xfrm>
          <a:prstGeom prst="rect">
            <a:avLst/>
          </a:prstGeom>
          <a:noFill/>
          <a:ln/>
        </p:spPr>
        <p:txBody>
          <a:bodyPr wrap="square" lIns="0" tIns="0" rIns="0" bIns="0" rtlCol="0" anchor="t"/>
          <a:lstStyle/>
          <a:p>
            <a:pPr indent="0" marL="0">
              <a:lnSpc>
                <a:spcPct val="105000"/>
              </a:lnSpc>
              <a:buNone/>
            </a:pPr>
            <a:r>
              <a:rPr lang="en-US" sz="1500" dirty="0">
                <a:solidFill>
                  <a:srgbClr val="5F6E86"/>
                </a:solidFill>
                <a:latin typeface="Courier New" pitchFamily="34" charset="0"/>
                <a:ea typeface="Courier New" pitchFamily="34" charset="-122"/>
                <a:cs typeface="Courier New" pitchFamily="34" charset="-120"/>
              </a:rPr>
              <a:t> 1  </a:t>
            </a:r>
            <a:pPr indent="0" marL="0">
              <a:lnSpc>
                <a:spcPct val="105000"/>
              </a:lnSpc>
              <a:buNone/>
            </a:pPr>
            <a:r>
              <a:rPr lang="en-US" sz="1500" dirty="0">
                <a:solidFill>
                  <a:srgbClr val="E2E8F0"/>
                </a:solidFill>
                <a:latin typeface="Courier New" pitchFamily="34" charset="0"/>
                <a:ea typeface="Courier New" pitchFamily="34" charset="-122"/>
                <a:cs typeface="Courier New" pitchFamily="34" charset="-120"/>
              </a:rPr>
              <a:t>Vagrant.configure("2") do |config|</a:t>
            </a:r>
            <a:endParaRPr lang="en-US" sz="1500" dirty="0"/>
          </a:p>
          <a:p>
            <a:pPr indent="0" marL="0">
              <a:lnSpc>
                <a:spcPct val="105000"/>
              </a:lnSpc>
              <a:buNone/>
            </a:pPr>
            <a:r>
              <a:rPr lang="en-US" sz="1500" dirty="0">
                <a:solidFill>
                  <a:srgbClr val="5F6E86"/>
                </a:solidFill>
                <a:latin typeface="Courier New" pitchFamily="34" charset="0"/>
                <a:ea typeface="Courier New" pitchFamily="34" charset="-122"/>
                <a:cs typeface="Courier New" pitchFamily="34" charset="-120"/>
              </a:rPr>
              <a:t> 2  </a:t>
            </a:r>
            <a:pPr indent="0" marL="0">
              <a:lnSpc>
                <a:spcPct val="105000"/>
              </a:lnSpc>
              <a:buNone/>
            </a:pPr>
            <a:r>
              <a:rPr lang="en-US" sz="1500" dirty="0">
                <a:solidFill>
                  <a:srgbClr val="E2E8F0"/>
                </a:solidFill>
                <a:latin typeface="Courier New" pitchFamily="34" charset="0"/>
                <a:ea typeface="Courier New" pitchFamily="34" charset="-122"/>
                <a:cs typeface="Courier New" pitchFamily="34" charset="-120"/>
              </a:rPr>
              <a:t>  config.vm.box = "bento/ubuntu-24.04"</a:t>
            </a:r>
            <a:endParaRPr lang="en-US" sz="1500" dirty="0"/>
          </a:p>
          <a:p>
            <a:pPr indent="0" marL="0">
              <a:lnSpc>
                <a:spcPct val="105000"/>
              </a:lnSpc>
              <a:buNone/>
            </a:pPr>
            <a:r>
              <a:rPr lang="en-US" sz="1500" dirty="0">
                <a:solidFill>
                  <a:srgbClr val="5F6E86"/>
                </a:solidFill>
                <a:latin typeface="Courier New" pitchFamily="34" charset="0"/>
                <a:ea typeface="Courier New" pitchFamily="34" charset="-122"/>
                <a:cs typeface="Courier New" pitchFamily="34" charset="-120"/>
              </a:rPr>
              <a:t> 3  </a:t>
            </a:r>
            <a:pPr indent="0" marL="0">
              <a:lnSpc>
                <a:spcPct val="105000"/>
              </a:lnSpc>
              <a:buNone/>
            </a:pPr>
            <a:r>
              <a:rPr lang="en-US" sz="1500" dirty="0">
                <a:solidFill>
                  <a:srgbClr val="E2E8F0"/>
                </a:solidFill>
                <a:latin typeface="Courier New" pitchFamily="34" charset="0"/>
                <a:ea typeface="Courier New" pitchFamily="34" charset="-122"/>
                <a:cs typeface="Courier New" pitchFamily="34" charset="-120"/>
              </a:rPr>
              <a:t>end</a:t>
            </a:r>
            <a:endParaRPr lang="en-US" sz="1500" dirty="0"/>
          </a:p>
        </p:txBody>
      </p:sp>
      <p:sp>
        <p:nvSpPr>
          <p:cNvPr id="23" name="Shape 14"/>
          <p:cNvSpPr/>
          <p:nvPr/>
        </p:nvSpPr>
        <p:spPr>
          <a:xfrm>
            <a:off x="5440680" y="3218688"/>
            <a:ext cx="310896" cy="310896"/>
          </a:xfrm>
          <a:prstGeom prst="ellipse">
            <a:avLst/>
          </a:prstGeom>
          <a:solidFill>
            <a:srgbClr val="C97A06"/>
          </a:solidFill>
          <a:ln w="12700">
            <a:solidFill>
              <a:srgbClr val="C97A06"/>
            </a:solidFill>
            <a:prstDash val="solid"/>
          </a:ln>
        </p:spPr>
      </p:sp>
      <p:sp>
        <p:nvSpPr>
          <p:cNvPr id="24" name="Text 15"/>
          <p:cNvSpPr txBox="1"/>
          <p:nvPr/>
        </p:nvSpPr>
        <p:spPr>
          <a:xfrm>
            <a:off x="5440680" y="321868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25" name="Text 16"/>
          <p:cNvSpPr txBox="1"/>
          <p:nvPr/>
        </p:nvSpPr>
        <p:spPr>
          <a:xfrm>
            <a:off x="5879592" y="3200400"/>
            <a:ext cx="576346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Vagrant.configure("2") do |config|</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Start the configuration. "2" is the config format version. config is the object we set options on.</a:t>
            </a:r>
            <a:endParaRPr lang="en-US" sz="1300" dirty="0"/>
          </a:p>
        </p:txBody>
      </p:sp>
      <p:sp>
        <p:nvSpPr>
          <p:cNvPr id="26" name="Shape 17"/>
          <p:cNvSpPr/>
          <p:nvPr/>
        </p:nvSpPr>
        <p:spPr>
          <a:xfrm>
            <a:off x="5440680" y="3931920"/>
            <a:ext cx="310896" cy="310896"/>
          </a:xfrm>
          <a:prstGeom prst="ellipse">
            <a:avLst/>
          </a:prstGeom>
          <a:solidFill>
            <a:srgbClr val="C97A06"/>
          </a:solidFill>
          <a:ln w="12700">
            <a:solidFill>
              <a:srgbClr val="C97A06"/>
            </a:solidFill>
            <a:prstDash val="solid"/>
          </a:ln>
        </p:spPr>
      </p:sp>
      <p:sp>
        <p:nvSpPr>
          <p:cNvPr id="27" name="Text 18"/>
          <p:cNvSpPr txBox="1"/>
          <p:nvPr/>
        </p:nvSpPr>
        <p:spPr>
          <a:xfrm>
            <a:off x="5440680" y="393192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28" name="Text 19"/>
          <p:cNvSpPr txBox="1"/>
          <p:nvPr/>
        </p:nvSpPr>
        <p:spPr>
          <a:xfrm>
            <a:off x="5879592" y="3913632"/>
            <a:ext cx="576346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config.vm.box = …</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Which box to use as the base for this VM.</a:t>
            </a:r>
            <a:endParaRPr lang="en-US" sz="1300" dirty="0"/>
          </a:p>
        </p:txBody>
      </p:sp>
      <p:sp>
        <p:nvSpPr>
          <p:cNvPr id="29" name="Shape 20"/>
          <p:cNvSpPr/>
          <p:nvPr/>
        </p:nvSpPr>
        <p:spPr>
          <a:xfrm>
            <a:off x="5440680" y="4645152"/>
            <a:ext cx="310896" cy="310896"/>
          </a:xfrm>
          <a:prstGeom prst="ellipse">
            <a:avLst/>
          </a:prstGeom>
          <a:solidFill>
            <a:srgbClr val="C97A06"/>
          </a:solidFill>
          <a:ln w="12700">
            <a:solidFill>
              <a:srgbClr val="C97A06"/>
            </a:solidFill>
            <a:prstDash val="solid"/>
          </a:ln>
        </p:spPr>
      </p:sp>
      <p:sp>
        <p:nvSpPr>
          <p:cNvPr id="30" name="Text 21"/>
          <p:cNvSpPr txBox="1"/>
          <p:nvPr/>
        </p:nvSpPr>
        <p:spPr>
          <a:xfrm>
            <a:off x="5440680" y="4645152"/>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31" name="Text 22"/>
          <p:cNvSpPr txBox="1"/>
          <p:nvPr/>
        </p:nvSpPr>
        <p:spPr>
          <a:xfrm>
            <a:off x="5879592" y="4626864"/>
            <a:ext cx="576346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end</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Closes the block that do opened.</a:t>
            </a:r>
            <a:endParaRPr lang="en-US" sz="1300" dirty="0"/>
          </a:p>
        </p:txBody>
      </p:sp>
      <p:sp>
        <p:nvSpPr>
          <p:cNvPr id="32" name="Shape 23"/>
          <p:cNvSpPr/>
          <p:nvPr/>
        </p:nvSpPr>
        <p:spPr>
          <a:xfrm>
            <a:off x="548640" y="5669280"/>
            <a:ext cx="11094415" cy="658368"/>
          </a:xfrm>
          <a:prstGeom prst="roundRect">
            <a:avLst>
              <a:gd name="adj" fmla="val 11111"/>
            </a:avLst>
          </a:prstGeom>
          <a:solidFill>
            <a:srgbClr val="EEEBFB"/>
          </a:solidFill>
          <a:ln w="12700">
            <a:solidFill>
              <a:srgbClr val="EEEBFB"/>
            </a:solidFill>
            <a:prstDash val="solid"/>
          </a:ln>
        </p:spPr>
      </p:sp>
      <p:sp>
        <p:nvSpPr>
          <p:cNvPr id="33" name="Shape 24"/>
          <p:cNvSpPr/>
          <p:nvPr/>
        </p:nvSpPr>
        <p:spPr>
          <a:xfrm>
            <a:off x="731520" y="5788152"/>
            <a:ext cx="420624" cy="420624"/>
          </a:xfrm>
          <a:prstGeom prst="ellipse">
            <a:avLst/>
          </a:prstGeom>
          <a:solidFill>
            <a:srgbClr val="5B45C9"/>
          </a:solidFill>
          <a:ln w="12700">
            <a:solidFill>
              <a:srgbClr val="5B45C9"/>
            </a:solidFill>
            <a:prstDash val="solid"/>
          </a:ln>
        </p:spPr>
      </p:sp>
      <p:pic>
        <p:nvPicPr>
          <p:cNvPr id="34" name="Image 6" descr="preencoded.png">    </p:cNvPr>
          <p:cNvPicPr>
            <a:picLocks noChangeAspect="1"/>
          </p:cNvPicPr>
          <p:nvPr/>
        </p:nvPicPr>
        <p:blipFill>
          <a:blip r:embed="rId7"/>
          <a:stretch>
            <a:fillRect/>
          </a:stretch>
        </p:blipFill>
        <p:spPr>
          <a:xfrm>
            <a:off x="836676" y="5893308"/>
            <a:ext cx="210312" cy="210312"/>
          </a:xfrm>
          <a:prstGeom prst="rect">
            <a:avLst/>
          </a:prstGeom>
        </p:spPr>
      </p:pic>
      <p:sp>
        <p:nvSpPr>
          <p:cNvPr id="35" name="Text 25"/>
          <p:cNvSpPr txBox="1"/>
          <p:nvPr/>
        </p:nvSpPr>
        <p:spPr>
          <a:xfrm>
            <a:off x="1325880" y="5669280"/>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The Vagrantfile is the environment. Keep it, share it, version it.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10 · PROJECT STRUCTURE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project structure</a:t>
            </a:r>
            <a:endParaRPr lang="en-US" sz="3000" dirty="0"/>
          </a:p>
        </p:txBody>
      </p:sp>
      <p:sp>
        <p:nvSpPr>
          <p:cNvPr id="5" name="Text 2"/>
          <p:cNvSpPr txBox="1"/>
          <p:nvPr/>
        </p:nvSpPr>
        <p:spPr>
          <a:xfrm>
            <a:off x="548640" y="1463040"/>
            <a:ext cx="2743200" cy="320040"/>
          </a:xfrm>
          <a:prstGeom prst="rect">
            <a:avLst/>
          </a:prstGeom>
          <a:noFill/>
          <a:ln/>
        </p:spPr>
        <p:txBody>
          <a:bodyPr wrap="square" lIns="0" tIns="0" rIns="0" bIns="0" rtlCol="0" anchor="t"/>
          <a:lstStyle/>
          <a:p>
            <a:pPr indent="0" marL="0">
              <a:buNone/>
            </a:pPr>
            <a:r>
              <a:rPr lang="en-US" sz="1500" b="1" dirty="0">
                <a:solidFill>
                  <a:srgbClr val="5B6472"/>
                </a:solidFill>
                <a:latin typeface="Calibri" pitchFamily="34" charset="0"/>
                <a:ea typeface="Calibri" pitchFamily="34" charset="-122"/>
                <a:cs typeface="Calibri" pitchFamily="34" charset="-120"/>
              </a:rPr>
              <a:t>Day 1</a:t>
            </a:r>
            <a:endParaRPr lang="en-US" sz="1500" dirty="0"/>
          </a:p>
        </p:txBody>
      </p:sp>
      <p:sp>
        <p:nvSpPr>
          <p:cNvPr id="6" name="Shape 3"/>
          <p:cNvSpPr/>
          <p:nvPr/>
        </p:nvSpPr>
        <p:spPr>
          <a:xfrm>
            <a:off x="548640" y="1828800"/>
            <a:ext cx="3291840" cy="1097280"/>
          </a:xfrm>
          <a:prstGeom prst="roundRect">
            <a:avLst>
              <a:gd name="adj" fmla="val 6667"/>
            </a:avLst>
          </a:prstGeom>
          <a:solidFill>
            <a:srgbClr val="F2F4F8"/>
          </a:solidFill>
          <a:ln w="12700">
            <a:solidFill>
              <a:srgbClr val="F2F4F8"/>
            </a:solidFill>
            <a:prstDash val="solid"/>
          </a:ln>
        </p:spPr>
      </p:sp>
      <p:sp>
        <p:nvSpPr>
          <p:cNvPr id="7" name="Text 4"/>
          <p:cNvSpPr txBox="1"/>
          <p:nvPr/>
        </p:nvSpPr>
        <p:spPr>
          <a:xfrm>
            <a:off x="777240" y="1901952"/>
            <a:ext cx="2926080" cy="960120"/>
          </a:xfrm>
          <a:prstGeom prst="rect">
            <a:avLst/>
          </a:prstGeom>
          <a:noFill/>
          <a:ln/>
        </p:spPr>
        <p:txBody>
          <a:bodyPr wrap="square" lIns="0" tIns="0" rIns="0" bIns="0" rtlCol="0" anchor="t"/>
          <a:lstStyle/>
          <a:p>
            <a:pPr indent="0" marL="0">
              <a:buNone/>
            </a:pPr>
            <a:r>
              <a:rPr lang="en-US" sz="1300" dirty="0">
                <a:solidFill>
                  <a:srgbClr val="14202E"/>
                </a:solidFill>
                <a:latin typeface="Courier New" pitchFamily="34" charset="0"/>
                <a:ea typeface="Courier New" pitchFamily="34" charset="-122"/>
                <a:cs typeface="Courier New" pitchFamily="34" charset="-120"/>
              </a:rPr>
              <a:t>my-vagrant-project/</a:t>
            </a:r>
            <a:endParaRPr lang="en-US" sz="1300" dirty="0"/>
          </a:p>
          <a:p>
            <a:pPr indent="0" marL="0">
              <a:buNone/>
            </a:pPr>
            <a:r>
              <a:rPr lang="en-US" sz="1300" dirty="0">
                <a:solidFill>
                  <a:srgbClr val="14202E"/>
                </a:solidFill>
                <a:latin typeface="Courier New" pitchFamily="34" charset="0"/>
                <a:ea typeface="Courier New" pitchFamily="34" charset="-122"/>
                <a:cs typeface="Courier New" pitchFamily="34" charset="-120"/>
              </a:rPr>
              <a:t>│</a:t>
            </a:r>
            <a:endParaRPr lang="en-US" sz="1300" dirty="0"/>
          </a:p>
          <a:p>
            <a:pPr indent="0" marL="0">
              <a:buNone/>
            </a:pPr>
            <a:r>
              <a:rPr lang="en-US" sz="1300" dirty="0">
                <a:solidFill>
                  <a:srgbClr val="14202E"/>
                </a:solidFill>
                <a:latin typeface="Courier New" pitchFamily="34" charset="0"/>
                <a:ea typeface="Courier New" pitchFamily="34" charset="-122"/>
                <a:cs typeface="Courier New" pitchFamily="34" charset="-120"/>
              </a:rPr>
              <a:t>└── Vagrantfile</a:t>
            </a:r>
            <a:endParaRPr lang="en-US" sz="1300" dirty="0"/>
          </a:p>
        </p:txBody>
      </p:sp>
      <p:sp>
        <p:nvSpPr>
          <p:cNvPr id="8" name="Shape 5"/>
          <p:cNvSpPr/>
          <p:nvPr/>
        </p:nvSpPr>
        <p:spPr>
          <a:xfrm>
            <a:off x="2194560" y="3017520"/>
            <a:ext cx="0" cy="411480"/>
          </a:xfrm>
          <a:prstGeom prst="line">
            <a:avLst/>
          </a:prstGeom>
          <a:noFill/>
          <a:ln w="22225">
            <a:solidFill>
              <a:srgbClr val="8A94A6"/>
            </a:solidFill>
            <a:prstDash val="solid"/>
            <a:tailEnd type="triangle"/>
          </a:ln>
        </p:spPr>
      </p:sp>
      <p:sp>
        <p:nvSpPr>
          <p:cNvPr id="9" name="Text 6"/>
          <p:cNvSpPr txBox="1"/>
          <p:nvPr/>
        </p:nvSpPr>
        <p:spPr>
          <a:xfrm>
            <a:off x="548640" y="3474720"/>
            <a:ext cx="2743200" cy="320040"/>
          </a:xfrm>
          <a:prstGeom prst="rect">
            <a:avLst/>
          </a:prstGeom>
          <a:noFill/>
          <a:ln/>
        </p:spPr>
        <p:txBody>
          <a:bodyPr wrap="square" lIns="0" tIns="0" rIns="0" bIns="0" rtlCol="0" anchor="t"/>
          <a:lstStyle/>
          <a:p>
            <a:pPr indent="0" marL="0">
              <a:buNone/>
            </a:pPr>
            <a:r>
              <a:rPr lang="en-US" sz="1500" b="1" dirty="0">
                <a:solidFill>
                  <a:srgbClr val="5B6472"/>
                </a:solidFill>
                <a:latin typeface="Calibri" pitchFamily="34" charset="0"/>
                <a:ea typeface="Calibri" pitchFamily="34" charset="-122"/>
                <a:cs typeface="Calibri" pitchFamily="34" charset="-120"/>
              </a:rPr>
              <a:t>As it grows</a:t>
            </a:r>
            <a:endParaRPr lang="en-US" sz="1500" dirty="0"/>
          </a:p>
        </p:txBody>
      </p:sp>
      <p:sp>
        <p:nvSpPr>
          <p:cNvPr id="10" name="Shape 7"/>
          <p:cNvSpPr/>
          <p:nvPr/>
        </p:nvSpPr>
        <p:spPr>
          <a:xfrm>
            <a:off x="548640" y="3840480"/>
            <a:ext cx="3291840" cy="1645920"/>
          </a:xfrm>
          <a:prstGeom prst="roundRect">
            <a:avLst>
              <a:gd name="adj" fmla="val 4444"/>
            </a:avLst>
          </a:prstGeom>
          <a:solidFill>
            <a:srgbClr val="F2F4F8"/>
          </a:solidFill>
          <a:ln w="12700">
            <a:solidFill>
              <a:srgbClr val="F2F4F8"/>
            </a:solidFill>
            <a:prstDash val="solid"/>
          </a:ln>
        </p:spPr>
      </p:sp>
      <p:sp>
        <p:nvSpPr>
          <p:cNvPr id="11" name="Text 8"/>
          <p:cNvSpPr txBox="1"/>
          <p:nvPr/>
        </p:nvSpPr>
        <p:spPr>
          <a:xfrm>
            <a:off x="777240" y="3895344"/>
            <a:ext cx="3017520" cy="1554480"/>
          </a:xfrm>
          <a:prstGeom prst="rect">
            <a:avLst/>
          </a:prstGeom>
          <a:noFill/>
          <a:ln/>
        </p:spPr>
        <p:txBody>
          <a:bodyPr wrap="square" lIns="0" tIns="0" rIns="0" bIns="0" rtlCol="0" anchor="t"/>
          <a:lstStyle/>
          <a:p>
            <a:pPr indent="0" marL="0">
              <a:buNone/>
            </a:pPr>
            <a:r>
              <a:rPr lang="en-US" sz="1200" dirty="0">
                <a:solidFill>
                  <a:srgbClr val="14202E"/>
                </a:solidFill>
                <a:latin typeface="Courier New" pitchFamily="34" charset="0"/>
                <a:ea typeface="Courier New" pitchFamily="34" charset="-122"/>
                <a:cs typeface="Courier New" pitchFamily="34" charset="-120"/>
              </a:rPr>
              <a:t>my-vagrant-project/</a:t>
            </a:r>
            <a:endParaRPr lang="en-US" sz="1200" dirty="0"/>
          </a:p>
          <a:p>
            <a:pPr indent="0" marL="0">
              <a:buNone/>
            </a:pPr>
            <a:r>
              <a:rPr lang="en-US" sz="1200" dirty="0">
                <a:solidFill>
                  <a:srgbClr val="14202E"/>
                </a:solidFill>
                <a:latin typeface="Courier New" pitchFamily="34" charset="0"/>
                <a:ea typeface="Courier New" pitchFamily="34" charset="-122"/>
                <a:cs typeface="Courier New" pitchFamily="34" charset="-120"/>
              </a:rPr>
              <a:t>│</a:t>
            </a:r>
            <a:endParaRPr lang="en-US" sz="1200" dirty="0"/>
          </a:p>
          <a:p>
            <a:pPr indent="0" marL="0">
              <a:buNone/>
            </a:pPr>
            <a:r>
              <a:rPr lang="en-US" sz="1200" dirty="0">
                <a:solidFill>
                  <a:srgbClr val="14202E"/>
                </a:solidFill>
                <a:latin typeface="Courier New" pitchFamily="34" charset="0"/>
                <a:ea typeface="Courier New" pitchFamily="34" charset="-122"/>
                <a:cs typeface="Courier New" pitchFamily="34" charset="-120"/>
              </a:rPr>
              <a:t>├── Vagrantfile</a:t>
            </a:r>
            <a:endParaRPr lang="en-US" sz="1200" dirty="0"/>
          </a:p>
          <a:p>
            <a:pPr indent="0" marL="0">
              <a:buNone/>
            </a:pPr>
            <a:r>
              <a:rPr lang="en-US" sz="1200" dirty="0">
                <a:solidFill>
                  <a:srgbClr val="14202E"/>
                </a:solidFill>
                <a:latin typeface="Courier New" pitchFamily="34" charset="0"/>
                <a:ea typeface="Courier New" pitchFamily="34" charset="-122"/>
                <a:cs typeface="Courier New" pitchFamily="34" charset="-120"/>
              </a:rPr>
              <a:t>├── scripts/</a:t>
            </a:r>
            <a:endParaRPr lang="en-US" sz="1200" dirty="0"/>
          </a:p>
          <a:p>
            <a:pPr indent="0" marL="0">
              <a:buNone/>
            </a:pPr>
            <a:r>
              <a:rPr lang="en-US" sz="1200" dirty="0">
                <a:solidFill>
                  <a:srgbClr val="14202E"/>
                </a:solidFill>
                <a:latin typeface="Courier New" pitchFamily="34" charset="0"/>
                <a:ea typeface="Courier New" pitchFamily="34" charset="-122"/>
                <a:cs typeface="Courier New" pitchFamily="34" charset="-120"/>
              </a:rPr>
              <a:t>│   └── setup.sh</a:t>
            </a:r>
            <a:endParaRPr lang="en-US" sz="1200" dirty="0"/>
          </a:p>
          <a:p>
            <a:pPr indent="0" marL="0">
              <a:buNone/>
            </a:pPr>
            <a:r>
              <a:rPr lang="en-US" sz="1200" dirty="0">
                <a:solidFill>
                  <a:srgbClr val="14202E"/>
                </a:solidFill>
                <a:latin typeface="Courier New" pitchFamily="34" charset="0"/>
                <a:ea typeface="Courier New" pitchFamily="34" charset="-122"/>
                <a:cs typeface="Courier New" pitchFamily="34" charset="-120"/>
              </a:rPr>
              <a:t>├── README.md</a:t>
            </a:r>
            <a:endParaRPr lang="en-US" sz="1200" dirty="0"/>
          </a:p>
          <a:p>
            <a:pPr indent="0" marL="0">
              <a:buNone/>
            </a:pPr>
            <a:r>
              <a:rPr lang="en-US" sz="1200" dirty="0">
                <a:solidFill>
                  <a:srgbClr val="14202E"/>
                </a:solidFill>
                <a:latin typeface="Courier New" pitchFamily="34" charset="0"/>
                <a:ea typeface="Courier New" pitchFamily="34" charset="-122"/>
                <a:cs typeface="Courier New" pitchFamily="34" charset="-120"/>
              </a:rPr>
              <a:t>└── .vagrant/   (auto)</a:t>
            </a:r>
            <a:endParaRPr lang="en-US" sz="1200" dirty="0"/>
          </a:p>
        </p:txBody>
      </p:sp>
      <p:sp>
        <p:nvSpPr>
          <p:cNvPr id="12" name="Shape 9"/>
          <p:cNvSpPr/>
          <p:nvPr/>
        </p:nvSpPr>
        <p:spPr>
          <a:xfrm>
            <a:off x="4434840" y="1600200"/>
            <a:ext cx="548640" cy="548640"/>
          </a:xfrm>
          <a:prstGeom prst="ellipse">
            <a:avLst/>
          </a:prstGeom>
          <a:solidFill>
            <a:srgbClr val="C97A06"/>
          </a:solidFill>
          <a:ln w="12700">
            <a:solidFill>
              <a:srgbClr val="C97A06"/>
            </a:solidFill>
            <a:prstDash val="solid"/>
          </a:ln>
        </p:spPr>
      </p:sp>
      <p:pic>
        <p:nvPicPr>
          <p:cNvPr id="13" name="Image 0" descr="preencoded.png">    </p:cNvPr>
          <p:cNvPicPr>
            <a:picLocks noChangeAspect="1"/>
          </p:cNvPicPr>
          <p:nvPr/>
        </p:nvPicPr>
        <p:blipFill>
          <a:blip r:embed="rId1"/>
          <a:stretch>
            <a:fillRect/>
          </a:stretch>
        </p:blipFill>
        <p:spPr>
          <a:xfrm>
            <a:off x="4572000" y="1737360"/>
            <a:ext cx="274320" cy="274320"/>
          </a:xfrm>
          <a:prstGeom prst="rect">
            <a:avLst/>
          </a:prstGeom>
        </p:spPr>
      </p:pic>
      <p:sp>
        <p:nvSpPr>
          <p:cNvPr id="14" name="Text 10"/>
          <p:cNvSpPr txBox="1"/>
          <p:nvPr/>
        </p:nvSpPr>
        <p:spPr>
          <a:xfrm>
            <a:off x="5166360" y="1527048"/>
            <a:ext cx="6476695" cy="777240"/>
          </a:xfrm>
          <a:prstGeom prst="rect">
            <a:avLst/>
          </a:prstGeom>
          <a:noFill/>
          <a:ln/>
        </p:spPr>
        <p:txBody>
          <a:bodyPr wrap="square" lIns="0" tIns="0" rIns="0" bIns="0" rtlCol="0" anchor="t"/>
          <a:lstStyle/>
          <a:p>
            <a:pPr indent="0" marL="0">
              <a:buNone/>
            </a:pPr>
            <a:r>
              <a:rPr lang="en-US" sz="1500" b="1" dirty="0">
                <a:solidFill>
                  <a:srgbClr val="14202E"/>
                </a:solidFill>
                <a:latin typeface="Courier New" pitchFamily="34" charset="0"/>
                <a:ea typeface="Courier New" pitchFamily="34" charset="-122"/>
                <a:cs typeface="Courier New" pitchFamily="34" charset="-120"/>
              </a:rPr>
              <a:t>Vagrantfile</a:t>
            </a:r>
            <a:endParaRPr lang="en-US" sz="1500" dirty="0"/>
          </a:p>
          <a:p>
            <a:pPr indent="0" marL="0">
              <a:buNone/>
            </a:pPr>
            <a:r>
              <a:rPr lang="en-US" sz="1500" dirty="0">
                <a:solidFill>
                  <a:srgbClr val="1F2937"/>
                </a:solidFill>
                <a:latin typeface="Calibri" pitchFamily="34" charset="0"/>
                <a:ea typeface="Calibri" pitchFamily="34" charset="-122"/>
                <a:cs typeface="Calibri" pitchFamily="34" charset="-120"/>
              </a:rPr>
              <a:t>Defines the VM: box, resources, networking, provisioning.</a:t>
            </a:r>
            <a:endParaRPr lang="en-US" sz="1500" dirty="0"/>
          </a:p>
        </p:txBody>
      </p:sp>
      <p:sp>
        <p:nvSpPr>
          <p:cNvPr id="15" name="Shape 11"/>
          <p:cNvSpPr/>
          <p:nvPr/>
        </p:nvSpPr>
        <p:spPr>
          <a:xfrm>
            <a:off x="4434840" y="2587752"/>
            <a:ext cx="548640" cy="548640"/>
          </a:xfrm>
          <a:prstGeom prst="ellipse">
            <a:avLst/>
          </a:prstGeom>
          <a:solidFill>
            <a:srgbClr val="0F8B7D"/>
          </a:solidFill>
          <a:ln w="12700">
            <a:solidFill>
              <a:srgbClr val="0F8B7D"/>
            </a:solidFill>
            <a:prstDash val="solid"/>
          </a:ln>
        </p:spPr>
      </p:sp>
      <p:pic>
        <p:nvPicPr>
          <p:cNvPr id="16" name="Image 1" descr="preencoded.png">    </p:cNvPr>
          <p:cNvPicPr>
            <a:picLocks noChangeAspect="1"/>
          </p:cNvPicPr>
          <p:nvPr/>
        </p:nvPicPr>
        <p:blipFill>
          <a:blip r:embed="rId2"/>
          <a:stretch>
            <a:fillRect/>
          </a:stretch>
        </p:blipFill>
        <p:spPr>
          <a:xfrm>
            <a:off x="4572000" y="2724912"/>
            <a:ext cx="274320" cy="274320"/>
          </a:xfrm>
          <a:prstGeom prst="rect">
            <a:avLst/>
          </a:prstGeom>
        </p:spPr>
      </p:pic>
      <p:sp>
        <p:nvSpPr>
          <p:cNvPr id="17" name="Text 12"/>
          <p:cNvSpPr txBox="1"/>
          <p:nvPr/>
        </p:nvSpPr>
        <p:spPr>
          <a:xfrm>
            <a:off x="5166360" y="2514600"/>
            <a:ext cx="6476695" cy="777240"/>
          </a:xfrm>
          <a:prstGeom prst="rect">
            <a:avLst/>
          </a:prstGeom>
          <a:noFill/>
          <a:ln/>
        </p:spPr>
        <p:txBody>
          <a:bodyPr wrap="square" lIns="0" tIns="0" rIns="0" bIns="0" rtlCol="0" anchor="t"/>
          <a:lstStyle/>
          <a:p>
            <a:pPr indent="0" marL="0">
              <a:buNone/>
            </a:pPr>
            <a:r>
              <a:rPr lang="en-US" sz="1500" b="1" dirty="0">
                <a:solidFill>
                  <a:srgbClr val="14202E"/>
                </a:solidFill>
                <a:latin typeface="Courier New" pitchFamily="34" charset="0"/>
                <a:ea typeface="Courier New" pitchFamily="34" charset="-122"/>
                <a:cs typeface="Courier New" pitchFamily="34" charset="-120"/>
              </a:rPr>
              <a:t>scripts/setup.sh</a:t>
            </a:r>
            <a:endParaRPr lang="en-US" sz="1500" dirty="0"/>
          </a:p>
          <a:p>
            <a:pPr indent="0" marL="0">
              <a:buNone/>
            </a:pPr>
            <a:r>
              <a:rPr lang="en-US" sz="1500" dirty="0">
                <a:solidFill>
                  <a:srgbClr val="1F2937"/>
                </a:solidFill>
                <a:latin typeface="Calibri" pitchFamily="34" charset="0"/>
                <a:ea typeface="Calibri" pitchFamily="34" charset="-122"/>
                <a:cs typeface="Calibri" pitchFamily="34" charset="-120"/>
              </a:rPr>
              <a:t>Provisioning script — installs and configures software inside the VM.</a:t>
            </a:r>
            <a:endParaRPr lang="en-US" sz="1500" dirty="0"/>
          </a:p>
        </p:txBody>
      </p:sp>
      <p:sp>
        <p:nvSpPr>
          <p:cNvPr id="18" name="Shape 13"/>
          <p:cNvSpPr/>
          <p:nvPr/>
        </p:nvSpPr>
        <p:spPr>
          <a:xfrm>
            <a:off x="4434840" y="3575304"/>
            <a:ext cx="548640" cy="548640"/>
          </a:xfrm>
          <a:prstGeom prst="ellipse">
            <a:avLst/>
          </a:prstGeom>
          <a:solidFill>
            <a:srgbClr val="3C4656"/>
          </a:solidFill>
          <a:ln w="12700">
            <a:solidFill>
              <a:srgbClr val="3C4656"/>
            </a:solidFill>
            <a:prstDash val="solid"/>
          </a:ln>
        </p:spPr>
      </p:sp>
      <p:pic>
        <p:nvPicPr>
          <p:cNvPr id="19" name="Image 2" descr="preencoded.png">    </p:cNvPr>
          <p:cNvPicPr>
            <a:picLocks noChangeAspect="1"/>
          </p:cNvPicPr>
          <p:nvPr/>
        </p:nvPicPr>
        <p:blipFill>
          <a:blip r:embed="rId3"/>
          <a:stretch>
            <a:fillRect/>
          </a:stretch>
        </p:blipFill>
        <p:spPr>
          <a:xfrm>
            <a:off x="4572000" y="3712464"/>
            <a:ext cx="274320" cy="274320"/>
          </a:xfrm>
          <a:prstGeom prst="rect">
            <a:avLst/>
          </a:prstGeom>
        </p:spPr>
      </p:pic>
      <p:sp>
        <p:nvSpPr>
          <p:cNvPr id="20" name="Text 14"/>
          <p:cNvSpPr txBox="1"/>
          <p:nvPr/>
        </p:nvSpPr>
        <p:spPr>
          <a:xfrm>
            <a:off x="5166360" y="3502152"/>
            <a:ext cx="6476695" cy="777240"/>
          </a:xfrm>
          <a:prstGeom prst="rect">
            <a:avLst/>
          </a:prstGeom>
          <a:noFill/>
          <a:ln/>
        </p:spPr>
        <p:txBody>
          <a:bodyPr wrap="square" lIns="0" tIns="0" rIns="0" bIns="0" rtlCol="0" anchor="t"/>
          <a:lstStyle/>
          <a:p>
            <a:pPr indent="0" marL="0">
              <a:buNone/>
            </a:pPr>
            <a:r>
              <a:rPr lang="en-US" sz="1500" b="1" dirty="0">
                <a:solidFill>
                  <a:srgbClr val="14202E"/>
                </a:solidFill>
                <a:latin typeface="Courier New" pitchFamily="34" charset="0"/>
                <a:ea typeface="Courier New" pitchFamily="34" charset="-122"/>
                <a:cs typeface="Courier New" pitchFamily="34" charset="-120"/>
              </a:rPr>
              <a:t>README.md</a:t>
            </a:r>
            <a:endParaRPr lang="en-US" sz="1500" dirty="0"/>
          </a:p>
          <a:p>
            <a:pPr indent="0" marL="0">
              <a:buNone/>
            </a:pPr>
            <a:r>
              <a:rPr lang="en-US" sz="1500" dirty="0">
                <a:solidFill>
                  <a:srgbClr val="1F2937"/>
                </a:solidFill>
                <a:latin typeface="Calibri" pitchFamily="34" charset="0"/>
                <a:ea typeface="Calibri" pitchFamily="34" charset="-122"/>
                <a:cs typeface="Calibri" pitchFamily="34" charset="-120"/>
              </a:rPr>
              <a:t>How to use the environment: requirements, commands, what it contains.</a:t>
            </a:r>
            <a:endParaRPr lang="en-US" sz="1500" dirty="0"/>
          </a:p>
        </p:txBody>
      </p:sp>
      <p:sp>
        <p:nvSpPr>
          <p:cNvPr id="21" name="Shape 15"/>
          <p:cNvSpPr/>
          <p:nvPr/>
        </p:nvSpPr>
        <p:spPr>
          <a:xfrm>
            <a:off x="4434840" y="4562856"/>
            <a:ext cx="548640" cy="548640"/>
          </a:xfrm>
          <a:prstGeom prst="ellipse">
            <a:avLst/>
          </a:prstGeom>
          <a:solidFill>
            <a:srgbClr val="C0392B"/>
          </a:solidFill>
          <a:ln w="12700">
            <a:solidFill>
              <a:srgbClr val="C0392B"/>
            </a:solidFill>
            <a:prstDash val="solid"/>
          </a:ln>
        </p:spPr>
      </p:sp>
      <p:pic>
        <p:nvPicPr>
          <p:cNvPr id="22" name="Image 3" descr="preencoded.png">    </p:cNvPr>
          <p:cNvPicPr>
            <a:picLocks noChangeAspect="1"/>
          </p:cNvPicPr>
          <p:nvPr/>
        </p:nvPicPr>
        <p:blipFill>
          <a:blip r:embed="rId4"/>
          <a:stretch>
            <a:fillRect/>
          </a:stretch>
        </p:blipFill>
        <p:spPr>
          <a:xfrm>
            <a:off x="4572000" y="4700016"/>
            <a:ext cx="274320" cy="274320"/>
          </a:xfrm>
          <a:prstGeom prst="rect">
            <a:avLst/>
          </a:prstGeom>
        </p:spPr>
      </p:pic>
      <p:sp>
        <p:nvSpPr>
          <p:cNvPr id="23" name="Text 16"/>
          <p:cNvSpPr txBox="1"/>
          <p:nvPr/>
        </p:nvSpPr>
        <p:spPr>
          <a:xfrm>
            <a:off x="5166360" y="4489704"/>
            <a:ext cx="6476695" cy="777240"/>
          </a:xfrm>
          <a:prstGeom prst="rect">
            <a:avLst/>
          </a:prstGeom>
          <a:noFill/>
          <a:ln/>
        </p:spPr>
        <p:txBody>
          <a:bodyPr wrap="square" lIns="0" tIns="0" rIns="0" bIns="0" rtlCol="0" anchor="t"/>
          <a:lstStyle/>
          <a:p>
            <a:pPr indent="0" marL="0">
              <a:buNone/>
            </a:pPr>
            <a:r>
              <a:rPr lang="en-US" sz="1500" b="1" dirty="0">
                <a:solidFill>
                  <a:srgbClr val="14202E"/>
                </a:solidFill>
                <a:latin typeface="Courier New" pitchFamily="34" charset="0"/>
                <a:ea typeface="Courier New" pitchFamily="34" charset="-122"/>
                <a:cs typeface="Courier New" pitchFamily="34" charset="-120"/>
              </a:rPr>
              <a:t>.vagrant/</a:t>
            </a:r>
            <a:endParaRPr lang="en-US" sz="1500" dirty="0"/>
          </a:p>
          <a:p>
            <a:pPr indent="0" marL="0">
              <a:buNone/>
            </a:pPr>
            <a:r>
              <a:rPr lang="en-US" sz="1500" dirty="0">
                <a:solidFill>
                  <a:srgbClr val="1F2937"/>
                </a:solidFill>
                <a:latin typeface="Calibri" pitchFamily="34" charset="0"/>
                <a:ea typeface="Calibri" pitchFamily="34" charset="-122"/>
                <a:cs typeface="Calibri" pitchFamily="34" charset="-120"/>
              </a:rPr>
              <a:t>Created automatically. Local machine state — don't share or commit it.</a:t>
            </a:r>
            <a:endParaRPr lang="en-US" sz="1500" dirty="0"/>
          </a:p>
        </p:txBody>
      </p:sp>
      <p:sp>
        <p:nvSpPr>
          <p:cNvPr id="24" name="Shape 17"/>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25" name="Shape 18"/>
          <p:cNvSpPr/>
          <p:nvPr/>
        </p:nvSpPr>
        <p:spPr>
          <a:xfrm>
            <a:off x="731520" y="5861304"/>
            <a:ext cx="420624" cy="420624"/>
          </a:xfrm>
          <a:prstGeom prst="ellipse">
            <a:avLst/>
          </a:prstGeom>
          <a:solidFill>
            <a:srgbClr val="5B45C9"/>
          </a:solidFill>
          <a:ln w="12700">
            <a:solidFill>
              <a:srgbClr val="5B45C9"/>
            </a:solidFill>
            <a:prstDash val="solid"/>
          </a:ln>
        </p:spPr>
      </p:sp>
      <p:pic>
        <p:nvPicPr>
          <p:cNvPr id="26" name="Image 4" descr="preencoded.png">    </p:cNvPr>
          <p:cNvPicPr>
            <a:picLocks noChangeAspect="1"/>
          </p:cNvPicPr>
          <p:nvPr/>
        </p:nvPicPr>
        <p:blipFill>
          <a:blip r:embed="rId5"/>
          <a:stretch>
            <a:fillRect/>
          </a:stretch>
        </p:blipFill>
        <p:spPr>
          <a:xfrm>
            <a:off x="836676" y="5966460"/>
            <a:ext cx="210312" cy="210312"/>
          </a:xfrm>
          <a:prstGeom prst="rect">
            <a:avLst/>
          </a:prstGeom>
        </p:spPr>
      </p:pic>
      <p:sp>
        <p:nvSpPr>
          <p:cNvPr id="27" name="Text 19"/>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One folder = one environment. Share the folder, share the environment.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11 · BASIC WORKFLOW</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The basic Vagrant workflow</a:t>
            </a:r>
            <a:endParaRPr lang="en-US" sz="3000" dirty="0"/>
          </a:p>
        </p:txBody>
      </p:sp>
      <p:sp>
        <p:nvSpPr>
          <p:cNvPr id="5" name="Shape 2"/>
          <p:cNvSpPr/>
          <p:nvPr/>
        </p:nvSpPr>
        <p:spPr>
          <a:xfrm>
            <a:off x="548640" y="1600200"/>
            <a:ext cx="2377440" cy="685800"/>
          </a:xfrm>
          <a:prstGeom prst="roundRect">
            <a:avLst>
              <a:gd name="adj" fmla="val 10667"/>
            </a:avLst>
          </a:prstGeom>
          <a:solidFill>
            <a:srgbClr val="5B45C9"/>
          </a:solidFill>
          <a:ln w="12700">
            <a:solidFill>
              <a:srgbClr val="5B45C9"/>
            </a:solidFill>
            <a:prstDash val="solid"/>
          </a:ln>
        </p:spPr>
      </p:sp>
      <p:sp>
        <p:nvSpPr>
          <p:cNvPr id="6" name="Shape 3"/>
          <p:cNvSpPr/>
          <p:nvPr/>
        </p:nvSpPr>
        <p:spPr>
          <a:xfrm>
            <a:off x="676656" y="1783080"/>
            <a:ext cx="320040" cy="320040"/>
          </a:xfrm>
          <a:prstGeom prst="ellipse">
            <a:avLst/>
          </a:prstGeom>
          <a:solidFill>
            <a:srgbClr val="FFFFFF"/>
          </a:solidFill>
          <a:ln w="12700">
            <a:solidFill>
              <a:srgbClr val="FFFFFF"/>
            </a:solidFill>
            <a:prstDash val="solid"/>
          </a:ln>
        </p:spPr>
      </p:sp>
      <p:sp>
        <p:nvSpPr>
          <p:cNvPr id="7" name="Text 4"/>
          <p:cNvSpPr txBox="1"/>
          <p:nvPr/>
        </p:nvSpPr>
        <p:spPr>
          <a:xfrm>
            <a:off x="676656" y="1783080"/>
            <a:ext cx="320040" cy="32004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1</a:t>
            </a:r>
            <a:endParaRPr lang="en-US" sz="1200" dirty="0"/>
          </a:p>
        </p:txBody>
      </p:sp>
      <p:sp>
        <p:nvSpPr>
          <p:cNvPr id="8" name="Text 5"/>
          <p:cNvSpPr txBox="1"/>
          <p:nvPr/>
        </p:nvSpPr>
        <p:spPr>
          <a:xfrm>
            <a:off x="1097280" y="160020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vagrant init</a:t>
            </a:r>
            <a:endParaRPr lang="en-US" sz="1400" dirty="0"/>
          </a:p>
        </p:txBody>
      </p:sp>
      <p:sp>
        <p:nvSpPr>
          <p:cNvPr id="9" name="Text 6"/>
          <p:cNvSpPr txBox="1"/>
          <p:nvPr/>
        </p:nvSpPr>
        <p:spPr>
          <a:xfrm>
            <a:off x="548640" y="237744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Create a starter Vagrantfile</a:t>
            </a:r>
            <a:endParaRPr lang="en-US" sz="1300" dirty="0"/>
          </a:p>
        </p:txBody>
      </p:sp>
      <p:sp>
        <p:nvSpPr>
          <p:cNvPr id="10" name="Shape 7"/>
          <p:cNvSpPr/>
          <p:nvPr/>
        </p:nvSpPr>
        <p:spPr>
          <a:xfrm>
            <a:off x="2926080" y="1943100"/>
            <a:ext cx="528218" cy="0"/>
          </a:xfrm>
          <a:prstGeom prst="line">
            <a:avLst/>
          </a:prstGeom>
          <a:noFill/>
          <a:ln w="22225">
            <a:solidFill>
              <a:srgbClr val="8A94A6"/>
            </a:solidFill>
            <a:prstDash val="solid"/>
            <a:tailEnd type="triangle"/>
          </a:ln>
        </p:spPr>
      </p:sp>
      <p:sp>
        <p:nvSpPr>
          <p:cNvPr id="11" name="Shape 8"/>
          <p:cNvSpPr/>
          <p:nvPr/>
        </p:nvSpPr>
        <p:spPr>
          <a:xfrm>
            <a:off x="3454298" y="1600200"/>
            <a:ext cx="2377440" cy="685800"/>
          </a:xfrm>
          <a:prstGeom prst="roundRect">
            <a:avLst>
              <a:gd name="adj" fmla="val 10667"/>
            </a:avLst>
          </a:prstGeom>
          <a:solidFill>
            <a:srgbClr val="C97A06"/>
          </a:solidFill>
          <a:ln w="12700">
            <a:solidFill>
              <a:srgbClr val="C97A06"/>
            </a:solidFill>
            <a:prstDash val="solid"/>
          </a:ln>
        </p:spPr>
      </p:sp>
      <p:sp>
        <p:nvSpPr>
          <p:cNvPr id="12" name="Shape 9"/>
          <p:cNvSpPr/>
          <p:nvPr/>
        </p:nvSpPr>
        <p:spPr>
          <a:xfrm>
            <a:off x="3582314" y="1783080"/>
            <a:ext cx="320040" cy="320040"/>
          </a:xfrm>
          <a:prstGeom prst="ellipse">
            <a:avLst/>
          </a:prstGeom>
          <a:solidFill>
            <a:srgbClr val="FFFFFF"/>
          </a:solidFill>
          <a:ln w="12700">
            <a:solidFill>
              <a:srgbClr val="FFFFFF"/>
            </a:solidFill>
            <a:prstDash val="solid"/>
          </a:ln>
        </p:spPr>
      </p:sp>
      <p:sp>
        <p:nvSpPr>
          <p:cNvPr id="13" name="Text 10"/>
          <p:cNvSpPr txBox="1"/>
          <p:nvPr/>
        </p:nvSpPr>
        <p:spPr>
          <a:xfrm>
            <a:off x="3582314" y="1783080"/>
            <a:ext cx="320040" cy="320040"/>
          </a:xfrm>
          <a:prstGeom prst="rect">
            <a:avLst/>
          </a:prstGeom>
          <a:noFill/>
          <a:ln/>
        </p:spPr>
        <p:txBody>
          <a:bodyPr wrap="square" lIns="0" tIns="0" rIns="0" bIns="0" rtlCol="0" anchor="ctr"/>
          <a:lstStyle/>
          <a:p>
            <a:pPr algn="ctr" indent="0" marL="0">
              <a:buNone/>
            </a:pPr>
            <a:r>
              <a:rPr lang="en-US" sz="1200" b="1" dirty="0">
                <a:solidFill>
                  <a:srgbClr val="C97A06"/>
                </a:solidFill>
                <a:latin typeface="Calibri" pitchFamily="34" charset="0"/>
                <a:ea typeface="Calibri" pitchFamily="34" charset="-122"/>
                <a:cs typeface="Calibri" pitchFamily="34" charset="-120"/>
              </a:rPr>
              <a:t>2</a:t>
            </a:r>
            <a:endParaRPr lang="en-US" sz="1200" dirty="0"/>
          </a:p>
        </p:txBody>
      </p:sp>
      <p:sp>
        <p:nvSpPr>
          <p:cNvPr id="14" name="Text 11"/>
          <p:cNvSpPr txBox="1"/>
          <p:nvPr/>
        </p:nvSpPr>
        <p:spPr>
          <a:xfrm>
            <a:off x="4002938" y="160020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Edit Vagrantfile</a:t>
            </a:r>
            <a:endParaRPr lang="en-US" sz="1400" dirty="0"/>
          </a:p>
        </p:txBody>
      </p:sp>
      <p:sp>
        <p:nvSpPr>
          <p:cNvPr id="15" name="Text 12"/>
          <p:cNvSpPr txBox="1"/>
          <p:nvPr/>
        </p:nvSpPr>
        <p:spPr>
          <a:xfrm>
            <a:off x="3454298" y="237744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Describe the VM you want</a:t>
            </a:r>
            <a:endParaRPr lang="en-US" sz="1300" dirty="0"/>
          </a:p>
        </p:txBody>
      </p:sp>
      <p:sp>
        <p:nvSpPr>
          <p:cNvPr id="16" name="Shape 13"/>
          <p:cNvSpPr/>
          <p:nvPr/>
        </p:nvSpPr>
        <p:spPr>
          <a:xfrm>
            <a:off x="5831738" y="1943100"/>
            <a:ext cx="528218" cy="0"/>
          </a:xfrm>
          <a:prstGeom prst="line">
            <a:avLst/>
          </a:prstGeom>
          <a:noFill/>
          <a:ln w="22225">
            <a:solidFill>
              <a:srgbClr val="8A94A6"/>
            </a:solidFill>
            <a:prstDash val="solid"/>
            <a:tailEnd type="triangle"/>
          </a:ln>
        </p:spPr>
      </p:sp>
      <p:sp>
        <p:nvSpPr>
          <p:cNvPr id="17" name="Shape 14"/>
          <p:cNvSpPr/>
          <p:nvPr/>
        </p:nvSpPr>
        <p:spPr>
          <a:xfrm>
            <a:off x="6359957" y="1600200"/>
            <a:ext cx="2377440" cy="685800"/>
          </a:xfrm>
          <a:prstGeom prst="roundRect">
            <a:avLst>
              <a:gd name="adj" fmla="val 10667"/>
            </a:avLst>
          </a:prstGeom>
          <a:solidFill>
            <a:srgbClr val="5B45C9"/>
          </a:solidFill>
          <a:ln w="12700">
            <a:solidFill>
              <a:srgbClr val="5B45C9"/>
            </a:solidFill>
            <a:prstDash val="solid"/>
          </a:ln>
        </p:spPr>
      </p:sp>
      <p:sp>
        <p:nvSpPr>
          <p:cNvPr id="18" name="Shape 15"/>
          <p:cNvSpPr/>
          <p:nvPr/>
        </p:nvSpPr>
        <p:spPr>
          <a:xfrm>
            <a:off x="6487973" y="1783080"/>
            <a:ext cx="320040" cy="320040"/>
          </a:xfrm>
          <a:prstGeom prst="ellipse">
            <a:avLst/>
          </a:prstGeom>
          <a:solidFill>
            <a:srgbClr val="FFFFFF"/>
          </a:solidFill>
          <a:ln w="12700">
            <a:solidFill>
              <a:srgbClr val="FFFFFF"/>
            </a:solidFill>
            <a:prstDash val="solid"/>
          </a:ln>
        </p:spPr>
      </p:sp>
      <p:sp>
        <p:nvSpPr>
          <p:cNvPr id="19" name="Text 16"/>
          <p:cNvSpPr txBox="1"/>
          <p:nvPr/>
        </p:nvSpPr>
        <p:spPr>
          <a:xfrm>
            <a:off x="6487973" y="1783080"/>
            <a:ext cx="320040" cy="32004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3</a:t>
            </a:r>
            <a:endParaRPr lang="en-US" sz="1200" dirty="0"/>
          </a:p>
        </p:txBody>
      </p:sp>
      <p:sp>
        <p:nvSpPr>
          <p:cNvPr id="20" name="Text 17"/>
          <p:cNvSpPr txBox="1"/>
          <p:nvPr/>
        </p:nvSpPr>
        <p:spPr>
          <a:xfrm>
            <a:off x="6908597" y="160020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vagrant up</a:t>
            </a:r>
            <a:endParaRPr lang="en-US" sz="1400" dirty="0"/>
          </a:p>
        </p:txBody>
      </p:sp>
      <p:sp>
        <p:nvSpPr>
          <p:cNvPr id="21" name="Text 18"/>
          <p:cNvSpPr txBox="1"/>
          <p:nvPr/>
        </p:nvSpPr>
        <p:spPr>
          <a:xfrm>
            <a:off x="6359957" y="237744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Create and start the VM</a:t>
            </a:r>
            <a:endParaRPr lang="en-US" sz="1300" dirty="0"/>
          </a:p>
        </p:txBody>
      </p:sp>
      <p:sp>
        <p:nvSpPr>
          <p:cNvPr id="22" name="Shape 19"/>
          <p:cNvSpPr/>
          <p:nvPr/>
        </p:nvSpPr>
        <p:spPr>
          <a:xfrm>
            <a:off x="8737397" y="1943100"/>
            <a:ext cx="528218" cy="0"/>
          </a:xfrm>
          <a:prstGeom prst="line">
            <a:avLst/>
          </a:prstGeom>
          <a:noFill/>
          <a:ln w="22225">
            <a:solidFill>
              <a:srgbClr val="8A94A6"/>
            </a:solidFill>
            <a:prstDash val="solid"/>
            <a:tailEnd type="triangle"/>
          </a:ln>
        </p:spPr>
      </p:sp>
      <p:sp>
        <p:nvSpPr>
          <p:cNvPr id="23" name="Shape 20"/>
          <p:cNvSpPr/>
          <p:nvPr/>
        </p:nvSpPr>
        <p:spPr>
          <a:xfrm>
            <a:off x="9265615" y="1600200"/>
            <a:ext cx="2377440" cy="685800"/>
          </a:xfrm>
          <a:prstGeom prst="roundRect">
            <a:avLst>
              <a:gd name="adj" fmla="val 10667"/>
            </a:avLst>
          </a:prstGeom>
          <a:solidFill>
            <a:srgbClr val="5B45C9"/>
          </a:solidFill>
          <a:ln w="12700">
            <a:solidFill>
              <a:srgbClr val="5B45C9"/>
            </a:solidFill>
            <a:prstDash val="solid"/>
          </a:ln>
        </p:spPr>
      </p:sp>
      <p:sp>
        <p:nvSpPr>
          <p:cNvPr id="24" name="Shape 21"/>
          <p:cNvSpPr/>
          <p:nvPr/>
        </p:nvSpPr>
        <p:spPr>
          <a:xfrm>
            <a:off x="9393631" y="1783080"/>
            <a:ext cx="320040" cy="320040"/>
          </a:xfrm>
          <a:prstGeom prst="ellipse">
            <a:avLst/>
          </a:prstGeom>
          <a:solidFill>
            <a:srgbClr val="FFFFFF"/>
          </a:solidFill>
          <a:ln w="12700">
            <a:solidFill>
              <a:srgbClr val="FFFFFF"/>
            </a:solidFill>
            <a:prstDash val="solid"/>
          </a:ln>
        </p:spPr>
      </p:sp>
      <p:sp>
        <p:nvSpPr>
          <p:cNvPr id="25" name="Text 22"/>
          <p:cNvSpPr txBox="1"/>
          <p:nvPr/>
        </p:nvSpPr>
        <p:spPr>
          <a:xfrm>
            <a:off x="9393631" y="1783080"/>
            <a:ext cx="320040" cy="32004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4</a:t>
            </a:r>
            <a:endParaRPr lang="en-US" sz="1200" dirty="0"/>
          </a:p>
        </p:txBody>
      </p:sp>
      <p:sp>
        <p:nvSpPr>
          <p:cNvPr id="26" name="Text 23"/>
          <p:cNvSpPr txBox="1"/>
          <p:nvPr/>
        </p:nvSpPr>
        <p:spPr>
          <a:xfrm>
            <a:off x="9814255" y="160020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vagrant status</a:t>
            </a:r>
            <a:endParaRPr lang="en-US" sz="1400" dirty="0"/>
          </a:p>
        </p:txBody>
      </p:sp>
      <p:sp>
        <p:nvSpPr>
          <p:cNvPr id="27" name="Text 24"/>
          <p:cNvSpPr txBox="1"/>
          <p:nvPr/>
        </p:nvSpPr>
        <p:spPr>
          <a:xfrm>
            <a:off x="9265615" y="237744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Check that it's running</a:t>
            </a:r>
            <a:endParaRPr lang="en-US" sz="1300" dirty="0"/>
          </a:p>
        </p:txBody>
      </p:sp>
      <p:sp>
        <p:nvSpPr>
          <p:cNvPr id="28" name="Shape 25"/>
          <p:cNvSpPr/>
          <p:nvPr/>
        </p:nvSpPr>
        <p:spPr>
          <a:xfrm>
            <a:off x="548640" y="3337560"/>
            <a:ext cx="2377440" cy="685800"/>
          </a:xfrm>
          <a:prstGeom prst="roundRect">
            <a:avLst>
              <a:gd name="adj" fmla="val 10667"/>
            </a:avLst>
          </a:prstGeom>
          <a:solidFill>
            <a:srgbClr val="5B45C9"/>
          </a:solidFill>
          <a:ln w="12700">
            <a:solidFill>
              <a:srgbClr val="5B45C9"/>
            </a:solidFill>
            <a:prstDash val="solid"/>
          </a:ln>
        </p:spPr>
      </p:sp>
      <p:sp>
        <p:nvSpPr>
          <p:cNvPr id="29" name="Shape 26"/>
          <p:cNvSpPr/>
          <p:nvPr/>
        </p:nvSpPr>
        <p:spPr>
          <a:xfrm>
            <a:off x="676656" y="3520440"/>
            <a:ext cx="320040" cy="320040"/>
          </a:xfrm>
          <a:prstGeom prst="ellipse">
            <a:avLst/>
          </a:prstGeom>
          <a:solidFill>
            <a:srgbClr val="FFFFFF"/>
          </a:solidFill>
          <a:ln w="12700">
            <a:solidFill>
              <a:srgbClr val="FFFFFF"/>
            </a:solidFill>
            <a:prstDash val="solid"/>
          </a:ln>
        </p:spPr>
      </p:sp>
      <p:sp>
        <p:nvSpPr>
          <p:cNvPr id="30" name="Text 27"/>
          <p:cNvSpPr txBox="1"/>
          <p:nvPr/>
        </p:nvSpPr>
        <p:spPr>
          <a:xfrm>
            <a:off x="676656" y="3520440"/>
            <a:ext cx="320040" cy="32004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5</a:t>
            </a:r>
            <a:endParaRPr lang="en-US" sz="1200" dirty="0"/>
          </a:p>
        </p:txBody>
      </p:sp>
      <p:sp>
        <p:nvSpPr>
          <p:cNvPr id="31" name="Text 28"/>
          <p:cNvSpPr txBox="1"/>
          <p:nvPr/>
        </p:nvSpPr>
        <p:spPr>
          <a:xfrm>
            <a:off x="1097280" y="333756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vagrant ssh</a:t>
            </a:r>
            <a:endParaRPr lang="en-US" sz="1400" dirty="0"/>
          </a:p>
        </p:txBody>
      </p:sp>
      <p:sp>
        <p:nvSpPr>
          <p:cNvPr id="32" name="Text 29"/>
          <p:cNvSpPr txBox="1"/>
          <p:nvPr/>
        </p:nvSpPr>
        <p:spPr>
          <a:xfrm>
            <a:off x="548640" y="411480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Log in to the VM</a:t>
            </a:r>
            <a:endParaRPr lang="en-US" sz="1300" dirty="0"/>
          </a:p>
        </p:txBody>
      </p:sp>
      <p:sp>
        <p:nvSpPr>
          <p:cNvPr id="33" name="Shape 30"/>
          <p:cNvSpPr/>
          <p:nvPr/>
        </p:nvSpPr>
        <p:spPr>
          <a:xfrm>
            <a:off x="2926080" y="3680460"/>
            <a:ext cx="528218" cy="0"/>
          </a:xfrm>
          <a:prstGeom prst="line">
            <a:avLst/>
          </a:prstGeom>
          <a:noFill/>
          <a:ln w="22225">
            <a:solidFill>
              <a:srgbClr val="8A94A6"/>
            </a:solidFill>
            <a:prstDash val="solid"/>
            <a:tailEnd type="triangle"/>
          </a:ln>
        </p:spPr>
      </p:sp>
      <p:sp>
        <p:nvSpPr>
          <p:cNvPr id="34" name="Shape 31"/>
          <p:cNvSpPr/>
          <p:nvPr/>
        </p:nvSpPr>
        <p:spPr>
          <a:xfrm>
            <a:off x="3454298" y="3337560"/>
            <a:ext cx="2377440" cy="685800"/>
          </a:xfrm>
          <a:prstGeom prst="roundRect">
            <a:avLst>
              <a:gd name="adj" fmla="val 10667"/>
            </a:avLst>
          </a:prstGeom>
          <a:solidFill>
            <a:srgbClr val="C97A06"/>
          </a:solidFill>
          <a:ln w="12700">
            <a:solidFill>
              <a:srgbClr val="C97A06"/>
            </a:solidFill>
            <a:prstDash val="solid"/>
          </a:ln>
        </p:spPr>
      </p:sp>
      <p:sp>
        <p:nvSpPr>
          <p:cNvPr id="35" name="Shape 32"/>
          <p:cNvSpPr/>
          <p:nvPr/>
        </p:nvSpPr>
        <p:spPr>
          <a:xfrm>
            <a:off x="3582314" y="3520440"/>
            <a:ext cx="320040" cy="320040"/>
          </a:xfrm>
          <a:prstGeom prst="ellipse">
            <a:avLst/>
          </a:prstGeom>
          <a:solidFill>
            <a:srgbClr val="FFFFFF"/>
          </a:solidFill>
          <a:ln w="12700">
            <a:solidFill>
              <a:srgbClr val="FFFFFF"/>
            </a:solidFill>
            <a:prstDash val="solid"/>
          </a:ln>
        </p:spPr>
      </p:sp>
      <p:sp>
        <p:nvSpPr>
          <p:cNvPr id="36" name="Text 33"/>
          <p:cNvSpPr txBox="1"/>
          <p:nvPr/>
        </p:nvSpPr>
        <p:spPr>
          <a:xfrm>
            <a:off x="3582314" y="3520440"/>
            <a:ext cx="320040" cy="320040"/>
          </a:xfrm>
          <a:prstGeom prst="rect">
            <a:avLst/>
          </a:prstGeom>
          <a:noFill/>
          <a:ln/>
        </p:spPr>
        <p:txBody>
          <a:bodyPr wrap="square" lIns="0" tIns="0" rIns="0" bIns="0" rtlCol="0" anchor="ctr"/>
          <a:lstStyle/>
          <a:p>
            <a:pPr algn="ctr" indent="0" marL="0">
              <a:buNone/>
            </a:pPr>
            <a:r>
              <a:rPr lang="en-US" sz="1200" b="1" dirty="0">
                <a:solidFill>
                  <a:srgbClr val="C97A06"/>
                </a:solidFill>
                <a:latin typeface="Calibri" pitchFamily="34" charset="0"/>
                <a:ea typeface="Calibri" pitchFamily="34" charset="-122"/>
                <a:cs typeface="Calibri" pitchFamily="34" charset="-120"/>
              </a:rPr>
              <a:t>6</a:t>
            </a:r>
            <a:endParaRPr lang="en-US" sz="1200" dirty="0"/>
          </a:p>
        </p:txBody>
      </p:sp>
      <p:sp>
        <p:nvSpPr>
          <p:cNvPr id="37" name="Text 34"/>
          <p:cNvSpPr txBox="1"/>
          <p:nvPr/>
        </p:nvSpPr>
        <p:spPr>
          <a:xfrm>
            <a:off x="4002938" y="333756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Use the VM</a:t>
            </a:r>
            <a:endParaRPr lang="en-US" sz="1400" dirty="0"/>
          </a:p>
        </p:txBody>
      </p:sp>
      <p:sp>
        <p:nvSpPr>
          <p:cNvPr id="38" name="Text 35"/>
          <p:cNvSpPr txBox="1"/>
          <p:nvPr/>
        </p:nvSpPr>
        <p:spPr>
          <a:xfrm>
            <a:off x="3454298" y="411480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Do your lab work</a:t>
            </a:r>
            <a:endParaRPr lang="en-US" sz="1300" dirty="0"/>
          </a:p>
        </p:txBody>
      </p:sp>
      <p:sp>
        <p:nvSpPr>
          <p:cNvPr id="39" name="Shape 36"/>
          <p:cNvSpPr/>
          <p:nvPr/>
        </p:nvSpPr>
        <p:spPr>
          <a:xfrm>
            <a:off x="5831738" y="3680460"/>
            <a:ext cx="528218" cy="0"/>
          </a:xfrm>
          <a:prstGeom prst="line">
            <a:avLst/>
          </a:prstGeom>
          <a:noFill/>
          <a:ln w="22225">
            <a:solidFill>
              <a:srgbClr val="8A94A6"/>
            </a:solidFill>
            <a:prstDash val="solid"/>
            <a:tailEnd type="triangle"/>
          </a:ln>
        </p:spPr>
      </p:sp>
      <p:sp>
        <p:nvSpPr>
          <p:cNvPr id="40" name="Shape 37"/>
          <p:cNvSpPr/>
          <p:nvPr/>
        </p:nvSpPr>
        <p:spPr>
          <a:xfrm>
            <a:off x="6359957" y="3337560"/>
            <a:ext cx="2377440" cy="685800"/>
          </a:xfrm>
          <a:prstGeom prst="roundRect">
            <a:avLst>
              <a:gd name="adj" fmla="val 10667"/>
            </a:avLst>
          </a:prstGeom>
          <a:solidFill>
            <a:srgbClr val="5B45C9"/>
          </a:solidFill>
          <a:ln w="12700">
            <a:solidFill>
              <a:srgbClr val="5B45C9"/>
            </a:solidFill>
            <a:prstDash val="solid"/>
          </a:ln>
        </p:spPr>
      </p:sp>
      <p:sp>
        <p:nvSpPr>
          <p:cNvPr id="41" name="Shape 38"/>
          <p:cNvSpPr/>
          <p:nvPr/>
        </p:nvSpPr>
        <p:spPr>
          <a:xfrm>
            <a:off x="6487973" y="3520440"/>
            <a:ext cx="320040" cy="320040"/>
          </a:xfrm>
          <a:prstGeom prst="ellipse">
            <a:avLst/>
          </a:prstGeom>
          <a:solidFill>
            <a:srgbClr val="FFFFFF"/>
          </a:solidFill>
          <a:ln w="12700">
            <a:solidFill>
              <a:srgbClr val="FFFFFF"/>
            </a:solidFill>
            <a:prstDash val="solid"/>
          </a:ln>
        </p:spPr>
      </p:sp>
      <p:sp>
        <p:nvSpPr>
          <p:cNvPr id="42" name="Text 39"/>
          <p:cNvSpPr txBox="1"/>
          <p:nvPr/>
        </p:nvSpPr>
        <p:spPr>
          <a:xfrm>
            <a:off x="6487973" y="3520440"/>
            <a:ext cx="320040" cy="32004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7</a:t>
            </a:r>
            <a:endParaRPr lang="en-US" sz="1200" dirty="0"/>
          </a:p>
        </p:txBody>
      </p:sp>
      <p:sp>
        <p:nvSpPr>
          <p:cNvPr id="43" name="Text 40"/>
          <p:cNvSpPr txBox="1"/>
          <p:nvPr/>
        </p:nvSpPr>
        <p:spPr>
          <a:xfrm>
            <a:off x="6908597" y="333756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vagrant halt</a:t>
            </a:r>
            <a:endParaRPr lang="en-US" sz="1400" dirty="0"/>
          </a:p>
        </p:txBody>
      </p:sp>
      <p:sp>
        <p:nvSpPr>
          <p:cNvPr id="44" name="Text 41"/>
          <p:cNvSpPr txBox="1"/>
          <p:nvPr/>
        </p:nvSpPr>
        <p:spPr>
          <a:xfrm>
            <a:off x="6359957" y="411480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Shut it down, keep it</a:t>
            </a:r>
            <a:endParaRPr lang="en-US" sz="1300" dirty="0"/>
          </a:p>
        </p:txBody>
      </p:sp>
      <p:sp>
        <p:nvSpPr>
          <p:cNvPr id="45" name="Shape 42"/>
          <p:cNvSpPr/>
          <p:nvPr/>
        </p:nvSpPr>
        <p:spPr>
          <a:xfrm>
            <a:off x="8737397" y="3680460"/>
            <a:ext cx="528218" cy="0"/>
          </a:xfrm>
          <a:prstGeom prst="line">
            <a:avLst/>
          </a:prstGeom>
          <a:noFill/>
          <a:ln w="22225">
            <a:solidFill>
              <a:srgbClr val="8A94A6"/>
            </a:solidFill>
            <a:prstDash val="solid"/>
            <a:tailEnd type="triangle"/>
          </a:ln>
        </p:spPr>
      </p:sp>
      <p:sp>
        <p:nvSpPr>
          <p:cNvPr id="46" name="Shape 43"/>
          <p:cNvSpPr/>
          <p:nvPr/>
        </p:nvSpPr>
        <p:spPr>
          <a:xfrm>
            <a:off x="9265615" y="3337560"/>
            <a:ext cx="2377440" cy="685800"/>
          </a:xfrm>
          <a:prstGeom prst="roundRect">
            <a:avLst>
              <a:gd name="adj" fmla="val 10667"/>
            </a:avLst>
          </a:prstGeom>
          <a:solidFill>
            <a:srgbClr val="C0392B"/>
          </a:solidFill>
          <a:ln w="12700">
            <a:solidFill>
              <a:srgbClr val="C0392B"/>
            </a:solidFill>
            <a:prstDash val="solid"/>
          </a:ln>
        </p:spPr>
      </p:sp>
      <p:sp>
        <p:nvSpPr>
          <p:cNvPr id="47" name="Shape 44"/>
          <p:cNvSpPr/>
          <p:nvPr/>
        </p:nvSpPr>
        <p:spPr>
          <a:xfrm>
            <a:off x="9393631" y="3520440"/>
            <a:ext cx="320040" cy="320040"/>
          </a:xfrm>
          <a:prstGeom prst="ellipse">
            <a:avLst/>
          </a:prstGeom>
          <a:solidFill>
            <a:srgbClr val="FFFFFF"/>
          </a:solidFill>
          <a:ln w="12700">
            <a:solidFill>
              <a:srgbClr val="FFFFFF"/>
            </a:solidFill>
            <a:prstDash val="solid"/>
          </a:ln>
        </p:spPr>
      </p:sp>
      <p:sp>
        <p:nvSpPr>
          <p:cNvPr id="48" name="Text 45"/>
          <p:cNvSpPr txBox="1"/>
          <p:nvPr/>
        </p:nvSpPr>
        <p:spPr>
          <a:xfrm>
            <a:off x="9393631" y="3520440"/>
            <a:ext cx="320040" cy="320040"/>
          </a:xfrm>
          <a:prstGeom prst="rect">
            <a:avLst/>
          </a:prstGeom>
          <a:noFill/>
          <a:ln/>
        </p:spPr>
        <p:txBody>
          <a:bodyPr wrap="square" lIns="0" tIns="0" rIns="0" bIns="0" rtlCol="0" anchor="ctr"/>
          <a:lstStyle/>
          <a:p>
            <a:pPr algn="ctr" indent="0" marL="0">
              <a:buNone/>
            </a:pPr>
            <a:r>
              <a:rPr lang="en-US" sz="1200" b="1" dirty="0">
                <a:solidFill>
                  <a:srgbClr val="C0392B"/>
                </a:solidFill>
                <a:latin typeface="Calibri" pitchFamily="34" charset="0"/>
                <a:ea typeface="Calibri" pitchFamily="34" charset="-122"/>
                <a:cs typeface="Calibri" pitchFamily="34" charset="-120"/>
              </a:rPr>
              <a:t>8</a:t>
            </a:r>
            <a:endParaRPr lang="en-US" sz="1200" dirty="0"/>
          </a:p>
        </p:txBody>
      </p:sp>
      <p:sp>
        <p:nvSpPr>
          <p:cNvPr id="49" name="Text 46"/>
          <p:cNvSpPr txBox="1"/>
          <p:nvPr/>
        </p:nvSpPr>
        <p:spPr>
          <a:xfrm>
            <a:off x="9814255" y="3337560"/>
            <a:ext cx="1737360" cy="685800"/>
          </a:xfrm>
          <a:prstGeom prst="rect">
            <a:avLst/>
          </a:prstGeom>
          <a:noFill/>
          <a:ln/>
        </p:spPr>
        <p:txBody>
          <a:bodyPr wrap="square" lIns="0" tIns="0" rIns="0" bIns="0" rtlCol="0" anchor="ctr"/>
          <a:lstStyle/>
          <a:p>
            <a:pPr indent="0" marL="0">
              <a:buNone/>
            </a:pPr>
            <a:r>
              <a:rPr lang="en-US" sz="1400" b="1" dirty="0">
                <a:solidFill>
                  <a:srgbClr val="FFFFFF"/>
                </a:solidFill>
                <a:latin typeface="Courier New" pitchFamily="34" charset="0"/>
                <a:ea typeface="Courier New" pitchFamily="34" charset="-122"/>
                <a:cs typeface="Courier New" pitchFamily="34" charset="-120"/>
              </a:rPr>
              <a:t>vagrant destroy</a:t>
            </a:r>
            <a:endParaRPr lang="en-US" sz="1400" dirty="0"/>
          </a:p>
        </p:txBody>
      </p:sp>
      <p:sp>
        <p:nvSpPr>
          <p:cNvPr id="50" name="Text 47"/>
          <p:cNvSpPr txBox="1"/>
          <p:nvPr/>
        </p:nvSpPr>
        <p:spPr>
          <a:xfrm>
            <a:off x="9265615" y="4114800"/>
            <a:ext cx="2377440" cy="457200"/>
          </a:xfrm>
          <a:prstGeom prst="rect">
            <a:avLst/>
          </a:prstGeom>
          <a:noFill/>
          <a:ln/>
        </p:spPr>
        <p:txBody>
          <a:bodyPr wrap="square" lIns="0" tIns="0" rIns="0" bIns="0" rtlCol="0" anchor="t"/>
          <a:lstStyle/>
          <a:p>
            <a:pPr algn="ctr" indent="0" marL="0">
              <a:buNone/>
            </a:pPr>
            <a:r>
              <a:rPr lang="en-US" sz="1300" dirty="0">
                <a:solidFill>
                  <a:srgbClr val="1F2937"/>
                </a:solidFill>
                <a:latin typeface="Calibri" pitchFamily="34" charset="0"/>
                <a:ea typeface="Calibri" pitchFamily="34" charset="-122"/>
                <a:cs typeface="Calibri" pitchFamily="34" charset="-120"/>
              </a:rPr>
              <a:t>Delete the VM completely</a:t>
            </a:r>
            <a:endParaRPr lang="en-US" sz="1300" dirty="0"/>
          </a:p>
        </p:txBody>
      </p:sp>
      <p:sp>
        <p:nvSpPr>
          <p:cNvPr id="51" name="Shape 48"/>
          <p:cNvSpPr/>
          <p:nvPr/>
        </p:nvSpPr>
        <p:spPr>
          <a:xfrm>
            <a:off x="10454335" y="2852928"/>
            <a:ext cx="0" cy="210312"/>
          </a:xfrm>
          <a:prstGeom prst="line">
            <a:avLst/>
          </a:prstGeom>
          <a:noFill/>
          <a:ln w="22225">
            <a:solidFill>
              <a:srgbClr val="8A94A6"/>
            </a:solidFill>
            <a:prstDash val="solid"/>
          </a:ln>
        </p:spPr>
      </p:sp>
      <p:sp>
        <p:nvSpPr>
          <p:cNvPr id="52" name="Shape 49"/>
          <p:cNvSpPr/>
          <p:nvPr/>
        </p:nvSpPr>
        <p:spPr>
          <a:xfrm>
            <a:off x="1737360" y="3063240"/>
            <a:ext cx="8716975" cy="0"/>
          </a:xfrm>
          <a:prstGeom prst="line">
            <a:avLst/>
          </a:prstGeom>
          <a:noFill/>
          <a:ln w="22225">
            <a:solidFill>
              <a:srgbClr val="8A94A6"/>
            </a:solidFill>
            <a:prstDash val="solid"/>
          </a:ln>
        </p:spPr>
      </p:sp>
      <p:sp>
        <p:nvSpPr>
          <p:cNvPr id="53" name="Shape 50"/>
          <p:cNvSpPr/>
          <p:nvPr/>
        </p:nvSpPr>
        <p:spPr>
          <a:xfrm>
            <a:off x="1737360" y="3063240"/>
            <a:ext cx="0" cy="274320"/>
          </a:xfrm>
          <a:prstGeom prst="line">
            <a:avLst/>
          </a:prstGeom>
          <a:noFill/>
          <a:ln w="22225">
            <a:solidFill>
              <a:srgbClr val="8A94A6"/>
            </a:solidFill>
            <a:prstDash val="solid"/>
            <a:tailEnd type="triangle"/>
          </a:ln>
        </p:spPr>
      </p:sp>
      <p:sp>
        <p:nvSpPr>
          <p:cNvPr id="54" name="Shape 51"/>
          <p:cNvSpPr/>
          <p:nvPr/>
        </p:nvSpPr>
        <p:spPr>
          <a:xfrm>
            <a:off x="548640" y="4892040"/>
            <a:ext cx="11094415" cy="566928"/>
          </a:xfrm>
          <a:prstGeom prst="roundRect">
            <a:avLst>
              <a:gd name="adj" fmla="val 12903"/>
            </a:avLst>
          </a:prstGeom>
          <a:solidFill>
            <a:srgbClr val="F2F4F8"/>
          </a:solidFill>
          <a:ln w="12700">
            <a:solidFill>
              <a:srgbClr val="F2F4F8"/>
            </a:solidFill>
            <a:prstDash val="solid"/>
          </a:ln>
        </p:spPr>
      </p:sp>
      <p:sp>
        <p:nvSpPr>
          <p:cNvPr id="55" name="Text 52"/>
          <p:cNvSpPr txBox="1"/>
          <p:nvPr/>
        </p:nvSpPr>
        <p:spPr>
          <a:xfrm>
            <a:off x="822960" y="4892040"/>
            <a:ext cx="10545775" cy="566928"/>
          </a:xfrm>
          <a:prstGeom prst="rect">
            <a:avLst/>
          </a:prstGeom>
          <a:noFill/>
          <a:ln/>
        </p:spPr>
        <p:txBody>
          <a:bodyPr wrap="square" lIns="0" tIns="0" rIns="0" bIns="0" rtlCol="0" anchor="ctr"/>
          <a:lstStyle/>
          <a:p>
            <a:pPr indent="0" marL="0">
              <a:buNone/>
            </a:pPr>
            <a:r>
              <a:rPr lang="en-US" sz="1500" b="1" dirty="0">
                <a:solidFill>
                  <a:srgbClr val="5B6472"/>
                </a:solidFill>
                <a:latin typeface="Calibri" pitchFamily="34" charset="0"/>
                <a:ea typeface="Calibri" pitchFamily="34" charset="-122"/>
                <a:cs typeface="Calibri" pitchFamily="34" charset="-120"/>
              </a:rPr>
              <a:t>Most days:   </a:t>
            </a:r>
            <a:pPr indent="0" marL="0">
              <a:buNone/>
            </a:pPr>
            <a:r>
              <a:rPr lang="en-US" sz="1500" b="1" dirty="0">
                <a:solidFill>
                  <a:srgbClr val="14202E"/>
                </a:solidFill>
                <a:latin typeface="Courier New" pitchFamily="34" charset="0"/>
                <a:ea typeface="Courier New" pitchFamily="34" charset="-122"/>
                <a:cs typeface="Courier New" pitchFamily="34" charset="-120"/>
              </a:rPr>
              <a:t>vagrant up  →  vagrant ssh  →  work  →  exit  →  vagrant halt</a:t>
            </a:r>
            <a:endParaRPr lang="en-US" sz="1500" dirty="0"/>
          </a:p>
        </p:txBody>
      </p:sp>
      <p:sp>
        <p:nvSpPr>
          <p:cNvPr id="56" name="Shape 53"/>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57" name="Shape 54"/>
          <p:cNvSpPr/>
          <p:nvPr/>
        </p:nvSpPr>
        <p:spPr>
          <a:xfrm>
            <a:off x="731520" y="5861304"/>
            <a:ext cx="420624" cy="420624"/>
          </a:xfrm>
          <a:prstGeom prst="ellipse">
            <a:avLst/>
          </a:prstGeom>
          <a:solidFill>
            <a:srgbClr val="5B45C9"/>
          </a:solidFill>
          <a:ln w="12700">
            <a:solidFill>
              <a:srgbClr val="5B45C9"/>
            </a:solidFill>
            <a:prstDash val="solid"/>
          </a:ln>
        </p:spPr>
      </p:sp>
      <p:pic>
        <p:nvPicPr>
          <p:cNvPr id="58"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59" name="Text 55"/>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destroy ends the VM's life — not the environment's. The Vagrantfile remains.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12 · COMMAND REFERENCE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Essential Vagrant commands</a:t>
            </a:r>
            <a:endParaRPr lang="en-US" sz="30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914400"/>
        </p:xfrm>
        <a:graphic>
          <a:graphicData uri="http://schemas.openxmlformats.org/drawingml/2006/table">
            <a:tbl>
              <a:tblPr/>
              <a:tblGrid>
                <a:gridCol w="2148840"/>
                <a:gridCol w="3749040"/>
                <a:gridCol w="2926080"/>
                <a:gridCol w="2270455"/>
              </a:tblGrid>
              <a:tr h="420624">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Command</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What it does</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When you'd use it</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Effect on the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init</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Creates a starter Vagrantfile</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Starting a new project</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7D32"/>
                          </a:solidFill>
                          <a:latin typeface="Calibri" pitchFamily="34" charset="0"/>
                          <a:ea typeface="Calibri" pitchFamily="34" charset="-122"/>
                          <a:cs typeface="Calibri" pitchFamily="34" charset="-120"/>
                        </a:rPr>
                        <a:t>No VM — creates a file</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up</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Creates (if needed) and starts the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Start of every session</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563A8"/>
                          </a:solidFill>
                          <a:latin typeface="Calibri" pitchFamily="34" charset="0"/>
                          <a:ea typeface="Calibri" pitchFamily="34" charset="-122"/>
                          <a:cs typeface="Calibri" pitchFamily="34" charset="-120"/>
                        </a:rPr>
                        <a:t>Creates / starts</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status</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Shows the state of the VM(s)</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“Is it running?”</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7D32"/>
                          </a:solidFill>
                          <a:latin typeface="Calibri" pitchFamily="34" charset="0"/>
                          <a:ea typeface="Calibri" pitchFamily="34" charset="-122"/>
                          <a:cs typeface="Calibri" pitchFamily="34" charset="-120"/>
                        </a:rPr>
                        <a:t>None — read-only</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ssh</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Opens a shell inside the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Working in the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7D32"/>
                          </a:solidFill>
                          <a:latin typeface="Calibri" pitchFamily="34" charset="0"/>
                          <a:ea typeface="Calibri" pitchFamily="34" charset="-122"/>
                          <a:cs typeface="Calibri" pitchFamily="34" charset="-120"/>
                        </a:rPr>
                        <a:t>None</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halt</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Gracefully shuts the VM down</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End of the day</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B36B00"/>
                          </a:solidFill>
                          <a:latin typeface="Calibri" pitchFamily="34" charset="0"/>
                          <a:ea typeface="Calibri" pitchFamily="34" charset="-122"/>
                          <a:cs typeface="Calibri" pitchFamily="34" charset="-120"/>
                        </a:rPr>
                        <a:t>Stops — disk kept</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reload</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Restarts the VM and re-reads the Vagrantfile</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After changing CPU, RAM or network</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B36B00"/>
                          </a:solidFill>
                          <a:latin typeface="Calibri" pitchFamily="34" charset="0"/>
                          <a:ea typeface="Calibri" pitchFamily="34" charset="-122"/>
                          <a:cs typeface="Calibri" pitchFamily="34" charset="-120"/>
                        </a:rPr>
                        <a:t>Restarts — disk kept</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suspend</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Saves the VM's memory state and pauses it</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Short break; continue exactly where you were</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B36B00"/>
                          </a:solidFill>
                          <a:latin typeface="Calibri" pitchFamily="34" charset="0"/>
                          <a:ea typeface="Calibri" pitchFamily="34" charset="-122"/>
                          <a:cs typeface="Calibri" pitchFamily="34" charset="-120"/>
                        </a:rPr>
                        <a:t>Paused — state saved to disk</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resume</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Continues a suspended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After suspend</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563A8"/>
                          </a:solidFill>
                          <a:latin typeface="Calibri" pitchFamily="34" charset="0"/>
                          <a:ea typeface="Calibri" pitchFamily="34" charset="-122"/>
                          <a:cs typeface="Calibri" pitchFamily="34" charset="-120"/>
                        </a:rPr>
                        <a:t>Resumes</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420624">
                <a:tc>
                  <a:txBody>
                    <a:bodyPr/>
                    <a:lstStyle/>
                    <a:p>
                      <a:pPr indent="0" marL="0">
                        <a:buNone/>
                      </a:pPr>
                      <a:r>
                        <a:rPr lang="en-US" sz="1300" b="1" dirty="0">
                          <a:solidFill>
                            <a:srgbClr val="14202E"/>
                          </a:solidFill>
                          <a:latin typeface="Courier New" pitchFamily="34" charset="0"/>
                          <a:ea typeface="Courier New" pitchFamily="34" charset="-122"/>
                          <a:cs typeface="Courier New" pitchFamily="34" charset="-120"/>
                        </a:rPr>
                        <a:t>vagrant destroy</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7"/>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Stops and DELETES the VM and its disk</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7"/>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Reset, or free up resources</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7"/>
                    </a:solidFill>
                  </a:tcPr>
                </a:tc>
                <a:tc>
                  <a:txBody>
                    <a:bodyPr/>
                    <a:lstStyle/>
                    <a:p>
                      <a:pPr indent="0" marL="0">
                        <a:buNone/>
                      </a:pPr>
                      <a:r>
                        <a:rPr lang="en-US" sz="1300" b="1" dirty="0">
                          <a:solidFill>
                            <a:srgbClr val="C0392B"/>
                          </a:solidFill>
                          <a:latin typeface="Calibri" pitchFamily="34" charset="0"/>
                          <a:ea typeface="Calibri" pitchFamily="34" charset="-122"/>
                          <a:cs typeface="Calibri" pitchFamily="34" charset="-120"/>
                        </a:rPr>
                        <a:t>DESTROYS the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7"/>
                    </a:solidFill>
                  </a:tcPr>
                </a:tc>
              </a:tr>
            </a:tbl>
          </a:graphicData>
        </a:graphic>
      </p:graphicFrame>
      <p:pic>
        <p:nvPicPr>
          <p:cNvPr id="6" name="Image 0" descr="preencoded.png">    </p:cNvPr>
          <p:cNvPicPr>
            <a:picLocks noChangeAspect="1"/>
          </p:cNvPicPr>
          <p:nvPr/>
        </p:nvPicPr>
        <p:blipFill>
          <a:blip r:embed="rId1"/>
          <a:stretch>
            <a:fillRect/>
          </a:stretch>
        </p:blipFill>
        <p:spPr>
          <a:xfrm>
            <a:off x="548640" y="5788152"/>
            <a:ext cx="292608" cy="292608"/>
          </a:xfrm>
          <a:prstGeom prst="rect">
            <a:avLst/>
          </a:prstGeom>
        </p:spPr>
      </p:pic>
      <p:sp>
        <p:nvSpPr>
          <p:cNvPr id="7" name="Text 2"/>
          <p:cNvSpPr txBox="1"/>
          <p:nvPr/>
        </p:nvSpPr>
        <p:spPr>
          <a:xfrm>
            <a:off x="960120" y="5715000"/>
            <a:ext cx="10637215" cy="457200"/>
          </a:xfrm>
          <a:prstGeom prst="rect">
            <a:avLst/>
          </a:prstGeom>
          <a:noFill/>
          <a:ln/>
        </p:spPr>
        <p:txBody>
          <a:bodyPr wrap="square" lIns="0" tIns="0" rIns="0" bIns="0" rtlCol="0" anchor="ctr"/>
          <a:lstStyle/>
          <a:p>
            <a:pPr indent="0" marL="0">
              <a:buNone/>
            </a:pPr>
            <a:r>
              <a:rPr lang="en-US" sz="1400" b="1" dirty="0">
                <a:solidFill>
                  <a:srgbClr val="C0392B"/>
                </a:solidFill>
                <a:latin typeface="Courier New" pitchFamily="34" charset="0"/>
                <a:ea typeface="Courier New" pitchFamily="34" charset="-122"/>
                <a:cs typeface="Courier New" pitchFamily="34" charset="-120"/>
              </a:rPr>
              <a:t>vagrant destroy </a:t>
            </a:r>
            <a:pPr indent="0" marL="0">
              <a:buNone/>
            </a:pPr>
            <a:r>
              <a:rPr lang="en-US" sz="1400" dirty="0">
                <a:solidFill>
                  <a:srgbClr val="14202E"/>
                </a:solidFill>
                <a:latin typeface="Calibri" pitchFamily="34" charset="0"/>
                <a:ea typeface="Calibri" pitchFamily="34" charset="-122"/>
                <a:cs typeface="Calibri" pitchFamily="34" charset="-120"/>
              </a:rPr>
              <a:t>asks for confirmation.  </a:t>
            </a:r>
            <a:pPr indent="0" marL="0">
              <a:buNone/>
            </a:pPr>
            <a:r>
              <a:rPr lang="en-US" sz="1400" b="1" dirty="0">
                <a:solidFill>
                  <a:srgbClr val="C0392B"/>
                </a:solidFill>
                <a:latin typeface="Courier New" pitchFamily="34" charset="0"/>
                <a:ea typeface="Courier New" pitchFamily="34" charset="-122"/>
                <a:cs typeface="Courier New" pitchFamily="34" charset="-120"/>
              </a:rPr>
              <a:t>vagrant destroy -f </a:t>
            </a:r>
            <a:pPr indent="0" marL="0">
              <a:buNone/>
            </a:pPr>
            <a:r>
              <a:rPr lang="en-US" sz="1400" dirty="0">
                <a:solidFill>
                  <a:srgbClr val="14202E"/>
                </a:solidFill>
                <a:latin typeface="Calibri" pitchFamily="34" charset="0"/>
                <a:ea typeface="Calibri" pitchFamily="34" charset="-122"/>
                <a:cs typeface="Calibri" pitchFamily="34" charset="-120"/>
              </a:rPr>
              <a:t>skips the question. Anything you changed by hand inside the VM is gone.</a:t>
            </a:r>
            <a:endParaRPr lang="en-US" sz="14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13 · FIRST VAGRANT ENVIRONMENT</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Your first environment — steps 1 to 3</a:t>
            </a:r>
            <a:endParaRPr lang="en-US" sz="3000" dirty="0"/>
          </a:p>
        </p:txBody>
      </p:sp>
      <p:sp>
        <p:nvSpPr>
          <p:cNvPr id="5" name="Shape 2"/>
          <p:cNvSpPr/>
          <p:nvPr/>
        </p:nvSpPr>
        <p:spPr>
          <a:xfrm>
            <a:off x="548640" y="1527048"/>
            <a:ext cx="310896" cy="310896"/>
          </a:xfrm>
          <a:prstGeom prst="ellipse">
            <a:avLst/>
          </a:prstGeom>
          <a:solidFill>
            <a:srgbClr val="5B45C9"/>
          </a:solidFill>
          <a:ln w="12700">
            <a:solidFill>
              <a:srgbClr val="5B45C9"/>
            </a:solidFill>
            <a:prstDash val="solid"/>
          </a:ln>
        </p:spPr>
      </p:sp>
      <p:sp>
        <p:nvSpPr>
          <p:cNvPr id="6" name="Text 3"/>
          <p:cNvSpPr txBox="1"/>
          <p:nvPr/>
        </p:nvSpPr>
        <p:spPr>
          <a:xfrm>
            <a:off x="548640" y="152704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4"/>
          <p:cNvSpPr txBox="1"/>
          <p:nvPr/>
        </p:nvSpPr>
        <p:spPr>
          <a:xfrm>
            <a:off x="987552" y="1508760"/>
            <a:ext cx="4315968" cy="101498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Create a project folder  </a:t>
            </a:r>
            <a:pPr indent="0" marL="0">
              <a:buNone/>
            </a:pPr>
            <a:r>
              <a:rPr lang="en-US" sz="1500" dirty="0">
                <a:solidFill>
                  <a:srgbClr val="1F2937"/>
                </a:solidFill>
                <a:latin typeface="Calibri" pitchFamily="34" charset="0"/>
                <a:ea typeface="Calibri" pitchFamily="34" charset="-122"/>
                <a:cs typeface="Calibri" pitchFamily="34" charset="-120"/>
              </a:rPr>
              <a:t>One folder per environment. The folder name identifies the project.</a:t>
            </a:r>
            <a:endParaRPr lang="en-US" sz="1500" dirty="0"/>
          </a:p>
        </p:txBody>
      </p:sp>
      <p:sp>
        <p:nvSpPr>
          <p:cNvPr id="8" name="Shape 5"/>
          <p:cNvSpPr/>
          <p:nvPr/>
        </p:nvSpPr>
        <p:spPr>
          <a:xfrm>
            <a:off x="548640" y="2578608"/>
            <a:ext cx="310896" cy="310896"/>
          </a:xfrm>
          <a:prstGeom prst="ellipse">
            <a:avLst/>
          </a:prstGeom>
          <a:solidFill>
            <a:srgbClr val="5B45C9"/>
          </a:solidFill>
          <a:ln w="12700">
            <a:solidFill>
              <a:srgbClr val="5B45C9"/>
            </a:solidFill>
            <a:prstDash val="solid"/>
          </a:ln>
        </p:spPr>
      </p:sp>
      <p:sp>
        <p:nvSpPr>
          <p:cNvPr id="9" name="Text 6"/>
          <p:cNvSpPr txBox="1"/>
          <p:nvPr/>
        </p:nvSpPr>
        <p:spPr>
          <a:xfrm>
            <a:off x="548640" y="257860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0" name="Text 7"/>
          <p:cNvSpPr txBox="1"/>
          <p:nvPr/>
        </p:nvSpPr>
        <p:spPr>
          <a:xfrm>
            <a:off x="987552" y="2560320"/>
            <a:ext cx="4315968" cy="101498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Initialize Vagrant  </a:t>
            </a:r>
            <a:pPr indent="0" marL="0">
              <a:buNone/>
            </a:pPr>
            <a:r>
              <a:rPr lang="en-US" sz="1500" dirty="0">
                <a:solidFill>
                  <a:srgbClr val="1F2937"/>
                </a:solidFill>
                <a:latin typeface="Calibri" pitchFamily="34" charset="0"/>
                <a:ea typeface="Calibri" pitchFamily="34" charset="-122"/>
                <a:cs typeface="Calibri" pitchFamily="34" charset="-120"/>
              </a:rPr>
              <a:t>vagrant init -m &lt;box&gt; writes a minimal Vagrantfile using that box.</a:t>
            </a:r>
            <a:endParaRPr lang="en-US" sz="1500" dirty="0"/>
          </a:p>
        </p:txBody>
      </p:sp>
      <p:sp>
        <p:nvSpPr>
          <p:cNvPr id="11" name="Shape 8"/>
          <p:cNvSpPr/>
          <p:nvPr/>
        </p:nvSpPr>
        <p:spPr>
          <a:xfrm>
            <a:off x="548640" y="3630168"/>
            <a:ext cx="310896" cy="310896"/>
          </a:xfrm>
          <a:prstGeom prst="ellipse">
            <a:avLst/>
          </a:prstGeom>
          <a:solidFill>
            <a:srgbClr val="5B45C9"/>
          </a:solidFill>
          <a:ln w="12700">
            <a:solidFill>
              <a:srgbClr val="5B45C9"/>
            </a:solidFill>
            <a:prstDash val="solid"/>
          </a:ln>
        </p:spPr>
      </p:sp>
      <p:sp>
        <p:nvSpPr>
          <p:cNvPr id="12" name="Text 9"/>
          <p:cNvSpPr txBox="1"/>
          <p:nvPr/>
        </p:nvSpPr>
        <p:spPr>
          <a:xfrm>
            <a:off x="548640" y="36301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3" name="Text 10"/>
          <p:cNvSpPr txBox="1"/>
          <p:nvPr/>
        </p:nvSpPr>
        <p:spPr>
          <a:xfrm>
            <a:off x="987552" y="3611880"/>
            <a:ext cx="4315968" cy="101498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Review or modify the Vagrantfile  </a:t>
            </a:r>
            <a:pPr indent="0" marL="0">
              <a:buNone/>
            </a:pPr>
            <a:r>
              <a:rPr lang="en-US" sz="1500" dirty="0">
                <a:solidFill>
                  <a:srgbClr val="1F2937"/>
                </a:solidFill>
                <a:latin typeface="Calibri" pitchFamily="34" charset="0"/>
                <a:ea typeface="Calibri" pitchFamily="34" charset="-122"/>
                <a:cs typeface="Calibri" pitchFamily="34" charset="-120"/>
              </a:rPr>
              <a:t>It already contains our box. This is where we'll add CPU, RAM and networking later.</a:t>
            </a:r>
            <a:endParaRPr lang="en-US" sz="1500" dirty="0"/>
          </a:p>
        </p:txBody>
      </p:sp>
      <p:sp>
        <p:nvSpPr>
          <p:cNvPr id="14" name="Shape 11"/>
          <p:cNvSpPr/>
          <p:nvPr/>
        </p:nvSpPr>
        <p:spPr>
          <a:xfrm>
            <a:off x="5669280" y="1463040"/>
            <a:ext cx="5973775" cy="3566160"/>
          </a:xfrm>
          <a:prstGeom prst="roundRect">
            <a:avLst>
              <a:gd name="adj" fmla="val 1538"/>
            </a:avLst>
          </a:prstGeom>
          <a:solidFill>
            <a:srgbClr val="0F172A"/>
          </a:solidFill>
          <a:ln w="12700">
            <a:solidFill>
              <a:srgbClr val="0F172A"/>
            </a:solidFill>
            <a:prstDash val="solid"/>
          </a:ln>
        </p:spPr>
      </p:sp>
      <p:sp>
        <p:nvSpPr>
          <p:cNvPr id="15" name="Shape 12"/>
          <p:cNvSpPr/>
          <p:nvPr/>
        </p:nvSpPr>
        <p:spPr>
          <a:xfrm>
            <a:off x="5852160" y="1609344"/>
            <a:ext cx="100584" cy="100584"/>
          </a:xfrm>
          <a:prstGeom prst="ellipse">
            <a:avLst/>
          </a:prstGeom>
          <a:solidFill>
            <a:srgbClr val="EF6B5E"/>
          </a:solidFill>
          <a:ln w="12700">
            <a:solidFill>
              <a:srgbClr val="EF6B5E"/>
            </a:solidFill>
            <a:prstDash val="solid"/>
          </a:ln>
        </p:spPr>
      </p:sp>
      <p:sp>
        <p:nvSpPr>
          <p:cNvPr id="16" name="Shape 13"/>
          <p:cNvSpPr/>
          <p:nvPr/>
        </p:nvSpPr>
        <p:spPr>
          <a:xfrm>
            <a:off x="6016752" y="1609344"/>
            <a:ext cx="100584" cy="100584"/>
          </a:xfrm>
          <a:prstGeom prst="ellipse">
            <a:avLst/>
          </a:prstGeom>
          <a:solidFill>
            <a:srgbClr val="F4BE4F"/>
          </a:solidFill>
          <a:ln w="12700">
            <a:solidFill>
              <a:srgbClr val="F4BE4F"/>
            </a:solidFill>
            <a:prstDash val="solid"/>
          </a:ln>
        </p:spPr>
      </p:sp>
      <p:sp>
        <p:nvSpPr>
          <p:cNvPr id="17" name="Shape 14"/>
          <p:cNvSpPr/>
          <p:nvPr/>
        </p:nvSpPr>
        <p:spPr>
          <a:xfrm>
            <a:off x="6181344" y="1609344"/>
            <a:ext cx="100584" cy="100584"/>
          </a:xfrm>
          <a:prstGeom prst="ellipse">
            <a:avLst/>
          </a:prstGeom>
          <a:solidFill>
            <a:srgbClr val="5FC454"/>
          </a:solidFill>
          <a:ln w="12700">
            <a:solidFill>
              <a:srgbClr val="5FC454"/>
            </a:solidFill>
            <a:prstDash val="solid"/>
          </a:ln>
        </p:spPr>
      </p:sp>
      <p:sp>
        <p:nvSpPr>
          <p:cNvPr id="18" name="Text 15"/>
          <p:cNvSpPr txBox="1"/>
          <p:nvPr/>
        </p:nvSpPr>
        <p:spPr>
          <a:xfrm>
            <a:off x="6400800" y="1536192"/>
            <a:ext cx="505937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terminal — host machine</a:t>
            </a:r>
            <a:endParaRPr lang="en-US" sz="1100" dirty="0"/>
          </a:p>
        </p:txBody>
      </p:sp>
      <p:sp>
        <p:nvSpPr>
          <p:cNvPr id="19" name="Text 16"/>
          <p:cNvSpPr txBox="1"/>
          <p:nvPr/>
        </p:nvSpPr>
        <p:spPr>
          <a:xfrm>
            <a:off x="5870448" y="1901952"/>
            <a:ext cx="5608015" cy="3017520"/>
          </a:xfrm>
          <a:prstGeom prst="rect">
            <a:avLst/>
          </a:prstGeom>
          <a:noFill/>
          <a:ln/>
        </p:spPr>
        <p:txBody>
          <a:bodyPr wrap="square" lIns="0" tIns="0" rIns="0" bIns="0" rtlCol="0" anchor="t"/>
          <a:lstStyle/>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mkdir ubuntu-lab</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cd ubuntu-lab</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vagrant init -m bento/ubuntu-24.04</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A `Vagrantfile` has been placed in this</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directory. You are now ready to `vagrant up`...</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cat Vagrantfile</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Vagrant.configure("2") do |config|</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config.vm.box = "bento/ubuntu-24.04"</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end</a:t>
            </a:r>
            <a:endParaRPr lang="en-US" sz="1300" dirty="0"/>
          </a:p>
        </p:txBody>
      </p:sp>
      <p:sp>
        <p:nvSpPr>
          <p:cNvPr id="20" name="Shape 17"/>
          <p:cNvSpPr/>
          <p:nvPr/>
        </p:nvSpPr>
        <p:spPr>
          <a:xfrm>
            <a:off x="548640" y="4800600"/>
            <a:ext cx="4754880" cy="685800"/>
          </a:xfrm>
          <a:prstGeom prst="roundRect">
            <a:avLst>
              <a:gd name="adj" fmla="val 10667"/>
            </a:avLst>
          </a:prstGeom>
          <a:solidFill>
            <a:srgbClr val="FCF1DE"/>
          </a:solidFill>
          <a:ln w="12700">
            <a:solidFill>
              <a:srgbClr val="FCF1DE"/>
            </a:solidFill>
            <a:prstDash val="solid"/>
          </a:ln>
        </p:spPr>
      </p:sp>
      <p:sp>
        <p:nvSpPr>
          <p:cNvPr id="21" name="Text 18"/>
          <p:cNvSpPr txBox="1"/>
          <p:nvPr/>
        </p:nvSpPr>
        <p:spPr>
          <a:xfrm>
            <a:off x="822960" y="4800600"/>
            <a:ext cx="4297680" cy="685800"/>
          </a:xfrm>
          <a:prstGeom prst="rect">
            <a:avLst/>
          </a:prstGeom>
          <a:noFill/>
          <a:ln/>
        </p:spPr>
        <p:txBody>
          <a:bodyPr wrap="square" lIns="0" tIns="0" rIns="0" bIns="0" rtlCol="0" anchor="ctr"/>
          <a:lstStyle/>
          <a:p>
            <a:pPr indent="0" marL="0">
              <a:buNone/>
            </a:pPr>
            <a:r>
              <a:rPr lang="en-US" sz="1500" b="1" dirty="0">
                <a:solidFill>
                  <a:srgbClr val="C97A06"/>
                </a:solidFill>
                <a:latin typeface="Calibri" pitchFamily="34" charset="0"/>
                <a:ea typeface="Calibri" pitchFamily="34" charset="-122"/>
                <a:cs typeface="Calibri" pitchFamily="34" charset="-120"/>
              </a:rPr>
              <a:t>So far: just a text file. No VM exists yet.</a:t>
            </a:r>
            <a:endParaRPr lang="en-US" sz="1500" dirty="0"/>
          </a:p>
        </p:txBody>
      </p:sp>
      <p:sp>
        <p:nvSpPr>
          <p:cNvPr id="22" name="Shape 19"/>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23" name="Shape 20"/>
          <p:cNvSpPr/>
          <p:nvPr/>
        </p:nvSpPr>
        <p:spPr>
          <a:xfrm>
            <a:off x="731520" y="5861304"/>
            <a:ext cx="420624" cy="420624"/>
          </a:xfrm>
          <a:prstGeom prst="ellipse">
            <a:avLst/>
          </a:prstGeom>
          <a:solidFill>
            <a:srgbClr val="5B45C9"/>
          </a:solidFill>
          <a:ln w="12700">
            <a:solidFill>
              <a:srgbClr val="5B45C9"/>
            </a:solidFill>
            <a:prstDash val="solid"/>
          </a:ln>
        </p:spPr>
      </p:sp>
      <p:pic>
        <p:nvPicPr>
          <p:cNvPr id="24"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25" name="Text 21"/>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Describe first, create second.</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13 · FIRST VAGRANT ENVIRONMENT</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Steps 4 and 5 — vagrant up, vagrant status</a:t>
            </a:r>
            <a:endParaRPr lang="en-US" sz="3000" dirty="0"/>
          </a:p>
        </p:txBody>
      </p:sp>
      <p:sp>
        <p:nvSpPr>
          <p:cNvPr id="5" name="Text 2"/>
          <p:cNvSpPr txBox="1"/>
          <p:nvPr/>
        </p:nvSpPr>
        <p:spPr>
          <a:xfrm>
            <a:off x="548640" y="1417320"/>
            <a:ext cx="4572000" cy="320040"/>
          </a:xfrm>
          <a:prstGeom prst="rect">
            <a:avLst/>
          </a:prstGeom>
          <a:noFill/>
          <a:ln/>
        </p:spPr>
        <p:txBody>
          <a:bodyPr wrap="square" lIns="0" tIns="0" rIns="0" bIns="0" rtlCol="0" anchor="t"/>
          <a:lstStyle/>
          <a:p>
            <a:pPr indent="0" marL="0">
              <a:buNone/>
            </a:pPr>
            <a:r>
              <a:rPr lang="en-US" sz="1600" b="1" dirty="0">
                <a:solidFill>
                  <a:srgbClr val="14202E"/>
                </a:solidFill>
                <a:latin typeface="Arial" pitchFamily="34" charset="0"/>
                <a:ea typeface="Arial" pitchFamily="34" charset="-122"/>
                <a:cs typeface="Arial" pitchFamily="34" charset="-120"/>
              </a:rPr>
              <a:t>What vagrant up does</a:t>
            </a:r>
            <a:endParaRPr lang="en-US" sz="1600" dirty="0"/>
          </a:p>
        </p:txBody>
      </p:sp>
      <p:sp>
        <p:nvSpPr>
          <p:cNvPr id="6" name="Shape 3"/>
          <p:cNvSpPr/>
          <p:nvPr/>
        </p:nvSpPr>
        <p:spPr>
          <a:xfrm>
            <a:off x="548640" y="1847088"/>
            <a:ext cx="310896" cy="310896"/>
          </a:xfrm>
          <a:prstGeom prst="ellipse">
            <a:avLst/>
          </a:prstGeom>
          <a:solidFill>
            <a:srgbClr val="5B45C9"/>
          </a:solidFill>
          <a:ln w="12700">
            <a:solidFill>
              <a:srgbClr val="5B45C9"/>
            </a:solidFill>
            <a:prstDash val="solid"/>
          </a:ln>
        </p:spPr>
      </p:sp>
      <p:sp>
        <p:nvSpPr>
          <p:cNvPr id="7" name="Text 4"/>
          <p:cNvSpPr txBox="1"/>
          <p:nvPr/>
        </p:nvSpPr>
        <p:spPr>
          <a:xfrm>
            <a:off x="548640" y="184708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8" name="Text 5"/>
          <p:cNvSpPr txBox="1"/>
          <p:nvPr/>
        </p:nvSpPr>
        <p:spPr>
          <a:xfrm>
            <a:off x="987552" y="1828800"/>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Reads the Vagrantfile</a:t>
            </a:r>
            <a:endParaRPr lang="en-US" sz="1400" dirty="0"/>
          </a:p>
        </p:txBody>
      </p:sp>
      <p:sp>
        <p:nvSpPr>
          <p:cNvPr id="9" name="Shape 6"/>
          <p:cNvSpPr/>
          <p:nvPr/>
        </p:nvSpPr>
        <p:spPr>
          <a:xfrm>
            <a:off x="548640" y="2322576"/>
            <a:ext cx="310896" cy="310896"/>
          </a:xfrm>
          <a:prstGeom prst="ellipse">
            <a:avLst/>
          </a:prstGeom>
          <a:solidFill>
            <a:srgbClr val="5B45C9"/>
          </a:solidFill>
          <a:ln w="12700">
            <a:solidFill>
              <a:srgbClr val="5B45C9"/>
            </a:solidFill>
            <a:prstDash val="solid"/>
          </a:ln>
        </p:spPr>
      </p:sp>
      <p:sp>
        <p:nvSpPr>
          <p:cNvPr id="10" name="Text 7"/>
          <p:cNvSpPr txBox="1"/>
          <p:nvPr/>
        </p:nvSpPr>
        <p:spPr>
          <a:xfrm>
            <a:off x="548640" y="232257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1" name="Text 8"/>
          <p:cNvSpPr txBox="1"/>
          <p:nvPr/>
        </p:nvSpPr>
        <p:spPr>
          <a:xfrm>
            <a:off x="987552" y="2304288"/>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Finds the box locally — or downloads it (first time only)</a:t>
            </a:r>
            <a:endParaRPr lang="en-US" sz="1400" dirty="0"/>
          </a:p>
        </p:txBody>
      </p:sp>
      <p:sp>
        <p:nvSpPr>
          <p:cNvPr id="12" name="Shape 9"/>
          <p:cNvSpPr/>
          <p:nvPr/>
        </p:nvSpPr>
        <p:spPr>
          <a:xfrm>
            <a:off x="548640" y="2798064"/>
            <a:ext cx="310896" cy="310896"/>
          </a:xfrm>
          <a:prstGeom prst="ellipse">
            <a:avLst/>
          </a:prstGeom>
          <a:solidFill>
            <a:srgbClr val="5B45C9"/>
          </a:solidFill>
          <a:ln w="12700">
            <a:solidFill>
              <a:srgbClr val="5B45C9"/>
            </a:solidFill>
            <a:prstDash val="solid"/>
          </a:ln>
        </p:spPr>
      </p:sp>
      <p:sp>
        <p:nvSpPr>
          <p:cNvPr id="13" name="Text 10"/>
          <p:cNvSpPr txBox="1"/>
          <p:nvPr/>
        </p:nvSpPr>
        <p:spPr>
          <a:xfrm>
            <a:off x="548640" y="279806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4" name="Text 11"/>
          <p:cNvSpPr txBox="1"/>
          <p:nvPr/>
        </p:nvSpPr>
        <p:spPr>
          <a:xfrm>
            <a:off x="987552" y="2779776"/>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Imports the box into the provider as a new VM</a:t>
            </a:r>
            <a:endParaRPr lang="en-US" sz="1400" dirty="0"/>
          </a:p>
        </p:txBody>
      </p:sp>
      <p:sp>
        <p:nvSpPr>
          <p:cNvPr id="15" name="Shape 12"/>
          <p:cNvSpPr/>
          <p:nvPr/>
        </p:nvSpPr>
        <p:spPr>
          <a:xfrm>
            <a:off x="548640" y="3273552"/>
            <a:ext cx="310896" cy="310896"/>
          </a:xfrm>
          <a:prstGeom prst="ellipse">
            <a:avLst/>
          </a:prstGeom>
          <a:solidFill>
            <a:srgbClr val="5B45C9"/>
          </a:solidFill>
          <a:ln w="12700">
            <a:solidFill>
              <a:srgbClr val="5B45C9"/>
            </a:solidFill>
            <a:prstDash val="solid"/>
          </a:ln>
        </p:spPr>
      </p:sp>
      <p:sp>
        <p:nvSpPr>
          <p:cNvPr id="16" name="Text 13"/>
          <p:cNvSpPr txBox="1"/>
          <p:nvPr/>
        </p:nvSpPr>
        <p:spPr>
          <a:xfrm>
            <a:off x="548640" y="3273552"/>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7" name="Text 14"/>
          <p:cNvSpPr txBox="1"/>
          <p:nvPr/>
        </p:nvSpPr>
        <p:spPr>
          <a:xfrm>
            <a:off x="987552" y="3255264"/>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Sets up networking, incl. an SSH port forward</a:t>
            </a:r>
            <a:endParaRPr lang="en-US" sz="1400" dirty="0"/>
          </a:p>
        </p:txBody>
      </p:sp>
      <p:sp>
        <p:nvSpPr>
          <p:cNvPr id="18" name="Shape 15"/>
          <p:cNvSpPr/>
          <p:nvPr/>
        </p:nvSpPr>
        <p:spPr>
          <a:xfrm>
            <a:off x="548640" y="3749040"/>
            <a:ext cx="310896" cy="310896"/>
          </a:xfrm>
          <a:prstGeom prst="ellipse">
            <a:avLst/>
          </a:prstGeom>
          <a:solidFill>
            <a:srgbClr val="5B45C9"/>
          </a:solidFill>
          <a:ln w="12700">
            <a:solidFill>
              <a:srgbClr val="5B45C9"/>
            </a:solidFill>
            <a:prstDash val="solid"/>
          </a:ln>
        </p:spPr>
      </p:sp>
      <p:sp>
        <p:nvSpPr>
          <p:cNvPr id="19" name="Text 16"/>
          <p:cNvSpPr txBox="1"/>
          <p:nvPr/>
        </p:nvSpPr>
        <p:spPr>
          <a:xfrm>
            <a:off x="548640" y="374904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0" name="Text 17"/>
          <p:cNvSpPr txBox="1"/>
          <p:nvPr/>
        </p:nvSpPr>
        <p:spPr>
          <a:xfrm>
            <a:off x="987552" y="3730752"/>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Boots the VM and waits until it's ready</a:t>
            </a:r>
            <a:endParaRPr lang="en-US" sz="1400" dirty="0"/>
          </a:p>
        </p:txBody>
      </p:sp>
      <p:sp>
        <p:nvSpPr>
          <p:cNvPr id="21" name="Shape 18"/>
          <p:cNvSpPr/>
          <p:nvPr/>
        </p:nvSpPr>
        <p:spPr>
          <a:xfrm>
            <a:off x="548640" y="4224528"/>
            <a:ext cx="310896" cy="310896"/>
          </a:xfrm>
          <a:prstGeom prst="ellipse">
            <a:avLst/>
          </a:prstGeom>
          <a:solidFill>
            <a:srgbClr val="5B45C9"/>
          </a:solidFill>
          <a:ln w="12700">
            <a:solidFill>
              <a:srgbClr val="5B45C9"/>
            </a:solidFill>
            <a:prstDash val="solid"/>
          </a:ln>
        </p:spPr>
      </p:sp>
      <p:sp>
        <p:nvSpPr>
          <p:cNvPr id="22" name="Text 19"/>
          <p:cNvSpPr txBox="1"/>
          <p:nvPr/>
        </p:nvSpPr>
        <p:spPr>
          <a:xfrm>
            <a:off x="548640" y="422452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23" name="Text 20"/>
          <p:cNvSpPr txBox="1"/>
          <p:nvPr/>
        </p:nvSpPr>
        <p:spPr>
          <a:xfrm>
            <a:off x="987552" y="4206240"/>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Swaps in a fresh SSH key for this VM</a:t>
            </a:r>
            <a:endParaRPr lang="en-US" sz="1400" dirty="0"/>
          </a:p>
        </p:txBody>
      </p:sp>
      <p:sp>
        <p:nvSpPr>
          <p:cNvPr id="24" name="Shape 21"/>
          <p:cNvSpPr/>
          <p:nvPr/>
        </p:nvSpPr>
        <p:spPr>
          <a:xfrm>
            <a:off x="548640" y="4700016"/>
            <a:ext cx="310896" cy="310896"/>
          </a:xfrm>
          <a:prstGeom prst="ellipse">
            <a:avLst/>
          </a:prstGeom>
          <a:solidFill>
            <a:srgbClr val="5B45C9"/>
          </a:solidFill>
          <a:ln w="12700">
            <a:solidFill>
              <a:srgbClr val="5B45C9"/>
            </a:solidFill>
            <a:prstDash val="solid"/>
          </a:ln>
        </p:spPr>
      </p:sp>
      <p:sp>
        <p:nvSpPr>
          <p:cNvPr id="25" name="Text 22"/>
          <p:cNvSpPr txBox="1"/>
          <p:nvPr/>
        </p:nvSpPr>
        <p:spPr>
          <a:xfrm>
            <a:off x="548640" y="470001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26" name="Text 23"/>
          <p:cNvSpPr txBox="1"/>
          <p:nvPr/>
        </p:nvSpPr>
        <p:spPr>
          <a:xfrm>
            <a:off x="987552" y="4681728"/>
            <a:ext cx="4681728" cy="438912"/>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Shares your project folder as /vagrant in the VM</a:t>
            </a:r>
            <a:endParaRPr lang="en-US" sz="1400" dirty="0"/>
          </a:p>
        </p:txBody>
      </p:sp>
      <p:sp>
        <p:nvSpPr>
          <p:cNvPr id="27" name="Shape 24"/>
          <p:cNvSpPr/>
          <p:nvPr/>
        </p:nvSpPr>
        <p:spPr>
          <a:xfrm>
            <a:off x="5989320" y="1417320"/>
            <a:ext cx="5653735" cy="4069080"/>
          </a:xfrm>
          <a:prstGeom prst="roundRect">
            <a:avLst>
              <a:gd name="adj" fmla="val 1348"/>
            </a:avLst>
          </a:prstGeom>
          <a:solidFill>
            <a:srgbClr val="0F172A"/>
          </a:solidFill>
          <a:ln w="12700">
            <a:solidFill>
              <a:srgbClr val="0F172A"/>
            </a:solidFill>
            <a:prstDash val="solid"/>
          </a:ln>
        </p:spPr>
      </p:sp>
      <p:sp>
        <p:nvSpPr>
          <p:cNvPr id="28" name="Shape 25"/>
          <p:cNvSpPr/>
          <p:nvPr/>
        </p:nvSpPr>
        <p:spPr>
          <a:xfrm>
            <a:off x="6172200" y="1563624"/>
            <a:ext cx="100584" cy="100584"/>
          </a:xfrm>
          <a:prstGeom prst="ellipse">
            <a:avLst/>
          </a:prstGeom>
          <a:solidFill>
            <a:srgbClr val="EF6B5E"/>
          </a:solidFill>
          <a:ln w="12700">
            <a:solidFill>
              <a:srgbClr val="EF6B5E"/>
            </a:solidFill>
            <a:prstDash val="solid"/>
          </a:ln>
        </p:spPr>
      </p:sp>
      <p:sp>
        <p:nvSpPr>
          <p:cNvPr id="29" name="Shape 26"/>
          <p:cNvSpPr/>
          <p:nvPr/>
        </p:nvSpPr>
        <p:spPr>
          <a:xfrm>
            <a:off x="6336792" y="1563624"/>
            <a:ext cx="100584" cy="100584"/>
          </a:xfrm>
          <a:prstGeom prst="ellipse">
            <a:avLst/>
          </a:prstGeom>
          <a:solidFill>
            <a:srgbClr val="F4BE4F"/>
          </a:solidFill>
          <a:ln w="12700">
            <a:solidFill>
              <a:srgbClr val="F4BE4F"/>
            </a:solidFill>
            <a:prstDash val="solid"/>
          </a:ln>
        </p:spPr>
      </p:sp>
      <p:sp>
        <p:nvSpPr>
          <p:cNvPr id="30" name="Shape 27"/>
          <p:cNvSpPr/>
          <p:nvPr/>
        </p:nvSpPr>
        <p:spPr>
          <a:xfrm>
            <a:off x="6501384" y="1563624"/>
            <a:ext cx="100584" cy="100584"/>
          </a:xfrm>
          <a:prstGeom prst="ellipse">
            <a:avLst/>
          </a:prstGeom>
          <a:solidFill>
            <a:srgbClr val="5FC454"/>
          </a:solidFill>
          <a:ln w="12700">
            <a:solidFill>
              <a:srgbClr val="5FC454"/>
            </a:solidFill>
            <a:prstDash val="solid"/>
          </a:ln>
        </p:spPr>
      </p:sp>
      <p:sp>
        <p:nvSpPr>
          <p:cNvPr id="31" name="Text 28"/>
          <p:cNvSpPr txBox="1"/>
          <p:nvPr/>
        </p:nvSpPr>
        <p:spPr>
          <a:xfrm>
            <a:off x="6720840" y="1490472"/>
            <a:ext cx="473933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terminal — output shortened</a:t>
            </a:r>
            <a:endParaRPr lang="en-US" sz="1100" dirty="0"/>
          </a:p>
        </p:txBody>
      </p:sp>
      <p:sp>
        <p:nvSpPr>
          <p:cNvPr id="32" name="Text 29"/>
          <p:cNvSpPr txBox="1"/>
          <p:nvPr/>
        </p:nvSpPr>
        <p:spPr>
          <a:xfrm>
            <a:off x="6190488" y="1856232"/>
            <a:ext cx="5287975" cy="3520440"/>
          </a:xfrm>
          <a:prstGeom prst="rect">
            <a:avLst/>
          </a:prstGeom>
          <a:noFill/>
          <a:ln/>
        </p:spPr>
        <p:txBody>
          <a:bodyPr wrap="square" lIns="0" tIns="0" rIns="0" bIns="0" rtlCol="0" anchor="t"/>
          <a:lstStyle/>
          <a:p>
            <a:pPr indent="0" marL="0">
              <a:lnSpc>
                <a:spcPct val="105000"/>
              </a:lnSpc>
              <a:buNone/>
            </a:pPr>
            <a:r>
              <a:rPr lang="en-US" sz="12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00" b="1" dirty="0">
                <a:solidFill>
                  <a:srgbClr val="FFFFFF"/>
                </a:solidFill>
                <a:latin typeface="Courier New" pitchFamily="34" charset="0"/>
                <a:ea typeface="Courier New" pitchFamily="34" charset="-122"/>
                <a:cs typeface="Courier New" pitchFamily="34" charset="-120"/>
              </a:rPr>
              <a:t>vagrant up</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==&gt; default: Importing base box 'bento/ubuntu-24.04'...</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==&gt; default: Forwarding ports...</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    default: 22 (guest) =&gt; 2222 (host)</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==&gt; default: Booting VM...</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==&gt; default: Machine booted and ready!</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==&gt; default: Mounting shared folders...</a:t>
            </a:r>
            <a:endParaRPr lang="en-US" sz="1200" dirty="0"/>
          </a:p>
          <a:p>
            <a:pPr indent="0" marL="0">
              <a:lnSpc>
                <a:spcPct val="105000"/>
              </a:lnSpc>
              <a:buNone/>
            </a:pPr>
            <a:r>
              <a:rPr lang="en-US" sz="1200" dirty="0">
                <a:solidFill>
                  <a:srgbClr val="A5B4FC"/>
                </a:solidFill>
                <a:latin typeface="Courier New" pitchFamily="34" charset="0"/>
                <a:ea typeface="Courier New" pitchFamily="34" charset="-122"/>
                <a:cs typeface="Courier New" pitchFamily="34" charset="-120"/>
              </a:rPr>
              <a:t>    default: /vagrant =&gt; ~/ubuntu-lab</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a:t>
            </a:r>
            <a:endParaRPr lang="en-US" sz="1200" dirty="0"/>
          </a:p>
          <a:p>
            <a:pPr indent="0" marL="0">
              <a:lnSpc>
                <a:spcPct val="105000"/>
              </a:lnSpc>
              <a:buNone/>
            </a:pPr>
            <a:r>
              <a:rPr lang="en-US" sz="12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00" b="1" dirty="0">
                <a:solidFill>
                  <a:srgbClr val="FFFFFF"/>
                </a:solidFill>
                <a:latin typeface="Courier New" pitchFamily="34" charset="0"/>
                <a:ea typeface="Courier New" pitchFamily="34" charset="-122"/>
                <a:cs typeface="Courier New" pitchFamily="34" charset="-120"/>
              </a:rPr>
              <a:t>vagrant status</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Current machine states:</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default         running (virtualbox)</a:t>
            </a:r>
            <a:endParaRPr lang="en-US" sz="1200" dirty="0"/>
          </a:p>
        </p:txBody>
      </p:sp>
      <p:sp>
        <p:nvSpPr>
          <p:cNvPr id="33" name="Shape 30"/>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4" name="Shape 31"/>
          <p:cNvSpPr/>
          <p:nvPr/>
        </p:nvSpPr>
        <p:spPr>
          <a:xfrm>
            <a:off x="731520" y="5861304"/>
            <a:ext cx="420624" cy="420624"/>
          </a:xfrm>
          <a:prstGeom prst="ellipse">
            <a:avLst/>
          </a:prstGeom>
          <a:solidFill>
            <a:srgbClr val="5B45C9"/>
          </a:solidFill>
          <a:ln w="12700">
            <a:solidFill>
              <a:srgbClr val="5B45C9"/>
            </a:solidFill>
            <a:prstDash val="solid"/>
          </a:ln>
        </p:spPr>
      </p:sp>
      <p:pic>
        <p:nvPicPr>
          <p:cNvPr id="35"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36" name="Text 32"/>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One command replaced the whole manual checklist from the start of the session.</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13 · FIRST VAGRANT ENVIRONMENT</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Steps 6 to 9 — connect, verify, exit, stop</a:t>
            </a:r>
            <a:endParaRPr lang="en-US" sz="3000" dirty="0"/>
          </a:p>
        </p:txBody>
      </p:sp>
      <p:sp>
        <p:nvSpPr>
          <p:cNvPr id="5" name="Shape 2"/>
          <p:cNvSpPr/>
          <p:nvPr/>
        </p:nvSpPr>
        <p:spPr>
          <a:xfrm>
            <a:off x="548640" y="1527048"/>
            <a:ext cx="310896" cy="310896"/>
          </a:xfrm>
          <a:prstGeom prst="ellipse">
            <a:avLst/>
          </a:prstGeom>
          <a:solidFill>
            <a:srgbClr val="5B45C9"/>
          </a:solidFill>
          <a:ln w="12700">
            <a:solidFill>
              <a:srgbClr val="5B45C9"/>
            </a:solidFill>
            <a:prstDash val="solid"/>
          </a:ln>
        </p:spPr>
      </p:sp>
      <p:sp>
        <p:nvSpPr>
          <p:cNvPr id="6" name="Text 3"/>
          <p:cNvSpPr txBox="1"/>
          <p:nvPr/>
        </p:nvSpPr>
        <p:spPr>
          <a:xfrm>
            <a:off x="548640" y="152704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7" name="Text 4"/>
          <p:cNvSpPr txBox="1"/>
          <p:nvPr/>
        </p:nvSpPr>
        <p:spPr>
          <a:xfrm>
            <a:off x="987552" y="1508760"/>
            <a:ext cx="4498848" cy="83210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Connect  </a:t>
            </a:r>
            <a:pPr indent="0" marL="0">
              <a:buNone/>
            </a:pPr>
            <a:r>
              <a:rPr lang="en-US" sz="1500" dirty="0">
                <a:solidFill>
                  <a:srgbClr val="1F2937"/>
                </a:solidFill>
                <a:latin typeface="Calibri" pitchFamily="34" charset="0"/>
                <a:ea typeface="Calibri" pitchFamily="34" charset="-122"/>
                <a:cs typeface="Calibri" pitchFamily="34" charset="-120"/>
              </a:rPr>
              <a:t>vagrant ssh drops you into a shell inside the VM.</a:t>
            </a:r>
            <a:endParaRPr lang="en-US" sz="1500" dirty="0"/>
          </a:p>
        </p:txBody>
      </p:sp>
      <p:sp>
        <p:nvSpPr>
          <p:cNvPr id="8" name="Shape 5"/>
          <p:cNvSpPr/>
          <p:nvPr/>
        </p:nvSpPr>
        <p:spPr>
          <a:xfrm>
            <a:off x="548640" y="2395728"/>
            <a:ext cx="310896" cy="310896"/>
          </a:xfrm>
          <a:prstGeom prst="ellipse">
            <a:avLst/>
          </a:prstGeom>
          <a:solidFill>
            <a:srgbClr val="5B45C9"/>
          </a:solidFill>
          <a:ln w="12700">
            <a:solidFill>
              <a:srgbClr val="5B45C9"/>
            </a:solidFill>
            <a:prstDash val="solid"/>
          </a:ln>
        </p:spPr>
      </p:sp>
      <p:sp>
        <p:nvSpPr>
          <p:cNvPr id="9" name="Text 6"/>
          <p:cNvSpPr txBox="1"/>
          <p:nvPr/>
        </p:nvSpPr>
        <p:spPr>
          <a:xfrm>
            <a:off x="548640" y="239572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10" name="Text 7"/>
          <p:cNvSpPr txBox="1"/>
          <p:nvPr/>
        </p:nvSpPr>
        <p:spPr>
          <a:xfrm>
            <a:off x="987552" y="2377440"/>
            <a:ext cx="4498848" cy="83210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Verify the OS  </a:t>
            </a:r>
            <a:pPr indent="0" marL="0">
              <a:buNone/>
            </a:pPr>
            <a:r>
              <a:rPr lang="en-US" sz="1500" dirty="0">
                <a:solidFill>
                  <a:srgbClr val="1F2937"/>
                </a:solidFill>
                <a:latin typeface="Calibri" pitchFamily="34" charset="0"/>
                <a:ea typeface="Calibri" pitchFamily="34" charset="-122"/>
                <a:cs typeface="Calibri" pitchFamily="34" charset="-120"/>
              </a:rPr>
              <a:t>Read /etc/os-release — it's Ubuntu 24.04.</a:t>
            </a:r>
            <a:endParaRPr lang="en-US" sz="1500" dirty="0"/>
          </a:p>
        </p:txBody>
      </p:sp>
      <p:sp>
        <p:nvSpPr>
          <p:cNvPr id="11" name="Shape 8"/>
          <p:cNvSpPr/>
          <p:nvPr/>
        </p:nvSpPr>
        <p:spPr>
          <a:xfrm>
            <a:off x="548640" y="3264408"/>
            <a:ext cx="310896" cy="310896"/>
          </a:xfrm>
          <a:prstGeom prst="ellipse">
            <a:avLst/>
          </a:prstGeom>
          <a:solidFill>
            <a:srgbClr val="5B45C9"/>
          </a:solidFill>
          <a:ln w="12700">
            <a:solidFill>
              <a:srgbClr val="5B45C9"/>
            </a:solidFill>
            <a:prstDash val="solid"/>
          </a:ln>
        </p:spPr>
      </p:sp>
      <p:sp>
        <p:nvSpPr>
          <p:cNvPr id="12" name="Text 9"/>
          <p:cNvSpPr txBox="1"/>
          <p:nvPr/>
        </p:nvSpPr>
        <p:spPr>
          <a:xfrm>
            <a:off x="548640" y="326440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a:t>
            </a:r>
            <a:endParaRPr lang="en-US" sz="1100" dirty="0"/>
          </a:p>
        </p:txBody>
      </p:sp>
      <p:sp>
        <p:nvSpPr>
          <p:cNvPr id="13" name="Text 10"/>
          <p:cNvSpPr txBox="1"/>
          <p:nvPr/>
        </p:nvSpPr>
        <p:spPr>
          <a:xfrm>
            <a:off x="987552" y="3246120"/>
            <a:ext cx="4498848" cy="83210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Exit  </a:t>
            </a:r>
            <a:pPr indent="0" marL="0">
              <a:buNone/>
            </a:pPr>
            <a:r>
              <a:rPr lang="en-US" sz="1500" dirty="0">
                <a:solidFill>
                  <a:srgbClr val="1F2937"/>
                </a:solidFill>
                <a:latin typeface="Calibri" pitchFamily="34" charset="0"/>
                <a:ea typeface="Calibri" pitchFamily="34" charset="-122"/>
                <a:cs typeface="Calibri" pitchFamily="34" charset="-120"/>
              </a:rPr>
              <a:t>exit returns you to the host. Watch the prompt change.</a:t>
            </a:r>
            <a:endParaRPr lang="en-US" sz="1500" dirty="0"/>
          </a:p>
        </p:txBody>
      </p:sp>
      <p:sp>
        <p:nvSpPr>
          <p:cNvPr id="14" name="Shape 11"/>
          <p:cNvSpPr/>
          <p:nvPr/>
        </p:nvSpPr>
        <p:spPr>
          <a:xfrm>
            <a:off x="548640" y="4133088"/>
            <a:ext cx="310896" cy="310896"/>
          </a:xfrm>
          <a:prstGeom prst="ellipse">
            <a:avLst/>
          </a:prstGeom>
          <a:solidFill>
            <a:srgbClr val="5B45C9"/>
          </a:solidFill>
          <a:ln w="12700">
            <a:solidFill>
              <a:srgbClr val="5B45C9"/>
            </a:solidFill>
            <a:prstDash val="solid"/>
          </a:ln>
        </p:spPr>
      </p:sp>
      <p:sp>
        <p:nvSpPr>
          <p:cNvPr id="15" name="Text 12"/>
          <p:cNvSpPr txBox="1"/>
          <p:nvPr/>
        </p:nvSpPr>
        <p:spPr>
          <a:xfrm>
            <a:off x="548640" y="413308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a:t>
            </a:r>
            <a:endParaRPr lang="en-US" sz="1100" dirty="0"/>
          </a:p>
        </p:txBody>
      </p:sp>
      <p:sp>
        <p:nvSpPr>
          <p:cNvPr id="16" name="Text 13"/>
          <p:cNvSpPr txBox="1"/>
          <p:nvPr/>
        </p:nvSpPr>
        <p:spPr>
          <a:xfrm>
            <a:off x="987552" y="4114800"/>
            <a:ext cx="4498848" cy="832104"/>
          </a:xfrm>
          <a:prstGeom prst="rect">
            <a:avLst/>
          </a:prstGeom>
          <a:noFill/>
          <a:ln/>
        </p:spPr>
        <p:txBody>
          <a:bodyPr wrap="square" lIns="0" tIns="0" rIns="0" bIns="0" rtlCol="0" anchor="t"/>
          <a:lstStyle/>
          <a:p>
            <a:pPr indent="0" marL="0">
              <a:buNone/>
            </a:pPr>
            <a:r>
              <a:rPr lang="en-US" sz="1500" b="1" dirty="0">
                <a:solidFill>
                  <a:srgbClr val="14202E"/>
                </a:solidFill>
                <a:latin typeface="Calibri" pitchFamily="34" charset="0"/>
                <a:ea typeface="Calibri" pitchFamily="34" charset="-122"/>
                <a:cs typeface="Calibri" pitchFamily="34" charset="-120"/>
              </a:rPr>
              <a:t>Stop or destroy  </a:t>
            </a:r>
            <a:pPr indent="0" marL="0">
              <a:buNone/>
            </a:pPr>
            <a:r>
              <a:rPr lang="en-US" sz="1500" dirty="0">
                <a:solidFill>
                  <a:srgbClr val="1F2937"/>
                </a:solidFill>
                <a:latin typeface="Calibri" pitchFamily="34" charset="0"/>
                <a:ea typeface="Calibri" pitchFamily="34" charset="-122"/>
                <a:cs typeface="Calibri" pitchFamily="34" charset="-120"/>
              </a:rPr>
              <a:t>halt keeps the VM for later; destroy deletes it.</a:t>
            </a:r>
            <a:endParaRPr lang="en-US" sz="1500" dirty="0"/>
          </a:p>
        </p:txBody>
      </p:sp>
      <p:sp>
        <p:nvSpPr>
          <p:cNvPr id="17" name="Shape 14"/>
          <p:cNvSpPr/>
          <p:nvPr/>
        </p:nvSpPr>
        <p:spPr>
          <a:xfrm>
            <a:off x="5806440" y="1463040"/>
            <a:ext cx="5836615" cy="3749040"/>
          </a:xfrm>
          <a:prstGeom prst="roundRect">
            <a:avLst>
              <a:gd name="adj" fmla="val 1463"/>
            </a:avLst>
          </a:prstGeom>
          <a:solidFill>
            <a:srgbClr val="0F172A"/>
          </a:solidFill>
          <a:ln w="12700">
            <a:solidFill>
              <a:srgbClr val="0F172A"/>
            </a:solidFill>
            <a:prstDash val="solid"/>
          </a:ln>
        </p:spPr>
      </p:sp>
      <p:sp>
        <p:nvSpPr>
          <p:cNvPr id="18" name="Shape 15"/>
          <p:cNvSpPr/>
          <p:nvPr/>
        </p:nvSpPr>
        <p:spPr>
          <a:xfrm>
            <a:off x="5989320" y="1609344"/>
            <a:ext cx="100584" cy="100584"/>
          </a:xfrm>
          <a:prstGeom prst="ellipse">
            <a:avLst/>
          </a:prstGeom>
          <a:solidFill>
            <a:srgbClr val="EF6B5E"/>
          </a:solidFill>
          <a:ln w="12700">
            <a:solidFill>
              <a:srgbClr val="EF6B5E"/>
            </a:solidFill>
            <a:prstDash val="solid"/>
          </a:ln>
        </p:spPr>
      </p:sp>
      <p:sp>
        <p:nvSpPr>
          <p:cNvPr id="19" name="Shape 16"/>
          <p:cNvSpPr/>
          <p:nvPr/>
        </p:nvSpPr>
        <p:spPr>
          <a:xfrm>
            <a:off x="6153912" y="1609344"/>
            <a:ext cx="100584" cy="100584"/>
          </a:xfrm>
          <a:prstGeom prst="ellipse">
            <a:avLst/>
          </a:prstGeom>
          <a:solidFill>
            <a:srgbClr val="F4BE4F"/>
          </a:solidFill>
          <a:ln w="12700">
            <a:solidFill>
              <a:srgbClr val="F4BE4F"/>
            </a:solidFill>
            <a:prstDash val="solid"/>
          </a:ln>
        </p:spPr>
      </p:sp>
      <p:sp>
        <p:nvSpPr>
          <p:cNvPr id="20" name="Shape 17"/>
          <p:cNvSpPr/>
          <p:nvPr/>
        </p:nvSpPr>
        <p:spPr>
          <a:xfrm>
            <a:off x="6318504" y="1609344"/>
            <a:ext cx="100584" cy="100584"/>
          </a:xfrm>
          <a:prstGeom prst="ellipse">
            <a:avLst/>
          </a:prstGeom>
          <a:solidFill>
            <a:srgbClr val="5FC454"/>
          </a:solidFill>
          <a:ln w="12700">
            <a:solidFill>
              <a:srgbClr val="5FC454"/>
            </a:solidFill>
            <a:prstDash val="solid"/>
          </a:ln>
        </p:spPr>
      </p:sp>
      <p:sp>
        <p:nvSpPr>
          <p:cNvPr id="21" name="Text 18"/>
          <p:cNvSpPr txBox="1"/>
          <p:nvPr/>
        </p:nvSpPr>
        <p:spPr>
          <a:xfrm>
            <a:off x="6537960" y="1536192"/>
            <a:ext cx="492221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terminal</a:t>
            </a:r>
            <a:endParaRPr lang="en-US" sz="1100" dirty="0"/>
          </a:p>
        </p:txBody>
      </p:sp>
      <p:sp>
        <p:nvSpPr>
          <p:cNvPr id="22" name="Text 19"/>
          <p:cNvSpPr txBox="1"/>
          <p:nvPr/>
        </p:nvSpPr>
        <p:spPr>
          <a:xfrm>
            <a:off x="6007608" y="1901952"/>
            <a:ext cx="5470855" cy="3200400"/>
          </a:xfrm>
          <a:prstGeom prst="rect">
            <a:avLst/>
          </a:prstGeom>
          <a:noFill/>
          <a:ln/>
        </p:spPr>
        <p:txBody>
          <a:bodyPr wrap="square" lIns="0" tIns="0" rIns="0" bIns="0" rtlCol="0" anchor="t"/>
          <a:lstStyle/>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vagrant ssh</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vagrant@vagrant:~$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grep PRETTY /etc/os-release</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PRETTY_NAME="Ubuntu 24.04.3 LTS"</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vagrant@vagrant:~$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hostname</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vagrant</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vagrant@vagrant:~$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exit</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logout</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vagrant halt    </a:t>
            </a:r>
            <a:pPr indent="0" marL="0">
              <a:lnSpc>
                <a:spcPct val="105000"/>
              </a:lnSpc>
              <a:buNone/>
            </a:pPr>
            <a:r>
              <a:rPr lang="en-US" sz="1300" dirty="0">
                <a:solidFill>
                  <a:srgbClr val="8190A8"/>
                </a:solidFill>
                <a:latin typeface="Courier New" pitchFamily="34" charset="0"/>
                <a:ea typeface="Courier New" pitchFamily="34" charset="-122"/>
                <a:cs typeface="Courier New" pitchFamily="34" charset="-120"/>
              </a:rPr>
              <a:t>  # stop, keep the VM</a:t>
            </a:r>
            <a:endParaRPr lang="en-US" sz="1300" dirty="0"/>
          </a:p>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vagrant destroy </a:t>
            </a:r>
            <a:pPr indent="0" marL="0">
              <a:lnSpc>
                <a:spcPct val="105000"/>
              </a:lnSpc>
              <a:buNone/>
            </a:pPr>
            <a:r>
              <a:rPr lang="en-US" sz="1300" dirty="0">
                <a:solidFill>
                  <a:srgbClr val="8190A8"/>
                </a:solidFill>
                <a:latin typeface="Courier New" pitchFamily="34" charset="0"/>
                <a:ea typeface="Courier New" pitchFamily="34" charset="-122"/>
                <a:cs typeface="Courier New" pitchFamily="34" charset="-120"/>
              </a:rPr>
              <a:t>  # or delete it entirely</a:t>
            </a:r>
            <a:endParaRPr lang="en-US" sz="1300" dirty="0"/>
          </a:p>
        </p:txBody>
      </p:sp>
      <p:sp>
        <p:nvSpPr>
          <p:cNvPr id="23" name="Shape 20"/>
          <p:cNvSpPr/>
          <p:nvPr/>
        </p:nvSpPr>
        <p:spPr>
          <a:xfrm>
            <a:off x="548640" y="5074920"/>
            <a:ext cx="4937760" cy="457200"/>
          </a:xfrm>
          <a:prstGeom prst="roundRect">
            <a:avLst>
              <a:gd name="adj" fmla="val 16000"/>
            </a:avLst>
          </a:prstGeom>
          <a:solidFill>
            <a:srgbClr val="F2F4F8"/>
          </a:solidFill>
          <a:ln w="12700">
            <a:solidFill>
              <a:srgbClr val="F2F4F8"/>
            </a:solidFill>
            <a:prstDash val="solid"/>
          </a:ln>
        </p:spPr>
      </p:sp>
      <p:sp>
        <p:nvSpPr>
          <p:cNvPr id="24" name="Text 21"/>
          <p:cNvSpPr txBox="1"/>
          <p:nvPr/>
        </p:nvSpPr>
        <p:spPr>
          <a:xfrm>
            <a:off x="777240" y="5074920"/>
            <a:ext cx="4663440" cy="457200"/>
          </a:xfrm>
          <a:prstGeom prst="rect">
            <a:avLst/>
          </a:prstGeom>
          <a:noFill/>
          <a:ln/>
        </p:spPr>
        <p:txBody>
          <a:bodyPr wrap="square" lIns="0" tIns="0" rIns="0" bIns="0" rtlCol="0" anchor="ctr"/>
          <a:lstStyle/>
          <a:p>
            <a:pPr indent="0" marL="0">
              <a:buNone/>
            </a:pPr>
            <a:r>
              <a:rPr lang="en-US" sz="1300" b="1" dirty="0">
                <a:solidFill>
                  <a:srgbClr val="2E8B3A"/>
                </a:solidFill>
                <a:latin typeface="Courier New" pitchFamily="34" charset="0"/>
                <a:ea typeface="Courier New" pitchFamily="34" charset="-122"/>
                <a:cs typeface="Courier New" pitchFamily="34" charset="-120"/>
              </a:rPr>
              <a:t>$ </a:t>
            </a:r>
            <a:pPr indent="0" marL="0">
              <a:buNone/>
            </a:pPr>
            <a:r>
              <a:rPr lang="en-US" sz="1300" dirty="0">
                <a:solidFill>
                  <a:srgbClr val="14202E"/>
                </a:solidFill>
                <a:latin typeface="Calibri" pitchFamily="34" charset="0"/>
                <a:ea typeface="Calibri" pitchFamily="34" charset="-122"/>
                <a:cs typeface="Calibri" pitchFamily="34" charset="-120"/>
              </a:rPr>
              <a:t>= host      </a:t>
            </a:r>
            <a:pPr indent="0" marL="0">
              <a:buNone/>
            </a:pPr>
            <a:r>
              <a:rPr lang="en-US" sz="1300" b="1" dirty="0">
                <a:solidFill>
                  <a:srgbClr val="2E8B3A"/>
                </a:solidFill>
                <a:latin typeface="Courier New" pitchFamily="34" charset="0"/>
                <a:ea typeface="Courier New" pitchFamily="34" charset="-122"/>
                <a:cs typeface="Courier New" pitchFamily="34" charset="-120"/>
              </a:rPr>
              <a:t>vagrant@vagrant:~$ </a:t>
            </a:r>
            <a:pPr indent="0" marL="0">
              <a:buNone/>
            </a:pPr>
            <a:r>
              <a:rPr lang="en-US" sz="1300" dirty="0">
                <a:solidFill>
                  <a:srgbClr val="14202E"/>
                </a:solidFill>
                <a:latin typeface="Calibri" pitchFamily="34" charset="0"/>
                <a:ea typeface="Calibri" pitchFamily="34" charset="-122"/>
                <a:cs typeface="Calibri" pitchFamily="34" charset="-120"/>
              </a:rPr>
              <a:t>= inside VM</a:t>
            </a:r>
            <a:endParaRPr lang="en-US" sz="1300" dirty="0"/>
          </a:p>
        </p:txBody>
      </p:sp>
      <p:sp>
        <p:nvSpPr>
          <p:cNvPr id="25" name="Shape 22"/>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26" name="Shape 23"/>
          <p:cNvSpPr/>
          <p:nvPr/>
        </p:nvSpPr>
        <p:spPr>
          <a:xfrm>
            <a:off x="731520" y="5861304"/>
            <a:ext cx="420624" cy="420624"/>
          </a:xfrm>
          <a:prstGeom prst="ellipse">
            <a:avLst/>
          </a:prstGeom>
          <a:solidFill>
            <a:srgbClr val="5B45C9"/>
          </a:solidFill>
          <a:ln w="12700">
            <a:solidFill>
              <a:srgbClr val="5B45C9"/>
            </a:solidFill>
            <a:prstDash val="solid"/>
          </a:ln>
        </p:spPr>
      </p:sp>
      <p:pic>
        <p:nvPicPr>
          <p:cNvPr id="27"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28" name="Text 24"/>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Always check your prompt: are you on the host or inside the VM?</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14 · VM RESOURCE CONFIGURATION</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Configuring VM resources</a:t>
            </a:r>
            <a:endParaRPr lang="en-US" sz="3000" dirty="0"/>
          </a:p>
        </p:txBody>
      </p:sp>
      <p:sp>
        <p:nvSpPr>
          <p:cNvPr id="5" name="Shape 2"/>
          <p:cNvSpPr/>
          <p:nvPr/>
        </p:nvSpPr>
        <p:spPr>
          <a:xfrm>
            <a:off x="548640" y="1463040"/>
            <a:ext cx="5760720" cy="2743200"/>
          </a:xfrm>
          <a:prstGeom prst="roundRect">
            <a:avLst>
              <a:gd name="adj" fmla="val 2000"/>
            </a:avLst>
          </a:prstGeom>
          <a:solidFill>
            <a:srgbClr val="0F172A"/>
          </a:solidFill>
          <a:ln w="12700">
            <a:solidFill>
              <a:srgbClr val="0F172A"/>
            </a:solidFill>
            <a:prstDash val="solid"/>
          </a:ln>
        </p:spPr>
      </p:sp>
      <p:sp>
        <p:nvSpPr>
          <p:cNvPr id="6" name="Shape 3"/>
          <p:cNvSpPr/>
          <p:nvPr/>
        </p:nvSpPr>
        <p:spPr>
          <a:xfrm>
            <a:off x="731520" y="1609344"/>
            <a:ext cx="100584" cy="100584"/>
          </a:xfrm>
          <a:prstGeom prst="ellipse">
            <a:avLst/>
          </a:prstGeom>
          <a:solidFill>
            <a:srgbClr val="EF6B5E"/>
          </a:solidFill>
          <a:ln w="12700">
            <a:solidFill>
              <a:srgbClr val="EF6B5E"/>
            </a:solidFill>
            <a:prstDash val="solid"/>
          </a:ln>
        </p:spPr>
      </p:sp>
      <p:sp>
        <p:nvSpPr>
          <p:cNvPr id="7" name="Shape 4"/>
          <p:cNvSpPr/>
          <p:nvPr/>
        </p:nvSpPr>
        <p:spPr>
          <a:xfrm>
            <a:off x="896112" y="1609344"/>
            <a:ext cx="100584" cy="100584"/>
          </a:xfrm>
          <a:prstGeom prst="ellipse">
            <a:avLst/>
          </a:prstGeom>
          <a:solidFill>
            <a:srgbClr val="F4BE4F"/>
          </a:solidFill>
          <a:ln w="12700">
            <a:solidFill>
              <a:srgbClr val="F4BE4F"/>
            </a:solidFill>
            <a:prstDash val="solid"/>
          </a:ln>
        </p:spPr>
      </p:sp>
      <p:sp>
        <p:nvSpPr>
          <p:cNvPr id="8" name="Shape 5"/>
          <p:cNvSpPr/>
          <p:nvPr/>
        </p:nvSpPr>
        <p:spPr>
          <a:xfrm>
            <a:off x="1060704" y="1609344"/>
            <a:ext cx="100584" cy="100584"/>
          </a:xfrm>
          <a:prstGeom prst="ellipse">
            <a:avLst/>
          </a:prstGeom>
          <a:solidFill>
            <a:srgbClr val="5FC454"/>
          </a:solidFill>
          <a:ln w="12700">
            <a:solidFill>
              <a:srgbClr val="5FC454"/>
            </a:solidFill>
            <a:prstDash val="solid"/>
          </a:ln>
        </p:spPr>
      </p:sp>
      <p:sp>
        <p:nvSpPr>
          <p:cNvPr id="9" name="Text 6"/>
          <p:cNvSpPr txBox="1"/>
          <p:nvPr/>
        </p:nvSpPr>
        <p:spPr>
          <a:xfrm>
            <a:off x="1280160" y="1536192"/>
            <a:ext cx="484632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10" name="Text 7"/>
          <p:cNvSpPr txBox="1"/>
          <p:nvPr/>
        </p:nvSpPr>
        <p:spPr>
          <a:xfrm>
            <a:off x="749808" y="1901952"/>
            <a:ext cx="5394960" cy="2194560"/>
          </a:xfrm>
          <a:prstGeom prst="rect">
            <a:avLst/>
          </a:prstGeom>
          <a:noFill/>
          <a:ln/>
        </p:spPr>
        <p:txBody>
          <a:bodyPr wrap="square" lIns="0" tIns="0" rIns="0" bIns="0" rtlCol="0" anchor="t"/>
          <a:lstStyle/>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1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Vagrant.configure("2") do |config|</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2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config.vm.box = "bento/ubuntu-24.04"</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3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4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config.vm.provider "virtualbox" do |vb|</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5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vb.memory = 2048</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6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vb.cpus = 2</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7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end</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8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end</a:t>
            </a:r>
            <a:endParaRPr lang="en-US" sz="1400" dirty="0"/>
          </a:p>
        </p:txBody>
      </p:sp>
      <p:sp>
        <p:nvSpPr>
          <p:cNvPr id="11" name="Shape 8"/>
          <p:cNvSpPr/>
          <p:nvPr/>
        </p:nvSpPr>
        <p:spPr>
          <a:xfrm>
            <a:off x="6629400" y="1527048"/>
            <a:ext cx="310896" cy="310896"/>
          </a:xfrm>
          <a:prstGeom prst="ellipse">
            <a:avLst/>
          </a:prstGeom>
          <a:solidFill>
            <a:srgbClr val="0F8B7D"/>
          </a:solidFill>
          <a:ln w="12700">
            <a:solidFill>
              <a:srgbClr val="0F8B7D"/>
            </a:solidFill>
            <a:prstDash val="solid"/>
          </a:ln>
        </p:spPr>
      </p:sp>
      <p:sp>
        <p:nvSpPr>
          <p:cNvPr id="12" name="Text 9"/>
          <p:cNvSpPr txBox="1"/>
          <p:nvPr/>
        </p:nvSpPr>
        <p:spPr>
          <a:xfrm>
            <a:off x="6629400" y="152704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3" name="Text 10"/>
          <p:cNvSpPr txBox="1"/>
          <p:nvPr/>
        </p:nvSpPr>
        <p:spPr>
          <a:xfrm>
            <a:off x="7068312" y="1508760"/>
            <a:ext cx="457474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config.vm.provider "virtualbox"</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Open a block of VirtualBox-specific settings. vb is our short name for it.</a:t>
            </a:r>
            <a:endParaRPr lang="en-US" sz="1300" dirty="0"/>
          </a:p>
        </p:txBody>
      </p:sp>
      <p:sp>
        <p:nvSpPr>
          <p:cNvPr id="14" name="Shape 11"/>
          <p:cNvSpPr/>
          <p:nvPr/>
        </p:nvSpPr>
        <p:spPr>
          <a:xfrm>
            <a:off x="6629400" y="2240280"/>
            <a:ext cx="310896" cy="310896"/>
          </a:xfrm>
          <a:prstGeom prst="ellipse">
            <a:avLst/>
          </a:prstGeom>
          <a:solidFill>
            <a:srgbClr val="0F8B7D"/>
          </a:solidFill>
          <a:ln w="12700">
            <a:solidFill>
              <a:srgbClr val="0F8B7D"/>
            </a:solidFill>
            <a:prstDash val="solid"/>
          </a:ln>
        </p:spPr>
      </p:sp>
      <p:sp>
        <p:nvSpPr>
          <p:cNvPr id="15" name="Text 12"/>
          <p:cNvSpPr txBox="1"/>
          <p:nvPr/>
        </p:nvSpPr>
        <p:spPr>
          <a:xfrm>
            <a:off x="6629400" y="224028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16" name="Text 13"/>
          <p:cNvSpPr txBox="1"/>
          <p:nvPr/>
        </p:nvSpPr>
        <p:spPr>
          <a:xfrm>
            <a:off x="7068312" y="2221992"/>
            <a:ext cx="457474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vb.memory = 2048</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RAM in megabytes. 2048 MB = 2 GB.</a:t>
            </a:r>
            <a:endParaRPr lang="en-US" sz="1300" dirty="0"/>
          </a:p>
        </p:txBody>
      </p:sp>
      <p:sp>
        <p:nvSpPr>
          <p:cNvPr id="17" name="Shape 14"/>
          <p:cNvSpPr/>
          <p:nvPr/>
        </p:nvSpPr>
        <p:spPr>
          <a:xfrm>
            <a:off x="6629400" y="2953512"/>
            <a:ext cx="310896" cy="310896"/>
          </a:xfrm>
          <a:prstGeom prst="ellipse">
            <a:avLst/>
          </a:prstGeom>
          <a:solidFill>
            <a:srgbClr val="0F8B7D"/>
          </a:solidFill>
          <a:ln w="12700">
            <a:solidFill>
              <a:srgbClr val="0F8B7D"/>
            </a:solidFill>
            <a:prstDash val="solid"/>
          </a:ln>
        </p:spPr>
      </p:sp>
      <p:sp>
        <p:nvSpPr>
          <p:cNvPr id="18" name="Text 15"/>
          <p:cNvSpPr txBox="1"/>
          <p:nvPr/>
        </p:nvSpPr>
        <p:spPr>
          <a:xfrm>
            <a:off x="6629400" y="2953512"/>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19" name="Text 16"/>
          <p:cNvSpPr txBox="1"/>
          <p:nvPr/>
        </p:nvSpPr>
        <p:spPr>
          <a:xfrm>
            <a:off x="7068312" y="2935224"/>
            <a:ext cx="457474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vb.cpus = 2</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Number of virtual CPUs.</a:t>
            </a:r>
            <a:endParaRPr lang="en-US" sz="1300" dirty="0"/>
          </a:p>
        </p:txBody>
      </p:sp>
      <p:sp>
        <p:nvSpPr>
          <p:cNvPr id="20" name="Shape 17"/>
          <p:cNvSpPr/>
          <p:nvPr/>
        </p:nvSpPr>
        <p:spPr>
          <a:xfrm>
            <a:off x="6629400" y="3666744"/>
            <a:ext cx="310896" cy="310896"/>
          </a:xfrm>
          <a:prstGeom prst="ellipse">
            <a:avLst/>
          </a:prstGeom>
          <a:solidFill>
            <a:srgbClr val="0F8B7D"/>
          </a:solidFill>
          <a:ln w="12700">
            <a:solidFill>
              <a:srgbClr val="0F8B7D"/>
            </a:solidFill>
            <a:prstDash val="solid"/>
          </a:ln>
        </p:spPr>
      </p:sp>
      <p:sp>
        <p:nvSpPr>
          <p:cNvPr id="21" name="Text 18"/>
          <p:cNvSpPr txBox="1"/>
          <p:nvPr/>
        </p:nvSpPr>
        <p:spPr>
          <a:xfrm>
            <a:off x="6629400" y="3666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22" name="Text 19"/>
          <p:cNvSpPr txBox="1"/>
          <p:nvPr/>
        </p:nvSpPr>
        <p:spPr>
          <a:xfrm>
            <a:off x="7068312" y="3648456"/>
            <a:ext cx="4574743" cy="676656"/>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end</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Closes the provider block.</a:t>
            </a:r>
            <a:endParaRPr lang="en-US" sz="1300" dirty="0"/>
          </a:p>
        </p:txBody>
      </p:sp>
      <p:sp>
        <p:nvSpPr>
          <p:cNvPr id="23" name="Text 20"/>
          <p:cNvSpPr txBox="1"/>
          <p:nvPr/>
        </p:nvSpPr>
        <p:spPr>
          <a:xfrm>
            <a:off x="548640" y="4434840"/>
            <a:ext cx="4572000" cy="274320"/>
          </a:xfrm>
          <a:prstGeom prst="rect">
            <a:avLst/>
          </a:prstGeom>
          <a:noFill/>
          <a:ln/>
        </p:spPr>
        <p:txBody>
          <a:bodyPr wrap="square" lIns="0" tIns="0" rIns="0" bIns="0" rtlCol="0" anchor="t"/>
          <a:lstStyle/>
          <a:p>
            <a:pPr indent="0" marL="0">
              <a:buNone/>
            </a:pPr>
            <a:r>
              <a:rPr lang="en-US" sz="1300" b="1" dirty="0">
                <a:solidFill>
                  <a:srgbClr val="5B6472"/>
                </a:solidFill>
                <a:latin typeface="Calibri" pitchFamily="34" charset="0"/>
                <a:ea typeface="Calibri" pitchFamily="34" charset="-122"/>
                <a:cs typeface="Calibri" pitchFamily="34" charset="-120"/>
              </a:rPr>
              <a:t>Host with 16 GB RAM</a:t>
            </a:r>
            <a:endParaRPr lang="en-US" sz="1300" dirty="0"/>
          </a:p>
        </p:txBody>
      </p:sp>
      <p:sp>
        <p:nvSpPr>
          <p:cNvPr id="24" name="Shape 21"/>
          <p:cNvSpPr/>
          <p:nvPr/>
        </p:nvSpPr>
        <p:spPr>
          <a:xfrm>
            <a:off x="548640" y="4754880"/>
            <a:ext cx="5760720" cy="502920"/>
          </a:xfrm>
          <a:prstGeom prst="roundRect">
            <a:avLst>
              <a:gd name="adj" fmla="val 14545"/>
            </a:avLst>
          </a:prstGeom>
          <a:solidFill>
            <a:srgbClr val="E5E8EE"/>
          </a:solidFill>
          <a:ln w="12700">
            <a:solidFill>
              <a:srgbClr val="E5E8EE"/>
            </a:solidFill>
            <a:prstDash val="solid"/>
          </a:ln>
        </p:spPr>
      </p:sp>
      <p:sp>
        <p:nvSpPr>
          <p:cNvPr id="25" name="Shape 22"/>
          <p:cNvSpPr/>
          <p:nvPr/>
        </p:nvSpPr>
        <p:spPr>
          <a:xfrm>
            <a:off x="548640" y="4754880"/>
            <a:ext cx="720090" cy="502920"/>
          </a:xfrm>
          <a:prstGeom prst="roundRect">
            <a:avLst>
              <a:gd name="adj" fmla="val 14545"/>
            </a:avLst>
          </a:prstGeom>
          <a:solidFill>
            <a:srgbClr val="2563A8"/>
          </a:solidFill>
          <a:ln w="12700">
            <a:solidFill>
              <a:srgbClr val="2563A8"/>
            </a:solidFill>
            <a:prstDash val="solid"/>
          </a:ln>
        </p:spPr>
      </p:sp>
      <p:sp>
        <p:nvSpPr>
          <p:cNvPr id="26" name="Text 23"/>
          <p:cNvSpPr txBox="1"/>
          <p:nvPr/>
        </p:nvSpPr>
        <p:spPr>
          <a:xfrm>
            <a:off x="548640" y="4754880"/>
            <a:ext cx="720090" cy="5029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VM 2 GB</a:t>
            </a:r>
            <a:endParaRPr lang="en-US" sz="1100" dirty="0"/>
          </a:p>
        </p:txBody>
      </p:sp>
      <p:sp>
        <p:nvSpPr>
          <p:cNvPr id="27" name="Text 24"/>
          <p:cNvSpPr txBox="1"/>
          <p:nvPr/>
        </p:nvSpPr>
        <p:spPr>
          <a:xfrm>
            <a:off x="1463040" y="4754880"/>
            <a:ext cx="4663440" cy="502920"/>
          </a:xfrm>
          <a:prstGeom prst="rect">
            <a:avLst/>
          </a:prstGeom>
          <a:noFill/>
          <a:ln/>
        </p:spPr>
        <p:txBody>
          <a:bodyPr wrap="square" lIns="0" tIns="0" rIns="0" bIns="0" rtlCol="0" anchor="ctr"/>
          <a:lstStyle/>
          <a:p>
            <a:pPr algn="ctr" indent="0" marL="0">
              <a:buNone/>
            </a:pPr>
            <a:r>
              <a:rPr lang="en-US" sz="1200" dirty="0">
                <a:solidFill>
                  <a:srgbClr val="5B6472"/>
                </a:solidFill>
                <a:latin typeface="Calibri" pitchFamily="34" charset="0"/>
                <a:ea typeface="Calibri" pitchFamily="34" charset="-122"/>
                <a:cs typeface="Calibri" pitchFamily="34" charset="-120"/>
              </a:rPr>
              <a:t>left for the host OS, browser, editor…</a:t>
            </a:r>
            <a:endParaRPr lang="en-US" sz="1200" dirty="0"/>
          </a:p>
        </p:txBody>
      </p:sp>
      <p:sp>
        <p:nvSpPr>
          <p:cNvPr id="28" name="Shape 25"/>
          <p:cNvSpPr/>
          <p:nvPr/>
        </p:nvSpPr>
        <p:spPr>
          <a:xfrm>
            <a:off x="6629400" y="4526280"/>
            <a:ext cx="5013655" cy="822960"/>
          </a:xfrm>
          <a:prstGeom prst="roundRect">
            <a:avLst>
              <a:gd name="adj" fmla="val 8889"/>
            </a:avLst>
          </a:prstGeom>
          <a:solidFill>
            <a:srgbClr val="E1F3F1"/>
          </a:solidFill>
          <a:ln w="12700">
            <a:solidFill>
              <a:srgbClr val="E1F3F1"/>
            </a:solidFill>
            <a:prstDash val="solid"/>
          </a:ln>
        </p:spPr>
      </p:sp>
      <p:sp>
        <p:nvSpPr>
          <p:cNvPr id="29" name="Text 26"/>
          <p:cNvSpPr txBox="1"/>
          <p:nvPr/>
        </p:nvSpPr>
        <p:spPr>
          <a:xfrm>
            <a:off x="6812280" y="4526280"/>
            <a:ext cx="4647895" cy="822960"/>
          </a:xfrm>
          <a:prstGeom prst="rect">
            <a:avLst/>
          </a:prstGeom>
          <a:noFill/>
          <a:ln/>
        </p:spPr>
        <p:txBody>
          <a:bodyPr wrap="square" lIns="0" tIns="0" rIns="0" bIns="0" rtlCol="0" anchor="ctr"/>
          <a:lstStyle/>
          <a:p>
            <a:pPr indent="0" marL="0">
              <a:buNone/>
            </a:pPr>
            <a:r>
              <a:rPr lang="en-US" sz="1400" b="1" dirty="0">
                <a:solidFill>
                  <a:srgbClr val="0F8B7D"/>
                </a:solidFill>
                <a:latin typeface="Calibri" pitchFamily="34" charset="0"/>
                <a:ea typeface="Calibri" pitchFamily="34" charset="-122"/>
                <a:cs typeface="Calibri" pitchFamily="34" charset="-120"/>
              </a:rPr>
              <a:t>Changed a resource?  </a:t>
            </a:r>
            <a:pPr indent="0" marL="0">
              <a:buNone/>
            </a:pPr>
            <a:r>
              <a:rPr lang="en-US" sz="1400" b="1" dirty="0">
                <a:solidFill>
                  <a:srgbClr val="14202E"/>
                </a:solidFill>
                <a:latin typeface="Courier New" pitchFamily="34" charset="0"/>
                <a:ea typeface="Courier New" pitchFamily="34" charset="-122"/>
                <a:cs typeface="Courier New" pitchFamily="34" charset="-120"/>
              </a:rPr>
              <a:t>vagrant reload</a:t>
            </a:r>
            <a:pPr indent="0" marL="0">
              <a:buNone/>
            </a:pPr>
            <a:r>
              <a:rPr lang="en-US" sz="1400" dirty="0">
                <a:solidFill>
                  <a:srgbClr val="14202E"/>
                </a:solidFill>
                <a:latin typeface="Calibri" pitchFamily="34" charset="0"/>
                <a:ea typeface="Calibri" pitchFamily="34" charset="-122"/>
                <a:cs typeface="Calibri" pitchFamily="34" charset="-120"/>
              </a:rPr>
              <a:t>  restarts the VM with the new settings.</a:t>
            </a:r>
            <a:endParaRPr lang="en-US" sz="1400" dirty="0"/>
          </a:p>
        </p:txBody>
      </p:sp>
      <p:sp>
        <p:nvSpPr>
          <p:cNvPr id="30" name="Shape 27"/>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1" name="Shape 28"/>
          <p:cNvSpPr/>
          <p:nvPr/>
        </p:nvSpPr>
        <p:spPr>
          <a:xfrm>
            <a:off x="731520" y="5861304"/>
            <a:ext cx="420624" cy="420624"/>
          </a:xfrm>
          <a:prstGeom prst="ellipse">
            <a:avLst/>
          </a:prstGeom>
          <a:solidFill>
            <a:srgbClr val="5B45C9"/>
          </a:solidFill>
          <a:ln w="12700">
            <a:solidFill>
              <a:srgbClr val="5B45C9"/>
            </a:solidFill>
            <a:prstDash val="solid"/>
          </a:ln>
        </p:spPr>
      </p:sp>
      <p:pic>
        <p:nvPicPr>
          <p:cNvPr id="32"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33" name="Text 29"/>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Resources are now written down — not chosen by clicking each time.</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15 · VAGRANT NETWORKING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networking — three ideas you already know</a:t>
            </a:r>
            <a:endParaRPr lang="en-US" sz="3000" dirty="0"/>
          </a:p>
        </p:txBody>
      </p:sp>
      <p:sp>
        <p:nvSpPr>
          <p:cNvPr id="5" name="Shape 2"/>
          <p:cNvSpPr/>
          <p:nvPr/>
        </p:nvSpPr>
        <p:spPr>
          <a:xfrm>
            <a:off x="548640" y="1463040"/>
            <a:ext cx="3515258" cy="3977640"/>
          </a:xfrm>
          <a:prstGeom prst="roundRect">
            <a:avLst>
              <a:gd name="adj" fmla="val 2081"/>
            </a:avLst>
          </a:prstGeom>
          <a:solidFill>
            <a:srgbClr val="F2F4F8"/>
          </a:solidFill>
          <a:ln w="12700">
            <a:solidFill>
              <a:srgbClr val="F2F4F8"/>
            </a:solidFill>
            <a:prstDash val="solid"/>
          </a:ln>
        </p:spPr>
      </p:sp>
      <p:sp>
        <p:nvSpPr>
          <p:cNvPr id="6" name="Text 3"/>
          <p:cNvSpPr txBox="1"/>
          <p:nvPr/>
        </p:nvSpPr>
        <p:spPr>
          <a:xfrm>
            <a:off x="777240" y="1600200"/>
            <a:ext cx="3058058" cy="411480"/>
          </a:xfrm>
          <a:prstGeom prst="rect">
            <a:avLst/>
          </a:prstGeom>
          <a:noFill/>
          <a:ln/>
        </p:spPr>
        <p:txBody>
          <a:bodyPr wrap="square" lIns="0" tIns="0" rIns="0" bIns="0" rtlCol="0" anchor="t"/>
          <a:lstStyle/>
          <a:p>
            <a:pPr indent="0" marL="0">
              <a:buNone/>
            </a:pPr>
            <a:r>
              <a:rPr lang="en-US" sz="1800" b="1" dirty="0">
                <a:solidFill>
                  <a:srgbClr val="3C4656"/>
                </a:solidFill>
                <a:latin typeface="Arial" pitchFamily="34" charset="0"/>
                <a:ea typeface="Arial" pitchFamily="34" charset="-122"/>
                <a:cs typeface="Arial" pitchFamily="34" charset="-120"/>
              </a:rPr>
              <a:t>NAT (default)</a:t>
            </a:r>
            <a:endParaRPr lang="en-US" sz="1800" dirty="0"/>
          </a:p>
        </p:txBody>
      </p:sp>
      <p:sp>
        <p:nvSpPr>
          <p:cNvPr id="7" name="Shape 4"/>
          <p:cNvSpPr/>
          <p:nvPr/>
        </p:nvSpPr>
        <p:spPr>
          <a:xfrm>
            <a:off x="822960" y="2194560"/>
            <a:ext cx="1005840" cy="548640"/>
          </a:xfrm>
          <a:prstGeom prst="roundRect">
            <a:avLst>
              <a:gd name="adj" fmla="val 13333"/>
            </a:avLst>
          </a:prstGeom>
          <a:solidFill>
            <a:srgbClr val="2563A8"/>
          </a:solidFill>
          <a:ln w="12700">
            <a:solidFill>
              <a:srgbClr val="2563A8"/>
            </a:solidFill>
            <a:prstDash val="solid"/>
          </a:ln>
        </p:spPr>
      </p:sp>
      <p:sp>
        <p:nvSpPr>
          <p:cNvPr id="8" name="Text 5"/>
          <p:cNvSpPr txBox="1"/>
          <p:nvPr/>
        </p:nvSpPr>
        <p:spPr>
          <a:xfrm>
            <a:off x="914400" y="2194560"/>
            <a:ext cx="82296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VM</a:t>
            </a:r>
            <a:endParaRPr lang="en-US" sz="1300" dirty="0"/>
          </a:p>
        </p:txBody>
      </p:sp>
      <p:sp>
        <p:nvSpPr>
          <p:cNvPr id="9" name="Shape 6"/>
          <p:cNvSpPr/>
          <p:nvPr/>
        </p:nvSpPr>
        <p:spPr>
          <a:xfrm>
            <a:off x="1828800" y="2468880"/>
            <a:ext cx="320040" cy="0"/>
          </a:xfrm>
          <a:prstGeom prst="line">
            <a:avLst/>
          </a:prstGeom>
          <a:noFill/>
          <a:ln w="22225">
            <a:solidFill>
              <a:srgbClr val="8A94A6"/>
            </a:solidFill>
            <a:prstDash val="solid"/>
            <a:tailEnd type="triangle"/>
          </a:ln>
        </p:spPr>
      </p:sp>
      <p:sp>
        <p:nvSpPr>
          <p:cNvPr id="10" name="Shape 7"/>
          <p:cNvSpPr/>
          <p:nvPr/>
        </p:nvSpPr>
        <p:spPr>
          <a:xfrm>
            <a:off x="2148840" y="2194560"/>
            <a:ext cx="731520" cy="548640"/>
          </a:xfrm>
          <a:prstGeom prst="roundRect">
            <a:avLst>
              <a:gd name="adj" fmla="val 13333"/>
            </a:avLst>
          </a:prstGeom>
          <a:solidFill>
            <a:srgbClr val="3C4656"/>
          </a:solidFill>
          <a:ln w="12700">
            <a:solidFill>
              <a:srgbClr val="3C4656"/>
            </a:solidFill>
            <a:prstDash val="solid"/>
          </a:ln>
        </p:spPr>
      </p:sp>
      <p:sp>
        <p:nvSpPr>
          <p:cNvPr id="11" name="Text 8"/>
          <p:cNvSpPr txBox="1"/>
          <p:nvPr/>
        </p:nvSpPr>
        <p:spPr>
          <a:xfrm>
            <a:off x="2240280" y="2194560"/>
            <a:ext cx="54864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NAT</a:t>
            </a:r>
            <a:endParaRPr lang="en-US" sz="1300" dirty="0"/>
          </a:p>
        </p:txBody>
      </p:sp>
      <p:sp>
        <p:nvSpPr>
          <p:cNvPr id="12" name="Shape 9"/>
          <p:cNvSpPr/>
          <p:nvPr/>
        </p:nvSpPr>
        <p:spPr>
          <a:xfrm>
            <a:off x="2880360" y="2468880"/>
            <a:ext cx="320040" cy="0"/>
          </a:xfrm>
          <a:prstGeom prst="line">
            <a:avLst/>
          </a:prstGeom>
          <a:noFill/>
          <a:ln w="22225">
            <a:solidFill>
              <a:srgbClr val="8A94A6"/>
            </a:solidFill>
            <a:prstDash val="solid"/>
            <a:tailEnd type="triangle"/>
          </a:ln>
        </p:spPr>
      </p:sp>
      <p:sp>
        <p:nvSpPr>
          <p:cNvPr id="13" name="Shape 10"/>
          <p:cNvSpPr/>
          <p:nvPr/>
        </p:nvSpPr>
        <p:spPr>
          <a:xfrm>
            <a:off x="3200400" y="2194560"/>
            <a:ext cx="731520" cy="548640"/>
          </a:xfrm>
          <a:prstGeom prst="roundRect">
            <a:avLst>
              <a:gd name="adj" fmla="val 13333"/>
            </a:avLst>
          </a:prstGeom>
          <a:solidFill>
            <a:srgbClr val="1F4E79"/>
          </a:solidFill>
          <a:ln w="12700">
            <a:solidFill>
              <a:srgbClr val="1F4E79"/>
            </a:solidFill>
            <a:prstDash val="solid"/>
          </a:ln>
        </p:spPr>
      </p:sp>
      <p:pic>
        <p:nvPicPr>
          <p:cNvPr id="14" name="Image 0" descr="preencoded.png">    </p:cNvPr>
          <p:cNvPicPr>
            <a:picLocks noChangeAspect="1"/>
          </p:cNvPicPr>
          <p:nvPr/>
        </p:nvPicPr>
        <p:blipFill>
          <a:blip r:embed="rId1"/>
          <a:stretch>
            <a:fillRect/>
          </a:stretch>
        </p:blipFill>
        <p:spPr>
          <a:xfrm>
            <a:off x="3346704" y="2331720"/>
            <a:ext cx="274320" cy="274320"/>
          </a:xfrm>
          <a:prstGeom prst="rect">
            <a:avLst/>
          </a:prstGeom>
        </p:spPr>
      </p:pic>
      <p:sp>
        <p:nvSpPr>
          <p:cNvPr id="15" name="Text 11"/>
          <p:cNvSpPr txBox="1"/>
          <p:nvPr/>
        </p:nvSpPr>
        <p:spPr>
          <a:xfrm>
            <a:off x="3749040" y="2194560"/>
            <a:ext cx="91440" cy="548640"/>
          </a:xfrm>
          <a:prstGeom prst="rect">
            <a:avLst/>
          </a:prstGeom>
          <a:noFill/>
          <a:ln/>
        </p:spPr>
        <p:txBody>
          <a:bodyPr wrap="square" lIns="0" tIns="0" rIns="0" bIns="0" rtlCol="0" anchor="ctr"/>
          <a:lstStyle/>
          <a:p>
            <a:pPr algn="l" indent="0" marL="0">
              <a:buNone/>
            </a:pPr>
            <a:endParaRPr lang="en-US" sz="1300" dirty="0"/>
          </a:p>
        </p:txBody>
      </p:sp>
      <p:sp>
        <p:nvSpPr>
          <p:cNvPr id="16" name="Text 12"/>
          <p:cNvSpPr txBox="1"/>
          <p:nvPr/>
        </p:nvSpPr>
        <p:spPr>
          <a:xfrm>
            <a:off x="777240" y="3017520"/>
            <a:ext cx="3058058" cy="146304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Always on. Gives the VM internet access through the host. The host can't reach the VM directly — except through forwarded ports.</a:t>
            </a:r>
            <a:endParaRPr lang="en-US" sz="1400" dirty="0"/>
          </a:p>
        </p:txBody>
      </p:sp>
      <p:sp>
        <p:nvSpPr>
          <p:cNvPr id="17" name="Text 13"/>
          <p:cNvSpPr txBox="1"/>
          <p:nvPr/>
        </p:nvSpPr>
        <p:spPr>
          <a:xfrm>
            <a:off x="777240" y="4617720"/>
            <a:ext cx="3058058" cy="640080"/>
          </a:xfrm>
          <a:prstGeom prst="rect">
            <a:avLst/>
          </a:prstGeom>
          <a:noFill/>
          <a:ln/>
        </p:spPr>
        <p:txBody>
          <a:bodyPr wrap="square" lIns="0" tIns="0" rIns="0" bIns="0" rtlCol="0" anchor="t"/>
          <a:lstStyle/>
          <a:p>
            <a:pPr indent="0" marL="0">
              <a:buNone/>
            </a:pPr>
            <a:r>
              <a:rPr lang="en-US" sz="1150" b="1" dirty="0">
                <a:solidFill>
                  <a:srgbClr val="14202E"/>
                </a:solidFill>
                <a:latin typeface="Courier New" pitchFamily="34" charset="0"/>
                <a:ea typeface="Courier New" pitchFamily="34" charset="-122"/>
                <a:cs typeface="Courier New" pitchFamily="34" charset="-120"/>
              </a:rPr>
              <a:t>No config needed</a:t>
            </a:r>
            <a:endParaRPr lang="en-US" sz="1150" dirty="0"/>
          </a:p>
        </p:txBody>
      </p:sp>
      <p:sp>
        <p:nvSpPr>
          <p:cNvPr id="18" name="Shape 14"/>
          <p:cNvSpPr/>
          <p:nvPr/>
        </p:nvSpPr>
        <p:spPr>
          <a:xfrm>
            <a:off x="4338218" y="1463040"/>
            <a:ext cx="3515258" cy="3977640"/>
          </a:xfrm>
          <a:prstGeom prst="roundRect">
            <a:avLst>
              <a:gd name="adj" fmla="val 2081"/>
            </a:avLst>
          </a:prstGeom>
          <a:solidFill>
            <a:srgbClr val="F2F4F8"/>
          </a:solidFill>
          <a:ln w="12700">
            <a:solidFill>
              <a:srgbClr val="F2F4F8"/>
            </a:solidFill>
            <a:prstDash val="solid"/>
          </a:ln>
        </p:spPr>
      </p:sp>
      <p:sp>
        <p:nvSpPr>
          <p:cNvPr id="19" name="Text 15"/>
          <p:cNvSpPr txBox="1"/>
          <p:nvPr/>
        </p:nvSpPr>
        <p:spPr>
          <a:xfrm>
            <a:off x="4566818" y="1600200"/>
            <a:ext cx="3058058" cy="411480"/>
          </a:xfrm>
          <a:prstGeom prst="rect">
            <a:avLst/>
          </a:prstGeom>
          <a:noFill/>
          <a:ln/>
        </p:spPr>
        <p:txBody>
          <a:bodyPr wrap="square" lIns="0" tIns="0" rIns="0" bIns="0" rtlCol="0" anchor="t"/>
          <a:lstStyle/>
          <a:p>
            <a:pPr indent="0" marL="0">
              <a:buNone/>
            </a:pPr>
            <a:r>
              <a:rPr lang="en-US" sz="1800" b="1" dirty="0">
                <a:solidFill>
                  <a:srgbClr val="C97A06"/>
                </a:solidFill>
                <a:latin typeface="Arial" pitchFamily="34" charset="0"/>
                <a:ea typeface="Arial" pitchFamily="34" charset="-122"/>
                <a:cs typeface="Arial" pitchFamily="34" charset="-120"/>
              </a:rPr>
              <a:t>Port forwarding</a:t>
            </a:r>
            <a:endParaRPr lang="en-US" sz="1800" dirty="0"/>
          </a:p>
        </p:txBody>
      </p:sp>
      <p:sp>
        <p:nvSpPr>
          <p:cNvPr id="20" name="Shape 16"/>
          <p:cNvSpPr/>
          <p:nvPr/>
        </p:nvSpPr>
        <p:spPr>
          <a:xfrm>
            <a:off x="4612538" y="2194560"/>
            <a:ext cx="1325880" cy="548640"/>
          </a:xfrm>
          <a:prstGeom prst="roundRect">
            <a:avLst>
              <a:gd name="adj" fmla="val 13333"/>
            </a:avLst>
          </a:prstGeom>
          <a:solidFill>
            <a:srgbClr val="3C4656"/>
          </a:solidFill>
          <a:ln w="12700">
            <a:solidFill>
              <a:srgbClr val="3C4656"/>
            </a:solidFill>
            <a:prstDash val="solid"/>
          </a:ln>
        </p:spPr>
      </p:sp>
      <p:sp>
        <p:nvSpPr>
          <p:cNvPr id="21" name="Text 17"/>
          <p:cNvSpPr txBox="1"/>
          <p:nvPr/>
        </p:nvSpPr>
        <p:spPr>
          <a:xfrm>
            <a:off x="4703978" y="2194560"/>
            <a:ext cx="11430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Host:8080</a:t>
            </a:r>
            <a:endParaRPr lang="en-US" sz="1300" dirty="0"/>
          </a:p>
        </p:txBody>
      </p:sp>
      <p:sp>
        <p:nvSpPr>
          <p:cNvPr id="22" name="Shape 18"/>
          <p:cNvSpPr/>
          <p:nvPr/>
        </p:nvSpPr>
        <p:spPr>
          <a:xfrm>
            <a:off x="5938418" y="2468880"/>
            <a:ext cx="411480" cy="0"/>
          </a:xfrm>
          <a:prstGeom prst="line">
            <a:avLst/>
          </a:prstGeom>
          <a:noFill/>
          <a:ln w="25400">
            <a:solidFill>
              <a:srgbClr val="C97A06"/>
            </a:solidFill>
            <a:prstDash val="solid"/>
            <a:tailEnd type="triangle"/>
          </a:ln>
        </p:spPr>
      </p:sp>
      <p:sp>
        <p:nvSpPr>
          <p:cNvPr id="23" name="Shape 19"/>
          <p:cNvSpPr/>
          <p:nvPr/>
        </p:nvSpPr>
        <p:spPr>
          <a:xfrm>
            <a:off x="6349898" y="2194560"/>
            <a:ext cx="1325880" cy="548640"/>
          </a:xfrm>
          <a:prstGeom prst="roundRect">
            <a:avLst>
              <a:gd name="adj" fmla="val 13333"/>
            </a:avLst>
          </a:prstGeom>
          <a:solidFill>
            <a:srgbClr val="2563A8"/>
          </a:solidFill>
          <a:ln w="12700">
            <a:solidFill>
              <a:srgbClr val="2563A8"/>
            </a:solidFill>
            <a:prstDash val="solid"/>
          </a:ln>
        </p:spPr>
      </p:sp>
      <p:sp>
        <p:nvSpPr>
          <p:cNvPr id="24" name="Text 20"/>
          <p:cNvSpPr txBox="1"/>
          <p:nvPr/>
        </p:nvSpPr>
        <p:spPr>
          <a:xfrm>
            <a:off x="6441338" y="2194560"/>
            <a:ext cx="11430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Guest:80</a:t>
            </a:r>
            <a:endParaRPr lang="en-US" sz="1300" dirty="0"/>
          </a:p>
        </p:txBody>
      </p:sp>
      <p:sp>
        <p:nvSpPr>
          <p:cNvPr id="25" name="Text 21"/>
          <p:cNvSpPr txBox="1"/>
          <p:nvPr/>
        </p:nvSpPr>
        <p:spPr>
          <a:xfrm>
            <a:off x="4566818" y="3017520"/>
            <a:ext cx="3058058" cy="146304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Maps a port on the host to a port in the VM. You reach the VM at localhost:&lt;port&gt;.</a:t>
            </a:r>
            <a:endParaRPr lang="en-US" sz="1400" dirty="0"/>
          </a:p>
        </p:txBody>
      </p:sp>
      <p:sp>
        <p:nvSpPr>
          <p:cNvPr id="26" name="Text 22"/>
          <p:cNvSpPr txBox="1"/>
          <p:nvPr/>
        </p:nvSpPr>
        <p:spPr>
          <a:xfrm>
            <a:off x="4566818" y="4617720"/>
            <a:ext cx="3058058" cy="640080"/>
          </a:xfrm>
          <a:prstGeom prst="rect">
            <a:avLst/>
          </a:prstGeom>
          <a:noFill/>
          <a:ln/>
        </p:spPr>
        <p:txBody>
          <a:bodyPr wrap="square" lIns="0" tIns="0" rIns="0" bIns="0" rtlCol="0" anchor="t"/>
          <a:lstStyle/>
          <a:p>
            <a:pPr indent="0" marL="0">
              <a:buNone/>
            </a:pPr>
            <a:r>
              <a:rPr lang="en-US" sz="1150" b="1" dirty="0">
                <a:solidFill>
                  <a:srgbClr val="14202E"/>
                </a:solidFill>
                <a:latin typeface="Courier New" pitchFamily="34" charset="0"/>
                <a:ea typeface="Courier New" pitchFamily="34" charset="-122"/>
                <a:cs typeface="Courier New" pitchFamily="34" charset="-120"/>
              </a:rPr>
              <a:t>config.vm.network "forwarded_port"</a:t>
            </a:r>
            <a:endParaRPr lang="en-US" sz="1150" dirty="0"/>
          </a:p>
        </p:txBody>
      </p:sp>
      <p:sp>
        <p:nvSpPr>
          <p:cNvPr id="27" name="Shape 23"/>
          <p:cNvSpPr/>
          <p:nvPr/>
        </p:nvSpPr>
        <p:spPr>
          <a:xfrm>
            <a:off x="8127797" y="1463040"/>
            <a:ext cx="3515258" cy="3977640"/>
          </a:xfrm>
          <a:prstGeom prst="roundRect">
            <a:avLst>
              <a:gd name="adj" fmla="val 2081"/>
            </a:avLst>
          </a:prstGeom>
          <a:solidFill>
            <a:srgbClr val="F2F4F8"/>
          </a:solidFill>
          <a:ln w="12700">
            <a:solidFill>
              <a:srgbClr val="F2F4F8"/>
            </a:solidFill>
            <a:prstDash val="solid"/>
          </a:ln>
        </p:spPr>
      </p:sp>
      <p:sp>
        <p:nvSpPr>
          <p:cNvPr id="28" name="Text 24"/>
          <p:cNvSpPr txBox="1"/>
          <p:nvPr/>
        </p:nvSpPr>
        <p:spPr>
          <a:xfrm>
            <a:off x="8356397" y="1600200"/>
            <a:ext cx="3058058" cy="411480"/>
          </a:xfrm>
          <a:prstGeom prst="rect">
            <a:avLst/>
          </a:prstGeom>
          <a:noFill/>
          <a:ln/>
        </p:spPr>
        <p:txBody>
          <a:bodyPr wrap="square" lIns="0" tIns="0" rIns="0" bIns="0" rtlCol="0" anchor="t"/>
          <a:lstStyle/>
          <a:p>
            <a:pPr indent="0" marL="0">
              <a:buNone/>
            </a:pPr>
            <a:r>
              <a:rPr lang="en-US" sz="1800" b="1" dirty="0">
                <a:solidFill>
                  <a:srgbClr val="2E8B3A"/>
                </a:solidFill>
                <a:latin typeface="Arial" pitchFamily="34" charset="0"/>
                <a:ea typeface="Arial" pitchFamily="34" charset="-122"/>
                <a:cs typeface="Arial" pitchFamily="34" charset="-120"/>
              </a:rPr>
              <a:t>Private network</a:t>
            </a:r>
            <a:endParaRPr lang="en-US" sz="1800" dirty="0"/>
          </a:p>
        </p:txBody>
      </p:sp>
      <p:sp>
        <p:nvSpPr>
          <p:cNvPr id="29" name="Shape 25"/>
          <p:cNvSpPr/>
          <p:nvPr/>
        </p:nvSpPr>
        <p:spPr>
          <a:xfrm>
            <a:off x="8402117" y="2194560"/>
            <a:ext cx="1325880" cy="548640"/>
          </a:xfrm>
          <a:prstGeom prst="roundRect">
            <a:avLst>
              <a:gd name="adj" fmla="val 13333"/>
            </a:avLst>
          </a:prstGeom>
          <a:solidFill>
            <a:srgbClr val="3C4656"/>
          </a:solidFill>
          <a:ln w="12700">
            <a:solidFill>
              <a:srgbClr val="3C4656"/>
            </a:solidFill>
            <a:prstDash val="solid"/>
          </a:ln>
        </p:spPr>
      </p:sp>
      <p:sp>
        <p:nvSpPr>
          <p:cNvPr id="30" name="Text 26"/>
          <p:cNvSpPr txBox="1"/>
          <p:nvPr/>
        </p:nvSpPr>
        <p:spPr>
          <a:xfrm>
            <a:off x="8493557" y="2194560"/>
            <a:ext cx="11430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Host</a:t>
            </a:r>
            <a:endParaRPr lang="en-US" sz="1300" dirty="0"/>
          </a:p>
          <a:p>
            <a:pPr algn="ctr" indent="0" marL="0">
              <a:buNone/>
            </a:pPr>
            <a:r>
              <a:rPr lang="en-US" sz="1000" dirty="0">
                <a:solidFill>
                  <a:srgbClr val="E6EAF2"/>
                </a:solidFill>
                <a:latin typeface="Calibri" pitchFamily="34" charset="0"/>
                <a:ea typeface="Calibri" pitchFamily="34" charset="-122"/>
                <a:cs typeface="Calibri" pitchFamily="34" charset="-120"/>
              </a:rPr>
              <a:t>.56.1</a:t>
            </a:r>
            <a:endParaRPr lang="en-US" sz="1300" dirty="0"/>
          </a:p>
        </p:txBody>
      </p:sp>
      <p:sp>
        <p:nvSpPr>
          <p:cNvPr id="31" name="Shape 27"/>
          <p:cNvSpPr/>
          <p:nvPr/>
        </p:nvSpPr>
        <p:spPr>
          <a:xfrm>
            <a:off x="9727997" y="2468880"/>
            <a:ext cx="411480" cy="0"/>
          </a:xfrm>
          <a:prstGeom prst="line">
            <a:avLst/>
          </a:prstGeom>
          <a:noFill/>
          <a:ln w="31750">
            <a:solidFill>
              <a:srgbClr val="2E8B3A"/>
            </a:solidFill>
            <a:prstDash val="solid"/>
          </a:ln>
        </p:spPr>
      </p:sp>
      <p:sp>
        <p:nvSpPr>
          <p:cNvPr id="32" name="Shape 28"/>
          <p:cNvSpPr/>
          <p:nvPr/>
        </p:nvSpPr>
        <p:spPr>
          <a:xfrm>
            <a:off x="10139477" y="2194560"/>
            <a:ext cx="1325880" cy="548640"/>
          </a:xfrm>
          <a:prstGeom prst="roundRect">
            <a:avLst>
              <a:gd name="adj" fmla="val 13333"/>
            </a:avLst>
          </a:prstGeom>
          <a:solidFill>
            <a:srgbClr val="2563A8"/>
          </a:solidFill>
          <a:ln w="12700">
            <a:solidFill>
              <a:srgbClr val="2563A8"/>
            </a:solidFill>
            <a:prstDash val="solid"/>
          </a:ln>
        </p:spPr>
      </p:sp>
      <p:sp>
        <p:nvSpPr>
          <p:cNvPr id="33" name="Text 29"/>
          <p:cNvSpPr txBox="1"/>
          <p:nvPr/>
        </p:nvSpPr>
        <p:spPr>
          <a:xfrm>
            <a:off x="10230917" y="2194560"/>
            <a:ext cx="11430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VM</a:t>
            </a:r>
            <a:endParaRPr lang="en-US" sz="1300" dirty="0"/>
          </a:p>
          <a:p>
            <a:pPr algn="ctr" indent="0" marL="0">
              <a:buNone/>
            </a:pPr>
            <a:r>
              <a:rPr lang="en-US" sz="1000" dirty="0">
                <a:solidFill>
                  <a:srgbClr val="E6EAF2"/>
                </a:solidFill>
                <a:latin typeface="Calibri" pitchFamily="34" charset="0"/>
                <a:ea typeface="Calibri" pitchFamily="34" charset="-122"/>
                <a:cs typeface="Calibri" pitchFamily="34" charset="-120"/>
              </a:rPr>
              <a:t>.56.10</a:t>
            </a:r>
            <a:endParaRPr lang="en-US" sz="1300" dirty="0"/>
          </a:p>
        </p:txBody>
      </p:sp>
      <p:sp>
        <p:nvSpPr>
          <p:cNvPr id="34" name="Text 30"/>
          <p:cNvSpPr txBox="1"/>
          <p:nvPr/>
        </p:nvSpPr>
        <p:spPr>
          <a:xfrm>
            <a:off x="8356397" y="3017520"/>
            <a:ext cx="3058058" cy="146304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Gives the VM its own IP on a host-only network. Host and VMs can talk directly.</a:t>
            </a:r>
            <a:endParaRPr lang="en-US" sz="1400" dirty="0"/>
          </a:p>
        </p:txBody>
      </p:sp>
      <p:sp>
        <p:nvSpPr>
          <p:cNvPr id="35" name="Text 31"/>
          <p:cNvSpPr txBox="1"/>
          <p:nvPr/>
        </p:nvSpPr>
        <p:spPr>
          <a:xfrm>
            <a:off x="8356397" y="4617720"/>
            <a:ext cx="3058058" cy="640080"/>
          </a:xfrm>
          <a:prstGeom prst="rect">
            <a:avLst/>
          </a:prstGeom>
          <a:noFill/>
          <a:ln/>
        </p:spPr>
        <p:txBody>
          <a:bodyPr wrap="square" lIns="0" tIns="0" rIns="0" bIns="0" rtlCol="0" anchor="t"/>
          <a:lstStyle/>
          <a:p>
            <a:pPr indent="0" marL="0">
              <a:buNone/>
            </a:pPr>
            <a:r>
              <a:rPr lang="en-US" sz="1150" b="1" dirty="0">
                <a:solidFill>
                  <a:srgbClr val="14202E"/>
                </a:solidFill>
                <a:latin typeface="Courier New" pitchFamily="34" charset="0"/>
                <a:ea typeface="Courier New" pitchFamily="34" charset="-122"/>
                <a:cs typeface="Courier New" pitchFamily="34" charset="-120"/>
              </a:rPr>
              <a:t>config.vm.network "private_network"</a:t>
            </a:r>
            <a:endParaRPr lang="en-US" sz="1150" dirty="0"/>
          </a:p>
        </p:txBody>
      </p:sp>
      <p:sp>
        <p:nvSpPr>
          <p:cNvPr id="36" name="Shape 32"/>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7" name="Shape 33"/>
          <p:cNvSpPr/>
          <p:nvPr/>
        </p:nvSpPr>
        <p:spPr>
          <a:xfrm>
            <a:off x="731520" y="5861304"/>
            <a:ext cx="420624" cy="420624"/>
          </a:xfrm>
          <a:prstGeom prst="ellipse">
            <a:avLst/>
          </a:prstGeom>
          <a:solidFill>
            <a:srgbClr val="5B45C9"/>
          </a:solidFill>
          <a:ln w="12700">
            <a:solidFill>
              <a:srgbClr val="5B45C9"/>
            </a:solidFill>
            <a:prstDash val="solid"/>
          </a:ln>
        </p:spPr>
      </p:sp>
      <p:pic>
        <p:nvPicPr>
          <p:cNvPr id="38" name="Image 1" descr="preencoded.png">    </p:cNvPr>
          <p:cNvPicPr>
            <a:picLocks noChangeAspect="1"/>
          </p:cNvPicPr>
          <p:nvPr/>
        </p:nvPicPr>
        <p:blipFill>
          <a:blip r:embed="rId2"/>
          <a:stretch>
            <a:fillRect/>
          </a:stretch>
        </p:blipFill>
        <p:spPr>
          <a:xfrm>
            <a:off x="836676" y="5966460"/>
            <a:ext cx="210312" cy="210312"/>
          </a:xfrm>
          <a:prstGeom prst="rect">
            <a:avLst/>
          </a:prstGeom>
        </p:spPr>
      </p:pic>
      <p:sp>
        <p:nvSpPr>
          <p:cNvPr id="39" name="Text 34"/>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Same networking concepts as before — now written in the Vagrantfile.</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15 · VAGRANT NETWORKING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Port forwarding</a:t>
            </a:r>
            <a:endParaRPr lang="en-US" sz="3000" dirty="0"/>
          </a:p>
        </p:txBody>
      </p:sp>
      <p:sp>
        <p:nvSpPr>
          <p:cNvPr id="5" name="Shape 2"/>
          <p:cNvSpPr/>
          <p:nvPr/>
        </p:nvSpPr>
        <p:spPr>
          <a:xfrm>
            <a:off x="548640" y="1463040"/>
            <a:ext cx="2926080" cy="2377440"/>
          </a:xfrm>
          <a:prstGeom prst="roundRect">
            <a:avLst>
              <a:gd name="adj" fmla="val 3077"/>
            </a:avLst>
          </a:prstGeom>
          <a:solidFill>
            <a:srgbClr val="FFFFFF"/>
          </a:solidFill>
          <a:ln w="12700">
            <a:solidFill>
              <a:srgbClr val="3C4656"/>
            </a:solidFill>
            <a:prstDash val="solid"/>
          </a:ln>
        </p:spPr>
      </p:sp>
      <p:sp>
        <p:nvSpPr>
          <p:cNvPr id="6" name="Shape 3"/>
          <p:cNvSpPr/>
          <p:nvPr/>
        </p:nvSpPr>
        <p:spPr>
          <a:xfrm>
            <a:off x="777240" y="1645920"/>
            <a:ext cx="502920" cy="502920"/>
          </a:xfrm>
          <a:prstGeom prst="ellipse">
            <a:avLst/>
          </a:prstGeom>
          <a:solidFill>
            <a:srgbClr val="3C4656"/>
          </a:solidFill>
          <a:ln w="12700">
            <a:solidFill>
              <a:srgbClr val="3C4656"/>
            </a:solidFill>
            <a:prstDash val="solid"/>
          </a:ln>
        </p:spPr>
      </p:sp>
      <p:pic>
        <p:nvPicPr>
          <p:cNvPr id="7" name="Image 0" descr="preencoded.png">    </p:cNvPr>
          <p:cNvPicPr>
            <a:picLocks noChangeAspect="1"/>
          </p:cNvPicPr>
          <p:nvPr/>
        </p:nvPicPr>
        <p:blipFill>
          <a:blip r:embed="rId1"/>
          <a:stretch>
            <a:fillRect/>
          </a:stretch>
        </p:blipFill>
        <p:spPr>
          <a:xfrm>
            <a:off x="902970" y="1771650"/>
            <a:ext cx="251460" cy="251460"/>
          </a:xfrm>
          <a:prstGeom prst="rect">
            <a:avLst/>
          </a:prstGeom>
        </p:spPr>
      </p:pic>
      <p:sp>
        <p:nvSpPr>
          <p:cNvPr id="8" name="Text 4"/>
          <p:cNvSpPr txBox="1"/>
          <p:nvPr/>
        </p:nvSpPr>
        <p:spPr>
          <a:xfrm>
            <a:off x="1371600" y="1645920"/>
            <a:ext cx="2011680" cy="50292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Host (your laptop)</a:t>
            </a:r>
            <a:endParaRPr lang="en-US" sz="1400" dirty="0"/>
          </a:p>
        </p:txBody>
      </p:sp>
      <p:sp>
        <p:nvSpPr>
          <p:cNvPr id="9" name="Text 5"/>
          <p:cNvSpPr txBox="1"/>
          <p:nvPr/>
        </p:nvSpPr>
        <p:spPr>
          <a:xfrm>
            <a:off x="777240" y="2377440"/>
            <a:ext cx="2560320" cy="914400"/>
          </a:xfrm>
          <a:prstGeom prst="rect">
            <a:avLst/>
          </a:prstGeom>
          <a:noFill/>
          <a:ln/>
        </p:spPr>
        <p:txBody>
          <a:bodyPr wrap="square" lIns="0" tIns="0" rIns="0" bIns="0" rtlCol="0" anchor="t"/>
          <a:lstStyle/>
          <a:p>
            <a:pPr indent="0" marL="0">
              <a:buNone/>
            </a:pPr>
            <a:r>
              <a:rPr lang="en-US" sz="1400" dirty="0">
                <a:solidFill>
                  <a:srgbClr val="5B6472"/>
                </a:solidFill>
                <a:latin typeface="Calibri" pitchFamily="34" charset="0"/>
                <a:ea typeface="Calibri" pitchFamily="34" charset="-122"/>
                <a:cs typeface="Calibri" pitchFamily="34" charset="-120"/>
              </a:rPr>
              <a:t>Browser opens</a:t>
            </a:r>
            <a:endParaRPr lang="en-US" sz="1400" dirty="0"/>
          </a:p>
          <a:p>
            <a:pPr indent="0" marL="0">
              <a:buNone/>
            </a:pPr>
            <a:r>
              <a:rPr lang="en-US" sz="1400" b="1" dirty="0">
                <a:solidFill>
                  <a:srgbClr val="14202E"/>
                </a:solidFill>
                <a:latin typeface="Courier New" pitchFamily="34" charset="0"/>
                <a:ea typeface="Courier New" pitchFamily="34" charset="-122"/>
                <a:cs typeface="Courier New" pitchFamily="34" charset="-120"/>
              </a:rPr>
              <a:t>localhost:8080</a:t>
            </a:r>
            <a:endParaRPr lang="en-US" sz="1400" dirty="0"/>
          </a:p>
        </p:txBody>
      </p:sp>
      <p:sp>
        <p:nvSpPr>
          <p:cNvPr id="10" name="Shape 6"/>
          <p:cNvSpPr/>
          <p:nvPr/>
        </p:nvSpPr>
        <p:spPr>
          <a:xfrm>
            <a:off x="3474720" y="2651760"/>
            <a:ext cx="1005840" cy="0"/>
          </a:xfrm>
          <a:prstGeom prst="line">
            <a:avLst/>
          </a:prstGeom>
          <a:noFill/>
          <a:ln w="31750">
            <a:solidFill>
              <a:srgbClr val="C97A06"/>
            </a:solidFill>
            <a:prstDash val="solid"/>
            <a:tailEnd type="triangle"/>
          </a:ln>
        </p:spPr>
      </p:sp>
      <p:sp>
        <p:nvSpPr>
          <p:cNvPr id="11" name="Text 7"/>
          <p:cNvSpPr txBox="1"/>
          <p:nvPr/>
        </p:nvSpPr>
        <p:spPr>
          <a:xfrm>
            <a:off x="3383280" y="2148840"/>
            <a:ext cx="1188720" cy="365760"/>
          </a:xfrm>
          <a:prstGeom prst="rect">
            <a:avLst/>
          </a:prstGeom>
          <a:noFill/>
          <a:ln/>
        </p:spPr>
        <p:txBody>
          <a:bodyPr wrap="square" lIns="0" tIns="0" rIns="0" bIns="0" rtlCol="0" anchor="t"/>
          <a:lstStyle/>
          <a:p>
            <a:pPr algn="ctr" indent="0" marL="0">
              <a:buNone/>
            </a:pPr>
            <a:r>
              <a:rPr lang="en-US" sz="1200" b="1" dirty="0">
                <a:solidFill>
                  <a:srgbClr val="C97A06"/>
                </a:solidFill>
                <a:latin typeface="Courier New" pitchFamily="34" charset="0"/>
                <a:ea typeface="Courier New" pitchFamily="34" charset="-122"/>
                <a:cs typeface="Courier New" pitchFamily="34" charset="-120"/>
              </a:rPr>
              <a:t>8080 → 80</a:t>
            </a:r>
            <a:endParaRPr lang="en-US" sz="1200" dirty="0"/>
          </a:p>
        </p:txBody>
      </p:sp>
      <p:sp>
        <p:nvSpPr>
          <p:cNvPr id="12" name="Shape 8"/>
          <p:cNvSpPr/>
          <p:nvPr/>
        </p:nvSpPr>
        <p:spPr>
          <a:xfrm>
            <a:off x="4480560" y="1463040"/>
            <a:ext cx="2743200" cy="2377440"/>
          </a:xfrm>
          <a:prstGeom prst="roundRect">
            <a:avLst>
              <a:gd name="adj" fmla="val 3077"/>
            </a:avLst>
          </a:prstGeom>
          <a:solidFill>
            <a:srgbClr val="FFFFFF"/>
          </a:solidFill>
          <a:ln w="12700">
            <a:solidFill>
              <a:srgbClr val="2563A8"/>
            </a:solidFill>
            <a:prstDash val="solid"/>
          </a:ln>
        </p:spPr>
      </p:sp>
      <p:sp>
        <p:nvSpPr>
          <p:cNvPr id="13" name="Shape 9"/>
          <p:cNvSpPr/>
          <p:nvPr/>
        </p:nvSpPr>
        <p:spPr>
          <a:xfrm>
            <a:off x="4709160" y="1645920"/>
            <a:ext cx="502920" cy="502920"/>
          </a:xfrm>
          <a:prstGeom prst="ellipse">
            <a:avLst/>
          </a:prstGeom>
          <a:solidFill>
            <a:srgbClr val="2563A8"/>
          </a:solidFill>
          <a:ln w="12700">
            <a:solidFill>
              <a:srgbClr val="2563A8"/>
            </a:solidFill>
            <a:prstDash val="solid"/>
          </a:ln>
        </p:spPr>
      </p:sp>
      <p:pic>
        <p:nvPicPr>
          <p:cNvPr id="14" name="Image 1" descr="preencoded.png">    </p:cNvPr>
          <p:cNvPicPr>
            <a:picLocks noChangeAspect="1"/>
          </p:cNvPicPr>
          <p:nvPr/>
        </p:nvPicPr>
        <p:blipFill>
          <a:blip r:embed="rId2"/>
          <a:stretch>
            <a:fillRect/>
          </a:stretch>
        </p:blipFill>
        <p:spPr>
          <a:xfrm>
            <a:off x="4834890" y="1771650"/>
            <a:ext cx="251460" cy="251460"/>
          </a:xfrm>
          <a:prstGeom prst="rect">
            <a:avLst/>
          </a:prstGeom>
        </p:spPr>
      </p:pic>
      <p:sp>
        <p:nvSpPr>
          <p:cNvPr id="15" name="Text 10"/>
          <p:cNvSpPr txBox="1"/>
          <p:nvPr/>
        </p:nvSpPr>
        <p:spPr>
          <a:xfrm>
            <a:off x="5303520" y="1645920"/>
            <a:ext cx="1828800" cy="50292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VM (guest)</a:t>
            </a:r>
            <a:endParaRPr lang="en-US" sz="1400" dirty="0"/>
          </a:p>
        </p:txBody>
      </p:sp>
      <p:sp>
        <p:nvSpPr>
          <p:cNvPr id="16" name="Text 11"/>
          <p:cNvSpPr txBox="1"/>
          <p:nvPr/>
        </p:nvSpPr>
        <p:spPr>
          <a:xfrm>
            <a:off x="4709160" y="2377440"/>
            <a:ext cx="2377440" cy="914400"/>
          </a:xfrm>
          <a:prstGeom prst="rect">
            <a:avLst/>
          </a:prstGeom>
          <a:noFill/>
          <a:ln/>
        </p:spPr>
        <p:txBody>
          <a:bodyPr wrap="square" lIns="0" tIns="0" rIns="0" bIns="0" rtlCol="0" anchor="t"/>
          <a:lstStyle/>
          <a:p>
            <a:pPr indent="0" marL="0">
              <a:buNone/>
            </a:pPr>
            <a:r>
              <a:rPr lang="en-US" sz="1400" dirty="0">
                <a:solidFill>
                  <a:srgbClr val="5B6472"/>
                </a:solidFill>
                <a:latin typeface="Calibri" pitchFamily="34" charset="0"/>
                <a:ea typeface="Calibri" pitchFamily="34" charset="-122"/>
                <a:cs typeface="Calibri" pitchFamily="34" charset="-120"/>
              </a:rPr>
              <a:t>Nginx listening on</a:t>
            </a:r>
            <a:endParaRPr lang="en-US" sz="1400" dirty="0"/>
          </a:p>
          <a:p>
            <a:pPr indent="0" marL="0">
              <a:buNone/>
            </a:pPr>
            <a:r>
              <a:rPr lang="en-US" sz="1400" b="1" dirty="0">
                <a:solidFill>
                  <a:srgbClr val="14202E"/>
                </a:solidFill>
                <a:latin typeface="Courier New" pitchFamily="34" charset="0"/>
                <a:ea typeface="Courier New" pitchFamily="34" charset="-122"/>
                <a:cs typeface="Courier New" pitchFamily="34" charset="-120"/>
              </a:rPr>
              <a:t>port 80</a:t>
            </a:r>
            <a:endParaRPr lang="en-US" sz="1400" dirty="0"/>
          </a:p>
        </p:txBody>
      </p:sp>
      <p:sp>
        <p:nvSpPr>
          <p:cNvPr id="17" name="Shape 12"/>
          <p:cNvSpPr/>
          <p:nvPr/>
        </p:nvSpPr>
        <p:spPr>
          <a:xfrm>
            <a:off x="548640" y="4069080"/>
            <a:ext cx="6675120" cy="1005840"/>
          </a:xfrm>
          <a:prstGeom prst="roundRect">
            <a:avLst>
              <a:gd name="adj" fmla="val 5455"/>
            </a:avLst>
          </a:prstGeom>
          <a:solidFill>
            <a:srgbClr val="0F172A"/>
          </a:solidFill>
          <a:ln w="12700">
            <a:solidFill>
              <a:srgbClr val="0F172A"/>
            </a:solidFill>
            <a:prstDash val="solid"/>
          </a:ln>
        </p:spPr>
      </p:sp>
      <p:sp>
        <p:nvSpPr>
          <p:cNvPr id="18" name="Shape 13"/>
          <p:cNvSpPr/>
          <p:nvPr/>
        </p:nvSpPr>
        <p:spPr>
          <a:xfrm>
            <a:off x="731520" y="4215384"/>
            <a:ext cx="100584" cy="100584"/>
          </a:xfrm>
          <a:prstGeom prst="ellipse">
            <a:avLst/>
          </a:prstGeom>
          <a:solidFill>
            <a:srgbClr val="EF6B5E"/>
          </a:solidFill>
          <a:ln w="12700">
            <a:solidFill>
              <a:srgbClr val="EF6B5E"/>
            </a:solidFill>
            <a:prstDash val="solid"/>
          </a:ln>
        </p:spPr>
      </p:sp>
      <p:sp>
        <p:nvSpPr>
          <p:cNvPr id="19" name="Shape 14"/>
          <p:cNvSpPr/>
          <p:nvPr/>
        </p:nvSpPr>
        <p:spPr>
          <a:xfrm>
            <a:off x="896112" y="4215384"/>
            <a:ext cx="100584" cy="100584"/>
          </a:xfrm>
          <a:prstGeom prst="ellipse">
            <a:avLst/>
          </a:prstGeom>
          <a:solidFill>
            <a:srgbClr val="F4BE4F"/>
          </a:solidFill>
          <a:ln w="12700">
            <a:solidFill>
              <a:srgbClr val="F4BE4F"/>
            </a:solidFill>
            <a:prstDash val="solid"/>
          </a:ln>
        </p:spPr>
      </p:sp>
      <p:sp>
        <p:nvSpPr>
          <p:cNvPr id="20" name="Shape 15"/>
          <p:cNvSpPr/>
          <p:nvPr/>
        </p:nvSpPr>
        <p:spPr>
          <a:xfrm>
            <a:off x="1060704" y="4215384"/>
            <a:ext cx="100584" cy="100584"/>
          </a:xfrm>
          <a:prstGeom prst="ellipse">
            <a:avLst/>
          </a:prstGeom>
          <a:solidFill>
            <a:srgbClr val="5FC454"/>
          </a:solidFill>
          <a:ln w="12700">
            <a:solidFill>
              <a:srgbClr val="5FC454"/>
            </a:solidFill>
            <a:prstDash val="solid"/>
          </a:ln>
        </p:spPr>
      </p:sp>
      <p:sp>
        <p:nvSpPr>
          <p:cNvPr id="21" name="Text 16"/>
          <p:cNvSpPr txBox="1"/>
          <p:nvPr/>
        </p:nvSpPr>
        <p:spPr>
          <a:xfrm>
            <a:off x="1280160" y="4142232"/>
            <a:ext cx="576072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22" name="Text 17"/>
          <p:cNvSpPr txBox="1"/>
          <p:nvPr/>
        </p:nvSpPr>
        <p:spPr>
          <a:xfrm>
            <a:off x="749808" y="4507992"/>
            <a:ext cx="6309360" cy="457200"/>
          </a:xfrm>
          <a:prstGeom prst="rect">
            <a:avLst/>
          </a:prstGeom>
          <a:noFill/>
          <a:ln/>
        </p:spPr>
        <p:txBody>
          <a:bodyPr wrap="square" lIns="0" tIns="0" rIns="0" bIns="0" rtlCol="0" anchor="t"/>
          <a:lstStyle/>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config.vm.network "forwarded_port", guest: 80, host: 8080</a:t>
            </a:r>
            <a:endParaRPr lang="en-US" sz="1300" dirty="0"/>
          </a:p>
        </p:txBody>
      </p:sp>
      <p:sp>
        <p:nvSpPr>
          <p:cNvPr id="23" name="Text 18"/>
          <p:cNvSpPr txBox="1"/>
          <p:nvPr/>
        </p:nvSpPr>
        <p:spPr>
          <a:xfrm>
            <a:off x="7589520" y="1463040"/>
            <a:ext cx="3657600" cy="365760"/>
          </a:xfrm>
          <a:prstGeom prst="rect">
            <a:avLst/>
          </a:prstGeom>
          <a:noFill/>
          <a:ln/>
        </p:spPr>
        <p:txBody>
          <a:bodyPr wrap="square" lIns="0" tIns="0" rIns="0" bIns="0" rtlCol="0" anchor="t"/>
          <a:lstStyle/>
          <a:p>
            <a:pPr indent="0" marL="0">
              <a:buNone/>
            </a:pPr>
            <a:r>
              <a:rPr lang="en-US" sz="1600" b="1" dirty="0">
                <a:solidFill>
                  <a:srgbClr val="14202E"/>
                </a:solidFill>
                <a:latin typeface="Arial" pitchFamily="34" charset="0"/>
                <a:ea typeface="Arial" pitchFamily="34" charset="-122"/>
                <a:cs typeface="Arial" pitchFamily="34" charset="-120"/>
              </a:rPr>
              <a:t>Reading the line</a:t>
            </a:r>
            <a:endParaRPr lang="en-US" sz="1600" dirty="0"/>
          </a:p>
        </p:txBody>
      </p:sp>
      <p:sp>
        <p:nvSpPr>
          <p:cNvPr id="24" name="Shape 19"/>
          <p:cNvSpPr/>
          <p:nvPr/>
        </p:nvSpPr>
        <p:spPr>
          <a:xfrm>
            <a:off x="7589520" y="1938528"/>
            <a:ext cx="310896" cy="310896"/>
          </a:xfrm>
          <a:prstGeom prst="ellipse">
            <a:avLst/>
          </a:prstGeom>
          <a:solidFill>
            <a:srgbClr val="C97A06"/>
          </a:solidFill>
          <a:ln w="12700">
            <a:solidFill>
              <a:srgbClr val="C97A06"/>
            </a:solidFill>
            <a:prstDash val="solid"/>
          </a:ln>
        </p:spPr>
      </p:sp>
      <p:sp>
        <p:nvSpPr>
          <p:cNvPr id="25" name="Text 20"/>
          <p:cNvSpPr txBox="1"/>
          <p:nvPr/>
        </p:nvSpPr>
        <p:spPr>
          <a:xfrm>
            <a:off x="7589520" y="193852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26" name="Text 21"/>
          <p:cNvSpPr txBox="1"/>
          <p:nvPr/>
        </p:nvSpPr>
        <p:spPr>
          <a:xfrm>
            <a:off x="8028432" y="1920240"/>
            <a:ext cx="3614623" cy="530352"/>
          </a:xfrm>
          <a:prstGeom prst="rect">
            <a:avLst/>
          </a:prstGeom>
          <a:noFill/>
          <a:ln/>
        </p:spPr>
        <p:txBody>
          <a:bodyPr wrap="square" lIns="0" tIns="0" rIns="0" bIns="0" rtlCol="0" anchor="t"/>
          <a:lstStyle/>
          <a:p>
            <a:pPr indent="0" marL="0">
              <a:buNone/>
            </a:pPr>
            <a:r>
              <a:rPr lang="en-US" sz="1400" b="1" dirty="0">
                <a:solidFill>
                  <a:srgbClr val="14202E"/>
                </a:solidFill>
                <a:latin typeface="Courier New" pitchFamily="34" charset="0"/>
                <a:ea typeface="Courier New" pitchFamily="34" charset="-122"/>
                <a:cs typeface="Courier New" pitchFamily="34" charset="-120"/>
              </a:rPr>
              <a:t>"forwarded_port"</a:t>
            </a: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the type of network setting</a:t>
            </a:r>
            <a:endParaRPr lang="en-US" sz="1400" dirty="0"/>
          </a:p>
        </p:txBody>
      </p:sp>
      <p:sp>
        <p:nvSpPr>
          <p:cNvPr id="27" name="Shape 22"/>
          <p:cNvSpPr/>
          <p:nvPr/>
        </p:nvSpPr>
        <p:spPr>
          <a:xfrm>
            <a:off x="7589520" y="2505456"/>
            <a:ext cx="310896" cy="310896"/>
          </a:xfrm>
          <a:prstGeom prst="ellipse">
            <a:avLst/>
          </a:prstGeom>
          <a:solidFill>
            <a:srgbClr val="C97A06"/>
          </a:solidFill>
          <a:ln w="12700">
            <a:solidFill>
              <a:srgbClr val="C97A06"/>
            </a:solidFill>
            <a:prstDash val="solid"/>
          </a:ln>
        </p:spPr>
      </p:sp>
      <p:sp>
        <p:nvSpPr>
          <p:cNvPr id="28" name="Text 23"/>
          <p:cNvSpPr txBox="1"/>
          <p:nvPr/>
        </p:nvSpPr>
        <p:spPr>
          <a:xfrm>
            <a:off x="7589520" y="25054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29" name="Text 24"/>
          <p:cNvSpPr txBox="1"/>
          <p:nvPr/>
        </p:nvSpPr>
        <p:spPr>
          <a:xfrm>
            <a:off x="8028432" y="2487168"/>
            <a:ext cx="3614623" cy="530352"/>
          </a:xfrm>
          <a:prstGeom prst="rect">
            <a:avLst/>
          </a:prstGeom>
          <a:noFill/>
          <a:ln/>
        </p:spPr>
        <p:txBody>
          <a:bodyPr wrap="square" lIns="0" tIns="0" rIns="0" bIns="0" rtlCol="0" anchor="t"/>
          <a:lstStyle/>
          <a:p>
            <a:pPr indent="0" marL="0">
              <a:buNone/>
            </a:pPr>
            <a:r>
              <a:rPr lang="en-US" sz="1400" b="1" dirty="0">
                <a:solidFill>
                  <a:srgbClr val="14202E"/>
                </a:solidFill>
                <a:latin typeface="Courier New" pitchFamily="34" charset="0"/>
                <a:ea typeface="Courier New" pitchFamily="34" charset="-122"/>
                <a:cs typeface="Courier New" pitchFamily="34" charset="-120"/>
              </a:rPr>
              <a:t>guest: 80</a:t>
            </a: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port inside the VM</a:t>
            </a:r>
            <a:endParaRPr lang="en-US" sz="1400" dirty="0"/>
          </a:p>
        </p:txBody>
      </p:sp>
      <p:sp>
        <p:nvSpPr>
          <p:cNvPr id="30" name="Shape 25"/>
          <p:cNvSpPr/>
          <p:nvPr/>
        </p:nvSpPr>
        <p:spPr>
          <a:xfrm>
            <a:off x="7589520" y="3072384"/>
            <a:ext cx="310896" cy="310896"/>
          </a:xfrm>
          <a:prstGeom prst="ellipse">
            <a:avLst/>
          </a:prstGeom>
          <a:solidFill>
            <a:srgbClr val="C97A06"/>
          </a:solidFill>
          <a:ln w="12700">
            <a:solidFill>
              <a:srgbClr val="C97A06"/>
            </a:solidFill>
            <a:prstDash val="solid"/>
          </a:ln>
        </p:spPr>
      </p:sp>
      <p:sp>
        <p:nvSpPr>
          <p:cNvPr id="31" name="Text 26"/>
          <p:cNvSpPr txBox="1"/>
          <p:nvPr/>
        </p:nvSpPr>
        <p:spPr>
          <a:xfrm>
            <a:off x="7589520" y="307238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32" name="Text 27"/>
          <p:cNvSpPr txBox="1"/>
          <p:nvPr/>
        </p:nvSpPr>
        <p:spPr>
          <a:xfrm>
            <a:off x="8028432" y="3054096"/>
            <a:ext cx="3614623" cy="530352"/>
          </a:xfrm>
          <a:prstGeom prst="rect">
            <a:avLst/>
          </a:prstGeom>
          <a:noFill/>
          <a:ln/>
        </p:spPr>
        <p:txBody>
          <a:bodyPr wrap="square" lIns="0" tIns="0" rIns="0" bIns="0" rtlCol="0" anchor="t"/>
          <a:lstStyle/>
          <a:p>
            <a:pPr indent="0" marL="0">
              <a:buNone/>
            </a:pPr>
            <a:r>
              <a:rPr lang="en-US" sz="1400" b="1" dirty="0">
                <a:solidFill>
                  <a:srgbClr val="14202E"/>
                </a:solidFill>
                <a:latin typeface="Courier New" pitchFamily="34" charset="0"/>
                <a:ea typeface="Courier New" pitchFamily="34" charset="-122"/>
                <a:cs typeface="Courier New" pitchFamily="34" charset="-120"/>
              </a:rPr>
              <a:t>host: 8080</a:t>
            </a: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port on your laptop</a:t>
            </a:r>
            <a:endParaRPr lang="en-US" sz="1400" dirty="0"/>
          </a:p>
        </p:txBody>
      </p:sp>
      <p:sp>
        <p:nvSpPr>
          <p:cNvPr id="33" name="Shape 28"/>
          <p:cNvSpPr/>
          <p:nvPr/>
        </p:nvSpPr>
        <p:spPr>
          <a:xfrm>
            <a:off x="7589520" y="3749040"/>
            <a:ext cx="4053535" cy="1691640"/>
          </a:xfrm>
          <a:prstGeom prst="roundRect">
            <a:avLst>
              <a:gd name="adj" fmla="val 4324"/>
            </a:avLst>
          </a:prstGeom>
          <a:solidFill>
            <a:srgbClr val="F2F4F8"/>
          </a:solidFill>
          <a:ln w="12700">
            <a:solidFill>
              <a:srgbClr val="F2F4F8"/>
            </a:solidFill>
            <a:prstDash val="solid"/>
          </a:ln>
        </p:spPr>
      </p:sp>
      <p:sp>
        <p:nvSpPr>
          <p:cNvPr id="34" name="Text 29"/>
          <p:cNvSpPr txBox="1"/>
          <p:nvPr/>
        </p:nvSpPr>
        <p:spPr>
          <a:xfrm>
            <a:off x="7772400" y="3840480"/>
            <a:ext cx="3687775" cy="1554480"/>
          </a:xfrm>
          <a:prstGeom prst="rect">
            <a:avLst/>
          </a:prstGeom>
          <a:noFill/>
          <a:ln/>
        </p:spPr>
        <p:txBody>
          <a:bodyPr wrap="square" lIns="0" tIns="0" rIns="0" bIns="0" rtlCol="0" anchor="t"/>
          <a:lstStyle/>
          <a:p>
            <a:pPr indent="0" marL="0">
              <a:buNone/>
            </a:pPr>
            <a:r>
              <a:rPr lang="en-US" sz="1400" b="1" dirty="0">
                <a:solidFill>
                  <a:srgbClr val="14202E"/>
                </a:solidFill>
                <a:latin typeface="Calibri" pitchFamily="34" charset="0"/>
                <a:ea typeface="Calibri" pitchFamily="34" charset="-122"/>
                <a:cs typeface="Calibri" pitchFamily="34" charset="-120"/>
              </a:rPr>
              <a:t>Useful when…</a:t>
            </a: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you want to open a VM's web service from your host browser, without knowing the VM's IP. Only the forwarded ports are reachable.</a:t>
            </a:r>
            <a:endParaRPr lang="en-US" sz="1400" dirty="0"/>
          </a:p>
        </p:txBody>
      </p:sp>
      <p:sp>
        <p:nvSpPr>
          <p:cNvPr id="35" name="Shape 30"/>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6" name="Shape 31"/>
          <p:cNvSpPr/>
          <p:nvPr/>
        </p:nvSpPr>
        <p:spPr>
          <a:xfrm>
            <a:off x="731520" y="5861304"/>
            <a:ext cx="420624" cy="420624"/>
          </a:xfrm>
          <a:prstGeom prst="ellipse">
            <a:avLst/>
          </a:prstGeom>
          <a:solidFill>
            <a:srgbClr val="5B45C9"/>
          </a:solidFill>
          <a:ln w="12700">
            <a:solidFill>
              <a:srgbClr val="5B45C9"/>
            </a:solidFill>
            <a:prstDash val="solid"/>
          </a:ln>
        </p:spPr>
      </p:sp>
      <p:pic>
        <p:nvPicPr>
          <p:cNvPr id="37" name="Image 2" descr="preencoded.png">    </p:cNvPr>
          <p:cNvPicPr>
            <a:picLocks noChangeAspect="1"/>
          </p:cNvPicPr>
          <p:nvPr/>
        </p:nvPicPr>
        <p:blipFill>
          <a:blip r:embed="rId3"/>
          <a:stretch>
            <a:fillRect/>
          </a:stretch>
        </p:blipFill>
        <p:spPr>
          <a:xfrm>
            <a:off x="836676" y="5966460"/>
            <a:ext cx="210312" cy="210312"/>
          </a:xfrm>
          <a:prstGeom prst="rect">
            <a:avLst/>
          </a:prstGeom>
        </p:spPr>
      </p:pic>
      <p:sp>
        <p:nvSpPr>
          <p:cNvPr id="38" name="Text 32"/>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Port forwarding exposes one port of the VM through the host.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15 · VAGRANT NETWORKING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Private network with a static IP</a:t>
            </a:r>
            <a:endParaRPr lang="en-US" sz="3000" dirty="0"/>
          </a:p>
        </p:txBody>
      </p:sp>
      <p:sp>
        <p:nvSpPr>
          <p:cNvPr id="5" name="Shape 2"/>
          <p:cNvSpPr/>
          <p:nvPr/>
        </p:nvSpPr>
        <p:spPr>
          <a:xfrm>
            <a:off x="548640" y="3246120"/>
            <a:ext cx="6035040" cy="146304"/>
          </a:xfrm>
          <a:prstGeom prst="roundRect">
            <a:avLst>
              <a:gd name="adj" fmla="val 31250"/>
            </a:avLst>
          </a:prstGeom>
          <a:solidFill>
            <a:srgbClr val="2E8B3A"/>
          </a:solidFill>
          <a:ln w="12700">
            <a:solidFill>
              <a:srgbClr val="2E8B3A"/>
            </a:solidFill>
            <a:prstDash val="solid"/>
          </a:ln>
        </p:spPr>
      </p:sp>
      <p:sp>
        <p:nvSpPr>
          <p:cNvPr id="6" name="Text 3"/>
          <p:cNvSpPr txBox="1"/>
          <p:nvPr/>
        </p:nvSpPr>
        <p:spPr>
          <a:xfrm>
            <a:off x="548640" y="3456432"/>
            <a:ext cx="6035040" cy="320040"/>
          </a:xfrm>
          <a:prstGeom prst="rect">
            <a:avLst/>
          </a:prstGeom>
          <a:noFill/>
          <a:ln/>
        </p:spPr>
        <p:txBody>
          <a:bodyPr wrap="square" lIns="0" tIns="0" rIns="0" bIns="0" rtlCol="0" anchor="t"/>
          <a:lstStyle/>
          <a:p>
            <a:pPr algn="ctr" indent="0" marL="0">
              <a:buNone/>
            </a:pPr>
            <a:r>
              <a:rPr lang="en-US" sz="1200" b="1" dirty="0">
                <a:solidFill>
                  <a:srgbClr val="2E8B3A"/>
                </a:solidFill>
                <a:latin typeface="Courier New" pitchFamily="34" charset="0"/>
                <a:ea typeface="Courier New" pitchFamily="34" charset="-122"/>
                <a:cs typeface="Courier New" pitchFamily="34" charset="-120"/>
              </a:rPr>
              <a:t>host-only network 192.168.56.0/24</a:t>
            </a:r>
            <a:endParaRPr lang="en-US" sz="1200" dirty="0"/>
          </a:p>
        </p:txBody>
      </p:sp>
      <p:sp>
        <p:nvSpPr>
          <p:cNvPr id="7" name="Shape 4"/>
          <p:cNvSpPr/>
          <p:nvPr/>
        </p:nvSpPr>
        <p:spPr>
          <a:xfrm>
            <a:off x="822960" y="1645920"/>
            <a:ext cx="2377440" cy="868680"/>
          </a:xfrm>
          <a:prstGeom prst="roundRect">
            <a:avLst>
              <a:gd name="adj" fmla="val 8421"/>
            </a:avLst>
          </a:prstGeom>
          <a:solidFill>
            <a:srgbClr val="3C4656"/>
          </a:solidFill>
          <a:ln w="12700">
            <a:solidFill>
              <a:srgbClr val="3C4656"/>
            </a:solidFill>
            <a:prstDash val="solid"/>
          </a:ln>
        </p:spPr>
      </p:sp>
      <p:pic>
        <p:nvPicPr>
          <p:cNvPr id="8" name="Image 0" descr="preencoded.png">    </p:cNvPr>
          <p:cNvPicPr>
            <a:picLocks noChangeAspect="1"/>
          </p:cNvPicPr>
          <p:nvPr/>
        </p:nvPicPr>
        <p:blipFill>
          <a:blip r:embed="rId1"/>
          <a:stretch>
            <a:fillRect/>
          </a:stretch>
        </p:blipFill>
        <p:spPr>
          <a:xfrm>
            <a:off x="969264" y="1906524"/>
            <a:ext cx="347472" cy="347472"/>
          </a:xfrm>
          <a:prstGeom prst="rect">
            <a:avLst/>
          </a:prstGeom>
        </p:spPr>
      </p:pic>
      <p:sp>
        <p:nvSpPr>
          <p:cNvPr id="9" name="Text 5"/>
          <p:cNvSpPr txBox="1"/>
          <p:nvPr/>
        </p:nvSpPr>
        <p:spPr>
          <a:xfrm>
            <a:off x="1444752" y="1645920"/>
            <a:ext cx="1664208" cy="86868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Host</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192.168.56.1</a:t>
            </a:r>
            <a:endParaRPr lang="en-US" sz="1500" dirty="0"/>
          </a:p>
        </p:txBody>
      </p:sp>
      <p:sp>
        <p:nvSpPr>
          <p:cNvPr id="10" name="Shape 6"/>
          <p:cNvSpPr/>
          <p:nvPr/>
        </p:nvSpPr>
        <p:spPr>
          <a:xfrm>
            <a:off x="2011680" y="2514600"/>
            <a:ext cx="0" cy="731520"/>
          </a:xfrm>
          <a:prstGeom prst="line">
            <a:avLst/>
          </a:prstGeom>
          <a:noFill/>
          <a:ln w="31750">
            <a:solidFill>
              <a:srgbClr val="2E8B3A"/>
            </a:solidFill>
            <a:prstDash val="solid"/>
          </a:ln>
        </p:spPr>
      </p:sp>
      <p:sp>
        <p:nvSpPr>
          <p:cNvPr id="11" name="Shape 7"/>
          <p:cNvSpPr/>
          <p:nvPr/>
        </p:nvSpPr>
        <p:spPr>
          <a:xfrm>
            <a:off x="3931920" y="1645920"/>
            <a:ext cx="2377440" cy="868680"/>
          </a:xfrm>
          <a:prstGeom prst="roundRect">
            <a:avLst>
              <a:gd name="adj" fmla="val 8421"/>
            </a:avLst>
          </a:prstGeom>
          <a:solidFill>
            <a:srgbClr val="2563A8"/>
          </a:solidFill>
          <a:ln w="12700">
            <a:solidFill>
              <a:srgbClr val="2563A8"/>
            </a:solidFill>
            <a:prstDash val="solid"/>
          </a:ln>
        </p:spPr>
      </p:sp>
      <p:pic>
        <p:nvPicPr>
          <p:cNvPr id="12" name="Image 1" descr="preencoded.png">    </p:cNvPr>
          <p:cNvPicPr>
            <a:picLocks noChangeAspect="1"/>
          </p:cNvPicPr>
          <p:nvPr/>
        </p:nvPicPr>
        <p:blipFill>
          <a:blip r:embed="rId2"/>
          <a:stretch>
            <a:fillRect/>
          </a:stretch>
        </p:blipFill>
        <p:spPr>
          <a:xfrm>
            <a:off x="4078224" y="1906524"/>
            <a:ext cx="347472" cy="347472"/>
          </a:xfrm>
          <a:prstGeom prst="rect">
            <a:avLst/>
          </a:prstGeom>
        </p:spPr>
      </p:pic>
      <p:sp>
        <p:nvSpPr>
          <p:cNvPr id="13" name="Text 8"/>
          <p:cNvSpPr txBox="1"/>
          <p:nvPr/>
        </p:nvSpPr>
        <p:spPr>
          <a:xfrm>
            <a:off x="4553712" y="1645920"/>
            <a:ext cx="1664208" cy="86868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VM</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192.168.56.10</a:t>
            </a:r>
            <a:endParaRPr lang="en-US" sz="1500" dirty="0"/>
          </a:p>
        </p:txBody>
      </p:sp>
      <p:sp>
        <p:nvSpPr>
          <p:cNvPr id="14" name="Shape 9"/>
          <p:cNvSpPr/>
          <p:nvPr/>
        </p:nvSpPr>
        <p:spPr>
          <a:xfrm>
            <a:off x="5120640" y="2514600"/>
            <a:ext cx="0" cy="731520"/>
          </a:xfrm>
          <a:prstGeom prst="line">
            <a:avLst/>
          </a:prstGeom>
          <a:noFill/>
          <a:ln w="31750">
            <a:solidFill>
              <a:srgbClr val="2E8B3A"/>
            </a:solidFill>
            <a:prstDash val="solid"/>
          </a:ln>
        </p:spPr>
      </p:sp>
      <p:sp>
        <p:nvSpPr>
          <p:cNvPr id="15" name="Shape 10"/>
          <p:cNvSpPr/>
          <p:nvPr/>
        </p:nvSpPr>
        <p:spPr>
          <a:xfrm>
            <a:off x="548640" y="3977640"/>
            <a:ext cx="6035040" cy="1005840"/>
          </a:xfrm>
          <a:prstGeom prst="roundRect">
            <a:avLst>
              <a:gd name="adj" fmla="val 5455"/>
            </a:avLst>
          </a:prstGeom>
          <a:solidFill>
            <a:srgbClr val="0F172A"/>
          </a:solidFill>
          <a:ln w="12700">
            <a:solidFill>
              <a:srgbClr val="0F172A"/>
            </a:solidFill>
            <a:prstDash val="solid"/>
          </a:ln>
        </p:spPr>
      </p:sp>
      <p:sp>
        <p:nvSpPr>
          <p:cNvPr id="16" name="Shape 11"/>
          <p:cNvSpPr/>
          <p:nvPr/>
        </p:nvSpPr>
        <p:spPr>
          <a:xfrm>
            <a:off x="731520" y="4123944"/>
            <a:ext cx="100584" cy="100584"/>
          </a:xfrm>
          <a:prstGeom prst="ellipse">
            <a:avLst/>
          </a:prstGeom>
          <a:solidFill>
            <a:srgbClr val="EF6B5E"/>
          </a:solidFill>
          <a:ln w="12700">
            <a:solidFill>
              <a:srgbClr val="EF6B5E"/>
            </a:solidFill>
            <a:prstDash val="solid"/>
          </a:ln>
        </p:spPr>
      </p:sp>
      <p:sp>
        <p:nvSpPr>
          <p:cNvPr id="17" name="Shape 12"/>
          <p:cNvSpPr/>
          <p:nvPr/>
        </p:nvSpPr>
        <p:spPr>
          <a:xfrm>
            <a:off x="896112" y="4123944"/>
            <a:ext cx="100584" cy="100584"/>
          </a:xfrm>
          <a:prstGeom prst="ellipse">
            <a:avLst/>
          </a:prstGeom>
          <a:solidFill>
            <a:srgbClr val="F4BE4F"/>
          </a:solidFill>
          <a:ln w="12700">
            <a:solidFill>
              <a:srgbClr val="F4BE4F"/>
            </a:solidFill>
            <a:prstDash val="solid"/>
          </a:ln>
        </p:spPr>
      </p:sp>
      <p:sp>
        <p:nvSpPr>
          <p:cNvPr id="18" name="Shape 13"/>
          <p:cNvSpPr/>
          <p:nvPr/>
        </p:nvSpPr>
        <p:spPr>
          <a:xfrm>
            <a:off x="1060704" y="4123944"/>
            <a:ext cx="100584" cy="100584"/>
          </a:xfrm>
          <a:prstGeom prst="ellipse">
            <a:avLst/>
          </a:prstGeom>
          <a:solidFill>
            <a:srgbClr val="5FC454"/>
          </a:solidFill>
          <a:ln w="12700">
            <a:solidFill>
              <a:srgbClr val="5FC454"/>
            </a:solidFill>
            <a:prstDash val="solid"/>
          </a:ln>
        </p:spPr>
      </p:sp>
      <p:sp>
        <p:nvSpPr>
          <p:cNvPr id="19" name="Text 14"/>
          <p:cNvSpPr txBox="1"/>
          <p:nvPr/>
        </p:nvSpPr>
        <p:spPr>
          <a:xfrm>
            <a:off x="1280160" y="4050792"/>
            <a:ext cx="512064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20" name="Text 15"/>
          <p:cNvSpPr txBox="1"/>
          <p:nvPr/>
        </p:nvSpPr>
        <p:spPr>
          <a:xfrm>
            <a:off x="749808" y="4416552"/>
            <a:ext cx="5669280" cy="457200"/>
          </a:xfrm>
          <a:prstGeom prst="rect">
            <a:avLst/>
          </a:prstGeom>
          <a:noFill/>
          <a:ln/>
        </p:spPr>
        <p:txBody>
          <a:bodyPr wrap="square" lIns="0" tIns="0" rIns="0" bIns="0" rtlCol="0" anchor="t"/>
          <a:lstStyle/>
          <a:p>
            <a:pPr indent="0" marL="0">
              <a:lnSpc>
                <a:spcPct val="105000"/>
              </a:lnSpc>
              <a:buNone/>
            </a:pPr>
            <a:r>
              <a:rPr lang="en-US" sz="1250" dirty="0">
                <a:solidFill>
                  <a:srgbClr val="E2E8F0"/>
                </a:solidFill>
                <a:latin typeface="Courier New" pitchFamily="34" charset="0"/>
                <a:ea typeface="Courier New" pitchFamily="34" charset="-122"/>
                <a:cs typeface="Courier New" pitchFamily="34" charset="-120"/>
              </a:rPr>
              <a:t>config.vm.network "private_network", ip: "192.168.56.10"</a:t>
            </a:r>
            <a:endParaRPr lang="en-US" sz="125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6949440" y="1508760"/>
          <a:ext cx="4693615" cy="914400"/>
        </p:xfrm>
        <a:graphic>
          <a:graphicData uri="http://schemas.openxmlformats.org/drawingml/2006/table">
            <a:tbl>
              <a:tblPr/>
              <a:tblGrid>
                <a:gridCol w="1417320"/>
                <a:gridCol w="1554480"/>
                <a:gridCol w="1721815"/>
              </a:tblGrid>
              <a:tr h="502920">
                <a:tc>
                  <a:txBody>
                    <a:bodyPr/>
                    <a:lstStyle/>
                    <a:p>
                      <a:pPr indent="0" marL="0">
                        <a:buNone/>
                      </a:pP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Port forwarding</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Private network</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r>
              <a:tr h="502920">
                <a:tc>
                  <a:txBody>
                    <a:bodyPr/>
                    <a:lstStyle/>
                    <a:p>
                      <a:pPr indent="0" marL="0">
                        <a:buNone/>
                      </a:pPr>
                      <a:r>
                        <a:rPr lang="en-US" sz="1250" b="1" dirty="0">
                          <a:solidFill>
                            <a:srgbClr val="1F2937"/>
                          </a:solidFill>
                          <a:latin typeface="Calibri" pitchFamily="34" charset="0"/>
                          <a:ea typeface="Calibri" pitchFamily="34" charset="-122"/>
                          <a:cs typeface="Calibri" pitchFamily="34" charset="-120"/>
                        </a:rPr>
                        <a:t>Reach VM via</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localhost:8080</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192.168.56.10</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02920">
                <a:tc>
                  <a:txBody>
                    <a:bodyPr/>
                    <a:lstStyle/>
                    <a:p>
                      <a:pPr indent="0" marL="0">
                        <a:buNone/>
                      </a:pPr>
                      <a:r>
                        <a:rPr lang="en-US" sz="1250" b="1" dirty="0">
                          <a:solidFill>
                            <a:srgbClr val="1F2937"/>
                          </a:solidFill>
                          <a:latin typeface="Calibri" pitchFamily="34" charset="0"/>
                          <a:ea typeface="Calibri" pitchFamily="34" charset="-122"/>
                          <a:cs typeface="Calibri" pitchFamily="34" charset="-120"/>
                        </a:rPr>
                        <a:t>What's reachable</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Only forwarded ports</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Any port the VM listens on</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02920">
                <a:tc>
                  <a:txBody>
                    <a:bodyPr/>
                    <a:lstStyle/>
                    <a:p>
                      <a:pPr indent="0" marL="0">
                        <a:buNone/>
                      </a:pPr>
                      <a:r>
                        <a:rPr lang="en-US" sz="1250" b="1" dirty="0">
                          <a:solidFill>
                            <a:srgbClr val="1F2937"/>
                          </a:solidFill>
                          <a:latin typeface="Calibri" pitchFamily="34" charset="0"/>
                          <a:ea typeface="Calibri" pitchFamily="34" charset="-122"/>
                          <a:cs typeface="Calibri" pitchFamily="34" charset="-120"/>
                        </a:rPr>
                        <a:t>VM-to-VM</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Not really</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Yes, directly</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02920">
                <a:tc>
                  <a:txBody>
                    <a:bodyPr/>
                    <a:lstStyle/>
                    <a:p>
                      <a:pPr indent="0" marL="0">
                        <a:buNone/>
                      </a:pPr>
                      <a:r>
                        <a:rPr lang="en-US" sz="1250" b="1" dirty="0">
                          <a:solidFill>
                            <a:srgbClr val="1F2937"/>
                          </a:solidFill>
                          <a:latin typeface="Calibri" pitchFamily="34" charset="0"/>
                          <a:ea typeface="Calibri" pitchFamily="34" charset="-122"/>
                          <a:cs typeface="Calibri" pitchFamily="34" charset="-120"/>
                        </a:rPr>
                        <a:t>Best for</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Quick access to one service</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250" dirty="0">
                          <a:solidFill>
                            <a:srgbClr val="1F2937"/>
                          </a:solidFill>
                          <a:latin typeface="Calibri" pitchFamily="34" charset="0"/>
                          <a:ea typeface="Calibri" pitchFamily="34" charset="-122"/>
                          <a:cs typeface="Calibri" pitchFamily="34" charset="-120"/>
                        </a:rPr>
                        <a:t>Labs, multi-VM setups</a:t>
                      </a:r>
                      <a:endParaRPr lang="en-US" sz="1250" dirty="0">
                        <a:latin typeface="Calibri" charset="0"/>
                        <a:ea typeface="Calibri" charset="0"/>
                        <a:cs typeface="Calibri" charset="0"/>
                      </a:endParaRPr>
                    </a:p>
                  </a:txBody>
                  <a:tcPr marL="73152" marR="73152"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bl>
          </a:graphicData>
        </a:graphic>
      </p:graphicFrame>
      <p:sp>
        <p:nvSpPr>
          <p:cNvPr id="22" name="Text 16"/>
          <p:cNvSpPr txBox="1"/>
          <p:nvPr/>
        </p:nvSpPr>
        <p:spPr>
          <a:xfrm>
            <a:off x="6949440" y="4297680"/>
            <a:ext cx="4693615" cy="73152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Lab uses: SSH straight to the IP, ping between VMs, client/server exercises.</a:t>
            </a:r>
            <a:endParaRPr lang="en-US" sz="1400" dirty="0"/>
          </a:p>
        </p:txBody>
      </p:sp>
      <p:sp>
        <p:nvSpPr>
          <p:cNvPr id="23" name="Shape 17"/>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24" name="Shape 18"/>
          <p:cNvSpPr/>
          <p:nvPr/>
        </p:nvSpPr>
        <p:spPr>
          <a:xfrm>
            <a:off x="731520" y="5861304"/>
            <a:ext cx="420624" cy="420624"/>
          </a:xfrm>
          <a:prstGeom prst="ellipse">
            <a:avLst/>
          </a:prstGeom>
          <a:solidFill>
            <a:srgbClr val="5B45C9"/>
          </a:solidFill>
          <a:ln w="12700">
            <a:solidFill>
              <a:srgbClr val="5B45C9"/>
            </a:solidFill>
            <a:prstDash val="solid"/>
          </a:ln>
        </p:spPr>
      </p:sp>
      <p:pic>
        <p:nvPicPr>
          <p:cNvPr id="25" name="Image 2" descr="preencoded.png">    </p:cNvPr>
          <p:cNvPicPr>
            <a:picLocks noChangeAspect="1"/>
          </p:cNvPicPr>
          <p:nvPr/>
        </p:nvPicPr>
        <p:blipFill>
          <a:blip r:embed="rId3"/>
          <a:stretch>
            <a:fillRect/>
          </a:stretch>
        </p:blipFill>
        <p:spPr>
          <a:xfrm>
            <a:off x="836676" y="5966460"/>
            <a:ext cx="210312" cy="210312"/>
          </a:xfrm>
          <a:prstGeom prst="rect">
            <a:avLst/>
          </a:prstGeom>
        </p:spPr>
      </p:pic>
      <p:sp>
        <p:nvSpPr>
          <p:cNvPr id="26" name="Text 19"/>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Private network = the VM gets its own address, like a real server on a LAN.</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16 · VAGRANT SSH</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How vagrant ssh works</a:t>
            </a:r>
            <a:endParaRPr lang="en-US" sz="3000" dirty="0"/>
          </a:p>
        </p:txBody>
      </p:sp>
      <p:sp>
        <p:nvSpPr>
          <p:cNvPr id="5" name="Shape 2"/>
          <p:cNvSpPr/>
          <p:nvPr/>
        </p:nvSpPr>
        <p:spPr>
          <a:xfrm>
            <a:off x="548640" y="1554480"/>
            <a:ext cx="2514600" cy="868680"/>
          </a:xfrm>
          <a:prstGeom prst="roundRect">
            <a:avLst>
              <a:gd name="adj" fmla="val 8421"/>
            </a:avLst>
          </a:prstGeom>
          <a:solidFill>
            <a:srgbClr val="5B45C9"/>
          </a:solidFill>
          <a:ln w="12700">
            <a:solidFill>
              <a:srgbClr val="5B45C9"/>
            </a:solidFill>
            <a:prstDash val="solid"/>
          </a:ln>
        </p:spPr>
      </p:sp>
      <p:pic>
        <p:nvPicPr>
          <p:cNvPr id="6" name="Image 0" descr="preencoded.png">    </p:cNvPr>
          <p:cNvPicPr>
            <a:picLocks noChangeAspect="1"/>
          </p:cNvPicPr>
          <p:nvPr/>
        </p:nvPicPr>
        <p:blipFill>
          <a:blip r:embed="rId1"/>
          <a:stretch>
            <a:fillRect/>
          </a:stretch>
        </p:blipFill>
        <p:spPr>
          <a:xfrm>
            <a:off x="694944" y="1815084"/>
            <a:ext cx="347472" cy="347472"/>
          </a:xfrm>
          <a:prstGeom prst="rect">
            <a:avLst/>
          </a:prstGeom>
        </p:spPr>
      </p:pic>
      <p:sp>
        <p:nvSpPr>
          <p:cNvPr id="7" name="Text 3"/>
          <p:cNvSpPr txBox="1"/>
          <p:nvPr/>
        </p:nvSpPr>
        <p:spPr>
          <a:xfrm>
            <a:off x="1170432" y="1554480"/>
            <a:ext cx="1801368" cy="86868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vagrant ssh</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you type this</a:t>
            </a:r>
            <a:endParaRPr lang="en-US" sz="1400" dirty="0"/>
          </a:p>
        </p:txBody>
      </p:sp>
      <p:sp>
        <p:nvSpPr>
          <p:cNvPr id="8" name="Shape 4"/>
          <p:cNvSpPr/>
          <p:nvPr/>
        </p:nvSpPr>
        <p:spPr>
          <a:xfrm>
            <a:off x="3063240" y="1988820"/>
            <a:ext cx="347472" cy="0"/>
          </a:xfrm>
          <a:prstGeom prst="line">
            <a:avLst/>
          </a:prstGeom>
          <a:noFill/>
          <a:ln w="22225">
            <a:solidFill>
              <a:srgbClr val="8A94A6"/>
            </a:solidFill>
            <a:prstDash val="solid"/>
            <a:tailEnd type="triangle"/>
          </a:ln>
        </p:spPr>
      </p:sp>
      <p:sp>
        <p:nvSpPr>
          <p:cNvPr id="9" name="Shape 5"/>
          <p:cNvSpPr/>
          <p:nvPr/>
        </p:nvSpPr>
        <p:spPr>
          <a:xfrm>
            <a:off x="3410712" y="1554480"/>
            <a:ext cx="2514600" cy="868680"/>
          </a:xfrm>
          <a:prstGeom prst="roundRect">
            <a:avLst>
              <a:gd name="adj" fmla="val 8421"/>
            </a:avLst>
          </a:prstGeom>
          <a:solidFill>
            <a:srgbClr val="5B45C9"/>
          </a:solidFill>
          <a:ln w="12700">
            <a:solidFill>
              <a:srgbClr val="5B45C9"/>
            </a:solidFill>
            <a:prstDash val="solid"/>
          </a:ln>
        </p:spPr>
      </p:sp>
      <p:pic>
        <p:nvPicPr>
          <p:cNvPr id="10" name="Image 1" descr="preencoded.png">    </p:cNvPr>
          <p:cNvPicPr>
            <a:picLocks noChangeAspect="1"/>
          </p:cNvPicPr>
          <p:nvPr/>
        </p:nvPicPr>
        <p:blipFill>
          <a:blip r:embed="rId2"/>
          <a:stretch>
            <a:fillRect/>
          </a:stretch>
        </p:blipFill>
        <p:spPr>
          <a:xfrm>
            <a:off x="3557016" y="1815084"/>
            <a:ext cx="347472" cy="347472"/>
          </a:xfrm>
          <a:prstGeom prst="rect">
            <a:avLst/>
          </a:prstGeom>
        </p:spPr>
      </p:pic>
      <p:sp>
        <p:nvSpPr>
          <p:cNvPr id="11" name="Text 6"/>
          <p:cNvSpPr txBox="1"/>
          <p:nvPr/>
        </p:nvSpPr>
        <p:spPr>
          <a:xfrm>
            <a:off x="4032504" y="1554480"/>
            <a:ext cx="1801368" cy="86868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Looks up details</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port, user, key</a:t>
            </a:r>
            <a:endParaRPr lang="en-US" sz="1400" dirty="0"/>
          </a:p>
        </p:txBody>
      </p:sp>
      <p:sp>
        <p:nvSpPr>
          <p:cNvPr id="12" name="Shape 7"/>
          <p:cNvSpPr/>
          <p:nvPr/>
        </p:nvSpPr>
        <p:spPr>
          <a:xfrm>
            <a:off x="5925312" y="1988820"/>
            <a:ext cx="347472" cy="0"/>
          </a:xfrm>
          <a:prstGeom prst="line">
            <a:avLst/>
          </a:prstGeom>
          <a:noFill/>
          <a:ln w="22225">
            <a:solidFill>
              <a:srgbClr val="8A94A6"/>
            </a:solidFill>
            <a:prstDash val="solid"/>
            <a:tailEnd type="triangle"/>
          </a:ln>
        </p:spPr>
      </p:sp>
      <p:sp>
        <p:nvSpPr>
          <p:cNvPr id="13" name="Shape 8"/>
          <p:cNvSpPr/>
          <p:nvPr/>
        </p:nvSpPr>
        <p:spPr>
          <a:xfrm>
            <a:off x="6272784" y="1554480"/>
            <a:ext cx="2514600" cy="868680"/>
          </a:xfrm>
          <a:prstGeom prst="roundRect">
            <a:avLst>
              <a:gd name="adj" fmla="val 8421"/>
            </a:avLst>
          </a:prstGeom>
          <a:solidFill>
            <a:srgbClr val="C97A06"/>
          </a:solidFill>
          <a:ln w="12700">
            <a:solidFill>
              <a:srgbClr val="C97A06"/>
            </a:solidFill>
            <a:prstDash val="solid"/>
          </a:ln>
        </p:spPr>
      </p:sp>
      <p:pic>
        <p:nvPicPr>
          <p:cNvPr id="14" name="Image 2" descr="preencoded.png">    </p:cNvPr>
          <p:cNvPicPr>
            <a:picLocks noChangeAspect="1"/>
          </p:cNvPicPr>
          <p:nvPr/>
        </p:nvPicPr>
        <p:blipFill>
          <a:blip r:embed="rId3"/>
          <a:stretch>
            <a:fillRect/>
          </a:stretch>
        </p:blipFill>
        <p:spPr>
          <a:xfrm>
            <a:off x="6419088" y="1815084"/>
            <a:ext cx="347472" cy="347472"/>
          </a:xfrm>
          <a:prstGeom prst="rect">
            <a:avLst/>
          </a:prstGeom>
        </p:spPr>
      </p:pic>
      <p:sp>
        <p:nvSpPr>
          <p:cNvPr id="15" name="Text 9"/>
          <p:cNvSpPr txBox="1"/>
          <p:nvPr/>
        </p:nvSpPr>
        <p:spPr>
          <a:xfrm>
            <a:off x="6894576" y="1554480"/>
            <a:ext cx="1801368" cy="86868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127.0.0.1:2222</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forwarded port</a:t>
            </a:r>
            <a:endParaRPr lang="en-US" sz="1400" dirty="0"/>
          </a:p>
        </p:txBody>
      </p:sp>
      <p:sp>
        <p:nvSpPr>
          <p:cNvPr id="16" name="Shape 10"/>
          <p:cNvSpPr/>
          <p:nvPr/>
        </p:nvSpPr>
        <p:spPr>
          <a:xfrm>
            <a:off x="8787384" y="1988820"/>
            <a:ext cx="347472" cy="0"/>
          </a:xfrm>
          <a:prstGeom prst="line">
            <a:avLst/>
          </a:prstGeom>
          <a:noFill/>
          <a:ln w="22225">
            <a:solidFill>
              <a:srgbClr val="8A94A6"/>
            </a:solidFill>
            <a:prstDash val="solid"/>
            <a:tailEnd type="triangle"/>
          </a:ln>
        </p:spPr>
      </p:sp>
      <p:sp>
        <p:nvSpPr>
          <p:cNvPr id="17" name="Shape 11"/>
          <p:cNvSpPr/>
          <p:nvPr/>
        </p:nvSpPr>
        <p:spPr>
          <a:xfrm>
            <a:off x="9134856" y="1554480"/>
            <a:ext cx="2514600" cy="868680"/>
          </a:xfrm>
          <a:prstGeom prst="roundRect">
            <a:avLst>
              <a:gd name="adj" fmla="val 8421"/>
            </a:avLst>
          </a:prstGeom>
          <a:solidFill>
            <a:srgbClr val="2563A8"/>
          </a:solidFill>
          <a:ln w="12700">
            <a:solidFill>
              <a:srgbClr val="2563A8"/>
            </a:solidFill>
            <a:prstDash val="solid"/>
          </a:ln>
        </p:spPr>
      </p:sp>
      <p:pic>
        <p:nvPicPr>
          <p:cNvPr id="18" name="Image 3" descr="preencoded.png">    </p:cNvPr>
          <p:cNvPicPr>
            <a:picLocks noChangeAspect="1"/>
          </p:cNvPicPr>
          <p:nvPr/>
        </p:nvPicPr>
        <p:blipFill>
          <a:blip r:embed="rId4"/>
          <a:stretch>
            <a:fillRect/>
          </a:stretch>
        </p:blipFill>
        <p:spPr>
          <a:xfrm>
            <a:off x="9281160" y="1815084"/>
            <a:ext cx="347472" cy="347472"/>
          </a:xfrm>
          <a:prstGeom prst="rect">
            <a:avLst/>
          </a:prstGeom>
        </p:spPr>
      </p:pic>
      <p:sp>
        <p:nvSpPr>
          <p:cNvPr id="19" name="Text 12"/>
          <p:cNvSpPr txBox="1"/>
          <p:nvPr/>
        </p:nvSpPr>
        <p:spPr>
          <a:xfrm>
            <a:off x="9756648" y="1554480"/>
            <a:ext cx="1801368" cy="86868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Guest :22</a:t>
            </a:r>
            <a:endParaRPr lang="en-US" sz="1400" dirty="0"/>
          </a:p>
          <a:p>
            <a:pPr algn="l" indent="0" marL="0">
              <a:buNone/>
            </a:pPr>
            <a:r>
              <a:rPr lang="en-US" sz="1100" dirty="0">
                <a:solidFill>
                  <a:srgbClr val="E6EAF2"/>
                </a:solidFill>
                <a:latin typeface="Calibri" pitchFamily="34" charset="0"/>
                <a:ea typeface="Calibri" pitchFamily="34" charset="-122"/>
                <a:cs typeface="Calibri" pitchFamily="34" charset="-120"/>
              </a:rPr>
              <a:t>logged in as vagrant</a:t>
            </a:r>
            <a:endParaRPr lang="en-US" sz="1400" dirty="0"/>
          </a:p>
        </p:txBody>
      </p:sp>
      <p:sp>
        <p:nvSpPr>
          <p:cNvPr id="20" name="Shape 13"/>
          <p:cNvSpPr/>
          <p:nvPr/>
        </p:nvSpPr>
        <p:spPr>
          <a:xfrm>
            <a:off x="548640" y="2743200"/>
            <a:ext cx="5760720" cy="2697480"/>
          </a:xfrm>
          <a:prstGeom prst="roundRect">
            <a:avLst>
              <a:gd name="adj" fmla="val 2034"/>
            </a:avLst>
          </a:prstGeom>
          <a:solidFill>
            <a:srgbClr val="0F172A"/>
          </a:solidFill>
          <a:ln w="12700">
            <a:solidFill>
              <a:srgbClr val="0F172A"/>
            </a:solidFill>
            <a:prstDash val="solid"/>
          </a:ln>
        </p:spPr>
      </p:sp>
      <p:sp>
        <p:nvSpPr>
          <p:cNvPr id="21" name="Shape 14"/>
          <p:cNvSpPr/>
          <p:nvPr/>
        </p:nvSpPr>
        <p:spPr>
          <a:xfrm>
            <a:off x="731520" y="2889504"/>
            <a:ext cx="100584" cy="100584"/>
          </a:xfrm>
          <a:prstGeom prst="ellipse">
            <a:avLst/>
          </a:prstGeom>
          <a:solidFill>
            <a:srgbClr val="EF6B5E"/>
          </a:solidFill>
          <a:ln w="12700">
            <a:solidFill>
              <a:srgbClr val="EF6B5E"/>
            </a:solidFill>
            <a:prstDash val="solid"/>
          </a:ln>
        </p:spPr>
      </p:sp>
      <p:sp>
        <p:nvSpPr>
          <p:cNvPr id="22" name="Shape 15"/>
          <p:cNvSpPr/>
          <p:nvPr/>
        </p:nvSpPr>
        <p:spPr>
          <a:xfrm>
            <a:off x="896112" y="2889504"/>
            <a:ext cx="100584" cy="100584"/>
          </a:xfrm>
          <a:prstGeom prst="ellipse">
            <a:avLst/>
          </a:prstGeom>
          <a:solidFill>
            <a:srgbClr val="F4BE4F"/>
          </a:solidFill>
          <a:ln w="12700">
            <a:solidFill>
              <a:srgbClr val="F4BE4F"/>
            </a:solidFill>
            <a:prstDash val="solid"/>
          </a:ln>
        </p:spPr>
      </p:sp>
      <p:sp>
        <p:nvSpPr>
          <p:cNvPr id="23" name="Shape 16"/>
          <p:cNvSpPr/>
          <p:nvPr/>
        </p:nvSpPr>
        <p:spPr>
          <a:xfrm>
            <a:off x="1060704" y="2889504"/>
            <a:ext cx="100584" cy="100584"/>
          </a:xfrm>
          <a:prstGeom prst="ellipse">
            <a:avLst/>
          </a:prstGeom>
          <a:solidFill>
            <a:srgbClr val="5FC454"/>
          </a:solidFill>
          <a:ln w="12700">
            <a:solidFill>
              <a:srgbClr val="5FC454"/>
            </a:solidFill>
            <a:prstDash val="solid"/>
          </a:ln>
        </p:spPr>
      </p:sp>
      <p:sp>
        <p:nvSpPr>
          <p:cNvPr id="24" name="Text 17"/>
          <p:cNvSpPr txBox="1"/>
          <p:nvPr/>
        </p:nvSpPr>
        <p:spPr>
          <a:xfrm>
            <a:off x="1280160" y="2816352"/>
            <a:ext cx="484632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terminal</a:t>
            </a:r>
            <a:endParaRPr lang="en-US" sz="1100" dirty="0"/>
          </a:p>
        </p:txBody>
      </p:sp>
      <p:sp>
        <p:nvSpPr>
          <p:cNvPr id="25" name="Text 18"/>
          <p:cNvSpPr txBox="1"/>
          <p:nvPr/>
        </p:nvSpPr>
        <p:spPr>
          <a:xfrm>
            <a:off x="749808" y="3182112"/>
            <a:ext cx="5394960" cy="2148840"/>
          </a:xfrm>
          <a:prstGeom prst="rect">
            <a:avLst/>
          </a:prstGeom>
          <a:noFill/>
          <a:ln/>
        </p:spPr>
        <p:txBody>
          <a:bodyPr wrap="square" lIns="0" tIns="0" rIns="0" bIns="0" rtlCol="0" anchor="t"/>
          <a:lstStyle/>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vagrant ssh-config</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Host default</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HostName 127.0.0.1</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User vagrant</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Port 2222</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IdentityFile .vagrant/machines/</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     default/virtualbox/private_key</a:t>
            </a:r>
            <a:endParaRPr lang="en-US" sz="1300" dirty="0"/>
          </a:p>
        </p:txBody>
      </p:sp>
      <p:sp>
        <p:nvSpPr>
          <p:cNvPr id="26" name="Shape 19"/>
          <p:cNvSpPr/>
          <p:nvPr/>
        </p:nvSpPr>
        <p:spPr>
          <a:xfrm>
            <a:off x="6583680" y="2743200"/>
            <a:ext cx="5059375" cy="1234440"/>
          </a:xfrm>
          <a:prstGeom prst="roundRect">
            <a:avLst>
              <a:gd name="adj" fmla="val 5926"/>
            </a:avLst>
          </a:prstGeom>
          <a:solidFill>
            <a:srgbClr val="F2F4F8"/>
          </a:solidFill>
          <a:ln w="12700">
            <a:solidFill>
              <a:srgbClr val="F2F4F8"/>
            </a:solidFill>
            <a:prstDash val="solid"/>
          </a:ln>
        </p:spPr>
      </p:sp>
      <p:sp>
        <p:nvSpPr>
          <p:cNvPr id="27" name="Text 20"/>
          <p:cNvSpPr txBox="1"/>
          <p:nvPr/>
        </p:nvSpPr>
        <p:spPr>
          <a:xfrm>
            <a:off x="6766560" y="2788920"/>
            <a:ext cx="4693615" cy="114300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The same connection, by hand:</a:t>
            </a:r>
            <a:endParaRPr lang="en-US" sz="1400" dirty="0"/>
          </a:p>
          <a:p>
            <a:pPr indent="0" marL="0">
              <a:buNone/>
            </a:pPr>
            <a:r>
              <a:rPr lang="en-US" sz="1400" b="1" dirty="0">
                <a:solidFill>
                  <a:srgbClr val="5B45C9"/>
                </a:solidFill>
                <a:latin typeface="Courier New" pitchFamily="34" charset="0"/>
                <a:ea typeface="Courier New" pitchFamily="34" charset="-122"/>
                <a:cs typeface="Courier New" pitchFamily="34" charset="-120"/>
              </a:rPr>
              <a:t>ssh -p 2222 -i &lt;key&gt; vagrant@127.0.0.1</a:t>
            </a:r>
            <a:endParaRPr lang="en-US" sz="1400" dirty="0"/>
          </a:p>
        </p:txBody>
      </p:sp>
      <p:pic>
        <p:nvPicPr>
          <p:cNvPr id="28" name="Image 4" descr="preencoded.png">    </p:cNvPr>
          <p:cNvPicPr>
            <a:picLocks noChangeAspect="1"/>
          </p:cNvPicPr>
          <p:nvPr/>
        </p:nvPicPr>
        <p:blipFill>
          <a:blip r:embed="rId5"/>
          <a:stretch>
            <a:fillRect/>
          </a:stretch>
        </p:blipFill>
        <p:spPr>
          <a:xfrm>
            <a:off x="6583680" y="4238244"/>
            <a:ext cx="256032" cy="256032"/>
          </a:xfrm>
          <a:prstGeom prst="rect">
            <a:avLst/>
          </a:prstGeom>
        </p:spPr>
      </p:pic>
      <p:sp>
        <p:nvSpPr>
          <p:cNvPr id="29" name="Text 21"/>
          <p:cNvSpPr txBox="1"/>
          <p:nvPr/>
        </p:nvSpPr>
        <p:spPr>
          <a:xfrm>
            <a:off x="6967728" y="4160520"/>
            <a:ext cx="4675327" cy="41148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No IP or password to find </a:t>
            </a:r>
            <a:pPr indent="0" marL="0">
              <a:buNone/>
            </a:pPr>
            <a:r>
              <a:rPr lang="en-US" sz="1400" dirty="0">
                <a:solidFill>
                  <a:srgbClr val="1F2937"/>
                </a:solidFill>
                <a:latin typeface="Calibri" pitchFamily="34" charset="0"/>
                <a:ea typeface="Calibri" pitchFamily="34" charset="-122"/>
                <a:cs typeface="Calibri" pitchFamily="34" charset="-120"/>
              </a:rPr>
              <a:t>— Vagrant remembers</a:t>
            </a:r>
            <a:endParaRPr lang="en-US" sz="1400" dirty="0"/>
          </a:p>
        </p:txBody>
      </p:sp>
      <p:pic>
        <p:nvPicPr>
          <p:cNvPr id="30" name="Image 5" descr="preencoded.png">    </p:cNvPr>
          <p:cNvPicPr>
            <a:picLocks noChangeAspect="1"/>
          </p:cNvPicPr>
          <p:nvPr/>
        </p:nvPicPr>
        <p:blipFill>
          <a:blip r:embed="rId6"/>
          <a:stretch>
            <a:fillRect/>
          </a:stretch>
        </p:blipFill>
        <p:spPr>
          <a:xfrm>
            <a:off x="6583680" y="4668012"/>
            <a:ext cx="256032" cy="256032"/>
          </a:xfrm>
          <a:prstGeom prst="rect">
            <a:avLst/>
          </a:prstGeom>
        </p:spPr>
      </p:pic>
      <p:sp>
        <p:nvSpPr>
          <p:cNvPr id="31" name="Text 22"/>
          <p:cNvSpPr txBox="1"/>
          <p:nvPr/>
        </p:nvSpPr>
        <p:spPr>
          <a:xfrm>
            <a:off x="6967728" y="4590288"/>
            <a:ext cx="4675327" cy="41148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Key-based login </a:t>
            </a:r>
            <a:pPr indent="0" marL="0">
              <a:buNone/>
            </a:pPr>
            <a:r>
              <a:rPr lang="en-US" sz="1400" dirty="0">
                <a:solidFill>
                  <a:srgbClr val="1F2937"/>
                </a:solidFill>
                <a:latin typeface="Calibri" pitchFamily="34" charset="0"/>
                <a:ea typeface="Calibri" pitchFamily="34" charset="-122"/>
                <a:cs typeface="Calibri" pitchFamily="34" charset="-120"/>
              </a:rPr>
              <a:t>— generated per VM</a:t>
            </a:r>
            <a:endParaRPr lang="en-US" sz="1400" dirty="0"/>
          </a:p>
        </p:txBody>
      </p:sp>
      <p:pic>
        <p:nvPicPr>
          <p:cNvPr id="32" name="Image 6" descr="preencoded.png">    </p:cNvPr>
          <p:cNvPicPr>
            <a:picLocks noChangeAspect="1"/>
          </p:cNvPicPr>
          <p:nvPr/>
        </p:nvPicPr>
        <p:blipFill>
          <a:blip r:embed="rId7"/>
          <a:stretch>
            <a:fillRect/>
          </a:stretch>
        </p:blipFill>
        <p:spPr>
          <a:xfrm>
            <a:off x="6583680" y="5097780"/>
            <a:ext cx="256032" cy="256032"/>
          </a:xfrm>
          <a:prstGeom prst="rect">
            <a:avLst/>
          </a:prstGeom>
        </p:spPr>
      </p:pic>
      <p:sp>
        <p:nvSpPr>
          <p:cNvPr id="33" name="Text 23"/>
          <p:cNvSpPr txBox="1"/>
          <p:nvPr/>
        </p:nvSpPr>
        <p:spPr>
          <a:xfrm>
            <a:off x="6967728" y="5020056"/>
            <a:ext cx="4675327" cy="41148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sudo works </a:t>
            </a:r>
            <a:pPr indent="0" marL="0">
              <a:buNone/>
            </a:pPr>
            <a:r>
              <a:rPr lang="en-US" sz="1400" dirty="0">
                <a:solidFill>
                  <a:srgbClr val="1F2937"/>
                </a:solidFill>
                <a:latin typeface="Calibri" pitchFamily="34" charset="0"/>
                <a:ea typeface="Calibri" pitchFamily="34" charset="-122"/>
                <a:cs typeface="Calibri" pitchFamily="34" charset="-120"/>
              </a:rPr>
              <a:t>— the vagrant user has admin rights</a:t>
            </a:r>
            <a:endParaRPr lang="en-US" sz="1400" dirty="0"/>
          </a:p>
        </p:txBody>
      </p:sp>
      <p:sp>
        <p:nvSpPr>
          <p:cNvPr id="34" name="Shape 24"/>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5" name="Shape 25"/>
          <p:cNvSpPr/>
          <p:nvPr/>
        </p:nvSpPr>
        <p:spPr>
          <a:xfrm>
            <a:off x="731520" y="5861304"/>
            <a:ext cx="420624" cy="420624"/>
          </a:xfrm>
          <a:prstGeom prst="ellipse">
            <a:avLst/>
          </a:prstGeom>
          <a:solidFill>
            <a:srgbClr val="5B45C9"/>
          </a:solidFill>
          <a:ln w="12700">
            <a:solidFill>
              <a:srgbClr val="5B45C9"/>
            </a:solidFill>
            <a:prstDash val="solid"/>
          </a:ln>
        </p:spPr>
      </p:sp>
      <p:pic>
        <p:nvPicPr>
          <p:cNvPr id="36" name="Image 7" descr="preencoded.png">    </p:cNvPr>
          <p:cNvPicPr>
            <a:picLocks noChangeAspect="1"/>
          </p:cNvPicPr>
          <p:nvPr/>
        </p:nvPicPr>
        <p:blipFill>
          <a:blip r:embed="rId8"/>
          <a:stretch>
            <a:fillRect/>
          </a:stretch>
        </p:blipFill>
        <p:spPr>
          <a:xfrm>
            <a:off x="836676" y="5966460"/>
            <a:ext cx="210312" cy="210312"/>
          </a:xfrm>
          <a:prstGeom prst="rect">
            <a:avLst/>
          </a:prstGeom>
        </p:spPr>
      </p:pic>
      <p:sp>
        <p:nvSpPr>
          <p:cNvPr id="37" name="Text 26"/>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vagrant ssh is regular SSH — Vagrant just remembers the details for you.</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17 · PROVISIONING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Provisioning: configuring what's inside</a:t>
            </a:r>
            <a:endParaRPr lang="en-US" sz="3000" dirty="0"/>
          </a:p>
        </p:txBody>
      </p:sp>
      <p:sp>
        <p:nvSpPr>
          <p:cNvPr id="5" name="Shape 2"/>
          <p:cNvSpPr/>
          <p:nvPr/>
        </p:nvSpPr>
        <p:spPr>
          <a:xfrm>
            <a:off x="548640" y="1417320"/>
            <a:ext cx="11094415" cy="777240"/>
          </a:xfrm>
          <a:prstGeom prst="roundRect">
            <a:avLst>
              <a:gd name="adj" fmla="val 9412"/>
            </a:avLst>
          </a:prstGeom>
          <a:solidFill>
            <a:srgbClr val="FCF1DE"/>
          </a:solidFill>
          <a:ln w="12700">
            <a:solidFill>
              <a:srgbClr val="FCF1DE"/>
            </a:solidFill>
            <a:prstDash val="solid"/>
          </a:ln>
        </p:spPr>
      </p:sp>
      <p:sp>
        <p:nvSpPr>
          <p:cNvPr id="6" name="Shape 3"/>
          <p:cNvSpPr/>
          <p:nvPr/>
        </p:nvSpPr>
        <p:spPr>
          <a:xfrm>
            <a:off x="731520" y="1572768"/>
            <a:ext cx="457200" cy="457200"/>
          </a:xfrm>
          <a:prstGeom prst="ellipse">
            <a:avLst/>
          </a:prstGeom>
          <a:solidFill>
            <a:srgbClr val="C97A06"/>
          </a:solidFill>
          <a:ln w="12700">
            <a:solidFill>
              <a:srgbClr val="C97A06"/>
            </a:solidFill>
            <a:prstDash val="solid"/>
          </a:ln>
        </p:spPr>
      </p:sp>
      <p:pic>
        <p:nvPicPr>
          <p:cNvPr id="7" name="Image 0" descr="preencoded.png">    </p:cNvPr>
          <p:cNvPicPr>
            <a:picLocks noChangeAspect="1"/>
          </p:cNvPicPr>
          <p:nvPr/>
        </p:nvPicPr>
        <p:blipFill>
          <a:blip r:embed="rId1"/>
          <a:stretch>
            <a:fillRect/>
          </a:stretch>
        </p:blipFill>
        <p:spPr>
          <a:xfrm>
            <a:off x="845820" y="1687068"/>
            <a:ext cx="228600" cy="228600"/>
          </a:xfrm>
          <a:prstGeom prst="rect">
            <a:avLst/>
          </a:prstGeom>
        </p:spPr>
      </p:pic>
      <p:sp>
        <p:nvSpPr>
          <p:cNvPr id="8" name="Text 4"/>
          <p:cNvSpPr txBox="1"/>
          <p:nvPr/>
        </p:nvSpPr>
        <p:spPr>
          <a:xfrm>
            <a:off x="1371600" y="1417320"/>
            <a:ext cx="10088575" cy="777240"/>
          </a:xfrm>
          <a:prstGeom prst="rect">
            <a:avLst/>
          </a:prstGeom>
          <a:noFill/>
          <a:ln/>
        </p:spPr>
        <p:txBody>
          <a:bodyPr wrap="square" lIns="0" tIns="0" rIns="0" bIns="0" rtlCol="0" anchor="ctr"/>
          <a:lstStyle/>
          <a:p>
            <a:pPr indent="0" marL="0">
              <a:buNone/>
            </a:pPr>
            <a:r>
              <a:rPr lang="en-US" sz="1900" b="1" dirty="0">
                <a:solidFill>
                  <a:srgbClr val="14202E"/>
                </a:solidFill>
                <a:latin typeface="Arial" pitchFamily="34" charset="0"/>
                <a:ea typeface="Arial" pitchFamily="34" charset="-122"/>
                <a:cs typeface="Arial" pitchFamily="34" charset="-120"/>
              </a:rPr>
              <a:t>Creating the VM is automated. What about configuring the software inside it?</a:t>
            </a:r>
            <a:endParaRPr lang="en-US" sz="1900" dirty="0"/>
          </a:p>
        </p:txBody>
      </p:sp>
      <p:sp>
        <p:nvSpPr>
          <p:cNvPr id="9" name="Text 5"/>
          <p:cNvSpPr txBox="1"/>
          <p:nvPr/>
        </p:nvSpPr>
        <p:spPr>
          <a:xfrm>
            <a:off x="548640" y="2423160"/>
            <a:ext cx="11094415" cy="731520"/>
          </a:xfrm>
          <a:prstGeom prst="rect">
            <a:avLst/>
          </a:prstGeom>
          <a:noFill/>
          <a:ln/>
        </p:spPr>
        <p:txBody>
          <a:bodyPr wrap="square" lIns="0" tIns="0" rIns="0" bIns="0" rtlCol="0" anchor="t"/>
          <a:lstStyle/>
          <a:p>
            <a:pPr indent="0" marL="0">
              <a:buNone/>
            </a:pPr>
            <a:r>
              <a:rPr lang="en-US" sz="1700" b="1" dirty="0">
                <a:solidFill>
                  <a:srgbClr val="0F8B7D"/>
                </a:solidFill>
                <a:latin typeface="Calibri" pitchFamily="34" charset="0"/>
                <a:ea typeface="Calibri" pitchFamily="34" charset="-122"/>
                <a:cs typeface="Calibri" pitchFamily="34" charset="-120"/>
              </a:rPr>
              <a:t>Provisioning </a:t>
            </a:r>
            <a:pPr indent="0" marL="0">
              <a:buNone/>
            </a:pPr>
            <a:r>
              <a:rPr lang="en-US" sz="1700" dirty="0">
                <a:solidFill>
                  <a:srgbClr val="14202E"/>
                </a:solidFill>
                <a:latin typeface="Calibri" pitchFamily="34" charset="0"/>
                <a:ea typeface="Calibri" pitchFamily="34" charset="-122"/>
                <a:cs typeface="Calibri" pitchFamily="34" charset="-120"/>
              </a:rPr>
              <a:t>means automatically installing and configuring software inside the VM after it starts — using scripts or tools that Vagrant runs for you.</a:t>
            </a:r>
            <a:endParaRPr lang="en-US" sz="1700" dirty="0"/>
          </a:p>
        </p:txBody>
      </p:sp>
      <p:sp>
        <p:nvSpPr>
          <p:cNvPr id="10" name="Shape 6"/>
          <p:cNvSpPr/>
          <p:nvPr/>
        </p:nvSpPr>
        <p:spPr>
          <a:xfrm>
            <a:off x="548640" y="3337560"/>
            <a:ext cx="1911096" cy="777240"/>
          </a:xfrm>
          <a:prstGeom prst="roundRect">
            <a:avLst>
              <a:gd name="adj" fmla="val 9412"/>
            </a:avLst>
          </a:prstGeom>
          <a:solidFill>
            <a:srgbClr val="5B45C9"/>
          </a:solidFill>
          <a:ln w="12700">
            <a:solidFill>
              <a:srgbClr val="5B45C9"/>
            </a:solidFill>
            <a:prstDash val="solid"/>
          </a:ln>
        </p:spPr>
      </p:sp>
      <p:sp>
        <p:nvSpPr>
          <p:cNvPr id="11" name="Text 7"/>
          <p:cNvSpPr txBox="1"/>
          <p:nvPr/>
        </p:nvSpPr>
        <p:spPr>
          <a:xfrm>
            <a:off x="640080" y="3337560"/>
            <a:ext cx="1728216" cy="7772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Vagrant</a:t>
            </a:r>
            <a:endParaRPr lang="en-US" sz="1400" dirty="0"/>
          </a:p>
        </p:txBody>
      </p:sp>
      <p:sp>
        <p:nvSpPr>
          <p:cNvPr id="12" name="Shape 8"/>
          <p:cNvSpPr/>
          <p:nvPr/>
        </p:nvSpPr>
        <p:spPr>
          <a:xfrm>
            <a:off x="2459736" y="3726180"/>
            <a:ext cx="384048" cy="0"/>
          </a:xfrm>
          <a:prstGeom prst="line">
            <a:avLst/>
          </a:prstGeom>
          <a:noFill/>
          <a:ln w="22225">
            <a:solidFill>
              <a:srgbClr val="8A94A6"/>
            </a:solidFill>
            <a:prstDash val="solid"/>
            <a:tailEnd type="triangle"/>
          </a:ln>
        </p:spPr>
      </p:sp>
      <p:sp>
        <p:nvSpPr>
          <p:cNvPr id="13" name="Shape 9"/>
          <p:cNvSpPr/>
          <p:nvPr/>
        </p:nvSpPr>
        <p:spPr>
          <a:xfrm>
            <a:off x="2843784" y="3337560"/>
            <a:ext cx="1911096" cy="777240"/>
          </a:xfrm>
          <a:prstGeom prst="roundRect">
            <a:avLst>
              <a:gd name="adj" fmla="val 9412"/>
            </a:avLst>
          </a:prstGeom>
          <a:solidFill>
            <a:srgbClr val="2563A8"/>
          </a:solidFill>
          <a:ln w="12700">
            <a:solidFill>
              <a:srgbClr val="2563A8"/>
            </a:solidFill>
            <a:prstDash val="solid"/>
          </a:ln>
        </p:spPr>
      </p:sp>
      <p:sp>
        <p:nvSpPr>
          <p:cNvPr id="14" name="Text 10"/>
          <p:cNvSpPr txBox="1"/>
          <p:nvPr/>
        </p:nvSpPr>
        <p:spPr>
          <a:xfrm>
            <a:off x="2935224" y="3337560"/>
            <a:ext cx="1728216" cy="7772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Create VM</a:t>
            </a:r>
            <a:endParaRPr lang="en-US" sz="1400" dirty="0"/>
          </a:p>
        </p:txBody>
      </p:sp>
      <p:sp>
        <p:nvSpPr>
          <p:cNvPr id="15" name="Shape 11"/>
          <p:cNvSpPr/>
          <p:nvPr/>
        </p:nvSpPr>
        <p:spPr>
          <a:xfrm>
            <a:off x="4754880" y="3726180"/>
            <a:ext cx="384048" cy="0"/>
          </a:xfrm>
          <a:prstGeom prst="line">
            <a:avLst/>
          </a:prstGeom>
          <a:noFill/>
          <a:ln w="22225">
            <a:solidFill>
              <a:srgbClr val="8A94A6"/>
            </a:solidFill>
            <a:prstDash val="solid"/>
            <a:tailEnd type="triangle"/>
          </a:ln>
        </p:spPr>
      </p:sp>
      <p:sp>
        <p:nvSpPr>
          <p:cNvPr id="16" name="Shape 12"/>
          <p:cNvSpPr/>
          <p:nvPr/>
        </p:nvSpPr>
        <p:spPr>
          <a:xfrm>
            <a:off x="5138928" y="3337560"/>
            <a:ext cx="1911096" cy="777240"/>
          </a:xfrm>
          <a:prstGeom prst="roundRect">
            <a:avLst>
              <a:gd name="adj" fmla="val 9412"/>
            </a:avLst>
          </a:prstGeom>
          <a:solidFill>
            <a:srgbClr val="2563A8"/>
          </a:solidFill>
          <a:ln w="12700">
            <a:solidFill>
              <a:srgbClr val="2563A8"/>
            </a:solidFill>
            <a:prstDash val="solid"/>
          </a:ln>
        </p:spPr>
      </p:sp>
      <p:sp>
        <p:nvSpPr>
          <p:cNvPr id="17" name="Text 13"/>
          <p:cNvSpPr txBox="1"/>
          <p:nvPr/>
        </p:nvSpPr>
        <p:spPr>
          <a:xfrm>
            <a:off x="5230368" y="3337560"/>
            <a:ext cx="1728216" cy="7772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Start VM</a:t>
            </a:r>
            <a:endParaRPr lang="en-US" sz="1400" dirty="0"/>
          </a:p>
        </p:txBody>
      </p:sp>
      <p:sp>
        <p:nvSpPr>
          <p:cNvPr id="18" name="Shape 14"/>
          <p:cNvSpPr/>
          <p:nvPr/>
        </p:nvSpPr>
        <p:spPr>
          <a:xfrm>
            <a:off x="7050024" y="3726180"/>
            <a:ext cx="384048" cy="0"/>
          </a:xfrm>
          <a:prstGeom prst="line">
            <a:avLst/>
          </a:prstGeom>
          <a:noFill/>
          <a:ln w="22225">
            <a:solidFill>
              <a:srgbClr val="8A94A6"/>
            </a:solidFill>
            <a:prstDash val="solid"/>
            <a:tailEnd type="triangle"/>
          </a:ln>
        </p:spPr>
      </p:sp>
      <p:sp>
        <p:nvSpPr>
          <p:cNvPr id="19" name="Shape 15"/>
          <p:cNvSpPr/>
          <p:nvPr/>
        </p:nvSpPr>
        <p:spPr>
          <a:xfrm>
            <a:off x="7434072" y="3337560"/>
            <a:ext cx="1911096" cy="777240"/>
          </a:xfrm>
          <a:prstGeom prst="roundRect">
            <a:avLst>
              <a:gd name="adj" fmla="val 9412"/>
            </a:avLst>
          </a:prstGeom>
          <a:solidFill>
            <a:srgbClr val="0F8B7D"/>
          </a:solidFill>
          <a:ln w="12700">
            <a:solidFill>
              <a:srgbClr val="0F8B7D"/>
            </a:solidFill>
            <a:prstDash val="solid"/>
          </a:ln>
        </p:spPr>
      </p:sp>
      <p:pic>
        <p:nvPicPr>
          <p:cNvPr id="20" name="Image 1" descr="preencoded.png">    </p:cNvPr>
          <p:cNvPicPr>
            <a:picLocks noChangeAspect="1"/>
          </p:cNvPicPr>
          <p:nvPr/>
        </p:nvPicPr>
        <p:blipFill>
          <a:blip r:embed="rId2"/>
          <a:stretch>
            <a:fillRect/>
          </a:stretch>
        </p:blipFill>
        <p:spPr>
          <a:xfrm>
            <a:off x="7580376" y="3552444"/>
            <a:ext cx="347472" cy="347472"/>
          </a:xfrm>
          <a:prstGeom prst="rect">
            <a:avLst/>
          </a:prstGeom>
        </p:spPr>
      </p:pic>
      <p:sp>
        <p:nvSpPr>
          <p:cNvPr id="21" name="Text 16"/>
          <p:cNvSpPr txBox="1"/>
          <p:nvPr/>
        </p:nvSpPr>
        <p:spPr>
          <a:xfrm>
            <a:off x="8055864" y="3337560"/>
            <a:ext cx="1197864" cy="777240"/>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Provision</a:t>
            </a:r>
            <a:endParaRPr lang="en-US" sz="1400" dirty="0"/>
          </a:p>
        </p:txBody>
      </p:sp>
      <p:sp>
        <p:nvSpPr>
          <p:cNvPr id="22" name="Shape 17"/>
          <p:cNvSpPr/>
          <p:nvPr/>
        </p:nvSpPr>
        <p:spPr>
          <a:xfrm>
            <a:off x="9345168" y="3726180"/>
            <a:ext cx="384048" cy="0"/>
          </a:xfrm>
          <a:prstGeom prst="line">
            <a:avLst/>
          </a:prstGeom>
          <a:noFill/>
          <a:ln w="22225">
            <a:solidFill>
              <a:srgbClr val="8A94A6"/>
            </a:solidFill>
            <a:prstDash val="solid"/>
            <a:tailEnd type="triangle"/>
          </a:ln>
        </p:spPr>
      </p:sp>
      <p:sp>
        <p:nvSpPr>
          <p:cNvPr id="23" name="Shape 18"/>
          <p:cNvSpPr/>
          <p:nvPr/>
        </p:nvSpPr>
        <p:spPr>
          <a:xfrm>
            <a:off x="9729216" y="3337560"/>
            <a:ext cx="1911096" cy="777240"/>
          </a:xfrm>
          <a:prstGeom prst="roundRect">
            <a:avLst>
              <a:gd name="adj" fmla="val 9412"/>
            </a:avLst>
          </a:prstGeom>
          <a:solidFill>
            <a:srgbClr val="2E8B3A"/>
          </a:solidFill>
          <a:ln w="12700">
            <a:solidFill>
              <a:srgbClr val="2E8B3A"/>
            </a:solidFill>
            <a:prstDash val="solid"/>
          </a:ln>
        </p:spPr>
      </p:sp>
      <p:sp>
        <p:nvSpPr>
          <p:cNvPr id="24" name="Text 19"/>
          <p:cNvSpPr txBox="1"/>
          <p:nvPr/>
        </p:nvSpPr>
        <p:spPr>
          <a:xfrm>
            <a:off x="9820656" y="3337560"/>
            <a:ext cx="1728216" cy="7772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Configured environment</a:t>
            </a:r>
            <a:endParaRPr lang="en-US" sz="1400" dirty="0"/>
          </a:p>
        </p:txBody>
      </p:sp>
      <p:sp>
        <p:nvSpPr>
          <p:cNvPr id="25" name="Shape 20"/>
          <p:cNvSpPr/>
          <p:nvPr/>
        </p:nvSpPr>
        <p:spPr>
          <a:xfrm>
            <a:off x="548640" y="4389120"/>
            <a:ext cx="5410048" cy="1097280"/>
          </a:xfrm>
          <a:prstGeom prst="roundRect">
            <a:avLst>
              <a:gd name="adj" fmla="val 6667"/>
            </a:avLst>
          </a:prstGeom>
          <a:solidFill>
            <a:srgbClr val="FBE9E7"/>
          </a:solidFill>
          <a:ln w="12700">
            <a:solidFill>
              <a:srgbClr val="FBE9E7"/>
            </a:solidFill>
            <a:prstDash val="solid"/>
          </a:ln>
        </p:spPr>
      </p:sp>
      <p:sp>
        <p:nvSpPr>
          <p:cNvPr id="26" name="Text 21"/>
          <p:cNvSpPr txBox="1"/>
          <p:nvPr/>
        </p:nvSpPr>
        <p:spPr>
          <a:xfrm>
            <a:off x="822960" y="4389120"/>
            <a:ext cx="4861408" cy="1097280"/>
          </a:xfrm>
          <a:prstGeom prst="rect">
            <a:avLst/>
          </a:prstGeom>
          <a:noFill/>
          <a:ln/>
        </p:spPr>
        <p:txBody>
          <a:bodyPr wrap="square" lIns="0" tIns="0" rIns="0" bIns="0" rtlCol="0" anchor="ctr"/>
          <a:lstStyle/>
          <a:p>
            <a:pPr indent="0" marL="0">
              <a:buNone/>
            </a:pPr>
            <a:r>
              <a:rPr lang="en-US" sz="1500" b="1" dirty="0">
                <a:solidFill>
                  <a:srgbClr val="C0392B"/>
                </a:solidFill>
                <a:latin typeface="Calibri" pitchFamily="34" charset="0"/>
                <a:ea typeface="Calibri" pitchFamily="34" charset="-122"/>
                <a:cs typeface="Calibri" pitchFamily="34" charset="-120"/>
              </a:rPr>
              <a:t>Without provisioning</a:t>
            </a:r>
            <a:endParaRPr lang="en-US" sz="1500" dirty="0"/>
          </a:p>
          <a:p>
            <a:pPr indent="0" marL="0">
              <a:buNone/>
            </a:pPr>
            <a:r>
              <a:rPr lang="en-US" sz="1500" dirty="0">
                <a:solidFill>
                  <a:srgbClr val="14202E"/>
                </a:solidFill>
                <a:latin typeface="Calibri" pitchFamily="34" charset="0"/>
                <a:ea typeface="Calibri" pitchFamily="34" charset="-122"/>
                <a:cs typeface="Calibri" pitchFamily="34" charset="-120"/>
              </a:rPr>
              <a:t>Box + you typing apt install… after every rebuild.</a:t>
            </a:r>
            <a:endParaRPr lang="en-US" sz="1500" dirty="0"/>
          </a:p>
        </p:txBody>
      </p:sp>
      <p:sp>
        <p:nvSpPr>
          <p:cNvPr id="27" name="Shape 22"/>
          <p:cNvSpPr/>
          <p:nvPr/>
        </p:nvSpPr>
        <p:spPr>
          <a:xfrm>
            <a:off x="6233008" y="4389120"/>
            <a:ext cx="5410048" cy="1097280"/>
          </a:xfrm>
          <a:prstGeom prst="roundRect">
            <a:avLst>
              <a:gd name="adj" fmla="val 6667"/>
            </a:avLst>
          </a:prstGeom>
          <a:solidFill>
            <a:srgbClr val="E6F3E8"/>
          </a:solidFill>
          <a:ln w="12700">
            <a:solidFill>
              <a:srgbClr val="E6F3E8"/>
            </a:solidFill>
            <a:prstDash val="solid"/>
          </a:ln>
        </p:spPr>
      </p:sp>
      <p:sp>
        <p:nvSpPr>
          <p:cNvPr id="28" name="Text 23"/>
          <p:cNvSpPr txBox="1"/>
          <p:nvPr/>
        </p:nvSpPr>
        <p:spPr>
          <a:xfrm>
            <a:off x="6507328" y="4389120"/>
            <a:ext cx="4861408" cy="1097280"/>
          </a:xfrm>
          <a:prstGeom prst="rect">
            <a:avLst/>
          </a:prstGeom>
          <a:noFill/>
          <a:ln/>
        </p:spPr>
        <p:txBody>
          <a:bodyPr wrap="square" lIns="0" tIns="0" rIns="0" bIns="0" rtlCol="0" anchor="ctr"/>
          <a:lstStyle/>
          <a:p>
            <a:pPr indent="0" marL="0">
              <a:buNone/>
            </a:pPr>
            <a:r>
              <a:rPr lang="en-US" sz="1500" b="1" dirty="0">
                <a:solidFill>
                  <a:srgbClr val="2E8B3A"/>
                </a:solidFill>
                <a:latin typeface="Calibri" pitchFamily="34" charset="0"/>
                <a:ea typeface="Calibri" pitchFamily="34" charset="-122"/>
                <a:cs typeface="Calibri" pitchFamily="34" charset="-120"/>
              </a:rPr>
              <a:t>With provisioning</a:t>
            </a:r>
            <a:endParaRPr lang="en-US" sz="1500" dirty="0"/>
          </a:p>
          <a:p>
            <a:pPr indent="0" marL="0">
              <a:buNone/>
            </a:pPr>
            <a:r>
              <a:rPr lang="en-US" sz="1500" dirty="0">
                <a:solidFill>
                  <a:srgbClr val="14202E"/>
                </a:solidFill>
                <a:latin typeface="Calibri" pitchFamily="34" charset="0"/>
                <a:ea typeface="Calibri" pitchFamily="34" charset="-122"/>
                <a:cs typeface="Calibri" pitchFamily="34" charset="-120"/>
              </a:rPr>
              <a:t>Box + script = a ready-to-use environment, every time.</a:t>
            </a:r>
            <a:endParaRPr lang="en-US" sz="1500" dirty="0"/>
          </a:p>
        </p:txBody>
      </p:sp>
      <p:sp>
        <p:nvSpPr>
          <p:cNvPr id="29" name="Shape 24"/>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0" name="Shape 25"/>
          <p:cNvSpPr/>
          <p:nvPr/>
        </p:nvSpPr>
        <p:spPr>
          <a:xfrm>
            <a:off x="731520" y="5861304"/>
            <a:ext cx="420624" cy="420624"/>
          </a:xfrm>
          <a:prstGeom prst="ellipse">
            <a:avLst/>
          </a:prstGeom>
          <a:solidFill>
            <a:srgbClr val="5B45C9"/>
          </a:solidFill>
          <a:ln w="12700">
            <a:solidFill>
              <a:srgbClr val="5B45C9"/>
            </a:solidFill>
            <a:prstDash val="solid"/>
          </a:ln>
        </p:spPr>
      </p:sp>
      <p:pic>
        <p:nvPicPr>
          <p:cNvPr id="31" name="Image 2" descr="preencoded.png">    </p:cNvPr>
          <p:cNvPicPr>
            <a:picLocks noChangeAspect="1"/>
          </p:cNvPicPr>
          <p:nvPr/>
        </p:nvPicPr>
        <p:blipFill>
          <a:blip r:embed="rId3"/>
          <a:stretch>
            <a:fillRect/>
          </a:stretch>
        </p:blipFill>
        <p:spPr>
          <a:xfrm>
            <a:off x="836676" y="5966460"/>
            <a:ext cx="210312" cy="210312"/>
          </a:xfrm>
          <a:prstGeom prst="rect">
            <a:avLst/>
          </a:prstGeom>
        </p:spPr>
      </p:pic>
      <p:sp>
        <p:nvSpPr>
          <p:cNvPr id="32" name="Text 26"/>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The box gives you an OS. Provisioning turns it into your environment.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17 · PROVISIONING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When does provisioning run?</a:t>
            </a:r>
            <a:endParaRPr lang="en-US" sz="30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6949440" cy="914400"/>
        </p:xfrm>
        <a:graphic>
          <a:graphicData uri="http://schemas.openxmlformats.org/drawingml/2006/table">
            <a:tbl>
              <a:tblPr/>
              <a:tblGrid>
                <a:gridCol w="4206240"/>
                <a:gridCol w="2743200"/>
              </a:tblGrid>
              <a:tr h="5486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What you run</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Does provisioning run?</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r>
              <a:tr h="548640">
                <a:tc>
                  <a:txBody>
                    <a:bodyPr/>
                    <a:lstStyle/>
                    <a:p>
                      <a:pPr indent="0" marL="0">
                        <a:buNone/>
                      </a:pPr>
                      <a:r>
                        <a:rPr lang="en-US" sz="1300" dirty="0">
                          <a:solidFill>
                            <a:srgbClr val="1F2937"/>
                          </a:solidFill>
                          <a:latin typeface="Courier New" pitchFamily="34" charset="0"/>
                          <a:ea typeface="Courier New" pitchFamily="34" charset="-122"/>
                          <a:cs typeface="Courier New" pitchFamily="34" charset="-120"/>
                        </a:rPr>
                        <a:t>vagrant up  (VM doesn't exist yet)</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8B3A"/>
                          </a:solidFill>
                          <a:latin typeface="Calibri" pitchFamily="34" charset="0"/>
                          <a:ea typeface="Calibri" pitchFamily="34" charset="-122"/>
                          <a:cs typeface="Calibri" pitchFamily="34" charset="-120"/>
                        </a:rPr>
                        <a:t>Yes — automatically</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48640">
                <a:tc>
                  <a:txBody>
                    <a:bodyPr/>
                    <a:lstStyle/>
                    <a:p>
                      <a:pPr indent="0" marL="0">
                        <a:buNone/>
                      </a:pPr>
                      <a:r>
                        <a:rPr lang="en-US" sz="1300" dirty="0">
                          <a:solidFill>
                            <a:srgbClr val="1F2937"/>
                          </a:solidFill>
                          <a:latin typeface="Courier New" pitchFamily="34" charset="0"/>
                          <a:ea typeface="Courier New" pitchFamily="34" charset="-122"/>
                          <a:cs typeface="Courier New" pitchFamily="34" charset="-120"/>
                        </a:rPr>
                        <a:t>vagrant up  (VM already exists)</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C0392B"/>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48640">
                <a:tc>
                  <a:txBody>
                    <a:bodyPr/>
                    <a:lstStyle/>
                    <a:p>
                      <a:pPr indent="0" marL="0">
                        <a:buNone/>
                      </a:pPr>
                      <a:r>
                        <a:rPr lang="en-US" sz="1300" dirty="0">
                          <a:solidFill>
                            <a:srgbClr val="1F2937"/>
                          </a:solidFill>
                          <a:latin typeface="Courier New" pitchFamily="34" charset="0"/>
                          <a:ea typeface="Courier New" pitchFamily="34" charset="-122"/>
                          <a:cs typeface="Courier New" pitchFamily="34" charset="-120"/>
                        </a:rPr>
                        <a:t>vagrant reload</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C0392B"/>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48640">
                <a:tc>
                  <a:txBody>
                    <a:bodyPr/>
                    <a:lstStyle/>
                    <a:p>
                      <a:pPr indent="0" marL="0">
                        <a:buNone/>
                      </a:pPr>
                      <a:r>
                        <a:rPr lang="en-US" sz="1300" dirty="0">
                          <a:solidFill>
                            <a:srgbClr val="1F2937"/>
                          </a:solidFill>
                          <a:latin typeface="Courier New" pitchFamily="34" charset="0"/>
                          <a:ea typeface="Courier New" pitchFamily="34" charset="-122"/>
                          <a:cs typeface="Courier New" pitchFamily="34" charset="-120"/>
                        </a:rPr>
                        <a:t>vagrant provision</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8B3A"/>
                          </a:solidFill>
                          <a:latin typeface="Calibri" pitchFamily="34" charset="0"/>
                          <a:ea typeface="Calibri" pitchFamily="34" charset="-122"/>
                          <a:cs typeface="Calibri" pitchFamily="34" charset="-120"/>
                        </a:rPr>
                        <a:t>Yes — on the running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48640">
                <a:tc>
                  <a:txBody>
                    <a:bodyPr/>
                    <a:lstStyle/>
                    <a:p>
                      <a:pPr indent="0" marL="0">
                        <a:buNone/>
                      </a:pPr>
                      <a:r>
                        <a:rPr lang="en-US" sz="1300" dirty="0">
                          <a:solidFill>
                            <a:srgbClr val="1F2937"/>
                          </a:solidFill>
                          <a:latin typeface="Courier New" pitchFamily="34" charset="0"/>
                          <a:ea typeface="Courier New" pitchFamily="34" charset="-122"/>
                          <a:cs typeface="Courier New" pitchFamily="34" charset="-120"/>
                        </a:rPr>
                        <a:t>vagrant up --provision</a:t>
                      </a:r>
                      <a:endParaRPr lang="en-US" sz="1300" dirty="0">
                        <a:latin typeface="Courier New" charset="0"/>
                        <a:ea typeface="Courier New" charset="0"/>
                        <a:cs typeface="Courier New" charset="0"/>
                      </a:endParaRPr>
                    </a:p>
                    <a:p>
                      <a:pPr indent="0" marL="0">
                        <a:buNone/>
                      </a:pPr>
                      <a:r>
                        <a:rPr lang="en-US" sz="1300" dirty="0">
                          <a:solidFill>
                            <a:srgbClr val="1F2937"/>
                          </a:solidFill>
                          <a:latin typeface="Courier New" pitchFamily="34" charset="0"/>
                          <a:ea typeface="Courier New" pitchFamily="34" charset="-122"/>
                          <a:cs typeface="Courier New" pitchFamily="34" charset="-120"/>
                        </a:rPr>
                        <a:t>vagrant reload --provision</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8B3A"/>
                          </a:solidFill>
                          <a:latin typeface="Calibri" pitchFamily="34" charset="0"/>
                          <a:ea typeface="Calibri" pitchFamily="34" charset="-122"/>
                          <a:cs typeface="Calibri" pitchFamily="34" charset="-120"/>
                        </a:rPr>
                        <a:t>Yes — forced</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48640">
                <a:tc>
                  <a:txBody>
                    <a:bodyPr/>
                    <a:lstStyle/>
                    <a:p>
                      <a:pPr indent="0" marL="0">
                        <a:buNone/>
                      </a:pPr>
                      <a:r>
                        <a:rPr lang="en-US" sz="1300" dirty="0">
                          <a:solidFill>
                            <a:srgbClr val="1F2937"/>
                          </a:solidFill>
                          <a:latin typeface="Courier New" pitchFamily="34" charset="0"/>
                          <a:ea typeface="Courier New" pitchFamily="34" charset="-122"/>
                          <a:cs typeface="Courier New" pitchFamily="34" charset="-120"/>
                        </a:rPr>
                        <a:t>vagrant destroy, then vagrant up</a:t>
                      </a:r>
                      <a:endParaRPr lang="en-US" sz="1300" dirty="0">
                        <a:latin typeface="Courier New" charset="0"/>
                        <a:ea typeface="Courier New" charset="0"/>
                        <a:cs typeface="Courier New"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b="1" dirty="0">
                          <a:solidFill>
                            <a:srgbClr val="2E8B3A"/>
                          </a:solidFill>
                          <a:latin typeface="Calibri" pitchFamily="34" charset="0"/>
                          <a:ea typeface="Calibri" pitchFamily="34" charset="-122"/>
                          <a:cs typeface="Calibri" pitchFamily="34" charset="-120"/>
                        </a:rPr>
                        <a:t>Yes — it's a brand-new VM</a:t>
                      </a:r>
                      <a:endParaRPr lang="en-US" sz="1300" dirty="0">
                        <a:latin typeface="Calibri" charset="0"/>
                        <a:ea typeface="Calibri" charset="0"/>
                        <a:cs typeface="Calibri" charset="0"/>
                      </a:endParaRPr>
                    </a:p>
                  </a:txBody>
                  <a:tcPr marL="109728" marR="109728" marT="36576" marB="36576"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bl>
          </a:graphicData>
        </a:graphic>
      </p:graphicFrame>
      <p:sp>
        <p:nvSpPr>
          <p:cNvPr id="6" name="Shape 2"/>
          <p:cNvSpPr/>
          <p:nvPr/>
        </p:nvSpPr>
        <p:spPr>
          <a:xfrm>
            <a:off x="7818120" y="1463040"/>
            <a:ext cx="3824935" cy="4023360"/>
          </a:xfrm>
          <a:prstGeom prst="roundRect">
            <a:avLst>
              <a:gd name="adj" fmla="val 1913"/>
            </a:avLst>
          </a:prstGeom>
          <a:solidFill>
            <a:srgbClr val="F2F4F8"/>
          </a:solidFill>
          <a:ln w="12700">
            <a:solidFill>
              <a:srgbClr val="F2F4F8"/>
            </a:solidFill>
            <a:prstDash val="solid"/>
          </a:ln>
        </p:spPr>
      </p:sp>
      <p:sp>
        <p:nvSpPr>
          <p:cNvPr id="7" name="Shape 3"/>
          <p:cNvSpPr/>
          <p:nvPr/>
        </p:nvSpPr>
        <p:spPr>
          <a:xfrm>
            <a:off x="8019288" y="1664208"/>
            <a:ext cx="457200" cy="457200"/>
          </a:xfrm>
          <a:prstGeom prst="ellipse">
            <a:avLst/>
          </a:prstGeom>
          <a:solidFill>
            <a:srgbClr val="0F8B7D"/>
          </a:solidFill>
          <a:ln w="12700">
            <a:solidFill>
              <a:srgbClr val="0F8B7D"/>
            </a:solidFill>
            <a:prstDash val="solid"/>
          </a:ln>
        </p:spPr>
      </p:sp>
      <p:pic>
        <p:nvPicPr>
          <p:cNvPr id="8" name="Image 0" descr="preencoded.png">    </p:cNvPr>
          <p:cNvPicPr>
            <a:picLocks noChangeAspect="1"/>
          </p:cNvPicPr>
          <p:nvPr/>
        </p:nvPicPr>
        <p:blipFill>
          <a:blip r:embed="rId1"/>
          <a:stretch>
            <a:fillRect/>
          </a:stretch>
        </p:blipFill>
        <p:spPr>
          <a:xfrm>
            <a:off x="8133588" y="1778508"/>
            <a:ext cx="228600" cy="228600"/>
          </a:xfrm>
          <a:prstGeom prst="rect">
            <a:avLst/>
          </a:prstGeom>
        </p:spPr>
      </p:pic>
      <p:sp>
        <p:nvSpPr>
          <p:cNvPr id="9" name="Text 4"/>
          <p:cNvSpPr txBox="1"/>
          <p:nvPr/>
        </p:nvSpPr>
        <p:spPr>
          <a:xfrm>
            <a:off x="8604504" y="1664208"/>
            <a:ext cx="2855671" cy="457200"/>
          </a:xfrm>
          <a:prstGeom prst="rect">
            <a:avLst/>
          </a:prstGeom>
          <a:noFill/>
          <a:ln/>
        </p:spPr>
        <p:txBody>
          <a:bodyPr wrap="square" lIns="0" tIns="0" rIns="0" bIns="0" rtlCol="0" anchor="ctr"/>
          <a:lstStyle/>
          <a:p>
            <a:pPr indent="0" marL="0">
              <a:buNone/>
            </a:pPr>
            <a:r>
              <a:rPr lang="en-US" sz="1500" b="1" dirty="0">
                <a:solidFill>
                  <a:srgbClr val="14202E"/>
                </a:solidFill>
                <a:latin typeface="Arial" pitchFamily="34" charset="0"/>
                <a:ea typeface="Arial" pitchFamily="34" charset="-122"/>
                <a:cs typeface="Arial" pitchFamily="34" charset="-120"/>
              </a:rPr>
              <a:t>Write re-runnable scripts</a:t>
            </a:r>
            <a:endParaRPr lang="en-US" sz="1500" dirty="0"/>
          </a:p>
        </p:txBody>
      </p:sp>
      <p:sp>
        <p:nvSpPr>
          <p:cNvPr id="10" name="Text 5"/>
          <p:cNvSpPr txBox="1"/>
          <p:nvPr/>
        </p:nvSpPr>
        <p:spPr>
          <a:xfrm>
            <a:off x="8046720" y="2249424"/>
            <a:ext cx="3367735" cy="3108960"/>
          </a:xfrm>
          <a:prstGeom prst="rect">
            <a:avLst/>
          </a:prstGeom>
          <a:noFill/>
          <a:ln/>
        </p:spPr>
        <p:txBody>
          <a:bodyPr wrap="square" lIns="0" tIns="0" rIns="0" bIns="0" rtlCol="0" anchor="t"/>
          <a:lstStyle/>
          <a:p>
            <a:pPr indent="0" marL="0">
              <a:buNone/>
            </a:pPr>
            <a:r>
              <a:rPr lang="en-US" sz="1400" dirty="0">
                <a:solidFill>
                  <a:srgbClr val="1F2937"/>
                </a:solidFill>
                <a:latin typeface="Calibri" pitchFamily="34" charset="0"/>
                <a:ea typeface="Calibri" pitchFamily="34" charset="-122"/>
                <a:cs typeface="Calibri" pitchFamily="34" charset="-120"/>
              </a:rPr>
              <a:t>A good provisioning script can run twice without breaking anything.</a:t>
            </a:r>
            <a:endParaRPr lang="en-US" sz="1400" dirty="0"/>
          </a:p>
          <a:p>
            <a:pPr indent="0" marL="0">
              <a:buNone/>
            </a:pP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Example: apt-get install -y nginx is safe to repeat — if Nginx is already installed, nothing changes.</a:t>
            </a:r>
            <a:endParaRPr lang="en-US" sz="1400" dirty="0"/>
          </a:p>
          <a:p>
            <a:pPr indent="0" marL="0">
              <a:buNone/>
            </a:pPr>
            <a:endParaRPr lang="en-US" sz="1400" dirty="0"/>
          </a:p>
          <a:p>
            <a:pPr indent="0" marL="0">
              <a:buNone/>
            </a:pPr>
            <a:r>
              <a:rPr lang="en-US" sz="1400" dirty="0">
                <a:solidFill>
                  <a:srgbClr val="1F2937"/>
                </a:solidFill>
                <a:latin typeface="Calibri" pitchFamily="34" charset="0"/>
                <a:ea typeface="Calibri" pitchFamily="34" charset="-122"/>
                <a:cs typeface="Calibri" pitchFamily="34" charset="-120"/>
              </a:rPr>
              <a:t>This makes re-provisioning and rebuilding stress-free.</a:t>
            </a:r>
            <a:endParaRPr lang="en-US" sz="1400" dirty="0"/>
          </a:p>
        </p:txBody>
      </p:sp>
      <p:sp>
        <p:nvSpPr>
          <p:cNvPr id="11" name="Shape 6"/>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12" name="Shape 7"/>
          <p:cNvSpPr/>
          <p:nvPr/>
        </p:nvSpPr>
        <p:spPr>
          <a:xfrm>
            <a:off x="731520" y="5861304"/>
            <a:ext cx="420624" cy="420624"/>
          </a:xfrm>
          <a:prstGeom prst="ellipse">
            <a:avLst/>
          </a:prstGeom>
          <a:solidFill>
            <a:srgbClr val="5B45C9"/>
          </a:solidFill>
          <a:ln w="12700">
            <a:solidFill>
              <a:srgbClr val="5B45C9"/>
            </a:solidFill>
            <a:prstDash val="solid"/>
          </a:ln>
        </p:spPr>
      </p:sp>
      <p:pic>
        <p:nvPicPr>
          <p:cNvPr id="13" name="Image 1" descr="preencoded.png">    </p:cNvPr>
          <p:cNvPicPr>
            <a:picLocks noChangeAspect="1"/>
          </p:cNvPicPr>
          <p:nvPr/>
        </p:nvPicPr>
        <p:blipFill>
          <a:blip r:embed="rId2"/>
          <a:stretch>
            <a:fillRect/>
          </a:stretch>
        </p:blipFill>
        <p:spPr>
          <a:xfrm>
            <a:off x="836676" y="5966460"/>
            <a:ext cx="210312" cy="210312"/>
          </a:xfrm>
          <a:prstGeom prst="rect">
            <a:avLst/>
          </a:prstGeom>
        </p:spPr>
      </p:pic>
      <p:sp>
        <p:nvSpPr>
          <p:cNvPr id="14" name="Text 8"/>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First up = automatic. Changed the script? Run vagrant provision.</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18 · SHELL PROVISIONING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Basic shell provisioning</a:t>
            </a:r>
            <a:endParaRPr lang="en-US" sz="3000" dirty="0"/>
          </a:p>
        </p:txBody>
      </p:sp>
      <p:sp>
        <p:nvSpPr>
          <p:cNvPr id="5" name="Shape 2"/>
          <p:cNvSpPr/>
          <p:nvPr/>
        </p:nvSpPr>
        <p:spPr>
          <a:xfrm>
            <a:off x="548640" y="1463040"/>
            <a:ext cx="5394960" cy="2011680"/>
          </a:xfrm>
          <a:prstGeom prst="roundRect">
            <a:avLst>
              <a:gd name="adj" fmla="val 2727"/>
            </a:avLst>
          </a:prstGeom>
          <a:solidFill>
            <a:srgbClr val="0F172A"/>
          </a:solidFill>
          <a:ln w="12700">
            <a:solidFill>
              <a:srgbClr val="0F172A"/>
            </a:solidFill>
            <a:prstDash val="solid"/>
          </a:ln>
        </p:spPr>
      </p:sp>
      <p:sp>
        <p:nvSpPr>
          <p:cNvPr id="6" name="Shape 3"/>
          <p:cNvSpPr/>
          <p:nvPr/>
        </p:nvSpPr>
        <p:spPr>
          <a:xfrm>
            <a:off x="731520" y="1609344"/>
            <a:ext cx="100584" cy="100584"/>
          </a:xfrm>
          <a:prstGeom prst="ellipse">
            <a:avLst/>
          </a:prstGeom>
          <a:solidFill>
            <a:srgbClr val="EF6B5E"/>
          </a:solidFill>
          <a:ln w="12700">
            <a:solidFill>
              <a:srgbClr val="EF6B5E"/>
            </a:solidFill>
            <a:prstDash val="solid"/>
          </a:ln>
        </p:spPr>
      </p:sp>
      <p:sp>
        <p:nvSpPr>
          <p:cNvPr id="7" name="Shape 4"/>
          <p:cNvSpPr/>
          <p:nvPr/>
        </p:nvSpPr>
        <p:spPr>
          <a:xfrm>
            <a:off x="896112" y="1609344"/>
            <a:ext cx="100584" cy="100584"/>
          </a:xfrm>
          <a:prstGeom prst="ellipse">
            <a:avLst/>
          </a:prstGeom>
          <a:solidFill>
            <a:srgbClr val="F4BE4F"/>
          </a:solidFill>
          <a:ln w="12700">
            <a:solidFill>
              <a:srgbClr val="F4BE4F"/>
            </a:solidFill>
            <a:prstDash val="solid"/>
          </a:ln>
        </p:spPr>
      </p:sp>
      <p:sp>
        <p:nvSpPr>
          <p:cNvPr id="8" name="Shape 5"/>
          <p:cNvSpPr/>
          <p:nvPr/>
        </p:nvSpPr>
        <p:spPr>
          <a:xfrm>
            <a:off x="1060704" y="1609344"/>
            <a:ext cx="100584" cy="100584"/>
          </a:xfrm>
          <a:prstGeom prst="ellipse">
            <a:avLst/>
          </a:prstGeom>
          <a:solidFill>
            <a:srgbClr val="5FC454"/>
          </a:solidFill>
          <a:ln w="12700">
            <a:solidFill>
              <a:srgbClr val="5FC454"/>
            </a:solidFill>
            <a:prstDash val="solid"/>
          </a:ln>
        </p:spPr>
      </p:sp>
      <p:sp>
        <p:nvSpPr>
          <p:cNvPr id="9" name="Text 6"/>
          <p:cNvSpPr txBox="1"/>
          <p:nvPr/>
        </p:nvSpPr>
        <p:spPr>
          <a:xfrm>
            <a:off x="1280160" y="1536192"/>
            <a:ext cx="448056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scripts/setup.sh</a:t>
            </a:r>
            <a:endParaRPr lang="en-US" sz="1100" dirty="0"/>
          </a:p>
        </p:txBody>
      </p:sp>
      <p:sp>
        <p:nvSpPr>
          <p:cNvPr id="10" name="Text 7"/>
          <p:cNvSpPr txBox="1"/>
          <p:nvPr/>
        </p:nvSpPr>
        <p:spPr>
          <a:xfrm>
            <a:off x="749808" y="1901952"/>
            <a:ext cx="5029200" cy="1463040"/>
          </a:xfrm>
          <a:prstGeom prst="rect">
            <a:avLst/>
          </a:prstGeom>
          <a:noFill/>
          <a:ln/>
        </p:spPr>
        <p:txBody>
          <a:bodyPr wrap="square" lIns="0" tIns="0" rIns="0" bIns="0" rtlCol="0" anchor="t"/>
          <a:lstStyle/>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1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#!/bin/bash</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2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apt-get update</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3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apt-get install -y nginx</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4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systemctl enable nginx</a:t>
            </a:r>
            <a:endParaRPr lang="en-US" sz="1400" dirty="0"/>
          </a:p>
          <a:p>
            <a:pPr indent="0" marL="0">
              <a:lnSpc>
                <a:spcPct val="105000"/>
              </a:lnSpc>
              <a:buNone/>
            </a:pPr>
            <a:r>
              <a:rPr lang="en-US" sz="1400" dirty="0">
                <a:solidFill>
                  <a:srgbClr val="5F6E86"/>
                </a:solidFill>
                <a:latin typeface="Courier New" pitchFamily="34" charset="0"/>
                <a:ea typeface="Courier New" pitchFamily="34" charset="-122"/>
                <a:cs typeface="Courier New" pitchFamily="34" charset="-120"/>
              </a:rPr>
              <a:t> 5  </a:t>
            </a:r>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systemctl start nginx</a:t>
            </a:r>
            <a:endParaRPr lang="en-US" sz="1400" dirty="0"/>
          </a:p>
        </p:txBody>
      </p:sp>
      <p:sp>
        <p:nvSpPr>
          <p:cNvPr id="11" name="Shape 8"/>
          <p:cNvSpPr/>
          <p:nvPr/>
        </p:nvSpPr>
        <p:spPr>
          <a:xfrm>
            <a:off x="548640" y="3657600"/>
            <a:ext cx="256032" cy="256032"/>
          </a:xfrm>
          <a:prstGeom prst="ellipse">
            <a:avLst/>
          </a:prstGeom>
          <a:solidFill>
            <a:srgbClr val="0F8B7D"/>
          </a:solidFill>
          <a:ln w="12700">
            <a:solidFill>
              <a:srgbClr val="0F8B7D"/>
            </a:solidFill>
            <a:prstDash val="solid"/>
          </a:ln>
        </p:spPr>
      </p:sp>
      <p:sp>
        <p:nvSpPr>
          <p:cNvPr id="12" name="Text 9"/>
          <p:cNvSpPr txBox="1"/>
          <p:nvPr/>
        </p:nvSpPr>
        <p:spPr>
          <a:xfrm>
            <a:off x="548640" y="3657600"/>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10"/>
          <p:cNvSpPr txBox="1"/>
          <p:nvPr/>
        </p:nvSpPr>
        <p:spPr>
          <a:xfrm>
            <a:off x="932688" y="3639312"/>
            <a:ext cx="5010912" cy="35661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Run this file with bash</a:t>
            </a:r>
            <a:endParaRPr lang="en-US" sz="1350" dirty="0"/>
          </a:p>
        </p:txBody>
      </p:sp>
      <p:sp>
        <p:nvSpPr>
          <p:cNvPr id="14" name="Shape 11"/>
          <p:cNvSpPr/>
          <p:nvPr/>
        </p:nvSpPr>
        <p:spPr>
          <a:xfrm>
            <a:off x="548640" y="4050792"/>
            <a:ext cx="256032" cy="256032"/>
          </a:xfrm>
          <a:prstGeom prst="ellipse">
            <a:avLst/>
          </a:prstGeom>
          <a:solidFill>
            <a:srgbClr val="0F8B7D"/>
          </a:solidFill>
          <a:ln w="12700">
            <a:solidFill>
              <a:srgbClr val="0F8B7D"/>
            </a:solidFill>
            <a:prstDash val="solid"/>
          </a:ln>
        </p:spPr>
      </p:sp>
      <p:sp>
        <p:nvSpPr>
          <p:cNvPr id="15" name="Text 12"/>
          <p:cNvSpPr txBox="1"/>
          <p:nvPr/>
        </p:nvSpPr>
        <p:spPr>
          <a:xfrm>
            <a:off x="548640" y="4050792"/>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932688" y="4032504"/>
            <a:ext cx="5010912" cy="35661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Refresh the package lists</a:t>
            </a:r>
            <a:endParaRPr lang="en-US" sz="1350" dirty="0"/>
          </a:p>
        </p:txBody>
      </p:sp>
      <p:sp>
        <p:nvSpPr>
          <p:cNvPr id="17" name="Shape 14"/>
          <p:cNvSpPr/>
          <p:nvPr/>
        </p:nvSpPr>
        <p:spPr>
          <a:xfrm>
            <a:off x="548640" y="4443984"/>
            <a:ext cx="256032" cy="256032"/>
          </a:xfrm>
          <a:prstGeom prst="ellipse">
            <a:avLst/>
          </a:prstGeom>
          <a:solidFill>
            <a:srgbClr val="0F8B7D"/>
          </a:solidFill>
          <a:ln w="12700">
            <a:solidFill>
              <a:srgbClr val="0F8B7D"/>
            </a:solidFill>
            <a:prstDash val="solid"/>
          </a:ln>
        </p:spPr>
      </p:sp>
      <p:sp>
        <p:nvSpPr>
          <p:cNvPr id="18" name="Text 15"/>
          <p:cNvSpPr txBox="1"/>
          <p:nvPr/>
        </p:nvSpPr>
        <p:spPr>
          <a:xfrm>
            <a:off x="548640" y="4443984"/>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6"/>
          <p:cNvSpPr txBox="1"/>
          <p:nvPr/>
        </p:nvSpPr>
        <p:spPr>
          <a:xfrm>
            <a:off x="932688" y="4425696"/>
            <a:ext cx="5010912" cy="35661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Install Nginx; -y = answer yes automatically</a:t>
            </a:r>
            <a:endParaRPr lang="en-US" sz="1350" dirty="0"/>
          </a:p>
        </p:txBody>
      </p:sp>
      <p:sp>
        <p:nvSpPr>
          <p:cNvPr id="20" name="Shape 17"/>
          <p:cNvSpPr/>
          <p:nvPr/>
        </p:nvSpPr>
        <p:spPr>
          <a:xfrm>
            <a:off x="548640" y="4837176"/>
            <a:ext cx="256032" cy="256032"/>
          </a:xfrm>
          <a:prstGeom prst="ellipse">
            <a:avLst/>
          </a:prstGeom>
          <a:solidFill>
            <a:srgbClr val="0F8B7D"/>
          </a:solidFill>
          <a:ln w="12700">
            <a:solidFill>
              <a:srgbClr val="0F8B7D"/>
            </a:solidFill>
            <a:prstDash val="solid"/>
          </a:ln>
        </p:spPr>
      </p:sp>
      <p:sp>
        <p:nvSpPr>
          <p:cNvPr id="21" name="Text 18"/>
          <p:cNvSpPr txBox="1"/>
          <p:nvPr/>
        </p:nvSpPr>
        <p:spPr>
          <a:xfrm>
            <a:off x="548640" y="4837176"/>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2" name="Text 19"/>
          <p:cNvSpPr txBox="1"/>
          <p:nvPr/>
        </p:nvSpPr>
        <p:spPr>
          <a:xfrm>
            <a:off x="932688" y="4818888"/>
            <a:ext cx="5010912" cy="35661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Start Nginx on every boot</a:t>
            </a:r>
            <a:endParaRPr lang="en-US" sz="1350" dirty="0"/>
          </a:p>
        </p:txBody>
      </p:sp>
      <p:sp>
        <p:nvSpPr>
          <p:cNvPr id="23" name="Shape 20"/>
          <p:cNvSpPr/>
          <p:nvPr/>
        </p:nvSpPr>
        <p:spPr>
          <a:xfrm>
            <a:off x="548640" y="5230368"/>
            <a:ext cx="256032" cy="256032"/>
          </a:xfrm>
          <a:prstGeom prst="ellipse">
            <a:avLst/>
          </a:prstGeom>
          <a:solidFill>
            <a:srgbClr val="0F8B7D"/>
          </a:solidFill>
          <a:ln w="12700">
            <a:solidFill>
              <a:srgbClr val="0F8B7D"/>
            </a:solidFill>
            <a:prstDash val="solid"/>
          </a:ln>
        </p:spPr>
      </p:sp>
      <p:sp>
        <p:nvSpPr>
          <p:cNvPr id="24" name="Text 21"/>
          <p:cNvSpPr txBox="1"/>
          <p:nvPr/>
        </p:nvSpPr>
        <p:spPr>
          <a:xfrm>
            <a:off x="548640" y="5230368"/>
            <a:ext cx="256032"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5" name="Text 22"/>
          <p:cNvSpPr txBox="1"/>
          <p:nvPr/>
        </p:nvSpPr>
        <p:spPr>
          <a:xfrm>
            <a:off x="932688" y="5212080"/>
            <a:ext cx="5010912" cy="35661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Start Nginx now</a:t>
            </a:r>
            <a:endParaRPr lang="en-US" sz="1350" dirty="0"/>
          </a:p>
        </p:txBody>
      </p:sp>
      <p:sp>
        <p:nvSpPr>
          <p:cNvPr id="26" name="Shape 23"/>
          <p:cNvSpPr/>
          <p:nvPr/>
        </p:nvSpPr>
        <p:spPr>
          <a:xfrm>
            <a:off x="6400800" y="1463040"/>
            <a:ext cx="5242255" cy="1417320"/>
          </a:xfrm>
          <a:prstGeom prst="roundRect">
            <a:avLst>
              <a:gd name="adj" fmla="val 3871"/>
            </a:avLst>
          </a:prstGeom>
          <a:solidFill>
            <a:srgbClr val="0F172A"/>
          </a:solidFill>
          <a:ln w="12700">
            <a:solidFill>
              <a:srgbClr val="0F172A"/>
            </a:solidFill>
            <a:prstDash val="solid"/>
          </a:ln>
        </p:spPr>
      </p:sp>
      <p:sp>
        <p:nvSpPr>
          <p:cNvPr id="27" name="Shape 24"/>
          <p:cNvSpPr/>
          <p:nvPr/>
        </p:nvSpPr>
        <p:spPr>
          <a:xfrm>
            <a:off x="6583680" y="1609344"/>
            <a:ext cx="100584" cy="100584"/>
          </a:xfrm>
          <a:prstGeom prst="ellipse">
            <a:avLst/>
          </a:prstGeom>
          <a:solidFill>
            <a:srgbClr val="EF6B5E"/>
          </a:solidFill>
          <a:ln w="12700">
            <a:solidFill>
              <a:srgbClr val="EF6B5E"/>
            </a:solidFill>
            <a:prstDash val="solid"/>
          </a:ln>
        </p:spPr>
      </p:sp>
      <p:sp>
        <p:nvSpPr>
          <p:cNvPr id="28" name="Shape 25"/>
          <p:cNvSpPr/>
          <p:nvPr/>
        </p:nvSpPr>
        <p:spPr>
          <a:xfrm>
            <a:off x="6748272" y="1609344"/>
            <a:ext cx="100584" cy="100584"/>
          </a:xfrm>
          <a:prstGeom prst="ellipse">
            <a:avLst/>
          </a:prstGeom>
          <a:solidFill>
            <a:srgbClr val="F4BE4F"/>
          </a:solidFill>
          <a:ln w="12700">
            <a:solidFill>
              <a:srgbClr val="F4BE4F"/>
            </a:solidFill>
            <a:prstDash val="solid"/>
          </a:ln>
        </p:spPr>
      </p:sp>
      <p:sp>
        <p:nvSpPr>
          <p:cNvPr id="29" name="Shape 26"/>
          <p:cNvSpPr/>
          <p:nvPr/>
        </p:nvSpPr>
        <p:spPr>
          <a:xfrm>
            <a:off x="6912864" y="1609344"/>
            <a:ext cx="100584" cy="100584"/>
          </a:xfrm>
          <a:prstGeom prst="ellipse">
            <a:avLst/>
          </a:prstGeom>
          <a:solidFill>
            <a:srgbClr val="5FC454"/>
          </a:solidFill>
          <a:ln w="12700">
            <a:solidFill>
              <a:srgbClr val="5FC454"/>
            </a:solidFill>
            <a:prstDash val="solid"/>
          </a:ln>
        </p:spPr>
      </p:sp>
      <p:sp>
        <p:nvSpPr>
          <p:cNvPr id="30" name="Text 27"/>
          <p:cNvSpPr txBox="1"/>
          <p:nvPr/>
        </p:nvSpPr>
        <p:spPr>
          <a:xfrm>
            <a:off x="7132320" y="1536192"/>
            <a:ext cx="432785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31" name="Text 28"/>
          <p:cNvSpPr txBox="1"/>
          <p:nvPr/>
        </p:nvSpPr>
        <p:spPr>
          <a:xfrm>
            <a:off x="6601968" y="1901952"/>
            <a:ext cx="4876495" cy="868680"/>
          </a:xfrm>
          <a:prstGeom prst="rect">
            <a:avLst/>
          </a:prstGeom>
          <a:noFill/>
          <a:ln/>
        </p:spPr>
        <p:txBody>
          <a:bodyPr wrap="square" lIns="0" tIns="0" rIns="0" bIns="0" rtlCol="0" anchor="t"/>
          <a:lstStyle/>
          <a:p>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config.vm.provision "shell",</a:t>
            </a:r>
            <a:endParaRPr lang="en-US" sz="1400" dirty="0"/>
          </a:p>
          <a:p>
            <a:pPr indent="0" marL="0">
              <a:lnSpc>
                <a:spcPct val="105000"/>
              </a:lnSpc>
              <a:buNone/>
            </a:pPr>
            <a:r>
              <a:rPr lang="en-US" sz="1400" dirty="0">
                <a:solidFill>
                  <a:srgbClr val="E2E8F0"/>
                </a:solidFill>
                <a:latin typeface="Courier New" pitchFamily="34" charset="0"/>
                <a:ea typeface="Courier New" pitchFamily="34" charset="-122"/>
                <a:cs typeface="Courier New" pitchFamily="34" charset="-120"/>
              </a:rPr>
              <a:t>  path: "scripts/setup.sh"</a:t>
            </a:r>
            <a:endParaRPr lang="en-US" sz="1400" dirty="0"/>
          </a:p>
        </p:txBody>
      </p:sp>
      <p:sp>
        <p:nvSpPr>
          <p:cNvPr id="32" name="Shape 29"/>
          <p:cNvSpPr/>
          <p:nvPr/>
        </p:nvSpPr>
        <p:spPr>
          <a:xfrm>
            <a:off x="6400800" y="3081528"/>
            <a:ext cx="310896" cy="310896"/>
          </a:xfrm>
          <a:prstGeom prst="ellipse">
            <a:avLst/>
          </a:prstGeom>
          <a:solidFill>
            <a:srgbClr val="C97A06"/>
          </a:solidFill>
          <a:ln w="12700">
            <a:solidFill>
              <a:srgbClr val="C97A06"/>
            </a:solidFill>
            <a:prstDash val="solid"/>
          </a:ln>
        </p:spPr>
      </p:sp>
      <p:sp>
        <p:nvSpPr>
          <p:cNvPr id="33" name="Text 30"/>
          <p:cNvSpPr txBox="1"/>
          <p:nvPr/>
        </p:nvSpPr>
        <p:spPr>
          <a:xfrm>
            <a:off x="6400800" y="308152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34" name="Text 31"/>
          <p:cNvSpPr txBox="1"/>
          <p:nvPr/>
        </p:nvSpPr>
        <p:spPr>
          <a:xfrm>
            <a:off x="6839712" y="3063240"/>
            <a:ext cx="4803343" cy="530352"/>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provision "shell"</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Use the shell provisioner.</a:t>
            </a:r>
            <a:endParaRPr lang="en-US" sz="1300" dirty="0"/>
          </a:p>
        </p:txBody>
      </p:sp>
      <p:sp>
        <p:nvSpPr>
          <p:cNvPr id="35" name="Shape 32"/>
          <p:cNvSpPr/>
          <p:nvPr/>
        </p:nvSpPr>
        <p:spPr>
          <a:xfrm>
            <a:off x="6400800" y="3648456"/>
            <a:ext cx="310896" cy="310896"/>
          </a:xfrm>
          <a:prstGeom prst="ellipse">
            <a:avLst/>
          </a:prstGeom>
          <a:solidFill>
            <a:srgbClr val="C97A06"/>
          </a:solidFill>
          <a:ln w="12700">
            <a:solidFill>
              <a:srgbClr val="C97A06"/>
            </a:solidFill>
            <a:prstDash val="solid"/>
          </a:ln>
        </p:spPr>
      </p:sp>
      <p:sp>
        <p:nvSpPr>
          <p:cNvPr id="36" name="Text 33"/>
          <p:cNvSpPr txBox="1"/>
          <p:nvPr/>
        </p:nvSpPr>
        <p:spPr>
          <a:xfrm>
            <a:off x="6400800" y="36484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37" name="Text 34"/>
          <p:cNvSpPr txBox="1"/>
          <p:nvPr/>
        </p:nvSpPr>
        <p:spPr>
          <a:xfrm>
            <a:off x="6839712" y="3630168"/>
            <a:ext cx="4803343" cy="530352"/>
          </a:xfrm>
          <a:prstGeom prst="rect">
            <a:avLst/>
          </a:prstGeom>
          <a:noFill/>
          <a:ln/>
        </p:spPr>
        <p:txBody>
          <a:bodyPr wrap="square" lIns="0" tIns="0" rIns="0" bIns="0" rtlCol="0" anchor="t"/>
          <a:lstStyle/>
          <a:p>
            <a:pPr indent="0" marL="0">
              <a:buNone/>
            </a:pPr>
            <a:r>
              <a:rPr lang="en-US" sz="1300" b="1" dirty="0">
                <a:solidFill>
                  <a:srgbClr val="14202E"/>
                </a:solidFill>
                <a:latin typeface="Courier New" pitchFamily="34" charset="0"/>
                <a:ea typeface="Courier New" pitchFamily="34" charset="-122"/>
                <a:cs typeface="Courier New" pitchFamily="34" charset="-120"/>
              </a:rPr>
              <a:t>path:</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Script location, relative to the Vagrantfile.</a:t>
            </a:r>
            <a:endParaRPr lang="en-US" sz="1300" dirty="0"/>
          </a:p>
        </p:txBody>
      </p:sp>
      <p:sp>
        <p:nvSpPr>
          <p:cNvPr id="38" name="Shape 35"/>
          <p:cNvSpPr/>
          <p:nvPr/>
        </p:nvSpPr>
        <p:spPr>
          <a:xfrm>
            <a:off x="6400800" y="4251960"/>
            <a:ext cx="5242255" cy="1234440"/>
          </a:xfrm>
          <a:prstGeom prst="roundRect">
            <a:avLst>
              <a:gd name="adj" fmla="val 5926"/>
            </a:avLst>
          </a:prstGeom>
          <a:solidFill>
            <a:srgbClr val="F2F4F8"/>
          </a:solidFill>
          <a:ln w="12700">
            <a:solidFill>
              <a:srgbClr val="F2F4F8"/>
            </a:solidFill>
            <a:prstDash val="solid"/>
          </a:ln>
        </p:spPr>
      </p:sp>
      <p:sp>
        <p:nvSpPr>
          <p:cNvPr id="39" name="Text 36"/>
          <p:cNvSpPr txBox="1"/>
          <p:nvPr/>
        </p:nvSpPr>
        <p:spPr>
          <a:xfrm>
            <a:off x="6583680" y="4297680"/>
            <a:ext cx="4876495" cy="1143000"/>
          </a:xfrm>
          <a:prstGeom prst="rect">
            <a:avLst/>
          </a:prstGeom>
          <a:noFill/>
          <a:ln/>
        </p:spPr>
        <p:txBody>
          <a:bodyPr wrap="square" lIns="0" tIns="0" rIns="0" bIns="0" rtlCol="0" anchor="ctr"/>
          <a:lstStyle/>
          <a:p>
            <a:pPr indent="0" marL="0">
              <a:buNone/>
            </a:pPr>
            <a:r>
              <a:rPr lang="en-US" sz="1400" b="1" dirty="0">
                <a:solidFill>
                  <a:srgbClr val="14202E"/>
                </a:solidFill>
                <a:latin typeface="Calibri" pitchFamily="34" charset="0"/>
                <a:ea typeface="Calibri" pitchFamily="34" charset="-122"/>
                <a:cs typeface="Calibri" pitchFamily="34" charset="-120"/>
              </a:rPr>
              <a:t>What happens: </a:t>
            </a:r>
            <a:pPr indent="0" marL="0">
              <a:buNone/>
            </a:pPr>
            <a:r>
              <a:rPr lang="en-US" sz="1400" dirty="0">
                <a:solidFill>
                  <a:srgbClr val="1F2937"/>
                </a:solidFill>
                <a:latin typeface="Calibri" pitchFamily="34" charset="0"/>
                <a:ea typeface="Calibri" pitchFamily="34" charset="-122"/>
                <a:cs typeface="Calibri" pitchFamily="34" charset="-120"/>
              </a:rPr>
              <a:t>Vagrant uploads setup.sh into the VM and runs it as root. Its output streams into your terminal during vagrant up.</a:t>
            </a:r>
            <a:endParaRPr lang="en-US" sz="1400" dirty="0"/>
          </a:p>
        </p:txBody>
      </p:sp>
      <p:sp>
        <p:nvSpPr>
          <p:cNvPr id="40" name="Shape 37"/>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41" name="Shape 38"/>
          <p:cNvSpPr/>
          <p:nvPr/>
        </p:nvSpPr>
        <p:spPr>
          <a:xfrm>
            <a:off x="731520" y="5861304"/>
            <a:ext cx="420624" cy="420624"/>
          </a:xfrm>
          <a:prstGeom prst="ellipse">
            <a:avLst/>
          </a:prstGeom>
          <a:solidFill>
            <a:srgbClr val="5B45C9"/>
          </a:solidFill>
          <a:ln w="12700">
            <a:solidFill>
              <a:srgbClr val="5B45C9"/>
            </a:solidFill>
            <a:prstDash val="solid"/>
          </a:ln>
        </p:spPr>
      </p:sp>
      <p:pic>
        <p:nvPicPr>
          <p:cNvPr id="42"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43" name="Text 39"/>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Vagrantfile = what the VM is.  Provisioning script = what's installed inside it.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19 · COMPLETE EXAMPLE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Complete example: a reproducible web server</a:t>
            </a:r>
            <a:endParaRPr lang="en-US" sz="3000" dirty="0"/>
          </a:p>
        </p:txBody>
      </p:sp>
      <p:sp>
        <p:nvSpPr>
          <p:cNvPr id="5" name="Shape 2"/>
          <p:cNvSpPr/>
          <p:nvPr/>
        </p:nvSpPr>
        <p:spPr>
          <a:xfrm>
            <a:off x="548640" y="1463040"/>
            <a:ext cx="4206240" cy="566928"/>
          </a:xfrm>
          <a:prstGeom prst="roundRect">
            <a:avLst>
              <a:gd name="adj" fmla="val 12903"/>
            </a:avLst>
          </a:prstGeom>
          <a:solidFill>
            <a:srgbClr val="5B45C9"/>
          </a:solidFill>
          <a:ln w="12700">
            <a:solidFill>
              <a:srgbClr val="5B45C9"/>
            </a:solidFill>
            <a:prstDash val="solid"/>
          </a:ln>
        </p:spPr>
      </p:sp>
      <p:pic>
        <p:nvPicPr>
          <p:cNvPr id="6" name="Image 0" descr="preencoded.png">    </p:cNvPr>
          <p:cNvPicPr>
            <a:picLocks noChangeAspect="1"/>
          </p:cNvPicPr>
          <p:nvPr/>
        </p:nvPicPr>
        <p:blipFill>
          <a:blip r:embed="rId1"/>
          <a:stretch>
            <a:fillRect/>
          </a:stretch>
        </p:blipFill>
        <p:spPr>
          <a:xfrm>
            <a:off x="694944" y="1604772"/>
            <a:ext cx="283464" cy="283464"/>
          </a:xfrm>
          <a:prstGeom prst="rect">
            <a:avLst/>
          </a:prstGeom>
        </p:spPr>
      </p:pic>
      <p:sp>
        <p:nvSpPr>
          <p:cNvPr id="7" name="Text 3"/>
          <p:cNvSpPr txBox="1"/>
          <p:nvPr/>
        </p:nvSpPr>
        <p:spPr>
          <a:xfrm>
            <a:off x="1106424" y="1463040"/>
            <a:ext cx="35570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a:t>
            </a:r>
            <a:endParaRPr lang="en-US" sz="1500" dirty="0"/>
          </a:p>
        </p:txBody>
      </p:sp>
      <p:sp>
        <p:nvSpPr>
          <p:cNvPr id="8" name="Shape 4"/>
          <p:cNvSpPr/>
          <p:nvPr/>
        </p:nvSpPr>
        <p:spPr>
          <a:xfrm>
            <a:off x="2651760" y="2029968"/>
            <a:ext cx="0" cy="301752"/>
          </a:xfrm>
          <a:prstGeom prst="line">
            <a:avLst/>
          </a:prstGeom>
          <a:noFill/>
          <a:ln w="22225">
            <a:solidFill>
              <a:srgbClr val="8A94A6"/>
            </a:solidFill>
            <a:prstDash val="solid"/>
            <a:tailEnd type="triangle"/>
          </a:ln>
        </p:spPr>
      </p:sp>
      <p:sp>
        <p:nvSpPr>
          <p:cNvPr id="9" name="Shape 5"/>
          <p:cNvSpPr/>
          <p:nvPr/>
        </p:nvSpPr>
        <p:spPr>
          <a:xfrm>
            <a:off x="548640" y="2331720"/>
            <a:ext cx="4206240" cy="566928"/>
          </a:xfrm>
          <a:prstGeom prst="roundRect">
            <a:avLst>
              <a:gd name="adj" fmla="val 12903"/>
            </a:avLst>
          </a:prstGeom>
          <a:solidFill>
            <a:srgbClr val="0F8B7D"/>
          </a:solidFill>
          <a:ln w="12700">
            <a:solidFill>
              <a:srgbClr val="0F8B7D"/>
            </a:solidFill>
            <a:prstDash val="solid"/>
          </a:ln>
        </p:spPr>
      </p:sp>
      <p:pic>
        <p:nvPicPr>
          <p:cNvPr id="10" name="Image 1" descr="preencoded.png">    </p:cNvPr>
          <p:cNvPicPr>
            <a:picLocks noChangeAspect="1"/>
          </p:cNvPicPr>
          <p:nvPr/>
        </p:nvPicPr>
        <p:blipFill>
          <a:blip r:embed="rId2"/>
          <a:stretch>
            <a:fillRect/>
          </a:stretch>
        </p:blipFill>
        <p:spPr>
          <a:xfrm>
            <a:off x="694944" y="2473452"/>
            <a:ext cx="283464" cy="283464"/>
          </a:xfrm>
          <a:prstGeom prst="rect">
            <a:avLst/>
          </a:prstGeom>
        </p:spPr>
      </p:pic>
      <p:sp>
        <p:nvSpPr>
          <p:cNvPr id="11" name="Text 6"/>
          <p:cNvSpPr txBox="1"/>
          <p:nvPr/>
        </p:nvSpPr>
        <p:spPr>
          <a:xfrm>
            <a:off x="1106424" y="2331720"/>
            <a:ext cx="355701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Provider (VirtualBox)</a:t>
            </a:r>
            <a:endParaRPr lang="en-US" sz="1500" dirty="0"/>
          </a:p>
        </p:txBody>
      </p:sp>
      <p:sp>
        <p:nvSpPr>
          <p:cNvPr id="12" name="Shape 7"/>
          <p:cNvSpPr/>
          <p:nvPr/>
        </p:nvSpPr>
        <p:spPr>
          <a:xfrm>
            <a:off x="2651760" y="2898648"/>
            <a:ext cx="0" cy="301752"/>
          </a:xfrm>
          <a:prstGeom prst="line">
            <a:avLst/>
          </a:prstGeom>
          <a:noFill/>
          <a:ln w="22225">
            <a:solidFill>
              <a:srgbClr val="8A94A6"/>
            </a:solidFill>
            <a:prstDash val="solid"/>
            <a:tailEnd type="triangle"/>
          </a:ln>
        </p:spPr>
      </p:sp>
      <p:sp>
        <p:nvSpPr>
          <p:cNvPr id="13" name="Shape 8"/>
          <p:cNvSpPr/>
          <p:nvPr/>
        </p:nvSpPr>
        <p:spPr>
          <a:xfrm>
            <a:off x="548640" y="3200400"/>
            <a:ext cx="4206240" cy="2286000"/>
          </a:xfrm>
          <a:prstGeom prst="roundRect">
            <a:avLst>
              <a:gd name="adj" fmla="val 3200"/>
            </a:avLst>
          </a:prstGeom>
          <a:solidFill>
            <a:srgbClr val="FFFFFF"/>
          </a:solidFill>
          <a:ln w="12700">
            <a:solidFill>
              <a:srgbClr val="2563A8"/>
            </a:solidFill>
            <a:prstDash val="solid"/>
          </a:ln>
        </p:spPr>
      </p:sp>
      <p:sp>
        <p:nvSpPr>
          <p:cNvPr id="14" name="Shape 9"/>
          <p:cNvSpPr/>
          <p:nvPr/>
        </p:nvSpPr>
        <p:spPr>
          <a:xfrm>
            <a:off x="731520" y="3337560"/>
            <a:ext cx="457200" cy="457200"/>
          </a:xfrm>
          <a:prstGeom prst="ellipse">
            <a:avLst/>
          </a:prstGeom>
          <a:solidFill>
            <a:srgbClr val="2563A8"/>
          </a:solidFill>
          <a:ln w="12700">
            <a:solidFill>
              <a:srgbClr val="2563A8"/>
            </a:solidFill>
            <a:prstDash val="solid"/>
          </a:ln>
        </p:spPr>
      </p:sp>
      <p:pic>
        <p:nvPicPr>
          <p:cNvPr id="15" name="Image 2" descr="preencoded.png">    </p:cNvPr>
          <p:cNvPicPr>
            <a:picLocks noChangeAspect="1"/>
          </p:cNvPicPr>
          <p:nvPr/>
        </p:nvPicPr>
        <p:blipFill>
          <a:blip r:embed="rId3"/>
          <a:stretch>
            <a:fillRect/>
          </a:stretch>
        </p:blipFill>
        <p:spPr>
          <a:xfrm>
            <a:off x="845820" y="3451860"/>
            <a:ext cx="228600" cy="228600"/>
          </a:xfrm>
          <a:prstGeom prst="rect">
            <a:avLst/>
          </a:prstGeom>
        </p:spPr>
      </p:pic>
      <p:sp>
        <p:nvSpPr>
          <p:cNvPr id="16" name="Text 10"/>
          <p:cNvSpPr txBox="1"/>
          <p:nvPr/>
        </p:nvSpPr>
        <p:spPr>
          <a:xfrm>
            <a:off x="1325880" y="3337560"/>
            <a:ext cx="3291840" cy="457200"/>
          </a:xfrm>
          <a:prstGeom prst="rect">
            <a:avLst/>
          </a:prstGeom>
          <a:noFill/>
          <a:ln/>
        </p:spPr>
        <p:txBody>
          <a:bodyPr wrap="square" lIns="0" tIns="0" rIns="0" bIns="0" rtlCol="0" anchor="ctr"/>
          <a:lstStyle/>
          <a:p>
            <a:pPr indent="0" marL="0">
              <a:buNone/>
            </a:pPr>
            <a:r>
              <a:rPr lang="en-US" sz="1500" b="1" dirty="0">
                <a:solidFill>
                  <a:srgbClr val="2563A8"/>
                </a:solidFill>
                <a:latin typeface="Calibri" pitchFamily="34" charset="0"/>
                <a:ea typeface="Calibri" pitchFamily="34" charset="-122"/>
                <a:cs typeface="Calibri" pitchFamily="34" charset="-120"/>
              </a:rPr>
              <a:t>Ubuntu 24.04 VM — web01</a:t>
            </a:r>
            <a:endParaRPr lang="en-US" sz="1500" dirty="0"/>
          </a:p>
        </p:txBody>
      </p:sp>
      <p:sp>
        <p:nvSpPr>
          <p:cNvPr id="17" name="Text 11"/>
          <p:cNvSpPr txBox="1"/>
          <p:nvPr/>
        </p:nvSpPr>
        <p:spPr>
          <a:xfrm>
            <a:off x="1371600" y="3931920"/>
            <a:ext cx="3200400" cy="347472"/>
          </a:xfrm>
          <a:prstGeom prst="rect">
            <a:avLst/>
          </a:prstGeom>
          <a:noFill/>
          <a:ln/>
        </p:spPr>
        <p:txBody>
          <a:bodyPr wrap="square" lIns="0" tIns="0" rIns="0" bIns="0" rtlCol="0" anchor="ctr"/>
          <a:lstStyle/>
          <a:p>
            <a:pPr indent="0" marL="0">
              <a:buNone/>
            </a:pPr>
            <a:r>
              <a:rPr lang="en-US" sz="1400" b="1" dirty="0">
                <a:solidFill>
                  <a:srgbClr val="5B6472"/>
                </a:solidFill>
                <a:latin typeface="Calibri" pitchFamily="34" charset="0"/>
                <a:ea typeface="Calibri" pitchFamily="34" charset="-122"/>
                <a:cs typeface="Calibri" pitchFamily="34" charset="-120"/>
              </a:rPr>
              <a:t>CPU:  </a:t>
            </a:r>
            <a:pPr indent="0" marL="0">
              <a:buNone/>
            </a:pPr>
            <a:r>
              <a:rPr lang="en-US" sz="1400" b="1" dirty="0">
                <a:solidFill>
                  <a:srgbClr val="14202E"/>
                </a:solidFill>
                <a:latin typeface="Courier New" pitchFamily="34" charset="0"/>
                <a:ea typeface="Courier New" pitchFamily="34" charset="-122"/>
                <a:cs typeface="Courier New" pitchFamily="34" charset="-120"/>
              </a:rPr>
              <a:t>2</a:t>
            </a:r>
            <a:endParaRPr lang="en-US" sz="1400" dirty="0"/>
          </a:p>
        </p:txBody>
      </p:sp>
      <p:sp>
        <p:nvSpPr>
          <p:cNvPr id="18" name="Text 12"/>
          <p:cNvSpPr txBox="1"/>
          <p:nvPr/>
        </p:nvSpPr>
        <p:spPr>
          <a:xfrm>
            <a:off x="1371600" y="4297680"/>
            <a:ext cx="3200400" cy="347472"/>
          </a:xfrm>
          <a:prstGeom prst="rect">
            <a:avLst/>
          </a:prstGeom>
          <a:noFill/>
          <a:ln/>
        </p:spPr>
        <p:txBody>
          <a:bodyPr wrap="square" lIns="0" tIns="0" rIns="0" bIns="0" rtlCol="0" anchor="ctr"/>
          <a:lstStyle/>
          <a:p>
            <a:pPr indent="0" marL="0">
              <a:buNone/>
            </a:pPr>
            <a:r>
              <a:rPr lang="en-US" sz="1400" b="1" dirty="0">
                <a:solidFill>
                  <a:srgbClr val="5B6472"/>
                </a:solidFill>
                <a:latin typeface="Calibri" pitchFamily="34" charset="0"/>
                <a:ea typeface="Calibri" pitchFamily="34" charset="-122"/>
                <a:cs typeface="Calibri" pitchFamily="34" charset="-120"/>
              </a:rPr>
              <a:t>RAM:  </a:t>
            </a:r>
            <a:pPr indent="0" marL="0">
              <a:buNone/>
            </a:pPr>
            <a:r>
              <a:rPr lang="en-US" sz="1400" b="1" dirty="0">
                <a:solidFill>
                  <a:srgbClr val="14202E"/>
                </a:solidFill>
                <a:latin typeface="Courier New" pitchFamily="34" charset="0"/>
                <a:ea typeface="Courier New" pitchFamily="34" charset="-122"/>
                <a:cs typeface="Courier New" pitchFamily="34" charset="-120"/>
              </a:rPr>
              <a:t>2 GB</a:t>
            </a:r>
            <a:endParaRPr lang="en-US" sz="1400" dirty="0"/>
          </a:p>
        </p:txBody>
      </p:sp>
      <p:sp>
        <p:nvSpPr>
          <p:cNvPr id="19" name="Text 13"/>
          <p:cNvSpPr txBox="1"/>
          <p:nvPr/>
        </p:nvSpPr>
        <p:spPr>
          <a:xfrm>
            <a:off x="1371600" y="4663440"/>
            <a:ext cx="3200400" cy="347472"/>
          </a:xfrm>
          <a:prstGeom prst="rect">
            <a:avLst/>
          </a:prstGeom>
          <a:noFill/>
          <a:ln/>
        </p:spPr>
        <p:txBody>
          <a:bodyPr wrap="square" lIns="0" tIns="0" rIns="0" bIns="0" rtlCol="0" anchor="ctr"/>
          <a:lstStyle/>
          <a:p>
            <a:pPr indent="0" marL="0">
              <a:buNone/>
            </a:pPr>
            <a:r>
              <a:rPr lang="en-US" sz="1400" b="1" dirty="0">
                <a:solidFill>
                  <a:srgbClr val="5B6472"/>
                </a:solidFill>
                <a:latin typeface="Calibri" pitchFamily="34" charset="0"/>
                <a:ea typeface="Calibri" pitchFamily="34" charset="-122"/>
                <a:cs typeface="Calibri" pitchFamily="34" charset="-120"/>
              </a:rPr>
              <a:t>Private IP:  </a:t>
            </a:r>
            <a:pPr indent="0" marL="0">
              <a:buNone/>
            </a:pPr>
            <a:r>
              <a:rPr lang="en-US" sz="1400" b="1" dirty="0">
                <a:solidFill>
                  <a:srgbClr val="14202E"/>
                </a:solidFill>
                <a:latin typeface="Courier New" pitchFamily="34" charset="0"/>
                <a:ea typeface="Courier New" pitchFamily="34" charset="-122"/>
                <a:cs typeface="Courier New" pitchFamily="34" charset="-120"/>
              </a:rPr>
              <a:t>192.168.56.10</a:t>
            </a:r>
            <a:endParaRPr lang="en-US" sz="1400" dirty="0"/>
          </a:p>
        </p:txBody>
      </p:sp>
      <p:sp>
        <p:nvSpPr>
          <p:cNvPr id="20" name="Text 14"/>
          <p:cNvSpPr txBox="1"/>
          <p:nvPr/>
        </p:nvSpPr>
        <p:spPr>
          <a:xfrm>
            <a:off x="1371600" y="5029200"/>
            <a:ext cx="3200400" cy="347472"/>
          </a:xfrm>
          <a:prstGeom prst="rect">
            <a:avLst/>
          </a:prstGeom>
          <a:noFill/>
          <a:ln/>
        </p:spPr>
        <p:txBody>
          <a:bodyPr wrap="square" lIns="0" tIns="0" rIns="0" bIns="0" rtlCol="0" anchor="ctr"/>
          <a:lstStyle/>
          <a:p>
            <a:pPr indent="0" marL="0">
              <a:buNone/>
            </a:pPr>
            <a:r>
              <a:rPr lang="en-US" sz="1400" b="1" dirty="0">
                <a:solidFill>
                  <a:srgbClr val="5B6472"/>
                </a:solidFill>
                <a:latin typeface="Calibri" pitchFamily="34" charset="0"/>
                <a:ea typeface="Calibri" pitchFamily="34" charset="-122"/>
                <a:cs typeface="Calibri" pitchFamily="34" charset="-120"/>
              </a:rPr>
              <a:t>Software:  </a:t>
            </a:r>
            <a:pPr indent="0" marL="0">
              <a:buNone/>
            </a:pPr>
            <a:r>
              <a:rPr lang="en-US" sz="1400" b="1" dirty="0">
                <a:solidFill>
                  <a:srgbClr val="14202E"/>
                </a:solidFill>
                <a:latin typeface="Courier New" pitchFamily="34" charset="0"/>
                <a:ea typeface="Courier New" pitchFamily="34" charset="-122"/>
                <a:cs typeface="Courier New" pitchFamily="34" charset="-120"/>
              </a:rPr>
              <a:t>Nginx</a:t>
            </a:r>
            <a:endParaRPr lang="en-US" sz="1400" dirty="0"/>
          </a:p>
        </p:txBody>
      </p:sp>
      <p:sp>
        <p:nvSpPr>
          <p:cNvPr id="21" name="Shape 15"/>
          <p:cNvSpPr/>
          <p:nvPr/>
        </p:nvSpPr>
        <p:spPr>
          <a:xfrm>
            <a:off x="5120640" y="1417320"/>
            <a:ext cx="6522415" cy="4069080"/>
          </a:xfrm>
          <a:prstGeom prst="roundRect">
            <a:avLst>
              <a:gd name="adj" fmla="val 1348"/>
            </a:avLst>
          </a:prstGeom>
          <a:solidFill>
            <a:srgbClr val="0F172A"/>
          </a:solidFill>
          <a:ln w="12700">
            <a:solidFill>
              <a:srgbClr val="0F172A"/>
            </a:solidFill>
            <a:prstDash val="solid"/>
          </a:ln>
        </p:spPr>
      </p:sp>
      <p:sp>
        <p:nvSpPr>
          <p:cNvPr id="22" name="Shape 16"/>
          <p:cNvSpPr/>
          <p:nvPr/>
        </p:nvSpPr>
        <p:spPr>
          <a:xfrm>
            <a:off x="5303520" y="1563624"/>
            <a:ext cx="100584" cy="100584"/>
          </a:xfrm>
          <a:prstGeom prst="ellipse">
            <a:avLst/>
          </a:prstGeom>
          <a:solidFill>
            <a:srgbClr val="EF6B5E"/>
          </a:solidFill>
          <a:ln w="12700">
            <a:solidFill>
              <a:srgbClr val="EF6B5E"/>
            </a:solidFill>
            <a:prstDash val="solid"/>
          </a:ln>
        </p:spPr>
      </p:sp>
      <p:sp>
        <p:nvSpPr>
          <p:cNvPr id="23" name="Shape 17"/>
          <p:cNvSpPr/>
          <p:nvPr/>
        </p:nvSpPr>
        <p:spPr>
          <a:xfrm>
            <a:off x="5468112" y="1563624"/>
            <a:ext cx="100584" cy="100584"/>
          </a:xfrm>
          <a:prstGeom prst="ellipse">
            <a:avLst/>
          </a:prstGeom>
          <a:solidFill>
            <a:srgbClr val="F4BE4F"/>
          </a:solidFill>
          <a:ln w="12700">
            <a:solidFill>
              <a:srgbClr val="F4BE4F"/>
            </a:solidFill>
            <a:prstDash val="solid"/>
          </a:ln>
        </p:spPr>
      </p:sp>
      <p:sp>
        <p:nvSpPr>
          <p:cNvPr id="24" name="Shape 18"/>
          <p:cNvSpPr/>
          <p:nvPr/>
        </p:nvSpPr>
        <p:spPr>
          <a:xfrm>
            <a:off x="5632704" y="1563624"/>
            <a:ext cx="100584" cy="100584"/>
          </a:xfrm>
          <a:prstGeom prst="ellipse">
            <a:avLst/>
          </a:prstGeom>
          <a:solidFill>
            <a:srgbClr val="5FC454"/>
          </a:solidFill>
          <a:ln w="12700">
            <a:solidFill>
              <a:srgbClr val="5FC454"/>
            </a:solidFill>
            <a:prstDash val="solid"/>
          </a:ln>
        </p:spPr>
      </p:sp>
      <p:sp>
        <p:nvSpPr>
          <p:cNvPr id="25" name="Text 19"/>
          <p:cNvSpPr txBox="1"/>
          <p:nvPr/>
        </p:nvSpPr>
        <p:spPr>
          <a:xfrm>
            <a:off x="5852160" y="1490472"/>
            <a:ext cx="560801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26" name="Text 20"/>
          <p:cNvSpPr txBox="1"/>
          <p:nvPr/>
        </p:nvSpPr>
        <p:spPr>
          <a:xfrm>
            <a:off x="5321808" y="1856232"/>
            <a:ext cx="6156655" cy="3520440"/>
          </a:xfrm>
          <a:prstGeom prst="rect">
            <a:avLst/>
          </a:prstGeom>
          <a:noFill/>
          <a:ln/>
        </p:spPr>
        <p:txBody>
          <a:bodyPr wrap="square" lIns="0" tIns="0" rIns="0" bIns="0" rtlCol="0" anchor="t"/>
          <a:lstStyle/>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Vagrant.configure("2") do |config|</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config.vm.box      = "bento/ubuntu-24.04"</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config.vm.hostname = "web01"</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a:t>
            </a:r>
            <a:endParaRPr lang="en-US" sz="1200" dirty="0"/>
          </a:p>
          <a:p>
            <a:pPr indent="0" marL="0">
              <a:lnSpc>
                <a:spcPct val="105000"/>
              </a:lnSpc>
              <a:buNone/>
            </a:pPr>
            <a:r>
              <a:rPr lang="en-US" sz="1200" dirty="0">
                <a:solidFill>
                  <a:srgbClr val="8190A8"/>
                </a:solidFill>
                <a:latin typeface="Courier New" pitchFamily="34" charset="0"/>
                <a:ea typeface="Courier New" pitchFamily="34" charset="-122"/>
                <a:cs typeface="Courier New" pitchFamily="34" charset="-120"/>
              </a:rPr>
              <a:t>  # own IP on the host-only network</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config.vm.network "private_network", ip: "192.168.56.10"</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a:t>
            </a:r>
            <a:endParaRPr lang="en-US" sz="1200" dirty="0"/>
          </a:p>
          <a:p>
            <a:pPr indent="0" marL="0">
              <a:lnSpc>
                <a:spcPct val="105000"/>
              </a:lnSpc>
              <a:buNone/>
            </a:pPr>
            <a:r>
              <a:rPr lang="en-US" sz="1200" dirty="0">
                <a:solidFill>
                  <a:srgbClr val="8190A8"/>
                </a:solidFill>
                <a:latin typeface="Courier New" pitchFamily="34" charset="0"/>
                <a:ea typeface="Courier New" pitchFamily="34" charset="-122"/>
                <a:cs typeface="Courier New" pitchFamily="34" charset="-120"/>
              </a:rPr>
              <a:t>  # resources</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config.vm.provider "virtualbox" do |vb|</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vb.memory = 2048</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vb.cpus   = 2</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end</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a:t>
            </a:r>
            <a:endParaRPr lang="en-US" sz="1200" dirty="0"/>
          </a:p>
          <a:p>
            <a:pPr indent="0" marL="0">
              <a:lnSpc>
                <a:spcPct val="105000"/>
              </a:lnSpc>
              <a:buNone/>
            </a:pPr>
            <a:r>
              <a:rPr lang="en-US" sz="1200" dirty="0">
                <a:solidFill>
                  <a:srgbClr val="8190A8"/>
                </a:solidFill>
                <a:latin typeface="Courier New" pitchFamily="34" charset="0"/>
                <a:ea typeface="Courier New" pitchFamily="34" charset="-122"/>
                <a:cs typeface="Courier New" pitchFamily="34" charset="-120"/>
              </a:rPr>
              <a:t>  # install and start Nginx</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config.vm.provision "shell", path: "scripts/setup.sh"</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end</a:t>
            </a:r>
            <a:endParaRPr lang="en-US" sz="1200" dirty="0"/>
          </a:p>
        </p:txBody>
      </p:sp>
      <p:sp>
        <p:nvSpPr>
          <p:cNvPr id="27" name="Shape 21"/>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28" name="Shape 22"/>
          <p:cNvSpPr/>
          <p:nvPr/>
        </p:nvSpPr>
        <p:spPr>
          <a:xfrm>
            <a:off x="731520" y="5861304"/>
            <a:ext cx="420624" cy="420624"/>
          </a:xfrm>
          <a:prstGeom prst="ellipse">
            <a:avLst/>
          </a:prstGeom>
          <a:solidFill>
            <a:srgbClr val="5B45C9"/>
          </a:solidFill>
          <a:ln w="12700">
            <a:solidFill>
              <a:srgbClr val="5B45C9"/>
            </a:solidFill>
            <a:prstDash val="solid"/>
          </a:ln>
        </p:spPr>
      </p:sp>
      <p:pic>
        <p:nvPicPr>
          <p:cNvPr id="29" name="Image 3" descr="preencoded.png">    </p:cNvPr>
          <p:cNvPicPr>
            <a:picLocks noChangeAspect="1"/>
          </p:cNvPicPr>
          <p:nvPr/>
        </p:nvPicPr>
        <p:blipFill>
          <a:blip r:embed="rId4"/>
          <a:stretch>
            <a:fillRect/>
          </a:stretch>
        </p:blipFill>
        <p:spPr>
          <a:xfrm>
            <a:off x="836676" y="5966460"/>
            <a:ext cx="210312" cy="210312"/>
          </a:xfrm>
          <a:prstGeom prst="rect">
            <a:avLst/>
          </a:prstGeom>
        </p:spPr>
      </p:pic>
      <p:sp>
        <p:nvSpPr>
          <p:cNvPr id="30" name="Text 23"/>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Everything about this server — hardware, network, software — lives in two small files.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19 · COMPLETE EXAMPLE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From file to working web server</a:t>
            </a:r>
            <a:endParaRPr lang="en-US" sz="3000" dirty="0"/>
          </a:p>
        </p:txBody>
      </p:sp>
      <p:sp>
        <p:nvSpPr>
          <p:cNvPr id="5" name="Shape 2"/>
          <p:cNvSpPr/>
          <p:nvPr/>
        </p:nvSpPr>
        <p:spPr>
          <a:xfrm>
            <a:off x="548640" y="1463040"/>
            <a:ext cx="5852160" cy="2011680"/>
          </a:xfrm>
          <a:prstGeom prst="roundRect">
            <a:avLst>
              <a:gd name="adj" fmla="val 2727"/>
            </a:avLst>
          </a:prstGeom>
          <a:solidFill>
            <a:srgbClr val="0F172A"/>
          </a:solidFill>
          <a:ln w="12700">
            <a:solidFill>
              <a:srgbClr val="0F172A"/>
            </a:solidFill>
            <a:prstDash val="solid"/>
          </a:ln>
        </p:spPr>
      </p:sp>
      <p:sp>
        <p:nvSpPr>
          <p:cNvPr id="6" name="Shape 3"/>
          <p:cNvSpPr/>
          <p:nvPr/>
        </p:nvSpPr>
        <p:spPr>
          <a:xfrm>
            <a:off x="731520" y="1609344"/>
            <a:ext cx="100584" cy="100584"/>
          </a:xfrm>
          <a:prstGeom prst="ellipse">
            <a:avLst/>
          </a:prstGeom>
          <a:solidFill>
            <a:srgbClr val="EF6B5E"/>
          </a:solidFill>
          <a:ln w="12700">
            <a:solidFill>
              <a:srgbClr val="EF6B5E"/>
            </a:solidFill>
            <a:prstDash val="solid"/>
          </a:ln>
        </p:spPr>
      </p:sp>
      <p:sp>
        <p:nvSpPr>
          <p:cNvPr id="7" name="Shape 4"/>
          <p:cNvSpPr/>
          <p:nvPr/>
        </p:nvSpPr>
        <p:spPr>
          <a:xfrm>
            <a:off x="896112" y="1609344"/>
            <a:ext cx="100584" cy="100584"/>
          </a:xfrm>
          <a:prstGeom prst="ellipse">
            <a:avLst/>
          </a:prstGeom>
          <a:solidFill>
            <a:srgbClr val="F4BE4F"/>
          </a:solidFill>
          <a:ln w="12700">
            <a:solidFill>
              <a:srgbClr val="F4BE4F"/>
            </a:solidFill>
            <a:prstDash val="solid"/>
          </a:ln>
        </p:spPr>
      </p:sp>
      <p:sp>
        <p:nvSpPr>
          <p:cNvPr id="8" name="Shape 5"/>
          <p:cNvSpPr/>
          <p:nvPr/>
        </p:nvSpPr>
        <p:spPr>
          <a:xfrm>
            <a:off x="1060704" y="1609344"/>
            <a:ext cx="100584" cy="100584"/>
          </a:xfrm>
          <a:prstGeom prst="ellipse">
            <a:avLst/>
          </a:prstGeom>
          <a:solidFill>
            <a:srgbClr val="5FC454"/>
          </a:solidFill>
          <a:ln w="12700">
            <a:solidFill>
              <a:srgbClr val="5FC454"/>
            </a:solidFill>
            <a:prstDash val="solid"/>
          </a:ln>
        </p:spPr>
      </p:sp>
      <p:sp>
        <p:nvSpPr>
          <p:cNvPr id="9" name="Text 6"/>
          <p:cNvSpPr txBox="1"/>
          <p:nvPr/>
        </p:nvSpPr>
        <p:spPr>
          <a:xfrm>
            <a:off x="1280160" y="1536192"/>
            <a:ext cx="493776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scripts/setup.sh</a:t>
            </a:r>
            <a:endParaRPr lang="en-US" sz="1100" dirty="0"/>
          </a:p>
        </p:txBody>
      </p:sp>
      <p:sp>
        <p:nvSpPr>
          <p:cNvPr id="10" name="Text 7"/>
          <p:cNvSpPr txBox="1"/>
          <p:nvPr/>
        </p:nvSpPr>
        <p:spPr>
          <a:xfrm>
            <a:off x="749808" y="1901952"/>
            <a:ext cx="5486400" cy="1463040"/>
          </a:xfrm>
          <a:prstGeom prst="rect">
            <a:avLst/>
          </a:prstGeom>
          <a:noFill/>
          <a:ln/>
        </p:spPr>
        <p:txBody>
          <a:bodyPr wrap="square" lIns="0" tIns="0" rIns="0" bIns="0" rtlCol="0" anchor="t"/>
          <a:lstStyle/>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#!/bin/bash</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apt-get update</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apt-get install -y nginx</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systemctl enable nginx</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systemctl start nginx</a:t>
            </a:r>
            <a:endParaRPr lang="en-US" sz="1300" dirty="0"/>
          </a:p>
        </p:txBody>
      </p:sp>
      <p:sp>
        <p:nvSpPr>
          <p:cNvPr id="11" name="Text 8"/>
          <p:cNvSpPr txBox="1"/>
          <p:nvPr/>
        </p:nvSpPr>
        <p:spPr>
          <a:xfrm>
            <a:off x="548640" y="3657600"/>
            <a:ext cx="4572000" cy="320040"/>
          </a:xfrm>
          <a:prstGeom prst="rect">
            <a:avLst/>
          </a:prstGeom>
          <a:noFill/>
          <a:ln/>
        </p:spPr>
        <p:txBody>
          <a:bodyPr wrap="square" lIns="0" tIns="0" rIns="0" bIns="0" rtlCol="0" anchor="t"/>
          <a:lstStyle/>
          <a:p>
            <a:pPr indent="0" marL="0">
              <a:buNone/>
            </a:pPr>
            <a:r>
              <a:rPr lang="en-US" sz="1500" b="1" dirty="0">
                <a:solidFill>
                  <a:srgbClr val="14202E"/>
                </a:solidFill>
                <a:latin typeface="Arial" pitchFamily="34" charset="0"/>
                <a:ea typeface="Arial" pitchFamily="34" charset="-122"/>
                <a:cs typeface="Arial" pitchFamily="34" charset="-120"/>
              </a:rPr>
              <a:t>Verify from the host</a:t>
            </a:r>
            <a:endParaRPr lang="en-US" sz="1500" dirty="0"/>
          </a:p>
        </p:txBody>
      </p:sp>
      <p:sp>
        <p:nvSpPr>
          <p:cNvPr id="12" name="Shape 9"/>
          <p:cNvSpPr/>
          <p:nvPr/>
        </p:nvSpPr>
        <p:spPr>
          <a:xfrm>
            <a:off x="548640" y="4023360"/>
            <a:ext cx="5852160" cy="1463040"/>
          </a:xfrm>
          <a:prstGeom prst="roundRect">
            <a:avLst>
              <a:gd name="adj" fmla="val 3750"/>
            </a:avLst>
          </a:prstGeom>
          <a:solidFill>
            <a:srgbClr val="0F172A"/>
          </a:solidFill>
          <a:ln w="12700">
            <a:solidFill>
              <a:srgbClr val="0F172A"/>
            </a:solidFill>
            <a:prstDash val="solid"/>
          </a:ln>
        </p:spPr>
      </p:sp>
      <p:sp>
        <p:nvSpPr>
          <p:cNvPr id="13" name="Text 10"/>
          <p:cNvSpPr txBox="1"/>
          <p:nvPr/>
        </p:nvSpPr>
        <p:spPr>
          <a:xfrm>
            <a:off x="749808" y="4160520"/>
            <a:ext cx="5486400" cy="1216152"/>
          </a:xfrm>
          <a:prstGeom prst="rect">
            <a:avLst/>
          </a:prstGeom>
          <a:noFill/>
          <a:ln/>
        </p:spPr>
        <p:txBody>
          <a:bodyPr wrap="square" lIns="0" tIns="0" rIns="0" bIns="0" rtlCol="0" anchor="t"/>
          <a:lstStyle/>
          <a:p>
            <a:pPr indent="0" marL="0">
              <a:lnSpc>
                <a:spcPct val="105000"/>
              </a:lnSpc>
              <a:buNone/>
            </a:pPr>
            <a:r>
              <a:rPr lang="en-US" sz="130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300" b="1" dirty="0">
                <a:solidFill>
                  <a:srgbClr val="FFFFFF"/>
                </a:solidFill>
                <a:latin typeface="Courier New" pitchFamily="34" charset="0"/>
                <a:ea typeface="Courier New" pitchFamily="34" charset="-122"/>
                <a:cs typeface="Courier New" pitchFamily="34" charset="-120"/>
              </a:rPr>
              <a:t>curl -I http://192.168.56.10</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HTTP/1.1 200 OK</a:t>
            </a:r>
            <a:endParaRPr lang="en-US" sz="1300" dirty="0"/>
          </a:p>
          <a:p>
            <a:pPr indent="0" marL="0">
              <a:lnSpc>
                <a:spcPct val="105000"/>
              </a:lnSpc>
              <a:buNone/>
            </a:pPr>
            <a:r>
              <a:rPr lang="en-US" sz="1300" dirty="0">
                <a:solidFill>
                  <a:srgbClr val="E2E8F0"/>
                </a:solidFill>
                <a:latin typeface="Courier New" pitchFamily="34" charset="0"/>
                <a:ea typeface="Courier New" pitchFamily="34" charset="-122"/>
                <a:cs typeface="Courier New" pitchFamily="34" charset="-120"/>
              </a:rPr>
              <a:t>Server: nginx</a:t>
            </a:r>
            <a:endParaRPr lang="en-US" sz="1300" dirty="0"/>
          </a:p>
        </p:txBody>
      </p:sp>
      <p:sp>
        <p:nvSpPr>
          <p:cNvPr id="14" name="Shape 11"/>
          <p:cNvSpPr/>
          <p:nvPr/>
        </p:nvSpPr>
        <p:spPr>
          <a:xfrm>
            <a:off x="7040880" y="1463040"/>
            <a:ext cx="4114800" cy="420624"/>
          </a:xfrm>
          <a:prstGeom prst="roundRect">
            <a:avLst>
              <a:gd name="adj" fmla="val 17391"/>
            </a:avLst>
          </a:prstGeom>
          <a:solidFill>
            <a:srgbClr val="C97A06"/>
          </a:solidFill>
          <a:ln w="12700">
            <a:solidFill>
              <a:srgbClr val="C97A06"/>
            </a:solidFill>
            <a:prstDash val="solid"/>
          </a:ln>
        </p:spPr>
      </p:sp>
      <p:pic>
        <p:nvPicPr>
          <p:cNvPr id="15" name="Image 0" descr="preencoded.png">    </p:cNvPr>
          <p:cNvPicPr>
            <a:picLocks noChangeAspect="1"/>
          </p:cNvPicPr>
          <p:nvPr/>
        </p:nvPicPr>
        <p:blipFill>
          <a:blip r:embed="rId1"/>
          <a:stretch>
            <a:fillRect/>
          </a:stretch>
        </p:blipFill>
        <p:spPr>
          <a:xfrm>
            <a:off x="7187184" y="1568196"/>
            <a:ext cx="210312" cy="210312"/>
          </a:xfrm>
          <a:prstGeom prst="rect">
            <a:avLst/>
          </a:prstGeom>
        </p:spPr>
      </p:pic>
      <p:sp>
        <p:nvSpPr>
          <p:cNvPr id="16" name="Text 12"/>
          <p:cNvSpPr txBox="1"/>
          <p:nvPr/>
        </p:nvSpPr>
        <p:spPr>
          <a:xfrm>
            <a:off x="7525512" y="1463040"/>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Vagrantfile</a:t>
            </a:r>
            <a:endParaRPr lang="en-US" sz="1400" dirty="0"/>
          </a:p>
        </p:txBody>
      </p:sp>
      <p:sp>
        <p:nvSpPr>
          <p:cNvPr id="17" name="Shape 13"/>
          <p:cNvSpPr/>
          <p:nvPr/>
        </p:nvSpPr>
        <p:spPr>
          <a:xfrm>
            <a:off x="9098280" y="1883664"/>
            <a:ext cx="0" cy="164592"/>
          </a:xfrm>
          <a:prstGeom prst="line">
            <a:avLst/>
          </a:prstGeom>
          <a:noFill/>
          <a:ln w="22225">
            <a:solidFill>
              <a:srgbClr val="8A94A6"/>
            </a:solidFill>
            <a:prstDash val="solid"/>
            <a:tailEnd type="triangle"/>
          </a:ln>
        </p:spPr>
      </p:sp>
      <p:sp>
        <p:nvSpPr>
          <p:cNvPr id="18" name="Shape 14"/>
          <p:cNvSpPr/>
          <p:nvPr/>
        </p:nvSpPr>
        <p:spPr>
          <a:xfrm>
            <a:off x="7040880" y="2048256"/>
            <a:ext cx="4114800" cy="420624"/>
          </a:xfrm>
          <a:prstGeom prst="roundRect">
            <a:avLst>
              <a:gd name="adj" fmla="val 17391"/>
            </a:avLst>
          </a:prstGeom>
          <a:solidFill>
            <a:srgbClr val="5B45C9"/>
          </a:solidFill>
          <a:ln w="12700">
            <a:solidFill>
              <a:srgbClr val="5B45C9"/>
            </a:solidFill>
            <a:prstDash val="solid"/>
          </a:ln>
        </p:spPr>
      </p:sp>
      <p:pic>
        <p:nvPicPr>
          <p:cNvPr id="19" name="Image 1" descr="preencoded.png">    </p:cNvPr>
          <p:cNvPicPr>
            <a:picLocks noChangeAspect="1"/>
          </p:cNvPicPr>
          <p:nvPr/>
        </p:nvPicPr>
        <p:blipFill>
          <a:blip r:embed="rId2"/>
          <a:stretch>
            <a:fillRect/>
          </a:stretch>
        </p:blipFill>
        <p:spPr>
          <a:xfrm>
            <a:off x="7187184" y="2153412"/>
            <a:ext cx="210312" cy="210312"/>
          </a:xfrm>
          <a:prstGeom prst="rect">
            <a:avLst/>
          </a:prstGeom>
        </p:spPr>
      </p:pic>
      <p:sp>
        <p:nvSpPr>
          <p:cNvPr id="20" name="Text 15"/>
          <p:cNvSpPr txBox="1"/>
          <p:nvPr/>
        </p:nvSpPr>
        <p:spPr>
          <a:xfrm>
            <a:off x="7525512" y="2048256"/>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vagrant up</a:t>
            </a:r>
            <a:endParaRPr lang="en-US" sz="1400" dirty="0"/>
          </a:p>
        </p:txBody>
      </p:sp>
      <p:sp>
        <p:nvSpPr>
          <p:cNvPr id="21" name="Shape 16"/>
          <p:cNvSpPr/>
          <p:nvPr/>
        </p:nvSpPr>
        <p:spPr>
          <a:xfrm>
            <a:off x="9098280" y="2468880"/>
            <a:ext cx="0" cy="164592"/>
          </a:xfrm>
          <a:prstGeom prst="line">
            <a:avLst/>
          </a:prstGeom>
          <a:noFill/>
          <a:ln w="22225">
            <a:solidFill>
              <a:srgbClr val="8A94A6"/>
            </a:solidFill>
            <a:prstDash val="solid"/>
            <a:tailEnd type="triangle"/>
          </a:ln>
        </p:spPr>
      </p:sp>
      <p:sp>
        <p:nvSpPr>
          <p:cNvPr id="22" name="Shape 17"/>
          <p:cNvSpPr/>
          <p:nvPr/>
        </p:nvSpPr>
        <p:spPr>
          <a:xfrm>
            <a:off x="7040880" y="2633472"/>
            <a:ext cx="4114800" cy="420624"/>
          </a:xfrm>
          <a:prstGeom prst="roundRect">
            <a:avLst>
              <a:gd name="adj" fmla="val 17391"/>
            </a:avLst>
          </a:prstGeom>
          <a:solidFill>
            <a:srgbClr val="0F8B7D"/>
          </a:solidFill>
          <a:ln w="12700">
            <a:solidFill>
              <a:srgbClr val="0F8B7D"/>
            </a:solidFill>
            <a:prstDash val="solid"/>
          </a:ln>
        </p:spPr>
      </p:sp>
      <p:pic>
        <p:nvPicPr>
          <p:cNvPr id="23" name="Image 2" descr="preencoded.png">    </p:cNvPr>
          <p:cNvPicPr>
            <a:picLocks noChangeAspect="1"/>
          </p:cNvPicPr>
          <p:nvPr/>
        </p:nvPicPr>
        <p:blipFill>
          <a:blip r:embed="rId3"/>
          <a:stretch>
            <a:fillRect/>
          </a:stretch>
        </p:blipFill>
        <p:spPr>
          <a:xfrm>
            <a:off x="7187184" y="2738628"/>
            <a:ext cx="210312" cy="210312"/>
          </a:xfrm>
          <a:prstGeom prst="rect">
            <a:avLst/>
          </a:prstGeom>
        </p:spPr>
      </p:pic>
      <p:sp>
        <p:nvSpPr>
          <p:cNvPr id="24" name="Text 18"/>
          <p:cNvSpPr txBox="1"/>
          <p:nvPr/>
        </p:nvSpPr>
        <p:spPr>
          <a:xfrm>
            <a:off x="7525512" y="2633472"/>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VM created</a:t>
            </a:r>
            <a:endParaRPr lang="en-US" sz="1400" dirty="0"/>
          </a:p>
        </p:txBody>
      </p:sp>
      <p:sp>
        <p:nvSpPr>
          <p:cNvPr id="25" name="Shape 19"/>
          <p:cNvSpPr/>
          <p:nvPr/>
        </p:nvSpPr>
        <p:spPr>
          <a:xfrm>
            <a:off x="9098280" y="3054096"/>
            <a:ext cx="0" cy="164592"/>
          </a:xfrm>
          <a:prstGeom prst="line">
            <a:avLst/>
          </a:prstGeom>
          <a:noFill/>
          <a:ln w="22225">
            <a:solidFill>
              <a:srgbClr val="8A94A6"/>
            </a:solidFill>
            <a:prstDash val="solid"/>
            <a:tailEnd type="triangle"/>
          </a:ln>
        </p:spPr>
      </p:sp>
      <p:sp>
        <p:nvSpPr>
          <p:cNvPr id="26" name="Shape 20"/>
          <p:cNvSpPr/>
          <p:nvPr/>
        </p:nvSpPr>
        <p:spPr>
          <a:xfrm>
            <a:off x="7040880" y="3218688"/>
            <a:ext cx="4114800" cy="420624"/>
          </a:xfrm>
          <a:prstGeom prst="roundRect">
            <a:avLst>
              <a:gd name="adj" fmla="val 17391"/>
            </a:avLst>
          </a:prstGeom>
          <a:solidFill>
            <a:srgbClr val="2563A8"/>
          </a:solidFill>
          <a:ln w="12700">
            <a:solidFill>
              <a:srgbClr val="2563A8"/>
            </a:solidFill>
            <a:prstDash val="solid"/>
          </a:ln>
        </p:spPr>
      </p:sp>
      <p:pic>
        <p:nvPicPr>
          <p:cNvPr id="27" name="Image 3" descr="preencoded.png">    </p:cNvPr>
          <p:cNvPicPr>
            <a:picLocks noChangeAspect="1"/>
          </p:cNvPicPr>
          <p:nvPr/>
        </p:nvPicPr>
        <p:blipFill>
          <a:blip r:embed="rId4"/>
          <a:stretch>
            <a:fillRect/>
          </a:stretch>
        </p:blipFill>
        <p:spPr>
          <a:xfrm>
            <a:off x="7187184" y="3323844"/>
            <a:ext cx="210312" cy="210312"/>
          </a:xfrm>
          <a:prstGeom prst="rect">
            <a:avLst/>
          </a:prstGeom>
        </p:spPr>
      </p:pic>
      <p:sp>
        <p:nvSpPr>
          <p:cNvPr id="28" name="Text 21"/>
          <p:cNvSpPr txBox="1"/>
          <p:nvPr/>
        </p:nvSpPr>
        <p:spPr>
          <a:xfrm>
            <a:off x="7525512" y="3218688"/>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Ubuntu starts</a:t>
            </a:r>
            <a:endParaRPr lang="en-US" sz="1400" dirty="0"/>
          </a:p>
        </p:txBody>
      </p:sp>
      <p:sp>
        <p:nvSpPr>
          <p:cNvPr id="29" name="Shape 22"/>
          <p:cNvSpPr/>
          <p:nvPr/>
        </p:nvSpPr>
        <p:spPr>
          <a:xfrm>
            <a:off x="9098280" y="3639312"/>
            <a:ext cx="0" cy="164592"/>
          </a:xfrm>
          <a:prstGeom prst="line">
            <a:avLst/>
          </a:prstGeom>
          <a:noFill/>
          <a:ln w="22225">
            <a:solidFill>
              <a:srgbClr val="8A94A6"/>
            </a:solidFill>
            <a:prstDash val="solid"/>
            <a:tailEnd type="triangle"/>
          </a:ln>
        </p:spPr>
      </p:sp>
      <p:sp>
        <p:nvSpPr>
          <p:cNvPr id="30" name="Shape 23"/>
          <p:cNvSpPr/>
          <p:nvPr/>
        </p:nvSpPr>
        <p:spPr>
          <a:xfrm>
            <a:off x="7040880" y="3803904"/>
            <a:ext cx="4114800" cy="420624"/>
          </a:xfrm>
          <a:prstGeom prst="roundRect">
            <a:avLst>
              <a:gd name="adj" fmla="val 17391"/>
            </a:avLst>
          </a:prstGeom>
          <a:solidFill>
            <a:srgbClr val="0F8B7D"/>
          </a:solidFill>
          <a:ln w="12700">
            <a:solidFill>
              <a:srgbClr val="0F8B7D"/>
            </a:solidFill>
            <a:prstDash val="solid"/>
          </a:ln>
        </p:spPr>
      </p:sp>
      <p:pic>
        <p:nvPicPr>
          <p:cNvPr id="31" name="Image 4" descr="preencoded.png">    </p:cNvPr>
          <p:cNvPicPr>
            <a:picLocks noChangeAspect="1"/>
          </p:cNvPicPr>
          <p:nvPr/>
        </p:nvPicPr>
        <p:blipFill>
          <a:blip r:embed="rId5"/>
          <a:stretch>
            <a:fillRect/>
          </a:stretch>
        </p:blipFill>
        <p:spPr>
          <a:xfrm>
            <a:off x="7187184" y="3909060"/>
            <a:ext cx="210312" cy="210312"/>
          </a:xfrm>
          <a:prstGeom prst="rect">
            <a:avLst/>
          </a:prstGeom>
        </p:spPr>
      </p:pic>
      <p:sp>
        <p:nvSpPr>
          <p:cNvPr id="32" name="Text 24"/>
          <p:cNvSpPr txBox="1"/>
          <p:nvPr/>
        </p:nvSpPr>
        <p:spPr>
          <a:xfrm>
            <a:off x="7525512" y="3803904"/>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Provisioning runs</a:t>
            </a:r>
            <a:endParaRPr lang="en-US" sz="1400" dirty="0"/>
          </a:p>
        </p:txBody>
      </p:sp>
      <p:sp>
        <p:nvSpPr>
          <p:cNvPr id="33" name="Shape 25"/>
          <p:cNvSpPr/>
          <p:nvPr/>
        </p:nvSpPr>
        <p:spPr>
          <a:xfrm>
            <a:off x="9098280" y="4224528"/>
            <a:ext cx="0" cy="164592"/>
          </a:xfrm>
          <a:prstGeom prst="line">
            <a:avLst/>
          </a:prstGeom>
          <a:noFill/>
          <a:ln w="22225">
            <a:solidFill>
              <a:srgbClr val="8A94A6"/>
            </a:solidFill>
            <a:prstDash val="solid"/>
            <a:tailEnd type="triangle"/>
          </a:ln>
        </p:spPr>
      </p:sp>
      <p:sp>
        <p:nvSpPr>
          <p:cNvPr id="34" name="Shape 26"/>
          <p:cNvSpPr/>
          <p:nvPr/>
        </p:nvSpPr>
        <p:spPr>
          <a:xfrm>
            <a:off x="7040880" y="4389120"/>
            <a:ext cx="4114800" cy="420624"/>
          </a:xfrm>
          <a:prstGeom prst="roundRect">
            <a:avLst>
              <a:gd name="adj" fmla="val 17391"/>
            </a:avLst>
          </a:prstGeom>
          <a:solidFill>
            <a:srgbClr val="2563A8"/>
          </a:solidFill>
          <a:ln w="12700">
            <a:solidFill>
              <a:srgbClr val="2563A8"/>
            </a:solidFill>
            <a:prstDash val="solid"/>
          </a:ln>
        </p:spPr>
      </p:sp>
      <p:pic>
        <p:nvPicPr>
          <p:cNvPr id="35" name="Image 5" descr="preencoded.png">    </p:cNvPr>
          <p:cNvPicPr>
            <a:picLocks noChangeAspect="1"/>
          </p:cNvPicPr>
          <p:nvPr/>
        </p:nvPicPr>
        <p:blipFill>
          <a:blip r:embed="rId6"/>
          <a:stretch>
            <a:fillRect/>
          </a:stretch>
        </p:blipFill>
        <p:spPr>
          <a:xfrm>
            <a:off x="7187184" y="4494276"/>
            <a:ext cx="210312" cy="210312"/>
          </a:xfrm>
          <a:prstGeom prst="rect">
            <a:avLst/>
          </a:prstGeom>
        </p:spPr>
      </p:pic>
      <p:sp>
        <p:nvSpPr>
          <p:cNvPr id="36" name="Text 27"/>
          <p:cNvSpPr txBox="1"/>
          <p:nvPr/>
        </p:nvSpPr>
        <p:spPr>
          <a:xfrm>
            <a:off x="7525512" y="4389120"/>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Nginx installed</a:t>
            </a:r>
            <a:endParaRPr lang="en-US" sz="1400" dirty="0"/>
          </a:p>
        </p:txBody>
      </p:sp>
      <p:sp>
        <p:nvSpPr>
          <p:cNvPr id="37" name="Shape 28"/>
          <p:cNvSpPr/>
          <p:nvPr/>
        </p:nvSpPr>
        <p:spPr>
          <a:xfrm>
            <a:off x="9098280" y="4809744"/>
            <a:ext cx="0" cy="164592"/>
          </a:xfrm>
          <a:prstGeom prst="line">
            <a:avLst/>
          </a:prstGeom>
          <a:noFill/>
          <a:ln w="22225">
            <a:solidFill>
              <a:srgbClr val="8A94A6"/>
            </a:solidFill>
            <a:prstDash val="solid"/>
            <a:tailEnd type="triangle"/>
          </a:ln>
        </p:spPr>
      </p:sp>
      <p:sp>
        <p:nvSpPr>
          <p:cNvPr id="38" name="Shape 29"/>
          <p:cNvSpPr/>
          <p:nvPr/>
        </p:nvSpPr>
        <p:spPr>
          <a:xfrm>
            <a:off x="7040880" y="4974336"/>
            <a:ext cx="4114800" cy="420624"/>
          </a:xfrm>
          <a:prstGeom prst="roundRect">
            <a:avLst>
              <a:gd name="adj" fmla="val 17391"/>
            </a:avLst>
          </a:prstGeom>
          <a:solidFill>
            <a:srgbClr val="2E8B3A"/>
          </a:solidFill>
          <a:ln w="12700">
            <a:solidFill>
              <a:srgbClr val="2E8B3A"/>
            </a:solidFill>
            <a:prstDash val="solid"/>
          </a:ln>
        </p:spPr>
      </p:sp>
      <p:pic>
        <p:nvPicPr>
          <p:cNvPr id="39" name="Image 6" descr="preencoded.png">    </p:cNvPr>
          <p:cNvPicPr>
            <a:picLocks noChangeAspect="1"/>
          </p:cNvPicPr>
          <p:nvPr/>
        </p:nvPicPr>
        <p:blipFill>
          <a:blip r:embed="rId7"/>
          <a:stretch>
            <a:fillRect/>
          </a:stretch>
        </p:blipFill>
        <p:spPr>
          <a:xfrm>
            <a:off x="7187184" y="5079492"/>
            <a:ext cx="210312" cy="210312"/>
          </a:xfrm>
          <a:prstGeom prst="rect">
            <a:avLst/>
          </a:prstGeom>
        </p:spPr>
      </p:pic>
      <p:sp>
        <p:nvSpPr>
          <p:cNvPr id="40" name="Text 30"/>
          <p:cNvSpPr txBox="1"/>
          <p:nvPr/>
        </p:nvSpPr>
        <p:spPr>
          <a:xfrm>
            <a:off x="7525512" y="4974336"/>
            <a:ext cx="3538728" cy="420624"/>
          </a:xfrm>
          <a:prstGeom prst="rect">
            <a:avLst/>
          </a:prstGeom>
          <a:noFill/>
          <a:ln/>
        </p:spPr>
        <p:txBody>
          <a:bodyPr wrap="square" lIns="0" tIns="0" rIns="0" bIns="0" rtlCol="0" anchor="ctr"/>
          <a:lstStyle/>
          <a:p>
            <a:pPr algn="l" indent="0" marL="0">
              <a:buNone/>
            </a:pPr>
            <a:r>
              <a:rPr lang="en-US" sz="1400" b="1" dirty="0">
                <a:solidFill>
                  <a:srgbClr val="FFFFFF"/>
                </a:solidFill>
                <a:latin typeface="Calibri" pitchFamily="34" charset="0"/>
                <a:ea typeface="Calibri" pitchFamily="34" charset="-122"/>
                <a:cs typeface="Calibri" pitchFamily="34" charset="-120"/>
              </a:rPr>
              <a:t>Web server available</a:t>
            </a:r>
            <a:endParaRPr lang="en-US" sz="1400" dirty="0"/>
          </a:p>
        </p:txBody>
      </p:sp>
      <p:sp>
        <p:nvSpPr>
          <p:cNvPr id="41" name="Shape 31"/>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42" name="Shape 32"/>
          <p:cNvSpPr/>
          <p:nvPr/>
        </p:nvSpPr>
        <p:spPr>
          <a:xfrm>
            <a:off x="731520" y="5861304"/>
            <a:ext cx="420624" cy="420624"/>
          </a:xfrm>
          <a:prstGeom prst="ellipse">
            <a:avLst/>
          </a:prstGeom>
          <a:solidFill>
            <a:srgbClr val="5B45C9"/>
          </a:solidFill>
          <a:ln w="12700">
            <a:solidFill>
              <a:srgbClr val="5B45C9"/>
            </a:solidFill>
            <a:prstDash val="solid"/>
          </a:ln>
        </p:spPr>
      </p:sp>
      <p:pic>
        <p:nvPicPr>
          <p:cNvPr id="43" name="Image 7" descr="preencoded.png">    </p:cNvPr>
          <p:cNvPicPr>
            <a:picLocks noChangeAspect="1"/>
          </p:cNvPicPr>
          <p:nvPr/>
        </p:nvPicPr>
        <p:blipFill>
          <a:blip r:embed="rId8"/>
          <a:stretch>
            <a:fillRect/>
          </a:stretch>
        </p:blipFill>
        <p:spPr>
          <a:xfrm>
            <a:off x="836676" y="5966460"/>
            <a:ext cx="210312" cy="210312"/>
          </a:xfrm>
          <a:prstGeom prst="rect">
            <a:avLst/>
          </a:prstGeom>
        </p:spPr>
      </p:pic>
      <p:sp>
        <p:nvSpPr>
          <p:cNvPr id="44" name="Text 33"/>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One command, one chain, one predictable result.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20 · RECREATING THE ENVIRONMENT</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Destroy it. Recreate it.</a:t>
            </a:r>
            <a:endParaRPr lang="en-US" sz="3000" dirty="0"/>
          </a:p>
        </p:txBody>
      </p:sp>
      <p:sp>
        <p:nvSpPr>
          <p:cNvPr id="5" name="Shape 2"/>
          <p:cNvSpPr/>
          <p:nvPr/>
        </p:nvSpPr>
        <p:spPr>
          <a:xfrm>
            <a:off x="548640" y="1463040"/>
            <a:ext cx="5486400" cy="2377440"/>
          </a:xfrm>
          <a:prstGeom prst="roundRect">
            <a:avLst>
              <a:gd name="adj" fmla="val 2308"/>
            </a:avLst>
          </a:prstGeom>
          <a:solidFill>
            <a:srgbClr val="0F172A"/>
          </a:solidFill>
          <a:ln w="12700">
            <a:solidFill>
              <a:srgbClr val="0F172A"/>
            </a:solidFill>
            <a:prstDash val="solid"/>
          </a:ln>
        </p:spPr>
      </p:sp>
      <p:sp>
        <p:nvSpPr>
          <p:cNvPr id="6" name="Shape 3"/>
          <p:cNvSpPr/>
          <p:nvPr/>
        </p:nvSpPr>
        <p:spPr>
          <a:xfrm>
            <a:off x="731520" y="1609344"/>
            <a:ext cx="100584" cy="100584"/>
          </a:xfrm>
          <a:prstGeom prst="ellipse">
            <a:avLst/>
          </a:prstGeom>
          <a:solidFill>
            <a:srgbClr val="EF6B5E"/>
          </a:solidFill>
          <a:ln w="12700">
            <a:solidFill>
              <a:srgbClr val="EF6B5E"/>
            </a:solidFill>
            <a:prstDash val="solid"/>
          </a:ln>
        </p:spPr>
      </p:sp>
      <p:sp>
        <p:nvSpPr>
          <p:cNvPr id="7" name="Shape 4"/>
          <p:cNvSpPr/>
          <p:nvPr/>
        </p:nvSpPr>
        <p:spPr>
          <a:xfrm>
            <a:off x="896112" y="1609344"/>
            <a:ext cx="100584" cy="100584"/>
          </a:xfrm>
          <a:prstGeom prst="ellipse">
            <a:avLst/>
          </a:prstGeom>
          <a:solidFill>
            <a:srgbClr val="F4BE4F"/>
          </a:solidFill>
          <a:ln w="12700">
            <a:solidFill>
              <a:srgbClr val="F4BE4F"/>
            </a:solidFill>
            <a:prstDash val="solid"/>
          </a:ln>
        </p:spPr>
      </p:sp>
      <p:sp>
        <p:nvSpPr>
          <p:cNvPr id="8" name="Shape 5"/>
          <p:cNvSpPr/>
          <p:nvPr/>
        </p:nvSpPr>
        <p:spPr>
          <a:xfrm>
            <a:off x="1060704" y="1609344"/>
            <a:ext cx="100584" cy="100584"/>
          </a:xfrm>
          <a:prstGeom prst="ellipse">
            <a:avLst/>
          </a:prstGeom>
          <a:solidFill>
            <a:srgbClr val="5FC454"/>
          </a:solidFill>
          <a:ln w="12700">
            <a:solidFill>
              <a:srgbClr val="5FC454"/>
            </a:solidFill>
            <a:prstDash val="solid"/>
          </a:ln>
        </p:spPr>
      </p:sp>
      <p:sp>
        <p:nvSpPr>
          <p:cNvPr id="9" name="Text 6"/>
          <p:cNvSpPr txBox="1"/>
          <p:nvPr/>
        </p:nvSpPr>
        <p:spPr>
          <a:xfrm>
            <a:off x="1280160" y="1536192"/>
            <a:ext cx="4572000"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terminal</a:t>
            </a:r>
            <a:endParaRPr lang="en-US" sz="1100" dirty="0"/>
          </a:p>
        </p:txBody>
      </p:sp>
      <p:sp>
        <p:nvSpPr>
          <p:cNvPr id="10" name="Text 7"/>
          <p:cNvSpPr txBox="1"/>
          <p:nvPr/>
        </p:nvSpPr>
        <p:spPr>
          <a:xfrm>
            <a:off x="749808" y="1901952"/>
            <a:ext cx="5120640" cy="1828800"/>
          </a:xfrm>
          <a:prstGeom prst="rect">
            <a:avLst/>
          </a:prstGeom>
          <a:noFill/>
          <a:ln/>
        </p:spPr>
        <p:txBody>
          <a:bodyPr wrap="square" lIns="0" tIns="0" rIns="0" bIns="0" rtlCol="0" anchor="t"/>
          <a:lstStyle/>
          <a:p>
            <a:pPr indent="0" marL="0">
              <a:lnSpc>
                <a:spcPct val="105000"/>
              </a:lnSpc>
              <a:buNone/>
            </a:pPr>
            <a:r>
              <a:rPr lang="en-US" sz="125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50" b="1" dirty="0">
                <a:solidFill>
                  <a:srgbClr val="FFFFFF"/>
                </a:solidFill>
                <a:latin typeface="Courier New" pitchFamily="34" charset="0"/>
                <a:ea typeface="Courier New" pitchFamily="34" charset="-122"/>
                <a:cs typeface="Courier New" pitchFamily="34" charset="-120"/>
              </a:rPr>
              <a:t>vagrant destroy -f</a:t>
            </a:r>
            <a:endParaRPr lang="en-US" sz="1250" dirty="0"/>
          </a:p>
          <a:p>
            <a:pPr indent="0" marL="0">
              <a:lnSpc>
                <a:spcPct val="105000"/>
              </a:lnSpc>
              <a:buNone/>
            </a:pPr>
            <a:r>
              <a:rPr lang="en-US" sz="1250" dirty="0">
                <a:solidFill>
                  <a:srgbClr val="A5B4FC"/>
                </a:solidFill>
                <a:latin typeface="Courier New" pitchFamily="34" charset="0"/>
                <a:ea typeface="Courier New" pitchFamily="34" charset="-122"/>
                <a:cs typeface="Courier New" pitchFamily="34" charset="-120"/>
              </a:rPr>
              <a:t>==&gt; default: Destroying VM and associated drives...</a:t>
            </a:r>
            <a:endParaRPr lang="en-US" sz="1250" dirty="0"/>
          </a:p>
          <a:p>
            <a:pPr indent="0" marL="0">
              <a:lnSpc>
                <a:spcPct val="105000"/>
              </a:lnSpc>
              <a:buNone/>
            </a:pPr>
            <a:r>
              <a:rPr lang="en-US" sz="1250" dirty="0">
                <a:solidFill>
                  <a:srgbClr val="E2E8F0"/>
                </a:solidFill>
                <a:latin typeface="Courier New" pitchFamily="34" charset="0"/>
                <a:ea typeface="Courier New" pitchFamily="34" charset="-122"/>
                <a:cs typeface="Courier New" pitchFamily="34" charset="-120"/>
              </a:rPr>
              <a:t> </a:t>
            </a:r>
            <a:endParaRPr lang="en-US" sz="1250" dirty="0"/>
          </a:p>
          <a:p>
            <a:pPr indent="0" marL="0">
              <a:lnSpc>
                <a:spcPct val="105000"/>
              </a:lnSpc>
              <a:buNone/>
            </a:pPr>
            <a:r>
              <a:rPr lang="en-US" sz="125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50" b="1" dirty="0">
                <a:solidFill>
                  <a:srgbClr val="FFFFFF"/>
                </a:solidFill>
                <a:latin typeface="Courier New" pitchFamily="34" charset="0"/>
                <a:ea typeface="Courier New" pitchFamily="34" charset="-122"/>
                <a:cs typeface="Courier New" pitchFamily="34" charset="-120"/>
              </a:rPr>
              <a:t>vagrant up</a:t>
            </a:r>
            <a:endParaRPr lang="en-US" sz="1250" dirty="0"/>
          </a:p>
          <a:p>
            <a:pPr indent="0" marL="0">
              <a:lnSpc>
                <a:spcPct val="105000"/>
              </a:lnSpc>
              <a:buNone/>
            </a:pPr>
            <a:r>
              <a:rPr lang="en-US" sz="1250" dirty="0">
                <a:solidFill>
                  <a:srgbClr val="E2E8F0"/>
                </a:solidFill>
                <a:latin typeface="Courier New" pitchFamily="34" charset="0"/>
                <a:ea typeface="Courier New" pitchFamily="34" charset="-122"/>
                <a:cs typeface="Courier New" pitchFamily="34" charset="-120"/>
              </a:rPr>
              <a:t>   ... VM created, setup.sh runs ...</a:t>
            </a:r>
            <a:endParaRPr lang="en-US" sz="1250" dirty="0"/>
          </a:p>
          <a:p>
            <a:pPr indent="0" marL="0">
              <a:lnSpc>
                <a:spcPct val="105000"/>
              </a:lnSpc>
              <a:buNone/>
            </a:pPr>
            <a:r>
              <a:rPr lang="en-US" sz="1250" dirty="0">
                <a:solidFill>
                  <a:srgbClr val="E2E8F0"/>
                </a:solidFill>
                <a:latin typeface="Courier New" pitchFamily="34" charset="0"/>
                <a:ea typeface="Courier New" pitchFamily="34" charset="-122"/>
                <a:cs typeface="Courier New" pitchFamily="34" charset="-120"/>
              </a:rPr>
              <a:t> </a:t>
            </a:r>
            <a:endParaRPr lang="en-US" sz="1250" dirty="0"/>
          </a:p>
          <a:p>
            <a:pPr indent="0" marL="0">
              <a:lnSpc>
                <a:spcPct val="105000"/>
              </a:lnSpc>
              <a:buNone/>
            </a:pPr>
            <a:r>
              <a:rPr lang="en-US" sz="1250" b="1" dirty="0">
                <a:solidFill>
                  <a:srgbClr val="7DD3A8"/>
                </a:solidFill>
                <a:latin typeface="Courier New" pitchFamily="34" charset="0"/>
                <a:ea typeface="Courier New" pitchFamily="34" charset="-122"/>
                <a:cs typeface="Courier New" pitchFamily="34" charset="-120"/>
              </a:rPr>
              <a:t>$ </a:t>
            </a:r>
            <a:pPr indent="0" marL="0">
              <a:lnSpc>
                <a:spcPct val="105000"/>
              </a:lnSpc>
              <a:buNone/>
            </a:pPr>
            <a:r>
              <a:rPr lang="en-US" sz="1250" b="1" dirty="0">
                <a:solidFill>
                  <a:srgbClr val="FFFFFF"/>
                </a:solidFill>
                <a:latin typeface="Courier New" pitchFamily="34" charset="0"/>
                <a:ea typeface="Courier New" pitchFamily="34" charset="-122"/>
                <a:cs typeface="Courier New" pitchFamily="34" charset="-120"/>
              </a:rPr>
              <a:t>curl -I http://192.168.56.10</a:t>
            </a:r>
            <a:endParaRPr lang="en-US" sz="1250" dirty="0"/>
          </a:p>
          <a:p>
            <a:pPr indent="0" marL="0">
              <a:lnSpc>
                <a:spcPct val="105000"/>
              </a:lnSpc>
              <a:buNone/>
            </a:pPr>
            <a:r>
              <a:rPr lang="en-US" sz="1250" dirty="0">
                <a:solidFill>
                  <a:srgbClr val="E2E8F0"/>
                </a:solidFill>
                <a:latin typeface="Courier New" pitchFamily="34" charset="0"/>
                <a:ea typeface="Courier New" pitchFamily="34" charset="-122"/>
                <a:cs typeface="Courier New" pitchFamily="34" charset="-120"/>
              </a:rPr>
              <a:t>HTTP/1.1 200 OK</a:t>
            </a:r>
            <a:endParaRPr lang="en-US" sz="1250" dirty="0"/>
          </a:p>
        </p:txBody>
      </p:sp>
      <p:sp>
        <p:nvSpPr>
          <p:cNvPr id="11" name="Shape 8"/>
          <p:cNvSpPr/>
          <p:nvPr/>
        </p:nvSpPr>
        <p:spPr>
          <a:xfrm>
            <a:off x="6400800" y="1463040"/>
            <a:ext cx="2483968" cy="2377440"/>
          </a:xfrm>
          <a:prstGeom prst="roundRect">
            <a:avLst>
              <a:gd name="adj" fmla="val 3077"/>
            </a:avLst>
          </a:prstGeom>
          <a:solidFill>
            <a:srgbClr val="FFFFFF"/>
          </a:solidFill>
          <a:ln w="12700">
            <a:solidFill>
              <a:srgbClr val="C0392B"/>
            </a:solidFill>
            <a:prstDash val="solid"/>
          </a:ln>
        </p:spPr>
      </p:sp>
      <p:sp>
        <p:nvSpPr>
          <p:cNvPr id="12" name="Shape 9"/>
          <p:cNvSpPr/>
          <p:nvPr/>
        </p:nvSpPr>
        <p:spPr>
          <a:xfrm>
            <a:off x="6583680" y="1627632"/>
            <a:ext cx="457200" cy="457200"/>
          </a:xfrm>
          <a:prstGeom prst="ellipse">
            <a:avLst/>
          </a:prstGeom>
          <a:solidFill>
            <a:srgbClr val="C0392B"/>
          </a:solidFill>
          <a:ln w="12700">
            <a:solidFill>
              <a:srgbClr val="C0392B"/>
            </a:solidFill>
            <a:prstDash val="solid"/>
          </a:ln>
        </p:spPr>
      </p:sp>
      <p:pic>
        <p:nvPicPr>
          <p:cNvPr id="13" name="Image 0" descr="preencoded.png">    </p:cNvPr>
          <p:cNvPicPr>
            <a:picLocks noChangeAspect="1"/>
          </p:cNvPicPr>
          <p:nvPr/>
        </p:nvPicPr>
        <p:blipFill>
          <a:blip r:embed="rId1"/>
          <a:stretch>
            <a:fillRect/>
          </a:stretch>
        </p:blipFill>
        <p:spPr>
          <a:xfrm>
            <a:off x="6697980" y="1741932"/>
            <a:ext cx="228600" cy="228600"/>
          </a:xfrm>
          <a:prstGeom prst="rect">
            <a:avLst/>
          </a:prstGeom>
        </p:spPr>
      </p:pic>
      <p:sp>
        <p:nvSpPr>
          <p:cNvPr id="14" name="Text 10"/>
          <p:cNvSpPr txBox="1"/>
          <p:nvPr/>
        </p:nvSpPr>
        <p:spPr>
          <a:xfrm>
            <a:off x="7150608" y="1627632"/>
            <a:ext cx="1615288" cy="457200"/>
          </a:xfrm>
          <a:prstGeom prst="rect">
            <a:avLst/>
          </a:prstGeom>
          <a:noFill/>
          <a:ln/>
        </p:spPr>
        <p:txBody>
          <a:bodyPr wrap="square" lIns="0" tIns="0" rIns="0" bIns="0" rtlCol="0" anchor="ctr"/>
          <a:lstStyle/>
          <a:p>
            <a:pPr indent="0" marL="0">
              <a:buNone/>
            </a:pPr>
            <a:r>
              <a:rPr lang="en-US" sz="1700" b="1" dirty="0">
                <a:solidFill>
                  <a:srgbClr val="C0392B"/>
                </a:solidFill>
                <a:latin typeface="Arial" pitchFamily="34" charset="0"/>
                <a:ea typeface="Arial" pitchFamily="34" charset="-122"/>
                <a:cs typeface="Arial" pitchFamily="34" charset="-120"/>
              </a:rPr>
              <a:t>Disposable</a:t>
            </a:r>
            <a:endParaRPr lang="en-US" sz="1700" dirty="0"/>
          </a:p>
        </p:txBody>
      </p:sp>
      <p:sp>
        <p:nvSpPr>
          <p:cNvPr id="15" name="Text 11"/>
          <p:cNvSpPr txBox="1"/>
          <p:nvPr/>
        </p:nvSpPr>
        <p:spPr>
          <a:xfrm>
            <a:off x="6629400" y="2286000"/>
            <a:ext cx="2118208" cy="14630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The VM</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Its virtual disk</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Changes made by hand inside it</a:t>
            </a:r>
            <a:endParaRPr lang="en-US" sz="1400" dirty="0"/>
          </a:p>
        </p:txBody>
      </p:sp>
      <p:sp>
        <p:nvSpPr>
          <p:cNvPr id="16" name="Shape 12"/>
          <p:cNvSpPr/>
          <p:nvPr/>
        </p:nvSpPr>
        <p:spPr>
          <a:xfrm>
            <a:off x="9159088" y="1463040"/>
            <a:ext cx="2483968" cy="2377440"/>
          </a:xfrm>
          <a:prstGeom prst="roundRect">
            <a:avLst>
              <a:gd name="adj" fmla="val 3077"/>
            </a:avLst>
          </a:prstGeom>
          <a:solidFill>
            <a:srgbClr val="FFFFFF"/>
          </a:solidFill>
          <a:ln w="12700">
            <a:solidFill>
              <a:srgbClr val="2E8B3A"/>
            </a:solidFill>
            <a:prstDash val="solid"/>
          </a:ln>
        </p:spPr>
      </p:sp>
      <p:sp>
        <p:nvSpPr>
          <p:cNvPr id="17" name="Shape 13"/>
          <p:cNvSpPr/>
          <p:nvPr/>
        </p:nvSpPr>
        <p:spPr>
          <a:xfrm>
            <a:off x="9341968" y="1627632"/>
            <a:ext cx="457200" cy="457200"/>
          </a:xfrm>
          <a:prstGeom prst="ellipse">
            <a:avLst/>
          </a:prstGeom>
          <a:solidFill>
            <a:srgbClr val="2E8B3A"/>
          </a:solidFill>
          <a:ln w="12700">
            <a:solidFill>
              <a:srgbClr val="2E8B3A"/>
            </a:solidFill>
            <a:prstDash val="solid"/>
          </a:ln>
        </p:spPr>
      </p:sp>
      <p:pic>
        <p:nvPicPr>
          <p:cNvPr id="18" name="Image 1" descr="preencoded.png">    </p:cNvPr>
          <p:cNvPicPr>
            <a:picLocks noChangeAspect="1"/>
          </p:cNvPicPr>
          <p:nvPr/>
        </p:nvPicPr>
        <p:blipFill>
          <a:blip r:embed="rId2"/>
          <a:stretch>
            <a:fillRect/>
          </a:stretch>
        </p:blipFill>
        <p:spPr>
          <a:xfrm>
            <a:off x="9456268" y="1741932"/>
            <a:ext cx="228600" cy="228600"/>
          </a:xfrm>
          <a:prstGeom prst="rect">
            <a:avLst/>
          </a:prstGeom>
        </p:spPr>
      </p:pic>
      <p:sp>
        <p:nvSpPr>
          <p:cNvPr id="19" name="Text 14"/>
          <p:cNvSpPr txBox="1"/>
          <p:nvPr/>
        </p:nvSpPr>
        <p:spPr>
          <a:xfrm>
            <a:off x="9908896" y="1627632"/>
            <a:ext cx="1615288" cy="457200"/>
          </a:xfrm>
          <a:prstGeom prst="rect">
            <a:avLst/>
          </a:prstGeom>
          <a:noFill/>
          <a:ln/>
        </p:spPr>
        <p:txBody>
          <a:bodyPr wrap="square" lIns="0" tIns="0" rIns="0" bIns="0" rtlCol="0" anchor="ctr"/>
          <a:lstStyle/>
          <a:p>
            <a:pPr indent="0" marL="0">
              <a:buNone/>
            </a:pPr>
            <a:r>
              <a:rPr lang="en-US" sz="1700" b="1" dirty="0">
                <a:solidFill>
                  <a:srgbClr val="2E8B3A"/>
                </a:solidFill>
                <a:latin typeface="Arial" pitchFamily="34" charset="0"/>
                <a:ea typeface="Arial" pitchFamily="34" charset="-122"/>
                <a:cs typeface="Arial" pitchFamily="34" charset="-120"/>
              </a:rPr>
              <a:t>Permanent</a:t>
            </a:r>
            <a:endParaRPr lang="en-US" sz="1700" dirty="0"/>
          </a:p>
        </p:txBody>
      </p:sp>
      <p:sp>
        <p:nvSpPr>
          <p:cNvPr id="20" name="Text 15"/>
          <p:cNvSpPr txBox="1"/>
          <p:nvPr/>
        </p:nvSpPr>
        <p:spPr>
          <a:xfrm>
            <a:off x="9387688" y="2286000"/>
            <a:ext cx="2118208" cy="14630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Vagrantfile</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scripts/setup.sh</a:t>
            </a:r>
            <a:endParaRPr lang="en-US" sz="1400" dirty="0"/>
          </a:p>
          <a:p>
            <a:pPr marL="342900" indent="-3429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README.md</a:t>
            </a:r>
            <a:endParaRPr lang="en-US" sz="1400" dirty="0"/>
          </a:p>
        </p:txBody>
      </p:sp>
      <p:sp>
        <p:nvSpPr>
          <p:cNvPr id="21" name="Shape 16"/>
          <p:cNvSpPr/>
          <p:nvPr/>
        </p:nvSpPr>
        <p:spPr>
          <a:xfrm>
            <a:off x="548640" y="4069080"/>
            <a:ext cx="11094415" cy="1371600"/>
          </a:xfrm>
          <a:prstGeom prst="roundRect">
            <a:avLst>
              <a:gd name="adj" fmla="val 5333"/>
            </a:avLst>
          </a:prstGeom>
          <a:solidFill>
            <a:srgbClr val="5B45C9"/>
          </a:solidFill>
          <a:ln w="12700">
            <a:solidFill>
              <a:srgbClr val="5B45C9"/>
            </a:solidFill>
            <a:prstDash val="solid"/>
          </a:ln>
        </p:spPr>
      </p:sp>
      <p:sp>
        <p:nvSpPr>
          <p:cNvPr id="22" name="Text 17"/>
          <p:cNvSpPr txBox="1"/>
          <p:nvPr/>
        </p:nvSpPr>
        <p:spPr>
          <a:xfrm>
            <a:off x="914400" y="4069080"/>
            <a:ext cx="10362895" cy="13716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The VM is disposable because the environment definition is stored in the Vagrantfile and provisioning configuration.</a:t>
            </a:r>
            <a:endParaRPr lang="en-US" sz="2200" dirty="0"/>
          </a:p>
        </p:txBody>
      </p:sp>
      <p:sp>
        <p:nvSpPr>
          <p:cNvPr id="23" name="Shape 18"/>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24" name="Shape 19"/>
          <p:cNvSpPr/>
          <p:nvPr/>
        </p:nvSpPr>
        <p:spPr>
          <a:xfrm>
            <a:off x="731520" y="5861304"/>
            <a:ext cx="420624" cy="420624"/>
          </a:xfrm>
          <a:prstGeom prst="ellipse">
            <a:avLst/>
          </a:prstGeom>
          <a:solidFill>
            <a:srgbClr val="5B45C9"/>
          </a:solidFill>
          <a:ln w="12700">
            <a:solidFill>
              <a:srgbClr val="5B45C9"/>
            </a:solidFill>
            <a:prstDash val="solid"/>
          </a:ln>
        </p:spPr>
      </p:sp>
      <p:pic>
        <p:nvPicPr>
          <p:cNvPr id="25" name="Image 2" descr="preencoded.png">    </p:cNvPr>
          <p:cNvPicPr>
            <a:picLocks noChangeAspect="1"/>
          </p:cNvPicPr>
          <p:nvPr/>
        </p:nvPicPr>
        <p:blipFill>
          <a:blip r:embed="rId3"/>
          <a:stretch>
            <a:fillRect/>
          </a:stretch>
        </p:blipFill>
        <p:spPr>
          <a:xfrm>
            <a:off x="836676" y="5966460"/>
            <a:ext cx="210312" cy="210312"/>
          </a:xfrm>
          <a:prstGeom prst="rect">
            <a:avLst/>
          </a:prstGeom>
        </p:spPr>
      </p:pic>
      <p:sp>
        <p:nvSpPr>
          <p:cNvPr id="26" name="Text 20"/>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Changed something by hand inside the VM? Put it in the script — or lose it at the next rebuild.</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21 · VAGRANT AND STUDENT LABS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for student labs</a:t>
            </a:r>
            <a:endParaRPr lang="en-US" sz="3000" dirty="0"/>
          </a:p>
        </p:txBody>
      </p:sp>
      <p:sp>
        <p:nvSpPr>
          <p:cNvPr id="5" name="Shape 2"/>
          <p:cNvSpPr/>
          <p:nvPr/>
        </p:nvSpPr>
        <p:spPr>
          <a:xfrm>
            <a:off x="548640" y="1417320"/>
            <a:ext cx="3515258" cy="3246120"/>
          </a:xfrm>
          <a:prstGeom prst="roundRect">
            <a:avLst>
              <a:gd name="adj" fmla="val 2254"/>
            </a:avLst>
          </a:prstGeom>
          <a:solidFill>
            <a:srgbClr val="F2F4F8"/>
          </a:solidFill>
          <a:ln w="12700">
            <a:solidFill>
              <a:srgbClr val="F2F4F8"/>
            </a:solidFill>
            <a:prstDash val="solid"/>
          </a:ln>
        </p:spPr>
      </p:sp>
      <p:sp>
        <p:nvSpPr>
          <p:cNvPr id="6" name="Text 3"/>
          <p:cNvSpPr txBox="1"/>
          <p:nvPr/>
        </p:nvSpPr>
        <p:spPr>
          <a:xfrm>
            <a:off x="777240" y="1508760"/>
            <a:ext cx="3058058" cy="411480"/>
          </a:xfrm>
          <a:prstGeom prst="rect">
            <a:avLst/>
          </a:prstGeom>
          <a:noFill/>
          <a:ln/>
        </p:spPr>
        <p:txBody>
          <a:bodyPr wrap="square" lIns="0" tIns="0" rIns="0" bIns="0" rtlCol="0" anchor="t"/>
          <a:lstStyle/>
          <a:p>
            <a:pPr indent="0" marL="0">
              <a:buNone/>
            </a:pPr>
            <a:r>
              <a:rPr lang="en-US" sz="1600" b="1" dirty="0">
                <a:solidFill>
                  <a:srgbClr val="14202E"/>
                </a:solidFill>
                <a:latin typeface="Arial" pitchFamily="34" charset="0"/>
                <a:ea typeface="Arial" pitchFamily="34" charset="-122"/>
                <a:cs typeface="Arial" pitchFamily="34" charset="-120"/>
              </a:rPr>
              <a:t>Linux administration lab</a:t>
            </a:r>
            <a:endParaRPr lang="en-US" sz="1600" dirty="0"/>
          </a:p>
        </p:txBody>
      </p:sp>
      <p:sp>
        <p:nvSpPr>
          <p:cNvPr id="7" name="Shape 4"/>
          <p:cNvSpPr/>
          <p:nvPr/>
        </p:nvSpPr>
        <p:spPr>
          <a:xfrm>
            <a:off x="1051560" y="2011680"/>
            <a:ext cx="2509418" cy="420624"/>
          </a:xfrm>
          <a:prstGeom prst="roundRect">
            <a:avLst>
              <a:gd name="adj" fmla="val 17391"/>
            </a:avLst>
          </a:prstGeom>
          <a:solidFill>
            <a:srgbClr val="5B45C9"/>
          </a:solidFill>
          <a:ln w="12700">
            <a:solidFill>
              <a:srgbClr val="5B45C9"/>
            </a:solidFill>
            <a:prstDash val="solid"/>
          </a:ln>
        </p:spPr>
      </p:sp>
      <p:sp>
        <p:nvSpPr>
          <p:cNvPr id="8" name="Text 5"/>
          <p:cNvSpPr txBox="1"/>
          <p:nvPr/>
        </p:nvSpPr>
        <p:spPr>
          <a:xfrm>
            <a:off x="1143000" y="2011680"/>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Vagrant</a:t>
            </a:r>
            <a:endParaRPr lang="en-US" sz="1300" dirty="0"/>
          </a:p>
        </p:txBody>
      </p:sp>
      <p:sp>
        <p:nvSpPr>
          <p:cNvPr id="9" name="Shape 6"/>
          <p:cNvSpPr/>
          <p:nvPr/>
        </p:nvSpPr>
        <p:spPr>
          <a:xfrm>
            <a:off x="2306269" y="2432304"/>
            <a:ext cx="0" cy="182880"/>
          </a:xfrm>
          <a:prstGeom prst="line">
            <a:avLst/>
          </a:prstGeom>
          <a:noFill/>
          <a:ln w="22225">
            <a:solidFill>
              <a:srgbClr val="8A94A6"/>
            </a:solidFill>
            <a:prstDash val="solid"/>
            <a:tailEnd type="triangle"/>
          </a:ln>
        </p:spPr>
      </p:sp>
      <p:sp>
        <p:nvSpPr>
          <p:cNvPr id="10" name="Shape 7"/>
          <p:cNvSpPr/>
          <p:nvPr/>
        </p:nvSpPr>
        <p:spPr>
          <a:xfrm>
            <a:off x="1051560" y="2615184"/>
            <a:ext cx="2509418" cy="420624"/>
          </a:xfrm>
          <a:prstGeom prst="roundRect">
            <a:avLst>
              <a:gd name="adj" fmla="val 17391"/>
            </a:avLst>
          </a:prstGeom>
          <a:solidFill>
            <a:srgbClr val="2563A8"/>
          </a:solidFill>
          <a:ln w="12700">
            <a:solidFill>
              <a:srgbClr val="2563A8"/>
            </a:solidFill>
            <a:prstDash val="solid"/>
          </a:ln>
        </p:spPr>
      </p:sp>
      <p:sp>
        <p:nvSpPr>
          <p:cNvPr id="11" name="Text 8"/>
          <p:cNvSpPr txBox="1"/>
          <p:nvPr/>
        </p:nvSpPr>
        <p:spPr>
          <a:xfrm>
            <a:off x="1143000" y="2615184"/>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Ubuntu</a:t>
            </a:r>
            <a:endParaRPr lang="en-US" sz="1300" dirty="0"/>
          </a:p>
        </p:txBody>
      </p:sp>
      <p:sp>
        <p:nvSpPr>
          <p:cNvPr id="12" name="Shape 9"/>
          <p:cNvSpPr/>
          <p:nvPr/>
        </p:nvSpPr>
        <p:spPr>
          <a:xfrm>
            <a:off x="2306269" y="3035808"/>
            <a:ext cx="0" cy="182880"/>
          </a:xfrm>
          <a:prstGeom prst="line">
            <a:avLst/>
          </a:prstGeom>
          <a:noFill/>
          <a:ln w="22225">
            <a:solidFill>
              <a:srgbClr val="8A94A6"/>
            </a:solidFill>
            <a:prstDash val="solid"/>
            <a:tailEnd type="triangle"/>
          </a:ln>
        </p:spPr>
      </p:sp>
      <p:sp>
        <p:nvSpPr>
          <p:cNvPr id="13" name="Shape 10"/>
          <p:cNvSpPr/>
          <p:nvPr/>
        </p:nvSpPr>
        <p:spPr>
          <a:xfrm>
            <a:off x="1051560" y="3218688"/>
            <a:ext cx="2509418" cy="420624"/>
          </a:xfrm>
          <a:prstGeom prst="roundRect">
            <a:avLst>
              <a:gd name="adj" fmla="val 17391"/>
            </a:avLst>
          </a:prstGeom>
          <a:solidFill>
            <a:srgbClr val="C97A06"/>
          </a:solidFill>
          <a:ln w="12700">
            <a:solidFill>
              <a:srgbClr val="C97A06"/>
            </a:solidFill>
            <a:prstDash val="solid"/>
          </a:ln>
        </p:spPr>
      </p:sp>
      <p:sp>
        <p:nvSpPr>
          <p:cNvPr id="14" name="Text 11"/>
          <p:cNvSpPr txBox="1"/>
          <p:nvPr/>
        </p:nvSpPr>
        <p:spPr>
          <a:xfrm>
            <a:off x="1143000" y="3218688"/>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SSH</a:t>
            </a:r>
            <a:endParaRPr lang="en-US" sz="1300" dirty="0"/>
          </a:p>
        </p:txBody>
      </p:sp>
      <p:sp>
        <p:nvSpPr>
          <p:cNvPr id="15" name="Shape 12"/>
          <p:cNvSpPr/>
          <p:nvPr/>
        </p:nvSpPr>
        <p:spPr>
          <a:xfrm>
            <a:off x="2306269" y="3639312"/>
            <a:ext cx="0" cy="182880"/>
          </a:xfrm>
          <a:prstGeom prst="line">
            <a:avLst/>
          </a:prstGeom>
          <a:noFill/>
          <a:ln w="22225">
            <a:solidFill>
              <a:srgbClr val="8A94A6"/>
            </a:solidFill>
            <a:prstDash val="solid"/>
            <a:tailEnd type="triangle"/>
          </a:ln>
        </p:spPr>
      </p:sp>
      <p:sp>
        <p:nvSpPr>
          <p:cNvPr id="16" name="Shape 13"/>
          <p:cNvSpPr/>
          <p:nvPr/>
        </p:nvSpPr>
        <p:spPr>
          <a:xfrm>
            <a:off x="1051560" y="3822192"/>
            <a:ext cx="2509418" cy="420624"/>
          </a:xfrm>
          <a:prstGeom prst="roundRect">
            <a:avLst>
              <a:gd name="adj" fmla="val 17391"/>
            </a:avLst>
          </a:prstGeom>
          <a:solidFill>
            <a:srgbClr val="2E8B3A"/>
          </a:solidFill>
          <a:ln w="12700">
            <a:solidFill>
              <a:srgbClr val="2E8B3A"/>
            </a:solidFill>
            <a:prstDash val="solid"/>
          </a:ln>
        </p:spPr>
      </p:sp>
      <p:sp>
        <p:nvSpPr>
          <p:cNvPr id="17" name="Text 14"/>
          <p:cNvSpPr txBox="1"/>
          <p:nvPr/>
        </p:nvSpPr>
        <p:spPr>
          <a:xfrm>
            <a:off x="1143000" y="3822192"/>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Linux administration</a:t>
            </a:r>
            <a:endParaRPr lang="en-US" sz="1300" dirty="0"/>
          </a:p>
        </p:txBody>
      </p:sp>
      <p:sp>
        <p:nvSpPr>
          <p:cNvPr id="18" name="Shape 15"/>
          <p:cNvSpPr/>
          <p:nvPr/>
        </p:nvSpPr>
        <p:spPr>
          <a:xfrm>
            <a:off x="4338218" y="1417320"/>
            <a:ext cx="3515258" cy="3246120"/>
          </a:xfrm>
          <a:prstGeom prst="roundRect">
            <a:avLst>
              <a:gd name="adj" fmla="val 2254"/>
            </a:avLst>
          </a:prstGeom>
          <a:solidFill>
            <a:srgbClr val="F2F4F8"/>
          </a:solidFill>
          <a:ln w="12700">
            <a:solidFill>
              <a:srgbClr val="F2F4F8"/>
            </a:solidFill>
            <a:prstDash val="solid"/>
          </a:ln>
        </p:spPr>
      </p:sp>
      <p:sp>
        <p:nvSpPr>
          <p:cNvPr id="19" name="Text 16"/>
          <p:cNvSpPr txBox="1"/>
          <p:nvPr/>
        </p:nvSpPr>
        <p:spPr>
          <a:xfrm>
            <a:off x="4566818" y="1508760"/>
            <a:ext cx="3058058" cy="411480"/>
          </a:xfrm>
          <a:prstGeom prst="rect">
            <a:avLst/>
          </a:prstGeom>
          <a:noFill/>
          <a:ln/>
        </p:spPr>
        <p:txBody>
          <a:bodyPr wrap="square" lIns="0" tIns="0" rIns="0" bIns="0" rtlCol="0" anchor="t"/>
          <a:lstStyle/>
          <a:p>
            <a:pPr indent="0" marL="0">
              <a:buNone/>
            </a:pPr>
            <a:r>
              <a:rPr lang="en-US" sz="1600" b="1" dirty="0">
                <a:solidFill>
                  <a:srgbClr val="14202E"/>
                </a:solidFill>
                <a:latin typeface="Arial" pitchFamily="34" charset="0"/>
                <a:ea typeface="Arial" pitchFamily="34" charset="-122"/>
                <a:cs typeface="Arial" pitchFamily="34" charset="-120"/>
              </a:rPr>
              <a:t>Web server lab</a:t>
            </a:r>
            <a:endParaRPr lang="en-US" sz="1600" dirty="0"/>
          </a:p>
        </p:txBody>
      </p:sp>
      <p:sp>
        <p:nvSpPr>
          <p:cNvPr id="20" name="Shape 17"/>
          <p:cNvSpPr/>
          <p:nvPr/>
        </p:nvSpPr>
        <p:spPr>
          <a:xfrm>
            <a:off x="4841138" y="2011680"/>
            <a:ext cx="2509418" cy="420624"/>
          </a:xfrm>
          <a:prstGeom prst="roundRect">
            <a:avLst>
              <a:gd name="adj" fmla="val 17391"/>
            </a:avLst>
          </a:prstGeom>
          <a:solidFill>
            <a:srgbClr val="5B45C9"/>
          </a:solidFill>
          <a:ln w="12700">
            <a:solidFill>
              <a:srgbClr val="5B45C9"/>
            </a:solidFill>
            <a:prstDash val="solid"/>
          </a:ln>
        </p:spPr>
      </p:sp>
      <p:sp>
        <p:nvSpPr>
          <p:cNvPr id="21" name="Text 18"/>
          <p:cNvSpPr txBox="1"/>
          <p:nvPr/>
        </p:nvSpPr>
        <p:spPr>
          <a:xfrm>
            <a:off x="4932578" y="2011680"/>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Vagrant</a:t>
            </a:r>
            <a:endParaRPr lang="en-US" sz="1300" dirty="0"/>
          </a:p>
        </p:txBody>
      </p:sp>
      <p:sp>
        <p:nvSpPr>
          <p:cNvPr id="22" name="Shape 19"/>
          <p:cNvSpPr/>
          <p:nvPr/>
        </p:nvSpPr>
        <p:spPr>
          <a:xfrm>
            <a:off x="6095848" y="2432304"/>
            <a:ext cx="0" cy="182880"/>
          </a:xfrm>
          <a:prstGeom prst="line">
            <a:avLst/>
          </a:prstGeom>
          <a:noFill/>
          <a:ln w="22225">
            <a:solidFill>
              <a:srgbClr val="8A94A6"/>
            </a:solidFill>
            <a:prstDash val="solid"/>
            <a:tailEnd type="triangle"/>
          </a:ln>
        </p:spPr>
      </p:sp>
      <p:sp>
        <p:nvSpPr>
          <p:cNvPr id="23" name="Shape 20"/>
          <p:cNvSpPr/>
          <p:nvPr/>
        </p:nvSpPr>
        <p:spPr>
          <a:xfrm>
            <a:off x="4841138" y="2615184"/>
            <a:ext cx="2509418" cy="420624"/>
          </a:xfrm>
          <a:prstGeom prst="roundRect">
            <a:avLst>
              <a:gd name="adj" fmla="val 17391"/>
            </a:avLst>
          </a:prstGeom>
          <a:solidFill>
            <a:srgbClr val="2563A8"/>
          </a:solidFill>
          <a:ln w="12700">
            <a:solidFill>
              <a:srgbClr val="2563A8"/>
            </a:solidFill>
            <a:prstDash val="solid"/>
          </a:ln>
        </p:spPr>
      </p:sp>
      <p:sp>
        <p:nvSpPr>
          <p:cNvPr id="24" name="Text 21"/>
          <p:cNvSpPr txBox="1"/>
          <p:nvPr/>
        </p:nvSpPr>
        <p:spPr>
          <a:xfrm>
            <a:off x="4932578" y="2615184"/>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Ubuntu</a:t>
            </a:r>
            <a:endParaRPr lang="en-US" sz="1300" dirty="0"/>
          </a:p>
        </p:txBody>
      </p:sp>
      <p:sp>
        <p:nvSpPr>
          <p:cNvPr id="25" name="Shape 22"/>
          <p:cNvSpPr/>
          <p:nvPr/>
        </p:nvSpPr>
        <p:spPr>
          <a:xfrm>
            <a:off x="6095848" y="3035808"/>
            <a:ext cx="0" cy="182880"/>
          </a:xfrm>
          <a:prstGeom prst="line">
            <a:avLst/>
          </a:prstGeom>
          <a:noFill/>
          <a:ln w="22225">
            <a:solidFill>
              <a:srgbClr val="8A94A6"/>
            </a:solidFill>
            <a:prstDash val="solid"/>
            <a:tailEnd type="triangle"/>
          </a:ln>
        </p:spPr>
      </p:sp>
      <p:sp>
        <p:nvSpPr>
          <p:cNvPr id="26" name="Shape 23"/>
          <p:cNvSpPr/>
          <p:nvPr/>
        </p:nvSpPr>
        <p:spPr>
          <a:xfrm>
            <a:off x="4841138" y="3218688"/>
            <a:ext cx="2509418" cy="420624"/>
          </a:xfrm>
          <a:prstGeom prst="roundRect">
            <a:avLst>
              <a:gd name="adj" fmla="val 17391"/>
            </a:avLst>
          </a:prstGeom>
          <a:solidFill>
            <a:srgbClr val="0F8B7D"/>
          </a:solidFill>
          <a:ln w="12700">
            <a:solidFill>
              <a:srgbClr val="0F8B7D"/>
            </a:solidFill>
            <a:prstDash val="solid"/>
          </a:ln>
        </p:spPr>
      </p:sp>
      <p:sp>
        <p:nvSpPr>
          <p:cNvPr id="27" name="Text 24"/>
          <p:cNvSpPr txBox="1"/>
          <p:nvPr/>
        </p:nvSpPr>
        <p:spPr>
          <a:xfrm>
            <a:off x="4932578" y="3218688"/>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Nginx</a:t>
            </a:r>
            <a:endParaRPr lang="en-US" sz="1300" dirty="0"/>
          </a:p>
        </p:txBody>
      </p:sp>
      <p:sp>
        <p:nvSpPr>
          <p:cNvPr id="28" name="Shape 25"/>
          <p:cNvSpPr/>
          <p:nvPr/>
        </p:nvSpPr>
        <p:spPr>
          <a:xfrm>
            <a:off x="6095848" y="3639312"/>
            <a:ext cx="0" cy="182880"/>
          </a:xfrm>
          <a:prstGeom prst="line">
            <a:avLst/>
          </a:prstGeom>
          <a:noFill/>
          <a:ln w="22225">
            <a:solidFill>
              <a:srgbClr val="8A94A6"/>
            </a:solidFill>
            <a:prstDash val="solid"/>
            <a:tailEnd type="triangle"/>
          </a:ln>
        </p:spPr>
      </p:sp>
      <p:sp>
        <p:nvSpPr>
          <p:cNvPr id="29" name="Shape 26"/>
          <p:cNvSpPr/>
          <p:nvPr/>
        </p:nvSpPr>
        <p:spPr>
          <a:xfrm>
            <a:off x="4841138" y="3822192"/>
            <a:ext cx="2509418" cy="420624"/>
          </a:xfrm>
          <a:prstGeom prst="roundRect">
            <a:avLst>
              <a:gd name="adj" fmla="val 17391"/>
            </a:avLst>
          </a:prstGeom>
          <a:solidFill>
            <a:srgbClr val="2E8B3A"/>
          </a:solidFill>
          <a:ln w="12700">
            <a:solidFill>
              <a:srgbClr val="2E8B3A"/>
            </a:solidFill>
            <a:prstDash val="solid"/>
          </a:ln>
        </p:spPr>
      </p:sp>
      <p:sp>
        <p:nvSpPr>
          <p:cNvPr id="30" name="Text 27"/>
          <p:cNvSpPr txBox="1"/>
          <p:nvPr/>
        </p:nvSpPr>
        <p:spPr>
          <a:xfrm>
            <a:off x="4932578" y="3822192"/>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Web application</a:t>
            </a:r>
            <a:endParaRPr lang="en-US" sz="1300" dirty="0"/>
          </a:p>
        </p:txBody>
      </p:sp>
      <p:sp>
        <p:nvSpPr>
          <p:cNvPr id="31" name="Shape 28"/>
          <p:cNvSpPr/>
          <p:nvPr/>
        </p:nvSpPr>
        <p:spPr>
          <a:xfrm>
            <a:off x="8127797" y="1417320"/>
            <a:ext cx="3515258" cy="3246120"/>
          </a:xfrm>
          <a:prstGeom prst="roundRect">
            <a:avLst>
              <a:gd name="adj" fmla="val 2254"/>
            </a:avLst>
          </a:prstGeom>
          <a:solidFill>
            <a:srgbClr val="F2F4F8"/>
          </a:solidFill>
          <a:ln w="12700">
            <a:solidFill>
              <a:srgbClr val="F2F4F8"/>
            </a:solidFill>
            <a:prstDash val="solid"/>
          </a:ln>
        </p:spPr>
      </p:sp>
      <p:sp>
        <p:nvSpPr>
          <p:cNvPr id="32" name="Text 29"/>
          <p:cNvSpPr txBox="1"/>
          <p:nvPr/>
        </p:nvSpPr>
        <p:spPr>
          <a:xfrm>
            <a:off x="8356397" y="1508760"/>
            <a:ext cx="3058058" cy="411480"/>
          </a:xfrm>
          <a:prstGeom prst="rect">
            <a:avLst/>
          </a:prstGeom>
          <a:noFill/>
          <a:ln/>
        </p:spPr>
        <p:txBody>
          <a:bodyPr wrap="square" lIns="0" tIns="0" rIns="0" bIns="0" rtlCol="0" anchor="t"/>
          <a:lstStyle/>
          <a:p>
            <a:pPr indent="0" marL="0">
              <a:buNone/>
            </a:pPr>
            <a:r>
              <a:rPr lang="en-US" sz="1600" b="1" dirty="0">
                <a:solidFill>
                  <a:srgbClr val="14202E"/>
                </a:solidFill>
                <a:latin typeface="Arial" pitchFamily="34" charset="0"/>
                <a:ea typeface="Arial" pitchFamily="34" charset="-122"/>
                <a:cs typeface="Arial" pitchFamily="34" charset="-120"/>
              </a:rPr>
              <a:t>Networking lab</a:t>
            </a:r>
            <a:endParaRPr lang="en-US" sz="1600" dirty="0"/>
          </a:p>
        </p:txBody>
      </p:sp>
      <p:sp>
        <p:nvSpPr>
          <p:cNvPr id="33" name="Shape 30"/>
          <p:cNvSpPr/>
          <p:nvPr/>
        </p:nvSpPr>
        <p:spPr>
          <a:xfrm>
            <a:off x="8630717" y="2011680"/>
            <a:ext cx="2509418" cy="420624"/>
          </a:xfrm>
          <a:prstGeom prst="roundRect">
            <a:avLst>
              <a:gd name="adj" fmla="val 17391"/>
            </a:avLst>
          </a:prstGeom>
          <a:solidFill>
            <a:srgbClr val="5B45C9"/>
          </a:solidFill>
          <a:ln w="12700">
            <a:solidFill>
              <a:srgbClr val="5B45C9"/>
            </a:solidFill>
            <a:prstDash val="solid"/>
          </a:ln>
        </p:spPr>
      </p:sp>
      <p:sp>
        <p:nvSpPr>
          <p:cNvPr id="34" name="Text 31"/>
          <p:cNvSpPr txBox="1"/>
          <p:nvPr/>
        </p:nvSpPr>
        <p:spPr>
          <a:xfrm>
            <a:off x="8722157" y="2011680"/>
            <a:ext cx="2326538"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Vagrant</a:t>
            </a:r>
            <a:endParaRPr lang="en-US" sz="1300" dirty="0"/>
          </a:p>
        </p:txBody>
      </p:sp>
      <p:sp>
        <p:nvSpPr>
          <p:cNvPr id="35" name="Shape 32"/>
          <p:cNvSpPr/>
          <p:nvPr/>
        </p:nvSpPr>
        <p:spPr>
          <a:xfrm flipH="1">
            <a:off x="9087917" y="2432304"/>
            <a:ext cx="797509" cy="585216"/>
          </a:xfrm>
          <a:prstGeom prst="line">
            <a:avLst/>
          </a:prstGeom>
          <a:noFill/>
          <a:ln w="22225">
            <a:solidFill>
              <a:srgbClr val="8A94A6"/>
            </a:solidFill>
            <a:prstDash val="solid"/>
            <a:tailEnd type="triangle"/>
          </a:ln>
        </p:spPr>
      </p:sp>
      <p:sp>
        <p:nvSpPr>
          <p:cNvPr id="36" name="Shape 33"/>
          <p:cNvSpPr/>
          <p:nvPr/>
        </p:nvSpPr>
        <p:spPr>
          <a:xfrm>
            <a:off x="9885426" y="2432304"/>
            <a:ext cx="797509" cy="585216"/>
          </a:xfrm>
          <a:prstGeom prst="line">
            <a:avLst/>
          </a:prstGeom>
          <a:noFill/>
          <a:ln w="22225">
            <a:solidFill>
              <a:srgbClr val="8A94A6"/>
            </a:solidFill>
            <a:prstDash val="solid"/>
            <a:tailEnd type="triangle"/>
          </a:ln>
        </p:spPr>
      </p:sp>
      <p:sp>
        <p:nvSpPr>
          <p:cNvPr id="37" name="Shape 34"/>
          <p:cNvSpPr/>
          <p:nvPr/>
        </p:nvSpPr>
        <p:spPr>
          <a:xfrm>
            <a:off x="8447837" y="3017520"/>
            <a:ext cx="1280160" cy="731520"/>
          </a:xfrm>
          <a:prstGeom prst="roundRect">
            <a:avLst>
              <a:gd name="adj" fmla="val 10000"/>
            </a:avLst>
          </a:prstGeom>
          <a:solidFill>
            <a:srgbClr val="2563A8"/>
          </a:solidFill>
          <a:ln w="12700">
            <a:solidFill>
              <a:srgbClr val="2563A8"/>
            </a:solidFill>
            <a:prstDash val="solid"/>
          </a:ln>
        </p:spPr>
      </p:sp>
      <p:sp>
        <p:nvSpPr>
          <p:cNvPr id="38" name="Text 35"/>
          <p:cNvSpPr txBox="1"/>
          <p:nvPr/>
        </p:nvSpPr>
        <p:spPr>
          <a:xfrm>
            <a:off x="8539277" y="3017520"/>
            <a:ext cx="1097280" cy="73152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VM1</a:t>
            </a:r>
            <a:endParaRPr lang="en-US" sz="1300" dirty="0"/>
          </a:p>
          <a:p>
            <a:pPr algn="ctr" indent="0" marL="0">
              <a:buNone/>
            </a:pPr>
            <a:r>
              <a:rPr lang="en-US" sz="1000" dirty="0">
                <a:solidFill>
                  <a:srgbClr val="E6EAF2"/>
                </a:solidFill>
                <a:latin typeface="Calibri" pitchFamily="34" charset="0"/>
                <a:ea typeface="Calibri" pitchFamily="34" charset="-122"/>
                <a:cs typeface="Calibri" pitchFamily="34" charset="-120"/>
              </a:rPr>
              <a:t>.56.10</a:t>
            </a:r>
            <a:endParaRPr lang="en-US" sz="1300" dirty="0"/>
          </a:p>
        </p:txBody>
      </p:sp>
      <p:sp>
        <p:nvSpPr>
          <p:cNvPr id="39" name="Shape 36"/>
          <p:cNvSpPr/>
          <p:nvPr/>
        </p:nvSpPr>
        <p:spPr>
          <a:xfrm>
            <a:off x="10042855" y="3017520"/>
            <a:ext cx="1280160" cy="731520"/>
          </a:xfrm>
          <a:prstGeom prst="roundRect">
            <a:avLst>
              <a:gd name="adj" fmla="val 10000"/>
            </a:avLst>
          </a:prstGeom>
          <a:solidFill>
            <a:srgbClr val="2563A8"/>
          </a:solidFill>
          <a:ln w="12700">
            <a:solidFill>
              <a:srgbClr val="2563A8"/>
            </a:solidFill>
            <a:prstDash val="solid"/>
          </a:ln>
        </p:spPr>
      </p:sp>
      <p:sp>
        <p:nvSpPr>
          <p:cNvPr id="40" name="Text 37"/>
          <p:cNvSpPr txBox="1"/>
          <p:nvPr/>
        </p:nvSpPr>
        <p:spPr>
          <a:xfrm>
            <a:off x="10134295" y="3017520"/>
            <a:ext cx="1097280" cy="73152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VM2</a:t>
            </a:r>
            <a:endParaRPr lang="en-US" sz="1300" dirty="0"/>
          </a:p>
          <a:p>
            <a:pPr algn="ctr" indent="0" marL="0">
              <a:buNone/>
            </a:pPr>
            <a:r>
              <a:rPr lang="en-US" sz="1000" dirty="0">
                <a:solidFill>
                  <a:srgbClr val="E6EAF2"/>
                </a:solidFill>
                <a:latin typeface="Calibri" pitchFamily="34" charset="0"/>
                <a:ea typeface="Calibri" pitchFamily="34" charset="-122"/>
                <a:cs typeface="Calibri" pitchFamily="34" charset="-120"/>
              </a:rPr>
              <a:t>.56.11</a:t>
            </a:r>
            <a:endParaRPr lang="en-US" sz="1300" dirty="0"/>
          </a:p>
        </p:txBody>
      </p:sp>
      <p:sp>
        <p:nvSpPr>
          <p:cNvPr id="41" name="Shape 38"/>
          <p:cNvSpPr/>
          <p:nvPr/>
        </p:nvSpPr>
        <p:spPr>
          <a:xfrm>
            <a:off x="9727997" y="3383280"/>
            <a:ext cx="314858" cy="0"/>
          </a:xfrm>
          <a:prstGeom prst="line">
            <a:avLst/>
          </a:prstGeom>
          <a:noFill/>
          <a:ln w="38100">
            <a:solidFill>
              <a:srgbClr val="2E8B3A"/>
            </a:solidFill>
            <a:prstDash val="solid"/>
          </a:ln>
        </p:spPr>
      </p:sp>
      <p:sp>
        <p:nvSpPr>
          <p:cNvPr id="42" name="Text 39"/>
          <p:cNvSpPr txBox="1"/>
          <p:nvPr/>
        </p:nvSpPr>
        <p:spPr>
          <a:xfrm>
            <a:off x="8356397" y="3931920"/>
            <a:ext cx="3058058" cy="365760"/>
          </a:xfrm>
          <a:prstGeom prst="rect">
            <a:avLst/>
          </a:prstGeom>
          <a:noFill/>
          <a:ln/>
        </p:spPr>
        <p:txBody>
          <a:bodyPr wrap="square" lIns="0" tIns="0" rIns="0" bIns="0" rtlCol="0" anchor="t"/>
          <a:lstStyle/>
          <a:p>
            <a:pPr algn="ctr" indent="0" marL="0">
              <a:buNone/>
            </a:pPr>
            <a:r>
              <a:rPr lang="en-US" sz="1200" dirty="0">
                <a:solidFill>
                  <a:srgbClr val="5B6472"/>
                </a:solidFill>
                <a:latin typeface="Calibri" pitchFamily="34" charset="0"/>
                <a:ea typeface="Calibri" pitchFamily="34" charset="-122"/>
                <a:cs typeface="Calibri" pitchFamily="34" charset="-120"/>
              </a:rPr>
              <a:t>ping · ssh · client/server</a:t>
            </a:r>
            <a:endParaRPr lang="en-US" sz="1200" dirty="0"/>
          </a:p>
        </p:txBody>
      </p:sp>
      <p:sp>
        <p:nvSpPr>
          <p:cNvPr id="43" name="Shape 40"/>
          <p:cNvSpPr/>
          <p:nvPr/>
        </p:nvSpPr>
        <p:spPr>
          <a:xfrm>
            <a:off x="548640" y="4892040"/>
            <a:ext cx="2072579" cy="566928"/>
          </a:xfrm>
          <a:prstGeom prst="roundRect">
            <a:avLst>
              <a:gd name="adj" fmla="val 19355"/>
            </a:avLst>
          </a:prstGeom>
          <a:solidFill>
            <a:srgbClr val="E1F3F1"/>
          </a:solidFill>
          <a:ln w="12700">
            <a:solidFill>
              <a:srgbClr val="0F8B7D"/>
            </a:solidFill>
            <a:prstDash val="solid"/>
          </a:ln>
        </p:spPr>
      </p:sp>
      <p:sp>
        <p:nvSpPr>
          <p:cNvPr id="44" name="Text 41"/>
          <p:cNvSpPr txBox="1"/>
          <p:nvPr/>
        </p:nvSpPr>
        <p:spPr>
          <a:xfrm>
            <a:off x="548640" y="4892040"/>
            <a:ext cx="2072579" cy="566928"/>
          </a:xfrm>
          <a:prstGeom prst="rect">
            <a:avLst/>
          </a:prstGeom>
          <a:noFill/>
          <a:ln/>
        </p:spPr>
        <p:txBody>
          <a:bodyPr wrap="square" lIns="0" tIns="0" rIns="0" bIns="0" rtlCol="0" anchor="ctr"/>
          <a:lstStyle/>
          <a:p>
            <a:pPr algn="ctr" indent="0" marL="0">
              <a:buNone/>
            </a:pPr>
            <a:r>
              <a:rPr lang="en-US" sz="1300" b="1" dirty="0">
                <a:solidFill>
                  <a:srgbClr val="0F8B7D"/>
                </a:solidFill>
                <a:latin typeface="Calibri" pitchFamily="34" charset="0"/>
                <a:ea typeface="Calibri" pitchFamily="34" charset="-122"/>
                <a:cs typeface="Calibri" pitchFamily="34" charset="-120"/>
              </a:rPr>
              <a:t>Same starting environment</a:t>
            </a:r>
            <a:endParaRPr lang="en-US" sz="1300" dirty="0"/>
          </a:p>
        </p:txBody>
      </p:sp>
      <p:sp>
        <p:nvSpPr>
          <p:cNvPr id="45" name="Shape 42"/>
          <p:cNvSpPr/>
          <p:nvPr/>
        </p:nvSpPr>
        <p:spPr>
          <a:xfrm>
            <a:off x="2804099" y="4892040"/>
            <a:ext cx="2072579" cy="566928"/>
          </a:xfrm>
          <a:prstGeom prst="roundRect">
            <a:avLst>
              <a:gd name="adj" fmla="val 19355"/>
            </a:avLst>
          </a:prstGeom>
          <a:solidFill>
            <a:srgbClr val="E1F3F1"/>
          </a:solidFill>
          <a:ln w="12700">
            <a:solidFill>
              <a:srgbClr val="0F8B7D"/>
            </a:solidFill>
            <a:prstDash val="solid"/>
          </a:ln>
        </p:spPr>
      </p:sp>
      <p:sp>
        <p:nvSpPr>
          <p:cNvPr id="46" name="Text 43"/>
          <p:cNvSpPr txBox="1"/>
          <p:nvPr/>
        </p:nvSpPr>
        <p:spPr>
          <a:xfrm>
            <a:off x="2804099" y="4892040"/>
            <a:ext cx="2072579" cy="566928"/>
          </a:xfrm>
          <a:prstGeom prst="rect">
            <a:avLst/>
          </a:prstGeom>
          <a:noFill/>
          <a:ln/>
        </p:spPr>
        <p:txBody>
          <a:bodyPr wrap="square" lIns="0" tIns="0" rIns="0" bIns="0" rtlCol="0" anchor="ctr"/>
          <a:lstStyle/>
          <a:p>
            <a:pPr algn="ctr" indent="0" marL="0">
              <a:buNone/>
            </a:pPr>
            <a:r>
              <a:rPr lang="en-US" sz="1300" b="1" dirty="0">
                <a:solidFill>
                  <a:srgbClr val="0F8B7D"/>
                </a:solidFill>
                <a:latin typeface="Calibri" pitchFamily="34" charset="0"/>
                <a:ea typeface="Calibri" pitchFamily="34" charset="-122"/>
                <a:cs typeface="Calibri" pitchFamily="34" charset="-120"/>
              </a:rPr>
              <a:t>Faster setup</a:t>
            </a:r>
            <a:endParaRPr lang="en-US" sz="1300" dirty="0"/>
          </a:p>
        </p:txBody>
      </p:sp>
      <p:sp>
        <p:nvSpPr>
          <p:cNvPr id="47" name="Shape 44"/>
          <p:cNvSpPr/>
          <p:nvPr/>
        </p:nvSpPr>
        <p:spPr>
          <a:xfrm>
            <a:off x="5059558" y="4892040"/>
            <a:ext cx="2072579" cy="566928"/>
          </a:xfrm>
          <a:prstGeom prst="roundRect">
            <a:avLst>
              <a:gd name="adj" fmla="val 19355"/>
            </a:avLst>
          </a:prstGeom>
          <a:solidFill>
            <a:srgbClr val="E1F3F1"/>
          </a:solidFill>
          <a:ln w="12700">
            <a:solidFill>
              <a:srgbClr val="0F8B7D"/>
            </a:solidFill>
            <a:prstDash val="solid"/>
          </a:ln>
        </p:spPr>
      </p:sp>
      <p:sp>
        <p:nvSpPr>
          <p:cNvPr id="48" name="Text 45"/>
          <p:cNvSpPr txBox="1"/>
          <p:nvPr/>
        </p:nvSpPr>
        <p:spPr>
          <a:xfrm>
            <a:off x="5059558" y="4892040"/>
            <a:ext cx="2072579" cy="566928"/>
          </a:xfrm>
          <a:prstGeom prst="rect">
            <a:avLst/>
          </a:prstGeom>
          <a:noFill/>
          <a:ln/>
        </p:spPr>
        <p:txBody>
          <a:bodyPr wrap="square" lIns="0" tIns="0" rIns="0" bIns="0" rtlCol="0" anchor="ctr"/>
          <a:lstStyle/>
          <a:p>
            <a:pPr algn="ctr" indent="0" marL="0">
              <a:buNone/>
            </a:pPr>
            <a:r>
              <a:rPr lang="en-US" sz="1300" b="1" dirty="0">
                <a:solidFill>
                  <a:srgbClr val="0F8B7D"/>
                </a:solidFill>
                <a:latin typeface="Calibri" pitchFamily="34" charset="0"/>
                <a:ea typeface="Calibri" pitchFamily="34" charset="-122"/>
                <a:cs typeface="Calibri" pitchFamily="34" charset="-120"/>
              </a:rPr>
              <a:t>Easy reset</a:t>
            </a:r>
            <a:endParaRPr lang="en-US" sz="1300" dirty="0"/>
          </a:p>
        </p:txBody>
      </p:sp>
      <p:sp>
        <p:nvSpPr>
          <p:cNvPr id="49" name="Shape 46"/>
          <p:cNvSpPr/>
          <p:nvPr/>
        </p:nvSpPr>
        <p:spPr>
          <a:xfrm>
            <a:off x="7315017" y="4892040"/>
            <a:ext cx="2072579" cy="566928"/>
          </a:xfrm>
          <a:prstGeom prst="roundRect">
            <a:avLst>
              <a:gd name="adj" fmla="val 19355"/>
            </a:avLst>
          </a:prstGeom>
          <a:solidFill>
            <a:srgbClr val="E1F3F1"/>
          </a:solidFill>
          <a:ln w="12700">
            <a:solidFill>
              <a:srgbClr val="0F8B7D"/>
            </a:solidFill>
            <a:prstDash val="solid"/>
          </a:ln>
        </p:spPr>
      </p:sp>
      <p:sp>
        <p:nvSpPr>
          <p:cNvPr id="50" name="Text 47"/>
          <p:cNvSpPr txBox="1"/>
          <p:nvPr/>
        </p:nvSpPr>
        <p:spPr>
          <a:xfrm>
            <a:off x="7315017" y="4892040"/>
            <a:ext cx="2072579" cy="566928"/>
          </a:xfrm>
          <a:prstGeom prst="rect">
            <a:avLst/>
          </a:prstGeom>
          <a:noFill/>
          <a:ln/>
        </p:spPr>
        <p:txBody>
          <a:bodyPr wrap="square" lIns="0" tIns="0" rIns="0" bIns="0" rtlCol="0" anchor="ctr"/>
          <a:lstStyle/>
          <a:p>
            <a:pPr algn="ctr" indent="0" marL="0">
              <a:buNone/>
            </a:pPr>
            <a:r>
              <a:rPr lang="en-US" sz="1300" b="1" dirty="0">
                <a:solidFill>
                  <a:srgbClr val="0F8B7D"/>
                </a:solidFill>
                <a:latin typeface="Calibri" pitchFamily="34" charset="0"/>
                <a:ea typeface="Calibri" pitchFamily="34" charset="-122"/>
                <a:cs typeface="Calibri" pitchFamily="34" charset="-120"/>
              </a:rPr>
              <a:t>Easier troubleshooting</a:t>
            </a:r>
            <a:endParaRPr lang="en-US" sz="1300" dirty="0"/>
          </a:p>
        </p:txBody>
      </p:sp>
      <p:sp>
        <p:nvSpPr>
          <p:cNvPr id="51" name="Shape 48"/>
          <p:cNvSpPr/>
          <p:nvPr/>
        </p:nvSpPr>
        <p:spPr>
          <a:xfrm>
            <a:off x="9570476" y="4892040"/>
            <a:ext cx="2072579" cy="566928"/>
          </a:xfrm>
          <a:prstGeom prst="roundRect">
            <a:avLst>
              <a:gd name="adj" fmla="val 19355"/>
            </a:avLst>
          </a:prstGeom>
          <a:solidFill>
            <a:srgbClr val="E1F3F1"/>
          </a:solidFill>
          <a:ln w="12700">
            <a:solidFill>
              <a:srgbClr val="0F8B7D"/>
            </a:solidFill>
            <a:prstDash val="solid"/>
          </a:ln>
        </p:spPr>
      </p:sp>
      <p:sp>
        <p:nvSpPr>
          <p:cNvPr id="52" name="Text 49"/>
          <p:cNvSpPr txBox="1"/>
          <p:nvPr/>
        </p:nvSpPr>
        <p:spPr>
          <a:xfrm>
            <a:off x="9570476" y="4892040"/>
            <a:ext cx="2072579" cy="566928"/>
          </a:xfrm>
          <a:prstGeom prst="rect">
            <a:avLst/>
          </a:prstGeom>
          <a:noFill/>
          <a:ln/>
        </p:spPr>
        <p:txBody>
          <a:bodyPr wrap="square" lIns="0" tIns="0" rIns="0" bIns="0" rtlCol="0" anchor="ctr"/>
          <a:lstStyle/>
          <a:p>
            <a:pPr algn="ctr" indent="0" marL="0">
              <a:buNone/>
            </a:pPr>
            <a:r>
              <a:rPr lang="en-US" sz="1300" b="1" dirty="0">
                <a:solidFill>
                  <a:srgbClr val="0F8B7D"/>
                </a:solidFill>
                <a:latin typeface="Calibri" pitchFamily="34" charset="0"/>
                <a:ea typeface="Calibri" pitchFamily="34" charset="-122"/>
                <a:cs typeface="Calibri" pitchFamily="34" charset="-120"/>
              </a:rPr>
              <a:t>Reproducible exercises</a:t>
            </a:r>
            <a:endParaRPr lang="en-US" sz="1300" dirty="0"/>
          </a:p>
        </p:txBody>
      </p:sp>
      <p:sp>
        <p:nvSpPr>
          <p:cNvPr id="53" name="Shape 50"/>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54" name="Shape 51"/>
          <p:cNvSpPr/>
          <p:nvPr/>
        </p:nvSpPr>
        <p:spPr>
          <a:xfrm>
            <a:off x="731520" y="5861304"/>
            <a:ext cx="420624" cy="420624"/>
          </a:xfrm>
          <a:prstGeom prst="ellipse">
            <a:avLst/>
          </a:prstGeom>
          <a:solidFill>
            <a:srgbClr val="5B45C9"/>
          </a:solidFill>
          <a:ln w="12700">
            <a:solidFill>
              <a:srgbClr val="5B45C9"/>
            </a:solidFill>
            <a:prstDash val="solid"/>
          </a:ln>
        </p:spPr>
      </p:sp>
      <p:pic>
        <p:nvPicPr>
          <p:cNvPr id="55"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56" name="Text 52"/>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Broke your lab? vagrant destroy, then vagrant up — a fresh start in minutes.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22 · MULTIPLE VMS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Multiple virtual machines</a:t>
            </a:r>
            <a:endParaRPr lang="en-US" sz="3000" dirty="0"/>
          </a:p>
        </p:txBody>
      </p:sp>
      <p:sp>
        <p:nvSpPr>
          <p:cNvPr id="5" name="Shape 2"/>
          <p:cNvSpPr/>
          <p:nvPr/>
        </p:nvSpPr>
        <p:spPr>
          <a:xfrm>
            <a:off x="1828800" y="1463040"/>
            <a:ext cx="2926080" cy="566928"/>
          </a:xfrm>
          <a:prstGeom prst="roundRect">
            <a:avLst>
              <a:gd name="adj" fmla="val 12903"/>
            </a:avLst>
          </a:prstGeom>
          <a:solidFill>
            <a:srgbClr val="5B45C9"/>
          </a:solidFill>
          <a:ln w="12700">
            <a:solidFill>
              <a:srgbClr val="5B45C9"/>
            </a:solidFill>
            <a:prstDash val="solid"/>
          </a:ln>
        </p:spPr>
      </p:sp>
      <p:pic>
        <p:nvPicPr>
          <p:cNvPr id="6" name="Image 0" descr="preencoded.png">    </p:cNvPr>
          <p:cNvPicPr>
            <a:picLocks noChangeAspect="1"/>
          </p:cNvPicPr>
          <p:nvPr/>
        </p:nvPicPr>
        <p:blipFill>
          <a:blip r:embed="rId1"/>
          <a:stretch>
            <a:fillRect/>
          </a:stretch>
        </p:blipFill>
        <p:spPr>
          <a:xfrm>
            <a:off x="1975104" y="1604772"/>
            <a:ext cx="283464" cy="283464"/>
          </a:xfrm>
          <a:prstGeom prst="rect">
            <a:avLst/>
          </a:prstGeom>
        </p:spPr>
      </p:pic>
      <p:sp>
        <p:nvSpPr>
          <p:cNvPr id="7" name="Text 3"/>
          <p:cNvSpPr txBox="1"/>
          <p:nvPr/>
        </p:nvSpPr>
        <p:spPr>
          <a:xfrm>
            <a:off x="2386584" y="1463040"/>
            <a:ext cx="2276856" cy="566928"/>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a:t>
            </a:r>
            <a:endParaRPr lang="en-US" sz="1500" dirty="0"/>
          </a:p>
        </p:txBody>
      </p:sp>
      <p:sp>
        <p:nvSpPr>
          <p:cNvPr id="8" name="Shape 4"/>
          <p:cNvSpPr/>
          <p:nvPr/>
        </p:nvSpPr>
        <p:spPr>
          <a:xfrm flipH="1">
            <a:off x="1737360" y="2029968"/>
            <a:ext cx="1554480" cy="576072"/>
          </a:xfrm>
          <a:prstGeom prst="line">
            <a:avLst/>
          </a:prstGeom>
          <a:noFill/>
          <a:ln w="22225">
            <a:solidFill>
              <a:srgbClr val="8A94A6"/>
            </a:solidFill>
            <a:prstDash val="solid"/>
            <a:tailEnd type="triangle"/>
          </a:ln>
        </p:spPr>
      </p:sp>
      <p:sp>
        <p:nvSpPr>
          <p:cNvPr id="9" name="Shape 5"/>
          <p:cNvSpPr/>
          <p:nvPr/>
        </p:nvSpPr>
        <p:spPr>
          <a:xfrm>
            <a:off x="3291840" y="2029968"/>
            <a:ext cx="1554480" cy="576072"/>
          </a:xfrm>
          <a:prstGeom prst="line">
            <a:avLst/>
          </a:prstGeom>
          <a:noFill/>
          <a:ln w="22225">
            <a:solidFill>
              <a:srgbClr val="8A94A6"/>
            </a:solidFill>
            <a:prstDash val="solid"/>
            <a:tailEnd type="triangle"/>
          </a:ln>
        </p:spPr>
      </p:sp>
      <p:sp>
        <p:nvSpPr>
          <p:cNvPr id="10" name="Shape 6"/>
          <p:cNvSpPr/>
          <p:nvPr/>
        </p:nvSpPr>
        <p:spPr>
          <a:xfrm>
            <a:off x="548640" y="2606040"/>
            <a:ext cx="2377440" cy="822960"/>
          </a:xfrm>
          <a:prstGeom prst="roundRect">
            <a:avLst>
              <a:gd name="adj" fmla="val 8889"/>
            </a:avLst>
          </a:prstGeom>
          <a:solidFill>
            <a:srgbClr val="2563A8"/>
          </a:solidFill>
          <a:ln w="12700">
            <a:solidFill>
              <a:srgbClr val="2563A8"/>
            </a:solidFill>
            <a:prstDash val="solid"/>
          </a:ln>
        </p:spPr>
      </p:sp>
      <p:pic>
        <p:nvPicPr>
          <p:cNvPr id="11" name="Image 1" descr="preencoded.png">    </p:cNvPr>
          <p:cNvPicPr>
            <a:picLocks noChangeAspect="1"/>
          </p:cNvPicPr>
          <p:nvPr/>
        </p:nvPicPr>
        <p:blipFill>
          <a:blip r:embed="rId2"/>
          <a:stretch>
            <a:fillRect/>
          </a:stretch>
        </p:blipFill>
        <p:spPr>
          <a:xfrm>
            <a:off x="694944" y="2843784"/>
            <a:ext cx="347472" cy="347472"/>
          </a:xfrm>
          <a:prstGeom prst="rect">
            <a:avLst/>
          </a:prstGeom>
        </p:spPr>
      </p:pic>
      <p:sp>
        <p:nvSpPr>
          <p:cNvPr id="12" name="Text 7"/>
          <p:cNvSpPr txBox="1"/>
          <p:nvPr/>
        </p:nvSpPr>
        <p:spPr>
          <a:xfrm>
            <a:off x="1170432" y="2606040"/>
            <a:ext cx="1664208" cy="82296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server01</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192.168.56.10</a:t>
            </a:r>
            <a:endParaRPr lang="en-US" sz="1500" dirty="0"/>
          </a:p>
        </p:txBody>
      </p:sp>
      <p:sp>
        <p:nvSpPr>
          <p:cNvPr id="13" name="Shape 8"/>
          <p:cNvSpPr/>
          <p:nvPr/>
        </p:nvSpPr>
        <p:spPr>
          <a:xfrm>
            <a:off x="3657600" y="2606040"/>
            <a:ext cx="2377440" cy="822960"/>
          </a:xfrm>
          <a:prstGeom prst="roundRect">
            <a:avLst>
              <a:gd name="adj" fmla="val 8889"/>
            </a:avLst>
          </a:prstGeom>
          <a:solidFill>
            <a:srgbClr val="2563A8"/>
          </a:solidFill>
          <a:ln w="12700">
            <a:solidFill>
              <a:srgbClr val="2563A8"/>
            </a:solidFill>
            <a:prstDash val="solid"/>
          </a:ln>
        </p:spPr>
      </p:sp>
      <p:pic>
        <p:nvPicPr>
          <p:cNvPr id="14" name="Image 2" descr="preencoded.png">    </p:cNvPr>
          <p:cNvPicPr>
            <a:picLocks noChangeAspect="1"/>
          </p:cNvPicPr>
          <p:nvPr/>
        </p:nvPicPr>
        <p:blipFill>
          <a:blip r:embed="rId3"/>
          <a:stretch>
            <a:fillRect/>
          </a:stretch>
        </p:blipFill>
        <p:spPr>
          <a:xfrm>
            <a:off x="3803904" y="2843784"/>
            <a:ext cx="347472" cy="347472"/>
          </a:xfrm>
          <a:prstGeom prst="rect">
            <a:avLst/>
          </a:prstGeom>
        </p:spPr>
      </p:pic>
      <p:sp>
        <p:nvSpPr>
          <p:cNvPr id="15" name="Text 9"/>
          <p:cNvSpPr txBox="1"/>
          <p:nvPr/>
        </p:nvSpPr>
        <p:spPr>
          <a:xfrm>
            <a:off x="4279392" y="2606040"/>
            <a:ext cx="1664208" cy="82296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server02</a:t>
            </a:r>
            <a:endParaRPr lang="en-US" sz="1500" dirty="0"/>
          </a:p>
          <a:p>
            <a:pPr algn="l" indent="0" marL="0">
              <a:buNone/>
            </a:pPr>
            <a:r>
              <a:rPr lang="en-US" sz="1200" dirty="0">
                <a:solidFill>
                  <a:srgbClr val="E6EAF2"/>
                </a:solidFill>
                <a:latin typeface="Calibri" pitchFamily="34" charset="0"/>
                <a:ea typeface="Calibri" pitchFamily="34" charset="-122"/>
                <a:cs typeface="Calibri" pitchFamily="34" charset="-120"/>
              </a:rPr>
              <a:t>192.168.56.11</a:t>
            </a:r>
            <a:endParaRPr lang="en-US" sz="1500" dirty="0"/>
          </a:p>
        </p:txBody>
      </p:sp>
      <p:sp>
        <p:nvSpPr>
          <p:cNvPr id="16" name="Shape 10"/>
          <p:cNvSpPr/>
          <p:nvPr/>
        </p:nvSpPr>
        <p:spPr>
          <a:xfrm>
            <a:off x="2926080" y="3017520"/>
            <a:ext cx="731520" cy="0"/>
          </a:xfrm>
          <a:prstGeom prst="line">
            <a:avLst/>
          </a:prstGeom>
          <a:noFill/>
          <a:ln w="38100">
            <a:solidFill>
              <a:srgbClr val="2E8B3A"/>
            </a:solidFill>
            <a:prstDash val="solid"/>
          </a:ln>
        </p:spPr>
      </p:sp>
      <p:sp>
        <p:nvSpPr>
          <p:cNvPr id="17" name="Shape 11"/>
          <p:cNvSpPr/>
          <p:nvPr/>
        </p:nvSpPr>
        <p:spPr>
          <a:xfrm>
            <a:off x="548640" y="3703320"/>
            <a:ext cx="2697480" cy="411480"/>
          </a:xfrm>
          <a:prstGeom prst="roundRect">
            <a:avLst>
              <a:gd name="adj" fmla="val 26667"/>
            </a:avLst>
          </a:prstGeom>
          <a:solidFill>
            <a:srgbClr val="E6F3E8"/>
          </a:solidFill>
          <a:ln w="12700">
            <a:solidFill>
              <a:srgbClr val="2E8B3A"/>
            </a:solidFill>
            <a:prstDash val="solid"/>
          </a:ln>
        </p:spPr>
      </p:sp>
      <p:sp>
        <p:nvSpPr>
          <p:cNvPr id="18" name="Text 12"/>
          <p:cNvSpPr txBox="1"/>
          <p:nvPr/>
        </p:nvSpPr>
        <p:spPr>
          <a:xfrm>
            <a:off x="548640" y="3703320"/>
            <a:ext cx="2697480" cy="411480"/>
          </a:xfrm>
          <a:prstGeom prst="rect">
            <a:avLst/>
          </a:prstGeom>
          <a:noFill/>
          <a:ln/>
        </p:spPr>
        <p:txBody>
          <a:bodyPr wrap="square" lIns="0" tIns="0" rIns="0" bIns="0" rtlCol="0" anchor="ctr"/>
          <a:lstStyle/>
          <a:p>
            <a:pPr algn="ctr" indent="0" marL="0">
              <a:buNone/>
            </a:pPr>
            <a:r>
              <a:rPr lang="en-US" sz="1250" b="1" dirty="0">
                <a:solidFill>
                  <a:srgbClr val="2E8B3A"/>
                </a:solidFill>
                <a:latin typeface="Calibri" pitchFamily="34" charset="0"/>
                <a:ea typeface="Calibri" pitchFamily="34" charset="-122"/>
                <a:cs typeface="Calibri" pitchFamily="34" charset="-120"/>
              </a:rPr>
              <a:t>Client/server labs</a:t>
            </a:r>
            <a:endParaRPr lang="en-US" sz="1250" dirty="0"/>
          </a:p>
        </p:txBody>
      </p:sp>
      <p:sp>
        <p:nvSpPr>
          <p:cNvPr id="19" name="Shape 13"/>
          <p:cNvSpPr/>
          <p:nvPr/>
        </p:nvSpPr>
        <p:spPr>
          <a:xfrm>
            <a:off x="3337560" y="3703320"/>
            <a:ext cx="2697480" cy="411480"/>
          </a:xfrm>
          <a:prstGeom prst="roundRect">
            <a:avLst>
              <a:gd name="adj" fmla="val 26667"/>
            </a:avLst>
          </a:prstGeom>
          <a:solidFill>
            <a:srgbClr val="E6F3E8"/>
          </a:solidFill>
          <a:ln w="12700">
            <a:solidFill>
              <a:srgbClr val="2E8B3A"/>
            </a:solidFill>
            <a:prstDash val="solid"/>
          </a:ln>
        </p:spPr>
      </p:sp>
      <p:sp>
        <p:nvSpPr>
          <p:cNvPr id="20" name="Text 14"/>
          <p:cNvSpPr txBox="1"/>
          <p:nvPr/>
        </p:nvSpPr>
        <p:spPr>
          <a:xfrm>
            <a:off x="3337560" y="3703320"/>
            <a:ext cx="2697480" cy="411480"/>
          </a:xfrm>
          <a:prstGeom prst="rect">
            <a:avLst/>
          </a:prstGeom>
          <a:noFill/>
          <a:ln/>
        </p:spPr>
        <p:txBody>
          <a:bodyPr wrap="square" lIns="0" tIns="0" rIns="0" bIns="0" rtlCol="0" anchor="ctr"/>
          <a:lstStyle/>
          <a:p>
            <a:pPr algn="ctr" indent="0" marL="0">
              <a:buNone/>
            </a:pPr>
            <a:r>
              <a:rPr lang="en-US" sz="1250" b="1" dirty="0">
                <a:solidFill>
                  <a:srgbClr val="2E8B3A"/>
                </a:solidFill>
                <a:latin typeface="Calibri" pitchFamily="34" charset="0"/>
                <a:ea typeface="Calibri" pitchFamily="34" charset="-122"/>
                <a:cs typeface="Calibri" pitchFamily="34" charset="-120"/>
              </a:rPr>
              <a:t>Networking exercises</a:t>
            </a:r>
            <a:endParaRPr lang="en-US" sz="1250" dirty="0"/>
          </a:p>
        </p:txBody>
      </p:sp>
      <p:sp>
        <p:nvSpPr>
          <p:cNvPr id="21" name="Shape 15"/>
          <p:cNvSpPr/>
          <p:nvPr/>
        </p:nvSpPr>
        <p:spPr>
          <a:xfrm>
            <a:off x="548640" y="4206240"/>
            <a:ext cx="2697480" cy="411480"/>
          </a:xfrm>
          <a:prstGeom prst="roundRect">
            <a:avLst>
              <a:gd name="adj" fmla="val 26667"/>
            </a:avLst>
          </a:prstGeom>
          <a:solidFill>
            <a:srgbClr val="E6F3E8"/>
          </a:solidFill>
          <a:ln w="12700">
            <a:solidFill>
              <a:srgbClr val="2E8B3A"/>
            </a:solidFill>
            <a:prstDash val="solid"/>
          </a:ln>
        </p:spPr>
      </p:sp>
      <p:sp>
        <p:nvSpPr>
          <p:cNvPr id="22" name="Text 16"/>
          <p:cNvSpPr txBox="1"/>
          <p:nvPr/>
        </p:nvSpPr>
        <p:spPr>
          <a:xfrm>
            <a:off x="548640" y="4206240"/>
            <a:ext cx="2697480" cy="411480"/>
          </a:xfrm>
          <a:prstGeom prst="rect">
            <a:avLst/>
          </a:prstGeom>
          <a:noFill/>
          <a:ln/>
        </p:spPr>
        <p:txBody>
          <a:bodyPr wrap="square" lIns="0" tIns="0" rIns="0" bIns="0" rtlCol="0" anchor="ctr"/>
          <a:lstStyle/>
          <a:p>
            <a:pPr algn="ctr" indent="0" marL="0">
              <a:buNone/>
            </a:pPr>
            <a:r>
              <a:rPr lang="en-US" sz="1250" b="1" dirty="0">
                <a:solidFill>
                  <a:srgbClr val="2E8B3A"/>
                </a:solidFill>
                <a:latin typeface="Calibri" pitchFamily="34" charset="0"/>
                <a:ea typeface="Calibri" pitchFamily="34" charset="-122"/>
                <a:cs typeface="Calibri" pitchFamily="34" charset="-120"/>
              </a:rPr>
              <a:t>DNS labs</a:t>
            </a:r>
            <a:endParaRPr lang="en-US" sz="1250" dirty="0"/>
          </a:p>
        </p:txBody>
      </p:sp>
      <p:sp>
        <p:nvSpPr>
          <p:cNvPr id="23" name="Shape 17"/>
          <p:cNvSpPr/>
          <p:nvPr/>
        </p:nvSpPr>
        <p:spPr>
          <a:xfrm>
            <a:off x="3337560" y="4206240"/>
            <a:ext cx="2697480" cy="411480"/>
          </a:xfrm>
          <a:prstGeom prst="roundRect">
            <a:avLst>
              <a:gd name="adj" fmla="val 26667"/>
            </a:avLst>
          </a:prstGeom>
          <a:solidFill>
            <a:srgbClr val="E6F3E8"/>
          </a:solidFill>
          <a:ln w="12700">
            <a:solidFill>
              <a:srgbClr val="2E8B3A"/>
            </a:solidFill>
            <a:prstDash val="solid"/>
          </a:ln>
        </p:spPr>
      </p:sp>
      <p:sp>
        <p:nvSpPr>
          <p:cNvPr id="24" name="Text 18"/>
          <p:cNvSpPr txBox="1"/>
          <p:nvPr/>
        </p:nvSpPr>
        <p:spPr>
          <a:xfrm>
            <a:off x="3337560" y="4206240"/>
            <a:ext cx="2697480" cy="411480"/>
          </a:xfrm>
          <a:prstGeom prst="rect">
            <a:avLst/>
          </a:prstGeom>
          <a:noFill/>
          <a:ln/>
        </p:spPr>
        <p:txBody>
          <a:bodyPr wrap="square" lIns="0" tIns="0" rIns="0" bIns="0" rtlCol="0" anchor="ctr"/>
          <a:lstStyle/>
          <a:p>
            <a:pPr algn="ctr" indent="0" marL="0">
              <a:buNone/>
            </a:pPr>
            <a:r>
              <a:rPr lang="en-US" sz="1250" b="1" dirty="0">
                <a:solidFill>
                  <a:srgbClr val="2E8B3A"/>
                </a:solidFill>
                <a:latin typeface="Calibri" pitchFamily="34" charset="0"/>
                <a:ea typeface="Calibri" pitchFamily="34" charset="-122"/>
                <a:cs typeface="Calibri" pitchFamily="34" charset="-120"/>
              </a:rPr>
              <a:t>Web + database labs</a:t>
            </a:r>
            <a:endParaRPr lang="en-US" sz="1250" dirty="0"/>
          </a:p>
        </p:txBody>
      </p:sp>
      <p:sp>
        <p:nvSpPr>
          <p:cNvPr id="25" name="Shape 19"/>
          <p:cNvSpPr/>
          <p:nvPr/>
        </p:nvSpPr>
        <p:spPr>
          <a:xfrm>
            <a:off x="548640" y="4709160"/>
            <a:ext cx="2697480" cy="411480"/>
          </a:xfrm>
          <a:prstGeom prst="roundRect">
            <a:avLst>
              <a:gd name="adj" fmla="val 26667"/>
            </a:avLst>
          </a:prstGeom>
          <a:solidFill>
            <a:srgbClr val="E6F3E8"/>
          </a:solidFill>
          <a:ln w="12700">
            <a:solidFill>
              <a:srgbClr val="2E8B3A"/>
            </a:solidFill>
            <a:prstDash val="solid"/>
          </a:ln>
        </p:spPr>
      </p:sp>
      <p:sp>
        <p:nvSpPr>
          <p:cNvPr id="26" name="Text 20"/>
          <p:cNvSpPr txBox="1"/>
          <p:nvPr/>
        </p:nvSpPr>
        <p:spPr>
          <a:xfrm>
            <a:off x="548640" y="4709160"/>
            <a:ext cx="2697480" cy="411480"/>
          </a:xfrm>
          <a:prstGeom prst="rect">
            <a:avLst/>
          </a:prstGeom>
          <a:noFill/>
          <a:ln/>
        </p:spPr>
        <p:txBody>
          <a:bodyPr wrap="square" lIns="0" tIns="0" rIns="0" bIns="0" rtlCol="0" anchor="ctr"/>
          <a:lstStyle/>
          <a:p>
            <a:pPr algn="ctr" indent="0" marL="0">
              <a:buNone/>
            </a:pPr>
            <a:r>
              <a:rPr lang="en-US" sz="1250" b="1" dirty="0">
                <a:solidFill>
                  <a:srgbClr val="2E8B3A"/>
                </a:solidFill>
                <a:latin typeface="Calibri" pitchFamily="34" charset="0"/>
                <a:ea typeface="Calibri" pitchFamily="34" charset="-122"/>
                <a:cs typeface="Calibri" pitchFamily="34" charset="-120"/>
              </a:rPr>
              <a:t>Distributed app testing</a:t>
            </a:r>
            <a:endParaRPr lang="en-US" sz="1250" dirty="0"/>
          </a:p>
        </p:txBody>
      </p:sp>
      <p:sp>
        <p:nvSpPr>
          <p:cNvPr id="27" name="Text 21"/>
          <p:cNvSpPr txBox="1"/>
          <p:nvPr/>
        </p:nvSpPr>
        <p:spPr>
          <a:xfrm>
            <a:off x="548640" y="5120640"/>
            <a:ext cx="5577840" cy="365760"/>
          </a:xfrm>
          <a:prstGeom prst="rect">
            <a:avLst/>
          </a:prstGeom>
          <a:noFill/>
          <a:ln/>
        </p:spPr>
        <p:txBody>
          <a:bodyPr wrap="square" lIns="0" tIns="0" rIns="0" bIns="0" rtlCol="0" anchor="ctr"/>
          <a:lstStyle/>
          <a:p>
            <a:pPr indent="0" marL="0">
              <a:buNone/>
            </a:pPr>
            <a:r>
              <a:rPr lang="en-US" sz="1300" b="1" dirty="0">
                <a:solidFill>
                  <a:srgbClr val="5B45C9"/>
                </a:solidFill>
                <a:latin typeface="Courier New" pitchFamily="34" charset="0"/>
                <a:ea typeface="Courier New" pitchFamily="34" charset="-122"/>
                <a:cs typeface="Courier New" pitchFamily="34" charset="-120"/>
              </a:rPr>
              <a:t>vagrant up</a:t>
            </a:r>
            <a:pPr indent="0" marL="0">
              <a:buNone/>
            </a:pPr>
            <a:r>
              <a:rPr lang="en-US" sz="1300" dirty="0">
                <a:solidFill>
                  <a:srgbClr val="14202E"/>
                </a:solidFill>
                <a:latin typeface="Calibri" pitchFamily="34" charset="0"/>
                <a:ea typeface="Calibri" pitchFamily="34" charset="-122"/>
                <a:cs typeface="Calibri" pitchFamily="34" charset="-120"/>
              </a:rPr>
              <a:t>  starts both     </a:t>
            </a:r>
            <a:pPr indent="0" marL="0">
              <a:buNone/>
            </a:pPr>
            <a:r>
              <a:rPr lang="en-US" sz="1300" b="1" dirty="0">
                <a:solidFill>
                  <a:srgbClr val="5B45C9"/>
                </a:solidFill>
                <a:latin typeface="Courier New" pitchFamily="34" charset="0"/>
                <a:ea typeface="Courier New" pitchFamily="34" charset="-122"/>
                <a:cs typeface="Courier New" pitchFamily="34" charset="-120"/>
              </a:rPr>
              <a:t>vagrant ssh server02</a:t>
            </a:r>
            <a:pPr indent="0" marL="0">
              <a:buNone/>
            </a:pPr>
            <a:r>
              <a:rPr lang="en-US" sz="1300" dirty="0">
                <a:solidFill>
                  <a:srgbClr val="14202E"/>
                </a:solidFill>
                <a:latin typeface="Calibri" pitchFamily="34" charset="0"/>
                <a:ea typeface="Calibri" pitchFamily="34" charset="-122"/>
                <a:cs typeface="Calibri" pitchFamily="34" charset="-120"/>
              </a:rPr>
              <a:t>  enters one</a:t>
            </a:r>
            <a:endParaRPr lang="en-US" sz="1300" dirty="0"/>
          </a:p>
        </p:txBody>
      </p:sp>
      <p:sp>
        <p:nvSpPr>
          <p:cNvPr id="28" name="Shape 22"/>
          <p:cNvSpPr/>
          <p:nvPr/>
        </p:nvSpPr>
        <p:spPr>
          <a:xfrm>
            <a:off x="6355080" y="1417320"/>
            <a:ext cx="5287975" cy="4069080"/>
          </a:xfrm>
          <a:prstGeom prst="roundRect">
            <a:avLst>
              <a:gd name="adj" fmla="val 1348"/>
            </a:avLst>
          </a:prstGeom>
          <a:solidFill>
            <a:srgbClr val="0F172A"/>
          </a:solidFill>
          <a:ln w="12700">
            <a:solidFill>
              <a:srgbClr val="0F172A"/>
            </a:solidFill>
            <a:prstDash val="solid"/>
          </a:ln>
        </p:spPr>
      </p:sp>
      <p:sp>
        <p:nvSpPr>
          <p:cNvPr id="29" name="Shape 23"/>
          <p:cNvSpPr/>
          <p:nvPr/>
        </p:nvSpPr>
        <p:spPr>
          <a:xfrm>
            <a:off x="6537960" y="1563624"/>
            <a:ext cx="100584" cy="100584"/>
          </a:xfrm>
          <a:prstGeom prst="ellipse">
            <a:avLst/>
          </a:prstGeom>
          <a:solidFill>
            <a:srgbClr val="EF6B5E"/>
          </a:solidFill>
          <a:ln w="12700">
            <a:solidFill>
              <a:srgbClr val="EF6B5E"/>
            </a:solidFill>
            <a:prstDash val="solid"/>
          </a:ln>
        </p:spPr>
      </p:sp>
      <p:sp>
        <p:nvSpPr>
          <p:cNvPr id="30" name="Shape 24"/>
          <p:cNvSpPr/>
          <p:nvPr/>
        </p:nvSpPr>
        <p:spPr>
          <a:xfrm>
            <a:off x="6702552" y="1563624"/>
            <a:ext cx="100584" cy="100584"/>
          </a:xfrm>
          <a:prstGeom prst="ellipse">
            <a:avLst/>
          </a:prstGeom>
          <a:solidFill>
            <a:srgbClr val="F4BE4F"/>
          </a:solidFill>
          <a:ln w="12700">
            <a:solidFill>
              <a:srgbClr val="F4BE4F"/>
            </a:solidFill>
            <a:prstDash val="solid"/>
          </a:ln>
        </p:spPr>
      </p:sp>
      <p:sp>
        <p:nvSpPr>
          <p:cNvPr id="31" name="Shape 25"/>
          <p:cNvSpPr/>
          <p:nvPr/>
        </p:nvSpPr>
        <p:spPr>
          <a:xfrm>
            <a:off x="6867144" y="1563624"/>
            <a:ext cx="100584" cy="100584"/>
          </a:xfrm>
          <a:prstGeom prst="ellipse">
            <a:avLst/>
          </a:prstGeom>
          <a:solidFill>
            <a:srgbClr val="5FC454"/>
          </a:solidFill>
          <a:ln w="12700">
            <a:solidFill>
              <a:srgbClr val="5FC454"/>
            </a:solidFill>
            <a:prstDash val="solid"/>
          </a:ln>
        </p:spPr>
      </p:sp>
      <p:sp>
        <p:nvSpPr>
          <p:cNvPr id="32" name="Text 26"/>
          <p:cNvSpPr txBox="1"/>
          <p:nvPr/>
        </p:nvSpPr>
        <p:spPr>
          <a:xfrm>
            <a:off x="7086600" y="1490472"/>
            <a:ext cx="4373575" cy="256032"/>
          </a:xfrm>
          <a:prstGeom prst="rect">
            <a:avLst/>
          </a:prstGeom>
          <a:noFill/>
          <a:ln/>
        </p:spPr>
        <p:txBody>
          <a:bodyPr wrap="square" lIns="0" tIns="0" rIns="0" bIns="0" rtlCol="0" anchor="ctr"/>
          <a:lstStyle/>
          <a:p>
            <a:pPr indent="0" marL="0">
              <a:buNone/>
            </a:pPr>
            <a:r>
              <a:rPr lang="en-US" sz="1100" dirty="0">
                <a:solidFill>
                  <a:srgbClr val="F5B94A"/>
                </a:solidFill>
                <a:latin typeface="Courier New" pitchFamily="34" charset="0"/>
                <a:ea typeface="Courier New" pitchFamily="34" charset="-122"/>
                <a:cs typeface="Courier New" pitchFamily="34" charset="-120"/>
              </a:rPr>
              <a:t>Vagrantfile</a:t>
            </a:r>
            <a:endParaRPr lang="en-US" sz="1100" dirty="0"/>
          </a:p>
        </p:txBody>
      </p:sp>
      <p:sp>
        <p:nvSpPr>
          <p:cNvPr id="33" name="Text 27"/>
          <p:cNvSpPr txBox="1"/>
          <p:nvPr/>
        </p:nvSpPr>
        <p:spPr>
          <a:xfrm>
            <a:off x="6556248" y="1856232"/>
            <a:ext cx="4922215" cy="3520440"/>
          </a:xfrm>
          <a:prstGeom prst="rect">
            <a:avLst/>
          </a:prstGeom>
          <a:noFill/>
          <a:ln/>
        </p:spPr>
        <p:txBody>
          <a:bodyPr wrap="square" lIns="0" tIns="0" rIns="0" bIns="0" rtlCol="0" anchor="t"/>
          <a:lstStyle/>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Vagrant.configure("2") do |config|</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config.vm.box = "bento/ubuntu-24.04"</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config.vm.define "server01" do |s1|</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s1.vm.hostname = "server01"</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s1.vm.network "private_network",</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ip: "192.168.56.10"</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end</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config.vm.define "server02" do |s2|</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s2.vm.hostname = "server02"</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s2.vm.network "private_network",</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ip: "192.168.56.11"</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  end</a:t>
            </a:r>
            <a:endParaRPr lang="en-US" sz="1200" dirty="0"/>
          </a:p>
          <a:p>
            <a:pPr indent="0" marL="0">
              <a:lnSpc>
                <a:spcPct val="105000"/>
              </a:lnSpc>
              <a:buNone/>
            </a:pPr>
            <a:r>
              <a:rPr lang="en-US" sz="1200" dirty="0">
                <a:solidFill>
                  <a:srgbClr val="E2E8F0"/>
                </a:solidFill>
                <a:latin typeface="Courier New" pitchFamily="34" charset="0"/>
                <a:ea typeface="Courier New" pitchFamily="34" charset="-122"/>
                <a:cs typeface="Courier New" pitchFamily="34" charset="-120"/>
              </a:rPr>
              <a:t>end</a:t>
            </a:r>
            <a:endParaRPr lang="en-US" sz="1200" dirty="0"/>
          </a:p>
        </p:txBody>
      </p:sp>
      <p:sp>
        <p:nvSpPr>
          <p:cNvPr id="34" name="Shape 28"/>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5" name="Shape 29"/>
          <p:cNvSpPr/>
          <p:nvPr/>
        </p:nvSpPr>
        <p:spPr>
          <a:xfrm>
            <a:off x="731520" y="5861304"/>
            <a:ext cx="420624" cy="420624"/>
          </a:xfrm>
          <a:prstGeom prst="ellipse">
            <a:avLst/>
          </a:prstGeom>
          <a:solidFill>
            <a:srgbClr val="5B45C9"/>
          </a:solidFill>
          <a:ln w="12700">
            <a:solidFill>
              <a:srgbClr val="5B45C9"/>
            </a:solidFill>
            <a:prstDash val="solid"/>
          </a:ln>
        </p:spPr>
      </p:sp>
      <p:pic>
        <p:nvPicPr>
          <p:cNvPr id="36" name="Image 3" descr="preencoded.png">    </p:cNvPr>
          <p:cNvPicPr>
            <a:picLocks noChangeAspect="1"/>
          </p:cNvPicPr>
          <p:nvPr/>
        </p:nvPicPr>
        <p:blipFill>
          <a:blip r:embed="rId4"/>
          <a:stretch>
            <a:fillRect/>
          </a:stretch>
        </p:blipFill>
        <p:spPr>
          <a:xfrm>
            <a:off x="836676" y="5966460"/>
            <a:ext cx="210312" cy="210312"/>
          </a:xfrm>
          <a:prstGeom prst="rect">
            <a:avLst/>
          </a:prstGeom>
        </p:spPr>
      </p:pic>
      <p:sp>
        <p:nvSpPr>
          <p:cNvPr id="37" name="Text 30"/>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config.vm.define adds a machine.  vagrant ssh server01 picks which one to enter.</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23 · COMPARISON</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vs manual VM creation</a:t>
            </a:r>
            <a:endParaRPr lang="en-US" sz="30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914400"/>
        </p:xfrm>
        <a:graphic>
          <a:graphicData uri="http://schemas.openxmlformats.org/drawingml/2006/table">
            <a:tbl>
              <a:tblPr/>
              <a:tblGrid>
                <a:gridCol w="2743200"/>
                <a:gridCol w="4160520"/>
                <a:gridCol w="4190695"/>
              </a:tblGrid>
              <a:tr h="566928">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Activity</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Manual VM</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Vagrant</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4202E"/>
                    </a:solidFill>
                  </a:tcPr>
                </a:tc>
              </a:tr>
              <a:tr h="566928">
                <a:tc>
                  <a:txBody>
                    <a:bodyPr/>
                    <a:lstStyle/>
                    <a:p>
                      <a:pPr indent="0" marL="0">
                        <a:buNone/>
                      </a:pPr>
                      <a:r>
                        <a:rPr lang="en-US" sz="1600" b="1" dirty="0">
                          <a:solidFill>
                            <a:srgbClr val="14202E"/>
                          </a:solidFill>
                          <a:latin typeface="Calibri" pitchFamily="34" charset="0"/>
                          <a:ea typeface="Calibri" pitchFamily="34" charset="-122"/>
                          <a:cs typeface="Calibri" pitchFamily="34" charset="-120"/>
                        </a:rPr>
                        <a:t>VM creation</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Manual — click through the hypervisor</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Configuration-driven</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66928">
                <a:tc>
                  <a:txBody>
                    <a:bodyPr/>
                    <a:lstStyle/>
                    <a:p>
                      <a:pPr indent="0" marL="0">
                        <a:buNone/>
                      </a:pPr>
                      <a:r>
                        <a:rPr lang="en-US" sz="1600" b="1" dirty="0">
                          <a:solidFill>
                            <a:srgbClr val="14202E"/>
                          </a:solidFill>
                          <a:latin typeface="Calibri" pitchFamily="34" charset="0"/>
                          <a:ea typeface="Calibri" pitchFamily="34" charset="-122"/>
                          <a:cs typeface="Calibri" pitchFamily="34" charset="-120"/>
                        </a:rPr>
                        <a:t>Configuration</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Manual, step by step</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Defined in the Vagrantfile</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66928">
                <a:tc>
                  <a:txBody>
                    <a:bodyPr/>
                    <a:lstStyle/>
                    <a:p>
                      <a:pPr indent="0" marL="0">
                        <a:buNone/>
                      </a:pPr>
                      <a:r>
                        <a:rPr lang="en-US" sz="1600" b="1" dirty="0">
                          <a:solidFill>
                            <a:srgbClr val="14202E"/>
                          </a:solidFill>
                          <a:latin typeface="Calibri" pitchFamily="34" charset="0"/>
                          <a:ea typeface="Calibri" pitchFamily="34" charset="-122"/>
                          <a:cs typeface="Calibri" pitchFamily="34" charset="-120"/>
                        </a:rPr>
                        <a:t>Repetition</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Time-consuming</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Repeatable with one command</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66928">
                <a:tc>
                  <a:txBody>
                    <a:bodyPr/>
                    <a:lstStyle/>
                    <a:p>
                      <a:pPr indent="0" marL="0">
                        <a:buNone/>
                      </a:pPr>
                      <a:r>
                        <a:rPr lang="en-US" sz="1600" b="1" dirty="0">
                          <a:solidFill>
                            <a:srgbClr val="14202E"/>
                          </a:solidFill>
                          <a:latin typeface="Calibri" pitchFamily="34" charset="0"/>
                          <a:ea typeface="Calibri" pitchFamily="34" charset="-122"/>
                          <a:cs typeface="Calibri" pitchFamily="34" charset="-120"/>
                        </a:rPr>
                        <a:t>Sharing</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More difficult (export large images)</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Share the configuration files</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66928">
                <a:tc>
                  <a:txBody>
                    <a:bodyPr/>
                    <a:lstStyle/>
                    <a:p>
                      <a:pPr indent="0" marL="0">
                        <a:buNone/>
                      </a:pPr>
                      <a:r>
                        <a:rPr lang="en-US" sz="1600" b="1" dirty="0">
                          <a:solidFill>
                            <a:srgbClr val="14202E"/>
                          </a:solidFill>
                          <a:latin typeface="Calibri" pitchFamily="34" charset="0"/>
                          <a:ea typeface="Calibri" pitchFamily="34" charset="-122"/>
                          <a:cs typeface="Calibri" pitchFamily="34" charset="-120"/>
                        </a:rPr>
                        <a:t>Rebuilding</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Manual, from memory or notes</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b="1" dirty="0">
                          <a:solidFill>
                            <a:srgbClr val="5B45C9"/>
                          </a:solidFill>
                          <a:latin typeface="Courier New" pitchFamily="34" charset="0"/>
                          <a:ea typeface="Courier New" pitchFamily="34" charset="-122"/>
                          <a:cs typeface="Courier New" pitchFamily="34" charset="-120"/>
                        </a:rPr>
                        <a:t>vagrant up</a:t>
                      </a:r>
                      <a:endParaRPr lang="en-US" sz="1600" dirty="0">
                        <a:latin typeface="Courier New" charset="0"/>
                        <a:ea typeface="Courier New" charset="0"/>
                        <a:cs typeface="Courier New"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566928">
                <a:tc>
                  <a:txBody>
                    <a:bodyPr/>
                    <a:lstStyle/>
                    <a:p>
                      <a:pPr indent="0" marL="0">
                        <a:buNone/>
                      </a:pPr>
                      <a:r>
                        <a:rPr lang="en-US" sz="1600" b="1" dirty="0">
                          <a:solidFill>
                            <a:srgbClr val="14202E"/>
                          </a:solidFill>
                          <a:latin typeface="Calibri" pitchFamily="34" charset="0"/>
                          <a:ea typeface="Calibri" pitchFamily="34" charset="-122"/>
                          <a:cs typeface="Calibri" pitchFamily="34" charset="-120"/>
                        </a:rPr>
                        <a:t>Standardization</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Depends on the person and process</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600" dirty="0">
                          <a:solidFill>
                            <a:srgbClr val="1F2937"/>
                          </a:solidFill>
                          <a:latin typeface="Calibri" pitchFamily="34" charset="0"/>
                          <a:ea typeface="Calibri" pitchFamily="34" charset="-122"/>
                          <a:cs typeface="Calibri" pitchFamily="34" charset="-120"/>
                        </a:rPr>
                        <a:t>Defined environment</a:t>
                      </a:r>
                      <a:endParaRPr lang="en-US" sz="1600" dirty="0">
                        <a:latin typeface="Calibri" charset="0"/>
                        <a:ea typeface="Calibri" charset="0"/>
                        <a:cs typeface="Calibri" charset="0"/>
                      </a:endParaRPr>
                    </a:p>
                  </a:txBody>
                  <a:tcPr marL="137160" marR="137160" marT="45720" marB="4572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bl>
          </a:graphicData>
        </a:graphic>
      </p:graphicFrame>
      <p:sp>
        <p:nvSpPr>
          <p:cNvPr id="6" name="Shape 2"/>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7" name="Shape 3"/>
          <p:cNvSpPr/>
          <p:nvPr/>
        </p:nvSpPr>
        <p:spPr>
          <a:xfrm>
            <a:off x="731520" y="5861304"/>
            <a:ext cx="420624" cy="420624"/>
          </a:xfrm>
          <a:prstGeom prst="ellipse">
            <a:avLst/>
          </a:prstGeom>
          <a:solidFill>
            <a:srgbClr val="5B45C9"/>
          </a:solidFill>
          <a:ln w="12700">
            <a:solidFill>
              <a:srgbClr val="5B45C9"/>
            </a:solidFill>
            <a:prstDash val="solid"/>
          </a:ln>
        </p:spPr>
      </p:sp>
      <p:pic>
        <p:nvPicPr>
          <p:cNvPr id="8"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9" name="Text 4"/>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Vagrant doesn't eliminate the need to understand virtualization — each line maps to a manual step.</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24 · VAGRANT VS CLOUD</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 vs the cloud (AWS)</a:t>
            </a:r>
            <a:endParaRPr lang="en-US" sz="3000" dirty="0"/>
          </a:p>
        </p:txBody>
      </p:sp>
      <p:sp>
        <p:nvSpPr>
          <p:cNvPr id="5" name="Shape 2"/>
          <p:cNvSpPr/>
          <p:nvPr/>
        </p:nvSpPr>
        <p:spPr>
          <a:xfrm>
            <a:off x="548640" y="1417320"/>
            <a:ext cx="3657600" cy="4069080"/>
          </a:xfrm>
          <a:prstGeom prst="roundRect">
            <a:avLst>
              <a:gd name="adj" fmla="val 2000"/>
            </a:avLst>
          </a:prstGeom>
          <a:solidFill>
            <a:srgbClr val="F2F4F8"/>
          </a:solidFill>
          <a:ln w="12700">
            <a:solidFill>
              <a:srgbClr val="F2F4F8"/>
            </a:solidFill>
            <a:prstDash val="solid"/>
          </a:ln>
        </p:spPr>
      </p:sp>
      <p:sp>
        <p:nvSpPr>
          <p:cNvPr id="6" name="Text 3"/>
          <p:cNvSpPr txBox="1"/>
          <p:nvPr/>
        </p:nvSpPr>
        <p:spPr>
          <a:xfrm>
            <a:off x="777240" y="1508760"/>
            <a:ext cx="3200400" cy="411480"/>
          </a:xfrm>
          <a:prstGeom prst="rect">
            <a:avLst/>
          </a:prstGeom>
          <a:noFill/>
          <a:ln/>
        </p:spPr>
        <p:txBody>
          <a:bodyPr wrap="square" lIns="0" tIns="0" rIns="0" bIns="0" rtlCol="0" anchor="t"/>
          <a:lstStyle/>
          <a:p>
            <a:pPr indent="0" marL="0">
              <a:buNone/>
            </a:pPr>
            <a:r>
              <a:rPr lang="en-US" sz="1800" b="1" dirty="0">
                <a:solidFill>
                  <a:srgbClr val="5B45C9"/>
                </a:solidFill>
                <a:latin typeface="Arial" pitchFamily="34" charset="0"/>
                <a:ea typeface="Arial" pitchFamily="34" charset="-122"/>
                <a:cs typeface="Arial" pitchFamily="34" charset="-120"/>
              </a:rPr>
              <a:t>Vagrant</a:t>
            </a:r>
            <a:endParaRPr lang="en-US" sz="1800" dirty="0"/>
          </a:p>
        </p:txBody>
      </p:sp>
      <p:sp>
        <p:nvSpPr>
          <p:cNvPr id="7" name="Shape 4"/>
          <p:cNvSpPr/>
          <p:nvPr/>
        </p:nvSpPr>
        <p:spPr>
          <a:xfrm>
            <a:off x="1005840" y="2011680"/>
            <a:ext cx="2743200" cy="438912"/>
          </a:xfrm>
          <a:prstGeom prst="roundRect">
            <a:avLst>
              <a:gd name="adj" fmla="val 16667"/>
            </a:avLst>
          </a:prstGeom>
          <a:solidFill>
            <a:srgbClr val="5B45C9"/>
          </a:solidFill>
          <a:ln w="12700">
            <a:solidFill>
              <a:srgbClr val="5B45C9"/>
            </a:solidFill>
            <a:prstDash val="solid"/>
          </a:ln>
        </p:spPr>
      </p:sp>
      <p:sp>
        <p:nvSpPr>
          <p:cNvPr id="8" name="Text 5"/>
          <p:cNvSpPr txBox="1"/>
          <p:nvPr/>
        </p:nvSpPr>
        <p:spPr>
          <a:xfrm>
            <a:off x="1097280" y="2011680"/>
            <a:ext cx="256032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Vagrant</a:t>
            </a:r>
            <a:endParaRPr lang="en-US" sz="1400" dirty="0"/>
          </a:p>
        </p:txBody>
      </p:sp>
      <p:sp>
        <p:nvSpPr>
          <p:cNvPr id="9" name="Shape 6"/>
          <p:cNvSpPr/>
          <p:nvPr/>
        </p:nvSpPr>
        <p:spPr>
          <a:xfrm>
            <a:off x="2377440" y="2450592"/>
            <a:ext cx="0" cy="201168"/>
          </a:xfrm>
          <a:prstGeom prst="line">
            <a:avLst/>
          </a:prstGeom>
          <a:noFill/>
          <a:ln w="22225">
            <a:solidFill>
              <a:srgbClr val="8A94A6"/>
            </a:solidFill>
            <a:prstDash val="solid"/>
            <a:tailEnd type="triangle"/>
          </a:ln>
        </p:spPr>
      </p:sp>
      <p:sp>
        <p:nvSpPr>
          <p:cNvPr id="10" name="Shape 7"/>
          <p:cNvSpPr/>
          <p:nvPr/>
        </p:nvSpPr>
        <p:spPr>
          <a:xfrm>
            <a:off x="1005840" y="2651760"/>
            <a:ext cx="2743200" cy="438912"/>
          </a:xfrm>
          <a:prstGeom prst="roundRect">
            <a:avLst>
              <a:gd name="adj" fmla="val 16667"/>
            </a:avLst>
          </a:prstGeom>
          <a:solidFill>
            <a:srgbClr val="0F8B7D"/>
          </a:solidFill>
          <a:ln w="12700">
            <a:solidFill>
              <a:srgbClr val="0F8B7D"/>
            </a:solidFill>
            <a:prstDash val="solid"/>
          </a:ln>
        </p:spPr>
      </p:sp>
      <p:sp>
        <p:nvSpPr>
          <p:cNvPr id="11" name="Text 8"/>
          <p:cNvSpPr txBox="1"/>
          <p:nvPr/>
        </p:nvSpPr>
        <p:spPr>
          <a:xfrm>
            <a:off x="1097280" y="2651760"/>
            <a:ext cx="256032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Local virtualization</a:t>
            </a:r>
            <a:endParaRPr lang="en-US" sz="1400" dirty="0"/>
          </a:p>
        </p:txBody>
      </p:sp>
      <p:sp>
        <p:nvSpPr>
          <p:cNvPr id="12" name="Shape 9"/>
          <p:cNvSpPr/>
          <p:nvPr/>
        </p:nvSpPr>
        <p:spPr>
          <a:xfrm>
            <a:off x="2377440" y="3090672"/>
            <a:ext cx="0" cy="201168"/>
          </a:xfrm>
          <a:prstGeom prst="line">
            <a:avLst/>
          </a:prstGeom>
          <a:noFill/>
          <a:ln w="22225">
            <a:solidFill>
              <a:srgbClr val="8A94A6"/>
            </a:solidFill>
            <a:prstDash val="solid"/>
            <a:tailEnd type="triangle"/>
          </a:ln>
        </p:spPr>
      </p:sp>
      <p:sp>
        <p:nvSpPr>
          <p:cNvPr id="13" name="Shape 10"/>
          <p:cNvSpPr/>
          <p:nvPr/>
        </p:nvSpPr>
        <p:spPr>
          <a:xfrm>
            <a:off x="1005840" y="3291840"/>
            <a:ext cx="2743200" cy="438912"/>
          </a:xfrm>
          <a:prstGeom prst="roundRect">
            <a:avLst>
              <a:gd name="adj" fmla="val 16667"/>
            </a:avLst>
          </a:prstGeom>
          <a:solidFill>
            <a:srgbClr val="2563A8"/>
          </a:solidFill>
          <a:ln w="12700">
            <a:solidFill>
              <a:srgbClr val="2563A8"/>
            </a:solidFill>
            <a:prstDash val="solid"/>
          </a:ln>
        </p:spPr>
      </p:sp>
      <p:sp>
        <p:nvSpPr>
          <p:cNvPr id="14" name="Text 11"/>
          <p:cNvSpPr txBox="1"/>
          <p:nvPr/>
        </p:nvSpPr>
        <p:spPr>
          <a:xfrm>
            <a:off x="1097280" y="3291840"/>
            <a:ext cx="256032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Virtual machine</a:t>
            </a:r>
            <a:endParaRPr lang="en-US" sz="1400" dirty="0"/>
          </a:p>
        </p:txBody>
      </p:sp>
      <p:sp>
        <p:nvSpPr>
          <p:cNvPr id="15" name="Text 12"/>
          <p:cNvSpPr txBox="1"/>
          <p:nvPr/>
        </p:nvSpPr>
        <p:spPr>
          <a:xfrm>
            <a:off x="777240" y="4069080"/>
            <a:ext cx="3246120" cy="1371600"/>
          </a:xfrm>
          <a:prstGeom prst="rect">
            <a:avLst/>
          </a:prstGeom>
          <a:noFill/>
          <a:ln/>
        </p:spPr>
        <p:txBody>
          <a:bodyPr wrap="square" lIns="0" tIns="0" rIns="0" bIns="0" rtlCol="0" anchor="t"/>
          <a:lstStyle/>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Runs on your own computer</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Uses your CPU, RAM and disk</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Purpose: development, testing, labs</a:t>
            </a:r>
            <a:endParaRPr lang="en-US" sz="1350" dirty="0"/>
          </a:p>
        </p:txBody>
      </p:sp>
      <p:sp>
        <p:nvSpPr>
          <p:cNvPr id="16" name="Shape 13"/>
          <p:cNvSpPr/>
          <p:nvPr/>
        </p:nvSpPr>
        <p:spPr>
          <a:xfrm>
            <a:off x="7985455" y="1417320"/>
            <a:ext cx="3657600" cy="4069080"/>
          </a:xfrm>
          <a:prstGeom prst="roundRect">
            <a:avLst>
              <a:gd name="adj" fmla="val 2000"/>
            </a:avLst>
          </a:prstGeom>
          <a:solidFill>
            <a:srgbClr val="F2F4F8"/>
          </a:solidFill>
          <a:ln w="12700">
            <a:solidFill>
              <a:srgbClr val="F2F4F8"/>
            </a:solidFill>
            <a:prstDash val="solid"/>
          </a:ln>
        </p:spPr>
      </p:sp>
      <p:sp>
        <p:nvSpPr>
          <p:cNvPr id="17" name="Text 14"/>
          <p:cNvSpPr txBox="1"/>
          <p:nvPr/>
        </p:nvSpPr>
        <p:spPr>
          <a:xfrm>
            <a:off x="8214055" y="1508760"/>
            <a:ext cx="3200400" cy="411480"/>
          </a:xfrm>
          <a:prstGeom prst="rect">
            <a:avLst/>
          </a:prstGeom>
          <a:noFill/>
          <a:ln/>
        </p:spPr>
        <p:txBody>
          <a:bodyPr wrap="square" lIns="0" tIns="0" rIns="0" bIns="0" rtlCol="0" anchor="t"/>
          <a:lstStyle/>
          <a:p>
            <a:pPr indent="0" marL="0">
              <a:buNone/>
            </a:pPr>
            <a:r>
              <a:rPr lang="en-US" sz="1800" b="1" dirty="0">
                <a:solidFill>
                  <a:srgbClr val="1F4E79"/>
                </a:solidFill>
                <a:latin typeface="Arial" pitchFamily="34" charset="0"/>
                <a:ea typeface="Arial" pitchFamily="34" charset="-122"/>
                <a:cs typeface="Arial" pitchFamily="34" charset="-120"/>
              </a:rPr>
              <a:t>AWS</a:t>
            </a:r>
            <a:endParaRPr lang="en-US" sz="1800" dirty="0"/>
          </a:p>
        </p:txBody>
      </p:sp>
      <p:sp>
        <p:nvSpPr>
          <p:cNvPr id="18" name="Shape 15"/>
          <p:cNvSpPr/>
          <p:nvPr/>
        </p:nvSpPr>
        <p:spPr>
          <a:xfrm>
            <a:off x="8442655" y="2011680"/>
            <a:ext cx="2743200" cy="438912"/>
          </a:xfrm>
          <a:prstGeom prst="roundRect">
            <a:avLst>
              <a:gd name="adj" fmla="val 16667"/>
            </a:avLst>
          </a:prstGeom>
          <a:solidFill>
            <a:srgbClr val="1F4E79"/>
          </a:solidFill>
          <a:ln w="12700">
            <a:solidFill>
              <a:srgbClr val="1F4E79"/>
            </a:solidFill>
            <a:prstDash val="solid"/>
          </a:ln>
        </p:spPr>
      </p:sp>
      <p:sp>
        <p:nvSpPr>
          <p:cNvPr id="19" name="Text 16"/>
          <p:cNvSpPr txBox="1"/>
          <p:nvPr/>
        </p:nvSpPr>
        <p:spPr>
          <a:xfrm>
            <a:off x="8534095" y="2011680"/>
            <a:ext cx="256032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AWS</a:t>
            </a:r>
            <a:endParaRPr lang="en-US" sz="1400" dirty="0"/>
          </a:p>
        </p:txBody>
      </p:sp>
      <p:sp>
        <p:nvSpPr>
          <p:cNvPr id="20" name="Shape 17"/>
          <p:cNvSpPr/>
          <p:nvPr/>
        </p:nvSpPr>
        <p:spPr>
          <a:xfrm>
            <a:off x="9814255" y="2450592"/>
            <a:ext cx="0" cy="201168"/>
          </a:xfrm>
          <a:prstGeom prst="line">
            <a:avLst/>
          </a:prstGeom>
          <a:noFill/>
          <a:ln w="22225">
            <a:solidFill>
              <a:srgbClr val="8A94A6"/>
            </a:solidFill>
            <a:prstDash val="solid"/>
            <a:tailEnd type="triangle"/>
          </a:ln>
        </p:spPr>
      </p:sp>
      <p:sp>
        <p:nvSpPr>
          <p:cNvPr id="21" name="Shape 18"/>
          <p:cNvSpPr/>
          <p:nvPr/>
        </p:nvSpPr>
        <p:spPr>
          <a:xfrm>
            <a:off x="8442655" y="2651760"/>
            <a:ext cx="2743200" cy="438912"/>
          </a:xfrm>
          <a:prstGeom prst="roundRect">
            <a:avLst>
              <a:gd name="adj" fmla="val 16667"/>
            </a:avLst>
          </a:prstGeom>
          <a:solidFill>
            <a:srgbClr val="1F4E79"/>
          </a:solidFill>
          <a:ln w="12700">
            <a:solidFill>
              <a:srgbClr val="1F4E79"/>
            </a:solidFill>
            <a:prstDash val="solid"/>
          </a:ln>
        </p:spPr>
      </p:sp>
      <p:sp>
        <p:nvSpPr>
          <p:cNvPr id="22" name="Text 19"/>
          <p:cNvSpPr txBox="1"/>
          <p:nvPr/>
        </p:nvSpPr>
        <p:spPr>
          <a:xfrm>
            <a:off x="8534095" y="2651760"/>
            <a:ext cx="256032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Cloud infrastructure</a:t>
            </a:r>
            <a:endParaRPr lang="en-US" sz="1400" dirty="0"/>
          </a:p>
        </p:txBody>
      </p:sp>
      <p:sp>
        <p:nvSpPr>
          <p:cNvPr id="23" name="Shape 20"/>
          <p:cNvSpPr/>
          <p:nvPr/>
        </p:nvSpPr>
        <p:spPr>
          <a:xfrm>
            <a:off x="9814255" y="3090672"/>
            <a:ext cx="0" cy="201168"/>
          </a:xfrm>
          <a:prstGeom prst="line">
            <a:avLst/>
          </a:prstGeom>
          <a:noFill/>
          <a:ln w="22225">
            <a:solidFill>
              <a:srgbClr val="8A94A6"/>
            </a:solidFill>
            <a:prstDash val="solid"/>
            <a:tailEnd type="triangle"/>
          </a:ln>
        </p:spPr>
      </p:sp>
      <p:sp>
        <p:nvSpPr>
          <p:cNvPr id="24" name="Shape 21"/>
          <p:cNvSpPr/>
          <p:nvPr/>
        </p:nvSpPr>
        <p:spPr>
          <a:xfrm>
            <a:off x="8442655" y="3291840"/>
            <a:ext cx="2743200" cy="438912"/>
          </a:xfrm>
          <a:prstGeom prst="roundRect">
            <a:avLst>
              <a:gd name="adj" fmla="val 16667"/>
            </a:avLst>
          </a:prstGeom>
          <a:solidFill>
            <a:srgbClr val="2563A8"/>
          </a:solidFill>
          <a:ln w="12700">
            <a:solidFill>
              <a:srgbClr val="2563A8"/>
            </a:solidFill>
            <a:prstDash val="solid"/>
          </a:ln>
        </p:spPr>
      </p:sp>
      <p:sp>
        <p:nvSpPr>
          <p:cNvPr id="25" name="Text 22"/>
          <p:cNvSpPr txBox="1"/>
          <p:nvPr/>
        </p:nvSpPr>
        <p:spPr>
          <a:xfrm>
            <a:off x="8534095" y="3291840"/>
            <a:ext cx="2560320"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EC2 / VPC / EBS / …</a:t>
            </a:r>
            <a:endParaRPr lang="en-US" sz="1400" dirty="0"/>
          </a:p>
        </p:txBody>
      </p:sp>
      <p:sp>
        <p:nvSpPr>
          <p:cNvPr id="26" name="Text 23"/>
          <p:cNvSpPr txBox="1"/>
          <p:nvPr/>
        </p:nvSpPr>
        <p:spPr>
          <a:xfrm>
            <a:off x="8214055" y="4069080"/>
            <a:ext cx="3246120" cy="1371600"/>
          </a:xfrm>
          <a:prstGeom prst="rect">
            <a:avLst/>
          </a:prstGeom>
          <a:noFill/>
          <a:ln/>
        </p:spPr>
        <p:txBody>
          <a:bodyPr wrap="square" lIns="0" tIns="0" rIns="0" bIns="0" rtlCol="0" anchor="t"/>
          <a:lstStyle/>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Runs in AWS data centers</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Pay for what you use; global scale</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Purpose: real workloads, managed services</a:t>
            </a:r>
            <a:endParaRPr lang="en-US" sz="1350" dirty="0"/>
          </a:p>
        </p:txBody>
      </p:sp>
      <p:sp>
        <p:nvSpPr>
          <p:cNvPr id="27" name="Text 24"/>
          <p:cNvSpPr txBox="1"/>
          <p:nvPr/>
        </p:nvSpPr>
        <p:spPr>
          <a:xfrm>
            <a:off x="4480560" y="1508760"/>
            <a:ext cx="3230575" cy="411480"/>
          </a:xfrm>
          <a:prstGeom prst="rect">
            <a:avLst/>
          </a:prstGeom>
          <a:noFill/>
          <a:ln/>
        </p:spPr>
        <p:txBody>
          <a:bodyPr wrap="square" lIns="0" tIns="0" rIns="0" bIns="0" rtlCol="0" anchor="t"/>
          <a:lstStyle/>
          <a:p>
            <a:pPr algn="ctr" indent="0" marL="0">
              <a:buNone/>
            </a:pPr>
            <a:r>
              <a:rPr lang="en-US" sz="1600" b="1" dirty="0">
                <a:solidFill>
                  <a:srgbClr val="5B6472"/>
                </a:solidFill>
                <a:latin typeface="Calibri" pitchFamily="34" charset="0"/>
                <a:ea typeface="Calibri" pitchFamily="34" charset="-122"/>
                <a:cs typeface="Calibri" pitchFamily="34" charset="-120"/>
              </a:rPr>
              <a:t>Shared ideas</a:t>
            </a:r>
            <a:endParaRPr lang="en-US" sz="1600" dirty="0"/>
          </a:p>
        </p:txBody>
      </p:sp>
      <p:sp>
        <p:nvSpPr>
          <p:cNvPr id="28" name="Shape 25"/>
          <p:cNvSpPr/>
          <p:nvPr/>
        </p:nvSpPr>
        <p:spPr>
          <a:xfrm>
            <a:off x="4480560" y="2011680"/>
            <a:ext cx="1386688" cy="457200"/>
          </a:xfrm>
          <a:prstGeom prst="roundRect">
            <a:avLst>
              <a:gd name="adj" fmla="val 24000"/>
            </a:avLst>
          </a:prstGeom>
          <a:solidFill>
            <a:srgbClr val="EEEBFB"/>
          </a:solidFill>
          <a:ln w="12700">
            <a:solidFill>
              <a:srgbClr val="5B45C9"/>
            </a:solidFill>
            <a:prstDash val="solid"/>
          </a:ln>
        </p:spPr>
      </p:sp>
      <p:sp>
        <p:nvSpPr>
          <p:cNvPr id="29" name="Text 26"/>
          <p:cNvSpPr txBox="1"/>
          <p:nvPr/>
        </p:nvSpPr>
        <p:spPr>
          <a:xfrm>
            <a:off x="4480560" y="2011680"/>
            <a:ext cx="1386688" cy="45720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Vagrant VM</a:t>
            </a:r>
            <a:endParaRPr lang="en-US" sz="1200" dirty="0"/>
          </a:p>
        </p:txBody>
      </p:sp>
      <p:sp>
        <p:nvSpPr>
          <p:cNvPr id="30" name="Text 27"/>
          <p:cNvSpPr txBox="1"/>
          <p:nvPr/>
        </p:nvSpPr>
        <p:spPr>
          <a:xfrm>
            <a:off x="5867248" y="2011680"/>
            <a:ext cx="457200" cy="457200"/>
          </a:xfrm>
          <a:prstGeom prst="rect">
            <a:avLst/>
          </a:prstGeom>
          <a:noFill/>
          <a:ln/>
        </p:spPr>
        <p:txBody>
          <a:bodyPr wrap="square" lIns="0" tIns="0" rIns="0" bIns="0" rtlCol="0" anchor="ctr"/>
          <a:lstStyle/>
          <a:p>
            <a:pPr algn="ctr" indent="0" marL="0">
              <a:buNone/>
            </a:pPr>
            <a:r>
              <a:rPr lang="en-US" sz="1800" b="1" dirty="0">
                <a:solidFill>
                  <a:srgbClr val="5B6472"/>
                </a:solidFill>
                <a:latin typeface="Calibri" pitchFamily="34" charset="0"/>
                <a:ea typeface="Calibri" pitchFamily="34" charset="-122"/>
                <a:cs typeface="Calibri" pitchFamily="34" charset="-120"/>
              </a:rPr>
              <a:t>≈</a:t>
            </a:r>
            <a:endParaRPr lang="en-US" sz="1800" dirty="0"/>
          </a:p>
        </p:txBody>
      </p:sp>
      <p:sp>
        <p:nvSpPr>
          <p:cNvPr id="31" name="Shape 28"/>
          <p:cNvSpPr/>
          <p:nvPr/>
        </p:nvSpPr>
        <p:spPr>
          <a:xfrm>
            <a:off x="6324448" y="2011680"/>
            <a:ext cx="1386688" cy="457200"/>
          </a:xfrm>
          <a:prstGeom prst="roundRect">
            <a:avLst>
              <a:gd name="adj" fmla="val 24000"/>
            </a:avLst>
          </a:prstGeom>
          <a:solidFill>
            <a:srgbClr val="E3ECF5"/>
          </a:solidFill>
          <a:ln w="12700">
            <a:solidFill>
              <a:srgbClr val="1F4E79"/>
            </a:solidFill>
            <a:prstDash val="solid"/>
          </a:ln>
        </p:spPr>
      </p:sp>
      <p:sp>
        <p:nvSpPr>
          <p:cNvPr id="32" name="Text 29"/>
          <p:cNvSpPr txBox="1"/>
          <p:nvPr/>
        </p:nvSpPr>
        <p:spPr>
          <a:xfrm>
            <a:off x="6324448" y="2011680"/>
            <a:ext cx="1386688" cy="457200"/>
          </a:xfrm>
          <a:prstGeom prst="rect">
            <a:avLst/>
          </a:prstGeom>
          <a:noFill/>
          <a:ln/>
        </p:spPr>
        <p:txBody>
          <a:bodyPr wrap="square" lIns="0" tIns="0" rIns="0" bIns="0" rtlCol="0" anchor="ctr"/>
          <a:lstStyle/>
          <a:p>
            <a:pPr algn="ctr" indent="0" marL="0">
              <a:buNone/>
            </a:pPr>
            <a:r>
              <a:rPr lang="en-US" sz="1200" b="1" dirty="0">
                <a:solidFill>
                  <a:srgbClr val="1F4E79"/>
                </a:solidFill>
                <a:latin typeface="Calibri" pitchFamily="34" charset="0"/>
                <a:ea typeface="Calibri" pitchFamily="34" charset="-122"/>
                <a:cs typeface="Calibri" pitchFamily="34" charset="-120"/>
              </a:rPr>
              <a:t>EC2 instance</a:t>
            </a:r>
            <a:endParaRPr lang="en-US" sz="1200" dirty="0"/>
          </a:p>
        </p:txBody>
      </p:sp>
      <p:sp>
        <p:nvSpPr>
          <p:cNvPr id="33" name="Shape 30"/>
          <p:cNvSpPr/>
          <p:nvPr/>
        </p:nvSpPr>
        <p:spPr>
          <a:xfrm>
            <a:off x="4480560" y="2670048"/>
            <a:ext cx="1386688" cy="457200"/>
          </a:xfrm>
          <a:prstGeom prst="roundRect">
            <a:avLst>
              <a:gd name="adj" fmla="val 24000"/>
            </a:avLst>
          </a:prstGeom>
          <a:solidFill>
            <a:srgbClr val="EEEBFB"/>
          </a:solidFill>
          <a:ln w="12700">
            <a:solidFill>
              <a:srgbClr val="5B45C9"/>
            </a:solidFill>
            <a:prstDash val="solid"/>
          </a:ln>
        </p:spPr>
      </p:sp>
      <p:sp>
        <p:nvSpPr>
          <p:cNvPr id="34" name="Text 31"/>
          <p:cNvSpPr txBox="1"/>
          <p:nvPr/>
        </p:nvSpPr>
        <p:spPr>
          <a:xfrm>
            <a:off x="4480560" y="2670048"/>
            <a:ext cx="1386688" cy="45720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Private network</a:t>
            </a:r>
            <a:endParaRPr lang="en-US" sz="1200" dirty="0"/>
          </a:p>
        </p:txBody>
      </p:sp>
      <p:sp>
        <p:nvSpPr>
          <p:cNvPr id="35" name="Text 32"/>
          <p:cNvSpPr txBox="1"/>
          <p:nvPr/>
        </p:nvSpPr>
        <p:spPr>
          <a:xfrm>
            <a:off x="5867248" y="2670048"/>
            <a:ext cx="457200" cy="457200"/>
          </a:xfrm>
          <a:prstGeom prst="rect">
            <a:avLst/>
          </a:prstGeom>
          <a:noFill/>
          <a:ln/>
        </p:spPr>
        <p:txBody>
          <a:bodyPr wrap="square" lIns="0" tIns="0" rIns="0" bIns="0" rtlCol="0" anchor="ctr"/>
          <a:lstStyle/>
          <a:p>
            <a:pPr algn="ctr" indent="0" marL="0">
              <a:buNone/>
            </a:pPr>
            <a:r>
              <a:rPr lang="en-US" sz="1800" b="1" dirty="0">
                <a:solidFill>
                  <a:srgbClr val="5B6472"/>
                </a:solidFill>
                <a:latin typeface="Calibri" pitchFamily="34" charset="0"/>
                <a:ea typeface="Calibri" pitchFamily="34" charset="-122"/>
                <a:cs typeface="Calibri" pitchFamily="34" charset="-120"/>
              </a:rPr>
              <a:t>≈</a:t>
            </a:r>
            <a:endParaRPr lang="en-US" sz="1800" dirty="0"/>
          </a:p>
        </p:txBody>
      </p:sp>
      <p:sp>
        <p:nvSpPr>
          <p:cNvPr id="36" name="Shape 33"/>
          <p:cNvSpPr/>
          <p:nvPr/>
        </p:nvSpPr>
        <p:spPr>
          <a:xfrm>
            <a:off x="6324448" y="2670048"/>
            <a:ext cx="1386688" cy="457200"/>
          </a:xfrm>
          <a:prstGeom prst="roundRect">
            <a:avLst>
              <a:gd name="adj" fmla="val 24000"/>
            </a:avLst>
          </a:prstGeom>
          <a:solidFill>
            <a:srgbClr val="E3ECF5"/>
          </a:solidFill>
          <a:ln w="12700">
            <a:solidFill>
              <a:srgbClr val="1F4E79"/>
            </a:solidFill>
            <a:prstDash val="solid"/>
          </a:ln>
        </p:spPr>
      </p:sp>
      <p:sp>
        <p:nvSpPr>
          <p:cNvPr id="37" name="Text 34"/>
          <p:cNvSpPr txBox="1"/>
          <p:nvPr/>
        </p:nvSpPr>
        <p:spPr>
          <a:xfrm>
            <a:off x="6324448" y="2670048"/>
            <a:ext cx="1386688" cy="457200"/>
          </a:xfrm>
          <a:prstGeom prst="rect">
            <a:avLst/>
          </a:prstGeom>
          <a:noFill/>
          <a:ln/>
        </p:spPr>
        <p:txBody>
          <a:bodyPr wrap="square" lIns="0" tIns="0" rIns="0" bIns="0" rtlCol="0" anchor="ctr"/>
          <a:lstStyle/>
          <a:p>
            <a:pPr algn="ctr" indent="0" marL="0">
              <a:buNone/>
            </a:pPr>
            <a:r>
              <a:rPr lang="en-US" sz="1200" b="1" dirty="0">
                <a:solidFill>
                  <a:srgbClr val="1F4E79"/>
                </a:solidFill>
                <a:latin typeface="Calibri" pitchFamily="34" charset="0"/>
                <a:ea typeface="Calibri" pitchFamily="34" charset="-122"/>
                <a:cs typeface="Calibri" pitchFamily="34" charset="-120"/>
              </a:rPr>
              <a:t>VPC</a:t>
            </a:r>
            <a:endParaRPr lang="en-US" sz="1200" dirty="0"/>
          </a:p>
        </p:txBody>
      </p:sp>
      <p:sp>
        <p:nvSpPr>
          <p:cNvPr id="38" name="Shape 35"/>
          <p:cNvSpPr/>
          <p:nvPr/>
        </p:nvSpPr>
        <p:spPr>
          <a:xfrm>
            <a:off x="4480560" y="3328416"/>
            <a:ext cx="1386688" cy="457200"/>
          </a:xfrm>
          <a:prstGeom prst="roundRect">
            <a:avLst>
              <a:gd name="adj" fmla="val 24000"/>
            </a:avLst>
          </a:prstGeom>
          <a:solidFill>
            <a:srgbClr val="EEEBFB"/>
          </a:solidFill>
          <a:ln w="12700">
            <a:solidFill>
              <a:srgbClr val="5B45C9"/>
            </a:solidFill>
            <a:prstDash val="solid"/>
          </a:ln>
        </p:spPr>
      </p:sp>
      <p:sp>
        <p:nvSpPr>
          <p:cNvPr id="39" name="Text 36"/>
          <p:cNvSpPr txBox="1"/>
          <p:nvPr/>
        </p:nvSpPr>
        <p:spPr>
          <a:xfrm>
            <a:off x="4480560" y="3328416"/>
            <a:ext cx="1386688" cy="45720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Virtual disk</a:t>
            </a:r>
            <a:endParaRPr lang="en-US" sz="1200" dirty="0"/>
          </a:p>
        </p:txBody>
      </p:sp>
      <p:sp>
        <p:nvSpPr>
          <p:cNvPr id="40" name="Text 37"/>
          <p:cNvSpPr txBox="1"/>
          <p:nvPr/>
        </p:nvSpPr>
        <p:spPr>
          <a:xfrm>
            <a:off x="5867248" y="3328416"/>
            <a:ext cx="457200" cy="457200"/>
          </a:xfrm>
          <a:prstGeom prst="rect">
            <a:avLst/>
          </a:prstGeom>
          <a:noFill/>
          <a:ln/>
        </p:spPr>
        <p:txBody>
          <a:bodyPr wrap="square" lIns="0" tIns="0" rIns="0" bIns="0" rtlCol="0" anchor="ctr"/>
          <a:lstStyle/>
          <a:p>
            <a:pPr algn="ctr" indent="0" marL="0">
              <a:buNone/>
            </a:pPr>
            <a:r>
              <a:rPr lang="en-US" sz="1800" b="1" dirty="0">
                <a:solidFill>
                  <a:srgbClr val="5B6472"/>
                </a:solidFill>
                <a:latin typeface="Calibri" pitchFamily="34" charset="0"/>
                <a:ea typeface="Calibri" pitchFamily="34" charset="-122"/>
                <a:cs typeface="Calibri" pitchFamily="34" charset="-120"/>
              </a:rPr>
              <a:t>≈</a:t>
            </a:r>
            <a:endParaRPr lang="en-US" sz="1800" dirty="0"/>
          </a:p>
        </p:txBody>
      </p:sp>
      <p:sp>
        <p:nvSpPr>
          <p:cNvPr id="41" name="Shape 38"/>
          <p:cNvSpPr/>
          <p:nvPr/>
        </p:nvSpPr>
        <p:spPr>
          <a:xfrm>
            <a:off x="6324448" y="3328416"/>
            <a:ext cx="1386688" cy="457200"/>
          </a:xfrm>
          <a:prstGeom prst="roundRect">
            <a:avLst>
              <a:gd name="adj" fmla="val 24000"/>
            </a:avLst>
          </a:prstGeom>
          <a:solidFill>
            <a:srgbClr val="E3ECF5"/>
          </a:solidFill>
          <a:ln w="12700">
            <a:solidFill>
              <a:srgbClr val="1F4E79"/>
            </a:solidFill>
            <a:prstDash val="solid"/>
          </a:ln>
        </p:spPr>
      </p:sp>
      <p:sp>
        <p:nvSpPr>
          <p:cNvPr id="42" name="Text 39"/>
          <p:cNvSpPr txBox="1"/>
          <p:nvPr/>
        </p:nvSpPr>
        <p:spPr>
          <a:xfrm>
            <a:off x="6324448" y="3328416"/>
            <a:ext cx="1386688" cy="457200"/>
          </a:xfrm>
          <a:prstGeom prst="rect">
            <a:avLst/>
          </a:prstGeom>
          <a:noFill/>
          <a:ln/>
        </p:spPr>
        <p:txBody>
          <a:bodyPr wrap="square" lIns="0" tIns="0" rIns="0" bIns="0" rtlCol="0" anchor="ctr"/>
          <a:lstStyle/>
          <a:p>
            <a:pPr algn="ctr" indent="0" marL="0">
              <a:buNone/>
            </a:pPr>
            <a:r>
              <a:rPr lang="en-US" sz="1200" b="1" dirty="0">
                <a:solidFill>
                  <a:srgbClr val="1F4E79"/>
                </a:solidFill>
                <a:latin typeface="Calibri" pitchFamily="34" charset="0"/>
                <a:ea typeface="Calibri" pitchFamily="34" charset="-122"/>
                <a:cs typeface="Calibri" pitchFamily="34" charset="-120"/>
              </a:rPr>
              <a:t>EBS volume</a:t>
            </a:r>
            <a:endParaRPr lang="en-US" sz="1200" dirty="0"/>
          </a:p>
        </p:txBody>
      </p:sp>
      <p:sp>
        <p:nvSpPr>
          <p:cNvPr id="43" name="Shape 40"/>
          <p:cNvSpPr/>
          <p:nvPr/>
        </p:nvSpPr>
        <p:spPr>
          <a:xfrm>
            <a:off x="4480560" y="3986784"/>
            <a:ext cx="1386688" cy="457200"/>
          </a:xfrm>
          <a:prstGeom prst="roundRect">
            <a:avLst>
              <a:gd name="adj" fmla="val 24000"/>
            </a:avLst>
          </a:prstGeom>
          <a:solidFill>
            <a:srgbClr val="EEEBFB"/>
          </a:solidFill>
          <a:ln w="12700">
            <a:solidFill>
              <a:srgbClr val="5B45C9"/>
            </a:solidFill>
            <a:prstDash val="solid"/>
          </a:ln>
        </p:spPr>
      </p:sp>
      <p:sp>
        <p:nvSpPr>
          <p:cNvPr id="44" name="Text 41"/>
          <p:cNvSpPr txBox="1"/>
          <p:nvPr/>
        </p:nvSpPr>
        <p:spPr>
          <a:xfrm>
            <a:off x="4480560" y="3986784"/>
            <a:ext cx="1386688" cy="45720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Box</a:t>
            </a:r>
            <a:endParaRPr lang="en-US" sz="1200" dirty="0"/>
          </a:p>
        </p:txBody>
      </p:sp>
      <p:sp>
        <p:nvSpPr>
          <p:cNvPr id="45" name="Text 42"/>
          <p:cNvSpPr txBox="1"/>
          <p:nvPr/>
        </p:nvSpPr>
        <p:spPr>
          <a:xfrm>
            <a:off x="5867248" y="3986784"/>
            <a:ext cx="457200" cy="457200"/>
          </a:xfrm>
          <a:prstGeom prst="rect">
            <a:avLst/>
          </a:prstGeom>
          <a:noFill/>
          <a:ln/>
        </p:spPr>
        <p:txBody>
          <a:bodyPr wrap="square" lIns="0" tIns="0" rIns="0" bIns="0" rtlCol="0" anchor="ctr"/>
          <a:lstStyle/>
          <a:p>
            <a:pPr algn="ctr" indent="0" marL="0">
              <a:buNone/>
            </a:pPr>
            <a:r>
              <a:rPr lang="en-US" sz="1800" b="1" dirty="0">
                <a:solidFill>
                  <a:srgbClr val="5B6472"/>
                </a:solidFill>
                <a:latin typeface="Calibri" pitchFamily="34" charset="0"/>
                <a:ea typeface="Calibri" pitchFamily="34" charset="-122"/>
                <a:cs typeface="Calibri" pitchFamily="34" charset="-120"/>
              </a:rPr>
              <a:t>≈</a:t>
            </a:r>
            <a:endParaRPr lang="en-US" sz="1800" dirty="0"/>
          </a:p>
        </p:txBody>
      </p:sp>
      <p:sp>
        <p:nvSpPr>
          <p:cNvPr id="46" name="Shape 43"/>
          <p:cNvSpPr/>
          <p:nvPr/>
        </p:nvSpPr>
        <p:spPr>
          <a:xfrm>
            <a:off x="6324448" y="3986784"/>
            <a:ext cx="1386688" cy="457200"/>
          </a:xfrm>
          <a:prstGeom prst="roundRect">
            <a:avLst>
              <a:gd name="adj" fmla="val 24000"/>
            </a:avLst>
          </a:prstGeom>
          <a:solidFill>
            <a:srgbClr val="E3ECF5"/>
          </a:solidFill>
          <a:ln w="12700">
            <a:solidFill>
              <a:srgbClr val="1F4E79"/>
            </a:solidFill>
            <a:prstDash val="solid"/>
          </a:ln>
        </p:spPr>
      </p:sp>
      <p:sp>
        <p:nvSpPr>
          <p:cNvPr id="47" name="Text 44"/>
          <p:cNvSpPr txBox="1"/>
          <p:nvPr/>
        </p:nvSpPr>
        <p:spPr>
          <a:xfrm>
            <a:off x="6324448" y="3986784"/>
            <a:ext cx="1386688" cy="457200"/>
          </a:xfrm>
          <a:prstGeom prst="rect">
            <a:avLst/>
          </a:prstGeom>
          <a:noFill/>
          <a:ln/>
        </p:spPr>
        <p:txBody>
          <a:bodyPr wrap="square" lIns="0" tIns="0" rIns="0" bIns="0" rtlCol="0" anchor="ctr"/>
          <a:lstStyle/>
          <a:p>
            <a:pPr algn="ctr" indent="0" marL="0">
              <a:buNone/>
            </a:pPr>
            <a:r>
              <a:rPr lang="en-US" sz="1200" b="1" dirty="0">
                <a:solidFill>
                  <a:srgbClr val="1F4E79"/>
                </a:solidFill>
                <a:latin typeface="Calibri" pitchFamily="34" charset="0"/>
                <a:ea typeface="Calibri" pitchFamily="34" charset="-122"/>
                <a:cs typeface="Calibri" pitchFamily="34" charset="-120"/>
              </a:rPr>
              <a:t>AMI</a:t>
            </a:r>
            <a:endParaRPr lang="en-US" sz="1200" dirty="0"/>
          </a:p>
        </p:txBody>
      </p:sp>
      <p:sp>
        <p:nvSpPr>
          <p:cNvPr id="48" name="Shape 45"/>
          <p:cNvSpPr/>
          <p:nvPr/>
        </p:nvSpPr>
        <p:spPr>
          <a:xfrm>
            <a:off x="4480560" y="4645152"/>
            <a:ext cx="1386688" cy="457200"/>
          </a:xfrm>
          <a:prstGeom prst="roundRect">
            <a:avLst>
              <a:gd name="adj" fmla="val 24000"/>
            </a:avLst>
          </a:prstGeom>
          <a:solidFill>
            <a:srgbClr val="EEEBFB"/>
          </a:solidFill>
          <a:ln w="12700">
            <a:solidFill>
              <a:srgbClr val="5B45C9"/>
            </a:solidFill>
            <a:prstDash val="solid"/>
          </a:ln>
        </p:spPr>
      </p:sp>
      <p:sp>
        <p:nvSpPr>
          <p:cNvPr id="49" name="Text 46"/>
          <p:cNvSpPr txBox="1"/>
          <p:nvPr/>
        </p:nvSpPr>
        <p:spPr>
          <a:xfrm>
            <a:off x="4480560" y="4645152"/>
            <a:ext cx="1386688" cy="457200"/>
          </a:xfrm>
          <a:prstGeom prst="rect">
            <a:avLst/>
          </a:prstGeom>
          <a:noFill/>
          <a:ln/>
        </p:spPr>
        <p:txBody>
          <a:bodyPr wrap="square" lIns="0" tIns="0" rIns="0" bIns="0" rtlCol="0" anchor="ctr"/>
          <a:lstStyle/>
          <a:p>
            <a:pPr algn="ctr" indent="0" marL="0">
              <a:buNone/>
            </a:pPr>
            <a:r>
              <a:rPr lang="en-US" sz="1200" b="1" dirty="0">
                <a:solidFill>
                  <a:srgbClr val="5B45C9"/>
                </a:solidFill>
                <a:latin typeface="Calibri" pitchFamily="34" charset="0"/>
                <a:ea typeface="Calibri" pitchFamily="34" charset="-122"/>
                <a:cs typeface="Calibri" pitchFamily="34" charset="-120"/>
              </a:rPr>
              <a:t>Provisioning</a:t>
            </a:r>
            <a:endParaRPr lang="en-US" sz="1200" dirty="0"/>
          </a:p>
        </p:txBody>
      </p:sp>
      <p:sp>
        <p:nvSpPr>
          <p:cNvPr id="50" name="Text 47"/>
          <p:cNvSpPr txBox="1"/>
          <p:nvPr/>
        </p:nvSpPr>
        <p:spPr>
          <a:xfrm>
            <a:off x="5867248" y="4645152"/>
            <a:ext cx="457200" cy="457200"/>
          </a:xfrm>
          <a:prstGeom prst="rect">
            <a:avLst/>
          </a:prstGeom>
          <a:noFill/>
          <a:ln/>
        </p:spPr>
        <p:txBody>
          <a:bodyPr wrap="square" lIns="0" tIns="0" rIns="0" bIns="0" rtlCol="0" anchor="ctr"/>
          <a:lstStyle/>
          <a:p>
            <a:pPr algn="ctr" indent="0" marL="0">
              <a:buNone/>
            </a:pPr>
            <a:r>
              <a:rPr lang="en-US" sz="1800" b="1" dirty="0">
                <a:solidFill>
                  <a:srgbClr val="5B6472"/>
                </a:solidFill>
                <a:latin typeface="Calibri" pitchFamily="34" charset="0"/>
                <a:ea typeface="Calibri" pitchFamily="34" charset="-122"/>
                <a:cs typeface="Calibri" pitchFamily="34" charset="-120"/>
              </a:rPr>
              <a:t>≈</a:t>
            </a:r>
            <a:endParaRPr lang="en-US" sz="1800" dirty="0"/>
          </a:p>
        </p:txBody>
      </p:sp>
      <p:sp>
        <p:nvSpPr>
          <p:cNvPr id="51" name="Shape 48"/>
          <p:cNvSpPr/>
          <p:nvPr/>
        </p:nvSpPr>
        <p:spPr>
          <a:xfrm>
            <a:off x="6324448" y="4645152"/>
            <a:ext cx="1386688" cy="457200"/>
          </a:xfrm>
          <a:prstGeom prst="roundRect">
            <a:avLst>
              <a:gd name="adj" fmla="val 24000"/>
            </a:avLst>
          </a:prstGeom>
          <a:solidFill>
            <a:srgbClr val="E3ECF5"/>
          </a:solidFill>
          <a:ln w="12700">
            <a:solidFill>
              <a:srgbClr val="1F4E79"/>
            </a:solidFill>
            <a:prstDash val="solid"/>
          </a:ln>
        </p:spPr>
      </p:sp>
      <p:sp>
        <p:nvSpPr>
          <p:cNvPr id="52" name="Text 49"/>
          <p:cNvSpPr txBox="1"/>
          <p:nvPr/>
        </p:nvSpPr>
        <p:spPr>
          <a:xfrm>
            <a:off x="6324448" y="4645152"/>
            <a:ext cx="1386688" cy="457200"/>
          </a:xfrm>
          <a:prstGeom prst="rect">
            <a:avLst/>
          </a:prstGeom>
          <a:noFill/>
          <a:ln/>
        </p:spPr>
        <p:txBody>
          <a:bodyPr wrap="square" lIns="0" tIns="0" rIns="0" bIns="0" rtlCol="0" anchor="ctr"/>
          <a:lstStyle/>
          <a:p>
            <a:pPr algn="ctr" indent="0" marL="0">
              <a:buNone/>
            </a:pPr>
            <a:r>
              <a:rPr lang="en-US" sz="1200" b="1" dirty="0">
                <a:solidFill>
                  <a:srgbClr val="1F4E79"/>
                </a:solidFill>
                <a:latin typeface="Calibri" pitchFamily="34" charset="0"/>
                <a:ea typeface="Calibri" pitchFamily="34" charset="-122"/>
                <a:cs typeface="Calibri" pitchFamily="34" charset="-120"/>
              </a:rPr>
              <a:t>User data</a:t>
            </a:r>
            <a:endParaRPr lang="en-US" sz="1200" dirty="0"/>
          </a:p>
        </p:txBody>
      </p:sp>
      <p:sp>
        <p:nvSpPr>
          <p:cNvPr id="53" name="Shape 50"/>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54" name="Shape 51"/>
          <p:cNvSpPr/>
          <p:nvPr/>
        </p:nvSpPr>
        <p:spPr>
          <a:xfrm>
            <a:off x="731520" y="5861304"/>
            <a:ext cx="420624" cy="420624"/>
          </a:xfrm>
          <a:prstGeom prst="ellipse">
            <a:avLst/>
          </a:prstGeom>
          <a:solidFill>
            <a:srgbClr val="5B45C9"/>
          </a:solidFill>
          <a:ln w="12700">
            <a:solidFill>
              <a:srgbClr val="5B45C9"/>
            </a:solidFill>
            <a:prstDash val="solid"/>
          </a:ln>
        </p:spPr>
      </p:sp>
      <p:pic>
        <p:nvPicPr>
          <p:cNvPr id="55"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56" name="Text 52"/>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Related concepts, different environments. Vagrant is not a cloud platform or an AWS replacement.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25 · LIMITATIONS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Vagrant's limitations</a:t>
            </a:r>
            <a:endParaRPr lang="en-US" sz="3000" dirty="0"/>
          </a:p>
        </p:txBody>
      </p:sp>
      <p:sp>
        <p:nvSpPr>
          <p:cNvPr id="5" name="Shape 2"/>
          <p:cNvSpPr/>
          <p:nvPr/>
        </p:nvSpPr>
        <p:spPr>
          <a:xfrm>
            <a:off x="548640" y="1463040"/>
            <a:ext cx="475488" cy="475488"/>
          </a:xfrm>
          <a:prstGeom prst="ellipse">
            <a:avLst/>
          </a:prstGeom>
          <a:solidFill>
            <a:srgbClr val="3C4656"/>
          </a:solidFill>
          <a:ln w="12700">
            <a:solidFill>
              <a:srgbClr val="3C4656"/>
            </a:solidFill>
            <a:prstDash val="solid"/>
          </a:ln>
        </p:spPr>
      </p:sp>
      <p:pic>
        <p:nvPicPr>
          <p:cNvPr id="6" name="Image 0" descr="preencoded.png">    </p:cNvPr>
          <p:cNvPicPr>
            <a:picLocks noChangeAspect="1"/>
          </p:cNvPicPr>
          <p:nvPr/>
        </p:nvPicPr>
        <p:blipFill>
          <a:blip r:embed="rId1"/>
          <a:stretch>
            <a:fillRect/>
          </a:stretch>
        </p:blipFill>
        <p:spPr>
          <a:xfrm>
            <a:off x="667512" y="1581912"/>
            <a:ext cx="237744" cy="237744"/>
          </a:xfrm>
          <a:prstGeom prst="rect">
            <a:avLst/>
          </a:prstGeom>
        </p:spPr>
      </p:pic>
      <p:sp>
        <p:nvSpPr>
          <p:cNvPr id="7" name="Text 3"/>
          <p:cNvSpPr txBox="1"/>
          <p:nvPr/>
        </p:nvSpPr>
        <p:spPr>
          <a:xfrm>
            <a:off x="1188720" y="1463040"/>
            <a:ext cx="5394960" cy="475488"/>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Best for dev, testing and labs</a:t>
            </a:r>
            <a:endParaRPr lang="en-US" sz="1600" dirty="0"/>
          </a:p>
        </p:txBody>
      </p:sp>
      <p:sp>
        <p:nvSpPr>
          <p:cNvPr id="8" name="Shape 4"/>
          <p:cNvSpPr/>
          <p:nvPr/>
        </p:nvSpPr>
        <p:spPr>
          <a:xfrm>
            <a:off x="548640" y="2130552"/>
            <a:ext cx="475488" cy="475488"/>
          </a:xfrm>
          <a:prstGeom prst="ellipse">
            <a:avLst/>
          </a:prstGeom>
          <a:solidFill>
            <a:srgbClr val="3C4656"/>
          </a:solidFill>
          <a:ln w="12700">
            <a:solidFill>
              <a:srgbClr val="3C4656"/>
            </a:solidFill>
            <a:prstDash val="solid"/>
          </a:ln>
        </p:spPr>
      </p:sp>
      <p:pic>
        <p:nvPicPr>
          <p:cNvPr id="9" name="Image 1" descr="preencoded.png">    </p:cNvPr>
          <p:cNvPicPr>
            <a:picLocks noChangeAspect="1"/>
          </p:cNvPicPr>
          <p:nvPr/>
        </p:nvPicPr>
        <p:blipFill>
          <a:blip r:embed="rId2"/>
          <a:stretch>
            <a:fillRect/>
          </a:stretch>
        </p:blipFill>
        <p:spPr>
          <a:xfrm>
            <a:off x="667512" y="2249424"/>
            <a:ext cx="237744" cy="237744"/>
          </a:xfrm>
          <a:prstGeom prst="rect">
            <a:avLst/>
          </a:prstGeom>
        </p:spPr>
      </p:pic>
      <p:sp>
        <p:nvSpPr>
          <p:cNvPr id="10" name="Text 5"/>
          <p:cNvSpPr txBox="1"/>
          <p:nvPr/>
        </p:nvSpPr>
        <p:spPr>
          <a:xfrm>
            <a:off x="1188720" y="2130552"/>
            <a:ext cx="5394960" cy="475488"/>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Depends on a virtualization provider</a:t>
            </a:r>
            <a:endParaRPr lang="en-US" sz="1600" dirty="0"/>
          </a:p>
        </p:txBody>
      </p:sp>
      <p:sp>
        <p:nvSpPr>
          <p:cNvPr id="11" name="Shape 6"/>
          <p:cNvSpPr/>
          <p:nvPr/>
        </p:nvSpPr>
        <p:spPr>
          <a:xfrm>
            <a:off x="548640" y="2798064"/>
            <a:ext cx="475488" cy="475488"/>
          </a:xfrm>
          <a:prstGeom prst="ellipse">
            <a:avLst/>
          </a:prstGeom>
          <a:solidFill>
            <a:srgbClr val="3C4656"/>
          </a:solidFill>
          <a:ln w="12700">
            <a:solidFill>
              <a:srgbClr val="3C4656"/>
            </a:solidFill>
            <a:prstDash val="solid"/>
          </a:ln>
        </p:spPr>
      </p:sp>
      <p:pic>
        <p:nvPicPr>
          <p:cNvPr id="12" name="Image 2" descr="preencoded.png">    </p:cNvPr>
          <p:cNvPicPr>
            <a:picLocks noChangeAspect="1"/>
          </p:cNvPicPr>
          <p:nvPr/>
        </p:nvPicPr>
        <p:blipFill>
          <a:blip r:embed="rId3"/>
          <a:stretch>
            <a:fillRect/>
          </a:stretch>
        </p:blipFill>
        <p:spPr>
          <a:xfrm>
            <a:off x="667512" y="2916936"/>
            <a:ext cx="237744" cy="237744"/>
          </a:xfrm>
          <a:prstGeom prst="rect">
            <a:avLst/>
          </a:prstGeom>
        </p:spPr>
      </p:pic>
      <p:sp>
        <p:nvSpPr>
          <p:cNvPr id="13" name="Text 7"/>
          <p:cNvSpPr txBox="1"/>
          <p:nvPr/>
        </p:nvSpPr>
        <p:spPr>
          <a:xfrm>
            <a:off x="1188720" y="2798064"/>
            <a:ext cx="5394960" cy="475488"/>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Needs local CPU, RAM and disk</a:t>
            </a:r>
            <a:endParaRPr lang="en-US" sz="1600" dirty="0"/>
          </a:p>
        </p:txBody>
      </p:sp>
      <p:sp>
        <p:nvSpPr>
          <p:cNvPr id="14" name="Shape 8"/>
          <p:cNvSpPr/>
          <p:nvPr/>
        </p:nvSpPr>
        <p:spPr>
          <a:xfrm>
            <a:off x="548640" y="3465576"/>
            <a:ext cx="475488" cy="475488"/>
          </a:xfrm>
          <a:prstGeom prst="ellipse">
            <a:avLst/>
          </a:prstGeom>
          <a:solidFill>
            <a:srgbClr val="3C4656"/>
          </a:solidFill>
          <a:ln w="12700">
            <a:solidFill>
              <a:srgbClr val="3C4656"/>
            </a:solidFill>
            <a:prstDash val="solid"/>
          </a:ln>
        </p:spPr>
      </p:sp>
      <p:pic>
        <p:nvPicPr>
          <p:cNvPr id="15" name="Image 3" descr="preencoded.png">    </p:cNvPr>
          <p:cNvPicPr>
            <a:picLocks noChangeAspect="1"/>
          </p:cNvPicPr>
          <p:nvPr/>
        </p:nvPicPr>
        <p:blipFill>
          <a:blip r:embed="rId4"/>
          <a:stretch>
            <a:fillRect/>
          </a:stretch>
        </p:blipFill>
        <p:spPr>
          <a:xfrm>
            <a:off x="667512" y="3584448"/>
            <a:ext cx="237744" cy="237744"/>
          </a:xfrm>
          <a:prstGeom prst="rect">
            <a:avLst/>
          </a:prstGeom>
        </p:spPr>
      </p:pic>
      <p:sp>
        <p:nvSpPr>
          <p:cNvPr id="16" name="Text 9"/>
          <p:cNvSpPr txBox="1"/>
          <p:nvPr/>
        </p:nvSpPr>
        <p:spPr>
          <a:xfrm>
            <a:off x="1188720" y="3465576"/>
            <a:ext cx="5394960" cy="475488"/>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Not a replacement for cloud infrastructure</a:t>
            </a:r>
            <a:endParaRPr lang="en-US" sz="1600" dirty="0"/>
          </a:p>
        </p:txBody>
      </p:sp>
      <p:sp>
        <p:nvSpPr>
          <p:cNvPr id="17" name="Shape 10"/>
          <p:cNvSpPr/>
          <p:nvPr/>
        </p:nvSpPr>
        <p:spPr>
          <a:xfrm>
            <a:off x="548640" y="4133088"/>
            <a:ext cx="475488" cy="475488"/>
          </a:xfrm>
          <a:prstGeom prst="ellipse">
            <a:avLst/>
          </a:prstGeom>
          <a:solidFill>
            <a:srgbClr val="3C4656"/>
          </a:solidFill>
          <a:ln w="12700">
            <a:solidFill>
              <a:srgbClr val="3C4656"/>
            </a:solidFill>
            <a:prstDash val="solid"/>
          </a:ln>
        </p:spPr>
      </p:sp>
      <p:pic>
        <p:nvPicPr>
          <p:cNvPr id="18" name="Image 4" descr="preencoded.png">    </p:cNvPr>
          <p:cNvPicPr>
            <a:picLocks noChangeAspect="1"/>
          </p:cNvPicPr>
          <p:nvPr/>
        </p:nvPicPr>
        <p:blipFill>
          <a:blip r:embed="rId5"/>
          <a:stretch>
            <a:fillRect/>
          </a:stretch>
        </p:blipFill>
        <p:spPr>
          <a:xfrm>
            <a:off x="667512" y="4251960"/>
            <a:ext cx="237744" cy="237744"/>
          </a:xfrm>
          <a:prstGeom prst="rect">
            <a:avLst/>
          </a:prstGeom>
        </p:spPr>
      </p:pic>
      <p:sp>
        <p:nvSpPr>
          <p:cNvPr id="19" name="Text 11"/>
          <p:cNvSpPr txBox="1"/>
          <p:nvPr/>
        </p:nvSpPr>
        <p:spPr>
          <a:xfrm>
            <a:off x="1188720" y="4133088"/>
            <a:ext cx="5394960" cy="475488"/>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Large environments need other approaches</a:t>
            </a:r>
            <a:endParaRPr lang="en-US" sz="1600" dirty="0"/>
          </a:p>
        </p:txBody>
      </p:sp>
      <p:sp>
        <p:nvSpPr>
          <p:cNvPr id="20" name="Shape 12"/>
          <p:cNvSpPr/>
          <p:nvPr/>
        </p:nvSpPr>
        <p:spPr>
          <a:xfrm>
            <a:off x="548640" y="4800600"/>
            <a:ext cx="475488" cy="475488"/>
          </a:xfrm>
          <a:prstGeom prst="ellipse">
            <a:avLst/>
          </a:prstGeom>
          <a:solidFill>
            <a:srgbClr val="3C4656"/>
          </a:solidFill>
          <a:ln w="12700">
            <a:solidFill>
              <a:srgbClr val="3C4656"/>
            </a:solidFill>
            <a:prstDash val="solid"/>
          </a:ln>
        </p:spPr>
      </p:sp>
      <p:pic>
        <p:nvPicPr>
          <p:cNvPr id="21" name="Image 5" descr="preencoded.png">    </p:cNvPr>
          <p:cNvPicPr>
            <a:picLocks noChangeAspect="1"/>
          </p:cNvPicPr>
          <p:nvPr/>
        </p:nvPicPr>
        <p:blipFill>
          <a:blip r:embed="rId6"/>
          <a:stretch>
            <a:fillRect/>
          </a:stretch>
        </p:blipFill>
        <p:spPr>
          <a:xfrm>
            <a:off x="667512" y="4919472"/>
            <a:ext cx="237744" cy="237744"/>
          </a:xfrm>
          <a:prstGeom prst="rect">
            <a:avLst/>
          </a:prstGeom>
        </p:spPr>
      </p:pic>
      <p:sp>
        <p:nvSpPr>
          <p:cNvPr id="22" name="Text 13"/>
          <p:cNvSpPr txBox="1"/>
          <p:nvPr/>
        </p:nvSpPr>
        <p:spPr>
          <a:xfrm>
            <a:off x="1188720" y="4800600"/>
            <a:ext cx="5394960" cy="475488"/>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Production uses different tooling</a:t>
            </a:r>
            <a:endParaRPr lang="en-US" sz="1600" dirty="0"/>
          </a:p>
        </p:txBody>
      </p:sp>
      <p:sp>
        <p:nvSpPr>
          <p:cNvPr id="23" name="Text 14"/>
          <p:cNvSpPr txBox="1"/>
          <p:nvPr/>
        </p:nvSpPr>
        <p:spPr>
          <a:xfrm>
            <a:off x="6766560" y="1417320"/>
            <a:ext cx="4846320" cy="365760"/>
          </a:xfrm>
          <a:prstGeom prst="rect">
            <a:avLst/>
          </a:prstGeom>
          <a:noFill/>
          <a:ln/>
        </p:spPr>
        <p:txBody>
          <a:bodyPr wrap="square" lIns="0" tIns="0" rIns="0" bIns="0" rtlCol="0" anchor="t"/>
          <a:lstStyle/>
          <a:p>
            <a:pPr indent="0" marL="0">
              <a:buNone/>
            </a:pPr>
            <a:r>
              <a:rPr lang="en-US" sz="1500" b="1" dirty="0">
                <a:solidFill>
                  <a:srgbClr val="5B6472"/>
                </a:solidFill>
                <a:latin typeface="Calibri" pitchFamily="34" charset="0"/>
                <a:ea typeface="Calibri" pitchFamily="34" charset="-122"/>
                <a:cs typeface="Calibri" pitchFamily="34" charset="-120"/>
              </a:rPr>
              <a:t>Future topics — not taught today</a:t>
            </a:r>
            <a:endParaRPr lang="en-US" sz="1500" dirty="0"/>
          </a:p>
        </p:txBody>
      </p:sp>
      <p:sp>
        <p:nvSpPr>
          <p:cNvPr id="24" name="Shape 15"/>
          <p:cNvSpPr/>
          <p:nvPr/>
        </p:nvSpPr>
        <p:spPr>
          <a:xfrm>
            <a:off x="6766560" y="1874520"/>
            <a:ext cx="4876495" cy="777240"/>
          </a:xfrm>
          <a:prstGeom prst="roundRect">
            <a:avLst>
              <a:gd name="adj" fmla="val 9412"/>
            </a:avLst>
          </a:prstGeom>
          <a:solidFill>
            <a:srgbClr val="F2F4F8"/>
          </a:solidFill>
          <a:ln w="12700">
            <a:solidFill>
              <a:srgbClr val="F2F4F8"/>
            </a:solidFill>
            <a:prstDash val="solid"/>
          </a:ln>
        </p:spPr>
      </p:sp>
      <p:sp>
        <p:nvSpPr>
          <p:cNvPr id="25" name="Shape 16"/>
          <p:cNvSpPr/>
          <p:nvPr/>
        </p:nvSpPr>
        <p:spPr>
          <a:xfrm>
            <a:off x="6931152" y="2020824"/>
            <a:ext cx="475488" cy="475488"/>
          </a:xfrm>
          <a:prstGeom prst="ellipse">
            <a:avLst/>
          </a:prstGeom>
          <a:solidFill>
            <a:srgbClr val="0F8B7D"/>
          </a:solidFill>
          <a:ln w="12700">
            <a:solidFill>
              <a:srgbClr val="0F8B7D"/>
            </a:solidFill>
            <a:prstDash val="solid"/>
          </a:ln>
        </p:spPr>
      </p:sp>
      <p:pic>
        <p:nvPicPr>
          <p:cNvPr id="26" name="Image 6" descr="preencoded.png">    </p:cNvPr>
          <p:cNvPicPr>
            <a:picLocks noChangeAspect="1"/>
          </p:cNvPicPr>
          <p:nvPr/>
        </p:nvPicPr>
        <p:blipFill>
          <a:blip r:embed="rId7"/>
          <a:stretch>
            <a:fillRect/>
          </a:stretch>
        </p:blipFill>
        <p:spPr>
          <a:xfrm>
            <a:off x="7050024" y="2139696"/>
            <a:ext cx="237744" cy="237744"/>
          </a:xfrm>
          <a:prstGeom prst="rect">
            <a:avLst/>
          </a:prstGeom>
        </p:spPr>
      </p:pic>
      <p:sp>
        <p:nvSpPr>
          <p:cNvPr id="27" name="Text 17"/>
          <p:cNvSpPr txBox="1"/>
          <p:nvPr/>
        </p:nvSpPr>
        <p:spPr>
          <a:xfrm>
            <a:off x="7589520" y="1874520"/>
            <a:ext cx="3870655" cy="7772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Terraform</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Creates cloud infrastructure from code</a:t>
            </a:r>
            <a:endParaRPr lang="en-US" sz="1500" dirty="0"/>
          </a:p>
        </p:txBody>
      </p:sp>
      <p:sp>
        <p:nvSpPr>
          <p:cNvPr id="28" name="Shape 18"/>
          <p:cNvSpPr/>
          <p:nvPr/>
        </p:nvSpPr>
        <p:spPr>
          <a:xfrm>
            <a:off x="6766560" y="2788920"/>
            <a:ext cx="4876495" cy="777240"/>
          </a:xfrm>
          <a:prstGeom prst="roundRect">
            <a:avLst>
              <a:gd name="adj" fmla="val 9412"/>
            </a:avLst>
          </a:prstGeom>
          <a:solidFill>
            <a:srgbClr val="F2F4F8"/>
          </a:solidFill>
          <a:ln w="12700">
            <a:solidFill>
              <a:srgbClr val="F2F4F8"/>
            </a:solidFill>
            <a:prstDash val="solid"/>
          </a:ln>
        </p:spPr>
      </p:sp>
      <p:sp>
        <p:nvSpPr>
          <p:cNvPr id="29" name="Shape 19"/>
          <p:cNvSpPr/>
          <p:nvPr/>
        </p:nvSpPr>
        <p:spPr>
          <a:xfrm>
            <a:off x="6931152" y="2935224"/>
            <a:ext cx="475488" cy="475488"/>
          </a:xfrm>
          <a:prstGeom prst="ellipse">
            <a:avLst/>
          </a:prstGeom>
          <a:solidFill>
            <a:srgbClr val="0F8B7D"/>
          </a:solidFill>
          <a:ln w="12700">
            <a:solidFill>
              <a:srgbClr val="0F8B7D"/>
            </a:solidFill>
            <a:prstDash val="solid"/>
          </a:ln>
        </p:spPr>
      </p:sp>
      <p:pic>
        <p:nvPicPr>
          <p:cNvPr id="30" name="Image 7" descr="preencoded.png">    </p:cNvPr>
          <p:cNvPicPr>
            <a:picLocks noChangeAspect="1"/>
          </p:cNvPicPr>
          <p:nvPr/>
        </p:nvPicPr>
        <p:blipFill>
          <a:blip r:embed="rId8"/>
          <a:stretch>
            <a:fillRect/>
          </a:stretch>
        </p:blipFill>
        <p:spPr>
          <a:xfrm>
            <a:off x="7050024" y="3054096"/>
            <a:ext cx="237744" cy="237744"/>
          </a:xfrm>
          <a:prstGeom prst="rect">
            <a:avLst/>
          </a:prstGeom>
        </p:spPr>
      </p:pic>
      <p:sp>
        <p:nvSpPr>
          <p:cNvPr id="31" name="Text 20"/>
          <p:cNvSpPr txBox="1"/>
          <p:nvPr/>
        </p:nvSpPr>
        <p:spPr>
          <a:xfrm>
            <a:off x="7589520" y="2788920"/>
            <a:ext cx="3870655" cy="7772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Ansible</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Configures many servers at scale</a:t>
            </a:r>
            <a:endParaRPr lang="en-US" sz="1500" dirty="0"/>
          </a:p>
        </p:txBody>
      </p:sp>
      <p:sp>
        <p:nvSpPr>
          <p:cNvPr id="32" name="Shape 21"/>
          <p:cNvSpPr/>
          <p:nvPr/>
        </p:nvSpPr>
        <p:spPr>
          <a:xfrm>
            <a:off x="6766560" y="3703320"/>
            <a:ext cx="4876495" cy="777240"/>
          </a:xfrm>
          <a:prstGeom prst="roundRect">
            <a:avLst>
              <a:gd name="adj" fmla="val 9412"/>
            </a:avLst>
          </a:prstGeom>
          <a:solidFill>
            <a:srgbClr val="F2F4F8"/>
          </a:solidFill>
          <a:ln w="12700">
            <a:solidFill>
              <a:srgbClr val="F2F4F8"/>
            </a:solidFill>
            <a:prstDash val="solid"/>
          </a:ln>
        </p:spPr>
      </p:sp>
      <p:sp>
        <p:nvSpPr>
          <p:cNvPr id="33" name="Shape 22"/>
          <p:cNvSpPr/>
          <p:nvPr/>
        </p:nvSpPr>
        <p:spPr>
          <a:xfrm>
            <a:off x="6931152" y="3849624"/>
            <a:ext cx="475488" cy="475488"/>
          </a:xfrm>
          <a:prstGeom prst="ellipse">
            <a:avLst/>
          </a:prstGeom>
          <a:solidFill>
            <a:srgbClr val="0F8B7D"/>
          </a:solidFill>
          <a:ln w="12700">
            <a:solidFill>
              <a:srgbClr val="0F8B7D"/>
            </a:solidFill>
            <a:prstDash val="solid"/>
          </a:ln>
        </p:spPr>
      </p:sp>
      <p:pic>
        <p:nvPicPr>
          <p:cNvPr id="34" name="Image 8" descr="preencoded.png">    </p:cNvPr>
          <p:cNvPicPr>
            <a:picLocks noChangeAspect="1"/>
          </p:cNvPicPr>
          <p:nvPr/>
        </p:nvPicPr>
        <p:blipFill>
          <a:blip r:embed="rId9"/>
          <a:stretch>
            <a:fillRect/>
          </a:stretch>
        </p:blipFill>
        <p:spPr>
          <a:xfrm>
            <a:off x="7050024" y="3968496"/>
            <a:ext cx="237744" cy="237744"/>
          </a:xfrm>
          <a:prstGeom prst="rect">
            <a:avLst/>
          </a:prstGeom>
        </p:spPr>
      </p:pic>
      <p:sp>
        <p:nvSpPr>
          <p:cNvPr id="35" name="Text 23"/>
          <p:cNvSpPr txBox="1"/>
          <p:nvPr/>
        </p:nvSpPr>
        <p:spPr>
          <a:xfrm>
            <a:off x="7589520" y="3703320"/>
            <a:ext cx="3870655" cy="7772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Docker</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Packages applications in containers</a:t>
            </a:r>
            <a:endParaRPr lang="en-US" sz="1500" dirty="0"/>
          </a:p>
        </p:txBody>
      </p:sp>
      <p:sp>
        <p:nvSpPr>
          <p:cNvPr id="36" name="Shape 24"/>
          <p:cNvSpPr/>
          <p:nvPr/>
        </p:nvSpPr>
        <p:spPr>
          <a:xfrm>
            <a:off x="6766560" y="4617720"/>
            <a:ext cx="4876495" cy="777240"/>
          </a:xfrm>
          <a:prstGeom prst="roundRect">
            <a:avLst>
              <a:gd name="adj" fmla="val 9412"/>
            </a:avLst>
          </a:prstGeom>
          <a:solidFill>
            <a:srgbClr val="F2F4F8"/>
          </a:solidFill>
          <a:ln w="12700">
            <a:solidFill>
              <a:srgbClr val="F2F4F8"/>
            </a:solidFill>
            <a:prstDash val="solid"/>
          </a:ln>
        </p:spPr>
      </p:sp>
      <p:sp>
        <p:nvSpPr>
          <p:cNvPr id="37" name="Shape 25"/>
          <p:cNvSpPr/>
          <p:nvPr/>
        </p:nvSpPr>
        <p:spPr>
          <a:xfrm>
            <a:off x="6931152" y="4764024"/>
            <a:ext cx="475488" cy="475488"/>
          </a:xfrm>
          <a:prstGeom prst="ellipse">
            <a:avLst/>
          </a:prstGeom>
          <a:solidFill>
            <a:srgbClr val="0F8B7D"/>
          </a:solidFill>
          <a:ln w="12700">
            <a:solidFill>
              <a:srgbClr val="0F8B7D"/>
            </a:solidFill>
            <a:prstDash val="solid"/>
          </a:ln>
        </p:spPr>
      </p:sp>
      <p:pic>
        <p:nvPicPr>
          <p:cNvPr id="38" name="Image 9" descr="preencoded.png">    </p:cNvPr>
          <p:cNvPicPr>
            <a:picLocks noChangeAspect="1"/>
          </p:cNvPicPr>
          <p:nvPr/>
        </p:nvPicPr>
        <p:blipFill>
          <a:blip r:embed="rId10"/>
          <a:stretch>
            <a:fillRect/>
          </a:stretch>
        </p:blipFill>
        <p:spPr>
          <a:xfrm>
            <a:off x="7050024" y="4882896"/>
            <a:ext cx="237744" cy="237744"/>
          </a:xfrm>
          <a:prstGeom prst="rect">
            <a:avLst/>
          </a:prstGeom>
        </p:spPr>
      </p:pic>
      <p:sp>
        <p:nvSpPr>
          <p:cNvPr id="39" name="Text 26"/>
          <p:cNvSpPr txBox="1"/>
          <p:nvPr/>
        </p:nvSpPr>
        <p:spPr>
          <a:xfrm>
            <a:off x="7589520" y="4617720"/>
            <a:ext cx="3870655" cy="7772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Cloud-native tooling</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Managed services, Kubernetes, …</a:t>
            </a:r>
            <a:endParaRPr lang="en-US" sz="1500" dirty="0"/>
          </a:p>
        </p:txBody>
      </p:sp>
      <p:sp>
        <p:nvSpPr>
          <p:cNvPr id="40" name="Shape 27"/>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41" name="Shape 28"/>
          <p:cNvSpPr/>
          <p:nvPr/>
        </p:nvSpPr>
        <p:spPr>
          <a:xfrm>
            <a:off x="731520" y="5861304"/>
            <a:ext cx="420624" cy="420624"/>
          </a:xfrm>
          <a:prstGeom prst="ellipse">
            <a:avLst/>
          </a:prstGeom>
          <a:solidFill>
            <a:srgbClr val="5B45C9"/>
          </a:solidFill>
          <a:ln w="12700">
            <a:solidFill>
              <a:srgbClr val="5B45C9"/>
            </a:solidFill>
            <a:prstDash val="solid"/>
          </a:ln>
        </p:spPr>
      </p:sp>
      <p:pic>
        <p:nvPicPr>
          <p:cNvPr id="42" name="Image 10" descr="preencoded.png">    </p:cNvPr>
          <p:cNvPicPr>
            <a:picLocks noChangeAspect="1"/>
          </p:cNvPicPr>
          <p:nvPr/>
        </p:nvPicPr>
        <p:blipFill>
          <a:blip r:embed="rId11"/>
          <a:stretch>
            <a:fillRect/>
          </a:stretch>
        </p:blipFill>
        <p:spPr>
          <a:xfrm>
            <a:off x="836676" y="5966460"/>
            <a:ext cx="210312" cy="210312"/>
          </a:xfrm>
          <a:prstGeom prst="rect">
            <a:avLst/>
          </a:prstGeom>
        </p:spPr>
      </p:pic>
      <p:sp>
        <p:nvSpPr>
          <p:cNvPr id="43" name="Text 29"/>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Right tool, right job: Vagrant shines for local, reproducible dev, test and lab environments.</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26 · BEST PRACTICES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Best practices</a:t>
            </a:r>
            <a:endParaRPr lang="en-US" sz="3000" dirty="0"/>
          </a:p>
        </p:txBody>
      </p:sp>
      <p:sp>
        <p:nvSpPr>
          <p:cNvPr id="5" name="Shape 2"/>
          <p:cNvSpPr/>
          <p:nvPr/>
        </p:nvSpPr>
        <p:spPr>
          <a:xfrm>
            <a:off x="548640" y="1417320"/>
            <a:ext cx="3515258" cy="1188720"/>
          </a:xfrm>
          <a:prstGeom prst="roundRect">
            <a:avLst>
              <a:gd name="adj" fmla="val 6154"/>
            </a:avLst>
          </a:prstGeom>
          <a:solidFill>
            <a:srgbClr val="F2F4F8"/>
          </a:solidFill>
          <a:ln w="12700">
            <a:solidFill>
              <a:srgbClr val="F2F4F8"/>
            </a:solidFill>
            <a:prstDash val="solid"/>
          </a:ln>
        </p:spPr>
      </p:sp>
      <p:sp>
        <p:nvSpPr>
          <p:cNvPr id="6" name="Shape 3"/>
          <p:cNvSpPr/>
          <p:nvPr/>
        </p:nvSpPr>
        <p:spPr>
          <a:xfrm>
            <a:off x="731520" y="1783080"/>
            <a:ext cx="457200" cy="457200"/>
          </a:xfrm>
          <a:prstGeom prst="ellipse">
            <a:avLst/>
          </a:prstGeom>
          <a:solidFill>
            <a:srgbClr val="5B45C9"/>
          </a:solidFill>
          <a:ln w="12700">
            <a:solidFill>
              <a:srgbClr val="5B45C9"/>
            </a:solidFill>
            <a:prstDash val="solid"/>
          </a:ln>
        </p:spPr>
      </p:sp>
      <p:pic>
        <p:nvPicPr>
          <p:cNvPr id="7" name="Image 0" descr="preencoded.png">    </p:cNvPr>
          <p:cNvPicPr>
            <a:picLocks noChangeAspect="1"/>
          </p:cNvPicPr>
          <p:nvPr/>
        </p:nvPicPr>
        <p:blipFill>
          <a:blip r:embed="rId1"/>
          <a:stretch>
            <a:fillRect/>
          </a:stretch>
        </p:blipFill>
        <p:spPr>
          <a:xfrm>
            <a:off x="845820" y="1897380"/>
            <a:ext cx="228600" cy="228600"/>
          </a:xfrm>
          <a:prstGeom prst="rect">
            <a:avLst/>
          </a:prstGeom>
        </p:spPr>
      </p:pic>
      <p:sp>
        <p:nvSpPr>
          <p:cNvPr id="8" name="Text 4"/>
          <p:cNvSpPr txBox="1"/>
          <p:nvPr/>
        </p:nvSpPr>
        <p:spPr>
          <a:xfrm>
            <a:off x="1325880" y="15087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Keep the Vagrantfile simple</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Readable beats clever.</a:t>
            </a:r>
            <a:endParaRPr lang="en-US" sz="1500" dirty="0"/>
          </a:p>
        </p:txBody>
      </p:sp>
      <p:sp>
        <p:nvSpPr>
          <p:cNvPr id="9" name="Shape 5"/>
          <p:cNvSpPr/>
          <p:nvPr/>
        </p:nvSpPr>
        <p:spPr>
          <a:xfrm>
            <a:off x="4338218" y="1417320"/>
            <a:ext cx="3515258" cy="1188720"/>
          </a:xfrm>
          <a:prstGeom prst="roundRect">
            <a:avLst>
              <a:gd name="adj" fmla="val 6154"/>
            </a:avLst>
          </a:prstGeom>
          <a:solidFill>
            <a:srgbClr val="F2F4F8"/>
          </a:solidFill>
          <a:ln w="12700">
            <a:solidFill>
              <a:srgbClr val="F2F4F8"/>
            </a:solidFill>
            <a:prstDash val="solid"/>
          </a:ln>
        </p:spPr>
      </p:sp>
      <p:sp>
        <p:nvSpPr>
          <p:cNvPr id="10" name="Shape 6"/>
          <p:cNvSpPr/>
          <p:nvPr/>
        </p:nvSpPr>
        <p:spPr>
          <a:xfrm>
            <a:off x="4521098" y="1783080"/>
            <a:ext cx="457200" cy="457200"/>
          </a:xfrm>
          <a:prstGeom prst="ellipse">
            <a:avLst/>
          </a:prstGeom>
          <a:solidFill>
            <a:srgbClr val="5B45C9"/>
          </a:solidFill>
          <a:ln w="12700">
            <a:solidFill>
              <a:srgbClr val="5B45C9"/>
            </a:solidFill>
            <a:prstDash val="solid"/>
          </a:ln>
        </p:spPr>
      </p:sp>
      <p:pic>
        <p:nvPicPr>
          <p:cNvPr id="11" name="Image 1" descr="preencoded.png">    </p:cNvPr>
          <p:cNvPicPr>
            <a:picLocks noChangeAspect="1"/>
          </p:cNvPicPr>
          <p:nvPr/>
        </p:nvPicPr>
        <p:blipFill>
          <a:blip r:embed="rId2"/>
          <a:stretch>
            <a:fillRect/>
          </a:stretch>
        </p:blipFill>
        <p:spPr>
          <a:xfrm>
            <a:off x="4635398" y="1897380"/>
            <a:ext cx="228600" cy="228600"/>
          </a:xfrm>
          <a:prstGeom prst="rect">
            <a:avLst/>
          </a:prstGeom>
        </p:spPr>
      </p:pic>
      <p:sp>
        <p:nvSpPr>
          <p:cNvPr id="12" name="Text 7"/>
          <p:cNvSpPr txBox="1"/>
          <p:nvPr/>
        </p:nvSpPr>
        <p:spPr>
          <a:xfrm>
            <a:off x="5115458" y="15087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Use clear names</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Projects, machines, hostnames.</a:t>
            </a:r>
            <a:endParaRPr lang="en-US" sz="1500" dirty="0"/>
          </a:p>
        </p:txBody>
      </p:sp>
      <p:sp>
        <p:nvSpPr>
          <p:cNvPr id="13" name="Shape 8"/>
          <p:cNvSpPr/>
          <p:nvPr/>
        </p:nvSpPr>
        <p:spPr>
          <a:xfrm>
            <a:off x="8127797" y="1417320"/>
            <a:ext cx="3515258" cy="1188720"/>
          </a:xfrm>
          <a:prstGeom prst="roundRect">
            <a:avLst>
              <a:gd name="adj" fmla="val 6154"/>
            </a:avLst>
          </a:prstGeom>
          <a:solidFill>
            <a:srgbClr val="F2F4F8"/>
          </a:solidFill>
          <a:ln w="12700">
            <a:solidFill>
              <a:srgbClr val="F2F4F8"/>
            </a:solidFill>
            <a:prstDash val="solid"/>
          </a:ln>
        </p:spPr>
      </p:sp>
      <p:sp>
        <p:nvSpPr>
          <p:cNvPr id="14" name="Shape 9"/>
          <p:cNvSpPr/>
          <p:nvPr/>
        </p:nvSpPr>
        <p:spPr>
          <a:xfrm>
            <a:off x="8310677" y="1783080"/>
            <a:ext cx="457200" cy="457200"/>
          </a:xfrm>
          <a:prstGeom prst="ellipse">
            <a:avLst/>
          </a:prstGeom>
          <a:solidFill>
            <a:srgbClr val="5B45C9"/>
          </a:solidFill>
          <a:ln w="12700">
            <a:solidFill>
              <a:srgbClr val="5B45C9"/>
            </a:solidFill>
            <a:prstDash val="solid"/>
          </a:ln>
        </p:spPr>
      </p:sp>
      <p:pic>
        <p:nvPicPr>
          <p:cNvPr id="15" name="Image 2" descr="preencoded.png">    </p:cNvPr>
          <p:cNvPicPr>
            <a:picLocks noChangeAspect="1"/>
          </p:cNvPicPr>
          <p:nvPr/>
        </p:nvPicPr>
        <p:blipFill>
          <a:blip r:embed="rId3"/>
          <a:stretch>
            <a:fillRect/>
          </a:stretch>
        </p:blipFill>
        <p:spPr>
          <a:xfrm>
            <a:off x="8424977" y="1897380"/>
            <a:ext cx="228600" cy="228600"/>
          </a:xfrm>
          <a:prstGeom prst="rect">
            <a:avLst/>
          </a:prstGeom>
        </p:spPr>
      </p:pic>
      <p:sp>
        <p:nvSpPr>
          <p:cNvPr id="16" name="Text 10"/>
          <p:cNvSpPr txBox="1"/>
          <p:nvPr/>
        </p:nvSpPr>
        <p:spPr>
          <a:xfrm>
            <a:off x="8905037" y="15087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Document the environment</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A short README goes a long way.</a:t>
            </a:r>
            <a:endParaRPr lang="en-US" sz="1500" dirty="0"/>
          </a:p>
        </p:txBody>
      </p:sp>
      <p:sp>
        <p:nvSpPr>
          <p:cNvPr id="17" name="Shape 11"/>
          <p:cNvSpPr/>
          <p:nvPr/>
        </p:nvSpPr>
        <p:spPr>
          <a:xfrm>
            <a:off x="548640" y="2788920"/>
            <a:ext cx="3515258" cy="1188720"/>
          </a:xfrm>
          <a:prstGeom prst="roundRect">
            <a:avLst>
              <a:gd name="adj" fmla="val 6154"/>
            </a:avLst>
          </a:prstGeom>
          <a:solidFill>
            <a:srgbClr val="F2F4F8"/>
          </a:solidFill>
          <a:ln w="12700">
            <a:solidFill>
              <a:srgbClr val="F2F4F8"/>
            </a:solidFill>
            <a:prstDash val="solid"/>
          </a:ln>
        </p:spPr>
      </p:sp>
      <p:sp>
        <p:nvSpPr>
          <p:cNvPr id="18" name="Shape 12"/>
          <p:cNvSpPr/>
          <p:nvPr/>
        </p:nvSpPr>
        <p:spPr>
          <a:xfrm>
            <a:off x="731520" y="3154680"/>
            <a:ext cx="457200" cy="457200"/>
          </a:xfrm>
          <a:prstGeom prst="ellipse">
            <a:avLst/>
          </a:prstGeom>
          <a:solidFill>
            <a:srgbClr val="5B45C9"/>
          </a:solidFill>
          <a:ln w="12700">
            <a:solidFill>
              <a:srgbClr val="5B45C9"/>
            </a:solidFill>
            <a:prstDash val="solid"/>
          </a:ln>
        </p:spPr>
      </p:sp>
      <p:pic>
        <p:nvPicPr>
          <p:cNvPr id="19" name="Image 3" descr="preencoded.png">    </p:cNvPr>
          <p:cNvPicPr>
            <a:picLocks noChangeAspect="1"/>
          </p:cNvPicPr>
          <p:nvPr/>
        </p:nvPicPr>
        <p:blipFill>
          <a:blip r:embed="rId4"/>
          <a:stretch>
            <a:fillRect/>
          </a:stretch>
        </p:blipFill>
        <p:spPr>
          <a:xfrm>
            <a:off x="845820" y="3268980"/>
            <a:ext cx="228600" cy="228600"/>
          </a:xfrm>
          <a:prstGeom prst="rect">
            <a:avLst/>
          </a:prstGeom>
        </p:spPr>
      </p:pic>
      <p:sp>
        <p:nvSpPr>
          <p:cNvPr id="20" name="Text 13"/>
          <p:cNvSpPr txBox="1"/>
          <p:nvPr/>
        </p:nvSpPr>
        <p:spPr>
          <a:xfrm>
            <a:off x="1325880" y="28803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Avoid unnecessary complexity</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Add only what the lab needs.</a:t>
            </a:r>
            <a:endParaRPr lang="en-US" sz="1500" dirty="0"/>
          </a:p>
        </p:txBody>
      </p:sp>
      <p:sp>
        <p:nvSpPr>
          <p:cNvPr id="21" name="Shape 14"/>
          <p:cNvSpPr/>
          <p:nvPr/>
        </p:nvSpPr>
        <p:spPr>
          <a:xfrm>
            <a:off x="4338218" y="2788920"/>
            <a:ext cx="3515258" cy="1188720"/>
          </a:xfrm>
          <a:prstGeom prst="roundRect">
            <a:avLst>
              <a:gd name="adj" fmla="val 6154"/>
            </a:avLst>
          </a:prstGeom>
          <a:solidFill>
            <a:srgbClr val="F2F4F8"/>
          </a:solidFill>
          <a:ln w="12700">
            <a:solidFill>
              <a:srgbClr val="F2F4F8"/>
            </a:solidFill>
            <a:prstDash val="solid"/>
          </a:ln>
        </p:spPr>
      </p:sp>
      <p:sp>
        <p:nvSpPr>
          <p:cNvPr id="22" name="Shape 15"/>
          <p:cNvSpPr/>
          <p:nvPr/>
        </p:nvSpPr>
        <p:spPr>
          <a:xfrm>
            <a:off x="4521098" y="3154680"/>
            <a:ext cx="457200" cy="457200"/>
          </a:xfrm>
          <a:prstGeom prst="ellipse">
            <a:avLst/>
          </a:prstGeom>
          <a:solidFill>
            <a:srgbClr val="5B45C9"/>
          </a:solidFill>
          <a:ln w="12700">
            <a:solidFill>
              <a:srgbClr val="5B45C9"/>
            </a:solidFill>
            <a:prstDash val="solid"/>
          </a:ln>
        </p:spPr>
      </p:sp>
      <p:pic>
        <p:nvPicPr>
          <p:cNvPr id="23" name="Image 4" descr="preencoded.png">    </p:cNvPr>
          <p:cNvPicPr>
            <a:picLocks noChangeAspect="1"/>
          </p:cNvPicPr>
          <p:nvPr/>
        </p:nvPicPr>
        <p:blipFill>
          <a:blip r:embed="rId5"/>
          <a:stretch>
            <a:fillRect/>
          </a:stretch>
        </p:blipFill>
        <p:spPr>
          <a:xfrm>
            <a:off x="4635398" y="3268980"/>
            <a:ext cx="228600" cy="228600"/>
          </a:xfrm>
          <a:prstGeom prst="rect">
            <a:avLst/>
          </a:prstGeom>
        </p:spPr>
      </p:pic>
      <p:sp>
        <p:nvSpPr>
          <p:cNvPr id="24" name="Text 16"/>
          <p:cNvSpPr txBox="1"/>
          <p:nvPr/>
        </p:nvSpPr>
        <p:spPr>
          <a:xfrm>
            <a:off x="5115458" y="28803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Version your configuration</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Commit Vagrantfile + scripts; ignore .vagrant/</a:t>
            </a:r>
            <a:endParaRPr lang="en-US" sz="1500" dirty="0"/>
          </a:p>
        </p:txBody>
      </p:sp>
      <p:sp>
        <p:nvSpPr>
          <p:cNvPr id="25" name="Shape 17"/>
          <p:cNvSpPr/>
          <p:nvPr/>
        </p:nvSpPr>
        <p:spPr>
          <a:xfrm>
            <a:off x="8127797" y="2788920"/>
            <a:ext cx="3515258" cy="1188720"/>
          </a:xfrm>
          <a:prstGeom prst="roundRect">
            <a:avLst>
              <a:gd name="adj" fmla="val 6154"/>
            </a:avLst>
          </a:prstGeom>
          <a:solidFill>
            <a:srgbClr val="FBE9E7"/>
          </a:solidFill>
          <a:ln w="12700">
            <a:solidFill>
              <a:srgbClr val="FBE9E7"/>
            </a:solidFill>
            <a:prstDash val="solid"/>
          </a:ln>
        </p:spPr>
      </p:sp>
      <p:sp>
        <p:nvSpPr>
          <p:cNvPr id="26" name="Shape 18"/>
          <p:cNvSpPr/>
          <p:nvPr/>
        </p:nvSpPr>
        <p:spPr>
          <a:xfrm>
            <a:off x="8310677" y="3154680"/>
            <a:ext cx="457200" cy="457200"/>
          </a:xfrm>
          <a:prstGeom prst="ellipse">
            <a:avLst/>
          </a:prstGeom>
          <a:solidFill>
            <a:srgbClr val="C0392B"/>
          </a:solidFill>
          <a:ln w="12700">
            <a:solidFill>
              <a:srgbClr val="C0392B"/>
            </a:solidFill>
            <a:prstDash val="solid"/>
          </a:ln>
        </p:spPr>
      </p:sp>
      <p:pic>
        <p:nvPicPr>
          <p:cNvPr id="27" name="Image 5" descr="preencoded.png">    </p:cNvPr>
          <p:cNvPicPr>
            <a:picLocks noChangeAspect="1"/>
          </p:cNvPicPr>
          <p:nvPr/>
        </p:nvPicPr>
        <p:blipFill>
          <a:blip r:embed="rId6"/>
          <a:stretch>
            <a:fillRect/>
          </a:stretch>
        </p:blipFill>
        <p:spPr>
          <a:xfrm>
            <a:off x="8424977" y="3268980"/>
            <a:ext cx="228600" cy="228600"/>
          </a:xfrm>
          <a:prstGeom prst="rect">
            <a:avLst/>
          </a:prstGeom>
        </p:spPr>
      </p:pic>
      <p:sp>
        <p:nvSpPr>
          <p:cNvPr id="28" name="Text 19"/>
          <p:cNvSpPr txBox="1"/>
          <p:nvPr/>
        </p:nvSpPr>
        <p:spPr>
          <a:xfrm>
            <a:off x="8905037" y="28803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Never store secrets</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No passwords, keys or tokens in the file.</a:t>
            </a:r>
            <a:endParaRPr lang="en-US" sz="1500" dirty="0"/>
          </a:p>
        </p:txBody>
      </p:sp>
      <p:sp>
        <p:nvSpPr>
          <p:cNvPr id="29" name="Shape 20"/>
          <p:cNvSpPr/>
          <p:nvPr/>
        </p:nvSpPr>
        <p:spPr>
          <a:xfrm>
            <a:off x="548640" y="4160520"/>
            <a:ext cx="3515258" cy="1188720"/>
          </a:xfrm>
          <a:prstGeom prst="roundRect">
            <a:avLst>
              <a:gd name="adj" fmla="val 6154"/>
            </a:avLst>
          </a:prstGeom>
          <a:solidFill>
            <a:srgbClr val="F2F4F8"/>
          </a:solidFill>
          <a:ln w="12700">
            <a:solidFill>
              <a:srgbClr val="F2F4F8"/>
            </a:solidFill>
            <a:prstDash val="solid"/>
          </a:ln>
        </p:spPr>
      </p:sp>
      <p:sp>
        <p:nvSpPr>
          <p:cNvPr id="30" name="Shape 21"/>
          <p:cNvSpPr/>
          <p:nvPr/>
        </p:nvSpPr>
        <p:spPr>
          <a:xfrm>
            <a:off x="731520" y="4526280"/>
            <a:ext cx="457200" cy="457200"/>
          </a:xfrm>
          <a:prstGeom prst="ellipse">
            <a:avLst/>
          </a:prstGeom>
          <a:solidFill>
            <a:srgbClr val="5B45C9"/>
          </a:solidFill>
          <a:ln w="12700">
            <a:solidFill>
              <a:srgbClr val="5B45C9"/>
            </a:solidFill>
            <a:prstDash val="solid"/>
          </a:ln>
        </p:spPr>
      </p:sp>
      <p:pic>
        <p:nvPicPr>
          <p:cNvPr id="31" name="Image 6" descr="preencoded.png">    </p:cNvPr>
          <p:cNvPicPr>
            <a:picLocks noChangeAspect="1"/>
          </p:cNvPicPr>
          <p:nvPr/>
        </p:nvPicPr>
        <p:blipFill>
          <a:blip r:embed="rId7"/>
          <a:stretch>
            <a:fillRect/>
          </a:stretch>
        </p:blipFill>
        <p:spPr>
          <a:xfrm>
            <a:off x="845820" y="4640580"/>
            <a:ext cx="228600" cy="228600"/>
          </a:xfrm>
          <a:prstGeom prst="rect">
            <a:avLst/>
          </a:prstGeom>
        </p:spPr>
      </p:pic>
      <p:sp>
        <p:nvSpPr>
          <p:cNvPr id="32" name="Text 22"/>
          <p:cNvSpPr txBox="1"/>
          <p:nvPr/>
        </p:nvSpPr>
        <p:spPr>
          <a:xfrm>
            <a:off x="1325880" y="42519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Make provisioning repeatable</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Scripts should be safe to re-run.</a:t>
            </a:r>
            <a:endParaRPr lang="en-US" sz="1500" dirty="0"/>
          </a:p>
        </p:txBody>
      </p:sp>
      <p:sp>
        <p:nvSpPr>
          <p:cNvPr id="33" name="Shape 23"/>
          <p:cNvSpPr/>
          <p:nvPr/>
        </p:nvSpPr>
        <p:spPr>
          <a:xfrm>
            <a:off x="4338218" y="4160520"/>
            <a:ext cx="3515258" cy="1188720"/>
          </a:xfrm>
          <a:prstGeom prst="roundRect">
            <a:avLst>
              <a:gd name="adj" fmla="val 6154"/>
            </a:avLst>
          </a:prstGeom>
          <a:solidFill>
            <a:srgbClr val="F2F4F8"/>
          </a:solidFill>
          <a:ln w="12700">
            <a:solidFill>
              <a:srgbClr val="F2F4F8"/>
            </a:solidFill>
            <a:prstDash val="solid"/>
          </a:ln>
        </p:spPr>
      </p:sp>
      <p:sp>
        <p:nvSpPr>
          <p:cNvPr id="34" name="Shape 24"/>
          <p:cNvSpPr/>
          <p:nvPr/>
        </p:nvSpPr>
        <p:spPr>
          <a:xfrm>
            <a:off x="4521098" y="4526280"/>
            <a:ext cx="457200" cy="457200"/>
          </a:xfrm>
          <a:prstGeom prst="ellipse">
            <a:avLst/>
          </a:prstGeom>
          <a:solidFill>
            <a:srgbClr val="5B45C9"/>
          </a:solidFill>
          <a:ln w="12700">
            <a:solidFill>
              <a:srgbClr val="5B45C9"/>
            </a:solidFill>
            <a:prstDash val="solid"/>
          </a:ln>
        </p:spPr>
      </p:sp>
      <p:pic>
        <p:nvPicPr>
          <p:cNvPr id="35" name="Image 7" descr="preencoded.png">    </p:cNvPr>
          <p:cNvPicPr>
            <a:picLocks noChangeAspect="1"/>
          </p:cNvPicPr>
          <p:nvPr/>
        </p:nvPicPr>
        <p:blipFill>
          <a:blip r:embed="rId8"/>
          <a:stretch>
            <a:fillRect/>
          </a:stretch>
        </p:blipFill>
        <p:spPr>
          <a:xfrm>
            <a:off x="4635398" y="4640580"/>
            <a:ext cx="228600" cy="228600"/>
          </a:xfrm>
          <a:prstGeom prst="rect">
            <a:avLst/>
          </a:prstGeom>
        </p:spPr>
      </p:pic>
      <p:sp>
        <p:nvSpPr>
          <p:cNvPr id="36" name="Text 25"/>
          <p:cNvSpPr txBox="1"/>
          <p:nvPr/>
        </p:nvSpPr>
        <p:spPr>
          <a:xfrm>
            <a:off x="5115458" y="42519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Destroy unused environments</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Free disk space and RAM.</a:t>
            </a:r>
            <a:endParaRPr lang="en-US" sz="1500" dirty="0"/>
          </a:p>
        </p:txBody>
      </p:sp>
      <p:sp>
        <p:nvSpPr>
          <p:cNvPr id="37" name="Shape 26"/>
          <p:cNvSpPr/>
          <p:nvPr/>
        </p:nvSpPr>
        <p:spPr>
          <a:xfrm>
            <a:off x="8127797" y="4160520"/>
            <a:ext cx="3515258" cy="1188720"/>
          </a:xfrm>
          <a:prstGeom prst="roundRect">
            <a:avLst>
              <a:gd name="adj" fmla="val 6154"/>
            </a:avLst>
          </a:prstGeom>
          <a:solidFill>
            <a:srgbClr val="F2F4F8"/>
          </a:solidFill>
          <a:ln w="12700">
            <a:solidFill>
              <a:srgbClr val="F2F4F8"/>
            </a:solidFill>
            <a:prstDash val="solid"/>
          </a:ln>
        </p:spPr>
      </p:sp>
      <p:sp>
        <p:nvSpPr>
          <p:cNvPr id="38" name="Shape 27"/>
          <p:cNvSpPr/>
          <p:nvPr/>
        </p:nvSpPr>
        <p:spPr>
          <a:xfrm>
            <a:off x="8310677" y="4526280"/>
            <a:ext cx="457200" cy="457200"/>
          </a:xfrm>
          <a:prstGeom prst="ellipse">
            <a:avLst/>
          </a:prstGeom>
          <a:solidFill>
            <a:srgbClr val="5B45C9"/>
          </a:solidFill>
          <a:ln w="12700">
            <a:solidFill>
              <a:srgbClr val="5B45C9"/>
            </a:solidFill>
            <a:prstDash val="solid"/>
          </a:ln>
        </p:spPr>
      </p:sp>
      <p:pic>
        <p:nvPicPr>
          <p:cNvPr id="39" name="Image 8" descr="preencoded.png">    </p:cNvPr>
          <p:cNvPicPr>
            <a:picLocks noChangeAspect="1"/>
          </p:cNvPicPr>
          <p:nvPr/>
        </p:nvPicPr>
        <p:blipFill>
          <a:blip r:embed="rId9"/>
          <a:stretch>
            <a:fillRect/>
          </a:stretch>
        </p:blipFill>
        <p:spPr>
          <a:xfrm>
            <a:off x="8424977" y="4640580"/>
            <a:ext cx="228600" cy="228600"/>
          </a:xfrm>
          <a:prstGeom prst="rect">
            <a:avLst/>
          </a:prstGeom>
        </p:spPr>
      </p:pic>
      <p:sp>
        <p:nvSpPr>
          <p:cNvPr id="40" name="Text 28"/>
          <p:cNvSpPr txBox="1"/>
          <p:nvPr/>
        </p:nvSpPr>
        <p:spPr>
          <a:xfrm>
            <a:off x="8905037" y="4251960"/>
            <a:ext cx="2600858" cy="1005840"/>
          </a:xfrm>
          <a:prstGeom prst="rect">
            <a:avLst/>
          </a:prstGeom>
          <a:noFill/>
          <a:ln/>
        </p:spPr>
        <p:txBody>
          <a:bodyPr wrap="square" lIns="0" tIns="0" rIns="0" bIns="0" rtlCol="0" anchor="ctr"/>
          <a:lstStyle/>
          <a:p>
            <a:pPr indent="0" marL="0">
              <a:buNone/>
            </a:pPr>
            <a:r>
              <a:rPr lang="en-US" sz="1500" b="1" dirty="0">
                <a:solidFill>
                  <a:srgbClr val="14202E"/>
                </a:solidFill>
                <a:latin typeface="Calibri" pitchFamily="34" charset="0"/>
                <a:ea typeface="Calibri" pitchFamily="34" charset="-122"/>
                <a:cs typeface="Calibri" pitchFamily="34" charset="-120"/>
              </a:rPr>
              <a:t>Keep resources reasonable</a:t>
            </a:r>
            <a:endParaRPr lang="en-US" sz="1500" dirty="0"/>
          </a:p>
          <a:p>
            <a:pPr indent="0" marL="0">
              <a:buNone/>
            </a:pPr>
            <a:r>
              <a:rPr lang="en-US" sz="1300" dirty="0">
                <a:solidFill>
                  <a:srgbClr val="1F2937"/>
                </a:solidFill>
                <a:latin typeface="Calibri" pitchFamily="34" charset="0"/>
                <a:ea typeface="Calibri" pitchFamily="34" charset="-122"/>
                <a:cs typeface="Calibri" pitchFamily="34" charset="-120"/>
              </a:rPr>
              <a:t>Leave room for your host.</a:t>
            </a:r>
            <a:endParaRPr lang="en-US" sz="1500" dirty="0"/>
          </a:p>
        </p:txBody>
      </p:sp>
      <p:sp>
        <p:nvSpPr>
          <p:cNvPr id="41" name="Shape 29"/>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42" name="Shape 30"/>
          <p:cNvSpPr/>
          <p:nvPr/>
        </p:nvSpPr>
        <p:spPr>
          <a:xfrm>
            <a:off x="731520" y="5861304"/>
            <a:ext cx="420624" cy="420624"/>
          </a:xfrm>
          <a:prstGeom prst="ellipse">
            <a:avLst/>
          </a:prstGeom>
          <a:solidFill>
            <a:srgbClr val="5B45C9"/>
          </a:solidFill>
          <a:ln w="12700">
            <a:solidFill>
              <a:srgbClr val="5B45C9"/>
            </a:solidFill>
            <a:prstDash val="solid"/>
          </a:ln>
        </p:spPr>
      </p:sp>
      <p:pic>
        <p:nvPicPr>
          <p:cNvPr id="43" name="Image 9" descr="preencoded.png">    </p:cNvPr>
          <p:cNvPicPr>
            <a:picLocks noChangeAspect="1"/>
          </p:cNvPicPr>
          <p:nvPr/>
        </p:nvPicPr>
        <p:blipFill>
          <a:blip r:embed="rId10"/>
          <a:stretch>
            <a:fillRect/>
          </a:stretch>
        </p:blipFill>
        <p:spPr>
          <a:xfrm>
            <a:off x="836676" y="5966460"/>
            <a:ext cx="210312" cy="210312"/>
          </a:xfrm>
          <a:prstGeom prst="rect">
            <a:avLst/>
          </a:prstGeom>
        </p:spPr>
      </p:pic>
      <p:sp>
        <p:nvSpPr>
          <p:cNvPr id="44" name="Text 31"/>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Treat the Vagrantfile like code: simple, documented, versioned, secret-free.</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27 · TROUBLESHOOTING</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Troubleshooting basics</a:t>
            </a:r>
            <a:endParaRPr lang="en-US" sz="3000" dirty="0"/>
          </a:p>
        </p:txBody>
      </p:sp>
      <p:sp>
        <p:nvSpPr>
          <p:cNvPr id="5" name="Shape 2"/>
          <p:cNvSpPr/>
          <p:nvPr/>
        </p:nvSpPr>
        <p:spPr>
          <a:xfrm>
            <a:off x="548640" y="1417320"/>
            <a:ext cx="3515258" cy="4069080"/>
          </a:xfrm>
          <a:prstGeom prst="roundRect">
            <a:avLst>
              <a:gd name="adj" fmla="val 2081"/>
            </a:avLst>
          </a:prstGeom>
          <a:solidFill>
            <a:srgbClr val="F2F4F8"/>
          </a:solidFill>
          <a:ln w="12700">
            <a:solidFill>
              <a:srgbClr val="F2F4F8"/>
            </a:solidFill>
            <a:prstDash val="solid"/>
          </a:ln>
        </p:spPr>
      </p:sp>
      <p:sp>
        <p:nvSpPr>
          <p:cNvPr id="6" name="Shape 3"/>
          <p:cNvSpPr/>
          <p:nvPr/>
        </p:nvSpPr>
        <p:spPr>
          <a:xfrm>
            <a:off x="731520" y="1572768"/>
            <a:ext cx="457200" cy="457200"/>
          </a:xfrm>
          <a:prstGeom prst="ellipse">
            <a:avLst/>
          </a:prstGeom>
          <a:solidFill>
            <a:srgbClr val="C0392B"/>
          </a:solidFill>
          <a:ln w="12700">
            <a:solidFill>
              <a:srgbClr val="C0392B"/>
            </a:solidFill>
            <a:prstDash val="solid"/>
          </a:ln>
        </p:spPr>
      </p:sp>
      <p:pic>
        <p:nvPicPr>
          <p:cNvPr id="7" name="Image 0" descr="preencoded.png">    </p:cNvPr>
          <p:cNvPicPr>
            <a:picLocks noChangeAspect="1"/>
          </p:cNvPicPr>
          <p:nvPr/>
        </p:nvPicPr>
        <p:blipFill>
          <a:blip r:embed="rId1"/>
          <a:stretch>
            <a:fillRect/>
          </a:stretch>
        </p:blipFill>
        <p:spPr>
          <a:xfrm>
            <a:off x="845820" y="1687068"/>
            <a:ext cx="228600" cy="228600"/>
          </a:xfrm>
          <a:prstGeom prst="rect">
            <a:avLst/>
          </a:prstGeom>
        </p:spPr>
      </p:pic>
      <p:sp>
        <p:nvSpPr>
          <p:cNvPr id="8" name="Text 4"/>
          <p:cNvSpPr txBox="1"/>
          <p:nvPr/>
        </p:nvSpPr>
        <p:spPr>
          <a:xfrm>
            <a:off x="1325880" y="1572768"/>
            <a:ext cx="2600858"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vagrant up fails</a:t>
            </a:r>
            <a:endParaRPr lang="en-US" sz="1600" dirty="0"/>
          </a:p>
        </p:txBody>
      </p:sp>
      <p:sp>
        <p:nvSpPr>
          <p:cNvPr id="9" name="Text 5"/>
          <p:cNvSpPr txBox="1"/>
          <p:nvPr/>
        </p:nvSpPr>
        <p:spPr>
          <a:xfrm>
            <a:off x="777240" y="2194560"/>
            <a:ext cx="3058058" cy="274320"/>
          </a:xfrm>
          <a:prstGeom prst="rect">
            <a:avLst/>
          </a:prstGeom>
          <a:noFill/>
          <a:ln/>
        </p:spPr>
        <p:txBody>
          <a:bodyPr wrap="square" lIns="0" tIns="0" rIns="0" bIns="0" rtlCol="0" anchor="t"/>
          <a:lstStyle/>
          <a:p>
            <a:pPr indent="0" marL="0">
              <a:buNone/>
            </a:pPr>
            <a:r>
              <a:rPr lang="en-US" sz="1200" b="1" dirty="0">
                <a:solidFill>
                  <a:srgbClr val="5B6472"/>
                </a:solidFill>
                <a:latin typeface="Calibri" pitchFamily="34" charset="0"/>
                <a:ea typeface="Calibri" pitchFamily="34" charset="-122"/>
                <a:cs typeface="Calibri" pitchFamily="34" charset="-120"/>
              </a:rPr>
              <a:t>Possible causes</a:t>
            </a:r>
            <a:endParaRPr lang="en-US" sz="1200" dirty="0"/>
          </a:p>
        </p:txBody>
      </p:sp>
      <p:sp>
        <p:nvSpPr>
          <p:cNvPr id="10" name="Text 6"/>
          <p:cNvSpPr txBox="1"/>
          <p:nvPr/>
        </p:nvSpPr>
        <p:spPr>
          <a:xfrm>
            <a:off x="777240" y="2514600"/>
            <a:ext cx="3103778" cy="2103120"/>
          </a:xfrm>
          <a:prstGeom prst="rect">
            <a:avLst/>
          </a:prstGeom>
          <a:noFill/>
          <a:ln/>
        </p:spPr>
        <p:txBody>
          <a:bodyPr wrap="square" lIns="0" tIns="0" rIns="0" bIns="0" rtlCol="0" anchor="t"/>
          <a:lstStyle/>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Provider not installed or not found</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Virtualization disabled in BIOS/UEFI</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Not enough RAM or disk</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Box download problem</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Network or IP conflict</a:t>
            </a:r>
            <a:endParaRPr lang="en-US" sz="1350" dirty="0"/>
          </a:p>
        </p:txBody>
      </p:sp>
      <p:sp>
        <p:nvSpPr>
          <p:cNvPr id="11" name="Shape 7"/>
          <p:cNvSpPr/>
          <p:nvPr/>
        </p:nvSpPr>
        <p:spPr>
          <a:xfrm>
            <a:off x="731520" y="4617720"/>
            <a:ext cx="3149498" cy="731520"/>
          </a:xfrm>
          <a:prstGeom prst="roundRect">
            <a:avLst>
              <a:gd name="adj" fmla="val 10000"/>
            </a:avLst>
          </a:prstGeom>
          <a:solidFill>
            <a:srgbClr val="FFFFFF"/>
          </a:solidFill>
          <a:ln w="12700">
            <a:solidFill>
              <a:srgbClr val="D9DEE7"/>
            </a:solidFill>
            <a:prstDash val="solid"/>
          </a:ln>
        </p:spPr>
      </p:sp>
      <p:sp>
        <p:nvSpPr>
          <p:cNvPr id="12" name="Text 8"/>
          <p:cNvSpPr txBox="1"/>
          <p:nvPr/>
        </p:nvSpPr>
        <p:spPr>
          <a:xfrm>
            <a:off x="868680" y="4617720"/>
            <a:ext cx="2875178" cy="731520"/>
          </a:xfrm>
          <a:prstGeom prst="rect">
            <a:avLst/>
          </a:prstGeom>
          <a:noFill/>
          <a:ln/>
        </p:spPr>
        <p:txBody>
          <a:bodyPr wrap="square" lIns="0" tIns="0" rIns="0" bIns="0" rtlCol="0" anchor="ctr"/>
          <a:lstStyle/>
          <a:p>
            <a:pPr indent="0" marL="0">
              <a:buNone/>
            </a:pPr>
            <a:r>
              <a:rPr lang="en-US" sz="1250" b="1" dirty="0">
                <a:solidFill>
                  <a:srgbClr val="14202E"/>
                </a:solidFill>
                <a:latin typeface="Calibri" pitchFamily="34" charset="0"/>
                <a:ea typeface="Calibri" pitchFamily="34" charset="-122"/>
                <a:cs typeface="Calibri" pitchFamily="34" charset="-120"/>
              </a:rPr>
              <a:t>Read the first error line — it usually names the cause.</a:t>
            </a:r>
            <a:endParaRPr lang="en-US" sz="1250" dirty="0"/>
          </a:p>
        </p:txBody>
      </p:sp>
      <p:sp>
        <p:nvSpPr>
          <p:cNvPr id="13" name="Shape 9"/>
          <p:cNvSpPr/>
          <p:nvPr/>
        </p:nvSpPr>
        <p:spPr>
          <a:xfrm>
            <a:off x="4338218" y="1417320"/>
            <a:ext cx="3515258" cy="4069080"/>
          </a:xfrm>
          <a:prstGeom prst="roundRect">
            <a:avLst>
              <a:gd name="adj" fmla="val 2081"/>
            </a:avLst>
          </a:prstGeom>
          <a:solidFill>
            <a:srgbClr val="F2F4F8"/>
          </a:solidFill>
          <a:ln w="12700">
            <a:solidFill>
              <a:srgbClr val="F2F4F8"/>
            </a:solidFill>
            <a:prstDash val="solid"/>
          </a:ln>
        </p:spPr>
      </p:sp>
      <p:sp>
        <p:nvSpPr>
          <p:cNvPr id="14" name="Shape 10"/>
          <p:cNvSpPr/>
          <p:nvPr/>
        </p:nvSpPr>
        <p:spPr>
          <a:xfrm>
            <a:off x="4521098" y="1572768"/>
            <a:ext cx="457200" cy="457200"/>
          </a:xfrm>
          <a:prstGeom prst="ellipse">
            <a:avLst/>
          </a:prstGeom>
          <a:solidFill>
            <a:srgbClr val="C0392B"/>
          </a:solidFill>
          <a:ln w="12700">
            <a:solidFill>
              <a:srgbClr val="C0392B"/>
            </a:solidFill>
            <a:prstDash val="solid"/>
          </a:ln>
        </p:spPr>
      </p:sp>
      <p:pic>
        <p:nvPicPr>
          <p:cNvPr id="15" name="Image 1" descr="preencoded.png">    </p:cNvPr>
          <p:cNvPicPr>
            <a:picLocks noChangeAspect="1"/>
          </p:cNvPicPr>
          <p:nvPr/>
        </p:nvPicPr>
        <p:blipFill>
          <a:blip r:embed="rId2"/>
          <a:stretch>
            <a:fillRect/>
          </a:stretch>
        </p:blipFill>
        <p:spPr>
          <a:xfrm>
            <a:off x="4635398" y="1687068"/>
            <a:ext cx="228600" cy="228600"/>
          </a:xfrm>
          <a:prstGeom prst="rect">
            <a:avLst/>
          </a:prstGeom>
        </p:spPr>
      </p:pic>
      <p:sp>
        <p:nvSpPr>
          <p:cNvPr id="16" name="Text 11"/>
          <p:cNvSpPr txBox="1"/>
          <p:nvPr/>
        </p:nvSpPr>
        <p:spPr>
          <a:xfrm>
            <a:off x="5115458" y="1572768"/>
            <a:ext cx="2600858"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VM runs, network doesn't</a:t>
            </a:r>
            <a:endParaRPr lang="en-US" sz="1600" dirty="0"/>
          </a:p>
        </p:txBody>
      </p:sp>
      <p:sp>
        <p:nvSpPr>
          <p:cNvPr id="17" name="Text 12"/>
          <p:cNvSpPr txBox="1"/>
          <p:nvPr/>
        </p:nvSpPr>
        <p:spPr>
          <a:xfrm>
            <a:off x="4566818" y="2194560"/>
            <a:ext cx="3058058" cy="274320"/>
          </a:xfrm>
          <a:prstGeom prst="rect">
            <a:avLst/>
          </a:prstGeom>
          <a:noFill/>
          <a:ln/>
        </p:spPr>
        <p:txBody>
          <a:bodyPr wrap="square" lIns="0" tIns="0" rIns="0" bIns="0" rtlCol="0" anchor="t"/>
          <a:lstStyle/>
          <a:p>
            <a:pPr indent="0" marL="0">
              <a:buNone/>
            </a:pPr>
            <a:r>
              <a:rPr lang="en-US" sz="1200" b="1" dirty="0">
                <a:solidFill>
                  <a:srgbClr val="5B6472"/>
                </a:solidFill>
                <a:latin typeface="Calibri" pitchFamily="34" charset="0"/>
                <a:ea typeface="Calibri" pitchFamily="34" charset="-122"/>
                <a:cs typeface="Calibri" pitchFamily="34" charset="-120"/>
              </a:rPr>
              <a:t>Check</a:t>
            </a:r>
            <a:endParaRPr lang="en-US" sz="1200" dirty="0"/>
          </a:p>
        </p:txBody>
      </p:sp>
      <p:sp>
        <p:nvSpPr>
          <p:cNvPr id="18" name="Text 13"/>
          <p:cNvSpPr txBox="1"/>
          <p:nvPr/>
        </p:nvSpPr>
        <p:spPr>
          <a:xfrm>
            <a:off x="4566818" y="2514600"/>
            <a:ext cx="3103778" cy="2103120"/>
          </a:xfrm>
          <a:prstGeom prst="rect">
            <a:avLst/>
          </a:prstGeom>
          <a:noFill/>
          <a:ln/>
        </p:spPr>
        <p:txBody>
          <a:bodyPr wrap="square" lIns="0" tIns="0" rIns="0" bIns="0" rtlCol="0" anchor="t"/>
          <a:lstStyle/>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Check the network lines in the Vagrantfile</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Check the IP inside the VM:  ip addr</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Check provider networking (host-only)</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Look for IP conflicts on the host</a:t>
            </a:r>
            <a:endParaRPr lang="en-US" sz="1350" dirty="0"/>
          </a:p>
        </p:txBody>
      </p:sp>
      <p:sp>
        <p:nvSpPr>
          <p:cNvPr id="19" name="Shape 14"/>
          <p:cNvSpPr/>
          <p:nvPr/>
        </p:nvSpPr>
        <p:spPr>
          <a:xfrm>
            <a:off x="4521098" y="4617720"/>
            <a:ext cx="3149498" cy="731520"/>
          </a:xfrm>
          <a:prstGeom prst="roundRect">
            <a:avLst>
              <a:gd name="adj" fmla="val 10000"/>
            </a:avLst>
          </a:prstGeom>
          <a:solidFill>
            <a:srgbClr val="FFFFFF"/>
          </a:solidFill>
          <a:ln w="12700">
            <a:solidFill>
              <a:srgbClr val="D9DEE7"/>
            </a:solidFill>
            <a:prstDash val="solid"/>
          </a:ln>
        </p:spPr>
      </p:sp>
      <p:sp>
        <p:nvSpPr>
          <p:cNvPr id="20" name="Text 15"/>
          <p:cNvSpPr txBox="1"/>
          <p:nvPr/>
        </p:nvSpPr>
        <p:spPr>
          <a:xfrm>
            <a:off x="4658258" y="4617720"/>
            <a:ext cx="2875178" cy="731520"/>
          </a:xfrm>
          <a:prstGeom prst="rect">
            <a:avLst/>
          </a:prstGeom>
          <a:noFill/>
          <a:ln/>
        </p:spPr>
        <p:txBody>
          <a:bodyPr wrap="square" lIns="0" tIns="0" rIns="0" bIns="0" rtlCol="0" anchor="ctr"/>
          <a:lstStyle/>
          <a:p>
            <a:pPr indent="0" marL="0">
              <a:buNone/>
            </a:pPr>
            <a:r>
              <a:rPr lang="en-US" sz="1250" b="1" dirty="0">
                <a:solidFill>
                  <a:srgbClr val="14202E"/>
                </a:solidFill>
                <a:latin typeface="Calibri" pitchFamily="34" charset="0"/>
                <a:ea typeface="Calibri" pitchFamily="34" charset="-122"/>
                <a:cs typeface="Calibri" pitchFamily="34" charset="-120"/>
              </a:rPr>
              <a:t>VirtualBox allows host-only IPs in 192.168.56.0/21 by default.</a:t>
            </a:r>
            <a:endParaRPr lang="en-US" sz="1250" dirty="0"/>
          </a:p>
        </p:txBody>
      </p:sp>
      <p:sp>
        <p:nvSpPr>
          <p:cNvPr id="21" name="Shape 16"/>
          <p:cNvSpPr/>
          <p:nvPr/>
        </p:nvSpPr>
        <p:spPr>
          <a:xfrm>
            <a:off x="8127797" y="1417320"/>
            <a:ext cx="3515258" cy="4069080"/>
          </a:xfrm>
          <a:prstGeom prst="roundRect">
            <a:avLst>
              <a:gd name="adj" fmla="val 2081"/>
            </a:avLst>
          </a:prstGeom>
          <a:solidFill>
            <a:srgbClr val="F2F4F8"/>
          </a:solidFill>
          <a:ln w="12700">
            <a:solidFill>
              <a:srgbClr val="F2F4F8"/>
            </a:solidFill>
            <a:prstDash val="solid"/>
          </a:ln>
        </p:spPr>
      </p:sp>
      <p:sp>
        <p:nvSpPr>
          <p:cNvPr id="22" name="Shape 17"/>
          <p:cNvSpPr/>
          <p:nvPr/>
        </p:nvSpPr>
        <p:spPr>
          <a:xfrm>
            <a:off x="8310677" y="1572768"/>
            <a:ext cx="457200" cy="457200"/>
          </a:xfrm>
          <a:prstGeom prst="ellipse">
            <a:avLst/>
          </a:prstGeom>
          <a:solidFill>
            <a:srgbClr val="C0392B"/>
          </a:solidFill>
          <a:ln w="12700">
            <a:solidFill>
              <a:srgbClr val="C0392B"/>
            </a:solidFill>
            <a:prstDash val="solid"/>
          </a:ln>
        </p:spPr>
      </p:sp>
      <p:pic>
        <p:nvPicPr>
          <p:cNvPr id="23" name="Image 2" descr="preencoded.png">    </p:cNvPr>
          <p:cNvPicPr>
            <a:picLocks noChangeAspect="1"/>
          </p:cNvPicPr>
          <p:nvPr/>
        </p:nvPicPr>
        <p:blipFill>
          <a:blip r:embed="rId3"/>
          <a:stretch>
            <a:fillRect/>
          </a:stretch>
        </p:blipFill>
        <p:spPr>
          <a:xfrm>
            <a:off x="8424977" y="1687068"/>
            <a:ext cx="228600" cy="228600"/>
          </a:xfrm>
          <a:prstGeom prst="rect">
            <a:avLst/>
          </a:prstGeom>
        </p:spPr>
      </p:pic>
      <p:sp>
        <p:nvSpPr>
          <p:cNvPr id="24" name="Text 18"/>
          <p:cNvSpPr txBox="1"/>
          <p:nvPr/>
        </p:nvSpPr>
        <p:spPr>
          <a:xfrm>
            <a:off x="8905037" y="1572768"/>
            <a:ext cx="2600858" cy="457200"/>
          </a:xfrm>
          <a:prstGeom prst="rect">
            <a:avLst/>
          </a:prstGeom>
          <a:noFill/>
          <a:ln/>
        </p:spPr>
        <p:txBody>
          <a:bodyPr wrap="square" lIns="0" tIns="0" rIns="0" bIns="0" rtlCol="0" anchor="ctr"/>
          <a:lstStyle/>
          <a:p>
            <a:pPr indent="0" marL="0">
              <a:buNone/>
            </a:pPr>
            <a:r>
              <a:rPr lang="en-US" sz="1600" b="1" dirty="0">
                <a:solidFill>
                  <a:srgbClr val="14202E"/>
                </a:solidFill>
                <a:latin typeface="Arial" pitchFamily="34" charset="0"/>
                <a:ea typeface="Arial" pitchFamily="34" charset="-122"/>
                <a:cs typeface="Arial" pitchFamily="34" charset="-120"/>
              </a:rPr>
              <a:t>Provisioning fails</a:t>
            </a:r>
            <a:endParaRPr lang="en-US" sz="1600" dirty="0"/>
          </a:p>
        </p:txBody>
      </p:sp>
      <p:sp>
        <p:nvSpPr>
          <p:cNvPr id="25" name="Text 19"/>
          <p:cNvSpPr txBox="1"/>
          <p:nvPr/>
        </p:nvSpPr>
        <p:spPr>
          <a:xfrm>
            <a:off x="8356397" y="2194560"/>
            <a:ext cx="3058058" cy="274320"/>
          </a:xfrm>
          <a:prstGeom prst="rect">
            <a:avLst/>
          </a:prstGeom>
          <a:noFill/>
          <a:ln/>
        </p:spPr>
        <p:txBody>
          <a:bodyPr wrap="square" lIns="0" tIns="0" rIns="0" bIns="0" rtlCol="0" anchor="t"/>
          <a:lstStyle/>
          <a:p>
            <a:pPr indent="0" marL="0">
              <a:buNone/>
            </a:pPr>
            <a:r>
              <a:rPr lang="en-US" sz="1200" b="1" dirty="0">
                <a:solidFill>
                  <a:srgbClr val="5B6472"/>
                </a:solidFill>
                <a:latin typeface="Calibri" pitchFamily="34" charset="0"/>
                <a:ea typeface="Calibri" pitchFamily="34" charset="-122"/>
                <a:cs typeface="Calibri" pitchFamily="34" charset="-120"/>
              </a:rPr>
              <a:t>Check</a:t>
            </a:r>
            <a:endParaRPr lang="en-US" sz="1200" dirty="0"/>
          </a:p>
        </p:txBody>
      </p:sp>
      <p:sp>
        <p:nvSpPr>
          <p:cNvPr id="26" name="Text 20"/>
          <p:cNvSpPr txBox="1"/>
          <p:nvPr/>
        </p:nvSpPr>
        <p:spPr>
          <a:xfrm>
            <a:off x="8356397" y="2514600"/>
            <a:ext cx="3103778" cy="2103120"/>
          </a:xfrm>
          <a:prstGeom prst="rect">
            <a:avLst/>
          </a:prstGeom>
          <a:noFill/>
          <a:ln/>
        </p:spPr>
        <p:txBody>
          <a:bodyPr wrap="square" lIns="0" tIns="0" rIns="0" bIns="0" rtlCol="0" anchor="t"/>
          <a:lstStyle/>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Script syntax errors</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Script permissions / path</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Package name or availability</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No internet inside the VM</a:t>
            </a:r>
            <a:endParaRPr lang="en-US" sz="1350" dirty="0"/>
          </a:p>
          <a:p>
            <a:pPr marL="342900" indent="-342900">
              <a:spcAft>
                <a:spcPts val="400"/>
              </a:spcAft>
              <a:buSzPct val="100000"/>
              <a:buChar char="•"/>
            </a:pPr>
            <a:r>
              <a:rPr lang="en-US" sz="1350" dirty="0">
                <a:solidFill>
                  <a:srgbClr val="1F2937"/>
                </a:solidFill>
                <a:latin typeface="Calibri" pitchFamily="34" charset="0"/>
                <a:ea typeface="Calibri" pitchFamily="34" charset="-122"/>
                <a:cs typeface="Calibri" pitchFamily="34" charset="-120"/>
              </a:rPr>
              <a:t>Windows (CRLF) line endings</a:t>
            </a:r>
            <a:endParaRPr lang="en-US" sz="1350" dirty="0"/>
          </a:p>
        </p:txBody>
      </p:sp>
      <p:sp>
        <p:nvSpPr>
          <p:cNvPr id="27" name="Shape 21"/>
          <p:cNvSpPr/>
          <p:nvPr/>
        </p:nvSpPr>
        <p:spPr>
          <a:xfrm>
            <a:off x="8310677" y="4617720"/>
            <a:ext cx="3149498" cy="731520"/>
          </a:xfrm>
          <a:prstGeom prst="roundRect">
            <a:avLst>
              <a:gd name="adj" fmla="val 10000"/>
            </a:avLst>
          </a:prstGeom>
          <a:solidFill>
            <a:srgbClr val="FFFFFF"/>
          </a:solidFill>
          <a:ln w="12700">
            <a:solidFill>
              <a:srgbClr val="D9DEE7"/>
            </a:solidFill>
            <a:prstDash val="solid"/>
          </a:ln>
        </p:spPr>
      </p:sp>
      <p:sp>
        <p:nvSpPr>
          <p:cNvPr id="28" name="Text 22"/>
          <p:cNvSpPr txBox="1"/>
          <p:nvPr/>
        </p:nvSpPr>
        <p:spPr>
          <a:xfrm>
            <a:off x="8447837" y="4617720"/>
            <a:ext cx="2875178" cy="731520"/>
          </a:xfrm>
          <a:prstGeom prst="rect">
            <a:avLst/>
          </a:prstGeom>
          <a:noFill/>
          <a:ln/>
        </p:spPr>
        <p:txBody>
          <a:bodyPr wrap="square" lIns="0" tIns="0" rIns="0" bIns="0" rtlCol="0" anchor="ctr"/>
          <a:lstStyle/>
          <a:p>
            <a:pPr indent="0" marL="0">
              <a:buNone/>
            </a:pPr>
            <a:r>
              <a:rPr lang="en-US" sz="1250" b="1" dirty="0">
                <a:solidFill>
                  <a:srgbClr val="14202E"/>
                </a:solidFill>
                <a:latin typeface="Calibri" pitchFamily="34" charset="0"/>
                <a:ea typeface="Calibri" pitchFamily="34" charset="-122"/>
                <a:cs typeface="Calibri" pitchFamily="34" charset="-120"/>
              </a:rPr>
              <a:t>Fix the script, then:  vagrant provision</a:t>
            </a:r>
            <a:endParaRPr lang="en-US" sz="1250" dirty="0"/>
          </a:p>
        </p:txBody>
      </p:sp>
      <p:sp>
        <p:nvSpPr>
          <p:cNvPr id="29" name="Shape 23"/>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0" name="Shape 24"/>
          <p:cNvSpPr/>
          <p:nvPr/>
        </p:nvSpPr>
        <p:spPr>
          <a:xfrm>
            <a:off x="731520" y="5861304"/>
            <a:ext cx="420624" cy="420624"/>
          </a:xfrm>
          <a:prstGeom prst="ellipse">
            <a:avLst/>
          </a:prstGeom>
          <a:solidFill>
            <a:srgbClr val="5B45C9"/>
          </a:solidFill>
          <a:ln w="12700">
            <a:solidFill>
              <a:srgbClr val="5B45C9"/>
            </a:solidFill>
            <a:prstDash val="solid"/>
          </a:ln>
        </p:spPr>
      </p:sp>
      <p:pic>
        <p:nvPicPr>
          <p:cNvPr id="31" name="Image 3" descr="preencoded.png">    </p:cNvPr>
          <p:cNvPicPr>
            <a:picLocks noChangeAspect="1"/>
          </p:cNvPicPr>
          <p:nvPr/>
        </p:nvPicPr>
        <p:blipFill>
          <a:blip r:embed="rId4"/>
          <a:stretch>
            <a:fillRect/>
          </a:stretch>
        </p:blipFill>
        <p:spPr>
          <a:xfrm>
            <a:off x="836676" y="5966460"/>
            <a:ext cx="210312" cy="210312"/>
          </a:xfrm>
          <a:prstGeom prst="rect">
            <a:avLst/>
          </a:prstGeom>
        </p:spPr>
      </p:pic>
      <p:sp>
        <p:nvSpPr>
          <p:cNvPr id="32" name="Text 25"/>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Key idea   </a:t>
            </a:r>
            <a:pPr indent="0" marL="0">
              <a:buNone/>
            </a:pPr>
            <a:r>
              <a:rPr lang="en-US" sz="1500" dirty="0">
                <a:solidFill>
                  <a:srgbClr val="14202E"/>
                </a:solidFill>
                <a:latin typeface="Calibri" pitchFamily="34" charset="0"/>
                <a:ea typeface="Calibri" pitchFamily="34" charset="-122"/>
                <a:cs typeface="Calibri" pitchFamily="34" charset="-120"/>
              </a:rPr>
              <a:t>Most problems live in one of three places: the provider, the network, or the script.</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28 · KNOWLEDGE CHECKS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Knowledge check 1 of 2</a:t>
            </a:r>
            <a:endParaRPr lang="en-US" sz="3000" dirty="0"/>
          </a:p>
        </p:txBody>
      </p:sp>
      <p:sp>
        <p:nvSpPr>
          <p:cNvPr id="5" name="Shape 2"/>
          <p:cNvSpPr/>
          <p:nvPr/>
        </p:nvSpPr>
        <p:spPr>
          <a:xfrm>
            <a:off x="548640" y="1417320"/>
            <a:ext cx="5410048" cy="1234440"/>
          </a:xfrm>
          <a:prstGeom prst="roundRect">
            <a:avLst>
              <a:gd name="adj" fmla="val 5926"/>
            </a:avLst>
          </a:prstGeom>
          <a:solidFill>
            <a:srgbClr val="F2F4F8"/>
          </a:solidFill>
          <a:ln w="12700">
            <a:solidFill>
              <a:srgbClr val="F2F4F8"/>
            </a:solidFill>
            <a:prstDash val="solid"/>
          </a:ln>
        </p:spPr>
      </p:sp>
      <p:sp>
        <p:nvSpPr>
          <p:cNvPr id="6" name="Shape 3"/>
          <p:cNvSpPr/>
          <p:nvPr/>
        </p:nvSpPr>
        <p:spPr>
          <a:xfrm>
            <a:off x="749808" y="1691640"/>
            <a:ext cx="658368" cy="658368"/>
          </a:xfrm>
          <a:prstGeom prst="ellipse">
            <a:avLst/>
          </a:prstGeom>
          <a:solidFill>
            <a:srgbClr val="5B45C9"/>
          </a:solidFill>
          <a:ln w="12700">
            <a:solidFill>
              <a:srgbClr val="5B45C9"/>
            </a:solidFill>
            <a:prstDash val="solid"/>
          </a:ln>
        </p:spPr>
      </p:sp>
      <p:sp>
        <p:nvSpPr>
          <p:cNvPr id="7" name="Text 4"/>
          <p:cNvSpPr txBox="1"/>
          <p:nvPr/>
        </p:nvSpPr>
        <p:spPr>
          <a:xfrm>
            <a:off x="749808" y="169164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Q1</a:t>
            </a:r>
            <a:endParaRPr lang="en-US" sz="1500" dirty="0"/>
          </a:p>
        </p:txBody>
      </p:sp>
      <p:sp>
        <p:nvSpPr>
          <p:cNvPr id="8" name="Text 5"/>
          <p:cNvSpPr txBox="1"/>
          <p:nvPr/>
        </p:nvSpPr>
        <p:spPr>
          <a:xfrm>
            <a:off x="1600200" y="141732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What problem does infrastructure automation solve? Give one example from a lab.</a:t>
            </a:r>
            <a:endParaRPr lang="en-US" sz="1600" dirty="0"/>
          </a:p>
        </p:txBody>
      </p:sp>
      <p:sp>
        <p:nvSpPr>
          <p:cNvPr id="9" name="Shape 6"/>
          <p:cNvSpPr/>
          <p:nvPr/>
        </p:nvSpPr>
        <p:spPr>
          <a:xfrm>
            <a:off x="6233008" y="1417320"/>
            <a:ext cx="5410048" cy="1234440"/>
          </a:xfrm>
          <a:prstGeom prst="roundRect">
            <a:avLst>
              <a:gd name="adj" fmla="val 5926"/>
            </a:avLst>
          </a:prstGeom>
          <a:solidFill>
            <a:srgbClr val="F2F4F8"/>
          </a:solidFill>
          <a:ln w="12700">
            <a:solidFill>
              <a:srgbClr val="F2F4F8"/>
            </a:solidFill>
            <a:prstDash val="solid"/>
          </a:ln>
        </p:spPr>
      </p:sp>
      <p:sp>
        <p:nvSpPr>
          <p:cNvPr id="10" name="Shape 7"/>
          <p:cNvSpPr/>
          <p:nvPr/>
        </p:nvSpPr>
        <p:spPr>
          <a:xfrm>
            <a:off x="6434176" y="1691640"/>
            <a:ext cx="658368" cy="658368"/>
          </a:xfrm>
          <a:prstGeom prst="ellipse">
            <a:avLst/>
          </a:prstGeom>
          <a:solidFill>
            <a:srgbClr val="5B45C9"/>
          </a:solidFill>
          <a:ln w="12700">
            <a:solidFill>
              <a:srgbClr val="5B45C9"/>
            </a:solidFill>
            <a:prstDash val="solid"/>
          </a:ln>
        </p:spPr>
      </p:sp>
      <p:sp>
        <p:nvSpPr>
          <p:cNvPr id="11" name="Text 8"/>
          <p:cNvSpPr txBox="1"/>
          <p:nvPr/>
        </p:nvSpPr>
        <p:spPr>
          <a:xfrm>
            <a:off x="6434176" y="169164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Q2</a:t>
            </a:r>
            <a:endParaRPr lang="en-US" sz="1500" dirty="0"/>
          </a:p>
        </p:txBody>
      </p:sp>
      <p:sp>
        <p:nvSpPr>
          <p:cNvPr id="12" name="Text 9"/>
          <p:cNvSpPr txBox="1"/>
          <p:nvPr/>
        </p:nvSpPr>
        <p:spPr>
          <a:xfrm>
            <a:off x="7284568" y="141732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A classmate says “Vagrant is a hypervisor like VirtualBox.” Are they right? Why?</a:t>
            </a:r>
            <a:endParaRPr lang="en-US" sz="1600" dirty="0"/>
          </a:p>
        </p:txBody>
      </p:sp>
      <p:sp>
        <p:nvSpPr>
          <p:cNvPr id="13" name="Shape 10"/>
          <p:cNvSpPr/>
          <p:nvPr/>
        </p:nvSpPr>
        <p:spPr>
          <a:xfrm>
            <a:off x="548640" y="2834640"/>
            <a:ext cx="5410048" cy="1234440"/>
          </a:xfrm>
          <a:prstGeom prst="roundRect">
            <a:avLst>
              <a:gd name="adj" fmla="val 5926"/>
            </a:avLst>
          </a:prstGeom>
          <a:solidFill>
            <a:srgbClr val="F2F4F8"/>
          </a:solidFill>
          <a:ln w="12700">
            <a:solidFill>
              <a:srgbClr val="F2F4F8"/>
            </a:solidFill>
            <a:prstDash val="solid"/>
          </a:ln>
        </p:spPr>
      </p:sp>
      <p:sp>
        <p:nvSpPr>
          <p:cNvPr id="14" name="Shape 11"/>
          <p:cNvSpPr/>
          <p:nvPr/>
        </p:nvSpPr>
        <p:spPr>
          <a:xfrm>
            <a:off x="749808" y="3108960"/>
            <a:ext cx="658368" cy="658368"/>
          </a:xfrm>
          <a:prstGeom prst="ellipse">
            <a:avLst/>
          </a:prstGeom>
          <a:solidFill>
            <a:srgbClr val="5B45C9"/>
          </a:solidFill>
          <a:ln w="12700">
            <a:solidFill>
              <a:srgbClr val="5B45C9"/>
            </a:solidFill>
            <a:prstDash val="solid"/>
          </a:ln>
        </p:spPr>
      </p:sp>
      <p:sp>
        <p:nvSpPr>
          <p:cNvPr id="15" name="Text 12"/>
          <p:cNvSpPr txBox="1"/>
          <p:nvPr/>
        </p:nvSpPr>
        <p:spPr>
          <a:xfrm>
            <a:off x="749808" y="310896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Q3</a:t>
            </a:r>
            <a:endParaRPr lang="en-US" sz="1500" dirty="0"/>
          </a:p>
        </p:txBody>
      </p:sp>
      <p:sp>
        <p:nvSpPr>
          <p:cNvPr id="16" name="Text 13"/>
          <p:cNvSpPr txBox="1"/>
          <p:nvPr/>
        </p:nvSpPr>
        <p:spPr>
          <a:xfrm>
            <a:off x="1600200" y="283464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What is a Vagrant box — and how is it different from the VM you log into?</a:t>
            </a:r>
            <a:endParaRPr lang="en-US" sz="1600" dirty="0"/>
          </a:p>
        </p:txBody>
      </p:sp>
      <p:sp>
        <p:nvSpPr>
          <p:cNvPr id="17" name="Shape 14"/>
          <p:cNvSpPr/>
          <p:nvPr/>
        </p:nvSpPr>
        <p:spPr>
          <a:xfrm>
            <a:off x="6233008" y="2834640"/>
            <a:ext cx="5410048" cy="1234440"/>
          </a:xfrm>
          <a:prstGeom prst="roundRect">
            <a:avLst>
              <a:gd name="adj" fmla="val 5926"/>
            </a:avLst>
          </a:prstGeom>
          <a:solidFill>
            <a:srgbClr val="F2F4F8"/>
          </a:solidFill>
          <a:ln w="12700">
            <a:solidFill>
              <a:srgbClr val="F2F4F8"/>
            </a:solidFill>
            <a:prstDash val="solid"/>
          </a:ln>
        </p:spPr>
      </p:sp>
      <p:sp>
        <p:nvSpPr>
          <p:cNvPr id="18" name="Shape 15"/>
          <p:cNvSpPr/>
          <p:nvPr/>
        </p:nvSpPr>
        <p:spPr>
          <a:xfrm>
            <a:off x="6434176" y="3108960"/>
            <a:ext cx="658368" cy="658368"/>
          </a:xfrm>
          <a:prstGeom prst="ellipse">
            <a:avLst/>
          </a:prstGeom>
          <a:solidFill>
            <a:srgbClr val="5B45C9"/>
          </a:solidFill>
          <a:ln w="12700">
            <a:solidFill>
              <a:srgbClr val="5B45C9"/>
            </a:solidFill>
            <a:prstDash val="solid"/>
          </a:ln>
        </p:spPr>
      </p:sp>
      <p:sp>
        <p:nvSpPr>
          <p:cNvPr id="19" name="Text 16"/>
          <p:cNvSpPr txBox="1"/>
          <p:nvPr/>
        </p:nvSpPr>
        <p:spPr>
          <a:xfrm>
            <a:off x="6434176" y="310896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Q4</a:t>
            </a:r>
            <a:endParaRPr lang="en-US" sz="1500" dirty="0"/>
          </a:p>
        </p:txBody>
      </p:sp>
      <p:sp>
        <p:nvSpPr>
          <p:cNvPr id="20" name="Text 17"/>
          <p:cNvSpPr txBox="1"/>
          <p:nvPr/>
        </p:nvSpPr>
        <p:spPr>
          <a:xfrm>
            <a:off x="7284568" y="283464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What is the purpose of a Vagrantfile? What would you lose without it?</a:t>
            </a:r>
            <a:endParaRPr lang="en-US" sz="1600" dirty="0"/>
          </a:p>
        </p:txBody>
      </p:sp>
      <p:sp>
        <p:nvSpPr>
          <p:cNvPr id="21" name="Shape 18"/>
          <p:cNvSpPr/>
          <p:nvPr/>
        </p:nvSpPr>
        <p:spPr>
          <a:xfrm>
            <a:off x="548640" y="4251960"/>
            <a:ext cx="5410048" cy="1234440"/>
          </a:xfrm>
          <a:prstGeom prst="roundRect">
            <a:avLst>
              <a:gd name="adj" fmla="val 5926"/>
            </a:avLst>
          </a:prstGeom>
          <a:solidFill>
            <a:srgbClr val="F2F4F8"/>
          </a:solidFill>
          <a:ln w="12700">
            <a:solidFill>
              <a:srgbClr val="F2F4F8"/>
            </a:solidFill>
            <a:prstDash val="solid"/>
          </a:ln>
        </p:spPr>
      </p:sp>
      <p:sp>
        <p:nvSpPr>
          <p:cNvPr id="22" name="Shape 19"/>
          <p:cNvSpPr/>
          <p:nvPr/>
        </p:nvSpPr>
        <p:spPr>
          <a:xfrm>
            <a:off x="749808" y="4526280"/>
            <a:ext cx="658368" cy="658368"/>
          </a:xfrm>
          <a:prstGeom prst="ellipse">
            <a:avLst/>
          </a:prstGeom>
          <a:solidFill>
            <a:srgbClr val="5B45C9"/>
          </a:solidFill>
          <a:ln w="12700">
            <a:solidFill>
              <a:srgbClr val="5B45C9"/>
            </a:solidFill>
            <a:prstDash val="solid"/>
          </a:ln>
        </p:spPr>
      </p:sp>
      <p:sp>
        <p:nvSpPr>
          <p:cNvPr id="23" name="Text 20"/>
          <p:cNvSpPr txBox="1"/>
          <p:nvPr/>
        </p:nvSpPr>
        <p:spPr>
          <a:xfrm>
            <a:off x="749808" y="452628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Q5</a:t>
            </a:r>
            <a:endParaRPr lang="en-US" sz="1500" dirty="0"/>
          </a:p>
        </p:txBody>
      </p:sp>
      <p:sp>
        <p:nvSpPr>
          <p:cNvPr id="24" name="Text 21"/>
          <p:cNvSpPr txBox="1"/>
          <p:nvPr/>
        </p:nvSpPr>
        <p:spPr>
          <a:xfrm>
            <a:off x="1600200" y="425196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You run vagrant up in a brand-new project. What happens, in order?</a:t>
            </a:r>
            <a:endParaRPr lang="en-US" sz="1600" dirty="0"/>
          </a:p>
        </p:txBody>
      </p:sp>
      <p:sp>
        <p:nvSpPr>
          <p:cNvPr id="25" name="Shape 22"/>
          <p:cNvSpPr/>
          <p:nvPr/>
        </p:nvSpPr>
        <p:spPr>
          <a:xfrm>
            <a:off x="6233008" y="4251960"/>
            <a:ext cx="5410048" cy="1234440"/>
          </a:xfrm>
          <a:prstGeom prst="roundRect">
            <a:avLst>
              <a:gd name="adj" fmla="val 5926"/>
            </a:avLst>
          </a:prstGeom>
          <a:solidFill>
            <a:srgbClr val="F2F4F8"/>
          </a:solidFill>
          <a:ln w="12700">
            <a:solidFill>
              <a:srgbClr val="F2F4F8"/>
            </a:solidFill>
            <a:prstDash val="solid"/>
          </a:ln>
        </p:spPr>
      </p:sp>
      <p:sp>
        <p:nvSpPr>
          <p:cNvPr id="26" name="Shape 23"/>
          <p:cNvSpPr/>
          <p:nvPr/>
        </p:nvSpPr>
        <p:spPr>
          <a:xfrm>
            <a:off x="6434176" y="4526280"/>
            <a:ext cx="658368" cy="658368"/>
          </a:xfrm>
          <a:prstGeom prst="ellipse">
            <a:avLst/>
          </a:prstGeom>
          <a:solidFill>
            <a:srgbClr val="5B45C9"/>
          </a:solidFill>
          <a:ln w="12700">
            <a:solidFill>
              <a:srgbClr val="5B45C9"/>
            </a:solidFill>
            <a:prstDash val="solid"/>
          </a:ln>
        </p:spPr>
      </p:sp>
      <p:sp>
        <p:nvSpPr>
          <p:cNvPr id="27" name="Text 24"/>
          <p:cNvSpPr txBox="1"/>
          <p:nvPr/>
        </p:nvSpPr>
        <p:spPr>
          <a:xfrm>
            <a:off x="6434176" y="452628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Q6</a:t>
            </a:r>
            <a:endParaRPr lang="en-US" sz="1500" dirty="0"/>
          </a:p>
        </p:txBody>
      </p:sp>
      <p:sp>
        <p:nvSpPr>
          <p:cNvPr id="28" name="Text 25"/>
          <p:cNvSpPr txBox="1"/>
          <p:nvPr/>
        </p:nvSpPr>
        <p:spPr>
          <a:xfrm>
            <a:off x="7284568" y="425196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What does vagrant destroy delete — and what does it NOT delete?</a:t>
            </a:r>
            <a:endParaRPr lang="en-US" sz="1600" dirty="0"/>
          </a:p>
        </p:txBody>
      </p:sp>
      <p:sp>
        <p:nvSpPr>
          <p:cNvPr id="29" name="Shape 26"/>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0" name="Shape 27"/>
          <p:cNvSpPr/>
          <p:nvPr/>
        </p:nvSpPr>
        <p:spPr>
          <a:xfrm>
            <a:off x="731520" y="5861304"/>
            <a:ext cx="420624" cy="420624"/>
          </a:xfrm>
          <a:prstGeom prst="ellipse">
            <a:avLst/>
          </a:prstGeom>
          <a:solidFill>
            <a:srgbClr val="5B45C9"/>
          </a:solidFill>
          <a:ln w="12700">
            <a:solidFill>
              <a:srgbClr val="5B45C9"/>
            </a:solidFill>
            <a:prstDash val="solid"/>
          </a:ln>
        </p:spPr>
      </p:sp>
      <p:pic>
        <p:nvPicPr>
          <p:cNvPr id="31"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32" name="Text 28"/>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How to answer   </a:t>
            </a:r>
            <a:pPr indent="0" marL="0">
              <a:buNone/>
            </a:pPr>
            <a:r>
              <a:rPr lang="en-US" sz="1500" dirty="0">
                <a:solidFill>
                  <a:srgbClr val="14202E"/>
                </a:solidFill>
                <a:latin typeface="Calibri" pitchFamily="34" charset="0"/>
                <a:ea typeface="Calibri" pitchFamily="34" charset="-122"/>
                <a:cs typeface="Calibri" pitchFamily="34" charset="-120"/>
              </a:rPr>
              <a:t>Discuss in pairs. Explain your reasoning — not just the answer.</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28 · KNOWLEDGE CHECKS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Knowledge check 2 of 2</a:t>
            </a:r>
            <a:endParaRPr lang="en-US" sz="3000" dirty="0"/>
          </a:p>
        </p:txBody>
      </p:sp>
      <p:sp>
        <p:nvSpPr>
          <p:cNvPr id="5" name="Shape 2"/>
          <p:cNvSpPr/>
          <p:nvPr/>
        </p:nvSpPr>
        <p:spPr>
          <a:xfrm>
            <a:off x="548640" y="1417320"/>
            <a:ext cx="5410048" cy="1234440"/>
          </a:xfrm>
          <a:prstGeom prst="roundRect">
            <a:avLst>
              <a:gd name="adj" fmla="val 5926"/>
            </a:avLst>
          </a:prstGeom>
          <a:solidFill>
            <a:srgbClr val="F2F4F8"/>
          </a:solidFill>
          <a:ln w="12700">
            <a:solidFill>
              <a:srgbClr val="F2F4F8"/>
            </a:solidFill>
            <a:prstDash val="solid"/>
          </a:ln>
        </p:spPr>
      </p:sp>
      <p:sp>
        <p:nvSpPr>
          <p:cNvPr id="6" name="Shape 3"/>
          <p:cNvSpPr/>
          <p:nvPr/>
        </p:nvSpPr>
        <p:spPr>
          <a:xfrm>
            <a:off x="749808" y="1691640"/>
            <a:ext cx="658368" cy="658368"/>
          </a:xfrm>
          <a:prstGeom prst="ellipse">
            <a:avLst/>
          </a:prstGeom>
          <a:solidFill>
            <a:srgbClr val="5B45C9"/>
          </a:solidFill>
          <a:ln w="12700">
            <a:solidFill>
              <a:srgbClr val="5B45C9"/>
            </a:solidFill>
            <a:prstDash val="solid"/>
          </a:ln>
        </p:spPr>
      </p:sp>
      <p:sp>
        <p:nvSpPr>
          <p:cNvPr id="7" name="Text 4"/>
          <p:cNvSpPr txBox="1"/>
          <p:nvPr/>
        </p:nvSpPr>
        <p:spPr>
          <a:xfrm>
            <a:off x="749808" y="169164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Q7</a:t>
            </a:r>
            <a:endParaRPr lang="en-US" sz="1500" dirty="0"/>
          </a:p>
        </p:txBody>
      </p:sp>
      <p:sp>
        <p:nvSpPr>
          <p:cNvPr id="8" name="Text 5"/>
          <p:cNvSpPr txBox="1"/>
          <p:nvPr/>
        </p:nvSpPr>
        <p:spPr>
          <a:xfrm>
            <a:off x="1600200" y="141732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What is provisioning, and when does it run automatically?</a:t>
            </a:r>
            <a:endParaRPr lang="en-US" sz="1600" dirty="0"/>
          </a:p>
        </p:txBody>
      </p:sp>
      <p:sp>
        <p:nvSpPr>
          <p:cNvPr id="9" name="Shape 6"/>
          <p:cNvSpPr/>
          <p:nvPr/>
        </p:nvSpPr>
        <p:spPr>
          <a:xfrm>
            <a:off x="6233008" y="1417320"/>
            <a:ext cx="5410048" cy="1234440"/>
          </a:xfrm>
          <a:prstGeom prst="roundRect">
            <a:avLst>
              <a:gd name="adj" fmla="val 5926"/>
            </a:avLst>
          </a:prstGeom>
          <a:solidFill>
            <a:srgbClr val="F2F4F8"/>
          </a:solidFill>
          <a:ln w="12700">
            <a:solidFill>
              <a:srgbClr val="F2F4F8"/>
            </a:solidFill>
            <a:prstDash val="solid"/>
          </a:ln>
        </p:spPr>
      </p:sp>
      <p:sp>
        <p:nvSpPr>
          <p:cNvPr id="10" name="Shape 7"/>
          <p:cNvSpPr/>
          <p:nvPr/>
        </p:nvSpPr>
        <p:spPr>
          <a:xfrm>
            <a:off x="6434176" y="1691640"/>
            <a:ext cx="658368" cy="658368"/>
          </a:xfrm>
          <a:prstGeom prst="ellipse">
            <a:avLst/>
          </a:prstGeom>
          <a:solidFill>
            <a:srgbClr val="5B45C9"/>
          </a:solidFill>
          <a:ln w="12700">
            <a:solidFill>
              <a:srgbClr val="5B45C9"/>
            </a:solidFill>
            <a:prstDash val="solid"/>
          </a:ln>
        </p:spPr>
      </p:sp>
      <p:sp>
        <p:nvSpPr>
          <p:cNvPr id="11" name="Text 8"/>
          <p:cNvSpPr txBox="1"/>
          <p:nvPr/>
        </p:nvSpPr>
        <p:spPr>
          <a:xfrm>
            <a:off x="6434176" y="169164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Q8</a:t>
            </a:r>
            <a:endParaRPr lang="en-US" sz="1500" dirty="0"/>
          </a:p>
        </p:txBody>
      </p:sp>
      <p:sp>
        <p:nvSpPr>
          <p:cNvPr id="12" name="Text 9"/>
          <p:cNvSpPr txBox="1"/>
          <p:nvPr/>
        </p:nvSpPr>
        <p:spPr>
          <a:xfrm>
            <a:off x="7284568" y="141732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Why is reproducibility important for a class of 20 students?</a:t>
            </a:r>
            <a:endParaRPr lang="en-US" sz="1600" dirty="0"/>
          </a:p>
        </p:txBody>
      </p:sp>
      <p:sp>
        <p:nvSpPr>
          <p:cNvPr id="13" name="Shape 10"/>
          <p:cNvSpPr/>
          <p:nvPr/>
        </p:nvSpPr>
        <p:spPr>
          <a:xfrm>
            <a:off x="548640" y="2834640"/>
            <a:ext cx="5410048" cy="1234440"/>
          </a:xfrm>
          <a:prstGeom prst="roundRect">
            <a:avLst>
              <a:gd name="adj" fmla="val 5926"/>
            </a:avLst>
          </a:prstGeom>
          <a:solidFill>
            <a:srgbClr val="F2F4F8"/>
          </a:solidFill>
          <a:ln w="12700">
            <a:solidFill>
              <a:srgbClr val="F2F4F8"/>
            </a:solidFill>
            <a:prstDash val="solid"/>
          </a:ln>
        </p:spPr>
      </p:sp>
      <p:sp>
        <p:nvSpPr>
          <p:cNvPr id="14" name="Shape 11"/>
          <p:cNvSpPr/>
          <p:nvPr/>
        </p:nvSpPr>
        <p:spPr>
          <a:xfrm>
            <a:off x="749808" y="3108960"/>
            <a:ext cx="658368" cy="658368"/>
          </a:xfrm>
          <a:prstGeom prst="ellipse">
            <a:avLst/>
          </a:prstGeom>
          <a:solidFill>
            <a:srgbClr val="5B45C9"/>
          </a:solidFill>
          <a:ln w="12700">
            <a:solidFill>
              <a:srgbClr val="5B45C9"/>
            </a:solidFill>
            <a:prstDash val="solid"/>
          </a:ln>
        </p:spPr>
      </p:sp>
      <p:sp>
        <p:nvSpPr>
          <p:cNvPr id="15" name="Text 12"/>
          <p:cNvSpPr txBox="1"/>
          <p:nvPr/>
        </p:nvSpPr>
        <p:spPr>
          <a:xfrm>
            <a:off x="749808" y="310896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Q9</a:t>
            </a:r>
            <a:endParaRPr lang="en-US" sz="1500" dirty="0"/>
          </a:p>
        </p:txBody>
      </p:sp>
      <p:sp>
        <p:nvSpPr>
          <p:cNvPr id="16" name="Text 13"/>
          <p:cNvSpPr txBox="1"/>
          <p:nvPr/>
        </p:nvSpPr>
        <p:spPr>
          <a:xfrm>
            <a:off x="1600200" y="283464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What is the role of the provider?</a:t>
            </a:r>
            <a:endParaRPr lang="en-US" sz="1600" dirty="0"/>
          </a:p>
        </p:txBody>
      </p:sp>
      <p:sp>
        <p:nvSpPr>
          <p:cNvPr id="17" name="Shape 14"/>
          <p:cNvSpPr/>
          <p:nvPr/>
        </p:nvSpPr>
        <p:spPr>
          <a:xfrm>
            <a:off x="6233008" y="2834640"/>
            <a:ext cx="5410048" cy="1234440"/>
          </a:xfrm>
          <a:prstGeom prst="roundRect">
            <a:avLst>
              <a:gd name="adj" fmla="val 5926"/>
            </a:avLst>
          </a:prstGeom>
          <a:solidFill>
            <a:srgbClr val="F2F4F8"/>
          </a:solidFill>
          <a:ln w="12700">
            <a:solidFill>
              <a:srgbClr val="F2F4F8"/>
            </a:solidFill>
            <a:prstDash val="solid"/>
          </a:ln>
        </p:spPr>
      </p:sp>
      <p:sp>
        <p:nvSpPr>
          <p:cNvPr id="18" name="Shape 15"/>
          <p:cNvSpPr/>
          <p:nvPr/>
        </p:nvSpPr>
        <p:spPr>
          <a:xfrm>
            <a:off x="6434176" y="3108960"/>
            <a:ext cx="658368" cy="658368"/>
          </a:xfrm>
          <a:prstGeom prst="ellipse">
            <a:avLst/>
          </a:prstGeom>
          <a:solidFill>
            <a:srgbClr val="5B45C9"/>
          </a:solidFill>
          <a:ln w="12700">
            <a:solidFill>
              <a:srgbClr val="5B45C9"/>
            </a:solidFill>
            <a:prstDash val="solid"/>
          </a:ln>
        </p:spPr>
      </p:sp>
      <p:sp>
        <p:nvSpPr>
          <p:cNvPr id="19" name="Text 16"/>
          <p:cNvSpPr txBox="1"/>
          <p:nvPr/>
        </p:nvSpPr>
        <p:spPr>
          <a:xfrm>
            <a:off x="6434176" y="310896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Q10</a:t>
            </a:r>
            <a:endParaRPr lang="en-US" sz="1500" dirty="0"/>
          </a:p>
        </p:txBody>
      </p:sp>
      <p:sp>
        <p:nvSpPr>
          <p:cNvPr id="20" name="Text 17"/>
          <p:cNvSpPr txBox="1"/>
          <p:nvPr/>
        </p:nvSpPr>
        <p:spPr>
          <a:xfrm>
            <a:off x="7284568" y="283464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Port forwarding vs private network: how would you reach Nginx in each case?</a:t>
            </a:r>
            <a:endParaRPr lang="en-US" sz="1600" dirty="0"/>
          </a:p>
        </p:txBody>
      </p:sp>
      <p:sp>
        <p:nvSpPr>
          <p:cNvPr id="21" name="Shape 18"/>
          <p:cNvSpPr/>
          <p:nvPr/>
        </p:nvSpPr>
        <p:spPr>
          <a:xfrm>
            <a:off x="548640" y="4251960"/>
            <a:ext cx="5410048" cy="1234440"/>
          </a:xfrm>
          <a:prstGeom prst="roundRect">
            <a:avLst>
              <a:gd name="adj" fmla="val 5926"/>
            </a:avLst>
          </a:prstGeom>
          <a:solidFill>
            <a:srgbClr val="F2F4F8"/>
          </a:solidFill>
          <a:ln w="12700">
            <a:solidFill>
              <a:srgbClr val="F2F4F8"/>
            </a:solidFill>
            <a:prstDash val="solid"/>
          </a:ln>
        </p:spPr>
      </p:sp>
      <p:sp>
        <p:nvSpPr>
          <p:cNvPr id="22" name="Shape 19"/>
          <p:cNvSpPr/>
          <p:nvPr/>
        </p:nvSpPr>
        <p:spPr>
          <a:xfrm>
            <a:off x="749808" y="4526280"/>
            <a:ext cx="658368" cy="658368"/>
          </a:xfrm>
          <a:prstGeom prst="ellipse">
            <a:avLst/>
          </a:prstGeom>
          <a:solidFill>
            <a:srgbClr val="5B45C9"/>
          </a:solidFill>
          <a:ln w="12700">
            <a:solidFill>
              <a:srgbClr val="5B45C9"/>
            </a:solidFill>
            <a:prstDash val="solid"/>
          </a:ln>
        </p:spPr>
      </p:sp>
      <p:sp>
        <p:nvSpPr>
          <p:cNvPr id="23" name="Text 20"/>
          <p:cNvSpPr txBox="1"/>
          <p:nvPr/>
        </p:nvSpPr>
        <p:spPr>
          <a:xfrm>
            <a:off x="749808" y="452628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Q11</a:t>
            </a:r>
            <a:endParaRPr lang="en-US" sz="1500" dirty="0"/>
          </a:p>
        </p:txBody>
      </p:sp>
      <p:sp>
        <p:nvSpPr>
          <p:cNvPr id="24" name="Text 21"/>
          <p:cNvSpPr txBox="1"/>
          <p:nvPr/>
        </p:nvSpPr>
        <p:spPr>
          <a:xfrm>
            <a:off x="1600200" y="425196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Why would a student use two Vagrant VMs instead of one?</a:t>
            </a:r>
            <a:endParaRPr lang="en-US" sz="1600" dirty="0"/>
          </a:p>
        </p:txBody>
      </p:sp>
      <p:sp>
        <p:nvSpPr>
          <p:cNvPr id="25" name="Shape 22"/>
          <p:cNvSpPr/>
          <p:nvPr/>
        </p:nvSpPr>
        <p:spPr>
          <a:xfrm>
            <a:off x="6233008" y="4251960"/>
            <a:ext cx="5410048" cy="1234440"/>
          </a:xfrm>
          <a:prstGeom prst="roundRect">
            <a:avLst>
              <a:gd name="adj" fmla="val 5926"/>
            </a:avLst>
          </a:prstGeom>
          <a:solidFill>
            <a:srgbClr val="F2F4F8"/>
          </a:solidFill>
          <a:ln w="12700">
            <a:solidFill>
              <a:srgbClr val="F2F4F8"/>
            </a:solidFill>
            <a:prstDash val="solid"/>
          </a:ln>
        </p:spPr>
      </p:sp>
      <p:sp>
        <p:nvSpPr>
          <p:cNvPr id="26" name="Shape 23"/>
          <p:cNvSpPr/>
          <p:nvPr/>
        </p:nvSpPr>
        <p:spPr>
          <a:xfrm>
            <a:off x="6434176" y="4526280"/>
            <a:ext cx="658368" cy="658368"/>
          </a:xfrm>
          <a:prstGeom prst="ellipse">
            <a:avLst/>
          </a:prstGeom>
          <a:solidFill>
            <a:srgbClr val="5B45C9"/>
          </a:solidFill>
          <a:ln w="12700">
            <a:solidFill>
              <a:srgbClr val="5B45C9"/>
            </a:solidFill>
            <a:prstDash val="solid"/>
          </a:ln>
        </p:spPr>
      </p:sp>
      <p:sp>
        <p:nvSpPr>
          <p:cNvPr id="27" name="Text 24"/>
          <p:cNvSpPr txBox="1"/>
          <p:nvPr/>
        </p:nvSpPr>
        <p:spPr>
          <a:xfrm>
            <a:off x="6434176" y="4526280"/>
            <a:ext cx="658368" cy="65836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Q12</a:t>
            </a:r>
            <a:endParaRPr lang="en-US" sz="1500" dirty="0"/>
          </a:p>
        </p:txBody>
      </p:sp>
      <p:sp>
        <p:nvSpPr>
          <p:cNvPr id="28" name="Text 25"/>
          <p:cNvSpPr txBox="1"/>
          <p:nvPr/>
        </p:nvSpPr>
        <p:spPr>
          <a:xfrm>
            <a:off x="7284568" y="4251960"/>
            <a:ext cx="4175608" cy="1234440"/>
          </a:xfrm>
          <a:prstGeom prst="rect">
            <a:avLst/>
          </a:prstGeom>
          <a:noFill/>
          <a:ln/>
        </p:spPr>
        <p:txBody>
          <a:bodyPr wrap="square" lIns="0" tIns="0" rIns="0" bIns="0" rtlCol="0" anchor="ctr"/>
          <a:lstStyle/>
          <a:p>
            <a:pPr indent="0" marL="0">
              <a:buNone/>
            </a:pPr>
            <a:r>
              <a:rPr lang="en-US" sz="1600" dirty="0">
                <a:solidFill>
                  <a:srgbClr val="14202E"/>
                </a:solidFill>
                <a:latin typeface="Calibri" pitchFamily="34" charset="0"/>
                <a:ea typeface="Calibri" pitchFamily="34" charset="-122"/>
                <a:cs typeface="Calibri" pitchFamily="34" charset="-120"/>
              </a:rPr>
              <a:t>How is Vagrant different from AWS? Name one concept they share.</a:t>
            </a:r>
            <a:endParaRPr lang="en-US" sz="1600" dirty="0"/>
          </a:p>
        </p:txBody>
      </p:sp>
      <p:sp>
        <p:nvSpPr>
          <p:cNvPr id="29" name="Shape 26"/>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30" name="Shape 27"/>
          <p:cNvSpPr/>
          <p:nvPr/>
        </p:nvSpPr>
        <p:spPr>
          <a:xfrm>
            <a:off x="731520" y="5861304"/>
            <a:ext cx="420624" cy="420624"/>
          </a:xfrm>
          <a:prstGeom prst="ellipse">
            <a:avLst/>
          </a:prstGeom>
          <a:solidFill>
            <a:srgbClr val="5B45C9"/>
          </a:solidFill>
          <a:ln w="12700">
            <a:solidFill>
              <a:srgbClr val="5B45C9"/>
            </a:solidFill>
            <a:prstDash val="solid"/>
          </a:ln>
        </p:spPr>
      </p:sp>
      <p:pic>
        <p:nvPicPr>
          <p:cNvPr id="31"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32" name="Text 28"/>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How to answer   </a:t>
            </a:r>
            <a:pPr indent="0" marL="0">
              <a:buNone/>
            </a:pPr>
            <a:r>
              <a:rPr lang="en-US" sz="1500" dirty="0">
                <a:solidFill>
                  <a:srgbClr val="14202E"/>
                </a:solidFill>
                <a:latin typeface="Calibri" pitchFamily="34" charset="0"/>
                <a:ea typeface="Calibri" pitchFamily="34" charset="-122"/>
                <a:cs typeface="Calibri" pitchFamily="34" charset="-120"/>
              </a:rPr>
              <a:t>Discuss in pairs. Explain your reasoning — not just the answer.</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28 · KNOWLEDGE CHECKS</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Answer key</a:t>
            </a:r>
            <a:endParaRPr lang="en-US" sz="3000" dirty="0"/>
          </a:p>
        </p:txBody>
      </p:sp>
      <p:sp>
        <p:nvSpPr>
          <p:cNvPr id="5" name="Text 2"/>
          <p:cNvSpPr txBox="1"/>
          <p:nvPr/>
        </p:nvSpPr>
        <p:spPr>
          <a:xfrm>
            <a:off x="548640" y="1417320"/>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Q1</a:t>
            </a:r>
            <a:endParaRPr lang="en-US" sz="1400" dirty="0"/>
          </a:p>
        </p:txBody>
      </p:sp>
      <p:sp>
        <p:nvSpPr>
          <p:cNvPr id="6" name="Text 3"/>
          <p:cNvSpPr txBox="1"/>
          <p:nvPr/>
        </p:nvSpPr>
        <p:spPr>
          <a:xfrm>
            <a:off x="1143000" y="1417320"/>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Repetitive, error-prone manual setup — e.g. building 20 identical lab VMs by hand.</a:t>
            </a:r>
            <a:endParaRPr lang="en-US" sz="1350" dirty="0"/>
          </a:p>
        </p:txBody>
      </p:sp>
      <p:sp>
        <p:nvSpPr>
          <p:cNvPr id="7" name="Shape 4"/>
          <p:cNvSpPr/>
          <p:nvPr/>
        </p:nvSpPr>
        <p:spPr>
          <a:xfrm>
            <a:off x="548640" y="2075688"/>
            <a:ext cx="5364328" cy="0"/>
          </a:xfrm>
          <a:prstGeom prst="line">
            <a:avLst/>
          </a:prstGeom>
          <a:noFill/>
          <a:ln w="9525">
            <a:solidFill>
              <a:srgbClr val="D9DEE7"/>
            </a:solidFill>
            <a:prstDash val="solid"/>
          </a:ln>
        </p:spPr>
      </p:sp>
      <p:sp>
        <p:nvSpPr>
          <p:cNvPr id="8" name="Text 5"/>
          <p:cNvSpPr txBox="1"/>
          <p:nvPr/>
        </p:nvSpPr>
        <p:spPr>
          <a:xfrm>
            <a:off x="548640" y="2130552"/>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Q2</a:t>
            </a:r>
            <a:endParaRPr lang="en-US" sz="1400" dirty="0"/>
          </a:p>
        </p:txBody>
      </p:sp>
      <p:sp>
        <p:nvSpPr>
          <p:cNvPr id="9" name="Text 6"/>
          <p:cNvSpPr txBox="1"/>
          <p:nvPr/>
        </p:nvSpPr>
        <p:spPr>
          <a:xfrm>
            <a:off x="1143000" y="2130552"/>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No. The hypervisor (VirtualBox) runs VMs; Vagrant tells it what to create and configures it.</a:t>
            </a:r>
            <a:endParaRPr lang="en-US" sz="1350" dirty="0"/>
          </a:p>
        </p:txBody>
      </p:sp>
      <p:sp>
        <p:nvSpPr>
          <p:cNvPr id="10" name="Shape 7"/>
          <p:cNvSpPr/>
          <p:nvPr/>
        </p:nvSpPr>
        <p:spPr>
          <a:xfrm>
            <a:off x="548640" y="2788920"/>
            <a:ext cx="5364328" cy="0"/>
          </a:xfrm>
          <a:prstGeom prst="line">
            <a:avLst/>
          </a:prstGeom>
          <a:noFill/>
          <a:ln w="9525">
            <a:solidFill>
              <a:srgbClr val="D9DEE7"/>
            </a:solidFill>
            <a:prstDash val="solid"/>
          </a:ln>
        </p:spPr>
      </p:sp>
      <p:sp>
        <p:nvSpPr>
          <p:cNvPr id="11" name="Text 8"/>
          <p:cNvSpPr txBox="1"/>
          <p:nvPr/>
        </p:nvSpPr>
        <p:spPr>
          <a:xfrm>
            <a:off x="548640" y="2843784"/>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Q3</a:t>
            </a:r>
            <a:endParaRPr lang="en-US" sz="1400" dirty="0"/>
          </a:p>
        </p:txBody>
      </p:sp>
      <p:sp>
        <p:nvSpPr>
          <p:cNvPr id="12" name="Text 9"/>
          <p:cNvSpPr txBox="1"/>
          <p:nvPr/>
        </p:nvSpPr>
        <p:spPr>
          <a:xfrm>
            <a:off x="1143000" y="2843784"/>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A box is a reusable base image (template). The VM is a running copy made from it.</a:t>
            </a:r>
            <a:endParaRPr lang="en-US" sz="1350" dirty="0"/>
          </a:p>
        </p:txBody>
      </p:sp>
      <p:sp>
        <p:nvSpPr>
          <p:cNvPr id="13" name="Shape 10"/>
          <p:cNvSpPr/>
          <p:nvPr/>
        </p:nvSpPr>
        <p:spPr>
          <a:xfrm>
            <a:off x="548640" y="3502152"/>
            <a:ext cx="5364328" cy="0"/>
          </a:xfrm>
          <a:prstGeom prst="line">
            <a:avLst/>
          </a:prstGeom>
          <a:noFill/>
          <a:ln w="9525">
            <a:solidFill>
              <a:srgbClr val="D9DEE7"/>
            </a:solidFill>
            <a:prstDash val="solid"/>
          </a:ln>
        </p:spPr>
      </p:sp>
      <p:sp>
        <p:nvSpPr>
          <p:cNvPr id="14" name="Text 11"/>
          <p:cNvSpPr txBox="1"/>
          <p:nvPr/>
        </p:nvSpPr>
        <p:spPr>
          <a:xfrm>
            <a:off x="548640" y="3557016"/>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Q4</a:t>
            </a:r>
            <a:endParaRPr lang="en-US" sz="1400" dirty="0"/>
          </a:p>
        </p:txBody>
      </p:sp>
      <p:sp>
        <p:nvSpPr>
          <p:cNvPr id="15" name="Text 12"/>
          <p:cNvSpPr txBox="1"/>
          <p:nvPr/>
        </p:nvSpPr>
        <p:spPr>
          <a:xfrm>
            <a:off x="1143000" y="3557016"/>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It defines the environment. Without it you're back to rebuilding from memory.</a:t>
            </a:r>
            <a:endParaRPr lang="en-US" sz="1350" dirty="0"/>
          </a:p>
        </p:txBody>
      </p:sp>
      <p:sp>
        <p:nvSpPr>
          <p:cNvPr id="16" name="Shape 13"/>
          <p:cNvSpPr/>
          <p:nvPr/>
        </p:nvSpPr>
        <p:spPr>
          <a:xfrm>
            <a:off x="548640" y="4215384"/>
            <a:ext cx="5364328" cy="0"/>
          </a:xfrm>
          <a:prstGeom prst="line">
            <a:avLst/>
          </a:prstGeom>
          <a:noFill/>
          <a:ln w="9525">
            <a:solidFill>
              <a:srgbClr val="D9DEE7"/>
            </a:solidFill>
            <a:prstDash val="solid"/>
          </a:ln>
        </p:spPr>
      </p:sp>
      <p:sp>
        <p:nvSpPr>
          <p:cNvPr id="17" name="Text 14"/>
          <p:cNvSpPr txBox="1"/>
          <p:nvPr/>
        </p:nvSpPr>
        <p:spPr>
          <a:xfrm>
            <a:off x="548640" y="4270248"/>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Q5</a:t>
            </a:r>
            <a:endParaRPr lang="en-US" sz="1400" dirty="0"/>
          </a:p>
        </p:txBody>
      </p:sp>
      <p:sp>
        <p:nvSpPr>
          <p:cNvPr id="18" name="Text 15"/>
          <p:cNvSpPr txBox="1"/>
          <p:nvPr/>
        </p:nvSpPr>
        <p:spPr>
          <a:xfrm>
            <a:off x="1143000" y="4270248"/>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Read Vagrantfile → get box → import VM → network → boot → SSH key → shared folder → provision.</a:t>
            </a:r>
            <a:endParaRPr lang="en-US" sz="1350" dirty="0"/>
          </a:p>
        </p:txBody>
      </p:sp>
      <p:sp>
        <p:nvSpPr>
          <p:cNvPr id="19" name="Shape 16"/>
          <p:cNvSpPr/>
          <p:nvPr/>
        </p:nvSpPr>
        <p:spPr>
          <a:xfrm>
            <a:off x="548640" y="4928616"/>
            <a:ext cx="5364328" cy="0"/>
          </a:xfrm>
          <a:prstGeom prst="line">
            <a:avLst/>
          </a:prstGeom>
          <a:noFill/>
          <a:ln w="9525">
            <a:solidFill>
              <a:srgbClr val="D9DEE7"/>
            </a:solidFill>
            <a:prstDash val="solid"/>
          </a:ln>
        </p:spPr>
      </p:sp>
      <p:sp>
        <p:nvSpPr>
          <p:cNvPr id="20" name="Text 17"/>
          <p:cNvSpPr txBox="1"/>
          <p:nvPr/>
        </p:nvSpPr>
        <p:spPr>
          <a:xfrm>
            <a:off x="548640" y="4983480"/>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Q6</a:t>
            </a:r>
            <a:endParaRPr lang="en-US" sz="1400" dirty="0"/>
          </a:p>
        </p:txBody>
      </p:sp>
      <p:sp>
        <p:nvSpPr>
          <p:cNvPr id="21" name="Text 18"/>
          <p:cNvSpPr txBox="1"/>
          <p:nvPr/>
        </p:nvSpPr>
        <p:spPr>
          <a:xfrm>
            <a:off x="1143000" y="4983480"/>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Deletes the VM and its disk. Keeps the Vagrantfile, scripts and cached box.</a:t>
            </a:r>
            <a:endParaRPr lang="en-US" sz="1350" dirty="0"/>
          </a:p>
        </p:txBody>
      </p:sp>
      <p:sp>
        <p:nvSpPr>
          <p:cNvPr id="22" name="Text 19"/>
          <p:cNvSpPr txBox="1"/>
          <p:nvPr/>
        </p:nvSpPr>
        <p:spPr>
          <a:xfrm>
            <a:off x="6278728" y="1417320"/>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Q7</a:t>
            </a:r>
            <a:endParaRPr lang="en-US" sz="1400" dirty="0"/>
          </a:p>
        </p:txBody>
      </p:sp>
      <p:sp>
        <p:nvSpPr>
          <p:cNvPr id="23" name="Text 20"/>
          <p:cNvSpPr txBox="1"/>
          <p:nvPr/>
        </p:nvSpPr>
        <p:spPr>
          <a:xfrm>
            <a:off x="6873088" y="1417320"/>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Automatic software setup inside the VM. Runs on first vagrant up (or on request).</a:t>
            </a:r>
            <a:endParaRPr lang="en-US" sz="1350" dirty="0"/>
          </a:p>
        </p:txBody>
      </p:sp>
      <p:sp>
        <p:nvSpPr>
          <p:cNvPr id="24" name="Shape 21"/>
          <p:cNvSpPr/>
          <p:nvPr/>
        </p:nvSpPr>
        <p:spPr>
          <a:xfrm>
            <a:off x="6278728" y="2075688"/>
            <a:ext cx="5364328" cy="0"/>
          </a:xfrm>
          <a:prstGeom prst="line">
            <a:avLst/>
          </a:prstGeom>
          <a:noFill/>
          <a:ln w="9525">
            <a:solidFill>
              <a:srgbClr val="D9DEE7"/>
            </a:solidFill>
            <a:prstDash val="solid"/>
          </a:ln>
        </p:spPr>
      </p:sp>
      <p:sp>
        <p:nvSpPr>
          <p:cNvPr id="25" name="Text 22"/>
          <p:cNvSpPr txBox="1"/>
          <p:nvPr/>
        </p:nvSpPr>
        <p:spPr>
          <a:xfrm>
            <a:off x="6278728" y="2130552"/>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Q8</a:t>
            </a:r>
            <a:endParaRPr lang="en-US" sz="1400" dirty="0"/>
          </a:p>
        </p:txBody>
      </p:sp>
      <p:sp>
        <p:nvSpPr>
          <p:cNvPr id="26" name="Text 23"/>
          <p:cNvSpPr txBox="1"/>
          <p:nvPr/>
        </p:nvSpPr>
        <p:spPr>
          <a:xfrm>
            <a:off x="6873088" y="2130552"/>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Everyone starts identical; easy reset; easier troubleshooting; fair, repeatable exercises.</a:t>
            </a:r>
            <a:endParaRPr lang="en-US" sz="1350" dirty="0"/>
          </a:p>
        </p:txBody>
      </p:sp>
      <p:sp>
        <p:nvSpPr>
          <p:cNvPr id="27" name="Shape 24"/>
          <p:cNvSpPr/>
          <p:nvPr/>
        </p:nvSpPr>
        <p:spPr>
          <a:xfrm>
            <a:off x="6278728" y="2788920"/>
            <a:ext cx="5364328" cy="0"/>
          </a:xfrm>
          <a:prstGeom prst="line">
            <a:avLst/>
          </a:prstGeom>
          <a:noFill/>
          <a:ln w="9525">
            <a:solidFill>
              <a:srgbClr val="D9DEE7"/>
            </a:solidFill>
            <a:prstDash val="solid"/>
          </a:ln>
        </p:spPr>
      </p:sp>
      <p:sp>
        <p:nvSpPr>
          <p:cNvPr id="28" name="Text 25"/>
          <p:cNvSpPr txBox="1"/>
          <p:nvPr/>
        </p:nvSpPr>
        <p:spPr>
          <a:xfrm>
            <a:off x="6278728" y="2843784"/>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Q9</a:t>
            </a:r>
            <a:endParaRPr lang="en-US" sz="1400" dirty="0"/>
          </a:p>
        </p:txBody>
      </p:sp>
      <p:sp>
        <p:nvSpPr>
          <p:cNvPr id="29" name="Text 26"/>
          <p:cNvSpPr txBox="1"/>
          <p:nvPr/>
        </p:nvSpPr>
        <p:spPr>
          <a:xfrm>
            <a:off x="6873088" y="2843784"/>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It actually provides virtualization — creates and runs the VM (VirtualBox, VMware, Hyper-V).</a:t>
            </a:r>
            <a:endParaRPr lang="en-US" sz="1350" dirty="0"/>
          </a:p>
        </p:txBody>
      </p:sp>
      <p:sp>
        <p:nvSpPr>
          <p:cNvPr id="30" name="Shape 27"/>
          <p:cNvSpPr/>
          <p:nvPr/>
        </p:nvSpPr>
        <p:spPr>
          <a:xfrm>
            <a:off x="6278728" y="3502152"/>
            <a:ext cx="5364328" cy="0"/>
          </a:xfrm>
          <a:prstGeom prst="line">
            <a:avLst/>
          </a:prstGeom>
          <a:noFill/>
          <a:ln w="9525">
            <a:solidFill>
              <a:srgbClr val="D9DEE7"/>
            </a:solidFill>
            <a:prstDash val="solid"/>
          </a:ln>
        </p:spPr>
      </p:sp>
      <p:sp>
        <p:nvSpPr>
          <p:cNvPr id="31" name="Text 28"/>
          <p:cNvSpPr txBox="1"/>
          <p:nvPr/>
        </p:nvSpPr>
        <p:spPr>
          <a:xfrm>
            <a:off x="6278728" y="3557016"/>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Q10</a:t>
            </a:r>
            <a:endParaRPr lang="en-US" sz="1400" dirty="0"/>
          </a:p>
        </p:txBody>
      </p:sp>
      <p:sp>
        <p:nvSpPr>
          <p:cNvPr id="32" name="Text 29"/>
          <p:cNvSpPr txBox="1"/>
          <p:nvPr/>
        </p:nvSpPr>
        <p:spPr>
          <a:xfrm>
            <a:off x="6873088" y="3557016"/>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Port forwarding: localhost:8080. Private network: 192.168.56.10 directly.</a:t>
            </a:r>
            <a:endParaRPr lang="en-US" sz="1350" dirty="0"/>
          </a:p>
        </p:txBody>
      </p:sp>
      <p:sp>
        <p:nvSpPr>
          <p:cNvPr id="33" name="Shape 30"/>
          <p:cNvSpPr/>
          <p:nvPr/>
        </p:nvSpPr>
        <p:spPr>
          <a:xfrm>
            <a:off x="6278728" y="4215384"/>
            <a:ext cx="5364328" cy="0"/>
          </a:xfrm>
          <a:prstGeom prst="line">
            <a:avLst/>
          </a:prstGeom>
          <a:noFill/>
          <a:ln w="9525">
            <a:solidFill>
              <a:srgbClr val="D9DEE7"/>
            </a:solidFill>
            <a:prstDash val="solid"/>
          </a:ln>
        </p:spPr>
      </p:sp>
      <p:sp>
        <p:nvSpPr>
          <p:cNvPr id="34" name="Text 31"/>
          <p:cNvSpPr txBox="1"/>
          <p:nvPr/>
        </p:nvSpPr>
        <p:spPr>
          <a:xfrm>
            <a:off x="6278728" y="4270248"/>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Q11</a:t>
            </a:r>
            <a:endParaRPr lang="en-US" sz="1400" dirty="0"/>
          </a:p>
        </p:txBody>
      </p:sp>
      <p:sp>
        <p:nvSpPr>
          <p:cNvPr id="35" name="Text 32"/>
          <p:cNvSpPr txBox="1"/>
          <p:nvPr/>
        </p:nvSpPr>
        <p:spPr>
          <a:xfrm>
            <a:off x="6873088" y="4270248"/>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To practise things that need two machines: client/server, DNS, web + database, networking.</a:t>
            </a:r>
            <a:endParaRPr lang="en-US" sz="1350" dirty="0"/>
          </a:p>
        </p:txBody>
      </p:sp>
      <p:sp>
        <p:nvSpPr>
          <p:cNvPr id="36" name="Shape 33"/>
          <p:cNvSpPr/>
          <p:nvPr/>
        </p:nvSpPr>
        <p:spPr>
          <a:xfrm>
            <a:off x="6278728" y="4928616"/>
            <a:ext cx="5364328" cy="0"/>
          </a:xfrm>
          <a:prstGeom prst="line">
            <a:avLst/>
          </a:prstGeom>
          <a:noFill/>
          <a:ln w="9525">
            <a:solidFill>
              <a:srgbClr val="D9DEE7"/>
            </a:solidFill>
            <a:prstDash val="solid"/>
          </a:ln>
        </p:spPr>
      </p:sp>
      <p:sp>
        <p:nvSpPr>
          <p:cNvPr id="37" name="Text 34"/>
          <p:cNvSpPr txBox="1"/>
          <p:nvPr/>
        </p:nvSpPr>
        <p:spPr>
          <a:xfrm>
            <a:off x="6278728" y="4983480"/>
            <a:ext cx="548640" cy="594360"/>
          </a:xfrm>
          <a:prstGeom prst="rect">
            <a:avLst/>
          </a:prstGeom>
          <a:noFill/>
          <a:ln/>
        </p:spPr>
        <p:txBody>
          <a:bodyPr wrap="square" lIns="0" tIns="0" rIns="0" bIns="0" rtlCol="0" anchor="ctr"/>
          <a:lstStyle/>
          <a:p>
            <a:pPr indent="0" marL="0">
              <a:buNone/>
            </a:pPr>
            <a:r>
              <a:rPr lang="en-US" sz="1400" b="1" dirty="0">
                <a:solidFill>
                  <a:srgbClr val="5B45C9"/>
                </a:solidFill>
                <a:latin typeface="Calibri" pitchFamily="34" charset="0"/>
                <a:ea typeface="Calibri" pitchFamily="34" charset="-122"/>
                <a:cs typeface="Calibri" pitchFamily="34" charset="-120"/>
              </a:rPr>
              <a:t>Q12</a:t>
            </a:r>
            <a:endParaRPr lang="en-US" sz="1400" dirty="0"/>
          </a:p>
        </p:txBody>
      </p:sp>
      <p:sp>
        <p:nvSpPr>
          <p:cNvPr id="38" name="Text 35"/>
          <p:cNvSpPr txBox="1"/>
          <p:nvPr/>
        </p:nvSpPr>
        <p:spPr>
          <a:xfrm>
            <a:off x="6873088" y="4983480"/>
            <a:ext cx="4769968" cy="594360"/>
          </a:xfrm>
          <a:prstGeom prst="rect">
            <a:avLst/>
          </a:prstGeom>
          <a:noFill/>
          <a:ln/>
        </p:spPr>
        <p:txBody>
          <a:bodyPr wrap="square" lIns="0" tIns="0" rIns="0" bIns="0" rtlCol="0" anchor="ctr"/>
          <a:lstStyle/>
          <a:p>
            <a:pPr indent="0" marL="0">
              <a:buNone/>
            </a:pPr>
            <a:r>
              <a:rPr lang="en-US" sz="1350" dirty="0">
                <a:solidFill>
                  <a:srgbClr val="14202E"/>
                </a:solidFill>
                <a:latin typeface="Calibri" pitchFamily="34" charset="0"/>
                <a:ea typeface="Calibri" pitchFamily="34" charset="-122"/>
                <a:cs typeface="Calibri" pitchFamily="34" charset="-120"/>
              </a:rPr>
              <a:t>Vagrant: local dev/test VMs. AWS: cloud infrastructure. Shared: VMs, networks, images (box ≈ AMI).</a:t>
            </a:r>
            <a:endParaRPr lang="en-US" sz="135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29 · PRACTICAL CHALLENGE</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Challenge: build a reproducible Ubuntu web server</a:t>
            </a:r>
            <a:endParaRPr lang="en-US" sz="3000" dirty="0"/>
          </a:p>
        </p:txBody>
      </p:sp>
      <p:sp>
        <p:nvSpPr>
          <p:cNvPr id="5" name="Shape 2"/>
          <p:cNvSpPr/>
          <p:nvPr/>
        </p:nvSpPr>
        <p:spPr>
          <a:xfrm>
            <a:off x="548640" y="1417320"/>
            <a:ext cx="2567864" cy="4114800"/>
          </a:xfrm>
          <a:prstGeom prst="roundRect">
            <a:avLst>
              <a:gd name="adj" fmla="val 2849"/>
            </a:avLst>
          </a:prstGeom>
          <a:solidFill>
            <a:srgbClr val="F2F4F8"/>
          </a:solidFill>
          <a:ln w="12700">
            <a:solidFill>
              <a:srgbClr val="F2F4F8"/>
            </a:solidFill>
            <a:prstDash val="solid"/>
          </a:ln>
        </p:spPr>
      </p:sp>
      <p:sp>
        <p:nvSpPr>
          <p:cNvPr id="6" name="Shape 3"/>
          <p:cNvSpPr/>
          <p:nvPr/>
        </p:nvSpPr>
        <p:spPr>
          <a:xfrm>
            <a:off x="731520" y="1572768"/>
            <a:ext cx="2202104" cy="457200"/>
          </a:xfrm>
          <a:prstGeom prst="roundRect">
            <a:avLst>
              <a:gd name="adj" fmla="val 24000"/>
            </a:avLst>
          </a:prstGeom>
          <a:solidFill>
            <a:srgbClr val="C97A06"/>
          </a:solidFill>
          <a:ln w="12700">
            <a:solidFill>
              <a:srgbClr val="C97A06"/>
            </a:solidFill>
            <a:prstDash val="solid"/>
          </a:ln>
        </p:spPr>
      </p:sp>
      <p:sp>
        <p:nvSpPr>
          <p:cNvPr id="7" name="Text 4"/>
          <p:cNvSpPr txBox="1"/>
          <p:nvPr/>
        </p:nvSpPr>
        <p:spPr>
          <a:xfrm>
            <a:off x="731520" y="1572768"/>
            <a:ext cx="2202104"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 · Define</a:t>
            </a:r>
            <a:endParaRPr lang="en-US" sz="1400" dirty="0"/>
          </a:p>
        </p:txBody>
      </p:sp>
      <p:sp>
        <p:nvSpPr>
          <p:cNvPr id="8" name="Shape 5"/>
          <p:cNvSpPr/>
          <p:nvPr/>
        </p:nvSpPr>
        <p:spPr>
          <a:xfrm>
            <a:off x="731520" y="2212848"/>
            <a:ext cx="274320" cy="274320"/>
          </a:xfrm>
          <a:prstGeom prst="ellipse">
            <a:avLst/>
          </a:prstGeom>
          <a:solidFill>
            <a:srgbClr val="C97A06"/>
          </a:solidFill>
          <a:ln w="12700">
            <a:solidFill>
              <a:srgbClr val="C97A06"/>
            </a:solidFill>
            <a:prstDash val="solid"/>
          </a:ln>
        </p:spPr>
      </p:sp>
      <p:sp>
        <p:nvSpPr>
          <p:cNvPr id="9" name="Text 6"/>
          <p:cNvSpPr txBox="1"/>
          <p:nvPr/>
        </p:nvSpPr>
        <p:spPr>
          <a:xfrm>
            <a:off x="731520" y="22128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133856" y="2194560"/>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Create a Vagrant project</a:t>
            </a:r>
            <a:endParaRPr lang="en-US" sz="1350" dirty="0"/>
          </a:p>
        </p:txBody>
      </p:sp>
      <p:sp>
        <p:nvSpPr>
          <p:cNvPr id="11" name="Shape 8"/>
          <p:cNvSpPr/>
          <p:nvPr/>
        </p:nvSpPr>
        <p:spPr>
          <a:xfrm>
            <a:off x="731520" y="2743200"/>
            <a:ext cx="274320" cy="274320"/>
          </a:xfrm>
          <a:prstGeom prst="ellipse">
            <a:avLst/>
          </a:prstGeom>
          <a:solidFill>
            <a:srgbClr val="C97A06"/>
          </a:solidFill>
          <a:ln w="12700">
            <a:solidFill>
              <a:srgbClr val="C97A06"/>
            </a:solidFill>
            <a:prstDash val="solid"/>
          </a:ln>
        </p:spPr>
      </p:sp>
      <p:sp>
        <p:nvSpPr>
          <p:cNvPr id="12" name="Text 9"/>
          <p:cNvSpPr txBox="1"/>
          <p:nvPr/>
        </p:nvSpPr>
        <p:spPr>
          <a:xfrm>
            <a:off x="731520" y="27432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Text 10"/>
          <p:cNvSpPr txBox="1"/>
          <p:nvPr/>
        </p:nvSpPr>
        <p:spPr>
          <a:xfrm>
            <a:off x="1133856" y="2724912"/>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Initialize the project</a:t>
            </a:r>
            <a:endParaRPr lang="en-US" sz="1350" dirty="0"/>
          </a:p>
        </p:txBody>
      </p:sp>
      <p:sp>
        <p:nvSpPr>
          <p:cNvPr id="14" name="Shape 11"/>
          <p:cNvSpPr/>
          <p:nvPr/>
        </p:nvSpPr>
        <p:spPr>
          <a:xfrm>
            <a:off x="731520" y="3273552"/>
            <a:ext cx="274320" cy="274320"/>
          </a:xfrm>
          <a:prstGeom prst="ellipse">
            <a:avLst/>
          </a:prstGeom>
          <a:solidFill>
            <a:srgbClr val="C97A06"/>
          </a:solidFill>
          <a:ln w="12700">
            <a:solidFill>
              <a:srgbClr val="C97A06"/>
            </a:solidFill>
            <a:prstDash val="solid"/>
          </a:ln>
        </p:spPr>
      </p:sp>
      <p:sp>
        <p:nvSpPr>
          <p:cNvPr id="15" name="Text 12"/>
          <p:cNvSpPr txBox="1"/>
          <p:nvPr/>
        </p:nvSpPr>
        <p:spPr>
          <a:xfrm>
            <a:off x="731520" y="32735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Text 13"/>
          <p:cNvSpPr txBox="1"/>
          <p:nvPr/>
        </p:nvSpPr>
        <p:spPr>
          <a:xfrm>
            <a:off x="1133856" y="3255264"/>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an Ubuntu box</a:t>
            </a:r>
            <a:endParaRPr lang="en-US" sz="1350" dirty="0"/>
          </a:p>
        </p:txBody>
      </p:sp>
      <p:sp>
        <p:nvSpPr>
          <p:cNvPr id="17" name="Shape 14"/>
          <p:cNvSpPr/>
          <p:nvPr/>
        </p:nvSpPr>
        <p:spPr>
          <a:xfrm>
            <a:off x="731520" y="3803904"/>
            <a:ext cx="274320" cy="274320"/>
          </a:xfrm>
          <a:prstGeom prst="ellipse">
            <a:avLst/>
          </a:prstGeom>
          <a:solidFill>
            <a:srgbClr val="C97A06"/>
          </a:solidFill>
          <a:ln w="12700">
            <a:solidFill>
              <a:srgbClr val="C97A06"/>
            </a:solidFill>
            <a:prstDash val="solid"/>
          </a:ln>
        </p:spPr>
      </p:sp>
      <p:sp>
        <p:nvSpPr>
          <p:cNvPr id="18" name="Text 15"/>
          <p:cNvSpPr txBox="1"/>
          <p:nvPr/>
        </p:nvSpPr>
        <p:spPr>
          <a:xfrm>
            <a:off x="731520"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Text 16"/>
          <p:cNvSpPr txBox="1"/>
          <p:nvPr/>
        </p:nvSpPr>
        <p:spPr>
          <a:xfrm>
            <a:off x="1133856" y="3785616"/>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2 GB RAM</a:t>
            </a:r>
            <a:endParaRPr lang="en-US" sz="1350" dirty="0"/>
          </a:p>
        </p:txBody>
      </p:sp>
      <p:sp>
        <p:nvSpPr>
          <p:cNvPr id="20" name="Shape 17"/>
          <p:cNvSpPr/>
          <p:nvPr/>
        </p:nvSpPr>
        <p:spPr>
          <a:xfrm>
            <a:off x="731520" y="4334256"/>
            <a:ext cx="274320" cy="274320"/>
          </a:xfrm>
          <a:prstGeom prst="ellipse">
            <a:avLst/>
          </a:prstGeom>
          <a:solidFill>
            <a:srgbClr val="C97A06"/>
          </a:solidFill>
          <a:ln w="12700">
            <a:solidFill>
              <a:srgbClr val="C97A06"/>
            </a:solidFill>
            <a:prstDash val="solid"/>
          </a:ln>
        </p:spPr>
      </p:sp>
      <p:sp>
        <p:nvSpPr>
          <p:cNvPr id="21" name="Text 18"/>
          <p:cNvSpPr txBox="1"/>
          <p:nvPr/>
        </p:nvSpPr>
        <p:spPr>
          <a:xfrm>
            <a:off x="731520" y="43342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2" name="Text 19"/>
          <p:cNvSpPr txBox="1"/>
          <p:nvPr/>
        </p:nvSpPr>
        <p:spPr>
          <a:xfrm>
            <a:off x="1133856" y="4315968"/>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2 CPUs</a:t>
            </a:r>
            <a:endParaRPr lang="en-US" sz="1350" dirty="0"/>
          </a:p>
        </p:txBody>
      </p:sp>
      <p:sp>
        <p:nvSpPr>
          <p:cNvPr id="23" name="Shape 20"/>
          <p:cNvSpPr/>
          <p:nvPr/>
        </p:nvSpPr>
        <p:spPr>
          <a:xfrm>
            <a:off x="731520" y="4864608"/>
            <a:ext cx="274320" cy="274320"/>
          </a:xfrm>
          <a:prstGeom prst="ellipse">
            <a:avLst/>
          </a:prstGeom>
          <a:solidFill>
            <a:srgbClr val="C97A06"/>
          </a:solidFill>
          <a:ln w="12700">
            <a:solidFill>
              <a:srgbClr val="C97A06"/>
            </a:solidFill>
            <a:prstDash val="solid"/>
          </a:ln>
        </p:spPr>
      </p:sp>
      <p:sp>
        <p:nvSpPr>
          <p:cNvPr id="24" name="Text 21"/>
          <p:cNvSpPr txBox="1"/>
          <p:nvPr/>
        </p:nvSpPr>
        <p:spPr>
          <a:xfrm>
            <a:off x="731520" y="48646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5" name="Text 22"/>
          <p:cNvSpPr txBox="1"/>
          <p:nvPr/>
        </p:nvSpPr>
        <p:spPr>
          <a:xfrm>
            <a:off x="1133856" y="4846320"/>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Configure a private IP</a:t>
            </a:r>
            <a:endParaRPr lang="en-US" sz="1350" dirty="0"/>
          </a:p>
        </p:txBody>
      </p:sp>
      <p:sp>
        <p:nvSpPr>
          <p:cNvPr id="26" name="Shape 23"/>
          <p:cNvSpPr/>
          <p:nvPr/>
        </p:nvSpPr>
        <p:spPr>
          <a:xfrm>
            <a:off x="3390824" y="1417320"/>
            <a:ext cx="2567864" cy="4114800"/>
          </a:xfrm>
          <a:prstGeom prst="roundRect">
            <a:avLst>
              <a:gd name="adj" fmla="val 2849"/>
            </a:avLst>
          </a:prstGeom>
          <a:solidFill>
            <a:srgbClr val="F2F4F8"/>
          </a:solidFill>
          <a:ln w="12700">
            <a:solidFill>
              <a:srgbClr val="F2F4F8"/>
            </a:solidFill>
            <a:prstDash val="solid"/>
          </a:ln>
        </p:spPr>
      </p:sp>
      <p:sp>
        <p:nvSpPr>
          <p:cNvPr id="27" name="Shape 24"/>
          <p:cNvSpPr/>
          <p:nvPr/>
        </p:nvSpPr>
        <p:spPr>
          <a:xfrm>
            <a:off x="3573704" y="1572768"/>
            <a:ext cx="2202104" cy="457200"/>
          </a:xfrm>
          <a:prstGeom prst="roundRect">
            <a:avLst>
              <a:gd name="adj" fmla="val 24000"/>
            </a:avLst>
          </a:prstGeom>
          <a:solidFill>
            <a:srgbClr val="5B45C9"/>
          </a:solidFill>
          <a:ln w="12700">
            <a:solidFill>
              <a:srgbClr val="5B45C9"/>
            </a:solidFill>
            <a:prstDash val="solid"/>
          </a:ln>
        </p:spPr>
      </p:sp>
      <p:sp>
        <p:nvSpPr>
          <p:cNvPr id="28" name="Text 25"/>
          <p:cNvSpPr txBox="1"/>
          <p:nvPr/>
        </p:nvSpPr>
        <p:spPr>
          <a:xfrm>
            <a:off x="3573704" y="1572768"/>
            <a:ext cx="2202104"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 · Launch &amp; verify</a:t>
            </a:r>
            <a:endParaRPr lang="en-US" sz="1400" dirty="0"/>
          </a:p>
        </p:txBody>
      </p:sp>
      <p:sp>
        <p:nvSpPr>
          <p:cNvPr id="29" name="Shape 26"/>
          <p:cNvSpPr/>
          <p:nvPr/>
        </p:nvSpPr>
        <p:spPr>
          <a:xfrm>
            <a:off x="3573704" y="2212848"/>
            <a:ext cx="274320" cy="274320"/>
          </a:xfrm>
          <a:prstGeom prst="ellipse">
            <a:avLst/>
          </a:prstGeom>
          <a:solidFill>
            <a:srgbClr val="5B45C9"/>
          </a:solidFill>
          <a:ln w="12700">
            <a:solidFill>
              <a:srgbClr val="5B45C9"/>
            </a:solidFill>
            <a:prstDash val="solid"/>
          </a:ln>
        </p:spPr>
      </p:sp>
      <p:sp>
        <p:nvSpPr>
          <p:cNvPr id="30" name="Text 27"/>
          <p:cNvSpPr txBox="1"/>
          <p:nvPr/>
        </p:nvSpPr>
        <p:spPr>
          <a:xfrm>
            <a:off x="3573704" y="22128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31" name="Text 28"/>
          <p:cNvSpPr txBox="1"/>
          <p:nvPr/>
        </p:nvSpPr>
        <p:spPr>
          <a:xfrm>
            <a:off x="3976040" y="2194560"/>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Start the VM</a:t>
            </a:r>
            <a:endParaRPr lang="en-US" sz="1350" dirty="0"/>
          </a:p>
        </p:txBody>
      </p:sp>
      <p:sp>
        <p:nvSpPr>
          <p:cNvPr id="32" name="Shape 29"/>
          <p:cNvSpPr/>
          <p:nvPr/>
        </p:nvSpPr>
        <p:spPr>
          <a:xfrm>
            <a:off x="3573704" y="2743200"/>
            <a:ext cx="274320" cy="274320"/>
          </a:xfrm>
          <a:prstGeom prst="ellipse">
            <a:avLst/>
          </a:prstGeom>
          <a:solidFill>
            <a:srgbClr val="5B45C9"/>
          </a:solidFill>
          <a:ln w="12700">
            <a:solidFill>
              <a:srgbClr val="5B45C9"/>
            </a:solidFill>
            <a:prstDash val="solid"/>
          </a:ln>
        </p:spPr>
      </p:sp>
      <p:sp>
        <p:nvSpPr>
          <p:cNvPr id="33" name="Text 30"/>
          <p:cNvSpPr txBox="1"/>
          <p:nvPr/>
        </p:nvSpPr>
        <p:spPr>
          <a:xfrm>
            <a:off x="3573704" y="27432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8</a:t>
            </a:r>
            <a:endParaRPr lang="en-US" sz="1000" dirty="0"/>
          </a:p>
        </p:txBody>
      </p:sp>
      <p:sp>
        <p:nvSpPr>
          <p:cNvPr id="34" name="Text 31"/>
          <p:cNvSpPr txBox="1"/>
          <p:nvPr/>
        </p:nvSpPr>
        <p:spPr>
          <a:xfrm>
            <a:off x="3976040" y="2724912"/>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Connect using SSH</a:t>
            </a:r>
            <a:endParaRPr lang="en-US" sz="1350" dirty="0"/>
          </a:p>
        </p:txBody>
      </p:sp>
      <p:sp>
        <p:nvSpPr>
          <p:cNvPr id="35" name="Shape 32"/>
          <p:cNvSpPr/>
          <p:nvPr/>
        </p:nvSpPr>
        <p:spPr>
          <a:xfrm>
            <a:off x="3573704" y="3273552"/>
            <a:ext cx="274320" cy="274320"/>
          </a:xfrm>
          <a:prstGeom prst="ellipse">
            <a:avLst/>
          </a:prstGeom>
          <a:solidFill>
            <a:srgbClr val="5B45C9"/>
          </a:solidFill>
          <a:ln w="12700">
            <a:solidFill>
              <a:srgbClr val="5B45C9"/>
            </a:solidFill>
            <a:prstDash val="solid"/>
          </a:ln>
        </p:spPr>
      </p:sp>
      <p:sp>
        <p:nvSpPr>
          <p:cNvPr id="36" name="Text 33"/>
          <p:cNvSpPr txBox="1"/>
          <p:nvPr/>
        </p:nvSpPr>
        <p:spPr>
          <a:xfrm>
            <a:off x="3573704" y="32735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9</a:t>
            </a:r>
            <a:endParaRPr lang="en-US" sz="1000" dirty="0"/>
          </a:p>
        </p:txBody>
      </p:sp>
      <p:sp>
        <p:nvSpPr>
          <p:cNvPr id="37" name="Text 34"/>
          <p:cNvSpPr txBox="1"/>
          <p:nvPr/>
        </p:nvSpPr>
        <p:spPr>
          <a:xfrm>
            <a:off x="3976040" y="3255264"/>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Verify the operating system</a:t>
            </a:r>
            <a:endParaRPr lang="en-US" sz="1350" dirty="0"/>
          </a:p>
        </p:txBody>
      </p:sp>
      <p:sp>
        <p:nvSpPr>
          <p:cNvPr id="38" name="Shape 35"/>
          <p:cNvSpPr/>
          <p:nvPr/>
        </p:nvSpPr>
        <p:spPr>
          <a:xfrm>
            <a:off x="6233008" y="1417320"/>
            <a:ext cx="2567864" cy="4114800"/>
          </a:xfrm>
          <a:prstGeom prst="roundRect">
            <a:avLst>
              <a:gd name="adj" fmla="val 2849"/>
            </a:avLst>
          </a:prstGeom>
          <a:solidFill>
            <a:srgbClr val="F2F4F8"/>
          </a:solidFill>
          <a:ln w="12700">
            <a:solidFill>
              <a:srgbClr val="F2F4F8"/>
            </a:solidFill>
            <a:prstDash val="solid"/>
          </a:ln>
        </p:spPr>
      </p:sp>
      <p:sp>
        <p:nvSpPr>
          <p:cNvPr id="39" name="Shape 36"/>
          <p:cNvSpPr/>
          <p:nvPr/>
        </p:nvSpPr>
        <p:spPr>
          <a:xfrm>
            <a:off x="6415888" y="1572768"/>
            <a:ext cx="2202104" cy="457200"/>
          </a:xfrm>
          <a:prstGeom prst="roundRect">
            <a:avLst>
              <a:gd name="adj" fmla="val 24000"/>
            </a:avLst>
          </a:prstGeom>
          <a:solidFill>
            <a:srgbClr val="0F8B7D"/>
          </a:solidFill>
          <a:ln w="12700">
            <a:solidFill>
              <a:srgbClr val="0F8B7D"/>
            </a:solidFill>
            <a:prstDash val="solid"/>
          </a:ln>
        </p:spPr>
      </p:sp>
      <p:sp>
        <p:nvSpPr>
          <p:cNvPr id="40" name="Text 37"/>
          <p:cNvSpPr txBox="1"/>
          <p:nvPr/>
        </p:nvSpPr>
        <p:spPr>
          <a:xfrm>
            <a:off x="6415888" y="1572768"/>
            <a:ext cx="2202104"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 · Provision</a:t>
            </a:r>
            <a:endParaRPr lang="en-US" sz="1400" dirty="0"/>
          </a:p>
        </p:txBody>
      </p:sp>
      <p:sp>
        <p:nvSpPr>
          <p:cNvPr id="41" name="Shape 38"/>
          <p:cNvSpPr/>
          <p:nvPr/>
        </p:nvSpPr>
        <p:spPr>
          <a:xfrm>
            <a:off x="6415888" y="2212848"/>
            <a:ext cx="274320" cy="274320"/>
          </a:xfrm>
          <a:prstGeom prst="ellipse">
            <a:avLst/>
          </a:prstGeom>
          <a:solidFill>
            <a:srgbClr val="0F8B7D"/>
          </a:solidFill>
          <a:ln w="12700">
            <a:solidFill>
              <a:srgbClr val="0F8B7D"/>
            </a:solidFill>
            <a:prstDash val="solid"/>
          </a:ln>
        </p:spPr>
      </p:sp>
      <p:sp>
        <p:nvSpPr>
          <p:cNvPr id="42" name="Text 39"/>
          <p:cNvSpPr txBox="1"/>
          <p:nvPr/>
        </p:nvSpPr>
        <p:spPr>
          <a:xfrm>
            <a:off x="6415888" y="22128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10</a:t>
            </a:r>
            <a:endParaRPr lang="en-US" sz="1000" dirty="0"/>
          </a:p>
        </p:txBody>
      </p:sp>
      <p:sp>
        <p:nvSpPr>
          <p:cNvPr id="43" name="Text 40"/>
          <p:cNvSpPr txBox="1"/>
          <p:nvPr/>
        </p:nvSpPr>
        <p:spPr>
          <a:xfrm>
            <a:off x="6818224" y="2194560"/>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Create a provisioning script</a:t>
            </a:r>
            <a:endParaRPr lang="en-US" sz="1350" dirty="0"/>
          </a:p>
        </p:txBody>
      </p:sp>
      <p:sp>
        <p:nvSpPr>
          <p:cNvPr id="44" name="Shape 41"/>
          <p:cNvSpPr/>
          <p:nvPr/>
        </p:nvSpPr>
        <p:spPr>
          <a:xfrm>
            <a:off x="6415888" y="2743200"/>
            <a:ext cx="274320" cy="274320"/>
          </a:xfrm>
          <a:prstGeom prst="ellipse">
            <a:avLst/>
          </a:prstGeom>
          <a:solidFill>
            <a:srgbClr val="0F8B7D"/>
          </a:solidFill>
          <a:ln w="12700">
            <a:solidFill>
              <a:srgbClr val="0F8B7D"/>
            </a:solidFill>
            <a:prstDash val="solid"/>
          </a:ln>
        </p:spPr>
      </p:sp>
      <p:sp>
        <p:nvSpPr>
          <p:cNvPr id="45" name="Text 42"/>
          <p:cNvSpPr txBox="1"/>
          <p:nvPr/>
        </p:nvSpPr>
        <p:spPr>
          <a:xfrm>
            <a:off x="6415888" y="27432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11</a:t>
            </a:r>
            <a:endParaRPr lang="en-US" sz="1000" dirty="0"/>
          </a:p>
        </p:txBody>
      </p:sp>
      <p:sp>
        <p:nvSpPr>
          <p:cNvPr id="46" name="Text 43"/>
          <p:cNvSpPr txBox="1"/>
          <p:nvPr/>
        </p:nvSpPr>
        <p:spPr>
          <a:xfrm>
            <a:off x="6818224" y="2724912"/>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Install Nginx automatically</a:t>
            </a:r>
            <a:endParaRPr lang="en-US" sz="1350" dirty="0"/>
          </a:p>
        </p:txBody>
      </p:sp>
      <p:sp>
        <p:nvSpPr>
          <p:cNvPr id="47" name="Shape 44"/>
          <p:cNvSpPr/>
          <p:nvPr/>
        </p:nvSpPr>
        <p:spPr>
          <a:xfrm>
            <a:off x="6415888" y="3273552"/>
            <a:ext cx="274320" cy="274320"/>
          </a:xfrm>
          <a:prstGeom prst="ellipse">
            <a:avLst/>
          </a:prstGeom>
          <a:solidFill>
            <a:srgbClr val="0F8B7D"/>
          </a:solidFill>
          <a:ln w="12700">
            <a:solidFill>
              <a:srgbClr val="0F8B7D"/>
            </a:solidFill>
            <a:prstDash val="solid"/>
          </a:ln>
        </p:spPr>
      </p:sp>
      <p:sp>
        <p:nvSpPr>
          <p:cNvPr id="48" name="Text 45"/>
          <p:cNvSpPr txBox="1"/>
          <p:nvPr/>
        </p:nvSpPr>
        <p:spPr>
          <a:xfrm>
            <a:off x="6415888" y="32735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12</a:t>
            </a:r>
            <a:endParaRPr lang="en-US" sz="1000" dirty="0"/>
          </a:p>
        </p:txBody>
      </p:sp>
      <p:sp>
        <p:nvSpPr>
          <p:cNvPr id="49" name="Text 46"/>
          <p:cNvSpPr txBox="1"/>
          <p:nvPr/>
        </p:nvSpPr>
        <p:spPr>
          <a:xfrm>
            <a:off x="6818224" y="3255264"/>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Start Nginx</a:t>
            </a:r>
            <a:endParaRPr lang="en-US" sz="1350" dirty="0"/>
          </a:p>
        </p:txBody>
      </p:sp>
      <p:sp>
        <p:nvSpPr>
          <p:cNvPr id="50" name="Shape 47"/>
          <p:cNvSpPr/>
          <p:nvPr/>
        </p:nvSpPr>
        <p:spPr>
          <a:xfrm>
            <a:off x="6415888" y="3803904"/>
            <a:ext cx="274320" cy="274320"/>
          </a:xfrm>
          <a:prstGeom prst="ellipse">
            <a:avLst/>
          </a:prstGeom>
          <a:solidFill>
            <a:srgbClr val="0F8B7D"/>
          </a:solidFill>
          <a:ln w="12700">
            <a:solidFill>
              <a:srgbClr val="0F8B7D"/>
            </a:solidFill>
            <a:prstDash val="solid"/>
          </a:ln>
        </p:spPr>
      </p:sp>
      <p:sp>
        <p:nvSpPr>
          <p:cNvPr id="51" name="Text 48"/>
          <p:cNvSpPr txBox="1"/>
          <p:nvPr/>
        </p:nvSpPr>
        <p:spPr>
          <a:xfrm>
            <a:off x="6415888"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13</a:t>
            </a:r>
            <a:endParaRPr lang="en-US" sz="1000" dirty="0"/>
          </a:p>
        </p:txBody>
      </p:sp>
      <p:sp>
        <p:nvSpPr>
          <p:cNvPr id="52" name="Text 49"/>
          <p:cNvSpPr txBox="1"/>
          <p:nvPr/>
        </p:nvSpPr>
        <p:spPr>
          <a:xfrm>
            <a:off x="6818224" y="3785616"/>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Verify the web server</a:t>
            </a:r>
            <a:endParaRPr lang="en-US" sz="1350" dirty="0"/>
          </a:p>
        </p:txBody>
      </p:sp>
      <p:sp>
        <p:nvSpPr>
          <p:cNvPr id="53" name="Shape 50"/>
          <p:cNvSpPr/>
          <p:nvPr/>
        </p:nvSpPr>
        <p:spPr>
          <a:xfrm>
            <a:off x="9075191" y="1417320"/>
            <a:ext cx="2567864" cy="4114800"/>
          </a:xfrm>
          <a:prstGeom prst="roundRect">
            <a:avLst>
              <a:gd name="adj" fmla="val 2849"/>
            </a:avLst>
          </a:prstGeom>
          <a:solidFill>
            <a:srgbClr val="F2F4F8"/>
          </a:solidFill>
          <a:ln w="12700">
            <a:solidFill>
              <a:srgbClr val="F2F4F8"/>
            </a:solidFill>
            <a:prstDash val="solid"/>
          </a:ln>
        </p:spPr>
      </p:sp>
      <p:sp>
        <p:nvSpPr>
          <p:cNvPr id="54" name="Shape 51"/>
          <p:cNvSpPr/>
          <p:nvPr/>
        </p:nvSpPr>
        <p:spPr>
          <a:xfrm>
            <a:off x="9258071" y="1572768"/>
            <a:ext cx="2202104" cy="457200"/>
          </a:xfrm>
          <a:prstGeom prst="roundRect">
            <a:avLst>
              <a:gd name="adj" fmla="val 24000"/>
            </a:avLst>
          </a:prstGeom>
          <a:solidFill>
            <a:srgbClr val="2E8B3A"/>
          </a:solidFill>
          <a:ln w="12700">
            <a:solidFill>
              <a:srgbClr val="2E8B3A"/>
            </a:solidFill>
            <a:prstDash val="solid"/>
          </a:ln>
        </p:spPr>
      </p:sp>
      <p:sp>
        <p:nvSpPr>
          <p:cNvPr id="55" name="Text 52"/>
          <p:cNvSpPr txBox="1"/>
          <p:nvPr/>
        </p:nvSpPr>
        <p:spPr>
          <a:xfrm>
            <a:off x="9258071" y="1572768"/>
            <a:ext cx="2202104"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 · Rebuild</a:t>
            </a:r>
            <a:endParaRPr lang="en-US" sz="1400" dirty="0"/>
          </a:p>
        </p:txBody>
      </p:sp>
      <p:sp>
        <p:nvSpPr>
          <p:cNvPr id="56" name="Shape 53"/>
          <p:cNvSpPr/>
          <p:nvPr/>
        </p:nvSpPr>
        <p:spPr>
          <a:xfrm>
            <a:off x="9258071" y="2212848"/>
            <a:ext cx="274320" cy="274320"/>
          </a:xfrm>
          <a:prstGeom prst="ellipse">
            <a:avLst/>
          </a:prstGeom>
          <a:solidFill>
            <a:srgbClr val="2E8B3A"/>
          </a:solidFill>
          <a:ln w="12700">
            <a:solidFill>
              <a:srgbClr val="2E8B3A"/>
            </a:solidFill>
            <a:prstDash val="solid"/>
          </a:ln>
        </p:spPr>
      </p:sp>
      <p:sp>
        <p:nvSpPr>
          <p:cNvPr id="57" name="Text 54"/>
          <p:cNvSpPr txBox="1"/>
          <p:nvPr/>
        </p:nvSpPr>
        <p:spPr>
          <a:xfrm>
            <a:off x="9258071" y="22128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14</a:t>
            </a:r>
            <a:endParaRPr lang="en-US" sz="1000" dirty="0"/>
          </a:p>
        </p:txBody>
      </p:sp>
      <p:sp>
        <p:nvSpPr>
          <p:cNvPr id="58" name="Text 55"/>
          <p:cNvSpPr txBox="1"/>
          <p:nvPr/>
        </p:nvSpPr>
        <p:spPr>
          <a:xfrm>
            <a:off x="9660407" y="2194560"/>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Destroy the VM</a:t>
            </a:r>
            <a:endParaRPr lang="en-US" sz="1350" dirty="0"/>
          </a:p>
        </p:txBody>
      </p:sp>
      <p:sp>
        <p:nvSpPr>
          <p:cNvPr id="59" name="Shape 56"/>
          <p:cNvSpPr/>
          <p:nvPr/>
        </p:nvSpPr>
        <p:spPr>
          <a:xfrm>
            <a:off x="9258071" y="2743200"/>
            <a:ext cx="274320" cy="274320"/>
          </a:xfrm>
          <a:prstGeom prst="ellipse">
            <a:avLst/>
          </a:prstGeom>
          <a:solidFill>
            <a:srgbClr val="2E8B3A"/>
          </a:solidFill>
          <a:ln w="12700">
            <a:solidFill>
              <a:srgbClr val="2E8B3A"/>
            </a:solidFill>
            <a:prstDash val="solid"/>
          </a:ln>
        </p:spPr>
      </p:sp>
      <p:sp>
        <p:nvSpPr>
          <p:cNvPr id="60" name="Text 57"/>
          <p:cNvSpPr txBox="1"/>
          <p:nvPr/>
        </p:nvSpPr>
        <p:spPr>
          <a:xfrm>
            <a:off x="9258071" y="27432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15</a:t>
            </a:r>
            <a:endParaRPr lang="en-US" sz="1000" dirty="0"/>
          </a:p>
        </p:txBody>
      </p:sp>
      <p:sp>
        <p:nvSpPr>
          <p:cNvPr id="61" name="Text 58"/>
          <p:cNvSpPr txBox="1"/>
          <p:nvPr/>
        </p:nvSpPr>
        <p:spPr>
          <a:xfrm>
            <a:off x="9660407" y="2724912"/>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Recreate from the same config</a:t>
            </a:r>
            <a:endParaRPr lang="en-US" sz="1350" dirty="0"/>
          </a:p>
        </p:txBody>
      </p:sp>
      <p:sp>
        <p:nvSpPr>
          <p:cNvPr id="62" name="Shape 59"/>
          <p:cNvSpPr/>
          <p:nvPr/>
        </p:nvSpPr>
        <p:spPr>
          <a:xfrm>
            <a:off x="9258071" y="3273552"/>
            <a:ext cx="274320" cy="274320"/>
          </a:xfrm>
          <a:prstGeom prst="ellipse">
            <a:avLst/>
          </a:prstGeom>
          <a:solidFill>
            <a:srgbClr val="2E8B3A"/>
          </a:solidFill>
          <a:ln w="12700">
            <a:solidFill>
              <a:srgbClr val="2E8B3A"/>
            </a:solidFill>
            <a:prstDash val="solid"/>
          </a:ln>
        </p:spPr>
      </p:sp>
      <p:sp>
        <p:nvSpPr>
          <p:cNvPr id="63" name="Text 60"/>
          <p:cNvSpPr txBox="1"/>
          <p:nvPr/>
        </p:nvSpPr>
        <p:spPr>
          <a:xfrm>
            <a:off x="9258071" y="32735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16</a:t>
            </a:r>
            <a:endParaRPr lang="en-US" sz="1000" dirty="0"/>
          </a:p>
        </p:txBody>
      </p:sp>
      <p:sp>
        <p:nvSpPr>
          <p:cNvPr id="64" name="Text 61"/>
          <p:cNvSpPr txBox="1"/>
          <p:nvPr/>
        </p:nvSpPr>
        <p:spPr>
          <a:xfrm>
            <a:off x="9660407" y="3255264"/>
            <a:ext cx="1845488" cy="493776"/>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Verify Nginx is back — automatically</a:t>
            </a:r>
            <a:endParaRPr lang="en-US" sz="1350" dirty="0"/>
          </a:p>
        </p:txBody>
      </p:sp>
      <p:sp>
        <p:nvSpPr>
          <p:cNvPr id="65" name="Shape 62"/>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66" name="Shape 63"/>
          <p:cNvSpPr/>
          <p:nvPr/>
        </p:nvSpPr>
        <p:spPr>
          <a:xfrm>
            <a:off x="731520" y="5861304"/>
            <a:ext cx="420624" cy="420624"/>
          </a:xfrm>
          <a:prstGeom prst="ellipse">
            <a:avLst/>
          </a:prstGeom>
          <a:solidFill>
            <a:srgbClr val="5B45C9"/>
          </a:solidFill>
          <a:ln w="12700">
            <a:solidFill>
              <a:srgbClr val="5B45C9"/>
            </a:solidFill>
            <a:prstDash val="solid"/>
          </a:ln>
        </p:spPr>
      </p:sp>
      <p:pic>
        <p:nvPicPr>
          <p:cNvPr id="67"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68" name="Text 64"/>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Goal   </a:t>
            </a:r>
            <a:pPr indent="0" marL="0">
              <a:buNone/>
            </a:pPr>
            <a:r>
              <a:rPr lang="en-US" sz="1500" dirty="0">
                <a:solidFill>
                  <a:srgbClr val="14202E"/>
                </a:solidFill>
                <a:latin typeface="Calibri" pitchFamily="34" charset="0"/>
                <a:ea typeface="Calibri" pitchFamily="34" charset="-122"/>
                <a:cs typeface="Calibri" pitchFamily="34" charset="-120"/>
              </a:rPr>
              <a:t>The environment should be reproducible from its configuration — not manually rebuilt step by step.</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92608"/>
            <a:ext cx="8229600" cy="274320"/>
          </a:xfrm>
          <a:prstGeom prst="rect">
            <a:avLst/>
          </a:prstGeom>
          <a:noFill/>
          <a:ln/>
        </p:spPr>
        <p:txBody>
          <a:bodyPr wrap="square" lIns="0" tIns="0" rIns="0" bIns="0" rtlCol="0" anchor="t"/>
          <a:lstStyle/>
          <a:p>
            <a:pPr indent="0" marL="0">
              <a:buNone/>
            </a:pPr>
            <a:r>
              <a:rPr lang="en-US" sz="1100" b="1" spc="200" kern="0" dirty="0">
                <a:solidFill>
                  <a:srgbClr val="5B45C9"/>
                </a:solidFill>
                <a:latin typeface="Arial" pitchFamily="34" charset="0"/>
                <a:ea typeface="Arial" pitchFamily="34" charset="-122"/>
                <a:cs typeface="Arial" pitchFamily="34" charset="-120"/>
              </a:rPr>
              <a:t>30 · SUMMARY</a:t>
            </a:r>
            <a:endParaRPr lang="en-US" sz="1100" dirty="0"/>
          </a:p>
        </p:txBody>
      </p:sp>
      <p:sp>
        <p:nvSpPr>
          <p:cNvPr id="3" name="Text 1"/>
          <p:cNvSpPr txBox="1"/>
          <p:nvPr/>
        </p:nvSpPr>
        <p:spPr>
          <a:xfrm>
            <a:off x="548640" y="566928"/>
            <a:ext cx="11094415" cy="685800"/>
          </a:xfrm>
          <a:prstGeom prst="rect">
            <a:avLst/>
          </a:prstGeom>
          <a:noFill/>
          <a:ln/>
        </p:spPr>
        <p:txBody>
          <a:bodyPr wrap="square" lIns="0" tIns="0" rIns="0" bIns="0" rtlCol="0" anchor="t"/>
          <a:lstStyle/>
          <a:p>
            <a:pPr indent="0" marL="0">
              <a:buNone/>
            </a:pPr>
            <a:r>
              <a:rPr lang="en-US" sz="3000" b="1" dirty="0">
                <a:solidFill>
                  <a:srgbClr val="14202E"/>
                </a:solidFill>
                <a:latin typeface="Arial" pitchFamily="34" charset="0"/>
                <a:ea typeface="Arial" pitchFamily="34" charset="-122"/>
                <a:cs typeface="Arial" pitchFamily="34" charset="-120"/>
              </a:rPr>
              <a:t>Putting it all together</a:t>
            </a:r>
            <a:endParaRPr lang="en-US" sz="3000" dirty="0"/>
          </a:p>
        </p:txBody>
      </p:sp>
      <p:sp>
        <p:nvSpPr>
          <p:cNvPr id="5" name="Shape 2"/>
          <p:cNvSpPr/>
          <p:nvPr/>
        </p:nvSpPr>
        <p:spPr>
          <a:xfrm>
            <a:off x="1874520" y="1600200"/>
            <a:ext cx="0" cy="3657600"/>
          </a:xfrm>
          <a:prstGeom prst="line">
            <a:avLst/>
          </a:prstGeom>
          <a:noFill/>
          <a:ln w="25400">
            <a:solidFill>
              <a:srgbClr val="D9DEE7"/>
            </a:solidFill>
            <a:prstDash val="solid"/>
          </a:ln>
        </p:spPr>
      </p:sp>
      <p:sp>
        <p:nvSpPr>
          <p:cNvPr id="6" name="Shape 3"/>
          <p:cNvSpPr/>
          <p:nvPr/>
        </p:nvSpPr>
        <p:spPr>
          <a:xfrm>
            <a:off x="548640" y="1417320"/>
            <a:ext cx="2651760" cy="329184"/>
          </a:xfrm>
          <a:prstGeom prst="roundRect">
            <a:avLst>
              <a:gd name="adj" fmla="val 33333"/>
            </a:avLst>
          </a:prstGeom>
          <a:solidFill>
            <a:srgbClr val="3C4656"/>
          </a:solidFill>
          <a:ln w="12700">
            <a:solidFill>
              <a:srgbClr val="3C4656"/>
            </a:solidFill>
            <a:prstDash val="solid"/>
          </a:ln>
        </p:spPr>
      </p:sp>
      <p:sp>
        <p:nvSpPr>
          <p:cNvPr id="7" name="Text 4"/>
          <p:cNvSpPr txBox="1"/>
          <p:nvPr/>
        </p:nvSpPr>
        <p:spPr>
          <a:xfrm>
            <a:off x="548640" y="1417320"/>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Manual infrastructure</a:t>
            </a:r>
            <a:endParaRPr lang="en-US" sz="1200" dirty="0"/>
          </a:p>
        </p:txBody>
      </p:sp>
      <p:sp>
        <p:nvSpPr>
          <p:cNvPr id="8" name="Shape 5"/>
          <p:cNvSpPr/>
          <p:nvPr/>
        </p:nvSpPr>
        <p:spPr>
          <a:xfrm>
            <a:off x="548640" y="1824228"/>
            <a:ext cx="2651760" cy="329184"/>
          </a:xfrm>
          <a:prstGeom prst="roundRect">
            <a:avLst>
              <a:gd name="adj" fmla="val 33333"/>
            </a:avLst>
          </a:prstGeom>
          <a:solidFill>
            <a:srgbClr val="3C4656"/>
          </a:solidFill>
          <a:ln w="12700">
            <a:solidFill>
              <a:srgbClr val="3C4656"/>
            </a:solidFill>
            <a:prstDash val="solid"/>
          </a:ln>
        </p:spPr>
      </p:sp>
      <p:sp>
        <p:nvSpPr>
          <p:cNvPr id="9" name="Text 6"/>
          <p:cNvSpPr txBox="1"/>
          <p:nvPr/>
        </p:nvSpPr>
        <p:spPr>
          <a:xfrm>
            <a:off x="548640" y="1824228"/>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Repetitive work</a:t>
            </a:r>
            <a:endParaRPr lang="en-US" sz="1200" dirty="0"/>
          </a:p>
        </p:txBody>
      </p:sp>
      <p:sp>
        <p:nvSpPr>
          <p:cNvPr id="10" name="Shape 7"/>
          <p:cNvSpPr/>
          <p:nvPr/>
        </p:nvSpPr>
        <p:spPr>
          <a:xfrm>
            <a:off x="548640" y="2231136"/>
            <a:ext cx="2651760" cy="329184"/>
          </a:xfrm>
          <a:prstGeom prst="roundRect">
            <a:avLst>
              <a:gd name="adj" fmla="val 33333"/>
            </a:avLst>
          </a:prstGeom>
          <a:solidFill>
            <a:srgbClr val="4A4F7A"/>
          </a:solidFill>
          <a:ln w="12700">
            <a:solidFill>
              <a:srgbClr val="4A4F7A"/>
            </a:solidFill>
            <a:prstDash val="solid"/>
          </a:ln>
        </p:spPr>
      </p:sp>
      <p:sp>
        <p:nvSpPr>
          <p:cNvPr id="11" name="Text 8"/>
          <p:cNvSpPr txBox="1"/>
          <p:nvPr/>
        </p:nvSpPr>
        <p:spPr>
          <a:xfrm>
            <a:off x="548640" y="2231136"/>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Automation</a:t>
            </a:r>
            <a:endParaRPr lang="en-US" sz="1200" dirty="0"/>
          </a:p>
        </p:txBody>
      </p:sp>
      <p:sp>
        <p:nvSpPr>
          <p:cNvPr id="12" name="Shape 9"/>
          <p:cNvSpPr/>
          <p:nvPr/>
        </p:nvSpPr>
        <p:spPr>
          <a:xfrm>
            <a:off x="548640" y="2638044"/>
            <a:ext cx="2651760" cy="329184"/>
          </a:xfrm>
          <a:prstGeom prst="roundRect">
            <a:avLst>
              <a:gd name="adj" fmla="val 33333"/>
            </a:avLst>
          </a:prstGeom>
          <a:solidFill>
            <a:srgbClr val="C97A06"/>
          </a:solidFill>
          <a:ln w="12700">
            <a:solidFill>
              <a:srgbClr val="C97A06"/>
            </a:solidFill>
            <a:prstDash val="solid"/>
          </a:ln>
        </p:spPr>
      </p:sp>
      <p:sp>
        <p:nvSpPr>
          <p:cNvPr id="13" name="Text 10"/>
          <p:cNvSpPr txBox="1"/>
          <p:nvPr/>
        </p:nvSpPr>
        <p:spPr>
          <a:xfrm>
            <a:off x="548640" y="2638044"/>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Configuration</a:t>
            </a:r>
            <a:endParaRPr lang="en-US" sz="1200" dirty="0"/>
          </a:p>
        </p:txBody>
      </p:sp>
      <p:sp>
        <p:nvSpPr>
          <p:cNvPr id="14" name="Shape 11"/>
          <p:cNvSpPr/>
          <p:nvPr/>
        </p:nvSpPr>
        <p:spPr>
          <a:xfrm>
            <a:off x="548640" y="3044952"/>
            <a:ext cx="2651760" cy="329184"/>
          </a:xfrm>
          <a:prstGeom prst="roundRect">
            <a:avLst>
              <a:gd name="adj" fmla="val 33333"/>
            </a:avLst>
          </a:prstGeom>
          <a:solidFill>
            <a:srgbClr val="4A4F7A"/>
          </a:solidFill>
          <a:ln w="12700">
            <a:solidFill>
              <a:srgbClr val="4A4F7A"/>
            </a:solidFill>
            <a:prstDash val="solid"/>
          </a:ln>
        </p:spPr>
      </p:sp>
      <p:sp>
        <p:nvSpPr>
          <p:cNvPr id="15" name="Text 12"/>
          <p:cNvSpPr txBox="1"/>
          <p:nvPr/>
        </p:nvSpPr>
        <p:spPr>
          <a:xfrm>
            <a:off x="548640" y="3044952"/>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Reproducibility</a:t>
            </a:r>
            <a:endParaRPr lang="en-US" sz="1200" dirty="0"/>
          </a:p>
        </p:txBody>
      </p:sp>
      <p:sp>
        <p:nvSpPr>
          <p:cNvPr id="16" name="Shape 13"/>
          <p:cNvSpPr/>
          <p:nvPr/>
        </p:nvSpPr>
        <p:spPr>
          <a:xfrm>
            <a:off x="548640" y="3451860"/>
            <a:ext cx="2651760" cy="329184"/>
          </a:xfrm>
          <a:prstGeom prst="roundRect">
            <a:avLst>
              <a:gd name="adj" fmla="val 33333"/>
            </a:avLst>
          </a:prstGeom>
          <a:solidFill>
            <a:srgbClr val="5B45C9"/>
          </a:solidFill>
          <a:ln w="12700">
            <a:solidFill>
              <a:srgbClr val="5B45C9"/>
            </a:solidFill>
            <a:prstDash val="solid"/>
          </a:ln>
        </p:spPr>
      </p:sp>
      <p:sp>
        <p:nvSpPr>
          <p:cNvPr id="17" name="Text 14"/>
          <p:cNvSpPr txBox="1"/>
          <p:nvPr/>
        </p:nvSpPr>
        <p:spPr>
          <a:xfrm>
            <a:off x="548640" y="3451860"/>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Vagrant</a:t>
            </a:r>
            <a:endParaRPr lang="en-US" sz="1200" dirty="0"/>
          </a:p>
        </p:txBody>
      </p:sp>
      <p:sp>
        <p:nvSpPr>
          <p:cNvPr id="18" name="Shape 15"/>
          <p:cNvSpPr/>
          <p:nvPr/>
        </p:nvSpPr>
        <p:spPr>
          <a:xfrm>
            <a:off x="548640" y="3858768"/>
            <a:ext cx="2651760" cy="329184"/>
          </a:xfrm>
          <a:prstGeom prst="roundRect">
            <a:avLst>
              <a:gd name="adj" fmla="val 33333"/>
            </a:avLst>
          </a:prstGeom>
          <a:solidFill>
            <a:srgbClr val="C97A06"/>
          </a:solidFill>
          <a:ln w="12700">
            <a:solidFill>
              <a:srgbClr val="C97A06"/>
            </a:solidFill>
            <a:prstDash val="solid"/>
          </a:ln>
        </p:spPr>
      </p:sp>
      <p:sp>
        <p:nvSpPr>
          <p:cNvPr id="19" name="Text 16"/>
          <p:cNvSpPr txBox="1"/>
          <p:nvPr/>
        </p:nvSpPr>
        <p:spPr>
          <a:xfrm>
            <a:off x="548640" y="3858768"/>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Vagrantfile</a:t>
            </a:r>
            <a:endParaRPr lang="en-US" sz="1200" dirty="0"/>
          </a:p>
        </p:txBody>
      </p:sp>
      <p:sp>
        <p:nvSpPr>
          <p:cNvPr id="20" name="Shape 17"/>
          <p:cNvSpPr/>
          <p:nvPr/>
        </p:nvSpPr>
        <p:spPr>
          <a:xfrm>
            <a:off x="548640" y="4265676"/>
            <a:ext cx="2651760" cy="329184"/>
          </a:xfrm>
          <a:prstGeom prst="roundRect">
            <a:avLst>
              <a:gd name="adj" fmla="val 33333"/>
            </a:avLst>
          </a:prstGeom>
          <a:solidFill>
            <a:srgbClr val="2563A8"/>
          </a:solidFill>
          <a:ln w="12700">
            <a:solidFill>
              <a:srgbClr val="2563A8"/>
            </a:solidFill>
            <a:prstDash val="solid"/>
          </a:ln>
        </p:spPr>
      </p:sp>
      <p:sp>
        <p:nvSpPr>
          <p:cNvPr id="21" name="Text 18"/>
          <p:cNvSpPr txBox="1"/>
          <p:nvPr/>
        </p:nvSpPr>
        <p:spPr>
          <a:xfrm>
            <a:off x="548640" y="4265676"/>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Virtual machine</a:t>
            </a:r>
            <a:endParaRPr lang="en-US" sz="1200" dirty="0"/>
          </a:p>
        </p:txBody>
      </p:sp>
      <p:sp>
        <p:nvSpPr>
          <p:cNvPr id="22" name="Shape 19"/>
          <p:cNvSpPr/>
          <p:nvPr/>
        </p:nvSpPr>
        <p:spPr>
          <a:xfrm>
            <a:off x="548640" y="4672584"/>
            <a:ext cx="2651760" cy="329184"/>
          </a:xfrm>
          <a:prstGeom prst="roundRect">
            <a:avLst>
              <a:gd name="adj" fmla="val 33333"/>
            </a:avLst>
          </a:prstGeom>
          <a:solidFill>
            <a:srgbClr val="0F8B7D"/>
          </a:solidFill>
          <a:ln w="12700">
            <a:solidFill>
              <a:srgbClr val="0F8B7D"/>
            </a:solidFill>
            <a:prstDash val="solid"/>
          </a:ln>
        </p:spPr>
      </p:sp>
      <p:sp>
        <p:nvSpPr>
          <p:cNvPr id="23" name="Text 20"/>
          <p:cNvSpPr txBox="1"/>
          <p:nvPr/>
        </p:nvSpPr>
        <p:spPr>
          <a:xfrm>
            <a:off x="548640" y="4672584"/>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Provisioning</a:t>
            </a:r>
            <a:endParaRPr lang="en-US" sz="1200" dirty="0"/>
          </a:p>
        </p:txBody>
      </p:sp>
      <p:sp>
        <p:nvSpPr>
          <p:cNvPr id="24" name="Shape 21"/>
          <p:cNvSpPr/>
          <p:nvPr/>
        </p:nvSpPr>
        <p:spPr>
          <a:xfrm>
            <a:off x="548640" y="5079492"/>
            <a:ext cx="2651760" cy="329184"/>
          </a:xfrm>
          <a:prstGeom prst="roundRect">
            <a:avLst>
              <a:gd name="adj" fmla="val 33333"/>
            </a:avLst>
          </a:prstGeom>
          <a:solidFill>
            <a:srgbClr val="2E8B3A"/>
          </a:solidFill>
          <a:ln w="12700">
            <a:solidFill>
              <a:srgbClr val="2E8B3A"/>
            </a:solidFill>
            <a:prstDash val="solid"/>
          </a:ln>
        </p:spPr>
      </p:sp>
      <p:sp>
        <p:nvSpPr>
          <p:cNvPr id="25" name="Text 22"/>
          <p:cNvSpPr txBox="1"/>
          <p:nvPr/>
        </p:nvSpPr>
        <p:spPr>
          <a:xfrm>
            <a:off x="548640" y="5079492"/>
            <a:ext cx="265176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Reproducible environment</a:t>
            </a:r>
            <a:endParaRPr lang="en-US" sz="1200" dirty="0"/>
          </a:p>
        </p:txBody>
      </p:sp>
      <p:sp>
        <p:nvSpPr>
          <p:cNvPr id="26" name="Shape 23"/>
          <p:cNvSpPr/>
          <p:nvPr/>
        </p:nvSpPr>
        <p:spPr>
          <a:xfrm>
            <a:off x="3840480" y="1572768"/>
            <a:ext cx="219456" cy="219456"/>
          </a:xfrm>
          <a:prstGeom prst="ellipse">
            <a:avLst/>
          </a:prstGeom>
          <a:solidFill>
            <a:srgbClr val="0F8B7D"/>
          </a:solidFill>
          <a:ln w="12700">
            <a:solidFill>
              <a:srgbClr val="0F8B7D"/>
            </a:solidFill>
            <a:prstDash val="solid"/>
          </a:ln>
        </p:spPr>
      </p:sp>
      <p:sp>
        <p:nvSpPr>
          <p:cNvPr id="27" name="Text 24"/>
          <p:cNvSpPr txBox="1"/>
          <p:nvPr/>
        </p:nvSpPr>
        <p:spPr>
          <a:xfrm>
            <a:off x="4251960" y="1463040"/>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Virtualization provides virtual machines.</a:t>
            </a:r>
            <a:endParaRPr lang="en-US" sz="1700" dirty="0"/>
          </a:p>
        </p:txBody>
      </p:sp>
      <p:sp>
        <p:nvSpPr>
          <p:cNvPr id="28" name="Shape 25"/>
          <p:cNvSpPr/>
          <p:nvPr/>
        </p:nvSpPr>
        <p:spPr>
          <a:xfrm>
            <a:off x="3840480" y="2084832"/>
            <a:ext cx="219456" cy="219456"/>
          </a:xfrm>
          <a:prstGeom prst="ellipse">
            <a:avLst/>
          </a:prstGeom>
          <a:solidFill>
            <a:srgbClr val="3C4656"/>
          </a:solidFill>
          <a:ln w="12700">
            <a:solidFill>
              <a:srgbClr val="3C4656"/>
            </a:solidFill>
            <a:prstDash val="solid"/>
          </a:ln>
        </p:spPr>
      </p:sp>
      <p:sp>
        <p:nvSpPr>
          <p:cNvPr id="29" name="Text 26"/>
          <p:cNvSpPr txBox="1"/>
          <p:nvPr/>
        </p:nvSpPr>
        <p:spPr>
          <a:xfrm>
            <a:off x="4251960" y="1975104"/>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Automation reduces repetitive manual work.</a:t>
            </a:r>
            <a:endParaRPr lang="en-US" sz="1700" dirty="0"/>
          </a:p>
        </p:txBody>
      </p:sp>
      <p:sp>
        <p:nvSpPr>
          <p:cNvPr id="30" name="Shape 27"/>
          <p:cNvSpPr/>
          <p:nvPr/>
        </p:nvSpPr>
        <p:spPr>
          <a:xfrm>
            <a:off x="3840480" y="2596896"/>
            <a:ext cx="219456" cy="219456"/>
          </a:xfrm>
          <a:prstGeom prst="ellipse">
            <a:avLst/>
          </a:prstGeom>
          <a:solidFill>
            <a:srgbClr val="5B45C9"/>
          </a:solidFill>
          <a:ln w="12700">
            <a:solidFill>
              <a:srgbClr val="5B45C9"/>
            </a:solidFill>
            <a:prstDash val="solid"/>
          </a:ln>
        </p:spPr>
      </p:sp>
      <p:sp>
        <p:nvSpPr>
          <p:cNvPr id="31" name="Text 28"/>
          <p:cNvSpPr txBox="1"/>
          <p:nvPr/>
        </p:nvSpPr>
        <p:spPr>
          <a:xfrm>
            <a:off x="4251960" y="2487168"/>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Vagrant manages reproducible virtual environments.</a:t>
            </a:r>
            <a:endParaRPr lang="en-US" sz="1700" dirty="0"/>
          </a:p>
        </p:txBody>
      </p:sp>
      <p:sp>
        <p:nvSpPr>
          <p:cNvPr id="32" name="Shape 29"/>
          <p:cNvSpPr/>
          <p:nvPr/>
        </p:nvSpPr>
        <p:spPr>
          <a:xfrm>
            <a:off x="3840480" y="3108960"/>
            <a:ext cx="219456" cy="219456"/>
          </a:xfrm>
          <a:prstGeom prst="ellipse">
            <a:avLst/>
          </a:prstGeom>
          <a:solidFill>
            <a:srgbClr val="C97A06"/>
          </a:solidFill>
          <a:ln w="12700">
            <a:solidFill>
              <a:srgbClr val="C97A06"/>
            </a:solidFill>
            <a:prstDash val="solid"/>
          </a:ln>
        </p:spPr>
      </p:sp>
      <p:sp>
        <p:nvSpPr>
          <p:cNvPr id="33" name="Text 30"/>
          <p:cNvSpPr txBox="1"/>
          <p:nvPr/>
        </p:nvSpPr>
        <p:spPr>
          <a:xfrm>
            <a:off x="4251960" y="2999232"/>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A Vagrantfile describes the environment.</a:t>
            </a:r>
            <a:endParaRPr lang="en-US" sz="1700" dirty="0"/>
          </a:p>
        </p:txBody>
      </p:sp>
      <p:sp>
        <p:nvSpPr>
          <p:cNvPr id="34" name="Shape 31"/>
          <p:cNvSpPr/>
          <p:nvPr/>
        </p:nvSpPr>
        <p:spPr>
          <a:xfrm>
            <a:off x="3840480" y="3621024"/>
            <a:ext cx="219456" cy="219456"/>
          </a:xfrm>
          <a:prstGeom prst="ellipse">
            <a:avLst/>
          </a:prstGeom>
          <a:solidFill>
            <a:srgbClr val="8A5A2B"/>
          </a:solidFill>
          <a:ln w="12700">
            <a:solidFill>
              <a:srgbClr val="8A5A2B"/>
            </a:solidFill>
            <a:prstDash val="solid"/>
          </a:ln>
        </p:spPr>
      </p:sp>
      <p:sp>
        <p:nvSpPr>
          <p:cNvPr id="35" name="Text 32"/>
          <p:cNvSpPr txBox="1"/>
          <p:nvPr/>
        </p:nvSpPr>
        <p:spPr>
          <a:xfrm>
            <a:off x="4251960" y="3511296"/>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Boxes provide reusable base environments.</a:t>
            </a:r>
            <a:endParaRPr lang="en-US" sz="1700" dirty="0"/>
          </a:p>
        </p:txBody>
      </p:sp>
      <p:sp>
        <p:nvSpPr>
          <p:cNvPr id="36" name="Shape 33"/>
          <p:cNvSpPr/>
          <p:nvPr/>
        </p:nvSpPr>
        <p:spPr>
          <a:xfrm>
            <a:off x="3840480" y="4133088"/>
            <a:ext cx="219456" cy="219456"/>
          </a:xfrm>
          <a:prstGeom prst="ellipse">
            <a:avLst/>
          </a:prstGeom>
          <a:solidFill>
            <a:srgbClr val="0F8B7D"/>
          </a:solidFill>
          <a:ln w="12700">
            <a:solidFill>
              <a:srgbClr val="0F8B7D"/>
            </a:solidFill>
            <a:prstDash val="solid"/>
          </a:ln>
        </p:spPr>
      </p:sp>
      <p:sp>
        <p:nvSpPr>
          <p:cNvPr id="37" name="Text 34"/>
          <p:cNvSpPr txBox="1"/>
          <p:nvPr/>
        </p:nvSpPr>
        <p:spPr>
          <a:xfrm>
            <a:off x="4251960" y="4023360"/>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Providers provide the virtualization layer.</a:t>
            </a:r>
            <a:endParaRPr lang="en-US" sz="1700" dirty="0"/>
          </a:p>
        </p:txBody>
      </p:sp>
      <p:sp>
        <p:nvSpPr>
          <p:cNvPr id="38" name="Shape 35"/>
          <p:cNvSpPr/>
          <p:nvPr/>
        </p:nvSpPr>
        <p:spPr>
          <a:xfrm>
            <a:off x="3840480" y="4645152"/>
            <a:ext cx="219456" cy="219456"/>
          </a:xfrm>
          <a:prstGeom prst="ellipse">
            <a:avLst/>
          </a:prstGeom>
          <a:solidFill>
            <a:srgbClr val="0F8B7D"/>
          </a:solidFill>
          <a:ln w="12700">
            <a:solidFill>
              <a:srgbClr val="0F8B7D"/>
            </a:solidFill>
            <a:prstDash val="solid"/>
          </a:ln>
        </p:spPr>
      </p:sp>
      <p:sp>
        <p:nvSpPr>
          <p:cNvPr id="39" name="Text 36"/>
          <p:cNvSpPr txBox="1"/>
          <p:nvPr/>
        </p:nvSpPr>
        <p:spPr>
          <a:xfrm>
            <a:off x="4251960" y="4535424"/>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Provisioning configures the VM.</a:t>
            </a:r>
            <a:endParaRPr lang="en-US" sz="1700" dirty="0"/>
          </a:p>
        </p:txBody>
      </p:sp>
      <p:sp>
        <p:nvSpPr>
          <p:cNvPr id="40" name="Shape 37"/>
          <p:cNvSpPr/>
          <p:nvPr/>
        </p:nvSpPr>
        <p:spPr>
          <a:xfrm>
            <a:off x="3840480" y="5157216"/>
            <a:ext cx="219456" cy="219456"/>
          </a:xfrm>
          <a:prstGeom prst="ellipse">
            <a:avLst/>
          </a:prstGeom>
          <a:solidFill>
            <a:srgbClr val="2E8B3A"/>
          </a:solidFill>
          <a:ln w="12700">
            <a:solidFill>
              <a:srgbClr val="2E8B3A"/>
            </a:solidFill>
            <a:prstDash val="solid"/>
          </a:ln>
        </p:spPr>
      </p:sp>
      <p:sp>
        <p:nvSpPr>
          <p:cNvPr id="41" name="Text 38"/>
          <p:cNvSpPr txBox="1"/>
          <p:nvPr/>
        </p:nvSpPr>
        <p:spPr>
          <a:xfrm>
            <a:off x="4251960" y="5047488"/>
            <a:ext cx="7391095" cy="438912"/>
          </a:xfrm>
          <a:prstGeom prst="rect">
            <a:avLst/>
          </a:prstGeom>
          <a:noFill/>
          <a:ln/>
        </p:spPr>
        <p:txBody>
          <a:bodyPr wrap="square" lIns="0" tIns="0" rIns="0" bIns="0" rtlCol="0" anchor="ctr"/>
          <a:lstStyle/>
          <a:p>
            <a:pPr indent="0" marL="0">
              <a:buNone/>
            </a:pPr>
            <a:r>
              <a:rPr lang="en-US" sz="1700" dirty="0">
                <a:solidFill>
                  <a:srgbClr val="14202E"/>
                </a:solidFill>
                <a:latin typeface="Calibri" pitchFamily="34" charset="0"/>
                <a:ea typeface="Calibri" pitchFamily="34" charset="-122"/>
                <a:cs typeface="Calibri" pitchFamily="34" charset="-120"/>
              </a:rPr>
              <a:t>The same configuration can recreate the environment.</a:t>
            </a:r>
            <a:endParaRPr lang="en-US" sz="1700" dirty="0"/>
          </a:p>
        </p:txBody>
      </p:sp>
      <p:sp>
        <p:nvSpPr>
          <p:cNvPr id="42" name="Shape 39"/>
          <p:cNvSpPr/>
          <p:nvPr/>
        </p:nvSpPr>
        <p:spPr>
          <a:xfrm>
            <a:off x="548640" y="5742432"/>
            <a:ext cx="11094415" cy="658368"/>
          </a:xfrm>
          <a:prstGeom prst="roundRect">
            <a:avLst>
              <a:gd name="adj" fmla="val 11111"/>
            </a:avLst>
          </a:prstGeom>
          <a:solidFill>
            <a:srgbClr val="EEEBFB"/>
          </a:solidFill>
          <a:ln w="12700">
            <a:solidFill>
              <a:srgbClr val="EEEBFB"/>
            </a:solidFill>
            <a:prstDash val="solid"/>
          </a:ln>
        </p:spPr>
      </p:sp>
      <p:sp>
        <p:nvSpPr>
          <p:cNvPr id="43" name="Shape 40"/>
          <p:cNvSpPr/>
          <p:nvPr/>
        </p:nvSpPr>
        <p:spPr>
          <a:xfrm>
            <a:off x="731520" y="5861304"/>
            <a:ext cx="420624" cy="420624"/>
          </a:xfrm>
          <a:prstGeom prst="ellipse">
            <a:avLst/>
          </a:prstGeom>
          <a:solidFill>
            <a:srgbClr val="5B45C9"/>
          </a:solidFill>
          <a:ln w="12700">
            <a:solidFill>
              <a:srgbClr val="5B45C9"/>
            </a:solidFill>
            <a:prstDash val="solid"/>
          </a:ln>
        </p:spPr>
      </p:sp>
      <p:pic>
        <p:nvPicPr>
          <p:cNvPr id="44" name="Image 0" descr="preencoded.png">    </p:cNvPr>
          <p:cNvPicPr>
            <a:picLocks noChangeAspect="1"/>
          </p:cNvPicPr>
          <p:nvPr/>
        </p:nvPicPr>
        <p:blipFill>
          <a:blip r:embed="rId1"/>
          <a:stretch>
            <a:fillRect/>
          </a:stretch>
        </p:blipFill>
        <p:spPr>
          <a:xfrm>
            <a:off x="836676" y="5966460"/>
            <a:ext cx="210312" cy="210312"/>
          </a:xfrm>
          <a:prstGeom prst="rect">
            <a:avLst/>
          </a:prstGeom>
        </p:spPr>
      </p:pic>
      <p:sp>
        <p:nvSpPr>
          <p:cNvPr id="45" name="Text 41"/>
          <p:cNvSpPr txBox="1"/>
          <p:nvPr/>
        </p:nvSpPr>
        <p:spPr>
          <a:xfrm>
            <a:off x="1325880" y="5742432"/>
            <a:ext cx="10134295" cy="658368"/>
          </a:xfrm>
          <a:prstGeom prst="rect">
            <a:avLst/>
          </a:prstGeom>
          <a:noFill/>
          <a:ln/>
        </p:spPr>
        <p:txBody>
          <a:bodyPr wrap="square" lIns="0" tIns="0" rIns="0" bIns="0" rtlCol="0" anchor="ctr"/>
          <a:lstStyle/>
          <a:p>
            <a:pPr indent="0" marL="0">
              <a:buNone/>
            </a:pPr>
            <a:r>
              <a:rPr lang="en-US" sz="1500" b="1" dirty="0">
                <a:solidFill>
                  <a:srgbClr val="5B45C9"/>
                </a:solidFill>
                <a:latin typeface="Calibri" pitchFamily="34" charset="0"/>
                <a:ea typeface="Calibri" pitchFamily="34" charset="-122"/>
                <a:cs typeface="Calibri" pitchFamily="34" charset="-120"/>
              </a:rPr>
              <a:t>Ask yourself   </a:t>
            </a:r>
            <a:pPr indent="0" marL="0">
              <a:buNone/>
            </a:pPr>
            <a:r>
              <a:rPr lang="en-US" sz="1500" dirty="0">
                <a:solidFill>
                  <a:srgbClr val="14202E"/>
                </a:solidFill>
                <a:latin typeface="Calibri" pitchFamily="34" charset="0"/>
                <a:ea typeface="Calibri" pitchFamily="34" charset="-122"/>
                <a:cs typeface="Calibri" pitchFamily="34" charset="-120"/>
              </a:rPr>
              <a:t>Look at any manual VM setup and ask: can this be described as configuration and recreated automatically?</a:t>
            </a:r>
            <a:endParaRPr lang="en-US" sz="1500" dirty="0"/>
          </a:p>
        </p:txBody>
      </p:sp>
      <p:sp>
        <p:nvSpPr>
          <p:cNvPr id="25" name="Slide Number Placeholder 0"/>
          <p:cNvSpPr>
            <a:spLocks noGrp="1"/>
          </p:cNvSpPr>
          <p:nvPr>
            <p:ph type="sldNum" sz="quarter" idx="4294967295"/>
          </p:nvPr>
        </p:nvSpPr>
        <p:spPr>
          <a:xfrm>
            <a:off x="11277295" y="6473952"/>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4202E"/>
        </a:solidFill>
      </p:bgPr>
    </p:bg>
    <p:spTree>
      <p:nvGrpSpPr>
        <p:cNvPr id="1" name=""/>
        <p:cNvGrpSpPr/>
        <p:nvPr/>
      </p:nvGrpSpPr>
      <p:grpSpPr>
        <a:xfrm>
          <a:off x="0" y="0"/>
          <a:ext cx="0" cy="0"/>
          <a:chOff x="0" y="0"/>
          <a:chExt cx="0" cy="0"/>
        </a:xfrm>
      </p:grpSpPr>
      <p:sp>
        <p:nvSpPr>
          <p:cNvPr id="3" name="Text 0"/>
          <p:cNvSpPr txBox="1"/>
          <p:nvPr/>
        </p:nvSpPr>
        <p:spPr>
          <a:xfrm>
            <a:off x="731520" y="1554480"/>
            <a:ext cx="10698480" cy="91440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Define the environment once.</a:t>
            </a:r>
            <a:endParaRPr lang="en-US" sz="4400" dirty="0"/>
          </a:p>
        </p:txBody>
      </p:sp>
      <p:sp>
        <p:nvSpPr>
          <p:cNvPr id="4" name="Text 1"/>
          <p:cNvSpPr txBox="1"/>
          <p:nvPr/>
        </p:nvSpPr>
        <p:spPr>
          <a:xfrm>
            <a:off x="731520" y="2423160"/>
            <a:ext cx="10698480" cy="914400"/>
          </a:xfrm>
          <a:prstGeom prst="rect">
            <a:avLst/>
          </a:prstGeom>
          <a:noFill/>
          <a:ln/>
        </p:spPr>
        <p:txBody>
          <a:bodyPr wrap="square" lIns="0" tIns="0" rIns="0" bIns="0" rtlCol="0" anchor="t"/>
          <a:lstStyle/>
          <a:p>
            <a:pPr indent="0" marL="0">
              <a:buNone/>
            </a:pPr>
            <a:r>
              <a:rPr lang="en-US" sz="4400" b="1" dirty="0">
                <a:solidFill>
                  <a:srgbClr val="A99CF0"/>
                </a:solidFill>
                <a:latin typeface="Arial" pitchFamily="34" charset="0"/>
                <a:ea typeface="Arial" pitchFamily="34" charset="-122"/>
                <a:cs typeface="Arial" pitchFamily="34" charset="-120"/>
              </a:rPr>
              <a:t>Recreate it whenever you need it.</a:t>
            </a:r>
            <a:endParaRPr lang="en-US" sz="4400" dirty="0"/>
          </a:p>
        </p:txBody>
      </p:sp>
      <p:sp>
        <p:nvSpPr>
          <p:cNvPr id="5" name="Text 2"/>
          <p:cNvSpPr txBox="1"/>
          <p:nvPr/>
        </p:nvSpPr>
        <p:spPr>
          <a:xfrm>
            <a:off x="731520" y="3703320"/>
            <a:ext cx="10058400" cy="822960"/>
          </a:xfrm>
          <a:prstGeom prst="rect">
            <a:avLst/>
          </a:prstGeom>
          <a:noFill/>
          <a:ln/>
        </p:spPr>
        <p:txBody>
          <a:bodyPr wrap="square" lIns="0" tIns="0" rIns="0" bIns="0" rtlCol="0" anchor="t"/>
          <a:lstStyle/>
          <a:p>
            <a:pPr indent="0" marL="0">
              <a:buNone/>
            </a:pPr>
            <a:r>
              <a:rPr lang="en-US" sz="2100" i="1" dirty="0">
                <a:solidFill>
                  <a:srgbClr val="C9D1E0"/>
                </a:solidFill>
                <a:latin typeface="Calibri" pitchFamily="34" charset="0"/>
                <a:ea typeface="Calibri" pitchFamily="34" charset="-122"/>
                <a:cs typeface="Calibri" pitchFamily="34" charset="-120"/>
              </a:rPr>
              <a:t>“Can this environment be described as configuration and recreated automatically?”</a:t>
            </a:r>
            <a:endParaRPr lang="en-US" sz="2100" dirty="0"/>
          </a:p>
        </p:txBody>
      </p:sp>
      <p:sp>
        <p:nvSpPr>
          <p:cNvPr id="6" name="Shape 3"/>
          <p:cNvSpPr/>
          <p:nvPr/>
        </p:nvSpPr>
        <p:spPr>
          <a:xfrm>
            <a:off x="731520" y="4892040"/>
            <a:ext cx="2377440" cy="685800"/>
          </a:xfrm>
          <a:prstGeom prst="roundRect">
            <a:avLst>
              <a:gd name="adj" fmla="val 10667"/>
            </a:avLst>
          </a:prstGeom>
          <a:solidFill>
            <a:srgbClr val="C97A06"/>
          </a:solidFill>
          <a:ln w="12700">
            <a:solidFill>
              <a:srgbClr val="C97A06"/>
            </a:solidFill>
            <a:prstDash val="solid"/>
          </a:ln>
        </p:spPr>
      </p:sp>
      <p:pic>
        <p:nvPicPr>
          <p:cNvPr id="7" name="Image 0" descr="preencoded.png">    </p:cNvPr>
          <p:cNvPicPr>
            <a:picLocks noChangeAspect="1"/>
          </p:cNvPicPr>
          <p:nvPr/>
        </p:nvPicPr>
        <p:blipFill>
          <a:blip r:embed="rId1"/>
          <a:stretch>
            <a:fillRect/>
          </a:stretch>
        </p:blipFill>
        <p:spPr>
          <a:xfrm>
            <a:off x="877824" y="5063490"/>
            <a:ext cx="342900" cy="342900"/>
          </a:xfrm>
          <a:prstGeom prst="rect">
            <a:avLst/>
          </a:prstGeom>
        </p:spPr>
      </p:pic>
      <p:sp>
        <p:nvSpPr>
          <p:cNvPr id="8" name="Text 4"/>
          <p:cNvSpPr txBox="1"/>
          <p:nvPr/>
        </p:nvSpPr>
        <p:spPr>
          <a:xfrm>
            <a:off x="1348740" y="4892040"/>
            <a:ext cx="1668780" cy="68580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Vagrantfile</a:t>
            </a:r>
            <a:endParaRPr lang="en-US" sz="1500" dirty="0"/>
          </a:p>
        </p:txBody>
      </p:sp>
      <p:sp>
        <p:nvSpPr>
          <p:cNvPr id="9" name="Shape 5"/>
          <p:cNvSpPr/>
          <p:nvPr/>
        </p:nvSpPr>
        <p:spPr>
          <a:xfrm>
            <a:off x="3108960" y="5234940"/>
            <a:ext cx="411480" cy="0"/>
          </a:xfrm>
          <a:prstGeom prst="line">
            <a:avLst/>
          </a:prstGeom>
          <a:noFill/>
          <a:ln w="22225">
            <a:solidFill>
              <a:srgbClr val="8A94A6"/>
            </a:solidFill>
            <a:prstDash val="solid"/>
            <a:tailEnd type="triangle"/>
          </a:ln>
        </p:spPr>
      </p:sp>
      <p:sp>
        <p:nvSpPr>
          <p:cNvPr id="10" name="Shape 6"/>
          <p:cNvSpPr/>
          <p:nvPr/>
        </p:nvSpPr>
        <p:spPr>
          <a:xfrm>
            <a:off x="3520440" y="4892040"/>
            <a:ext cx="2377440" cy="685800"/>
          </a:xfrm>
          <a:prstGeom prst="roundRect">
            <a:avLst>
              <a:gd name="adj" fmla="val 10667"/>
            </a:avLst>
          </a:prstGeom>
          <a:solidFill>
            <a:srgbClr val="5B45C9"/>
          </a:solidFill>
          <a:ln w="12700">
            <a:solidFill>
              <a:srgbClr val="5B45C9"/>
            </a:solidFill>
            <a:prstDash val="solid"/>
          </a:ln>
        </p:spPr>
      </p:sp>
      <p:pic>
        <p:nvPicPr>
          <p:cNvPr id="11" name="Image 1" descr="preencoded.png">    </p:cNvPr>
          <p:cNvPicPr>
            <a:picLocks noChangeAspect="1"/>
          </p:cNvPicPr>
          <p:nvPr/>
        </p:nvPicPr>
        <p:blipFill>
          <a:blip r:embed="rId2"/>
          <a:stretch>
            <a:fillRect/>
          </a:stretch>
        </p:blipFill>
        <p:spPr>
          <a:xfrm>
            <a:off x="3666744" y="5063490"/>
            <a:ext cx="342900" cy="342900"/>
          </a:xfrm>
          <a:prstGeom prst="rect">
            <a:avLst/>
          </a:prstGeom>
        </p:spPr>
      </p:pic>
      <p:sp>
        <p:nvSpPr>
          <p:cNvPr id="12" name="Text 7"/>
          <p:cNvSpPr txBox="1"/>
          <p:nvPr/>
        </p:nvSpPr>
        <p:spPr>
          <a:xfrm>
            <a:off x="4137660" y="4892040"/>
            <a:ext cx="1668780" cy="68580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vagrant up</a:t>
            </a:r>
            <a:endParaRPr lang="en-US" sz="1500" dirty="0"/>
          </a:p>
        </p:txBody>
      </p:sp>
      <p:sp>
        <p:nvSpPr>
          <p:cNvPr id="13" name="Shape 8"/>
          <p:cNvSpPr/>
          <p:nvPr/>
        </p:nvSpPr>
        <p:spPr>
          <a:xfrm>
            <a:off x="5897880" y="5234940"/>
            <a:ext cx="411480" cy="0"/>
          </a:xfrm>
          <a:prstGeom prst="line">
            <a:avLst/>
          </a:prstGeom>
          <a:noFill/>
          <a:ln w="22225">
            <a:solidFill>
              <a:srgbClr val="8A94A6"/>
            </a:solidFill>
            <a:prstDash val="solid"/>
            <a:tailEnd type="triangle"/>
          </a:ln>
        </p:spPr>
      </p:sp>
      <p:sp>
        <p:nvSpPr>
          <p:cNvPr id="14" name="Shape 9"/>
          <p:cNvSpPr/>
          <p:nvPr/>
        </p:nvSpPr>
        <p:spPr>
          <a:xfrm>
            <a:off x="6309360" y="4892040"/>
            <a:ext cx="2377440" cy="685800"/>
          </a:xfrm>
          <a:prstGeom prst="roundRect">
            <a:avLst>
              <a:gd name="adj" fmla="val 10667"/>
            </a:avLst>
          </a:prstGeom>
          <a:solidFill>
            <a:srgbClr val="2E8B3A"/>
          </a:solidFill>
          <a:ln w="12700">
            <a:solidFill>
              <a:srgbClr val="2E8B3A"/>
            </a:solidFill>
            <a:prstDash val="solid"/>
          </a:ln>
        </p:spPr>
      </p:sp>
      <p:pic>
        <p:nvPicPr>
          <p:cNvPr id="15" name="Image 2" descr="preencoded.png">    </p:cNvPr>
          <p:cNvPicPr>
            <a:picLocks noChangeAspect="1"/>
          </p:cNvPicPr>
          <p:nvPr/>
        </p:nvPicPr>
        <p:blipFill>
          <a:blip r:embed="rId3"/>
          <a:stretch>
            <a:fillRect/>
          </a:stretch>
        </p:blipFill>
        <p:spPr>
          <a:xfrm>
            <a:off x="6455664" y="5063490"/>
            <a:ext cx="342900" cy="342900"/>
          </a:xfrm>
          <a:prstGeom prst="rect">
            <a:avLst/>
          </a:prstGeom>
        </p:spPr>
      </p:pic>
      <p:sp>
        <p:nvSpPr>
          <p:cNvPr id="16" name="Text 10"/>
          <p:cNvSpPr txBox="1"/>
          <p:nvPr/>
        </p:nvSpPr>
        <p:spPr>
          <a:xfrm>
            <a:off x="6926580" y="4892040"/>
            <a:ext cx="1668780" cy="685800"/>
          </a:xfrm>
          <a:prstGeom prst="rect">
            <a:avLst/>
          </a:prstGeom>
          <a:noFill/>
          <a:ln/>
        </p:spPr>
        <p:txBody>
          <a:bodyPr wrap="square" lIns="0" tIns="0" rIns="0" bIns="0" rtlCol="0" anchor="ctr"/>
          <a:lstStyle/>
          <a:p>
            <a:pPr algn="l" indent="0" marL="0">
              <a:buNone/>
            </a:pPr>
            <a:r>
              <a:rPr lang="en-US" sz="1500" b="1" dirty="0">
                <a:solidFill>
                  <a:srgbClr val="FFFFFF"/>
                </a:solidFill>
                <a:latin typeface="Calibri" pitchFamily="34" charset="0"/>
                <a:ea typeface="Calibri" pitchFamily="34" charset="-122"/>
                <a:cs typeface="Calibri" pitchFamily="34" charset="-120"/>
              </a:rPr>
              <a:t>Reproducible lab</a:t>
            </a:r>
            <a:endParaRPr lang="en-US" sz="1500" dirty="0"/>
          </a:p>
        </p:txBody>
      </p:sp>
      <p:sp>
        <p:nvSpPr>
          <p:cNvPr id="17" name="Text 11"/>
          <p:cNvSpPr txBox="1"/>
          <p:nvPr/>
        </p:nvSpPr>
        <p:spPr>
          <a:xfrm>
            <a:off x="8503920" y="4892040"/>
            <a:ext cx="3017520" cy="685800"/>
          </a:xfrm>
          <a:prstGeom prst="rect">
            <a:avLst/>
          </a:prstGeom>
          <a:noFill/>
          <a:ln/>
        </p:spPr>
        <p:txBody>
          <a:bodyPr wrap="square" lIns="0" tIns="0" rIns="0" bIns="0" rtlCol="0" anchor="ctr"/>
          <a:lstStyle/>
          <a:p>
            <a:pPr algn="r" indent="0" marL="0">
              <a:buNone/>
            </a:pPr>
            <a:r>
              <a:rPr lang="en-US" sz="1600" b="1" dirty="0">
                <a:solidFill>
                  <a:srgbClr val="A5B0C2"/>
                </a:solidFill>
                <a:latin typeface="Calibri" pitchFamily="34" charset="0"/>
                <a:ea typeface="Calibri" pitchFamily="34" charset="-122"/>
                <a:cs typeface="Calibri" pitchFamily="34" charset="-120"/>
              </a:rPr>
              <a:t>Next: hands-on Vagrant lab</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Automation with Vagrant</dc:title>
  <dc:subject>PptxGenJS Presentation</dc:subject>
  <dc:creator>PptxGenJS</dc:creator>
  <cp:lastModifiedBy>PptxGenJS</cp:lastModifiedBy>
  <cp:revision>1</cp:revision>
  <dcterms:created xsi:type="dcterms:W3CDTF">2026-09-21T09:37:22Z</dcterms:created>
  <dcterms:modified xsi:type="dcterms:W3CDTF">2026-09-21T09:37:22Z</dcterms:modified>
</cp:coreProperties>
</file>