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5"/>
  </p:notesMasterIdLst>
  <p:sldIdLst>
    <p:sldId id="256" r:id="rId2"/>
    <p:sldId id="279" r:id="rId3"/>
    <p:sldId id="280" r:id="rId4"/>
    <p:sldId id="281" r:id="rId5"/>
    <p:sldId id="282" r:id="rId6"/>
    <p:sldId id="308" r:id="rId7"/>
    <p:sldId id="309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  <p:sldId id="302" r:id="rId28"/>
    <p:sldId id="303" r:id="rId29"/>
    <p:sldId id="304" r:id="rId30"/>
    <p:sldId id="305" r:id="rId31"/>
    <p:sldId id="306" r:id="rId32"/>
    <p:sldId id="307" r:id="rId33"/>
    <p:sldId id="272" r:id="rId3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033" autoAdjust="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361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flipV="1">
            <a:off x="9692640" y="594360"/>
            <a:ext cx="1188720" cy="32004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881360" y="594360"/>
            <a:ext cx="594360" cy="8229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 flipH="1">
            <a:off x="10332720" y="1417320"/>
            <a:ext cx="1143000" cy="36576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 flipH="1" flipV="1">
            <a:off x="9692640" y="914400"/>
            <a:ext cx="640080" cy="8686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 flipH="1">
            <a:off x="9281160" y="914400"/>
            <a:ext cx="411480" cy="68580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281160" y="1600200"/>
            <a:ext cx="1051560" cy="18288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 flipH="1">
            <a:off x="10332720" y="594360"/>
            <a:ext cx="548640" cy="1188720"/>
          </a:xfrm>
          <a:prstGeom prst="line">
            <a:avLst/>
          </a:prstGeom>
          <a:noFill/>
          <a:ln w="15875">
            <a:solidFill>
              <a:srgbClr val="2A4A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9637776" y="8595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10826496" y="53949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11420856" y="136245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0277856" y="172821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226296" y="15453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640080" y="233172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INFRASTRUCTURE WORKSHOP  ·  SOMNOG9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594360" y="269748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Introduction to Networks</a:t>
            </a:r>
            <a:endParaRPr lang="en-US" sz="5000" dirty="0"/>
          </a:p>
        </p:txBody>
      </p:sp>
      <p:sp>
        <p:nvSpPr>
          <p:cNvPr id="16" name="Text 14"/>
          <p:cNvSpPr txBox="1"/>
          <p:nvPr/>
        </p:nvSpPr>
        <p:spPr>
          <a:xfrm>
            <a:off x="621792" y="3703320"/>
            <a:ext cx="9509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Components, Media, Protocols and the Layered Models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" y="4434840"/>
            <a:ext cx="2011680" cy="0"/>
          </a:xfrm>
          <a:prstGeom prst="line">
            <a:avLst/>
          </a:prstGeom>
          <a:noFill/>
          <a:ln w="317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 txBox="1"/>
          <p:nvPr/>
        </p:nvSpPr>
        <p:spPr>
          <a:xfrm>
            <a:off x="621792" y="4617720"/>
            <a:ext cx="8686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Track 1 — Network Infrastructure  ·  SNU KM4 Campus, Mogadishu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parts of any network — devices, media and services — and give an example of each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 the difference between a LAN, a WAN and the Internet, and say which one you are using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the right cable for a job, and explain why copper stops at about 100 metres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a protocol is, and why the industry agrees on standards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message down the OSI and TCP/IP layers and name what it is called at each step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Cover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networks matter, and the three parts every network is built from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types — LAN, WAN, the Internet, intranet and extranet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media — copper, fibre and wireless, and how to test each one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Rules of communication — protocols, standards, and who writes them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 — OSI, TCP/IP, and how data is encapsulated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TODAY’S LAB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Concept to Console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cable your own pod — two switches and one router per group of five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make and test your own UTP patch cable, then use it for real in the rack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will connect by console cable and do the basic housekeeping on a live switch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after this session — VLANs, trunks, routing — runs over the cabling you build today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cable that passes a tester still fails if it is too long. Keep every copper run under 100 metres, patch cords included.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Today's Lab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Networks Carry Everything We Do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carry how we learn — online classes, research, and shared libraries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carry how we communicate — voice, messaging, video and email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carry how we work — banking, mobile money, logistics and government services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carry how we play — streaming, gaming and social media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Connected devices keep climbing: 18.5 billion in 2024 and 21.1 billion by the end of 2025, forecast to reach 39 billion by 2030 (IoT Analytics)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EVOLUTION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Share of the World Online, 2005–2025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Bar 0"/>
          <p:cNvSpPr/>
          <p:nvPr/>
        </p:nvSpPr>
        <p:spPr>
          <a:xfrm>
            <a:off x="1005840" y="4562856"/>
            <a:ext cx="1097142" cy="512064"/>
          </a:xfrm>
          <a:prstGeom prst="roundRect">
            <a:avLst>
              <a:gd name="adj" fmla="val 6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905840" y="4142856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905840" y="517492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3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2005</a:t>
            </a:r>
          </a:p>
        </p:txBody>
      </p:sp>
      <p:sp>
        <p:nvSpPr>
          <p:cNvPr id="9" name="Bar 1"/>
          <p:cNvSpPr/>
          <p:nvPr/>
        </p:nvSpPr>
        <p:spPr>
          <a:xfrm>
            <a:off x="3131554" y="4114800"/>
            <a:ext cx="1097142" cy="960120"/>
          </a:xfrm>
          <a:prstGeom prst="roundRect">
            <a:avLst>
              <a:gd name="adj" fmla="val 6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3031554" y="369480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031554" y="517492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3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2010</a:t>
            </a:r>
          </a:p>
        </p:txBody>
      </p:sp>
      <p:sp>
        <p:nvSpPr>
          <p:cNvPr id="12" name="Bar 2"/>
          <p:cNvSpPr/>
          <p:nvPr/>
        </p:nvSpPr>
        <p:spPr>
          <a:xfrm>
            <a:off x="5257268" y="3794760"/>
            <a:ext cx="1097142" cy="1280160"/>
          </a:xfrm>
          <a:prstGeom prst="roundRect">
            <a:avLst>
              <a:gd name="adj" fmla="val 6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5157268" y="337476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157268" y="517492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3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</a:t>
            </a:r>
          </a:p>
        </p:txBody>
      </p:sp>
      <p:sp>
        <p:nvSpPr>
          <p:cNvPr id="15" name="Bar 3"/>
          <p:cNvSpPr/>
          <p:nvPr/>
        </p:nvSpPr>
        <p:spPr>
          <a:xfrm>
            <a:off x="7382982" y="3154680"/>
            <a:ext cx="1097142" cy="1920240"/>
          </a:xfrm>
          <a:prstGeom prst="roundRect">
            <a:avLst>
              <a:gd name="adj" fmla="val 6000"/>
            </a:avLst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7282982" y="273468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7282982" y="517492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3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</a:t>
            </a:r>
          </a:p>
        </p:txBody>
      </p:sp>
      <p:sp>
        <p:nvSpPr>
          <p:cNvPr id="18" name="Bar 4"/>
          <p:cNvSpPr/>
          <p:nvPr/>
        </p:nvSpPr>
        <p:spPr>
          <a:xfrm>
            <a:off x="9508696" y="2706624"/>
            <a:ext cx="1097142" cy="2368296"/>
          </a:xfrm>
          <a:prstGeom prst="roundRect">
            <a:avLst>
              <a:gd name="adj" fmla="val 6000"/>
            </a:avLst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9408696" y="2286624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74%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9408696" y="5174920"/>
            <a:ext cx="129714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3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</a:p>
        </p:txBody>
      </p:sp>
      <p:sp>
        <p:nvSpPr>
          <p:cNvPr id="21" name="Axis"/>
          <p:cNvSpPr/>
          <p:nvPr/>
        </p:nvSpPr>
        <p:spPr>
          <a:xfrm>
            <a:off x="868680" y="5074920"/>
            <a:ext cx="9966960" cy="0"/>
          </a:xfrm>
          <a:prstGeom prst="line">
            <a:avLst/>
          </a:prstGeom>
          <a:ln w="12700">
            <a:solidFill>
              <a:srgbClr val="E4EAEE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548640" y="562356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Percentage of the world population using the Internet. Source: ITU, Facts and Figures 2025.</a:t>
            </a:r>
          </a:p>
        </p:txBody>
      </p:sp>
      <p:sp>
        <p:nvSpPr>
          <p:cNvPr id="23" name="Card 23"/>
          <p:cNvSpPr/>
          <p:nvPr/>
        </p:nvSpPr>
        <p:spPr>
          <a:xfrm>
            <a:off x="548640" y="5989320"/>
            <a:ext cx="10881360" cy="4572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4"/>
          <p:cNvSpPr txBox="1"/>
          <p:nvPr/>
        </p:nvSpPr>
        <p:spPr>
          <a:xfrm>
            <a:off x="868680" y="608076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6.0 billion people are online in 2025 — 1.3 billion of them came online in the last five years alone.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WE STAND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Connectivity in 2026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2533650" cy="256032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148840"/>
            <a:ext cx="19850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74%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880360"/>
            <a:ext cx="198501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world uses the Internet — about 6.0 billion people, up from 60% in 2020</a:t>
            </a:r>
          </a:p>
        </p:txBody>
      </p:sp>
      <p:sp>
        <p:nvSpPr>
          <p:cNvPr id="9" name="Card 9"/>
          <p:cNvSpPr/>
          <p:nvPr/>
        </p:nvSpPr>
        <p:spPr>
          <a:xfrm>
            <a:off x="3402330" y="1828800"/>
            <a:ext cx="2533650" cy="256032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3676650" y="2148840"/>
            <a:ext cx="19850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2.2bn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676650" y="2880360"/>
            <a:ext cx="198501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 still offline. 96% of them live in low- and middle-income countries</a:t>
            </a:r>
          </a:p>
        </p:txBody>
      </p:sp>
      <p:sp>
        <p:nvSpPr>
          <p:cNvPr id="12" name="Card 12"/>
          <p:cNvSpPr/>
          <p:nvPr/>
        </p:nvSpPr>
        <p:spPr>
          <a:xfrm>
            <a:off x="6256020" y="1828800"/>
            <a:ext cx="2533650" cy="256032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6530340" y="2148840"/>
            <a:ext cx="19850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36%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530340" y="2880360"/>
            <a:ext cx="198501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figure for Africa — the lowest of any ITU region, against 94% in high-income countries</a:t>
            </a:r>
          </a:p>
        </p:txBody>
      </p:sp>
      <p:sp>
        <p:nvSpPr>
          <p:cNvPr id="15" name="Card 15"/>
          <p:cNvSpPr/>
          <p:nvPr/>
        </p:nvSpPr>
        <p:spPr>
          <a:xfrm>
            <a:off x="9109710" y="1828800"/>
            <a:ext cx="2533650" cy="256032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9384030" y="2148840"/>
            <a:ext cx="198501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55%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9384030" y="2880360"/>
            <a:ext cx="198501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the world population is now covered by 5G, but only 4% in low-income countries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466344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ITU, Facts and Figures 2025 (published November 2025). Somalia estimates range from about 28% (ITU method) to 55% (Kepios/DataReportal), depending on how a user is counted.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Network Has Three Parts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things that send, receive or move data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devices: PCs, phones, servers, printers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Intermediary devices: switches, routers, firewalls, access points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path the signal travels along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carries electrical signals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carries pulses of light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carries radio waves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software that gives the network a purpose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Email, web, file sharing, DNS, DHCP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services, a network just moves bits nobody uses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 of a Network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DEVICE ROLES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 Devices and Intermediary Devices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38734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Devices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483870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a message starts or finishes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Laptops, desktops, phones, tablets, IP phones, servers, printers, cameras and sensors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one needs an address so the network can find it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Also called hosts</a:t>
            </a:r>
          </a:p>
        </p:txBody>
      </p:sp>
      <p:sp>
        <p:nvSpPr>
          <p:cNvPr id="9" name="Card 9"/>
          <p:cNvSpPr/>
          <p:nvPr/>
        </p:nvSpPr>
        <p:spPr>
          <a:xfrm>
            <a:off x="6256020" y="1828800"/>
            <a:ext cx="538734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53034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Intermediary Devices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530340" y="2560320"/>
            <a:ext cx="483870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between that carries the message along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connect devices inside one network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Routers connect different networks together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Firewalls and access points also sit in this group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make forwarding decisions; they are not the source or the destination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Components of a Network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TYPES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Networks Are Named by How Far They Reach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m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Area Network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home, one building, one campus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Owned and managed by one organisation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high speed and low delay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 Area Network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Joins LANs that are far apart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Almost always uses links rented from a service provider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Usually slower and more costly per megabit than a LAN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Others You Will Meet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 — covers a city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WLAN — a LAN using Wi-Fi instead of cable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 — a few metres, e.g. Bluetooth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SAN — a network built for storage traffic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Networks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AND ACCESS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Internet, Intranet and Extranet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Internet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worldwide mesh of networks that agreed to interconnect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owner — it works because everyone uses the same protocols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to the public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Intranet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private network for one organisation only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Staff can reach it; outsiders cannot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the same technology as the Internet, but kept closed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Extranet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controlled opening in the intranet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Lets named suppliers, customers or partners reach agreed resources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is granted, logged and can be withdrawn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Networks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Users Reach the Internet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to the home (FTTH/GPON) — the fastest fixed option, and the one most new builds now use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Fixed wireless — a radio link from an ISP tower to an antenna on the roof; common where trenching fibre is hard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 broadband — 4G LTE and 5G; in much of Africa this is how most people first reach the Internet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Satellite — traditional geostationary service, and newer low-earth-orbit systems with far lower delay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Cable and DSL — older copper-based services, still in use but being retired in many markets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Connecting to the Internet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1 — Network Basics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is an intermediary device?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laptop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network printer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switch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IP camera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offices in different cities are joined by a link rented from an ISP. What is that?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LAN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WAN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PAN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intranet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best describes an extranet?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private network for staff only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controlled part of a private network opened to named partners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public Internet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wireless LAN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Ways to Carry a Signal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electrical signals along metal wires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Cheap, easy to terminate, widely available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to about 100 m and affected by electrical noise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pulses of light along a glass core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Very long distances and very high bandwidth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 immune to electrical interference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more and needs more skill to install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3867912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2862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radio waves through the air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cable to pull — the only choice for mobile devices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medium: coverage, interference and security all need planning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Media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MEDIA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Copper Cables You Will Handle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Unshielded Twisted Pair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pairs, twisted to cancel out interference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standard cable for LANs and for this workshop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Terminated with an RJ-45 plug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STP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Shielded Twisted Pair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plus a metal shield around the pairs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near motors, generators or heavy power cable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Costs more, is stiffer, and the shield must be earthed to work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Coaxial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centre conductor inside a braided shield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longer used for Ethernet LANs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seen on cable broadband and on antenna feeds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Cabling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UTP Categories — What to Buy Today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z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Cat5e — supports 1 Gbps to 100 m. The old minimum; fine for existing runs, but not what you would install now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Cat6 — supports 1 Gbps to 100 m and 10 Gbps up to about 55 m. The common choice for new office cabling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Cat6a — supports 10 Gbps to the full 100 m. Use it for links between floors and to access switches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Cat7 and Cat8 — shielded, for short high-speed runs inside data centres; rarely worth it in a campus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Cat3 and Cat5 appear in old buildings and in old slide decks — treat them as things to replace, not to install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category is only as good as the weakest part. A Cat6a run patched with a Cat5e cord performs like Cat5e.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Cabling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Straight-Through, Crossover and Rollover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Straight-Through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293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standard on both ends — T568A to T568A, or T568B to T568B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a host to a switch or router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cable you will make and use most often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Crossover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60320"/>
            <a:ext cx="293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T568A on one end, T568B on the other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two devices of the same kind — switch to switch, or PC to PC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Swaps the transmit and receive pairs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3200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Rollover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60320"/>
            <a:ext cx="29362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Cisco-specific; the pin order is fully reversed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Connects a PC to a router or switch console port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light blue cable in your kit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Modern switches use Auto-MDIX and fix the crossing themselves, so a straight-through cable usually works switch-to-switch. Know the rule anyway — older kit does not.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Cabling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Testing a Copper Cable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 map — is every pin at one end connected to the right pin at the other end?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Length — is the run inside the 100 m limit, patch cords included?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Attenuation — how much signal is lost along the way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Crosstalk — how much one pair interferes with its neighbours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cheap continuity tester finds a bad crimp; only a certification tester proves the link meets its category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Cabling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MEDIA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Single-Mode and Multimode Fibre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activ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3873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Single-Mode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48387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about 9 microns — light takes one straight path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Driven by a laser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tens of kilometres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for long haul, between sites, and for submarine cable</a:t>
            </a:r>
          </a:p>
        </p:txBody>
      </p:sp>
      <p:sp>
        <p:nvSpPr>
          <p:cNvPr id="9" name="Card 9"/>
          <p:cNvSpPr/>
          <p:nvPr/>
        </p:nvSpPr>
        <p:spPr>
          <a:xfrm>
            <a:off x="6256020" y="1828800"/>
            <a:ext cx="53873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53034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Multimode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530340" y="2560320"/>
            <a:ext cx="48387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50 or 62.5 microns — light takes several paths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Driven by an LED or VCSEL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Reaches a few hundred metres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Used inside a building, in data centres, and between nearby buildings</a:t>
            </a:r>
          </a:p>
        </p:txBody>
      </p:sp>
      <p:sp>
        <p:nvSpPr>
          <p:cNvPr id="12" name="Card 12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types use 125-micron cladding, so the cables look identical. Always check the jacket marking before you patch.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Optic Cabling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MEDIA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Connectors, Testing and Care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LC is the connector you will see most — small, latching, usually in duplex pairs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 and ST are older and larger; MPO carries twelve or more fibres in one connector for high-speed links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optical power meter tells you how much light is arriving — the first thing to check on a dark link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OTDR tells you where a break or a bad splice is along the cable, measured in metres from your end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fibre faults are dirty connectors. Clean before you plug in, and cap every port you are not using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Fibre Optic Cabling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COMPARISON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Fibre Versus Copper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3873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Copper Wins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48387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cost for cable, connectors and tools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Easier to terminate — you can learn it in an afternoon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carry power to a device with PoE, which fibre cannot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enough for any run under 100 m</a:t>
            </a:r>
          </a:p>
        </p:txBody>
      </p:sp>
      <p:sp>
        <p:nvSpPr>
          <p:cNvPr id="9" name="Card 9"/>
          <p:cNvSpPr/>
          <p:nvPr/>
        </p:nvSpPr>
        <p:spPr>
          <a:xfrm>
            <a:off x="6256020" y="1828800"/>
            <a:ext cx="5387340" cy="2880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53034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Fibre Wins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530340" y="2560320"/>
            <a:ext cx="48387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Distance — hundreds of metres to hundreds of kilometres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Bandwidth — comfortably 100 Gbps and beyond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Completely immune to electrical noise and lightning surges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electrical path between buildings, which protects your equipment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Media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MEDIA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Wi-Fi and Other Radio Standards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lou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is IEEE 802.11. Devices share the air using CSMA/CA — they listen first and avoid talking over each other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4 (802.11n) and Wi-Fi 5 (802.11ac) are the older generations still common in deployed networks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6 and 6E (802.11ax) added efficiency in crowded places and opened the 6 GHz band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7 (802.11be) was published in July 2025 and is the current generation — 320 MHz channels and multi-link operation across bands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Wi-Fi 8 (802.11bn) is still a draft, due about 2028. It targets reliability and roaming rather than a higher top speed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Bluetooth (802.15) pairs devices over short distances; 5G fixed wireless has largely replaced WiMAX for broadband access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is a shared medium. Every extra user on a channel takes a share of the same airtime — coverage, interference and security all need planning.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Wireless Media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2 — Media &amp; Cabling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Auto-MDIX is switched off. Which cable joins two switches?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Straight-through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Crossover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Rollover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Coaxial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fibre gives light a single path and reaches furthest?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Multimode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Single-mode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Coaxial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Shielded twisted pair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between two buildings must run 180 m. What do you do?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Cat6a — it reaches 180 m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fibre — copper Ethernet stops at about 100 m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 two cables with a coupler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rollover cable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RULES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Protocols and Standards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38734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483870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agreed set of rules for a conversation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Fixes how a message is formatted, how devices share what they know, how errors are reported, and how a session starts and ends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People use protocols too — one language, take turns, signal when finished</a:t>
            </a:r>
          </a:p>
        </p:txBody>
      </p:sp>
      <p:sp>
        <p:nvSpPr>
          <p:cNvPr id="9" name="Card 9"/>
          <p:cNvSpPr/>
          <p:nvPr/>
        </p:nvSpPr>
        <p:spPr>
          <a:xfrm>
            <a:off x="6256020" y="1828800"/>
            <a:ext cx="5387340" cy="3209544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53034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Standard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530340" y="2560320"/>
            <a:ext cx="4838700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protocol that an industry body has reviewed and published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means equipment from different vendors will work together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 standards are why a Cisco switch talks to a Juniper router, and why the Internet could grow at all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Protocols and Communication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SETS THE RULES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Standards Organisations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ie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IETF — writes the protocols of the Internet and publishes them as RFCs; anyone may take part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IEEE — defines the physical and data link standards: 802.3 Ethernet, 802.11 Wi-Fi, 802.1Q VLANs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— publishes the OSI reference model used to describe how layers fit together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ICANN and IANA — look after names and numbers: domain names, IP address blocks, protocol numbers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ITU-T, TIA and EIA — cover telecom and structured cabling, including the T568A and T568B pinouts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Standards Organisations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OSI Model — Seven Layers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Application — the interface to the user’s program: HTTP, SMTP, DNS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Presentation — formats the data: coding, compression, encryption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Session — starts, keeps and restarts the dialogue between two programs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Transport — splits data into pieces, tracks them, and identifies the application: TCP, UDP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Network — addresses and routes packets between networks: IP, and protocols like OSPF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Data Link — frames data for one hop across one medium; split into LLC and MAC sublayers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Physical — turns bits into signals on copper, fibre or radio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TCP/IP Model — Four Layers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aye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Application — presents data to the user and handles encoding and dialogue. Covers OSI layers 5, 6 and 7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— supports communication between programs on different hosts: TCP and UDP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Internet — finds the best path through the network: IP, ICMP, and the routing protocols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Access — controls the hardware and the media that carry the bits. Covers OSI layers 1 and 2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model the Internet actually runs on; OSI is the model used to teach and to describe it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Comparing the Two Models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shuff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538734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Same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60320"/>
            <a:ext cx="483870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split the work into layers, each with one clear job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let a layer be changed without rewriting the ones above and below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Transport and Network line up almost exactly between the two</a:t>
            </a:r>
          </a:p>
        </p:txBody>
      </p:sp>
      <p:sp>
        <p:nvSpPr>
          <p:cNvPr id="9" name="Card 9"/>
          <p:cNvSpPr/>
          <p:nvPr/>
        </p:nvSpPr>
        <p:spPr>
          <a:xfrm>
            <a:off x="6256020" y="1828800"/>
            <a:ext cx="5387340" cy="3538728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6530340" y="2057400"/>
            <a:ext cx="48387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6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Different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530340" y="2560320"/>
            <a:ext cx="4838700" cy="2532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OSI has seven layers; TCP/IP has four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TCP/IP folds OSI layers 5, 6 and 7 into one Application layer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TCP/IP folds OSI layers 1 and 2 into one Network Access layer</a:t>
            </a:r>
          </a:p>
          <a:p>
            <a:pPr marL="228600" indent="-228600">
              <a:lnSpc>
                <a:spcPct val="110000"/>
              </a:lnSpc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OSI was designed first as a model; TCP/IP grew from working code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ENCAPSULATION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Message, Five Names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gitbranc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data moves down the stack, each layer adds its own header. That is encapsulation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the Application layer the unit is simply data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Transport layer adds ports and sequence numbers — now it is a segment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Network layer adds source and destination IP addresses — now it is a packet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Link layer adds MAC addresses and a trailer — now it is a frame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Physical layer sends it as bits. The receiver strips each header in turn — decapsulation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Models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You'll Be Assessed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lab step is verified before the group moves on — the instructor checks your result against the expected one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cable is tested in front of you: wire map first, then it goes into the rack and has to pass traffic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something does not work, a correct diagnosis counts for as much as a correct answer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questions between sections are formative, not graded — they show where to slow down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501640"/>
            <a:ext cx="10241280" cy="518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— by the close of this session each group has a working patch cable of its own making, console access to both switches, and can name the three parts of their pod and the media joining them.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6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network is devices, media and services — if you can name all three, you can describe any network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Networks are classified by reach: LAN, WAN, and the Internet that joins them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is cheap and simple but stops at 100 m; fibre goes far and fast; wireless trades certainty for mobility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Protocols are the rules, and open standards are why equipment from different vendors works together</a:t>
            </a:r>
          </a:p>
          <a:p>
            <a:pPr marL="228600" indent="-228600">
              <a:lnSpc>
                <a:spcPct val="108000"/>
              </a:lnSpc>
              <a:spcAft>
                <a:spcPts val="1500"/>
              </a:spcAft>
              <a:buSzPct val="100000"/>
              <a:buChar char="•"/>
            </a:pPr>
            <a:r>
              <a:rPr lang="en-US" sz="1500" dirty="0">
                <a:solidFill>
                  <a:srgbClr val="E3E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Layered models let you find a fault fast: work up from the cable, or down from the application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NOTES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switch carries traffic between other devices. The rest are end devices — sources or destinations.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between distant sites, rented from a provider, is by definition a WAN.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extranet opens a controlled slice of the private network to named outside partners.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2296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2296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devices of the same kind need the transmit and receive pairs swapped — that is a crossover.</a:t>
            </a:r>
          </a:p>
        </p:txBody>
      </p:sp>
      <p:sp>
        <p:nvSpPr>
          <p:cNvPr id="18" name="Card 18"/>
          <p:cNvSpPr/>
          <p:nvPr/>
        </p:nvSpPr>
        <p:spPr>
          <a:xfrm>
            <a:off x="435356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462788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2788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9-micron core of single-mode gives light one path, so it travels tens of kilometres.</a:t>
            </a:r>
          </a:p>
        </p:txBody>
      </p:sp>
      <p:sp>
        <p:nvSpPr>
          <p:cNvPr id="21" name="Card 21"/>
          <p:cNvSpPr/>
          <p:nvPr/>
        </p:nvSpPr>
        <p:spPr>
          <a:xfrm>
            <a:off x="815848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43280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43280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Copper Ethernet is limited to about 100 m regardless of category. Past that, use fibre.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 — remove for student handout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82996" y="1920240"/>
            <a:ext cx="822960" cy="82296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" name="Image 0" descr="icons/helpcirc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164" y="2121408"/>
            <a:ext cx="420624" cy="420624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0" y="2971800"/>
            <a:ext cx="12188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Questions?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0" y="3886200"/>
            <a:ext cx="12188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Networks — Network Infrastructure Workshop, SomNOG9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0" y="6126480"/>
            <a:ext cx="121889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Based on original materials by the Network Startup Resource Center (NSRC, nsrc.org)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6E86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Licensed under Creative Commons Attribution-NonCommercial 4.0 International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3337</Words>
  <Application>Microsoft Office PowerPoint</Application>
  <PresentationFormat>Widescreen</PresentationFormat>
  <Paragraphs>413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6</cp:revision>
  <dcterms:created xsi:type="dcterms:W3CDTF">2026-09-11T05:05:09Z</dcterms:created>
  <dcterms:modified xsi:type="dcterms:W3CDTF">2026-09-13T07:03:32Z</dcterms:modified>
</cp:coreProperties>
</file>