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272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61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9692640" y="594360"/>
            <a:ext cx="1188720" cy="32004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881360" y="594360"/>
            <a:ext cx="594360" cy="8229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flipH="1">
            <a:off x="10332720" y="1417320"/>
            <a:ext cx="1143000" cy="3657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 flipH="1" flipV="1">
            <a:off x="9692640" y="914400"/>
            <a:ext cx="640080" cy="8686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 flipH="1">
            <a:off x="9281160" y="914400"/>
            <a:ext cx="411480" cy="68580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281160" y="1600200"/>
            <a:ext cx="1051560" cy="1828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 flipH="1">
            <a:off x="10332720" y="594360"/>
            <a:ext cx="548640" cy="118872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637776" y="8595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826496" y="53949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1420856" y="136245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0277856" y="172821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226296" y="15453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4008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INFRASTRUCTURE WORKSHOP  ·  SOMNOG9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26974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IP Addressing &amp; Subnetting</a:t>
            </a:r>
            <a:endParaRPr lang="en-US" sz="50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" y="370332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Addressing, Subnet Masks, CIDR and VLSM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21792" y="4434840"/>
            <a:ext cx="2011680" cy="0"/>
          </a:xfrm>
          <a:prstGeom prst="line">
            <a:avLst/>
          </a:prstGeom>
          <a:noFill/>
          <a:ln w="317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21792" y="46177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1 — Network Infrastructure  ·  SNU KM4 Campus, Mogadishu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an IPv4 address in both dotted-decimal and binary, and convert between the two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an invalid address on sight — and say exactly which rule it breaks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a subnet mask does, and read a prefix such as /26 without a calculator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out the network ID, first host, last host and broadcast address for any subnet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VLSM to give each segment only the addresses it needs, largest segment first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addressing — the 32 bits, the four octets, and the rules an address must obey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masks and prefix length — where the network part ends and the host part begins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Subnetting — splitting one network into many, with worked examples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CIDR — why classes were abandoned and how the Internet is addressed today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VLSM — right-sizing every subnet so you stop wasting addresses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TODAY’S LAB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Concept to Console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pod uses a fixed scheme: the second octet is always your group ID, so group 3 works inside 10.3.0.0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100 and VLAN 200 each get their own subnet, and each gets its own DHCP pool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link to your peer group is a point-to-point WAN link — a /30, two usable addresses, nothing wasted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assign these by hand before OSPF ever runs, so an addressing mistake shows up as a failed ping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later lab — DHCP, inter-VLAN routing, static routes, OSPF, NAT — is built on the addressing you get right today.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Today's Lab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an IPv4 Address Is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IPv4 address identifies one interface on an IP network — not a device, an interface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32 bits long, written as four 8-bit octets separated by dots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octet is a number from 0 to 255, so 256 values per octet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of the address names the network; the rest names the host. The subnet mask draws that line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as dotted decimal for humans, for example 172.16.81.100 — the router only ever sees the bits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Addressing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an Octet in Binary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z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of the eight bit positions has a value: 128, 64, 32, 16, 8, 4, 2, 1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convert binary to decimal, add the values of every position holding a 1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10000000 is 128. 11000000 is 128 + 64 = 192. 11111111 is 255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convert decimal to binary, subtract the largest value that fits, then work down the row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eight numbers and every subnetting question becomes arithmetic you can do on paper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  64  32  16  8  4  2  1  —  write this row at the top of your page before you start any subnetting exercise.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Addressing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Binary to Dotted Decimal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QA 6"/>
          <p:cNvSpPr/>
          <p:nvPr/>
        </p:nvSpPr>
        <p:spPr>
          <a:xfrm>
            <a:off x="548640" y="17373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Label 7"/>
          <p:cNvSpPr txBox="1"/>
          <p:nvPr/>
        </p:nvSpPr>
        <p:spPr>
          <a:xfrm>
            <a:off x="868680" y="19431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</a:t>
            </a:r>
          </a:p>
        </p:txBody>
      </p:sp>
      <p:sp>
        <p:nvSpPr>
          <p:cNvPr id="8" name="Body 8"/>
          <p:cNvSpPr txBox="1"/>
          <p:nvPr/>
        </p:nvSpPr>
        <p:spPr>
          <a:xfrm>
            <a:off x="868680" y="23317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this address to dotted-decimal notation: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800" b="1" dirty="0">
                <a:solidFill>
                  <a:srgbClr val="1623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10000001  00001011  00001011  11101111</a:t>
            </a:r>
          </a:p>
        </p:txBody>
      </p:sp>
      <p:sp>
        <p:nvSpPr>
          <p:cNvPr id="9" name="QA 9"/>
          <p:cNvSpPr/>
          <p:nvPr/>
        </p:nvSpPr>
        <p:spPr>
          <a:xfrm>
            <a:off x="548640" y="35661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Accent"/>
          <p:cNvSpPr/>
          <p:nvPr/>
        </p:nvSpPr>
        <p:spPr>
          <a:xfrm>
            <a:off x="548640" y="3566160"/>
            <a:ext cx="45720" cy="1600200"/>
          </a:xfrm>
          <a:prstGeom prst="rect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Label 11"/>
          <p:cNvSpPr txBox="1"/>
          <p:nvPr/>
        </p:nvSpPr>
        <p:spPr>
          <a:xfrm>
            <a:off x="868680" y="37719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</a:p>
        </p:txBody>
      </p:sp>
      <p:sp>
        <p:nvSpPr>
          <p:cNvPr id="12" name="Body 12"/>
          <p:cNvSpPr txBox="1"/>
          <p:nvPr/>
        </p:nvSpPr>
        <p:spPr>
          <a:xfrm>
            <a:off x="868680" y="41605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8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129.11.11.239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128+1 = 129,  8+2+1 = 11,  8+2+1 = 11,  128+64+32+8+4+2+1 = 239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Dotted Decimal to Binary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QA 6"/>
          <p:cNvSpPr/>
          <p:nvPr/>
        </p:nvSpPr>
        <p:spPr>
          <a:xfrm>
            <a:off x="548640" y="17373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Label 7"/>
          <p:cNvSpPr txBox="1"/>
          <p:nvPr/>
        </p:nvSpPr>
        <p:spPr>
          <a:xfrm>
            <a:off x="868680" y="19431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</a:t>
            </a:r>
          </a:p>
        </p:txBody>
      </p:sp>
      <p:sp>
        <p:nvSpPr>
          <p:cNvPr id="8" name="Body 8"/>
          <p:cNvSpPr txBox="1"/>
          <p:nvPr/>
        </p:nvSpPr>
        <p:spPr>
          <a:xfrm>
            <a:off x="868680" y="23317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this address to binary notation: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800" b="1" dirty="0">
                <a:solidFill>
                  <a:srgbClr val="1623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111.56.45.78</a:t>
            </a:r>
          </a:p>
        </p:txBody>
      </p:sp>
      <p:sp>
        <p:nvSpPr>
          <p:cNvPr id="9" name="QA 9"/>
          <p:cNvSpPr/>
          <p:nvPr/>
        </p:nvSpPr>
        <p:spPr>
          <a:xfrm>
            <a:off x="548640" y="35661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Accent"/>
          <p:cNvSpPr/>
          <p:nvPr/>
        </p:nvSpPr>
        <p:spPr>
          <a:xfrm>
            <a:off x="548640" y="3566160"/>
            <a:ext cx="45720" cy="1600200"/>
          </a:xfrm>
          <a:prstGeom prst="rect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Label 11"/>
          <p:cNvSpPr txBox="1"/>
          <p:nvPr/>
        </p:nvSpPr>
        <p:spPr>
          <a:xfrm>
            <a:off x="868680" y="37719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</a:p>
        </p:txBody>
      </p:sp>
      <p:sp>
        <p:nvSpPr>
          <p:cNvPr id="12" name="Body 12"/>
          <p:cNvSpPr txBox="1"/>
          <p:nvPr/>
        </p:nvSpPr>
        <p:spPr>
          <a:xfrm>
            <a:off x="868680" y="41605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8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01101111  00111000  00101101  01001110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111 = 64+32+8+4+2+1,  56 = 32+16+8,  45 = 32+8+4+1,  78 = 64+8+4+2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ERROR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This a Valid Address?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help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QA 6"/>
          <p:cNvSpPr/>
          <p:nvPr/>
        </p:nvSpPr>
        <p:spPr>
          <a:xfrm>
            <a:off x="548640" y="17373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Label 7"/>
          <p:cNvSpPr txBox="1"/>
          <p:nvPr/>
        </p:nvSpPr>
        <p:spPr>
          <a:xfrm>
            <a:off x="868680" y="19431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</a:t>
            </a:r>
          </a:p>
        </p:txBody>
      </p:sp>
      <p:sp>
        <p:nvSpPr>
          <p:cNvPr id="8" name="Body 8"/>
          <p:cNvSpPr txBox="1"/>
          <p:nvPr/>
        </p:nvSpPr>
        <p:spPr>
          <a:xfrm>
            <a:off x="868680" y="23317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error in the following IP address: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800" b="1" dirty="0">
                <a:solidFill>
                  <a:srgbClr val="1623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111.56.045.78</a:t>
            </a:r>
          </a:p>
        </p:txBody>
      </p:sp>
      <p:sp>
        <p:nvSpPr>
          <p:cNvPr id="9" name="QA 9"/>
          <p:cNvSpPr/>
          <p:nvPr/>
        </p:nvSpPr>
        <p:spPr>
          <a:xfrm>
            <a:off x="548640" y="35661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Accent"/>
          <p:cNvSpPr/>
          <p:nvPr/>
        </p:nvSpPr>
        <p:spPr>
          <a:xfrm>
            <a:off x="548640" y="3566160"/>
            <a:ext cx="45720" cy="1600200"/>
          </a:xfrm>
          <a:prstGeom prst="rect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Label 11"/>
          <p:cNvSpPr txBox="1"/>
          <p:nvPr/>
        </p:nvSpPr>
        <p:spPr>
          <a:xfrm>
            <a:off x="868680" y="37719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</a:p>
        </p:txBody>
      </p:sp>
      <p:sp>
        <p:nvSpPr>
          <p:cNvPr id="12" name="Body 12"/>
          <p:cNvSpPr txBox="1"/>
          <p:nvPr/>
        </p:nvSpPr>
        <p:spPr>
          <a:xfrm>
            <a:off x="868680" y="41605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zeroes are not written in dotted-decimal notation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045 should be written 45. Some systems read a leading zero as octal, so 045 could even be read as 37.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Error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ERROR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This a Valid Address?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help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QA 6"/>
          <p:cNvSpPr/>
          <p:nvPr/>
        </p:nvSpPr>
        <p:spPr>
          <a:xfrm>
            <a:off x="548640" y="17373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Label 7"/>
          <p:cNvSpPr txBox="1"/>
          <p:nvPr/>
        </p:nvSpPr>
        <p:spPr>
          <a:xfrm>
            <a:off x="868680" y="19431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</a:t>
            </a:r>
          </a:p>
        </p:txBody>
      </p:sp>
      <p:sp>
        <p:nvSpPr>
          <p:cNvPr id="8" name="Body 8"/>
          <p:cNvSpPr txBox="1"/>
          <p:nvPr/>
        </p:nvSpPr>
        <p:spPr>
          <a:xfrm>
            <a:off x="868680" y="23317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error in the following IP address: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800" b="1" dirty="0">
                <a:solidFill>
                  <a:srgbClr val="1623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75.45.301.14</a:t>
            </a:r>
          </a:p>
        </p:txBody>
      </p:sp>
      <p:sp>
        <p:nvSpPr>
          <p:cNvPr id="9" name="QA 9"/>
          <p:cNvSpPr/>
          <p:nvPr/>
        </p:nvSpPr>
        <p:spPr>
          <a:xfrm>
            <a:off x="548640" y="35661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Accent"/>
          <p:cNvSpPr/>
          <p:nvPr/>
        </p:nvSpPr>
        <p:spPr>
          <a:xfrm>
            <a:off x="548640" y="3566160"/>
            <a:ext cx="45720" cy="1600200"/>
          </a:xfrm>
          <a:prstGeom prst="rect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Label 11"/>
          <p:cNvSpPr txBox="1"/>
          <p:nvPr/>
        </p:nvSpPr>
        <p:spPr>
          <a:xfrm>
            <a:off x="868680" y="37719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</a:p>
        </p:txBody>
      </p:sp>
      <p:sp>
        <p:nvSpPr>
          <p:cNvPr id="12" name="Body 12"/>
          <p:cNvSpPr txBox="1"/>
          <p:nvPr/>
        </p:nvSpPr>
        <p:spPr>
          <a:xfrm>
            <a:off x="868680" y="41605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octet is 8 bits, so the largest value it can hold is 255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301 is out of range. The highest address of all is 255.255.255.255.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Error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Subnet Masks and Prefix Length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mask marks which bits are network. A 1 means network, a 0 means host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255.255.255.0 is 24 ones followed by 8 zeros — so it is written /24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/25 is 255.255.255.128, /26 is 255.255.255.192, /27 is 255.255.255.224, /30 is 255.255.255.252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 bits give you the size: 2 to the power of the host bits, minus 2 for the network ID and the broadcast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/24 has 8 host bits, so 256 addresses and 254 usable. A /30 has 2 host bits, so 4 addresses and 2 usable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Masks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Address Classes — and Why They Went Away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410200" cy="3200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Classful Scheme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4953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A: first octet 1–126, mask 255.0.0.0, 16.7 million hosts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B: first octet 128–191, mask 255.255.0.0, 65,534 hosts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C: first octet 192–223, mask 255.255.255.0, 254 hosts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D (224–239) is multicast; Class E (240–255) is reserved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127.0.0.0/8 is loopback and belongs to no class</a:t>
            </a:r>
          </a:p>
        </p:txBody>
      </p:sp>
      <p:sp>
        <p:nvSpPr>
          <p:cNvPr id="9" name="Card 9"/>
          <p:cNvSpPr/>
          <p:nvPr/>
        </p:nvSpPr>
        <p:spPr>
          <a:xfrm>
            <a:off x="6233160" y="1828800"/>
            <a:ext cx="5410200" cy="3200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46176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Failed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461760" y="2560320"/>
            <a:ext cx="4953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sizes fitted almost nobody — an office of 300 staff had to take a Class B and waste 65,000 addresses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CIDR replaced classes in 1993 (RFC 1518 and 1519) and let the prefix fall on any bit boundary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 are still worth knowing because old documents and exam questions use the words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router has made a forwarding decision based on class for over thirty years</a:t>
            </a:r>
          </a:p>
        </p:txBody>
      </p:sp>
      <p:sp>
        <p:nvSpPr>
          <p:cNvPr id="12" name="Card 12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someone says "a class C network" today they usually just mean a /24. The class itself no longer decides anything.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Address Classes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Public and Private Addresses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lou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410200" cy="3200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4953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Globally unique — no two hosts on the Internet may share one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Routable across the Internet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Assigned through IANA and your regional registry, which is AFRINIC for Somalia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Scarce, and increasingly bought and leased rather than granted</a:t>
            </a:r>
          </a:p>
        </p:txBody>
      </p:sp>
      <p:sp>
        <p:nvSpPr>
          <p:cNvPr id="9" name="Card 9"/>
          <p:cNvSpPr/>
          <p:nvPr/>
        </p:nvSpPr>
        <p:spPr>
          <a:xfrm>
            <a:off x="6233160" y="1828800"/>
            <a:ext cx="5410200" cy="3200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46176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(RFC 1918)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461760" y="2560320"/>
            <a:ext cx="49530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10.0.0.0/8 — a single large block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172.16.0.0/12 — that is 172.16 through 172.31, not 172.168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192.168.0.0/16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to use inside your own network, and every organisation may reuse them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routed on the Internet, so NAT translates them on the way out</a:t>
            </a:r>
          </a:p>
        </p:txBody>
      </p:sp>
      <p:sp>
        <p:nvSpPr>
          <p:cNvPr id="12" name="Card 12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100.64.0.0/10 (RFC 6598) is a fourth block, reserved for carrier-grade NAT inside ISP networks — do not use it for a campus.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and Private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1 — Addresses and Masks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these is not a valid IPv4 address?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172.16.0.1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75.45.301.14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10.255.255.254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192.168.1.255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/26 in 192.168.1.0/26 actually tell you?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are 26 hosts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26 bits are the network part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mask is 255.255.255.26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are 26 subnets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these ranges is private under RFC 1918?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172.168.0.0/12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172.16.0.0/12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192.169.0.0/16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11.0.0.0/8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SUBNETTING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We Subnet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flat network means one broadcast domain — every broadcast reaches every host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Subnetting splits that address space into smaller networks, each its own broadcast domain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 domains mean less wasted bandwidth and better performance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 let you apply policy: a guest VLAN can be filtered differently from the finance VLAN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separate data link — every VLAN, every WAN link — needs its own network ID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Subnetting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Questions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subnets does this mask create? Two to the power of the borrowed bits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usable hosts per subnet? Two to the power of the host bits, minus two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the valid subnets? Count up in the block size, starting at zero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broadcast address of each? The address just before the next subnet starts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the valid hosts? Everything between the network ID and the broadcast address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size = 256 minus the interesting octet of the mask. For /26 that is 256 − 192 = 64, so subnets land on 0, 64, 128, 192.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Subnetting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192.168.1.0/25 — Two Subnets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z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410200" cy="2551176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1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4953000" cy="154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ID: 192.168.1.0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host: 192.168.1.1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host: 192.168.1.126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Broadcast: 192.168.1.127</a:t>
            </a:r>
          </a:p>
        </p:txBody>
      </p:sp>
      <p:sp>
        <p:nvSpPr>
          <p:cNvPr id="9" name="Card 9"/>
          <p:cNvSpPr/>
          <p:nvPr/>
        </p:nvSpPr>
        <p:spPr>
          <a:xfrm>
            <a:off x="6233160" y="1828800"/>
            <a:ext cx="5410200" cy="2551176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461760" y="2057400"/>
            <a:ext cx="4953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461760" y="2560320"/>
            <a:ext cx="4953000" cy="154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ID: 192.168.1.128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host: 192.168.1.129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host: 192.168.1.254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Broadcast: 192.168.1.255</a:t>
            </a:r>
          </a:p>
        </p:txBody>
      </p:sp>
      <p:sp>
        <p:nvSpPr>
          <p:cNvPr id="12" name="Card 12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 255.255.255.128. One bit borrowed, so 2 subnets. Seven host bits, so 2⁷ − 2 = 126 usable hosts in each.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Subnetting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192.168.1.0/26 — Four Subnets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z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2567940" cy="2551176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1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2110740" cy="154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Network: .0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First: .1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Last: .62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Broadcast: .63</a:t>
            </a:r>
          </a:p>
        </p:txBody>
      </p:sp>
      <p:sp>
        <p:nvSpPr>
          <p:cNvPr id="9" name="Card 9"/>
          <p:cNvSpPr/>
          <p:nvPr/>
        </p:nvSpPr>
        <p:spPr>
          <a:xfrm>
            <a:off x="3390900" y="1828800"/>
            <a:ext cx="2567940" cy="2551176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361950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2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619500" y="2560320"/>
            <a:ext cx="2110740" cy="154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Network: .64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First: .65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Last: .126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Broadcast: .127</a:t>
            </a:r>
          </a:p>
        </p:txBody>
      </p:sp>
      <p:sp>
        <p:nvSpPr>
          <p:cNvPr id="12" name="Card 12"/>
          <p:cNvSpPr/>
          <p:nvPr/>
        </p:nvSpPr>
        <p:spPr>
          <a:xfrm>
            <a:off x="6233160" y="1828800"/>
            <a:ext cx="2567940" cy="2551176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646176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3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461760" y="2560320"/>
            <a:ext cx="2110740" cy="154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Network: .128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First: .129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Last: .190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Broadcast: .191</a:t>
            </a:r>
          </a:p>
        </p:txBody>
      </p:sp>
      <p:sp>
        <p:nvSpPr>
          <p:cNvPr id="15" name="Card 15"/>
          <p:cNvSpPr/>
          <p:nvPr/>
        </p:nvSpPr>
        <p:spPr>
          <a:xfrm>
            <a:off x="9075420" y="1828800"/>
            <a:ext cx="2567940" cy="2551176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930402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4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9304020" y="2560320"/>
            <a:ext cx="2110740" cy="154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Network: .192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First: .193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Last: .254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Broadcast: .255</a:t>
            </a:r>
          </a:p>
        </p:txBody>
      </p:sp>
      <p:sp>
        <p:nvSpPr>
          <p:cNvPr id="18" name="Card 18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9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 255.255.255.192. Two bits borrowed, so 4 subnets. Six host bits, so 2⁶ − 2 = 62 usable hosts in each.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Subnetting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 — 192.168.1.0/27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help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QA 6"/>
          <p:cNvSpPr/>
          <p:nvPr/>
        </p:nvSpPr>
        <p:spPr>
          <a:xfrm>
            <a:off x="548640" y="17373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Label 7"/>
          <p:cNvSpPr txBox="1"/>
          <p:nvPr/>
        </p:nvSpPr>
        <p:spPr>
          <a:xfrm>
            <a:off x="868680" y="19431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</a:t>
            </a:r>
          </a:p>
        </p:txBody>
      </p:sp>
      <p:sp>
        <p:nvSpPr>
          <p:cNvPr id="8" name="Body 8"/>
          <p:cNvSpPr txBox="1"/>
          <p:nvPr/>
        </p:nvSpPr>
        <p:spPr>
          <a:xfrm>
            <a:off x="868680" y="23317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mask, how many subnets, and how many usable hosts each?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800" b="1" dirty="0">
                <a:solidFill>
                  <a:srgbClr val="16232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192.168.1.0/27</a:t>
            </a:r>
          </a:p>
        </p:txBody>
      </p:sp>
      <p:sp>
        <p:nvSpPr>
          <p:cNvPr id="9" name="QA 9"/>
          <p:cNvSpPr/>
          <p:nvPr/>
        </p:nvSpPr>
        <p:spPr>
          <a:xfrm>
            <a:off x="548640" y="3566160"/>
            <a:ext cx="10881360" cy="1600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Accent"/>
          <p:cNvSpPr/>
          <p:nvPr/>
        </p:nvSpPr>
        <p:spPr>
          <a:xfrm>
            <a:off x="548640" y="3566160"/>
            <a:ext cx="45720" cy="1600200"/>
          </a:xfrm>
          <a:prstGeom prst="rect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Label 11"/>
          <p:cNvSpPr txBox="1"/>
          <p:nvPr/>
        </p:nvSpPr>
        <p:spPr>
          <a:xfrm>
            <a:off x="868680" y="37719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</a:p>
        </p:txBody>
      </p:sp>
      <p:sp>
        <p:nvSpPr>
          <p:cNvPr id="12" name="Body 12"/>
          <p:cNvSpPr txBox="1"/>
          <p:nvPr/>
        </p:nvSpPr>
        <p:spPr>
          <a:xfrm>
            <a:off x="868680" y="4160520"/>
            <a:ext cx="9601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8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255.255.255.224  —  8 subnets  —  30 usable hosts each</a:t>
            </a:r>
          </a:p>
          <a:p>
            <a:pPr marL="0" indent="0">
              <a:lnSpc>
                <a:spcPct val="112000"/>
              </a:lnSpc>
              <a:spcAft>
                <a:spcPts val="500"/>
              </a:spcAft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bits borrowed: 2³ = 8. Five host bits: 2⁵ − 2 = 30. Block size 256 − 224 = 32, so subnets are 0, 32, 64, 96, 128, 160, 192, 224.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CLASSLESS ROUTING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CIDR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CIDR means Classless Inter-Domain Routing — the prefix may fall on any bit, not just octet boundaries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let address blocks be sized to the actual need instead of to a class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also allows aggregation: many small prefixes advertised as one larger prefix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ISP holding 172.16.0.0/16 can give customers 172.16.1.0/24, 172.16.2.0/24 and so on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the rest of the Internet the ISP still advertises a single route, 172.16.0.0/16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Aggregation is what keeps the global routing table manageable. Without CIDR the Internet would have run out of both addresses and router memory in the 1990s.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CIDR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VLSM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Fixed-Size Subnets Waste Addresses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 subnetting gives every subnet the same mask — fixed length, or FLSM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networks are not uniform: one department needs 74 addresses, a WAN link needs 2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one mask you must size every subnet for the largest segment, and the rest is wasted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Sizing a /25 for a 2-address WAN link wastes 124 addresses on a single cable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VLSM lets each subnet carry its own mask, so each segment gets only what it needs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VLSM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Steps for VLSM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every segment with the number of hosts it needs, largest first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Subnet the block to fit the largest segment, and assign it the first subnet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next free subnet and split it again for the second-largest segment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Repeat, each time subdividing free space rather than touching what is already assigned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 with the point-to-point links, which need only two addresses each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work largest to smallest. Start with the small segments and the big one will no longer fit anywhere.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VLSM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Requirement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515360" cy="2551176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Departments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3058160" cy="154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Development: 74 hosts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Production: 52 hosts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Administrative: 28 hosts</a:t>
            </a:r>
          </a:p>
        </p:txBody>
      </p:sp>
      <p:sp>
        <p:nvSpPr>
          <p:cNvPr id="9" name="Card 9"/>
          <p:cNvSpPr/>
          <p:nvPr/>
        </p:nvSpPr>
        <p:spPr>
          <a:xfrm>
            <a:off x="4338320" y="1828800"/>
            <a:ext cx="3515360" cy="2551176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56692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WAN Links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566920" y="2560320"/>
            <a:ext cx="3058160" cy="154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link joins two routers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needs 2 usable addresses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subnets in total, about 160 host addresses</a:t>
            </a:r>
          </a:p>
        </p:txBody>
      </p:sp>
      <p:sp>
        <p:nvSpPr>
          <p:cNvPr id="12" name="Card 12"/>
          <p:cNvSpPr/>
          <p:nvPr/>
        </p:nvSpPr>
        <p:spPr>
          <a:xfrm>
            <a:off x="8128000" y="1828800"/>
            <a:ext cx="3515360" cy="2551176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356600" y="2057400"/>
            <a:ext cx="305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Block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356600" y="2560320"/>
            <a:ext cx="3058160" cy="1545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private /24: 192.168.1.0/24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254 usable addresses in total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Enough — but only if each subnet is sized properly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VLSM Case Study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Allocation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256794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77724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— /25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777240" y="2560320"/>
            <a:ext cx="21107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192.168.1.0/25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 255.255.255.128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126 usable, 74 needed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.1 to .126, broadcast .127</a:t>
            </a:r>
          </a:p>
        </p:txBody>
      </p:sp>
      <p:sp>
        <p:nvSpPr>
          <p:cNvPr id="9" name="Card 9"/>
          <p:cNvSpPr/>
          <p:nvPr/>
        </p:nvSpPr>
        <p:spPr>
          <a:xfrm>
            <a:off x="3390900" y="1828800"/>
            <a:ext cx="256794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361950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— /26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619500" y="2560320"/>
            <a:ext cx="21107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192.168.1.128/26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 255.255.255.192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 usable, 52 needed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.129 to .190, broadcast .191</a:t>
            </a:r>
          </a:p>
        </p:txBody>
      </p:sp>
      <p:sp>
        <p:nvSpPr>
          <p:cNvPr id="12" name="Card 12"/>
          <p:cNvSpPr/>
          <p:nvPr/>
        </p:nvSpPr>
        <p:spPr>
          <a:xfrm>
            <a:off x="6233160" y="1828800"/>
            <a:ext cx="256794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646176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— /27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461760" y="2560320"/>
            <a:ext cx="21107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192.168.1.192/27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 255.255.255.224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usable, 28 needed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.193 to .222, broadcast .223</a:t>
            </a:r>
          </a:p>
        </p:txBody>
      </p:sp>
      <p:sp>
        <p:nvSpPr>
          <p:cNvPr id="15" name="Card 15"/>
          <p:cNvSpPr/>
          <p:nvPr/>
        </p:nvSpPr>
        <p:spPr>
          <a:xfrm>
            <a:off x="9075420" y="1828800"/>
            <a:ext cx="256794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9304020" y="2057400"/>
            <a:ext cx="21107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 Links — /30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9304020" y="2560320"/>
            <a:ext cx="21107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192.168.1.224/30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192.168.1.228/30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192.168.1.232/30</a:t>
            </a:r>
          </a:p>
          <a:p>
            <a:pPr marL="228600" indent="-228600">
              <a:lnSpc>
                <a:spcPct val="110000"/>
              </a:lnSpc>
              <a:spcAft>
                <a:spcPts val="650"/>
              </a:spcAft>
              <a:buSzPct val="100000"/>
              <a:buChar char="•"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Mask 255.255.255.252, 2 usable each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VLSM Case Study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Result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six segments are addressed from a single /24 — no second block had to be bought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took .0 to .127, production .128 to .191, administrative .192 to .223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 WAN links took .224 to .235, twelve addresses in total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leaves 192.168.1.236 to .255 — twenty addresses still free for growth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one fixed mask the same network would not have fitted in a /24 at all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practice: a point-to-point link can use a /31 (RFC 3021), giving two usable addresses with no network ID or broadcast wasted. Check your platform supports it before relying on it.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VLSM Case Study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2 — Subnetting and VLSM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usable host addresses does a /27 provide?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prefix is normally used for a point-to-point WAN link?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/28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/29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/30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/24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VLSM, in what order do you allocate the segments?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Smallest first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first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 links first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order works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STAND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IPv4 Is Full — IPv6 Is the Answer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lou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IANA handed out its last free IPv4 blocks in February 2011; the regional registries followed, AFRINIC among them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 addresses are now bought and leased on an open market, which is why every address on your bill costs money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uses 128 bits instead of 32, so the address space is effectively unlimited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28 March 2026 IPv6 passed half of all traffic to Google for the first time, at 50.1%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APNIC’s independent measure is lower, around 42%, and African adoption still trails badly — a gap worth closing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Google IPv6 statistics and APNIC Labs, April 2026. NAT and CIDR bought IPv4 thirty extra years; they did not make it infinite.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 and IPv6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You'll Be Assessed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lab step is verified before the group moves on — the instructor checks your addressing against the plan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be asked to justify a subnet, not just write one: why this mask, why this size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wrong address shows up as a failed ping, so diagnosis counts for as much as configuration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questions between sections are formative, not graded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criteria — by the close of this session each group can size a subnet from a host count, write the network ID, first host, last host and broadcast for it, and explain why the WAN link is a /30.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IPv4 address is 32 bits; the mask decides where the network part stops and the host part starts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128 64 32 16 8 4 2 1 and you can subnet on paper, without a calculator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Usable hosts are always two fewer than the block size — the network ID and the broadcast are not hosts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 are history; CIDR lets the prefix fall wherever the network actually needs it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VLSM sizes every subnet to its segment, largest first — that is how one /24 serves six networks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 NOTES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Key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301 exceeds 255. An octet is 8 bits, so no octet can be higher than 255.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prefix counts network bits. /26 means 26 network bits, leaving 6 for hosts.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RFC 1918 reserves 172.16.0.0/12, which covers 172.16 to 172.31. 172.168 is public space.</a:t>
            </a:r>
          </a:p>
        </p:txBody>
      </p:sp>
      <p:sp>
        <p:nvSpPr>
          <p:cNvPr id="15" name="Card 15"/>
          <p:cNvSpPr/>
          <p:nvPr/>
        </p:nvSpPr>
        <p:spPr>
          <a:xfrm>
            <a:off x="54864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82296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2296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/27 leaves 5 host bits: 2⁵ = 32 addresses, minus the network ID and broadcast = 30.</a:t>
            </a:r>
          </a:p>
        </p:txBody>
      </p:sp>
      <p:sp>
        <p:nvSpPr>
          <p:cNvPr id="18" name="Card 18"/>
          <p:cNvSpPr/>
          <p:nvPr/>
        </p:nvSpPr>
        <p:spPr>
          <a:xfrm>
            <a:off x="435356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9"/>
          <p:cNvSpPr txBox="1"/>
          <p:nvPr/>
        </p:nvSpPr>
        <p:spPr>
          <a:xfrm>
            <a:off x="462788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62788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/30 gives exactly 2 usable addresses, one for each router. A /31 is the modern alternative.</a:t>
            </a:r>
          </a:p>
        </p:txBody>
      </p:sp>
      <p:sp>
        <p:nvSpPr>
          <p:cNvPr id="21" name="Card 21"/>
          <p:cNvSpPr/>
          <p:nvPr/>
        </p:nvSpPr>
        <p:spPr>
          <a:xfrm>
            <a:off x="815848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2"/>
          <p:cNvSpPr txBox="1"/>
          <p:nvPr/>
        </p:nvSpPr>
        <p:spPr>
          <a:xfrm>
            <a:off x="843280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843280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Allocate largest first. Starting small fragments the block and the big segment no longer fits.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Key — remove for student handout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82996" y="192024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icons/help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64" y="212140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971800"/>
            <a:ext cx="12188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0" y="388620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Addressing &amp; Subnetting — Network Infrastructure Workshop, SomNOG9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0" y="6126480"/>
            <a:ext cx="12188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original materials by the Network Startup Resource Center (NSRC, nsrc.org)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Creative Commons Attribution-NonCommercial 4.0 International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2895</Words>
  <Application>Microsoft Office PowerPoint</Application>
  <PresentationFormat>Widescreen</PresentationFormat>
  <Paragraphs>373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Cambria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Sharaf A. Roble</cp:lastModifiedBy>
  <cp:revision>5</cp:revision>
  <dcterms:created xsi:type="dcterms:W3CDTF">2026-09-11T05:05:09Z</dcterms:created>
  <dcterms:modified xsi:type="dcterms:W3CDTF">2026-09-13T07:52:18Z</dcterms:modified>
</cp:coreProperties>
</file>