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272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61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9692640" y="594360"/>
            <a:ext cx="1188720" cy="32004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881360" y="594360"/>
            <a:ext cx="594360" cy="8229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flipH="1">
            <a:off x="10332720" y="1417320"/>
            <a:ext cx="1143000" cy="3657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H="1" flipV="1">
            <a:off x="9692640" y="914400"/>
            <a:ext cx="640080" cy="8686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 flipH="1">
            <a:off x="9281160" y="914400"/>
            <a:ext cx="411480" cy="68580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281160" y="1600200"/>
            <a:ext cx="1051560" cy="1828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 flipH="1">
            <a:off x="10332720" y="594360"/>
            <a:ext cx="548640" cy="118872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37776" y="8595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826496" y="53949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1420856" y="136245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0277856" y="172821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226296" y="15453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4008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INFRASTRUCTURE WORKSHOP  ·  SOMNOG9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26974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Cisco Configuration Introduction</a:t>
            </a:r>
            <a:endParaRPr lang="en-US" sz="50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" y="370332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Modes, Commands, Verification and Poor Defaults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1792" y="4434840"/>
            <a:ext cx="2011680" cy="0"/>
          </a:xfrm>
          <a:prstGeom prst="line">
            <a:avLst/>
          </a:prstGeom>
          <a:noFill/>
          <a:ln w="317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21792" y="46177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1 — Network Infrastructure  ·  SNU KM4 Campus, Mogadishu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the running configuration from the startup configuration, and say what happens to each on reboot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between user, privileged and configuration mode, and read the prompt to know where you are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context help, tab completion and command shorthand to work faster and make fewer mistakes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a device with the show commands, and undo a command by negating it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two legacy defaults that make every fresh Cisco device unpleasant to work on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Cisco devices and IOS, and where the configuration actually lives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get in: console, auxiliary port, and virtual terminals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modes, the command structure, and saving your work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Help, completion, shorthand and line editing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Verifying, troubleshooting, undoing, and fixing poor defaults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TODAY’S LAB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Concept to Console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1 is basic housekeeping — this session is the reference you will keep open while you do it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start on the console cable, because a switch with no address cannot be reached any other way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you type takes effect immediately. There is no apply button and no undo button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with write memory as you go — the device will not do it for you, and power cuts do happen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poor defaults at the end of this session before you start the VLAN labs, or logging will fight you all day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later lab assumes you can get onto a device, see where you are from the prompt, and save your work. That is all Lab 1 is.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Today's Lab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Cisco Devices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session covers Cisco routers and switches running Cisco IOS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is the Internetwork Operating System — the software that controls the router or switch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IOS-XE has replaced classic IOS on most current platforms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IOS-XR runs on high-end service provider routers; NX-OS runs on Nexus data centre switches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 from other vendors uses the same concepts with different words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Is the Configuration?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41020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running-config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4953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 in RAM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parameters currently in use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Changed with configure terminal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it with show running-config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completely if the device reboots before you save</a:t>
            </a:r>
          </a:p>
        </p:txBody>
      </p:sp>
      <p:sp>
        <p:nvSpPr>
          <p:cNvPr id="9" name="Card 9"/>
          <p:cNvSpPr/>
          <p:nvPr/>
        </p:nvSpPr>
        <p:spPr>
          <a:xfrm>
            <a:off x="6233160" y="1828800"/>
            <a:ext cx="541020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46176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startup-config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461760" y="2560320"/>
            <a:ext cx="4953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 in NVRAM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Loaded by the device at the next boot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the running config is saved to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it with show startup-config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Survives a reboot and a power cut</a:t>
            </a:r>
          </a:p>
        </p:txBody>
      </p:sp>
      <p:sp>
        <p:nvSpPr>
          <p:cNvPr id="12" name="Card 12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device has both. The gap between them is where most lost work lives.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Input Sources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51536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3058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access over the serial port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with no IP address configured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way in on a brand new device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Lab 1 starts</a:t>
            </a:r>
          </a:p>
        </p:txBody>
      </p:sp>
      <p:sp>
        <p:nvSpPr>
          <p:cNvPr id="9" name="Card 9"/>
          <p:cNvSpPr/>
          <p:nvPr/>
        </p:nvSpPr>
        <p:spPr>
          <a:xfrm>
            <a:off x="4338320" y="1828800"/>
            <a:ext cx="351536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56692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Auxiliary Port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566920" y="2560320"/>
            <a:ext cx="3058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by modem or another serial device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used to reach other serial devices from the router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on modern equipment</a:t>
            </a:r>
          </a:p>
        </p:txBody>
      </p:sp>
      <p:sp>
        <p:nvSpPr>
          <p:cNvPr id="12" name="Card 12"/>
          <p:cNvSpPr/>
          <p:nvPr/>
        </p:nvSpPr>
        <p:spPr>
          <a:xfrm>
            <a:off x="8128000" y="1828800"/>
            <a:ext cx="351536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35660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Terminals (VTY)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356600" y="2560320"/>
            <a:ext cx="3058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Telnet or SSH across the network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an IP address and a working path first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SSH — Telnet sends your password in clear text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Connected, and Being Careful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terminal emulator will do: PuTTY, Tera Term, SecureCRT, screen, or the macOS and Linux terminal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Commands take effect the moment you press enter — there is no apply step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paste a prepared block of configuration into the terminal, but check it line by line first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mistyped paste on a live device is one of the most common ways to lose remote access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can also be copied in from a TFTP or SCP server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Access Modes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2596896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Router&gt;                              user mode: limited status only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Router&gt; enable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                             privileged mode: full view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configure terminal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                     configuration mode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end                  (or Ctrl-Z) back to privileged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disable                      back to user mode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Router&gt; exit                         log off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4654296"/>
            <a:ext cx="10881360" cy="1645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prompt always tells you where you are — read it before you type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&gt; means user mode, a # means privileged, and (config) means you are changing things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Sub-modes appear as you go deeper, for example Router(config-if)# for an interface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IOS Command Structure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command starts with a keyword that says what to do: show, configure, interface, ip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 are followed by arguments — the values you supply, such as an address or a name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Commands are entered in the mode that owns them; an interface command needs interface mode first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every configuration command can be reversed by putting no in front of it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is case sensitive, and nothing needs to be typed in full — see the next few slides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Saving the Configuration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3108960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write memory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wr                           the same thing, shortened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copy running-config startup-config      the long form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copy running-config ?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flash:           Copy to flash: file system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ftp:             Copy to ftp: file system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scp:             Copy to scp: file system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startup-config   Copy to startup configuration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tftp:            Copy to tftp: file system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5166360"/>
            <a:ext cx="10881360" cy="1133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device does not save automatically. If you reboot without saving, your work is gone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 is done from privileged mode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configuration can also be copied off the device to a TFTP or SCP server as a backup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1 — Modes and Saving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configuration is lost when the device reboots?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startup-config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running-config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of them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of them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just made changes. Which command keeps them across a reboot?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running-config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running-config startup-config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reload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terminal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at the Router&gt; prompt. How do you reach privileged mode?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terminal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disable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and Online Help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help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3108960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?                    list every command available here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aaa            Authentication, Authorization and Accounting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access-list    Add an access list entry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alias          Create command alias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arp            Set a static ARP entry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username ?           what comes next?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WORD  User name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username cndlab ?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password  Specify the password for the user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5166360"/>
            <a:ext cx="10881360" cy="1133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question mark on its own lists the commands valid in your current mode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question mark after a partial command shows the parameters it will accept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works at every level, so you can build a long command one step at a time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Completion and Shorthand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3108960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int&lt;TAB&gt;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interface fa&lt;TAB&gt;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interface fastEthernet 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Router(config-if)# ip add&lt;TAB&gt;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Router(config-if)# ip address n.n.n.n m.m.m.m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int fa 0             shorthand works without TAB too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Router(config-if)# ip add 192.168.1.1 255.255.255.0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Router(config-if)# no sh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 ip int br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5166360"/>
            <a:ext cx="10881360" cy="1133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 completes a command as long as what you have typed so far is unambiguous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also accepts the shortened form directly, which is what you will see in most documentation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commands out in full in your notes and your change plans — shorthand is for typing, not for recording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Moving Around the Command Line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a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365760"/>
          </a:xfrm>
          <a:prstGeom prst="roundRect">
            <a:avLst>
              <a:gd name="adj" fmla="val 7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17373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arrow / Ctrl-P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379476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Previous command in the history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68680" y="21031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 arrow / Ctrl-N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3794760" y="2103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command in the history</a:t>
            </a:r>
          </a:p>
        </p:txBody>
      </p:sp>
      <p:sp>
        <p:nvSpPr>
          <p:cNvPr id="11" name="Card 11"/>
          <p:cNvSpPr/>
          <p:nvPr/>
        </p:nvSpPr>
        <p:spPr>
          <a:xfrm>
            <a:off x="548640" y="2468880"/>
            <a:ext cx="10881360" cy="365760"/>
          </a:xfrm>
          <a:prstGeom prst="roundRect">
            <a:avLst>
              <a:gd name="adj" fmla="val 7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2"/>
          <p:cNvSpPr txBox="1"/>
          <p:nvPr/>
        </p:nvSpPr>
        <p:spPr>
          <a:xfrm>
            <a:off x="868680" y="24688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arrow / Ctrl-B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379476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one character left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68680" y="2834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arrow / Ctrl-F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794760" y="2834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one character right</a:t>
            </a:r>
          </a:p>
        </p:txBody>
      </p:sp>
      <p:sp>
        <p:nvSpPr>
          <p:cNvPr id="16" name="Card 16"/>
          <p:cNvSpPr/>
          <p:nvPr/>
        </p:nvSpPr>
        <p:spPr>
          <a:xfrm>
            <a:off x="548640" y="3200400"/>
            <a:ext cx="10881360" cy="365760"/>
          </a:xfrm>
          <a:prstGeom prst="roundRect">
            <a:avLst>
              <a:gd name="adj" fmla="val 7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7"/>
          <p:cNvSpPr txBox="1"/>
          <p:nvPr/>
        </p:nvSpPr>
        <p:spPr>
          <a:xfrm>
            <a:off x="868680" y="3200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Ctrl-A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379476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Jump to the beginning of the line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868680" y="35661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Ctrl-E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3794760" y="3566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Jump to the end of the line</a:t>
            </a:r>
          </a:p>
        </p:txBody>
      </p:sp>
      <p:sp>
        <p:nvSpPr>
          <p:cNvPr id="21" name="Card 21"/>
          <p:cNvSpPr/>
          <p:nvPr/>
        </p:nvSpPr>
        <p:spPr>
          <a:xfrm>
            <a:off x="548640" y="3931920"/>
            <a:ext cx="10881360" cy="365760"/>
          </a:xfrm>
          <a:prstGeom prst="roundRect">
            <a:avLst>
              <a:gd name="adj" fmla="val 7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2"/>
          <p:cNvSpPr txBox="1"/>
          <p:nvPr/>
        </p:nvSpPr>
        <p:spPr>
          <a:xfrm>
            <a:off x="868680" y="39319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Ctrl-K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379476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from the cursor to the end of the line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868680" y="4297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Ctrl-W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3794760" y="4297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the word before the cursor</a:t>
            </a:r>
          </a:p>
        </p:txBody>
      </p:sp>
      <p:sp>
        <p:nvSpPr>
          <p:cNvPr id="26" name="Card 26"/>
          <p:cNvSpPr/>
          <p:nvPr/>
        </p:nvSpPr>
        <p:spPr>
          <a:xfrm>
            <a:off x="548640" y="4663440"/>
            <a:ext cx="10881360" cy="365760"/>
          </a:xfrm>
          <a:prstGeom prst="roundRect">
            <a:avLst>
              <a:gd name="adj" fmla="val 70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7"/>
          <p:cNvSpPr txBox="1"/>
          <p:nvPr/>
        </p:nvSpPr>
        <p:spPr>
          <a:xfrm>
            <a:off x="868680" y="46634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Ctrl-Z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379476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configuration mode entirely</a:t>
            </a:r>
          </a:p>
        </p:txBody>
      </p:sp>
      <p:sp>
        <p:nvSpPr>
          <p:cNvPr id="29" name="Card 29"/>
          <p:cNvSpPr/>
          <p:nvPr/>
        </p:nvSpPr>
        <p:spPr>
          <a:xfrm>
            <a:off x="548640" y="5257800"/>
            <a:ext cx="10881360" cy="64008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30"/>
          <p:cNvSpPr txBox="1"/>
          <p:nvPr/>
        </p:nvSpPr>
        <p:spPr>
          <a:xfrm>
            <a:off x="868680" y="53949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the same key bindings as a Unix shell. Learning them once pays off on every device you ever touch.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Checking the Configuration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2084832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running-config          what is in use right now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startup-config          what will load at next boot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configuration           an alias for show startup-config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running-config interface Gig0/0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             just one interface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4142232"/>
            <a:ext cx="10881360" cy="2157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need privileged mode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Comparing running against startup tells you whether anything is unsaved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Narrowing to one interface saves you scrolling through hundreds of lines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Checking Interfaces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a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3108960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interface Gig0/0        one interface in full detail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interfaces description  all of them, one line each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Interface  Status  Protocol  Description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Fa0/0      up      up        Backbone LAN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Fa0/1      up      up        Server LAN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Lo0        up      up        Loopback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ip interface brief      IPv4 status of every interface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ipv6 interface brief    the same for IPv6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5166360"/>
            <a:ext cx="10881360" cy="1133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is the physical layer; protocol is the data link layer. Both must be up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/ down means the cable is fine but the line protocol is not — look at encapsulation or keepalives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ip interface brief is the single most used command on a Cisco device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Neighbours, Logs and Version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1828800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cdp neighbors           directly attached Cisco devices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lldp neighbors          the vendor-neutral equivalent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logging                 the log buffer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version                 software and hardware detail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3886200"/>
            <a:ext cx="10881360" cy="24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CDP is Cisco-only. LLDP is the IEEE standard and works across vendors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tell you what is plugged into what, which beats tracing a cable by hand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version gives the IOS image, uptime, serial number and installed memory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Verifying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do Command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1316736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do show interface Gig0/0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do show ip interface brief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do write memory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3374136"/>
            <a:ext cx="10881360" cy="292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lets you run a privileged mode command without leaving configuration mode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quicker than exiting, checking, and going back in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Particularly useful for checking your own change before you move on to the next one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UNDOING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Undoing Configuration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3200393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2651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run interface fa0/0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interface FastEthernet0/0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description Link to Core-Router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ip address 192.168.1.10 255.255.255.224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0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configure terminal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interface fa0/0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Router(config-if)# no ip address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Router(config-if)# end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0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run interface fa0/0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interface FastEthernet0/0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description Link to Core-Router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5257793"/>
            <a:ext cx="10881360" cy="1042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undo a command, negate it — put no in front of the command you originally typed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address is gone; the description was never negated, so it stays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works for almost every configuration command in IOS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Undoing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2 — Verifying and Undoing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you remove an IP address you configured on an interface?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ip address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ip address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ip address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erase ip address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keyword runs a privileged command without leaving configuration mode?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messages keep interrupting what you are typing on the console. What fixes it?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logging console, and log to the buffer instead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ip domain-lookup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console debugging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memory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DEFAULTS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Messages Interrupt Your Typing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2340864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Router(config-if)# ip </a:t>
            </a:r>
            <a:r>
              <a:rPr lang="en-US" sz="1250" dirty="0" err="1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addre</a:t>
            </a: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*Jun 20 07:53:55.755: %LINEPROTO-5-UPDOWN: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 protocol on Interface GigabitEthernet3/0, changed state to </a:t>
            </a:r>
            <a:r>
              <a:rPr lang="en-US" sz="1250" dirty="0" err="1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downss</a:t>
            </a: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1.2.3.4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no logging console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logging buffered 8192 debugging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logging                 read the buffer instead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4398264"/>
            <a:ext cx="10881360" cy="190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default log messages are printed straight to the console, mixed into whatever you are typing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line above is a real address command destroyed by a log message arriving mid-word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console logging off and log to memory, then read it when you want to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Defaults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DEFAULTS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DNS Lookups Go to a Broadcast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2596896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ping somnog.org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Translating “somnog.org"...domain server (255.255.255.255)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 Unrecognized host or address, or protocol not running.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no ip domain-lookup          turn it off entirely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ip name-server 8.8.8.8       or configure real servers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Router(config)# ip name-server 8.8.4.4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4654296"/>
            <a:ext cx="10881360" cy="1645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default a mistyped command is treated as a hostname and sent to a broadcast address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device then sits there for many seconds while you wait for it to give up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Disabling lookups is the usual choice in a lab; real name servers are the choice in production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with real servers, a lookup will still hang if the network is down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Defaults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You'll Be Assessed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lab step is verified before the group moves on — the instructor checks your device, not your screenshot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assessed on getting onto the device, knowing which mode you are in, and saving your work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be asked to undo something you configured, and to show that it is gone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questions between sections are formative, not graded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criteria — by the close of Lab 1 each group can reach both switches by console, move between the three modes, save the configuration, and has fixed both poor defaults.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running-config is in RAM and disappears on reboot; startup-config is in NVRAM and survives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prompt tells you which mode you are in — read it before you type anything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mark, tab completion and shorthand are how experienced operators work quickly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Undo by negating: no in front of the command you typed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console logging and DNS lookups on every new device before you do anything else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 NOTES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Key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running-config lives in RAM. Without a save it is gone at the next reboot.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running-config startup-config, or its short forms write memory and wr.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moves from user mode to privileged mode, and the prompt changes from &gt; to #.</a:t>
            </a:r>
          </a:p>
        </p:txBody>
      </p:sp>
      <p:sp>
        <p:nvSpPr>
          <p:cNvPr id="15" name="Card 15"/>
          <p:cNvSpPr/>
          <p:nvPr/>
        </p:nvSpPr>
        <p:spPr>
          <a:xfrm>
            <a:off x="54864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82296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2296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Negate the original command: no ip address.</a:t>
            </a:r>
          </a:p>
        </p:txBody>
      </p:sp>
      <p:sp>
        <p:nvSpPr>
          <p:cNvPr id="18" name="Card 18"/>
          <p:cNvSpPr/>
          <p:nvPr/>
        </p:nvSpPr>
        <p:spPr>
          <a:xfrm>
            <a:off x="435356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9"/>
          <p:cNvSpPr txBox="1"/>
          <p:nvPr/>
        </p:nvSpPr>
        <p:spPr>
          <a:xfrm>
            <a:off x="462788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62788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runs a privileged command from inside configuration mode.</a:t>
            </a:r>
          </a:p>
        </p:txBody>
      </p:sp>
      <p:sp>
        <p:nvSpPr>
          <p:cNvPr id="21" name="Card 21"/>
          <p:cNvSpPr/>
          <p:nvPr/>
        </p:nvSpPr>
        <p:spPr>
          <a:xfrm>
            <a:off x="815848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2"/>
          <p:cNvSpPr txBox="1"/>
          <p:nvPr/>
        </p:nvSpPr>
        <p:spPr>
          <a:xfrm>
            <a:off x="843280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843280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logging console stops the interruptions; logging buffered keeps the messages readable.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Key — remove for student handout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82996" y="19202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icons/help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64" y="212140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971800"/>
            <a:ext cx="12188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0" y="388620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Cisco Configuration Introduction — Network Infrastructure Workshop, SomNOG9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0" y="6126480"/>
            <a:ext cx="12188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original materials by the Network Startup Resource Center (NSRC, nsrc.org)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Creative Commons Attribution-NonCommercial 4.0 International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2559</Words>
  <Application>Microsoft Office PowerPoint</Application>
  <PresentationFormat>Widescreen</PresentationFormat>
  <Paragraphs>368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Cambria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Sharaf A. Roble</cp:lastModifiedBy>
  <cp:revision>8</cp:revision>
  <dcterms:created xsi:type="dcterms:W3CDTF">2026-09-11T05:05:09Z</dcterms:created>
  <dcterms:modified xsi:type="dcterms:W3CDTF">2026-09-13T11:01:02Z</dcterms:modified>
</cp:coreProperties>
</file>