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72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61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9692640" y="594360"/>
            <a:ext cx="1188720" cy="32004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881360" y="594360"/>
            <a:ext cx="594360" cy="8229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flipH="1">
            <a:off x="10332720" y="1417320"/>
            <a:ext cx="1143000" cy="3657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H="1" flipV="1">
            <a:off x="9692640" y="914400"/>
            <a:ext cx="640080" cy="8686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 flipH="1">
            <a:off x="9281160" y="914400"/>
            <a:ext cx="411480" cy="68580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281160" y="1600200"/>
            <a:ext cx="1051560" cy="1828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 flipH="1">
            <a:off x="10332720" y="594360"/>
            <a:ext cx="548640" cy="118872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37776" y="8595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826496" y="53949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1420856" y="136245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0277856" y="172821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226296" y="15453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4008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INFRASTRUCTURE WORKSHOP  ·  SOMNOG9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26974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&amp; Logistics</a:t>
            </a:r>
            <a:endParaRPr lang="en-US" sz="50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" y="370332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1 — Network Infrastructure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1792" y="4434840"/>
            <a:ext cx="2011680" cy="0"/>
          </a:xfrm>
          <a:prstGeom prst="line">
            <a:avLst/>
          </a:prstGeom>
          <a:noFill/>
          <a:ln w="317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21792" y="46177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19–21 September 2026  ·  SNU KM4 Campus, Mogadishu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 1 — Network Infrastructure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days of hands-on network infrastructure, 19–21 September 2026, at the SNU KM4 Campus in Mogadishu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topic is taught twice: once on the slides, then again with your hands on real equipment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work in groups of five, and each group builds and owns its own pod of switches and a router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you will have built a working network from bare cable up to a routing protocol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certificates go to those who attend all three days.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Instructors and Facilitators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41020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51816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Eng. Abdullahi Ahmed Mohamud (SPS)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Eng.  Zakariye Mohamed Isak (SomaliREN)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Eng. Abdiwahid Mohamed Ali (JUST)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Eng. Sharaf Roble (SomaliREN)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Eng. Abdikarim Ahmed Ali (NIRA)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Eng. Abdikarim Abdullahi Osman (</a:t>
            </a:r>
            <a:r>
              <a:rPr lang="en-US" sz="1200" dirty="0" err="1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Dalkom</a:t>
            </a: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endParaRPr lang="en-US" sz="1200" dirty="0">
              <a:solidFill>
                <a:srgbClr val="5B6B7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9" name="Card 9"/>
          <p:cNvSpPr/>
          <p:nvPr/>
        </p:nvSpPr>
        <p:spPr>
          <a:xfrm>
            <a:off x="6233160" y="1828800"/>
            <a:ext cx="541020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46176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Us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461760" y="2560320"/>
            <a:ext cx="4953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your hand the moment something does not work — do not wait for the break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verify each lab step with you before the group moves on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your group finishes early, help the group beside you — teaching it is how you learn it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 and Materials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wireless network — SSID: Track1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key: [to be confirmed on the day]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slides, lab guides and configurations: https://events.somaliren.org.so/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a laptop with an SSH client. PuTTY, the built-in terminal, or anything you are comfortable with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also need a USB-to-serial adapter or a laptop with a serial port for console access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the lab guide before the first session. If the wireless is busy you do not want to be fetching it mid-lab.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House Rules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questions the moment you have them — a question you hold on to becomes a lab you cannot finish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Phones off or on silent. If you must take a call, please step outside the room 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social media or messaging during sessions — the labs move quickly and are hard to rejoin. !!!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your own experience. Many of you run production networks, and the room learns from that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breaks to meet your colleagues. The human network outlasts the workshop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RHYTHM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Schedule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a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457200"/>
          </a:xfrm>
          <a:prstGeom prst="roundRect">
            <a:avLst>
              <a:gd name="adj" fmla="val 6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17373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1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315200" y="1737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4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08:00 – 10:30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68680" y="21945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315200" y="21945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4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10:30 – 11:00</a:t>
            </a:r>
          </a:p>
        </p:txBody>
      </p:sp>
      <p:sp>
        <p:nvSpPr>
          <p:cNvPr id="11" name="Card 11"/>
          <p:cNvSpPr/>
          <p:nvPr/>
        </p:nvSpPr>
        <p:spPr>
          <a:xfrm>
            <a:off x="548640" y="2651760"/>
            <a:ext cx="10881360" cy="457200"/>
          </a:xfrm>
          <a:prstGeom prst="roundRect">
            <a:avLst>
              <a:gd name="adj" fmla="val 6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2"/>
          <p:cNvSpPr txBox="1"/>
          <p:nvPr/>
        </p:nvSpPr>
        <p:spPr>
          <a:xfrm>
            <a:off x="868680" y="26517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2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315200" y="26517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4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11:00 – 12:30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68680" y="31089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Lunch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315200" y="31089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4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12:30 – 13:30</a:t>
            </a:r>
          </a:p>
        </p:txBody>
      </p:sp>
      <p:sp>
        <p:nvSpPr>
          <p:cNvPr id="16" name="Card 16"/>
          <p:cNvSpPr/>
          <p:nvPr/>
        </p:nvSpPr>
        <p:spPr>
          <a:xfrm>
            <a:off x="548640" y="3566160"/>
            <a:ext cx="10881360" cy="457200"/>
          </a:xfrm>
          <a:prstGeom prst="roundRect">
            <a:avLst>
              <a:gd name="adj" fmla="val 6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7"/>
          <p:cNvSpPr txBox="1"/>
          <p:nvPr/>
        </p:nvSpPr>
        <p:spPr>
          <a:xfrm>
            <a:off x="868680" y="35661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3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7315200" y="35661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4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13:30 – 15:30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868680" y="40233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Asir Break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315200" y="4023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4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15:30 – 16:00</a:t>
            </a:r>
          </a:p>
        </p:txBody>
      </p:sp>
      <p:sp>
        <p:nvSpPr>
          <p:cNvPr id="21" name="Card 21"/>
          <p:cNvSpPr/>
          <p:nvPr/>
        </p:nvSpPr>
        <p:spPr>
          <a:xfrm>
            <a:off x="548640" y="4480560"/>
            <a:ext cx="10881360" cy="457200"/>
          </a:xfrm>
          <a:prstGeom prst="roundRect">
            <a:avLst>
              <a:gd name="adj" fmla="val 6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2"/>
          <p:cNvSpPr txBox="1"/>
          <p:nvPr/>
        </p:nvSpPr>
        <p:spPr>
          <a:xfrm>
            <a:off x="868680" y="44805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4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7315200" y="44805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4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16:00 – 17:00</a:t>
            </a:r>
          </a:p>
        </p:txBody>
      </p:sp>
      <p:sp>
        <p:nvSpPr>
          <p:cNvPr id="24" name="Card 24"/>
          <p:cNvSpPr/>
          <p:nvPr/>
        </p:nvSpPr>
        <p:spPr>
          <a:xfrm>
            <a:off x="548640" y="5212080"/>
            <a:ext cx="10881360" cy="73152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5"/>
          <p:cNvSpPr txBox="1"/>
          <p:nvPr/>
        </p:nvSpPr>
        <p:spPr>
          <a:xfrm>
            <a:off x="868680" y="53949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in every morning and every afternoon — the sheet stays on the instructor table.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Equipment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41020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Group Gets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4953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Cisco 3560v2 Layer 3 switches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Cisco 2800-series router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Console cable and patch leads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groups of five, thirty people in total</a:t>
            </a:r>
          </a:p>
        </p:txBody>
      </p:sp>
      <p:sp>
        <p:nvSpPr>
          <p:cNvPr id="9" name="Card 9"/>
          <p:cNvSpPr/>
          <p:nvPr/>
        </p:nvSpPr>
        <p:spPr>
          <a:xfrm>
            <a:off x="6233160" y="1828800"/>
            <a:ext cx="541020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46176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Reach 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461760" y="2560320"/>
            <a:ext cx="4953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Console cable first — that is how you configure a switch with no IP address yet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once management addressing is up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router connects by a direct cable to the next group’s router, so your pods depend on each other</a:t>
            </a:r>
          </a:p>
        </p:txBody>
      </p:sp>
      <p:sp>
        <p:nvSpPr>
          <p:cNvPr id="12" name="Card 12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real equipment, not a simulator. If you unplug the wrong cable, something genuinely stops working — which is the point.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Will Build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51536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 Foundations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305816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housekeeping on a live switch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VLANs and assign ports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pools per VLAN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 in and test: same VLAN, then across VLANs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Trunking between the two switches</a:t>
            </a:r>
          </a:p>
        </p:txBody>
      </p:sp>
      <p:sp>
        <p:nvSpPr>
          <p:cNvPr id="9" name="Card 9"/>
          <p:cNvSpPr/>
          <p:nvPr/>
        </p:nvSpPr>
        <p:spPr>
          <a:xfrm>
            <a:off x="4338320" y="1828800"/>
            <a:ext cx="351536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56692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566920" y="2560320"/>
            <a:ext cx="305816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Inter-VLAN routing with an SVI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Spanning tree, and what happens when a link fails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EtherChannel across Fa0/22 and Fa0/23</a:t>
            </a:r>
          </a:p>
        </p:txBody>
      </p:sp>
      <p:sp>
        <p:nvSpPr>
          <p:cNvPr id="12" name="Card 12"/>
          <p:cNvSpPr/>
          <p:nvPr/>
        </p:nvSpPr>
        <p:spPr>
          <a:xfrm>
            <a:off x="8128000" y="1828800"/>
            <a:ext cx="351536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35660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356600" y="2560320"/>
            <a:ext cx="305816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configuration and a routed port into your own switch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routes to your peer group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the statics and bring it back with OSPF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 on the core router, instructor-led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GET THE MOST OUT OF IT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Keys for Success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workshop is for you. If something is not clear, say so — someone else in the room has the same question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things break. Most of the labs deliberately fail first so you see why the fix exists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the commands yourself rather than copying from your neighbour’s screen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every step before moving on. A skipped verification becomes a mystery two labs later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down what you change. Your own notes will be more useful to you than these slides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Keys for Success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Attendance and Certificates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Signup sheets go around each morning and each afternoon — please sign both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Certificates of completion are issued to those who attend all three days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 in the week we will circulate a sheet to correct the spelling of your name and your email address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need the correct spelling before certificates are printed, so please check it carefully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82996" y="19202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icons/help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64" y="212140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971800"/>
            <a:ext cx="12188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0" y="388620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&amp; Logistics — Network Infrastructure Workshop, SomNOG9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0" y="6126480"/>
            <a:ext cx="12188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original materials by the Network Startup Resource Center (NSRC, nsrc.org)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Creative Commons Attribution-NonCommercial 4.0 International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885</Words>
  <Application>Microsoft Office PowerPoint</Application>
  <PresentationFormat>Widescreen</PresentationFormat>
  <Paragraphs>122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Sharaf A. Roble</cp:lastModifiedBy>
  <cp:revision>7</cp:revision>
  <dcterms:created xsi:type="dcterms:W3CDTF">2026-09-11T05:05:09Z</dcterms:created>
  <dcterms:modified xsi:type="dcterms:W3CDTF">2026-09-13T09:10:55Z</dcterms:modified>
</cp:coreProperties>
</file>