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306" r:id="rId11"/>
    <p:sldId id="287" r:id="rId12"/>
    <p:sldId id="288" r:id="rId13"/>
    <p:sldId id="289" r:id="rId14"/>
    <p:sldId id="290" r:id="rId15"/>
    <p:sldId id="291" r:id="rId16"/>
    <p:sldId id="307" r:id="rId17"/>
    <p:sldId id="292" r:id="rId18"/>
    <p:sldId id="308" r:id="rId19"/>
    <p:sldId id="309" r:id="rId20"/>
    <p:sldId id="293" r:id="rId21"/>
    <p:sldId id="294" r:id="rId22"/>
    <p:sldId id="295" r:id="rId23"/>
    <p:sldId id="296" r:id="rId24"/>
    <p:sldId id="297" r:id="rId25"/>
    <p:sldId id="298" r:id="rId26"/>
    <p:sldId id="310" r:id="rId27"/>
    <p:sldId id="311" r:id="rId28"/>
    <p:sldId id="312" r:id="rId29"/>
    <p:sldId id="313" r:id="rId30"/>
    <p:sldId id="314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272" r:id="rId3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61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9692640" y="594360"/>
            <a:ext cx="1188720" cy="32004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881360" y="594360"/>
            <a:ext cx="594360" cy="8229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flipH="1">
            <a:off x="10332720" y="1417320"/>
            <a:ext cx="1143000" cy="3657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H="1" flipV="1">
            <a:off x="9692640" y="914400"/>
            <a:ext cx="640080" cy="8686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 flipH="1">
            <a:off x="9281160" y="914400"/>
            <a:ext cx="411480" cy="68580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281160" y="1600200"/>
            <a:ext cx="1051560" cy="1828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 flipH="1">
            <a:off x="10332720" y="594360"/>
            <a:ext cx="548640" cy="118872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37776" y="8595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826496" y="53949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1420856" y="136245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0277856" y="172821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226296" y="15453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4008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INFRASTRUCTURE WORKSHOP  ·  SOMNOG9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26974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BGP</a:t>
            </a:r>
            <a:endParaRPr lang="en-US" sz="50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" y="370332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Systems, Path Vector Routing and Multi-homing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1792" y="4434840"/>
            <a:ext cx="2011680" cy="0"/>
          </a:xfrm>
          <a:prstGeom prst="line">
            <a:avLst/>
          </a:prstGeom>
          <a:noFill/>
          <a:ln w="317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21792" y="46177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1 — Network Infrastructure  ·  SNU KM4 Campus, Mogadishu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an IGP cannot run the Internet, and what BGP does instead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when a network genuinely needs BGP — and when a default route is the right answer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autonomous systems, AS numbers, and where address space and AS numbers come from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 three things an ISP can send you: a default route, a partial table, or the full table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an AS path out of a BGP table, and name the four ways a customer can connect to ISPs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BGP exists, and why policy matters more than shortest path on the Internet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systems, AS numbers, and getting your own address space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your ISP advertises to you, and what that costs you in memory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vector routing, and how BGP chooses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Single-homed to dual multi-homed designs, eBGP configuration, and securing your routes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Session Has No Lab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BGP needs at least two autonomous systems, public address space, and a live upstream — none of which a lab pod has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one is presented rather than practised, so treat it as the map for what comes after the workshop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matters here because Somali operators run real AS numbers, take transit, and peer at exchange points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address space and AS number come from AFRINIC, the regional registry for Africa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moment your network has two upstreams and its own addresses, everything on these slides becomes your daily work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in the lab guide depends on this session. It is the bridge between what you built this week and what you will operate next year.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Forget What You Know About IGPs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RIP, OSPF and EIGRP are interior gateway protocols — they run inside one autonomous system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all want the same thing: the shortest path to the destination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them scales to the size of the Internet, and none was designed to express business policy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Internet, being able to steer traffic matters far more than finding the shortest path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exactly one protocol carrying routes between networks today, and it is BGP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You Do Not Need BGP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ISP, one public address, NAT for the LAN — a default route pointing at the ISP is all you need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mail or web server that must be reachable? Port forward it, or ask the ISP for a few more addresses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 link redundancy to that same ISP? Two default routes with different metrics will do it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Advertise the primary with a low metric and the backup with a high one, and failover happens by itself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none of these cases does BGP earn its complexity</a:t>
            </a:r>
          </a:p>
        </p:txBody>
      </p:sp>
      <p:pic>
        <p:nvPicPr>
          <p:cNvPr id="7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666700"/>
            <a:ext cx="5425440" cy="1798919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Default Routing Runs Out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routes give you failover, but almost no control over load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metrics get you roughly a 50/50 split, and that is the only ratio on offer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Suppose you want 80% of outgoing traffic on the primary link and 20% on the backup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IGP cannot express that. BGP can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over which traffic leaves by which path is the first real reason to run BGP</a:t>
            </a:r>
          </a:p>
        </p:txBody>
      </p:sp>
      <p:pic>
        <p:nvPicPr>
          <p:cNvPr id="7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714244"/>
            <a:ext cx="5425440" cy="1703831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You Do Need BGP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ISPs, so that one provider failing does not take you offline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 from ISP1 become unreachable the moment ISP1 has problems — so you cannot use provider addresses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Instead you get your own public address space, independent of either provider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then need a way to tell both ISPs that this space is yours and reachable through you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Advertising your own space to more than one provider is exactly what BGP is for</a:t>
            </a:r>
          </a:p>
        </p:txBody>
      </p:sp>
      <p:pic>
        <p:nvPicPr>
          <p:cNvPr id="7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740900"/>
            <a:ext cx="5425440" cy="3650520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Addresses and AS Numbers Come From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IANA sits at the top and allocates blocks to the five Regional Internet Registries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AFRINIC covers Africa; the others are RIPE NCC, ARIN, APNIC and LACNIC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RIR allocates to ISPs and to large organisations, who assign onward to their customers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register for both an address block and an AS number, and both come with annual fees and policy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 space is effectively exhausted, so expect a waiting list, a transfer, or an IPv6-first plan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Regional Internet Registries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608" y="1737360"/>
            <a:ext cx="8233424" cy="3931920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IANA allocates to the five RIRs, who allocate onward to ISPs and large organisations. Somalia is served by AFRINIC.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Autonomous Systems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autonomous system is a collection of networks under one administrative control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Internet is nothing more than a large number of autonomous systems connected to each other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your AS you run an IGP such as OSPF — that is what Lab 12 was about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autonomous systems you run an exterior gateway protocol, and today that means BGP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boundary of your AS is where your routing policy stops being your own decision</a:t>
            </a:r>
          </a:p>
        </p:txBody>
      </p:sp>
      <p:pic>
        <p:nvPicPr>
          <p:cNvPr id="7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667" y="1737360"/>
            <a:ext cx="3075946" cy="3657600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Numbers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numbers were originally 16-bit, giving 0 to 65535 — and the Internet ran out of them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RFC 6793 they are 32-bit, giving over four billion, and 4-byte ASNs are now routine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16-bit range: 1 to 64495. Private 16-bit range: 64512 to 65534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32-bit range: 4200000000 to 4294967294. AS 0 and AS 65535 are reserved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AS numbers are used where a customer runs BGP but has no need to be seen globally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slide anywhere tells you AS numbers are 16-bit, it was written before 2007. Four-byte ASNs have been the norm for well over a decade.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Flavours of BGP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41020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BGP (eBGP)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4953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between two different autonomous systems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session you build with your ISP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distance 20 on Cisco — trusted over any IGP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Peers are normally directly connected</a:t>
            </a:r>
          </a:p>
        </p:txBody>
      </p:sp>
      <p:sp>
        <p:nvSpPr>
          <p:cNvPr id="9" name="Card 9"/>
          <p:cNvSpPr/>
          <p:nvPr/>
        </p:nvSpPr>
        <p:spPr>
          <a:xfrm>
            <a:off x="6233160" y="1828800"/>
            <a:ext cx="541020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46176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BGP (iBGP)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461760" y="2560320"/>
            <a:ext cx="4953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between routers inside the same autonomous system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externally learned routes across your own network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distance 200 — deliberately worse than your IGP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Needed as soon as you have more than one border router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1 — Why BGP Exists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is OSPF not used between ISPs?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converges too quickly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IGPs seek the shortest path, and do not scale or express policy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has no IPv6 support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cannot be authenticated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bits does an AS number have today?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one ISP, one link, and a default route. Do you need BGP?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always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one exit path means a static default is enough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if you use NAT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if you host servers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Size of the Internet Routing Table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a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IPv4 table held about 300,000 prefixes in 2011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start of 2026 it had grown to roughly 1.2 million prefixes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Prefixes of /24, /23 and /22 make up around 84% of that table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one of those entries costs memory and CPU on every router that carries a full table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watch the number yourself at the CIDR Report, cidr-report.org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APNIC, BGP in 2025, January 2026. Table growth is the reason router memory sizing is a real budget item.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Picture We Will Use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717" y="1737360"/>
            <a:ext cx="5055205" cy="3931920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1 is the customer with 10.0.0.0/8, connected to two providers — AS 2 with 20.0.0.0/8 and AS 3 with 30.0.0.0/8.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Your ISP Can Send You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51536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Route Only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305816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entry reaches everything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Cheapest possible option for router memory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no idea what lies behind each ISP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Leads to sub-optimal routing when you have two of them</a:t>
            </a:r>
          </a:p>
        </p:txBody>
      </p:sp>
      <p:sp>
        <p:nvSpPr>
          <p:cNvPr id="9" name="Card 9"/>
          <p:cNvSpPr/>
          <p:nvPr/>
        </p:nvSpPr>
        <p:spPr>
          <a:xfrm>
            <a:off x="4338320" y="1828800"/>
            <a:ext cx="351536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56692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Plus Partial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566920" y="2560320"/>
            <a:ext cx="305816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default route, plus the address space each ISP serves directly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 decisions without carrying the whole Internet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sensible middle ground for most multi-homed customers</a:t>
            </a:r>
          </a:p>
        </p:txBody>
      </p:sp>
      <p:sp>
        <p:nvSpPr>
          <p:cNvPr id="12" name="Card 12"/>
          <p:cNvSpPr/>
          <p:nvPr/>
        </p:nvSpPr>
        <p:spPr>
          <a:xfrm>
            <a:off x="8128000" y="1828800"/>
            <a:ext cx="351536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35660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Internet Table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356600" y="2560320"/>
            <a:ext cx="305816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prefix on the Internet, from both providers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 you make the best possible routing decisions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serious memory and CPU — and you pay for it in hardware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Receiving Only a Default Route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290" y="1737360"/>
            <a:ext cx="5398059" cy="3931920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entry reaches everything. Cheapest on memory, but the customer has no idea what lies behind either provider.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Partial and Full Routing Tables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94" y="1737360"/>
            <a:ext cx="5150152" cy="3931920"/>
          </a:xfrm>
          <a:prstGeom prst="rect">
            <a:avLst/>
          </a:prstGeom>
        </p:spPr>
      </p:pic>
      <p:pic>
        <p:nvPicPr>
          <p:cNvPr id="7" name="Diagra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340" y="1747577"/>
            <a:ext cx="5280660" cy="3911485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Left: a default route plus each provider’s own customer space. Right: the full Internet table from both providers.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Cost of Knowing Nothing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only default routes from two ISPs, your router picks one of them for everything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for an address that lives behind ISP2 still leaves through ISP1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ISP1 then hands it to ISP2, and it arrives — just by a longer path than it needed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broken, but wasteful, and invisible until someone measures it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more routing information you hold, the fewer of these detours you take</a:t>
            </a:r>
          </a:p>
        </p:txBody>
      </p:sp>
      <p:pic>
        <p:nvPicPr>
          <p:cNvPr id="7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456" y="1737360"/>
            <a:ext cx="4796368" cy="3657600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Path Vector Routing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BGP is a path vector protocol — it advertises a prefix together with the list of autonomous systems it crossed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list is the AS path, and it is what makes loop detection possible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router sees its own AS number in the path, it discards the route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 path is also the main input to route selection when nothing else has been configured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why BGP thinks in autonomous systems rather than in links or hop counts</a:t>
            </a:r>
          </a:p>
        </p:txBody>
      </p:sp>
      <p:pic>
        <p:nvPicPr>
          <p:cNvPr id="7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733" y="1737360"/>
            <a:ext cx="2679813" cy="3657600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 BGP Table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262" y="1737360"/>
            <a:ext cx="7606115" cy="2377440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548640" y="4434840"/>
            <a:ext cx="10881360" cy="1865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is the prefix; next hop is the router that advertised it to you</a:t>
            </a:r>
          </a:p>
          <a:p>
            <a:pPr marL="228600" indent="-228600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path is read left to right — the rightmost AS originated the prefix</a:t>
            </a:r>
          </a:p>
          <a:p>
            <a:pPr marL="228600" indent="-228600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 the route reaches AS 15169 by way of AS 7473</a:t>
            </a:r>
          </a:p>
          <a:p>
            <a:pPr marL="228600" indent="-228600">
              <a:lnSpc>
                <a:spcPct val="108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output came from a public looking glass server, reading a real Internet routing table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Much Control Do You Actually Have?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BGP lets you apply policy at the level of the autonomous system, not the individual link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control which exit path your own traffic takes — that decision is genuinely yours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make routing decisions for anybody else’s autonomous system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AS advertises only its own best path onward, so you never see the alternatives it rejected</a:t>
            </a:r>
          </a:p>
          <a:p>
            <a:pPr marL="228600" indent="-2286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learn a second-best path only when the best one fails</a:t>
            </a:r>
          </a:p>
        </p:txBody>
      </p:sp>
      <p:pic>
        <p:nvPicPr>
          <p:cNvPr id="7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319" y="1737360"/>
            <a:ext cx="3652641" cy="3657600"/>
          </a:xfrm>
          <a:prstGeom prst="rect">
            <a:avLst/>
          </a:prstGeom>
        </p:spPr>
      </p:pic>
      <p:sp>
        <p:nvSpPr>
          <p:cNvPr id="8" name="Card 8"/>
          <p:cNvSpPr/>
          <p:nvPr/>
        </p:nvSpPr>
        <p:spPr>
          <a:xfrm>
            <a:off x="548640" y="5623560"/>
            <a:ext cx="10881360" cy="64008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9"/>
          <p:cNvSpPr txBox="1"/>
          <p:nvPr/>
        </p:nvSpPr>
        <p:spPr>
          <a:xfrm>
            <a:off x="868680" y="57607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Influencing inbound traffic is much harder than influencing outbound, because the decision is made in someone else’s network.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2 — Paths and Policy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AS path in a BGP table tell you?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latency to the destination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autonomous systems the route has crossed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bandwidth of the path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of routers in the path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administrative distance does Cisco assign to an external BGP route?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110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network command does not advertise the prefix. What is the usual cause?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exact prefix and mask are not in the routing table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BGP is not enabled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TCP port 179 is blocked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no AS number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Ways to Connect to an ISP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2567940" cy="3867912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Single-Homed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2110740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link to one ISP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and cheap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redundancy at all — both the link and the provider are single points of failure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need BGP</a:t>
            </a:r>
          </a:p>
        </p:txBody>
      </p:sp>
      <p:sp>
        <p:nvSpPr>
          <p:cNvPr id="9" name="Card 9"/>
          <p:cNvSpPr/>
          <p:nvPr/>
        </p:nvSpPr>
        <p:spPr>
          <a:xfrm>
            <a:off x="3390900" y="1828800"/>
            <a:ext cx="2567940" cy="3867912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361950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Dual-Homed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619500" y="2560320"/>
            <a:ext cx="2110740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 more links to the same ISP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redundancy, and router redundancy if you add a second router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depends entirely on one provider</a:t>
            </a:r>
          </a:p>
        </p:txBody>
      </p:sp>
      <p:sp>
        <p:nvSpPr>
          <p:cNvPr id="12" name="Card 12"/>
          <p:cNvSpPr/>
          <p:nvPr/>
        </p:nvSpPr>
        <p:spPr>
          <a:xfrm>
            <a:off x="6233160" y="1828800"/>
            <a:ext cx="2567940" cy="3867912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646176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Multi-Homed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461760" y="2560320"/>
            <a:ext cx="2110740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link each to two different ISPs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 redundancy, which is the important kind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customer router is still a single point of failure</a:t>
            </a:r>
          </a:p>
        </p:txBody>
      </p:sp>
      <p:sp>
        <p:nvSpPr>
          <p:cNvPr id="15" name="Card 15"/>
          <p:cNvSpPr/>
          <p:nvPr/>
        </p:nvSpPr>
        <p:spPr>
          <a:xfrm>
            <a:off x="9075420" y="1828800"/>
            <a:ext cx="2567940" cy="3867912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930402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Multi-Homed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9304020" y="2560320"/>
            <a:ext cx="2110740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 more links to two or more ISPs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customer routers connected to both providers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highest redundancy, and the highest cost and complexity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Single-Homed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316363"/>
            <a:ext cx="10881360" cy="2773913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link to one ISP. No redundancy, and no need for BGP — a static default route does the job.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Dual-Homed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382934"/>
            <a:ext cx="5280660" cy="2640772"/>
          </a:xfrm>
          <a:prstGeom prst="rect">
            <a:avLst/>
          </a:prstGeom>
        </p:spPr>
      </p:pic>
      <p:pic>
        <p:nvPicPr>
          <p:cNvPr id="7" name="Diagra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340" y="2462478"/>
            <a:ext cx="5280660" cy="2481683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links to the same ISP. Left: one router each end. Right: two routers each end, which is as far as redundancy goes with a single provider.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Single Multi-Homed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193700"/>
            <a:ext cx="5280660" cy="3019240"/>
          </a:xfrm>
          <a:prstGeom prst="rect">
            <a:avLst/>
          </a:prstGeom>
        </p:spPr>
      </p:pic>
      <p:pic>
        <p:nvPicPr>
          <p:cNvPr id="7" name="Diagra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340" y="2393280"/>
            <a:ext cx="5280660" cy="2620080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ISPs. Left: one customer router, still a single point of failure. Right: two routers, one to each provider.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Dual Multi-Homed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375755"/>
            <a:ext cx="5280660" cy="2655130"/>
          </a:xfrm>
          <a:prstGeom prst="rect">
            <a:avLst/>
          </a:prstGeom>
        </p:spPr>
      </p:pic>
      <p:pic>
        <p:nvPicPr>
          <p:cNvPr id="7" name="Diagra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340" y="2364479"/>
            <a:ext cx="5280660" cy="2677682"/>
          </a:xfrm>
          <a:prstGeom prst="rect">
            <a:avLst/>
          </a:prstGeom>
        </p:spPr>
      </p:pic>
      <p:sp>
        <p:nvSpPr>
          <p:cNvPr id="8" name="Text 8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Redundant links to redundant providers. On the right, both customer routers reach both ISPs — the most resilient and the most expensive.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Topology We Will Configure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pic>
        <p:nvPicPr>
          <p:cNvPr id="6" name="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66020"/>
            <a:ext cx="10881360" cy="3874599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routers, two autonomous systems, and a loopback on each that we will advertise into BGP.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Configuring eBGP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2340864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R1(config)# router bgp 1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R1(config-router)# neighbor 192.168.12.2 remote-as 2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R2(config)# router bgp 2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R2(config-router)# neighbor 192.168.12.1 remote-as 1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R1(config-router)# neighbor 192.168.12.2 password &lt;secret&gt;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4398264"/>
            <a:ext cx="10881360" cy="190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 bgp takes your own AS number — there is only one BGP process per router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Neighbours are never discovered automatically. You configure each one by hand, with its AS number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different remote-as from your own makes it an eBGP session; the same number makes it iBGP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BGP runs over TCP port 179, and the optional password adds an MD5 digest to every segment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Advertising a Network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1828800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R1(config-router)# network 1.1.1.0 mask 255.255.255.0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R1(config-router)# network 1.0.0.0 mask 255.0.0.0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this will not work if 1.0.0.0/8 is not in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the routing table exactly as written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3886200"/>
            <a:ext cx="10881360" cy="24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network command tells BGP to advertise a prefix you already have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prefix and mask must match an entry in the routing table exactly — not a subnet of it, not a supernet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route is not in the table, BGP silently advertises nothing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single most common reason a new BGP session carries no prefixes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Checking BGP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737360"/>
            <a:ext cx="10881360" cy="2084832"/>
          </a:xfrm>
          <a:prstGeom prst="roundRect">
            <a:avLst>
              <a:gd name="adj" fmla="val 180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68680" y="2011680"/>
            <a:ext cx="1024128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ip bgp summary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Neighbor      V  AS  MsgRcvd  MsgSent  Up/Down   State/PfxRcd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192.168.12.2  4   2      15       17   00:10:32             1</a:t>
            </a:r>
          </a:p>
          <a:p>
            <a:pPr marL="0" indent="0">
              <a:lnSpc>
                <a:spcPct val="118000"/>
              </a:lnSpc>
              <a:buNone/>
            </a:pPr>
            <a:endParaRPr lang="en-US" sz="1250" dirty="0">
              <a:solidFill>
                <a:srgbClr val="CADCFC"/>
              </a:solidFill>
              <a:latin typeface="Consolas" pitchFamily="34" charset="0"/>
              <a:ea typeface="Consolas" pitchFamily="34" charset="-122"/>
              <a:cs typeface="Consolas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ip bgp                  the full BGP table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Router# show ip route bgp            what actually got installed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4142232"/>
            <a:ext cx="10881360" cy="2157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ip bgp summary is where you start — it tells you whether the session is up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number under State/PfxRcd means the session is established and that many prefixes arrived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else in that column — Idle, Active, Connect — means it is not working</a:t>
            </a:r>
          </a:p>
          <a:p>
            <a:pPr marL="228600" indent="-2286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route can be in the BGP table but not the routing table if something better won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Protecting the Routing System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BGP trusts what it is told, which is how route hijacks and leaks happen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what you accept and what you announce — never let a customer or peer send you the whole Internet by accident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your prefixes in an IRR so others can build filters from published data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ROAs through AFRINIC so your prefixes can be validated — this is RPKI route origin validation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RPKI-invalid routes at your edge. This is now normal practice among serious operators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MANRS — Mutually Agreed Norms for Routing Security — collects these practices into a checklist worth working through as a network operator.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This Session Works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a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session is presented, not practised — there is no lab step attached to it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checkpoint questions are for discussion, and nothing here is graded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your own network: if you already have an AS number or take transit, say so and we will use it as the example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useful outcome is knowing what to ask your upstream for, and what you would need before you could run BGP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want to practise afterwards, the public BGP looking glass servers let you read real routing tables from anywhere in the world without owning any of it.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IGPs find the shortest path. BGP expresses policy, and that is why the Internet runs on it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need BGP when you have your own address space and more than one provider — not before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numbers are 32-bit, and both addresses and AS numbers come from your regional registry, AFRINIC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default route is cheap and blunt; a full table is expensive and precise. Most people want something in between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BGP trusts what it hears, so filtering and RPKI are part of running it, not optional extras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 NOTES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Key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IGPs optimise for shortest path and cannot carry policy or a million prefixes.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numbers have been 32-bit since RFC 6793 in 2007. The old 16-bit space ran out.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one exit path there is nothing to decide. A static default route is the right answer.</a:t>
            </a:r>
          </a:p>
        </p:txBody>
      </p:sp>
      <p:sp>
        <p:nvSpPr>
          <p:cNvPr id="15" name="Card 15"/>
          <p:cNvSpPr/>
          <p:nvPr/>
        </p:nvSpPr>
        <p:spPr>
          <a:xfrm>
            <a:off x="54864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82296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2296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 path lists the autonomous systems crossed, and is how BGP detects loops.</a:t>
            </a:r>
          </a:p>
        </p:txBody>
      </p:sp>
      <p:sp>
        <p:nvSpPr>
          <p:cNvPr id="18" name="Card 18"/>
          <p:cNvSpPr/>
          <p:nvPr/>
        </p:nvSpPr>
        <p:spPr>
          <a:xfrm>
            <a:off x="435356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9"/>
          <p:cNvSpPr txBox="1"/>
          <p:nvPr/>
        </p:nvSpPr>
        <p:spPr>
          <a:xfrm>
            <a:off x="462788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62788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eBGP is 20, ahead of every IGP. iBGP is 200, deliberately behind them.</a:t>
            </a:r>
          </a:p>
        </p:txBody>
      </p:sp>
      <p:sp>
        <p:nvSpPr>
          <p:cNvPr id="21" name="Card 21"/>
          <p:cNvSpPr/>
          <p:nvPr/>
        </p:nvSpPr>
        <p:spPr>
          <a:xfrm>
            <a:off x="815848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2"/>
          <p:cNvSpPr txBox="1"/>
          <p:nvPr/>
        </p:nvSpPr>
        <p:spPr>
          <a:xfrm>
            <a:off x="843280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843280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network command only advertises a prefix that is already in the routing table, exactly as written.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Key — remove for student handout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82996" y="19202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icons/help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64" y="212140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971800"/>
            <a:ext cx="12188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0" y="388620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BGP — Network Infrastructure Workshop, SomNOG9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0" y="6126480"/>
            <a:ext cx="12188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original materials by the Network Startup Resource Center (NSRC, nsrc.org)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Creative Commons Attribution-NonCommercial 4.0 International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3095</Words>
  <Application>Microsoft Office PowerPoint</Application>
  <PresentationFormat>Widescreen</PresentationFormat>
  <Paragraphs>375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Cambria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Sharaf A. Roble</cp:lastModifiedBy>
  <cp:revision>5</cp:revision>
  <dcterms:created xsi:type="dcterms:W3CDTF">2026-09-11T05:05:09Z</dcterms:created>
  <dcterms:modified xsi:type="dcterms:W3CDTF">2026-09-13T11:27:04Z</dcterms:modified>
</cp:coreProperties>
</file>