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272"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6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flipV="1">
            <a:off x="9692640" y="594360"/>
            <a:ext cx="1188720" cy="320040"/>
          </a:xfrm>
          <a:prstGeom prst="line">
            <a:avLst/>
          </a:prstGeom>
          <a:noFill/>
          <a:ln w="15875">
            <a:solidFill>
              <a:srgbClr val="2A4A73"/>
            </a:solidFill>
            <a:prstDash val="solid"/>
          </a:ln>
        </p:spPr>
        <p:txBody>
          <a:bodyPr/>
          <a:lstStyle/>
          <a:p>
            <a:endParaRPr lang="en-US"/>
          </a:p>
        </p:txBody>
      </p:sp>
      <p:sp>
        <p:nvSpPr>
          <p:cNvPr id="3" name="Shape 1"/>
          <p:cNvSpPr/>
          <p:nvPr/>
        </p:nvSpPr>
        <p:spPr>
          <a:xfrm>
            <a:off x="10881360" y="594360"/>
            <a:ext cx="594360" cy="822960"/>
          </a:xfrm>
          <a:prstGeom prst="line">
            <a:avLst/>
          </a:prstGeom>
          <a:noFill/>
          <a:ln w="15875">
            <a:solidFill>
              <a:srgbClr val="2A4A73"/>
            </a:solidFill>
            <a:prstDash val="solid"/>
          </a:ln>
        </p:spPr>
        <p:txBody>
          <a:bodyPr/>
          <a:lstStyle/>
          <a:p>
            <a:endParaRPr lang="en-US"/>
          </a:p>
        </p:txBody>
      </p:sp>
      <p:sp>
        <p:nvSpPr>
          <p:cNvPr id="4" name="Shape 2"/>
          <p:cNvSpPr/>
          <p:nvPr/>
        </p:nvSpPr>
        <p:spPr>
          <a:xfrm flipH="1">
            <a:off x="10332720" y="1417320"/>
            <a:ext cx="1143000" cy="365760"/>
          </a:xfrm>
          <a:prstGeom prst="line">
            <a:avLst/>
          </a:prstGeom>
          <a:noFill/>
          <a:ln w="15875">
            <a:solidFill>
              <a:srgbClr val="2A4A73"/>
            </a:solidFill>
            <a:prstDash val="solid"/>
          </a:ln>
        </p:spPr>
        <p:txBody>
          <a:bodyPr/>
          <a:lstStyle/>
          <a:p>
            <a:endParaRPr lang="en-US"/>
          </a:p>
        </p:txBody>
      </p:sp>
      <p:sp>
        <p:nvSpPr>
          <p:cNvPr id="5" name="Shape 3"/>
          <p:cNvSpPr/>
          <p:nvPr/>
        </p:nvSpPr>
        <p:spPr>
          <a:xfrm flipH="1" flipV="1">
            <a:off x="9692640" y="914400"/>
            <a:ext cx="640080" cy="868680"/>
          </a:xfrm>
          <a:prstGeom prst="line">
            <a:avLst/>
          </a:prstGeom>
          <a:noFill/>
          <a:ln w="15875">
            <a:solidFill>
              <a:srgbClr val="2A4A73"/>
            </a:solidFill>
            <a:prstDash val="solid"/>
          </a:ln>
        </p:spPr>
        <p:txBody>
          <a:bodyPr/>
          <a:lstStyle/>
          <a:p>
            <a:endParaRPr lang="en-US"/>
          </a:p>
        </p:txBody>
      </p:sp>
      <p:sp>
        <p:nvSpPr>
          <p:cNvPr id="6" name="Shape 4"/>
          <p:cNvSpPr/>
          <p:nvPr/>
        </p:nvSpPr>
        <p:spPr>
          <a:xfrm flipH="1">
            <a:off x="9281160" y="914400"/>
            <a:ext cx="411480" cy="685800"/>
          </a:xfrm>
          <a:prstGeom prst="line">
            <a:avLst/>
          </a:prstGeom>
          <a:noFill/>
          <a:ln w="15875">
            <a:solidFill>
              <a:srgbClr val="2A4A73"/>
            </a:solidFill>
            <a:prstDash val="solid"/>
          </a:ln>
        </p:spPr>
        <p:txBody>
          <a:bodyPr/>
          <a:lstStyle/>
          <a:p>
            <a:endParaRPr lang="en-US"/>
          </a:p>
        </p:txBody>
      </p:sp>
      <p:sp>
        <p:nvSpPr>
          <p:cNvPr id="7" name="Shape 5"/>
          <p:cNvSpPr/>
          <p:nvPr/>
        </p:nvSpPr>
        <p:spPr>
          <a:xfrm>
            <a:off x="9281160" y="1600200"/>
            <a:ext cx="1051560" cy="182880"/>
          </a:xfrm>
          <a:prstGeom prst="line">
            <a:avLst/>
          </a:prstGeom>
          <a:noFill/>
          <a:ln w="15875">
            <a:solidFill>
              <a:srgbClr val="2A4A73"/>
            </a:solidFill>
            <a:prstDash val="solid"/>
          </a:ln>
        </p:spPr>
        <p:txBody>
          <a:bodyPr/>
          <a:lstStyle/>
          <a:p>
            <a:endParaRPr lang="en-US"/>
          </a:p>
        </p:txBody>
      </p:sp>
      <p:sp>
        <p:nvSpPr>
          <p:cNvPr id="8" name="Shape 6"/>
          <p:cNvSpPr/>
          <p:nvPr/>
        </p:nvSpPr>
        <p:spPr>
          <a:xfrm flipH="1">
            <a:off x="10332720" y="594360"/>
            <a:ext cx="548640" cy="1188720"/>
          </a:xfrm>
          <a:prstGeom prst="line">
            <a:avLst/>
          </a:prstGeom>
          <a:noFill/>
          <a:ln w="15875">
            <a:solidFill>
              <a:srgbClr val="2A4A73"/>
            </a:solidFill>
            <a:prstDash val="solid"/>
          </a:ln>
        </p:spPr>
        <p:txBody>
          <a:bodyPr/>
          <a:lstStyle/>
          <a:p>
            <a:endParaRPr lang="en-US"/>
          </a:p>
        </p:txBody>
      </p:sp>
      <p:sp>
        <p:nvSpPr>
          <p:cNvPr id="9" name="Shape 7"/>
          <p:cNvSpPr/>
          <p:nvPr/>
        </p:nvSpPr>
        <p:spPr>
          <a:xfrm>
            <a:off x="9637776" y="859536"/>
            <a:ext cx="109728" cy="109728"/>
          </a:xfrm>
          <a:prstGeom prst="ellipse">
            <a:avLst/>
          </a:prstGeom>
          <a:solidFill>
            <a:srgbClr val="2EC4B6"/>
          </a:solidFill>
          <a:ln/>
        </p:spPr>
        <p:txBody>
          <a:bodyPr/>
          <a:lstStyle/>
          <a:p>
            <a:endParaRPr lang="en-US"/>
          </a:p>
        </p:txBody>
      </p:sp>
      <p:sp>
        <p:nvSpPr>
          <p:cNvPr id="10" name="Shape 8"/>
          <p:cNvSpPr/>
          <p:nvPr/>
        </p:nvSpPr>
        <p:spPr>
          <a:xfrm>
            <a:off x="10826496" y="539496"/>
            <a:ext cx="109728" cy="109728"/>
          </a:xfrm>
          <a:prstGeom prst="ellipse">
            <a:avLst/>
          </a:prstGeom>
          <a:solidFill>
            <a:srgbClr val="2EC4B6"/>
          </a:solidFill>
          <a:ln/>
        </p:spPr>
        <p:txBody>
          <a:bodyPr/>
          <a:lstStyle/>
          <a:p>
            <a:endParaRPr lang="en-US"/>
          </a:p>
        </p:txBody>
      </p:sp>
      <p:sp>
        <p:nvSpPr>
          <p:cNvPr id="11" name="Shape 9"/>
          <p:cNvSpPr/>
          <p:nvPr/>
        </p:nvSpPr>
        <p:spPr>
          <a:xfrm>
            <a:off x="11420856" y="1362456"/>
            <a:ext cx="109728" cy="109728"/>
          </a:xfrm>
          <a:prstGeom prst="ellipse">
            <a:avLst/>
          </a:prstGeom>
          <a:solidFill>
            <a:srgbClr val="2EC4B6"/>
          </a:solidFill>
          <a:ln/>
        </p:spPr>
        <p:txBody>
          <a:bodyPr/>
          <a:lstStyle/>
          <a:p>
            <a:endParaRPr lang="en-US"/>
          </a:p>
        </p:txBody>
      </p:sp>
      <p:sp>
        <p:nvSpPr>
          <p:cNvPr id="12" name="Shape 10"/>
          <p:cNvSpPr/>
          <p:nvPr/>
        </p:nvSpPr>
        <p:spPr>
          <a:xfrm>
            <a:off x="10277856" y="1728216"/>
            <a:ext cx="109728" cy="109728"/>
          </a:xfrm>
          <a:prstGeom prst="ellipse">
            <a:avLst/>
          </a:prstGeom>
          <a:solidFill>
            <a:srgbClr val="2EC4B6"/>
          </a:solidFill>
          <a:ln/>
        </p:spPr>
        <p:txBody>
          <a:bodyPr/>
          <a:lstStyle/>
          <a:p>
            <a:endParaRPr lang="en-US"/>
          </a:p>
        </p:txBody>
      </p:sp>
      <p:sp>
        <p:nvSpPr>
          <p:cNvPr id="13" name="Shape 11"/>
          <p:cNvSpPr/>
          <p:nvPr/>
        </p:nvSpPr>
        <p:spPr>
          <a:xfrm>
            <a:off x="9226296" y="1545336"/>
            <a:ext cx="109728" cy="109728"/>
          </a:xfrm>
          <a:prstGeom prst="ellipse">
            <a:avLst/>
          </a:prstGeom>
          <a:solidFill>
            <a:srgbClr val="2EC4B6"/>
          </a:solidFill>
          <a:ln/>
        </p:spPr>
        <p:txBody>
          <a:bodyPr/>
          <a:lstStyle/>
          <a:p>
            <a:endParaRPr lang="en-US"/>
          </a:p>
        </p:txBody>
      </p:sp>
      <p:sp>
        <p:nvSpPr>
          <p:cNvPr id="14" name="Text 12"/>
          <p:cNvSpPr txBox="1"/>
          <p:nvPr/>
        </p:nvSpPr>
        <p:spPr>
          <a:xfrm>
            <a:off x="640080" y="2331720"/>
            <a:ext cx="9144000" cy="365760"/>
          </a:xfrm>
          <a:prstGeom prst="rect">
            <a:avLst/>
          </a:prstGeom>
          <a:noFill/>
          <a:ln/>
        </p:spPr>
        <p:txBody>
          <a:bodyPr wrap="square" lIns="0" tIns="0" rIns="0" bIns="0" rtlCol="0" anchor="ctr"/>
          <a:lstStyle/>
          <a:p>
            <a:pPr marL="0" indent="0">
              <a:buNone/>
            </a:pPr>
            <a:r>
              <a:rPr lang="en-US" sz="1300" b="1" kern="0" spc="200" dirty="0">
                <a:solidFill>
                  <a:srgbClr val="2EC4B6"/>
                </a:solidFill>
                <a:latin typeface="Calibri" pitchFamily="34" charset="0"/>
                <a:ea typeface="Calibri" pitchFamily="34" charset="-122"/>
                <a:cs typeface="Calibri" pitchFamily="34" charset="-120"/>
              </a:rPr>
              <a:t>NETWORK INFRASTRUCTURE WORKSHOP  ·  SOMNOG9</a:t>
            </a:r>
            <a:endParaRPr lang="en-US" sz="1300" dirty="0"/>
          </a:p>
        </p:txBody>
      </p:sp>
      <p:sp>
        <p:nvSpPr>
          <p:cNvPr id="15" name="Text 13"/>
          <p:cNvSpPr txBox="1"/>
          <p:nvPr/>
        </p:nvSpPr>
        <p:spPr>
          <a:xfrm>
            <a:off x="594360" y="2697480"/>
            <a:ext cx="10515600" cy="118872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Network Address Translation</a:t>
            </a:r>
            <a:endParaRPr lang="en-US" sz="5000" dirty="0"/>
          </a:p>
        </p:txBody>
      </p:sp>
      <p:sp>
        <p:nvSpPr>
          <p:cNvPr id="16" name="Text 14"/>
          <p:cNvSpPr txBox="1"/>
          <p:nvPr/>
        </p:nvSpPr>
        <p:spPr>
          <a:xfrm>
            <a:off x="621792" y="3703320"/>
            <a:ext cx="9509760" cy="548640"/>
          </a:xfrm>
          <a:prstGeom prst="rect">
            <a:avLst/>
          </a:prstGeom>
          <a:noFill/>
          <a:ln/>
        </p:spPr>
        <p:txBody>
          <a:bodyPr wrap="square" lIns="0" tIns="0" rIns="0" bIns="0" rtlCol="0" anchor="ctr"/>
          <a:lstStyle/>
          <a:p>
            <a:pPr marL="0" indent="0">
              <a:buNone/>
            </a:pPr>
            <a:r>
              <a:rPr lang="en-US" sz="1800" dirty="0">
                <a:solidFill>
                  <a:srgbClr val="CADCFC"/>
                </a:solidFill>
                <a:latin typeface="Calibri" pitchFamily="34" charset="0"/>
                <a:ea typeface="Calibri" pitchFamily="34" charset="-122"/>
                <a:cs typeface="Calibri" pitchFamily="34" charset="-120"/>
              </a:rPr>
              <a:t>Static NAT, Dynamic NAT and Overload on Cisco IOS</a:t>
            </a:r>
            <a:endParaRPr lang="en-US" sz="1800" dirty="0"/>
          </a:p>
        </p:txBody>
      </p:sp>
      <p:sp>
        <p:nvSpPr>
          <p:cNvPr id="17" name="Shape 15"/>
          <p:cNvSpPr/>
          <p:nvPr/>
        </p:nvSpPr>
        <p:spPr>
          <a:xfrm>
            <a:off x="621792" y="4434840"/>
            <a:ext cx="2011680" cy="0"/>
          </a:xfrm>
          <a:prstGeom prst="line">
            <a:avLst/>
          </a:prstGeom>
          <a:noFill/>
          <a:ln w="31750">
            <a:solidFill>
              <a:srgbClr val="2EC4B6"/>
            </a:solidFill>
            <a:prstDash val="solid"/>
          </a:ln>
        </p:spPr>
        <p:txBody>
          <a:bodyPr/>
          <a:lstStyle/>
          <a:p>
            <a:endParaRPr lang="en-US"/>
          </a:p>
        </p:txBody>
      </p:sp>
      <p:sp>
        <p:nvSpPr>
          <p:cNvPr id="18" name="Text 16"/>
          <p:cNvSpPr txBox="1"/>
          <p:nvPr/>
        </p:nvSpPr>
        <p:spPr>
          <a:xfrm>
            <a:off x="621792" y="4617720"/>
            <a:ext cx="8686800" cy="365760"/>
          </a:xfrm>
          <a:prstGeom prst="rect">
            <a:avLst/>
          </a:prstGeom>
          <a:noFill/>
          <a:ln/>
        </p:spPr>
        <p:txBody>
          <a:bodyPr wrap="square" lIns="0" tIns="0" rIns="0" bIns="0" rtlCol="0" anchor="ctr"/>
          <a:lstStyle/>
          <a:p>
            <a:pPr marL="0" indent="0">
              <a:buNone/>
            </a:pPr>
            <a:r>
              <a:rPr lang="en-US" sz="1250" i="1" dirty="0">
                <a:solidFill>
                  <a:srgbClr val="9FB3C8"/>
                </a:solidFill>
                <a:latin typeface="Calibri" pitchFamily="34" charset="0"/>
                <a:ea typeface="Calibri" pitchFamily="34" charset="-122"/>
                <a:cs typeface="Calibri" pitchFamily="34" charset="-120"/>
              </a:rPr>
              <a:t>Track 1 — Network Infrastructure  ·  SNU KM4 Campus, Mogadishu</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LEARNING OBJECTIVES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By the End of This Session</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Explain why NAT exists, and why it is a stopgap rather than a solution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Use the four NAT address terms correctly — inside local, inside global, outside local, outside global</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Tell static NAT, dynamic NAT and PAT apart, and choose the right one for a given requirement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Read and write a working NAT configuration on Cisco IOS, including the ACL that selects the traffic</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Verify a translation with show ip nat translations, and explain what NAT breaks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Learning Objectives</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AGENDA</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We'll Cover</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ayers.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Why NAT exists — IPv4 exhaustion and the short-term fix</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four addressing terms, and how to read them off a packet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Static NAT, dynamic NAT, and overload (PAT)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campus use case, and the Cisco configuration that implements it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Verification, and the things NAT quietly breaks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Agenda</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 TODAY’S LAB</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From Concept to Console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ink.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13 is the last step, and it is instructor-led on the core router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It happens only once every group’s routes have been received — NAT is pointless if the routing is not finished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Your pod keeps its private addressing; the core router translates it on the way out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watch the translation table build as your own traffic leaves, and find your own entry in it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Everything you configured in Labs 1–12 has to be working before this slide becomes useful</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NAT hides a routing problem rather than fixing it. If your peer group is unreachable, that is a Lab 11 or 12 issue — do not expect NAT to paper over it.</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In Today's Lab</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MOTIVATION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Why NAT Exists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loud.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IPv4 has only about 4.3 billion addresses, and they were allocated far faster than anyone planned for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IANA handed out its last free IPv4 blocks in February 2011, and the regional registries followed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CIDR and VLSM slowed the burn rate but could not create new address space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NAT was the short-term answer: let many private hosts share a handful of public addresses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IPv6 is the long-term answer, with a 128-bit address space — it passed half of Google’s traffic in March 2026</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NAT has kept IPv4 alive for over twenty-five years. That is an achievement and a problem at the same time — it removed the urgency to deploy IPv6.</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Motivation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CONCEPT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NAT Actually Does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uff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515360" cy="3209544"/>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The Private Side</a:t>
            </a:r>
          </a:p>
        </p:txBody>
      </p:sp>
      <p:sp>
        <p:nvSpPr>
          <p:cNvPr id="8" name="Text 8"/>
          <p:cNvSpPr txBox="1"/>
          <p:nvPr/>
        </p:nvSpPr>
        <p:spPr>
          <a:xfrm>
            <a:off x="77724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Uses RFC 1918 space — 10.0.0.0/8, 172.16.0.0/12, 192.168.0.0/16</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These addresses are not unique and are never routed on the Internet</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Every organisation may use the same ranges</a:t>
            </a:r>
          </a:p>
        </p:txBody>
      </p:sp>
      <p:sp>
        <p:nvSpPr>
          <p:cNvPr id="9" name="Card 9"/>
          <p:cNvSpPr/>
          <p:nvPr/>
        </p:nvSpPr>
        <p:spPr>
          <a:xfrm>
            <a:off x="4338320" y="1828800"/>
            <a:ext cx="3515360" cy="3209544"/>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56692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The Public Side</a:t>
            </a:r>
          </a:p>
        </p:txBody>
      </p:sp>
      <p:sp>
        <p:nvSpPr>
          <p:cNvPr id="11" name="Text 11"/>
          <p:cNvSpPr txBox="1"/>
          <p:nvPr/>
        </p:nvSpPr>
        <p:spPr>
          <a:xfrm>
            <a:off x="456692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Uses globally unique addresses assigned through a registry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Routable across the Internet</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Scarce and expensive, which is the whole reason NAT exists</a:t>
            </a:r>
          </a:p>
        </p:txBody>
      </p:sp>
      <p:sp>
        <p:nvSpPr>
          <p:cNvPr id="12" name="Card 12"/>
          <p:cNvSpPr/>
          <p:nvPr/>
        </p:nvSpPr>
        <p:spPr>
          <a:xfrm>
            <a:off x="8128000" y="1828800"/>
            <a:ext cx="3515360" cy="3209544"/>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35660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The Router in Between</a:t>
            </a:r>
          </a:p>
        </p:txBody>
      </p:sp>
      <p:sp>
        <p:nvSpPr>
          <p:cNvPr id="14" name="Text 14"/>
          <p:cNvSpPr txBox="1"/>
          <p:nvPr/>
        </p:nvSpPr>
        <p:spPr>
          <a:xfrm>
            <a:off x="835660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Rewrites the source address as a packet leaves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Remembers the mapping in a translation table</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Reverses the rewrite on the reply so it reaches the right host</a:t>
            </a:r>
          </a:p>
        </p:txBody>
      </p:sp>
      <p:sp>
        <p:nvSpPr>
          <p:cNvPr id="15" name="Text 15"/>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Concept</a:t>
            </a:r>
          </a:p>
        </p:txBody>
      </p:sp>
      <p:sp>
        <p:nvSpPr>
          <p:cNvPr id="16" name="Text 16"/>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TERMINOLOGY</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The Four NAT Address Terms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map.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2567940" cy="32004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211074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Inside Local</a:t>
            </a:r>
          </a:p>
        </p:txBody>
      </p:sp>
      <p:sp>
        <p:nvSpPr>
          <p:cNvPr id="8" name="Text 8"/>
          <p:cNvSpPr txBox="1"/>
          <p:nvPr/>
        </p:nvSpPr>
        <p:spPr>
          <a:xfrm>
            <a:off x="777240" y="2560320"/>
            <a:ext cx="2110740" cy="219456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real private address of a host inside your network</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What the host itself believes its address is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For example 192.168.1.10</a:t>
            </a:r>
          </a:p>
        </p:txBody>
      </p:sp>
      <p:sp>
        <p:nvSpPr>
          <p:cNvPr id="9" name="Card 9"/>
          <p:cNvSpPr/>
          <p:nvPr/>
        </p:nvSpPr>
        <p:spPr>
          <a:xfrm>
            <a:off x="3390900" y="1828800"/>
            <a:ext cx="2567940" cy="320040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3619500" y="2057400"/>
            <a:ext cx="211074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Inside Global</a:t>
            </a:r>
          </a:p>
        </p:txBody>
      </p:sp>
      <p:sp>
        <p:nvSpPr>
          <p:cNvPr id="11" name="Text 11"/>
          <p:cNvSpPr txBox="1"/>
          <p:nvPr/>
        </p:nvSpPr>
        <p:spPr>
          <a:xfrm>
            <a:off x="3619500" y="2560320"/>
            <a:ext cx="2110740" cy="219456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public address that same inside host appears as from outside</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What a server on the Internet sees as the source</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For example 100.64.10.2</a:t>
            </a:r>
          </a:p>
        </p:txBody>
      </p:sp>
      <p:sp>
        <p:nvSpPr>
          <p:cNvPr id="12" name="Card 12"/>
          <p:cNvSpPr/>
          <p:nvPr/>
        </p:nvSpPr>
        <p:spPr>
          <a:xfrm>
            <a:off x="6233160" y="1828800"/>
            <a:ext cx="2567940" cy="320040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6461760" y="2057400"/>
            <a:ext cx="211074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Outside Global</a:t>
            </a:r>
          </a:p>
        </p:txBody>
      </p:sp>
      <p:sp>
        <p:nvSpPr>
          <p:cNvPr id="14" name="Text 14"/>
          <p:cNvSpPr txBox="1"/>
          <p:nvPr/>
        </p:nvSpPr>
        <p:spPr>
          <a:xfrm>
            <a:off x="6461760" y="2560320"/>
            <a:ext cx="2110740" cy="219456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real public address of a host out on the Internet</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address you were actually trying to reach</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For example 8.8.8.8</a:t>
            </a:r>
          </a:p>
        </p:txBody>
      </p:sp>
      <p:sp>
        <p:nvSpPr>
          <p:cNvPr id="15" name="Card 15"/>
          <p:cNvSpPr/>
          <p:nvPr/>
        </p:nvSpPr>
        <p:spPr>
          <a:xfrm>
            <a:off x="9075420" y="1828800"/>
            <a:ext cx="2567940" cy="3200400"/>
          </a:xfrm>
          <a:prstGeom prst="roundRect">
            <a:avLst>
              <a:gd name="adj" fmla="val 2400"/>
            </a:avLst>
          </a:prstGeom>
          <a:solidFill>
            <a:srgbClr val="F2F6F9"/>
          </a:solidFill>
          <a:ln/>
        </p:spPr>
        <p:txBody>
          <a:bodyPr/>
          <a:lstStyle/>
          <a:p>
            <a:endParaRPr lang="en-US"/>
          </a:p>
        </p:txBody>
      </p:sp>
      <p:sp>
        <p:nvSpPr>
          <p:cNvPr id="16" name="Text 16"/>
          <p:cNvSpPr txBox="1"/>
          <p:nvPr/>
        </p:nvSpPr>
        <p:spPr>
          <a:xfrm>
            <a:off x="9304020" y="2057400"/>
            <a:ext cx="211074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Outside Local</a:t>
            </a:r>
          </a:p>
        </p:txBody>
      </p:sp>
      <p:sp>
        <p:nvSpPr>
          <p:cNvPr id="17" name="Text 17"/>
          <p:cNvSpPr txBox="1"/>
          <p:nvPr/>
        </p:nvSpPr>
        <p:spPr>
          <a:xfrm>
            <a:off x="9304020" y="2560320"/>
            <a:ext cx="2110740" cy="219456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How that outside host appears to your inside network</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Usually identical to outside global</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Differs only where the outside address is also translated</a:t>
            </a:r>
          </a:p>
        </p:txBody>
      </p:sp>
      <p:sp>
        <p:nvSpPr>
          <p:cNvPr id="18" name="Card 18"/>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19" name="Text 19"/>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Inside and outside say where the host lives. Local and global say which side of the router you are standing on when you read the address.</a:t>
            </a:r>
          </a:p>
        </p:txBody>
      </p:sp>
      <p:sp>
        <p:nvSpPr>
          <p:cNvPr id="20" name="Text 20"/>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Terminology</a:t>
            </a:r>
          </a:p>
        </p:txBody>
      </p:sp>
      <p:sp>
        <p:nvSpPr>
          <p:cNvPr id="21" name="Text 21"/>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WORKED EXAMPLE</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Naming the Addresses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helpcircle.png"/>
          <p:cNvPicPr>
            <a:picLocks noChangeAspect="1"/>
          </p:cNvPicPr>
          <p:nvPr/>
        </p:nvPicPr>
        <p:blipFill>
          <a:blip r:embed="rId2"/>
          <a:stretch>
            <a:fillRect/>
          </a:stretch>
        </p:blipFill>
        <p:spPr>
          <a:xfrm>
            <a:off x="10544861" y="623621"/>
            <a:ext cx="307238" cy="307238"/>
          </a:xfrm>
          <a:prstGeom prst="rect">
            <a:avLst/>
          </a:prstGeom>
        </p:spPr>
      </p:pic>
      <p:sp>
        <p:nvSpPr>
          <p:cNvPr id="6" name="QA 6"/>
          <p:cNvSpPr/>
          <p:nvPr/>
        </p:nvSpPr>
        <p:spPr>
          <a:xfrm>
            <a:off x="548640" y="1737360"/>
            <a:ext cx="10881360" cy="1600200"/>
          </a:xfrm>
          <a:prstGeom prst="roundRect">
            <a:avLst>
              <a:gd name="adj" fmla="val 2400"/>
            </a:avLst>
          </a:prstGeom>
          <a:solidFill>
            <a:srgbClr val="F2F6F9"/>
          </a:solidFill>
          <a:ln/>
        </p:spPr>
        <p:txBody>
          <a:bodyPr/>
          <a:lstStyle/>
          <a:p>
            <a:endParaRPr lang="en-US"/>
          </a:p>
        </p:txBody>
      </p:sp>
      <p:sp>
        <p:nvSpPr>
          <p:cNvPr id="7" name="Label 7"/>
          <p:cNvSpPr txBox="1"/>
          <p:nvPr/>
        </p:nvSpPr>
        <p:spPr>
          <a:xfrm>
            <a:off x="868680" y="1943100"/>
            <a:ext cx="960120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a:t>
            </a:r>
          </a:p>
        </p:txBody>
      </p:sp>
      <p:sp>
        <p:nvSpPr>
          <p:cNvPr id="8" name="Body 8"/>
          <p:cNvSpPr txBox="1"/>
          <p:nvPr/>
        </p:nvSpPr>
        <p:spPr>
          <a:xfrm>
            <a:off x="868680" y="2331720"/>
            <a:ext cx="9601200" cy="868680"/>
          </a:xfrm>
          <a:prstGeom prst="rect">
            <a:avLst/>
          </a:prstGeom>
          <a:noFill/>
          <a:ln/>
        </p:spPr>
        <p:txBody>
          <a:bodyPr wrap="square" lIns="0" tIns="0" rIns="0" bIns="0" rtlCol="0" anchor="t"/>
          <a:lstStyle/>
          <a:p>
            <a:pPr marL="0" indent="0">
              <a:lnSpc>
                <a:spcPct val="112000"/>
              </a:lnSpc>
              <a:spcAft>
                <a:spcPts val="500"/>
              </a:spcAft>
              <a:buNone/>
            </a:pPr>
            <a:r>
              <a:rPr lang="en-US" sz="1400" dirty="0">
                <a:solidFill>
                  <a:srgbClr val="16232E"/>
                </a:solidFill>
                <a:latin typeface="Calibri" pitchFamily="34" charset="0"/>
                <a:ea typeface="Calibri" pitchFamily="34" charset="-122"/>
                <a:cs typeface="Calibri" pitchFamily="34" charset="-120"/>
              </a:rPr>
              <a:t>A PC on 192.168.1.10 browses a server at 8.8.8.8. The border router translates it to 100.64.10.2. Name each address.</a:t>
            </a:r>
          </a:p>
          <a:p>
            <a:pPr marL="0" indent="0">
              <a:lnSpc>
                <a:spcPct val="112000"/>
              </a:lnSpc>
              <a:spcAft>
                <a:spcPts val="500"/>
              </a:spcAft>
              <a:buNone/>
            </a:pPr>
            <a:r>
              <a:rPr lang="en-US" sz="1800" b="1" dirty="0">
                <a:solidFill>
                  <a:srgbClr val="16232E"/>
                </a:solidFill>
                <a:latin typeface="Consolas" pitchFamily="34" charset="0"/>
                <a:ea typeface="Consolas" pitchFamily="34" charset="-122"/>
                <a:cs typeface="Consolas" pitchFamily="34" charset="-120"/>
              </a:rPr>
              <a:t>192.168.1.10   →   100.64.10.2   →   8.8.8.8</a:t>
            </a:r>
          </a:p>
        </p:txBody>
      </p:sp>
      <p:sp>
        <p:nvSpPr>
          <p:cNvPr id="9" name="QA 9"/>
          <p:cNvSpPr/>
          <p:nvPr/>
        </p:nvSpPr>
        <p:spPr>
          <a:xfrm>
            <a:off x="548640" y="3566160"/>
            <a:ext cx="10881360" cy="1600200"/>
          </a:xfrm>
          <a:prstGeom prst="roundRect">
            <a:avLst>
              <a:gd name="adj" fmla="val 2400"/>
            </a:avLst>
          </a:prstGeom>
          <a:solidFill>
            <a:srgbClr val="F2F6F9"/>
          </a:solidFill>
          <a:ln/>
        </p:spPr>
        <p:txBody>
          <a:bodyPr/>
          <a:lstStyle/>
          <a:p>
            <a:endParaRPr lang="en-US"/>
          </a:p>
        </p:txBody>
      </p:sp>
      <p:sp>
        <p:nvSpPr>
          <p:cNvPr id="10" name="Accent"/>
          <p:cNvSpPr/>
          <p:nvPr/>
        </p:nvSpPr>
        <p:spPr>
          <a:xfrm>
            <a:off x="548640" y="3566160"/>
            <a:ext cx="45720" cy="1600200"/>
          </a:xfrm>
          <a:prstGeom prst="rect">
            <a:avLst/>
          </a:prstGeom>
          <a:solidFill>
            <a:srgbClr val="0E9594"/>
          </a:solidFill>
          <a:ln/>
        </p:spPr>
        <p:txBody>
          <a:bodyPr/>
          <a:lstStyle/>
          <a:p>
            <a:endParaRPr lang="en-US"/>
          </a:p>
        </p:txBody>
      </p:sp>
      <p:sp>
        <p:nvSpPr>
          <p:cNvPr id="11" name="Label 11"/>
          <p:cNvSpPr txBox="1"/>
          <p:nvPr/>
        </p:nvSpPr>
        <p:spPr>
          <a:xfrm>
            <a:off x="868680" y="3771900"/>
            <a:ext cx="960120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SOLUTION</a:t>
            </a:r>
          </a:p>
        </p:txBody>
      </p:sp>
      <p:sp>
        <p:nvSpPr>
          <p:cNvPr id="12" name="Body 12"/>
          <p:cNvSpPr txBox="1"/>
          <p:nvPr/>
        </p:nvSpPr>
        <p:spPr>
          <a:xfrm>
            <a:off x="868680" y="4160520"/>
            <a:ext cx="9601200" cy="868680"/>
          </a:xfrm>
          <a:prstGeom prst="rect">
            <a:avLst/>
          </a:prstGeom>
          <a:noFill/>
          <a:ln/>
        </p:spPr>
        <p:txBody>
          <a:bodyPr wrap="square" lIns="0" tIns="0" rIns="0" bIns="0" rtlCol="0" anchor="t"/>
          <a:lstStyle/>
          <a:p>
            <a:pPr marL="0" indent="0">
              <a:lnSpc>
                <a:spcPct val="112000"/>
              </a:lnSpc>
              <a:spcAft>
                <a:spcPts val="500"/>
              </a:spcAft>
              <a:buNone/>
            </a:pPr>
            <a:r>
              <a:rPr lang="en-US" sz="1400" dirty="0">
                <a:solidFill>
                  <a:srgbClr val="16232E"/>
                </a:solidFill>
                <a:latin typeface="Calibri" pitchFamily="34" charset="0"/>
                <a:ea typeface="Calibri" pitchFamily="34" charset="-122"/>
                <a:cs typeface="Calibri" pitchFamily="34" charset="-120"/>
              </a:rPr>
              <a:t>192.168.1.10 is the inside local. 100.64.10.2 is the inside global.</a:t>
            </a:r>
          </a:p>
          <a:p>
            <a:pPr marL="0" indent="0">
              <a:lnSpc>
                <a:spcPct val="112000"/>
              </a:lnSpc>
              <a:spcAft>
                <a:spcPts val="500"/>
              </a:spcAft>
              <a:buNone/>
            </a:pPr>
            <a:r>
              <a:rPr lang="en-US" sz="1400" dirty="0">
                <a:solidFill>
                  <a:srgbClr val="16232E"/>
                </a:solidFill>
                <a:latin typeface="Calibri" pitchFamily="34" charset="0"/>
                <a:ea typeface="Calibri" pitchFamily="34" charset="-122"/>
                <a:cs typeface="Calibri" pitchFamily="34" charset="-120"/>
              </a:rPr>
              <a:t>8.8.8.8 is both the outside global and, because it is not translated, the outside local as well.</a:t>
            </a:r>
          </a:p>
        </p:txBody>
      </p:sp>
      <p:sp>
        <p:nvSpPr>
          <p:cNvPr id="13" name="Text 13"/>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Terminology</a:t>
            </a:r>
          </a:p>
        </p:txBody>
      </p:sp>
      <p:sp>
        <p:nvSpPr>
          <p:cNvPr id="14" name="Text 14"/>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TYPES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Three Kinds of NAT</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gitbranch.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515360" cy="3931920"/>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Static NAT</a:t>
            </a:r>
          </a:p>
        </p:txBody>
      </p:sp>
      <p:sp>
        <p:nvSpPr>
          <p:cNvPr id="8" name="Text 8"/>
          <p:cNvSpPr txBox="1"/>
          <p:nvPr/>
        </p:nvSpPr>
        <p:spPr>
          <a:xfrm>
            <a:off x="777240" y="2560320"/>
            <a:ext cx="3058160" cy="292608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One private address permanently mapped to one public address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mapping exists whether or not there is traffic</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 it when a device must be reachable from outside — a web or mail server</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192.168.32.10 always becomes 213.18.123.110</a:t>
            </a:r>
          </a:p>
        </p:txBody>
      </p:sp>
      <p:sp>
        <p:nvSpPr>
          <p:cNvPr id="9" name="Card 9"/>
          <p:cNvSpPr/>
          <p:nvPr/>
        </p:nvSpPr>
        <p:spPr>
          <a:xfrm>
            <a:off x="4338320" y="1828800"/>
            <a:ext cx="3515360" cy="393192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56692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Dynamic NAT</a:t>
            </a:r>
          </a:p>
        </p:txBody>
      </p:sp>
      <p:sp>
        <p:nvSpPr>
          <p:cNvPr id="11" name="Text 11"/>
          <p:cNvSpPr txBox="1"/>
          <p:nvPr/>
        </p:nvSpPr>
        <p:spPr>
          <a:xfrm>
            <a:off x="4566920" y="2560320"/>
            <a:ext cx="3058160" cy="292608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Private addresses mapped to a pool of public addresses, first come first served</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mapping lasts only as long as the session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Runs out when more hosts want out than the pool has addresses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Rarely used on its own today</a:t>
            </a:r>
          </a:p>
        </p:txBody>
      </p:sp>
      <p:sp>
        <p:nvSpPr>
          <p:cNvPr id="12" name="Card 12"/>
          <p:cNvSpPr/>
          <p:nvPr/>
        </p:nvSpPr>
        <p:spPr>
          <a:xfrm>
            <a:off x="8128000" y="1828800"/>
            <a:ext cx="3515360" cy="393192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35660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PAT / Overload</a:t>
            </a:r>
          </a:p>
        </p:txBody>
      </p:sp>
      <p:sp>
        <p:nvSpPr>
          <p:cNvPr id="14" name="Text 14"/>
          <p:cNvSpPr txBox="1"/>
          <p:nvPr/>
        </p:nvSpPr>
        <p:spPr>
          <a:xfrm>
            <a:off x="8356600" y="2560320"/>
            <a:ext cx="3058160" cy="292608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Many private addresses share one public address, separated by port number</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Also called NAPT or port address translation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This is what almost every network actually runs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One public address can serve thousands of hosts</a:t>
            </a:r>
          </a:p>
        </p:txBody>
      </p:sp>
      <p:sp>
        <p:nvSpPr>
          <p:cNvPr id="15" name="Text 15"/>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Types of NAT</a:t>
            </a:r>
          </a:p>
        </p:txBody>
      </p:sp>
      <p:sp>
        <p:nvSpPr>
          <p:cNvPr id="16" name="Text 16"/>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TYPES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Overload Works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zap.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router rewrites both the source address and the source port on the way out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Each conversation gets a unique port on the public address, so replies can be matched back</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translation table holds the tuple: inside address and port, public address and port, destination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single public address has roughly 64,000 usable ports, so thousands of hosts fit behind it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Entries are removed when the session closes or the idle timer expires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Types of NAT</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1 — Concepts and Types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1</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A host is 192.168.1.10 inside and appears outside as 100.64.10.2. What is 192.168.1.10 called?</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Inside global</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Inside local</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Outside local</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Outside global</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2</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form of NAT lets many private hosts share one public address?</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Static NAT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Dynamic NAT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PAT, also called overload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None — that is impossible</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3</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A web server inside must be reachable from the Internet. Which NAT do you use?</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Static NAT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Dynamic NAT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Overload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No NAT is possible</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USE CASE</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 Campus That Runs Out of Addresses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map.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upstream provider gives the campus a single /28 — sixteen addresses for the whole institution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That /28 is split into two /29s: one for services that genuinely need public addresses, one for translation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Public-facing servers sit in the first /29 and are reached directly, no NAT involved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Everything else — every office, lab and classroom — uses RFC 1918 space internally</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border router translates all of that private space onto the second /29 on the way out</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The example addresses use 100.64.0.0/10. That block is RFC 6598 shared space, reserved for carrier-grade NAT — it stands in for public addressing in teaching material, but never use it as your own public range.</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Use Case</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CONFIGURATION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Step 1 — Select the Traffic</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ield.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1828800"/>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1280160"/>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access-list extended NATplus</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deny    ip 100.64.10.0 0.0.0.255 any</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deny    ip 192.168.0.0 0.0.255.255 192.168.0.0 0.0.255.255</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permit  ip 192.168.0.0 0.0.255.255 any</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deny    ip any any log</a:t>
            </a:r>
          </a:p>
        </p:txBody>
      </p:sp>
      <p:sp>
        <p:nvSpPr>
          <p:cNvPr id="8" name="Text 8"/>
          <p:cNvSpPr txBox="1"/>
          <p:nvPr/>
        </p:nvSpPr>
        <p:spPr>
          <a:xfrm>
            <a:off x="548640" y="3886200"/>
            <a:ext cx="10881360" cy="2413800"/>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ACL does not filter traffic here — it selects which traffic gets translated</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Do not translate your own public range, and do not translate internal-to-internal traffic</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Translate internal sources heading anywhere outside</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final deny with log catches anything unexpected, which is how you find mistakes</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Configuration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CONFIGURATION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Step 2 — Mark Inside and Outside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gitbranch.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2852928"/>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2304288"/>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interface GigabitEthernet0/1</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description Link to ISP</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ip address 100.64.10.2 255.255.255.252</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ip nat outside</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interface GigabitEthernet0/2</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description Link to Campus Core Switch</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ip address 192.168.255.1 255.255.255.252</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 ip nat inside</a:t>
            </a:r>
          </a:p>
        </p:txBody>
      </p:sp>
      <p:sp>
        <p:nvSpPr>
          <p:cNvPr id="8" name="Text 8"/>
          <p:cNvSpPr txBox="1"/>
          <p:nvPr/>
        </p:nvSpPr>
        <p:spPr>
          <a:xfrm>
            <a:off x="548640" y="4910328"/>
            <a:ext cx="10881360" cy="1389672"/>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Every NAT configuration needs exactly one inside and one outside direction</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Outside faces the provider; inside faces the campus</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Getting these the wrong way round is the most common reason NAT silently does nothing</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Configuration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CONFIGURATION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Step 3 — Translation Timeouts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activity.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1828800"/>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1280160"/>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translation dns-timeout 60</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translation icmp-timeout 180</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translation udp-timeout 300</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translation finrst-timeout 60</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translation tcp-timeout 3600</a:t>
            </a:r>
          </a:p>
        </p:txBody>
      </p:sp>
      <p:sp>
        <p:nvSpPr>
          <p:cNvPr id="8" name="Text 8"/>
          <p:cNvSpPr txBox="1"/>
          <p:nvPr/>
        </p:nvSpPr>
        <p:spPr>
          <a:xfrm>
            <a:off x="548640" y="3886200"/>
            <a:ext cx="10881360" cy="2413800"/>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A timeout is how long an idle mapping is kept before the router reclaims it</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first four are Cisco defaults; the TCP value is lowered from 86,400 seconds to 3,600</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Long timeouts waste table space; short ones break long-lived idle sessions such as SSH</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Configuration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CONFIGURATION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Step 4a — Overload Onto One Address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zap.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804672"/>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256032"/>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inside source list NATplus interface GigabitEthernet0/1 overload</a:t>
            </a:r>
          </a:p>
        </p:txBody>
      </p:sp>
      <p:sp>
        <p:nvSpPr>
          <p:cNvPr id="8" name="Text 8"/>
          <p:cNvSpPr txBox="1"/>
          <p:nvPr/>
        </p:nvSpPr>
        <p:spPr>
          <a:xfrm>
            <a:off x="548640" y="2862072"/>
            <a:ext cx="10881360" cy="3437928"/>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Traffic matching NATplus, moving from inside to outside, is translated</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overload means PAT — one address shared by many hosts, separated by port</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address used is whatever is configured on GigabitEthernet0/1</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whole campus then appears on the Internet as 100.64.10.2</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Configuration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CONFIGURATION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Step 4b — Overload Onto a Pool</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ayers.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1060704"/>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512064"/>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pool CAMPUS 100.64.10.65 100.64.10.70 prefix-length 29</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ip nat inside source list NATplus pool CAMPUS overload</a:t>
            </a:r>
          </a:p>
        </p:txBody>
      </p:sp>
      <p:sp>
        <p:nvSpPr>
          <p:cNvPr id="8" name="Text 8"/>
          <p:cNvSpPr txBox="1"/>
          <p:nvPr/>
        </p:nvSpPr>
        <p:spPr>
          <a:xfrm>
            <a:off x="548640" y="3118104"/>
            <a:ext cx="10881360" cy="3181896"/>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A pool spreads the load across several public addresses instead of one</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The pool here takes the usable addresses of the second /29, leaving out the network and broadcast addresses</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overload still applies, so each pool address can itself serve many hosts</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Use a pool when one address cannot hold enough simultaneous translations</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Configuration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VERIFICATION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Checking That It Works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1572768"/>
          </a:xfrm>
          <a:prstGeom prst="roundRect">
            <a:avLst>
              <a:gd name="adj" fmla="val 1800"/>
            </a:avLst>
          </a:prstGeom>
          <a:solidFill>
            <a:srgbClr val="134074"/>
          </a:solidFill>
          <a:ln/>
        </p:spPr>
        <p:txBody>
          <a:bodyPr/>
          <a:lstStyle/>
          <a:p>
            <a:endParaRPr lang="en-US"/>
          </a:p>
        </p:txBody>
      </p:sp>
      <p:sp>
        <p:nvSpPr>
          <p:cNvPr id="7" name="Text 7"/>
          <p:cNvSpPr txBox="1"/>
          <p:nvPr/>
        </p:nvSpPr>
        <p:spPr>
          <a:xfrm>
            <a:off x="868680" y="2011680"/>
            <a:ext cx="10241280" cy="1024128"/>
          </a:xfrm>
          <a:prstGeom prst="rect">
            <a:avLst/>
          </a:prstGeom>
          <a:noFill/>
          <a:ln/>
        </p:spPr>
        <p:txBody>
          <a:bodyPr wrap="square" lIns="0" tIns="0" rIns="0" bIns="0" rtlCol="0" anchor="t"/>
          <a:lstStyle/>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show ip nat translations</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show ip nat statistics</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clear ip nat translation *</a:t>
            </a:r>
          </a:p>
          <a:p>
            <a:pPr marL="0" indent="0">
              <a:lnSpc>
                <a:spcPct val="118000"/>
              </a:lnSpc>
              <a:buNone/>
            </a:pPr>
            <a:r>
              <a:rPr lang="en-US" sz="1250" dirty="0">
                <a:solidFill>
                  <a:srgbClr val="CADCFC"/>
                </a:solidFill>
                <a:latin typeface="Consolas" pitchFamily="34" charset="0"/>
                <a:ea typeface="Consolas" pitchFamily="34" charset="-122"/>
                <a:cs typeface="Consolas" pitchFamily="34" charset="-120"/>
              </a:rPr>
              <a:t>debug ip nat</a:t>
            </a:r>
          </a:p>
        </p:txBody>
      </p:sp>
      <p:sp>
        <p:nvSpPr>
          <p:cNvPr id="8" name="Text 8"/>
          <p:cNvSpPr txBox="1"/>
          <p:nvPr/>
        </p:nvSpPr>
        <p:spPr>
          <a:xfrm>
            <a:off x="548640" y="3630168"/>
            <a:ext cx="10881360" cy="2669832"/>
          </a:xfrm>
          <a:prstGeom prst="rect">
            <a:avLst/>
          </a:prstGeom>
          <a:noFill/>
          <a:ln/>
        </p:spPr>
        <p:txBody>
          <a:bodyPr wrap="square" lIns="0" tIns="0" rIns="0" bIns="0" rtlCol="0" anchor="t"/>
          <a:lstStyle/>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show ip nat translations lists every active mapping — find your own host in it</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show ip nat statistics gives hit and miss counts, and confirms which ACL and interfaces are in use</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clear ip nat translation * wipes the table, which is useful after changing the configuration</a:t>
            </a:r>
          </a:p>
          <a:p>
            <a:pPr marL="228600" indent="-228600">
              <a:lnSpc>
                <a:spcPct val="108000"/>
              </a:lnSpc>
              <a:spcAft>
                <a:spcPts val="900"/>
              </a:spcAft>
              <a:buSzPct val="100000"/>
              <a:buChar char="•"/>
            </a:pPr>
            <a:r>
              <a:rPr lang="en-US" sz="1350" dirty="0">
                <a:solidFill>
                  <a:srgbClr val="16232E"/>
                </a:solidFill>
                <a:latin typeface="Calibri" pitchFamily="34" charset="0"/>
                <a:ea typeface="Calibri" pitchFamily="34" charset="-122"/>
                <a:cs typeface="Calibri" pitchFamily="34" charset="-120"/>
              </a:rPr>
              <a:t>debug ip nat prints every translation as it happens — informative in a lab, dangerous in production</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Verification</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LIMITS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NAT Breaks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ield.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End-to-end addressing is gone — a host no longer knows the address the world sees it as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Inbound connections do not work by default, because no translation exists until an inside host starts a session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Protocols that carry addresses inside the payload need help, which is why routers ship application-layer gateways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Troubleshooting is harder: logs on the far side show one address for thousands of users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Carrier-grade NAT stacks a second layer of this on top, and makes it worse again</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None of these are reasons to avoid NAT — you have no choice on IPv4. They are reasons to deploy IPv6 alongside it.</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Limits</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2 — Configuration and Limits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4</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command shows the router’s current translation table?</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show ip nat statistics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show ip nat translations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show ip route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show access-lists</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5</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interface is configured with ip nat outside?</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The one facing the campus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The one facing the ISP</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Both interfaces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Neither — it goes on the pool</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6</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Why do inbound connections fail through a NAT router by default?</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NAT encrypts the payload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No translation entry exists until an inside host starts a session</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NAT drops all TCP traffic</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The IP header is removed</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ASSESSMENT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You'll Be Assessed</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This lab is instructor-led on the core router — you follow the configuration as it is built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are assessed on finding your own pod’s traffic in the translation table and explaining the entry</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be asked which address is inside local and which is inside global for your own host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Checkpoint questions between sections are formative, not graded</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Success criteria — by the close of this session each group can point at its own entry in show ip nat translations, name all four addresses in it, and say what would happen if the inside and outside interfaces were swapped.</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Assessment</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B2545"/>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2EC4B6"/>
                </a:solidFill>
                <a:latin typeface="Calibri" pitchFamily="34" charset="0"/>
                <a:ea typeface="Calibri" pitchFamily="34" charset="-122"/>
                <a:cs typeface="Calibri" pitchFamily="34" charset="-120"/>
              </a:rPr>
              <a:t>SUMMARY</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FFFFFF"/>
                </a:solidFill>
                <a:latin typeface="Cambria" pitchFamily="34" charset="0"/>
                <a:ea typeface="Cambria" pitchFamily="34" charset="-122"/>
                <a:cs typeface="Cambria" pitchFamily="34" charset="-120"/>
              </a:rPr>
              <a:t>Key Takeaways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NAT exists because IPv4 ran out — it buys time, it does not create address space</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Inside and outside say where a host lives; local and global say which side you are reading from</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Static NAT for servers, dynamic NAT rarely, overload for everything else</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The ACL selects traffic, the interfaces set direction, and one line activates the translation</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NAT breaks inbound connections and end-to-end addressing — which is the argument for IPv6</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9FB3C8"/>
                </a:solidFill>
                <a:latin typeface="Calibri" pitchFamily="34" charset="0"/>
                <a:ea typeface="Calibri" pitchFamily="34" charset="-122"/>
                <a:cs typeface="Calibri" pitchFamily="34" charset="-120"/>
              </a:rPr>
              <a:t>Summary</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9FB3C8"/>
                </a:solidFill>
                <a:latin typeface="Calibri" pitchFamily="34" charset="0"/>
                <a:ea typeface="Calibri" pitchFamily="34" charset="-122"/>
                <a:cs typeface="Calibri" pitchFamily="34" charset="-120"/>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INSTRUCTOR NOTES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Answer Key</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173736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1     </a:t>
            </a:r>
            <a:r>
              <a:rPr lang="en-US" sz="1800" b="1" dirty="0">
                <a:solidFill>
                  <a:srgbClr val="0E9594"/>
                </a:solidFill>
                <a:latin typeface="Calibri" pitchFamily="34" charset="0"/>
                <a:ea typeface="Calibri" pitchFamily="34" charset="-122"/>
                <a:cs typeface="Calibri" pitchFamily="34" charset="-120"/>
              </a:rPr>
              <a:t>B</a:t>
            </a:r>
          </a:p>
        </p:txBody>
      </p:sp>
      <p:sp>
        <p:nvSpPr>
          <p:cNvPr id="8" name="Text 8"/>
          <p:cNvSpPr txBox="1"/>
          <p:nvPr/>
        </p:nvSpPr>
        <p:spPr>
          <a:xfrm>
            <a:off x="82296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Inside local: the real private address of a host inside your network.</a:t>
            </a:r>
          </a:p>
        </p:txBody>
      </p:sp>
      <p:sp>
        <p:nvSpPr>
          <p:cNvPr id="9" name="Card 9"/>
          <p:cNvSpPr/>
          <p:nvPr/>
        </p:nvSpPr>
        <p:spPr>
          <a:xfrm>
            <a:off x="4353560" y="1828800"/>
            <a:ext cx="3484880" cy="173736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62788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2     </a:t>
            </a:r>
            <a:r>
              <a:rPr lang="en-US" sz="1800" b="1" dirty="0">
                <a:solidFill>
                  <a:srgbClr val="0E9594"/>
                </a:solidFill>
                <a:latin typeface="Calibri" pitchFamily="34" charset="0"/>
                <a:ea typeface="Calibri" pitchFamily="34" charset="-122"/>
                <a:cs typeface="Calibri" pitchFamily="34" charset="-120"/>
              </a:rPr>
              <a:t>C</a:t>
            </a:r>
          </a:p>
        </p:txBody>
      </p:sp>
      <p:sp>
        <p:nvSpPr>
          <p:cNvPr id="11" name="Text 11"/>
          <p:cNvSpPr txBox="1"/>
          <p:nvPr/>
        </p:nvSpPr>
        <p:spPr>
          <a:xfrm>
            <a:off x="462788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PAT, or overload, separates conversations by port so many hosts share one address.</a:t>
            </a:r>
          </a:p>
        </p:txBody>
      </p:sp>
      <p:sp>
        <p:nvSpPr>
          <p:cNvPr id="12" name="Card 12"/>
          <p:cNvSpPr/>
          <p:nvPr/>
        </p:nvSpPr>
        <p:spPr>
          <a:xfrm>
            <a:off x="8158480" y="1828800"/>
            <a:ext cx="3484880" cy="173736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43280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3     </a:t>
            </a:r>
            <a:r>
              <a:rPr lang="en-US" sz="1800" b="1" dirty="0">
                <a:solidFill>
                  <a:srgbClr val="0E9594"/>
                </a:solidFill>
                <a:latin typeface="Calibri" pitchFamily="34" charset="0"/>
                <a:ea typeface="Calibri" pitchFamily="34" charset="-122"/>
                <a:cs typeface="Calibri" pitchFamily="34" charset="-120"/>
              </a:rPr>
              <a:t>A</a:t>
            </a:r>
          </a:p>
        </p:txBody>
      </p:sp>
      <p:sp>
        <p:nvSpPr>
          <p:cNvPr id="14" name="Text 14"/>
          <p:cNvSpPr txBox="1"/>
          <p:nvPr/>
        </p:nvSpPr>
        <p:spPr>
          <a:xfrm>
            <a:off x="843280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Static NAT keeps a permanent mapping, so the server is reachable without inside traffic first.</a:t>
            </a:r>
          </a:p>
        </p:txBody>
      </p:sp>
      <p:sp>
        <p:nvSpPr>
          <p:cNvPr id="15" name="Card 15"/>
          <p:cNvSpPr/>
          <p:nvPr/>
        </p:nvSpPr>
        <p:spPr>
          <a:xfrm>
            <a:off x="548640" y="3840480"/>
            <a:ext cx="3484880" cy="1737360"/>
          </a:xfrm>
          <a:prstGeom prst="roundRect">
            <a:avLst>
              <a:gd name="adj" fmla="val 2400"/>
            </a:avLst>
          </a:prstGeom>
          <a:solidFill>
            <a:srgbClr val="F2F6F9"/>
          </a:solidFill>
          <a:ln/>
        </p:spPr>
        <p:txBody>
          <a:bodyPr/>
          <a:lstStyle/>
          <a:p>
            <a:endParaRPr lang="en-US"/>
          </a:p>
        </p:txBody>
      </p:sp>
      <p:sp>
        <p:nvSpPr>
          <p:cNvPr id="16" name="Text 16"/>
          <p:cNvSpPr txBox="1"/>
          <p:nvPr/>
        </p:nvSpPr>
        <p:spPr>
          <a:xfrm>
            <a:off x="82296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4     </a:t>
            </a:r>
            <a:r>
              <a:rPr lang="en-US" sz="1800" b="1" dirty="0">
                <a:solidFill>
                  <a:srgbClr val="0E9594"/>
                </a:solidFill>
                <a:latin typeface="Calibri" pitchFamily="34" charset="0"/>
                <a:ea typeface="Calibri" pitchFamily="34" charset="-122"/>
                <a:cs typeface="Calibri" pitchFamily="34" charset="-120"/>
              </a:rPr>
              <a:t>B</a:t>
            </a:r>
          </a:p>
        </p:txBody>
      </p:sp>
      <p:sp>
        <p:nvSpPr>
          <p:cNvPr id="17" name="Text 17"/>
          <p:cNvSpPr txBox="1"/>
          <p:nvPr/>
        </p:nvSpPr>
        <p:spPr>
          <a:xfrm>
            <a:off x="82296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show ip nat translations lists the active mappings. Statistics gives counters, not entries.</a:t>
            </a:r>
          </a:p>
        </p:txBody>
      </p:sp>
      <p:sp>
        <p:nvSpPr>
          <p:cNvPr id="18" name="Card 18"/>
          <p:cNvSpPr/>
          <p:nvPr/>
        </p:nvSpPr>
        <p:spPr>
          <a:xfrm>
            <a:off x="4353560" y="3840480"/>
            <a:ext cx="3484880" cy="1737360"/>
          </a:xfrm>
          <a:prstGeom prst="roundRect">
            <a:avLst>
              <a:gd name="adj" fmla="val 2400"/>
            </a:avLst>
          </a:prstGeom>
          <a:solidFill>
            <a:srgbClr val="F2F6F9"/>
          </a:solidFill>
          <a:ln/>
        </p:spPr>
        <p:txBody>
          <a:bodyPr/>
          <a:lstStyle/>
          <a:p>
            <a:endParaRPr lang="en-US"/>
          </a:p>
        </p:txBody>
      </p:sp>
      <p:sp>
        <p:nvSpPr>
          <p:cNvPr id="19" name="Text 19"/>
          <p:cNvSpPr txBox="1"/>
          <p:nvPr/>
        </p:nvSpPr>
        <p:spPr>
          <a:xfrm>
            <a:off x="462788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5     </a:t>
            </a:r>
            <a:r>
              <a:rPr lang="en-US" sz="1800" b="1" dirty="0">
                <a:solidFill>
                  <a:srgbClr val="0E9594"/>
                </a:solidFill>
                <a:latin typeface="Calibri" pitchFamily="34" charset="0"/>
                <a:ea typeface="Calibri" pitchFamily="34" charset="-122"/>
                <a:cs typeface="Calibri" pitchFamily="34" charset="-120"/>
              </a:rPr>
              <a:t>B</a:t>
            </a:r>
          </a:p>
        </p:txBody>
      </p:sp>
      <p:sp>
        <p:nvSpPr>
          <p:cNvPr id="20" name="Text 20"/>
          <p:cNvSpPr txBox="1"/>
          <p:nvPr/>
        </p:nvSpPr>
        <p:spPr>
          <a:xfrm>
            <a:off x="462788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Outside faces the provider. Inside faces the campus. Swapping them stops NAT working.</a:t>
            </a:r>
          </a:p>
        </p:txBody>
      </p:sp>
      <p:sp>
        <p:nvSpPr>
          <p:cNvPr id="21" name="Card 21"/>
          <p:cNvSpPr/>
          <p:nvPr/>
        </p:nvSpPr>
        <p:spPr>
          <a:xfrm>
            <a:off x="8158480" y="3840480"/>
            <a:ext cx="3484880" cy="1737360"/>
          </a:xfrm>
          <a:prstGeom prst="roundRect">
            <a:avLst>
              <a:gd name="adj" fmla="val 2400"/>
            </a:avLst>
          </a:prstGeom>
          <a:solidFill>
            <a:srgbClr val="F2F6F9"/>
          </a:solidFill>
          <a:ln/>
        </p:spPr>
        <p:txBody>
          <a:bodyPr/>
          <a:lstStyle/>
          <a:p>
            <a:endParaRPr lang="en-US"/>
          </a:p>
        </p:txBody>
      </p:sp>
      <p:sp>
        <p:nvSpPr>
          <p:cNvPr id="22" name="Text 22"/>
          <p:cNvSpPr txBox="1"/>
          <p:nvPr/>
        </p:nvSpPr>
        <p:spPr>
          <a:xfrm>
            <a:off x="843280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6     </a:t>
            </a:r>
            <a:r>
              <a:rPr lang="en-US" sz="1800" b="1" dirty="0">
                <a:solidFill>
                  <a:srgbClr val="0E9594"/>
                </a:solidFill>
                <a:latin typeface="Calibri" pitchFamily="34" charset="0"/>
                <a:ea typeface="Calibri" pitchFamily="34" charset="-122"/>
                <a:cs typeface="Calibri" pitchFamily="34" charset="-120"/>
              </a:rPr>
              <a:t>B</a:t>
            </a:r>
          </a:p>
        </p:txBody>
      </p:sp>
      <p:sp>
        <p:nvSpPr>
          <p:cNvPr id="23" name="Text 23"/>
          <p:cNvSpPr txBox="1"/>
          <p:nvPr/>
        </p:nvSpPr>
        <p:spPr>
          <a:xfrm>
            <a:off x="843280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The table is built by outbound traffic, so there is nothing to reverse an inbound packet onto.</a:t>
            </a:r>
          </a:p>
        </p:txBody>
      </p:sp>
      <p:sp>
        <p:nvSpPr>
          <p:cNvPr id="24" name="Text 2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Answer Key — remove for student handout</a:t>
            </a:r>
          </a:p>
        </p:txBody>
      </p:sp>
      <p:sp>
        <p:nvSpPr>
          <p:cNvPr id="25" name="Text 2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7">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5682996" y="1920240"/>
            <a:ext cx="822960" cy="822960"/>
          </a:xfrm>
          <a:prstGeom prst="ellipse">
            <a:avLst/>
          </a:prstGeom>
          <a:solidFill>
            <a:srgbClr val="1C7293"/>
          </a:solidFill>
          <a:ln/>
        </p:spPr>
        <p:txBody>
          <a:bodyPr/>
          <a:lstStyle/>
          <a:p>
            <a:endParaRPr lang="en-US"/>
          </a:p>
        </p:txBody>
      </p:sp>
      <p:pic>
        <p:nvPicPr>
          <p:cNvPr id="3" name="Image 0" descr="icons/helpcircle.png"/>
          <p:cNvPicPr>
            <a:picLocks noChangeAspect="1"/>
          </p:cNvPicPr>
          <p:nvPr/>
        </p:nvPicPr>
        <p:blipFill>
          <a:blip r:embed="rId3"/>
          <a:stretch>
            <a:fillRect/>
          </a:stretch>
        </p:blipFill>
        <p:spPr>
          <a:xfrm>
            <a:off x="5884164" y="2121408"/>
            <a:ext cx="420624" cy="420624"/>
          </a:xfrm>
          <a:prstGeom prst="rect">
            <a:avLst/>
          </a:prstGeom>
        </p:spPr>
      </p:pic>
      <p:sp>
        <p:nvSpPr>
          <p:cNvPr id="4" name="Text 1"/>
          <p:cNvSpPr txBox="1"/>
          <p:nvPr/>
        </p:nvSpPr>
        <p:spPr>
          <a:xfrm>
            <a:off x="0" y="2971800"/>
            <a:ext cx="12188952" cy="914400"/>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Questions?</a:t>
            </a:r>
            <a:endParaRPr lang="en-US" sz="4000" dirty="0"/>
          </a:p>
        </p:txBody>
      </p:sp>
      <p:sp>
        <p:nvSpPr>
          <p:cNvPr id="5" name="Text 2"/>
          <p:cNvSpPr txBox="1"/>
          <p:nvPr/>
        </p:nvSpPr>
        <p:spPr>
          <a:xfrm>
            <a:off x="0" y="3886200"/>
            <a:ext cx="12188952" cy="365760"/>
          </a:xfrm>
          <a:prstGeom prst="rect">
            <a:avLst/>
          </a:prstGeom>
          <a:noFill/>
          <a:ln/>
        </p:spPr>
        <p:txBody>
          <a:bodyPr wrap="square" lIns="0" tIns="0" rIns="0" bIns="0" rtlCol="0" anchor="ctr"/>
          <a:lstStyle/>
          <a:p>
            <a:pPr marL="0" indent="0" algn="ctr">
              <a:buNone/>
            </a:pPr>
            <a:r>
              <a:rPr lang="en-US" sz="1300" dirty="0">
                <a:solidFill>
                  <a:srgbClr val="9FB3C8"/>
                </a:solidFill>
                <a:latin typeface="Calibri" pitchFamily="34" charset="0"/>
                <a:ea typeface="Calibri" pitchFamily="34" charset="-122"/>
                <a:cs typeface="Calibri" pitchFamily="34" charset="-120"/>
              </a:rPr>
              <a:t>Network Address Translation — Network Infrastructure Workshop, SomNOG9</a:t>
            </a:r>
            <a:endParaRPr lang="en-US" sz="1300" dirty="0"/>
          </a:p>
        </p:txBody>
      </p:sp>
      <p:sp>
        <p:nvSpPr>
          <p:cNvPr id="6" name="Text 3"/>
          <p:cNvSpPr txBox="1"/>
          <p:nvPr/>
        </p:nvSpPr>
        <p:spPr>
          <a:xfrm>
            <a:off x="0" y="6126480"/>
            <a:ext cx="12188952" cy="548640"/>
          </a:xfrm>
          <a:prstGeom prst="rect">
            <a:avLst/>
          </a:prstGeom>
          <a:noFill/>
          <a:ln/>
        </p:spPr>
        <p:txBody>
          <a:bodyPr wrap="square" lIns="0" tIns="0" rIns="0" bIns="0" rtlCol="0" anchor="ctr"/>
          <a:lstStyle/>
          <a:p>
            <a:pPr marL="0" indent="0" algn="ctr">
              <a:buNone/>
            </a:pPr>
            <a:r>
              <a:rPr lang="en-US" sz="1000" dirty="0">
                <a:solidFill>
                  <a:srgbClr val="6E86A6"/>
                </a:solidFill>
                <a:latin typeface="Calibri" pitchFamily="34" charset="0"/>
                <a:ea typeface="Calibri" pitchFamily="34" charset="-122"/>
                <a:cs typeface="Calibri" pitchFamily="34" charset="-120"/>
              </a:rPr>
              <a:t>Based on original materials by the Network Startup Resource Center (NSRC, nsrc.org)</a:t>
            </a:r>
            <a:endParaRPr lang="en-US" sz="1000" dirty="0"/>
          </a:p>
          <a:p>
            <a:pPr marL="0" indent="0" algn="ctr">
              <a:buNone/>
            </a:pPr>
            <a:r>
              <a:rPr lang="en-US" sz="1000" dirty="0">
                <a:solidFill>
                  <a:srgbClr val="6E86A6"/>
                </a:solidFill>
                <a:latin typeface="Calibri" pitchFamily="34" charset="0"/>
                <a:ea typeface="Calibri" pitchFamily="34" charset="-122"/>
                <a:cs typeface="Calibri" pitchFamily="34" charset="-120"/>
              </a:rPr>
              <a:t>Licensed under Creative Commons Attribution-NonCommercial 4.0 International</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2301</Words>
  <Application>Microsoft Office PowerPoint</Application>
  <PresentationFormat>Widescreen</PresentationFormat>
  <Paragraphs>293</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Cambria</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Sharaf A. Roble</cp:lastModifiedBy>
  <cp:revision>5</cp:revision>
  <dcterms:created xsi:type="dcterms:W3CDTF">2026-09-11T05:05:09Z</dcterms:created>
  <dcterms:modified xsi:type="dcterms:W3CDTF">2026-09-13T10:34:11Z</dcterms:modified>
</cp:coreProperties>
</file>