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72" r:id="rId3"/>
    <p:sldId id="257" r:id="rId4"/>
    <p:sldId id="273" r:id="rId5"/>
    <p:sldId id="258" r:id="rId6"/>
    <p:sldId id="259" r:id="rId7"/>
    <p:sldId id="260" r:id="rId8"/>
    <p:sldId id="261" r:id="rId9"/>
    <p:sldId id="262" r:id="rId10"/>
    <p:sldId id="263" r:id="rId11"/>
    <p:sldId id="274" r:id="rId12"/>
    <p:sldId id="264" r:id="rId13"/>
    <p:sldId id="265" r:id="rId14"/>
    <p:sldId id="266" r:id="rId15"/>
    <p:sldId id="267" r:id="rId16"/>
    <p:sldId id="268" r:id="rId17"/>
    <p:sldId id="269" r:id="rId18"/>
    <p:sldId id="275" r:id="rId19"/>
    <p:sldId id="270" r:id="rId20"/>
    <p:sldId id="276" r:id="rId21"/>
    <p:sldId id="277" r:id="rId22"/>
    <p:sldId id="271" r:id="rId2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9836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3.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19.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0.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2.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6.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a:effectLst/>
      </p:bgPr>
    </p:bg>
    <p:spTree>
      <p:nvGrpSpPr>
        <p:cNvPr id="1" name=""/>
        <p:cNvGrpSpPr/>
        <p:nvPr/>
      </p:nvGrpSpPr>
      <p:grpSpPr>
        <a:xfrm>
          <a:off x="0" y="0"/>
          <a:ext cx="0" cy="0"/>
          <a:chOff x="0" y="0"/>
          <a:chExt cx="0" cy="0"/>
        </a:xfrm>
      </p:grpSpPr>
      <p:sp>
        <p:nvSpPr>
          <p:cNvPr id="2" name="Text 0"/>
          <p:cNvSpPr/>
          <p:nvPr/>
        </p:nvSpPr>
        <p:spPr>
          <a:xfrm>
            <a:off x="640080" y="1554480"/>
            <a:ext cx="10515600" cy="2011680"/>
          </a:xfrm>
          <a:prstGeom prst="rect">
            <a:avLst/>
          </a:prstGeom>
          <a:noFill/>
          <a:ln/>
        </p:spPr>
        <p:txBody>
          <a:bodyPr wrap="square" lIns="0" tIns="0" rIns="0" bIns="0" rtlCol="0" anchor="ctr"/>
          <a:lstStyle/>
          <a:p>
            <a:pPr marL="0" indent="0" algn="l">
              <a:lnSpc>
                <a:spcPts val="5400"/>
              </a:lnSpc>
              <a:buNone/>
            </a:pPr>
            <a:r>
              <a:rPr lang="en-US" sz="4400" b="1" dirty="0">
                <a:solidFill>
                  <a:srgbClr val="FFFFFF"/>
                </a:solidFill>
                <a:latin typeface="Cambria" pitchFamily="34" charset="0"/>
                <a:ea typeface="Cambria" pitchFamily="34" charset="-122"/>
                <a:cs typeface="Cambria" pitchFamily="34" charset="-120"/>
              </a:rPr>
              <a:t>You can’t manage</a:t>
            </a:r>
            <a:endParaRPr lang="en-US" sz="4400" dirty="0"/>
          </a:p>
          <a:p>
            <a:pPr marL="0" indent="0" algn="l">
              <a:lnSpc>
                <a:spcPts val="5400"/>
              </a:lnSpc>
              <a:buNone/>
            </a:pPr>
            <a:r>
              <a:rPr lang="en-US" sz="4400" b="1" dirty="0">
                <a:solidFill>
                  <a:srgbClr val="FFFFFF"/>
                </a:solidFill>
                <a:latin typeface="Cambria" pitchFamily="34" charset="0"/>
                <a:ea typeface="Cambria" pitchFamily="34" charset="-122"/>
                <a:cs typeface="Cambria" pitchFamily="34" charset="-120"/>
              </a:rPr>
              <a:t>what you can’t see.</a:t>
            </a:r>
            <a:endParaRPr lang="en-US" sz="4400" dirty="0"/>
          </a:p>
        </p:txBody>
      </p:sp>
      <p:sp>
        <p:nvSpPr>
          <p:cNvPr id="3" name="Shape 1"/>
          <p:cNvSpPr/>
          <p:nvPr/>
        </p:nvSpPr>
        <p:spPr>
          <a:xfrm>
            <a:off x="640080" y="3977640"/>
            <a:ext cx="1280160" cy="45720"/>
          </a:xfrm>
          <a:prstGeom prst="rect">
            <a:avLst/>
          </a:prstGeom>
          <a:solidFill>
            <a:srgbClr val="CADCFC"/>
          </a:solidFill>
          <a:ln/>
        </p:spPr>
        <p:txBody>
          <a:bodyPr/>
          <a:lstStyle/>
          <a:p>
            <a:endParaRPr lang="en-US"/>
          </a:p>
        </p:txBody>
      </p:sp>
      <p:sp>
        <p:nvSpPr>
          <p:cNvPr id="4" name="Text 2"/>
          <p:cNvSpPr/>
          <p:nvPr/>
        </p:nvSpPr>
        <p:spPr>
          <a:xfrm>
            <a:off x="640080" y="4206240"/>
            <a:ext cx="9601200" cy="457200"/>
          </a:xfrm>
          <a:prstGeom prst="rect">
            <a:avLst/>
          </a:prstGeom>
          <a:noFill/>
          <a:ln/>
        </p:spPr>
        <p:txBody>
          <a:bodyPr wrap="square" rtlCol="0" anchor="ctr"/>
          <a:lstStyle/>
          <a:p>
            <a:pPr marL="0" indent="0">
              <a:buNone/>
            </a:pPr>
            <a:r>
              <a:rPr lang="en-US" sz="1800" b="1" kern="0" spc="200" dirty="0">
                <a:solidFill>
                  <a:srgbClr val="CADCFC"/>
                </a:solidFill>
                <a:latin typeface="Calibri" pitchFamily="34" charset="0"/>
                <a:ea typeface="Calibri" pitchFamily="34" charset="-122"/>
                <a:cs typeface="Calibri" pitchFamily="34" charset="-120"/>
              </a:rPr>
              <a:t>NETWORK MANAGEMENT &amp; MONITORING</a:t>
            </a:r>
            <a:endParaRPr lang="en-US" sz="1800" dirty="0"/>
          </a:p>
        </p:txBody>
      </p:sp>
      <p:sp>
        <p:nvSpPr>
          <p:cNvPr id="5" name="Text 3"/>
          <p:cNvSpPr/>
          <p:nvPr/>
        </p:nvSpPr>
        <p:spPr>
          <a:xfrm>
            <a:off x="640080" y="4709160"/>
            <a:ext cx="8686800" cy="457200"/>
          </a:xfrm>
          <a:prstGeom prst="rect">
            <a:avLst/>
          </a:prstGeom>
          <a:noFill/>
          <a:ln/>
        </p:spPr>
        <p:txBody>
          <a:bodyPr wrap="square" rtlCol="0" anchor="ctr"/>
          <a:lstStyle/>
          <a:p>
            <a:pPr marL="0" indent="0">
              <a:buNone/>
            </a:pPr>
            <a:r>
              <a:rPr lang="en-US" sz="1400" i="1" dirty="0">
                <a:solidFill>
                  <a:srgbClr val="8FA6D9"/>
                </a:solidFill>
                <a:latin typeface="Calibri" pitchFamily="34" charset="0"/>
                <a:ea typeface="Calibri" pitchFamily="34" charset="-122"/>
                <a:cs typeface="Calibri" pitchFamily="34" charset="-120"/>
              </a:rPr>
              <a:t>Building visibility, control, and reliability across the network</a:t>
            </a:r>
            <a:endParaRPr lang="en-US" sz="1400" dirty="0"/>
          </a:p>
        </p:txBody>
      </p:sp>
      <p:sp>
        <p:nvSpPr>
          <p:cNvPr id="6" name="Shape 4"/>
          <p:cNvSpPr/>
          <p:nvPr/>
        </p:nvSpPr>
        <p:spPr>
          <a:xfrm>
            <a:off x="10195560" y="4892040"/>
            <a:ext cx="1371600" cy="1371600"/>
          </a:xfrm>
          <a:prstGeom prst="ellipse">
            <a:avLst/>
          </a:prstGeom>
          <a:solidFill>
            <a:srgbClr val="13315C"/>
          </a:solidFill>
          <a:ln/>
        </p:spPr>
        <p:txBody>
          <a:bodyPr/>
          <a:lstStyle/>
          <a:p>
            <a:endParaRPr lang="en-US"/>
          </a:p>
        </p:txBody>
      </p:sp>
      <p:pic>
        <p:nvPicPr>
          <p:cNvPr id="7" name="Image 0" descr="/home/claude/icons/eye.png"/>
          <p:cNvPicPr>
            <a:picLocks noChangeAspect="1"/>
          </p:cNvPicPr>
          <p:nvPr/>
        </p:nvPicPr>
        <p:blipFill>
          <a:blip r:embed="rId3"/>
          <a:stretch>
            <a:fillRect/>
          </a:stretch>
        </p:blipFill>
        <p:spPr>
          <a:xfrm>
            <a:off x="10538460" y="5234940"/>
            <a:ext cx="685800" cy="6858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LEARNING OBJECTIVES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By the End of This Session</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State the difference between network management and network monitoring, and give an example of each</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Name the five FCAPS areas and say which one a given task belongs to</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Choose the right data source for a question — SNMP, NetFlow, syslog or ICMP</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List the metrics worth alerting on, and explain why each one matters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Describe how alert fatigue happens, and what a sensible threshold looks like instead</a:t>
            </a:r>
          </a:p>
        </p:txBody>
      </p:sp>
      <p:sp>
        <p:nvSpPr>
          <p:cNvPr id="7" name="Text 7"/>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Learning Objectives</a:t>
            </a:r>
          </a:p>
        </p:txBody>
      </p:sp>
      <p:sp>
        <p:nvSpPr>
          <p:cNvPr id="8" name="Text 8"/>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AGENDA</a:t>
            </a:r>
            <a:endParaRPr lang="en-US" sz="1300" dirty="0"/>
          </a:p>
        </p:txBody>
      </p:sp>
      <p:sp>
        <p:nvSpPr>
          <p:cNvPr id="3" name="Text 1"/>
          <p:cNvSpPr/>
          <p:nvPr/>
        </p:nvSpPr>
        <p:spPr>
          <a:xfrm>
            <a:off x="548640" y="777240"/>
            <a:ext cx="9144000" cy="640080"/>
          </a:xfrm>
          <a:prstGeom prst="rect">
            <a:avLst/>
          </a:prstGeom>
          <a:noFill/>
          <a:ln/>
        </p:spPr>
        <p:txBody>
          <a:bodyPr wrap="square" rtlCol="0" anchor="ctr"/>
          <a:lstStyle/>
          <a:p>
            <a:pPr marL="0" indent="0">
              <a:buNone/>
            </a:pPr>
            <a:r>
              <a:rPr lang="en-US" sz="3400" b="1" dirty="0">
                <a:solidFill>
                  <a:srgbClr val="16232E"/>
                </a:solidFill>
                <a:latin typeface="Cambria" pitchFamily="34" charset="0"/>
                <a:ea typeface="Cambria" pitchFamily="34" charset="-122"/>
                <a:cs typeface="Cambria" pitchFamily="34" charset="-120"/>
              </a:rPr>
              <a:t>What we'll cover</a:t>
            </a:r>
            <a:endParaRPr lang="en-US" sz="3400" dirty="0"/>
          </a:p>
        </p:txBody>
      </p:sp>
      <p:sp>
        <p:nvSpPr>
          <p:cNvPr id="4" name="Shape 2"/>
          <p:cNvSpPr/>
          <p:nvPr/>
        </p:nvSpPr>
        <p:spPr>
          <a:xfrm>
            <a:off x="548640" y="1783080"/>
            <a:ext cx="640080" cy="640080"/>
          </a:xfrm>
          <a:prstGeom prst="ellipse">
            <a:avLst/>
          </a:prstGeom>
          <a:solidFill>
            <a:srgbClr val="1C7293"/>
          </a:solidFill>
          <a:ln/>
        </p:spPr>
        <p:txBody>
          <a:bodyPr/>
          <a:lstStyle/>
          <a:p>
            <a:endParaRPr lang="en-US"/>
          </a:p>
        </p:txBody>
      </p:sp>
      <p:pic>
        <p:nvPicPr>
          <p:cNvPr id="5" name="Image 0" descr="/home/claude/icons/network.png"/>
          <p:cNvPicPr>
            <a:picLocks noChangeAspect="1"/>
          </p:cNvPicPr>
          <p:nvPr/>
        </p:nvPicPr>
        <p:blipFill>
          <a:blip r:embed="rId3"/>
          <a:stretch>
            <a:fillRect/>
          </a:stretch>
        </p:blipFill>
        <p:spPr>
          <a:xfrm>
            <a:off x="692658" y="1927098"/>
            <a:ext cx="352044" cy="352044"/>
          </a:xfrm>
          <a:prstGeom prst="rect">
            <a:avLst/>
          </a:prstGeom>
        </p:spPr>
      </p:pic>
      <p:sp>
        <p:nvSpPr>
          <p:cNvPr id="6" name="Text 3"/>
          <p:cNvSpPr/>
          <p:nvPr/>
        </p:nvSpPr>
        <p:spPr>
          <a:xfrm>
            <a:off x="1371600" y="1737360"/>
            <a:ext cx="4572000" cy="365760"/>
          </a:xfrm>
          <a:prstGeom prst="rect">
            <a:avLst/>
          </a:prstGeom>
          <a:noFill/>
          <a:ln/>
        </p:spPr>
        <p:txBody>
          <a:bodyPr wrap="square" lIns="0" tIns="0" rIns="0" bIns="0"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Network Management</a:t>
            </a:r>
            <a:endParaRPr lang="en-US" sz="1600" dirty="0"/>
          </a:p>
        </p:txBody>
      </p:sp>
      <p:sp>
        <p:nvSpPr>
          <p:cNvPr id="7" name="Text 4"/>
          <p:cNvSpPr/>
          <p:nvPr/>
        </p:nvSpPr>
        <p:spPr>
          <a:xfrm>
            <a:off x="1371600" y="2103120"/>
            <a:ext cx="457200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Definition, scope, and goals</a:t>
            </a:r>
            <a:endParaRPr lang="en-US" sz="1250" dirty="0"/>
          </a:p>
        </p:txBody>
      </p:sp>
      <p:sp>
        <p:nvSpPr>
          <p:cNvPr id="8" name="Shape 5"/>
          <p:cNvSpPr/>
          <p:nvPr/>
        </p:nvSpPr>
        <p:spPr>
          <a:xfrm>
            <a:off x="6446520" y="1783080"/>
            <a:ext cx="640080" cy="640080"/>
          </a:xfrm>
          <a:prstGeom prst="ellipse">
            <a:avLst/>
          </a:prstGeom>
          <a:solidFill>
            <a:srgbClr val="1C7293"/>
          </a:solidFill>
          <a:ln/>
        </p:spPr>
        <p:txBody>
          <a:bodyPr/>
          <a:lstStyle/>
          <a:p>
            <a:endParaRPr lang="en-US"/>
          </a:p>
        </p:txBody>
      </p:sp>
      <p:pic>
        <p:nvPicPr>
          <p:cNvPr id="9" name="Image 1" descr="/home/claude/icons/eye.png"/>
          <p:cNvPicPr>
            <a:picLocks noChangeAspect="1"/>
          </p:cNvPicPr>
          <p:nvPr/>
        </p:nvPicPr>
        <p:blipFill>
          <a:blip r:embed="rId4"/>
          <a:stretch>
            <a:fillRect/>
          </a:stretch>
        </p:blipFill>
        <p:spPr>
          <a:xfrm>
            <a:off x="6590538" y="1927098"/>
            <a:ext cx="352044" cy="352044"/>
          </a:xfrm>
          <a:prstGeom prst="rect">
            <a:avLst/>
          </a:prstGeom>
        </p:spPr>
      </p:pic>
      <p:sp>
        <p:nvSpPr>
          <p:cNvPr id="10" name="Text 6"/>
          <p:cNvSpPr/>
          <p:nvPr/>
        </p:nvSpPr>
        <p:spPr>
          <a:xfrm>
            <a:off x="7269480" y="1737360"/>
            <a:ext cx="4572000" cy="365760"/>
          </a:xfrm>
          <a:prstGeom prst="rect">
            <a:avLst/>
          </a:prstGeom>
          <a:noFill/>
          <a:ln/>
        </p:spPr>
        <p:txBody>
          <a:bodyPr wrap="square" lIns="0" tIns="0" rIns="0" bIns="0"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Network Monitoring</a:t>
            </a:r>
            <a:endParaRPr lang="en-US" sz="1600" dirty="0"/>
          </a:p>
        </p:txBody>
      </p:sp>
      <p:sp>
        <p:nvSpPr>
          <p:cNvPr id="11" name="Text 7"/>
          <p:cNvSpPr/>
          <p:nvPr/>
        </p:nvSpPr>
        <p:spPr>
          <a:xfrm>
            <a:off x="7269480" y="2103120"/>
            <a:ext cx="457200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Continuous visibility into health &amp; activity</a:t>
            </a:r>
            <a:endParaRPr lang="en-US" sz="1250" dirty="0"/>
          </a:p>
        </p:txBody>
      </p:sp>
      <p:sp>
        <p:nvSpPr>
          <p:cNvPr id="12" name="Shape 8"/>
          <p:cNvSpPr/>
          <p:nvPr/>
        </p:nvSpPr>
        <p:spPr>
          <a:xfrm>
            <a:off x="548640" y="3017520"/>
            <a:ext cx="640080" cy="640080"/>
          </a:xfrm>
          <a:prstGeom prst="ellipse">
            <a:avLst/>
          </a:prstGeom>
          <a:solidFill>
            <a:srgbClr val="1C7293"/>
          </a:solidFill>
          <a:ln/>
        </p:spPr>
        <p:txBody>
          <a:bodyPr/>
          <a:lstStyle/>
          <a:p>
            <a:endParaRPr lang="en-US"/>
          </a:p>
        </p:txBody>
      </p:sp>
      <p:pic>
        <p:nvPicPr>
          <p:cNvPr id="13" name="Image 2" descr="/home/claude/icons/layers.png"/>
          <p:cNvPicPr>
            <a:picLocks noChangeAspect="1"/>
          </p:cNvPicPr>
          <p:nvPr/>
        </p:nvPicPr>
        <p:blipFill>
          <a:blip r:embed="rId5"/>
          <a:stretch>
            <a:fillRect/>
          </a:stretch>
        </p:blipFill>
        <p:spPr>
          <a:xfrm>
            <a:off x="692658" y="3161538"/>
            <a:ext cx="352044" cy="352044"/>
          </a:xfrm>
          <a:prstGeom prst="rect">
            <a:avLst/>
          </a:prstGeom>
        </p:spPr>
      </p:pic>
      <p:sp>
        <p:nvSpPr>
          <p:cNvPr id="14" name="Text 9"/>
          <p:cNvSpPr/>
          <p:nvPr/>
        </p:nvSpPr>
        <p:spPr>
          <a:xfrm>
            <a:off x="1371600" y="2971800"/>
            <a:ext cx="4572000" cy="365760"/>
          </a:xfrm>
          <a:prstGeom prst="rect">
            <a:avLst/>
          </a:prstGeom>
          <a:noFill/>
          <a:ln/>
        </p:spPr>
        <p:txBody>
          <a:bodyPr wrap="square" lIns="0" tIns="0" rIns="0" bIns="0"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Core Components</a:t>
            </a:r>
            <a:endParaRPr lang="en-US" sz="1600" dirty="0"/>
          </a:p>
        </p:txBody>
      </p:sp>
      <p:sp>
        <p:nvSpPr>
          <p:cNvPr id="15" name="Text 10"/>
          <p:cNvSpPr/>
          <p:nvPr/>
        </p:nvSpPr>
        <p:spPr>
          <a:xfrm>
            <a:off x="1371600" y="3337560"/>
            <a:ext cx="457200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The FCAPS management model</a:t>
            </a:r>
            <a:endParaRPr lang="en-US" sz="1250" dirty="0"/>
          </a:p>
        </p:txBody>
      </p:sp>
      <p:sp>
        <p:nvSpPr>
          <p:cNvPr id="16" name="Shape 11"/>
          <p:cNvSpPr/>
          <p:nvPr/>
        </p:nvSpPr>
        <p:spPr>
          <a:xfrm>
            <a:off x="6446520" y="3017520"/>
            <a:ext cx="640080" cy="640080"/>
          </a:xfrm>
          <a:prstGeom prst="ellipse">
            <a:avLst/>
          </a:prstGeom>
          <a:solidFill>
            <a:srgbClr val="1C7293"/>
          </a:solidFill>
          <a:ln/>
        </p:spPr>
        <p:txBody>
          <a:bodyPr/>
          <a:lstStyle/>
          <a:p>
            <a:endParaRPr lang="en-US"/>
          </a:p>
        </p:txBody>
      </p:sp>
      <p:pic>
        <p:nvPicPr>
          <p:cNvPr id="17" name="Image 3" descr="/home/claude/icons/wired.png"/>
          <p:cNvPicPr>
            <a:picLocks noChangeAspect="1"/>
          </p:cNvPicPr>
          <p:nvPr/>
        </p:nvPicPr>
        <p:blipFill>
          <a:blip r:embed="rId6"/>
          <a:stretch>
            <a:fillRect/>
          </a:stretch>
        </p:blipFill>
        <p:spPr>
          <a:xfrm>
            <a:off x="6590538" y="3161538"/>
            <a:ext cx="352044" cy="352044"/>
          </a:xfrm>
          <a:prstGeom prst="rect">
            <a:avLst/>
          </a:prstGeom>
        </p:spPr>
      </p:pic>
      <p:sp>
        <p:nvSpPr>
          <p:cNvPr id="18" name="Text 12"/>
          <p:cNvSpPr/>
          <p:nvPr/>
        </p:nvSpPr>
        <p:spPr>
          <a:xfrm>
            <a:off x="7269480" y="2971800"/>
            <a:ext cx="4572000" cy="365760"/>
          </a:xfrm>
          <a:prstGeom prst="rect">
            <a:avLst/>
          </a:prstGeom>
          <a:noFill/>
          <a:ln/>
        </p:spPr>
        <p:txBody>
          <a:bodyPr wrap="square" lIns="0" tIns="0" rIns="0" bIns="0"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Protocols &amp; Data Sources</a:t>
            </a:r>
            <a:endParaRPr lang="en-US" sz="1600" dirty="0"/>
          </a:p>
        </p:txBody>
      </p:sp>
      <p:sp>
        <p:nvSpPr>
          <p:cNvPr id="19" name="Text 13"/>
          <p:cNvSpPr/>
          <p:nvPr/>
        </p:nvSpPr>
        <p:spPr>
          <a:xfrm>
            <a:off x="7269480" y="3337560"/>
            <a:ext cx="457200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SNMP, NetFlow, Syslog, and more</a:t>
            </a:r>
            <a:endParaRPr lang="en-US" sz="1250" dirty="0"/>
          </a:p>
        </p:txBody>
      </p:sp>
      <p:sp>
        <p:nvSpPr>
          <p:cNvPr id="20" name="Shape 14"/>
          <p:cNvSpPr/>
          <p:nvPr/>
        </p:nvSpPr>
        <p:spPr>
          <a:xfrm>
            <a:off x="548640" y="4251960"/>
            <a:ext cx="640080" cy="640080"/>
          </a:xfrm>
          <a:prstGeom prst="ellipse">
            <a:avLst/>
          </a:prstGeom>
          <a:solidFill>
            <a:srgbClr val="1C7293"/>
          </a:solidFill>
          <a:ln/>
        </p:spPr>
        <p:txBody>
          <a:bodyPr/>
          <a:lstStyle/>
          <a:p>
            <a:endParaRPr lang="en-US"/>
          </a:p>
        </p:txBody>
      </p:sp>
      <p:pic>
        <p:nvPicPr>
          <p:cNvPr id="21" name="Image 4" descr="/home/claude/icons/chart.png"/>
          <p:cNvPicPr>
            <a:picLocks noChangeAspect="1"/>
          </p:cNvPicPr>
          <p:nvPr/>
        </p:nvPicPr>
        <p:blipFill>
          <a:blip r:embed="rId7"/>
          <a:stretch>
            <a:fillRect/>
          </a:stretch>
        </p:blipFill>
        <p:spPr>
          <a:xfrm>
            <a:off x="692658" y="4395978"/>
            <a:ext cx="352044" cy="352044"/>
          </a:xfrm>
          <a:prstGeom prst="rect">
            <a:avLst/>
          </a:prstGeom>
        </p:spPr>
      </p:pic>
      <p:sp>
        <p:nvSpPr>
          <p:cNvPr id="22" name="Text 15"/>
          <p:cNvSpPr/>
          <p:nvPr/>
        </p:nvSpPr>
        <p:spPr>
          <a:xfrm>
            <a:off x="1371600" y="4206240"/>
            <a:ext cx="4572000" cy="365760"/>
          </a:xfrm>
          <a:prstGeom prst="rect">
            <a:avLst/>
          </a:prstGeom>
          <a:noFill/>
          <a:ln/>
        </p:spPr>
        <p:txBody>
          <a:bodyPr wrap="square" lIns="0" tIns="0" rIns="0" bIns="0"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Key Metrics</a:t>
            </a:r>
            <a:endParaRPr lang="en-US" sz="1600" dirty="0"/>
          </a:p>
        </p:txBody>
      </p:sp>
      <p:sp>
        <p:nvSpPr>
          <p:cNvPr id="23" name="Text 16"/>
          <p:cNvSpPr/>
          <p:nvPr/>
        </p:nvSpPr>
        <p:spPr>
          <a:xfrm>
            <a:off x="1371600" y="4572000"/>
            <a:ext cx="457200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What to track and why it matters</a:t>
            </a:r>
            <a:endParaRPr lang="en-US" sz="1250" dirty="0"/>
          </a:p>
        </p:txBody>
      </p:sp>
      <p:sp>
        <p:nvSpPr>
          <p:cNvPr id="24" name="Shape 17"/>
          <p:cNvSpPr/>
          <p:nvPr/>
        </p:nvSpPr>
        <p:spPr>
          <a:xfrm>
            <a:off x="6446520" y="4251960"/>
            <a:ext cx="640080" cy="640080"/>
          </a:xfrm>
          <a:prstGeom prst="ellipse">
            <a:avLst/>
          </a:prstGeom>
          <a:solidFill>
            <a:srgbClr val="1C7293"/>
          </a:solidFill>
          <a:ln/>
        </p:spPr>
        <p:txBody>
          <a:bodyPr/>
          <a:lstStyle/>
          <a:p>
            <a:endParaRPr lang="en-US"/>
          </a:p>
        </p:txBody>
      </p:sp>
      <p:pic>
        <p:nvPicPr>
          <p:cNvPr id="25" name="Image 5" descr="/home/claude/icons/tools.png"/>
          <p:cNvPicPr>
            <a:picLocks noChangeAspect="1"/>
          </p:cNvPicPr>
          <p:nvPr/>
        </p:nvPicPr>
        <p:blipFill>
          <a:blip r:embed="rId8"/>
          <a:stretch>
            <a:fillRect/>
          </a:stretch>
        </p:blipFill>
        <p:spPr>
          <a:xfrm>
            <a:off x="6590538" y="4395978"/>
            <a:ext cx="352044" cy="352044"/>
          </a:xfrm>
          <a:prstGeom prst="rect">
            <a:avLst/>
          </a:prstGeom>
        </p:spPr>
      </p:pic>
      <p:sp>
        <p:nvSpPr>
          <p:cNvPr id="26" name="Text 18"/>
          <p:cNvSpPr/>
          <p:nvPr/>
        </p:nvSpPr>
        <p:spPr>
          <a:xfrm>
            <a:off x="7269480" y="4206240"/>
            <a:ext cx="4572000" cy="365760"/>
          </a:xfrm>
          <a:prstGeom prst="rect">
            <a:avLst/>
          </a:prstGeom>
          <a:noFill/>
          <a:ln/>
        </p:spPr>
        <p:txBody>
          <a:bodyPr wrap="square" lIns="0" tIns="0" rIns="0" bIns="0" rtlCol="0" anchor="ctr"/>
          <a:lstStyle/>
          <a:p>
            <a:pPr marL="0" indent="0">
              <a:buNone/>
            </a:pPr>
            <a:r>
              <a:rPr lang="en-US" sz="1600" b="1" dirty="0">
                <a:solidFill>
                  <a:srgbClr val="16232E"/>
                </a:solidFill>
                <a:latin typeface="Calibri" pitchFamily="34" charset="0"/>
                <a:ea typeface="Calibri" pitchFamily="34" charset="-122"/>
                <a:cs typeface="Calibri" pitchFamily="34" charset="-120"/>
              </a:rPr>
              <a:t>Tools &amp; Best Practices</a:t>
            </a:r>
            <a:endParaRPr lang="en-US" sz="1600" dirty="0"/>
          </a:p>
        </p:txBody>
      </p:sp>
      <p:sp>
        <p:nvSpPr>
          <p:cNvPr id="27" name="Text 19"/>
          <p:cNvSpPr/>
          <p:nvPr/>
        </p:nvSpPr>
        <p:spPr>
          <a:xfrm>
            <a:off x="7269480" y="4572000"/>
            <a:ext cx="457200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Choosing tools and avoiding pitfalls</a:t>
            </a:r>
            <a:endParaRPr lang="en-US" sz="1250" dirty="0"/>
          </a:p>
        </p:txBody>
      </p:sp>
      <p:sp>
        <p:nvSpPr>
          <p:cNvPr id="28" name="Text 20"/>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3</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Agenda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AFTER THE LABS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Watching the Network You Just Built</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activity.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This session is not a lab step — it comes after your pod is built and working</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Once every group has finished, we will point a monitoring server at your own switches and router</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enable SNMP on your 3560v2 switches and your 2800 router, and see your pod appear as hosts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send syslog from your devices to a collector and watch messages arrive as you make changes</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Then we break something on purpose — pull a link, shut an interface — and watch the alert fire</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This part is instructor-guided. Follow along on the screen first, then repeat it on your own pod with an instructor beside you.</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After the Labs</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4206240" cy="6858000"/>
          </a:xfrm>
          <a:prstGeom prst="rect">
            <a:avLst/>
          </a:prstGeom>
          <a:solidFill>
            <a:srgbClr val="134074"/>
          </a:solidFill>
          <a:ln/>
        </p:spPr>
        <p:txBody>
          <a:bodyPr/>
          <a:lstStyle/>
          <a:p>
            <a:endParaRPr lang="en-US"/>
          </a:p>
        </p:txBody>
      </p:sp>
      <p:sp>
        <p:nvSpPr>
          <p:cNvPr id="3" name="Shape 1"/>
          <p:cNvSpPr/>
          <p:nvPr/>
        </p:nvSpPr>
        <p:spPr>
          <a:xfrm>
            <a:off x="1417320" y="2468880"/>
            <a:ext cx="1371600" cy="1371600"/>
          </a:xfrm>
          <a:prstGeom prst="ellipse">
            <a:avLst/>
          </a:prstGeom>
          <a:solidFill>
            <a:srgbClr val="2A3676"/>
          </a:solidFill>
          <a:ln/>
        </p:spPr>
        <p:txBody>
          <a:bodyPr/>
          <a:lstStyle/>
          <a:p>
            <a:endParaRPr lang="en-US"/>
          </a:p>
        </p:txBody>
      </p:sp>
      <p:pic>
        <p:nvPicPr>
          <p:cNvPr id="4" name="Image 0" descr="/home/claude/icons/cogs.png"/>
          <p:cNvPicPr>
            <a:picLocks noChangeAspect="1"/>
          </p:cNvPicPr>
          <p:nvPr/>
        </p:nvPicPr>
        <p:blipFill>
          <a:blip r:embed="rId3"/>
          <a:stretch>
            <a:fillRect/>
          </a:stretch>
        </p:blipFill>
        <p:spPr>
          <a:xfrm>
            <a:off x="1725930" y="2777490"/>
            <a:ext cx="754380" cy="754380"/>
          </a:xfrm>
          <a:prstGeom prst="rect">
            <a:avLst/>
          </a:prstGeom>
        </p:spPr>
      </p:pic>
      <p:sp>
        <p:nvSpPr>
          <p:cNvPr id="5" name="Text 2"/>
          <p:cNvSpPr/>
          <p:nvPr/>
        </p:nvSpPr>
        <p:spPr>
          <a:xfrm>
            <a:off x="548640" y="4114800"/>
            <a:ext cx="3291840" cy="1463040"/>
          </a:xfrm>
          <a:prstGeom prst="rect">
            <a:avLst/>
          </a:prstGeom>
          <a:noFill/>
          <a:ln/>
        </p:spPr>
        <p:txBody>
          <a:bodyPr wrap="square" lIns="0" tIns="0" rIns="0" bIns="0" rtlCol="0" anchor="ctr"/>
          <a:lstStyle/>
          <a:p>
            <a:pPr marL="0" indent="0">
              <a:buNone/>
            </a:pPr>
            <a:r>
              <a:rPr lang="en-US" sz="2200" b="1" dirty="0">
                <a:solidFill>
                  <a:srgbClr val="FFFFFF"/>
                </a:solidFill>
                <a:latin typeface="Cambria" pitchFamily="34" charset="0"/>
                <a:ea typeface="Cambria" pitchFamily="34" charset="-122"/>
                <a:cs typeface="Cambria" pitchFamily="34" charset="-120"/>
              </a:rPr>
              <a:t>Management is</a:t>
            </a:r>
            <a:endParaRPr lang="en-US" sz="2200" dirty="0"/>
          </a:p>
          <a:p>
            <a:pPr marL="0" indent="0">
              <a:buNone/>
            </a:pPr>
            <a:r>
              <a:rPr lang="en-US" sz="2200" b="1" dirty="0">
                <a:solidFill>
                  <a:srgbClr val="FFFFFF"/>
                </a:solidFill>
                <a:latin typeface="Cambria" pitchFamily="34" charset="0"/>
                <a:ea typeface="Cambria" pitchFamily="34" charset="-122"/>
                <a:cs typeface="Cambria" pitchFamily="34" charset="-120"/>
              </a:rPr>
              <a:t>the control layer.</a:t>
            </a:r>
            <a:endParaRPr lang="en-US" sz="2200" dirty="0"/>
          </a:p>
        </p:txBody>
      </p:sp>
      <p:sp>
        <p:nvSpPr>
          <p:cNvPr id="6" name="Text 3"/>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DEFINITION</a:t>
            </a:r>
            <a:endParaRPr lang="en-US" sz="1300" dirty="0"/>
          </a:p>
        </p:txBody>
      </p:sp>
      <p:sp>
        <p:nvSpPr>
          <p:cNvPr id="7" name="Text 4"/>
          <p:cNvSpPr/>
          <p:nvPr/>
        </p:nvSpPr>
        <p:spPr>
          <a:xfrm>
            <a:off x="4572000" y="777240"/>
            <a:ext cx="7040880" cy="822960"/>
          </a:xfrm>
          <a:prstGeom prst="rect">
            <a:avLst/>
          </a:prstGeom>
          <a:noFill/>
          <a:ln/>
        </p:spPr>
        <p:txBody>
          <a:bodyPr wrap="square" rtlCol="0" anchor="ctr"/>
          <a:lstStyle/>
          <a:p>
            <a:pPr marL="0" indent="0">
              <a:buNone/>
            </a:pPr>
            <a:r>
              <a:rPr lang="en-US" sz="2800" b="1" dirty="0">
                <a:solidFill>
                  <a:srgbClr val="16232E"/>
                </a:solidFill>
                <a:latin typeface="Cambria" pitchFamily="34" charset="0"/>
                <a:ea typeface="Cambria" pitchFamily="34" charset="-122"/>
                <a:cs typeface="Cambria" pitchFamily="34" charset="-120"/>
              </a:rPr>
              <a:t>What is Network Management?</a:t>
            </a:r>
            <a:endParaRPr lang="en-US" sz="2800" dirty="0"/>
          </a:p>
        </p:txBody>
      </p:sp>
      <p:sp>
        <p:nvSpPr>
          <p:cNvPr id="8" name="Text 5"/>
          <p:cNvSpPr/>
          <p:nvPr/>
        </p:nvSpPr>
        <p:spPr>
          <a:xfrm>
            <a:off x="4572000" y="1600200"/>
            <a:ext cx="6949440" cy="914400"/>
          </a:xfrm>
          <a:prstGeom prst="rect">
            <a:avLst/>
          </a:prstGeom>
          <a:noFill/>
          <a:ln/>
        </p:spPr>
        <p:txBody>
          <a:bodyPr wrap="square" lIns="0" tIns="0" rIns="0" bIns="0" rtlCol="0" anchor="ctr"/>
          <a:lstStyle/>
          <a:p>
            <a:pPr marL="0" indent="0">
              <a:buNone/>
            </a:pPr>
            <a:r>
              <a:rPr lang="en-US" sz="1400" dirty="0">
                <a:solidFill>
                  <a:srgbClr val="5B6B76"/>
                </a:solidFill>
                <a:latin typeface="Calibri" pitchFamily="34" charset="0"/>
                <a:ea typeface="Calibri" pitchFamily="34" charset="-122"/>
                <a:cs typeface="Calibri" pitchFamily="34" charset="-120"/>
              </a:rPr>
              <a:t>The set of processes, tools, and policies used to configure, operate, maintain, and secure a network so it runs efficiently and reliably.</a:t>
            </a:r>
            <a:endParaRPr lang="en-US" sz="1400" dirty="0"/>
          </a:p>
        </p:txBody>
      </p:sp>
      <p:sp>
        <p:nvSpPr>
          <p:cNvPr id="9" name="Shape 6"/>
          <p:cNvSpPr/>
          <p:nvPr/>
        </p:nvSpPr>
        <p:spPr>
          <a:xfrm>
            <a:off x="4572000" y="2697480"/>
            <a:ext cx="457200" cy="457200"/>
          </a:xfrm>
          <a:prstGeom prst="ellipse">
            <a:avLst/>
          </a:prstGeom>
          <a:solidFill>
            <a:srgbClr val="CADCFC"/>
          </a:solidFill>
          <a:ln/>
        </p:spPr>
        <p:txBody>
          <a:bodyPr/>
          <a:lstStyle/>
          <a:p>
            <a:endParaRPr lang="en-US"/>
          </a:p>
        </p:txBody>
      </p:sp>
      <p:pic>
        <p:nvPicPr>
          <p:cNvPr id="10" name="Image 1" descr="/home/claude/icons/check.png"/>
          <p:cNvPicPr>
            <a:picLocks noChangeAspect="1"/>
          </p:cNvPicPr>
          <p:nvPr/>
        </p:nvPicPr>
        <p:blipFill>
          <a:blip r:embed="rId4"/>
          <a:stretch>
            <a:fillRect/>
          </a:stretch>
        </p:blipFill>
        <p:spPr>
          <a:xfrm>
            <a:off x="4674870" y="2800350"/>
            <a:ext cx="251460" cy="251460"/>
          </a:xfrm>
          <a:prstGeom prst="rect">
            <a:avLst/>
          </a:prstGeom>
        </p:spPr>
      </p:pic>
      <p:sp>
        <p:nvSpPr>
          <p:cNvPr id="11" name="Text 7"/>
          <p:cNvSpPr/>
          <p:nvPr/>
        </p:nvSpPr>
        <p:spPr>
          <a:xfrm>
            <a:off x="5212080" y="2697480"/>
            <a:ext cx="630936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Configuring devices, routing, and access policies</a:t>
            </a:r>
            <a:endParaRPr lang="en-US" sz="1400" dirty="0"/>
          </a:p>
        </p:txBody>
      </p:sp>
      <p:sp>
        <p:nvSpPr>
          <p:cNvPr id="12" name="Shape 8"/>
          <p:cNvSpPr/>
          <p:nvPr/>
        </p:nvSpPr>
        <p:spPr>
          <a:xfrm>
            <a:off x="4572000" y="3410712"/>
            <a:ext cx="457200" cy="457200"/>
          </a:xfrm>
          <a:prstGeom prst="ellipse">
            <a:avLst/>
          </a:prstGeom>
          <a:solidFill>
            <a:srgbClr val="CADCFC"/>
          </a:solidFill>
          <a:ln/>
        </p:spPr>
        <p:txBody>
          <a:bodyPr/>
          <a:lstStyle/>
          <a:p>
            <a:endParaRPr lang="en-US"/>
          </a:p>
        </p:txBody>
      </p:sp>
      <p:pic>
        <p:nvPicPr>
          <p:cNvPr id="13" name="Image 2" descr="/home/claude/icons/check.png"/>
          <p:cNvPicPr>
            <a:picLocks noChangeAspect="1"/>
          </p:cNvPicPr>
          <p:nvPr/>
        </p:nvPicPr>
        <p:blipFill>
          <a:blip r:embed="rId4"/>
          <a:stretch>
            <a:fillRect/>
          </a:stretch>
        </p:blipFill>
        <p:spPr>
          <a:xfrm>
            <a:off x="4674870" y="3513582"/>
            <a:ext cx="251460" cy="251460"/>
          </a:xfrm>
          <a:prstGeom prst="rect">
            <a:avLst/>
          </a:prstGeom>
        </p:spPr>
      </p:pic>
      <p:sp>
        <p:nvSpPr>
          <p:cNvPr id="14" name="Text 9"/>
          <p:cNvSpPr/>
          <p:nvPr/>
        </p:nvSpPr>
        <p:spPr>
          <a:xfrm>
            <a:off x="5212080" y="3410712"/>
            <a:ext cx="630936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Provisioning and maintaining network infrastructure</a:t>
            </a:r>
            <a:endParaRPr lang="en-US" sz="1400" dirty="0"/>
          </a:p>
        </p:txBody>
      </p:sp>
      <p:sp>
        <p:nvSpPr>
          <p:cNvPr id="15" name="Shape 10"/>
          <p:cNvSpPr/>
          <p:nvPr/>
        </p:nvSpPr>
        <p:spPr>
          <a:xfrm>
            <a:off x="4572000" y="4123944"/>
            <a:ext cx="457200" cy="457200"/>
          </a:xfrm>
          <a:prstGeom prst="ellipse">
            <a:avLst/>
          </a:prstGeom>
          <a:solidFill>
            <a:srgbClr val="CADCFC"/>
          </a:solidFill>
          <a:ln/>
        </p:spPr>
        <p:txBody>
          <a:bodyPr/>
          <a:lstStyle/>
          <a:p>
            <a:endParaRPr lang="en-US"/>
          </a:p>
        </p:txBody>
      </p:sp>
      <p:pic>
        <p:nvPicPr>
          <p:cNvPr id="16" name="Image 3" descr="/home/claude/icons/check.png"/>
          <p:cNvPicPr>
            <a:picLocks noChangeAspect="1"/>
          </p:cNvPicPr>
          <p:nvPr/>
        </p:nvPicPr>
        <p:blipFill>
          <a:blip r:embed="rId4"/>
          <a:stretch>
            <a:fillRect/>
          </a:stretch>
        </p:blipFill>
        <p:spPr>
          <a:xfrm>
            <a:off x="4674870" y="4226814"/>
            <a:ext cx="251460" cy="251460"/>
          </a:xfrm>
          <a:prstGeom prst="rect">
            <a:avLst/>
          </a:prstGeom>
        </p:spPr>
      </p:pic>
      <p:sp>
        <p:nvSpPr>
          <p:cNvPr id="17" name="Text 11"/>
          <p:cNvSpPr/>
          <p:nvPr/>
        </p:nvSpPr>
        <p:spPr>
          <a:xfrm>
            <a:off x="5212080" y="4123944"/>
            <a:ext cx="630936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Enforcing security and compliance standards</a:t>
            </a:r>
            <a:endParaRPr lang="en-US" sz="1400" dirty="0"/>
          </a:p>
        </p:txBody>
      </p:sp>
      <p:sp>
        <p:nvSpPr>
          <p:cNvPr id="18" name="Shape 12"/>
          <p:cNvSpPr/>
          <p:nvPr/>
        </p:nvSpPr>
        <p:spPr>
          <a:xfrm>
            <a:off x="4572000" y="4837176"/>
            <a:ext cx="457200" cy="457200"/>
          </a:xfrm>
          <a:prstGeom prst="ellipse">
            <a:avLst/>
          </a:prstGeom>
          <a:solidFill>
            <a:srgbClr val="CADCFC"/>
          </a:solidFill>
          <a:ln/>
        </p:spPr>
        <p:txBody>
          <a:bodyPr/>
          <a:lstStyle/>
          <a:p>
            <a:endParaRPr lang="en-US"/>
          </a:p>
        </p:txBody>
      </p:sp>
      <p:pic>
        <p:nvPicPr>
          <p:cNvPr id="19" name="Image 4" descr="/home/claude/icons/check.png"/>
          <p:cNvPicPr>
            <a:picLocks noChangeAspect="1"/>
          </p:cNvPicPr>
          <p:nvPr/>
        </p:nvPicPr>
        <p:blipFill>
          <a:blip r:embed="rId4"/>
          <a:stretch>
            <a:fillRect/>
          </a:stretch>
        </p:blipFill>
        <p:spPr>
          <a:xfrm>
            <a:off x="4674870" y="4940046"/>
            <a:ext cx="251460" cy="251460"/>
          </a:xfrm>
          <a:prstGeom prst="rect">
            <a:avLst/>
          </a:prstGeom>
        </p:spPr>
      </p:pic>
      <p:sp>
        <p:nvSpPr>
          <p:cNvPr id="20" name="Text 13"/>
          <p:cNvSpPr/>
          <p:nvPr/>
        </p:nvSpPr>
        <p:spPr>
          <a:xfrm>
            <a:off x="5212080" y="4837176"/>
            <a:ext cx="630936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Planning capacity for future growth</a:t>
            </a:r>
            <a:endParaRPr lang="en-US" sz="1400" dirty="0"/>
          </a:p>
        </p:txBody>
      </p:sp>
      <p:sp>
        <p:nvSpPr>
          <p:cNvPr id="21" name="Text 14"/>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5</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Definitions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DEFINITION</a:t>
            </a:r>
            <a:endParaRPr lang="en-US" sz="1300" dirty="0"/>
          </a:p>
        </p:txBody>
      </p:sp>
      <p:sp>
        <p:nvSpPr>
          <p:cNvPr id="3" name="Text 1"/>
          <p:cNvSpPr/>
          <p:nvPr/>
        </p:nvSpPr>
        <p:spPr>
          <a:xfrm>
            <a:off x="548640" y="777240"/>
            <a:ext cx="7315200" cy="822960"/>
          </a:xfrm>
          <a:prstGeom prst="rect">
            <a:avLst/>
          </a:prstGeom>
          <a:noFill/>
          <a:ln/>
        </p:spPr>
        <p:txBody>
          <a:bodyPr wrap="square" rtlCol="0" anchor="ctr"/>
          <a:lstStyle/>
          <a:p>
            <a:pPr marL="0" indent="0">
              <a:buNone/>
            </a:pPr>
            <a:r>
              <a:rPr lang="en-US" sz="2800" b="1" dirty="0">
                <a:solidFill>
                  <a:srgbClr val="16232E"/>
                </a:solidFill>
                <a:latin typeface="Cambria" pitchFamily="34" charset="0"/>
                <a:ea typeface="Cambria" pitchFamily="34" charset="-122"/>
                <a:cs typeface="Cambria" pitchFamily="34" charset="-120"/>
              </a:rPr>
              <a:t>What is Network Monitoring?</a:t>
            </a:r>
            <a:endParaRPr lang="en-US" sz="2800" dirty="0"/>
          </a:p>
        </p:txBody>
      </p:sp>
      <p:sp>
        <p:nvSpPr>
          <p:cNvPr id="4" name="Text 2"/>
          <p:cNvSpPr/>
          <p:nvPr/>
        </p:nvSpPr>
        <p:spPr>
          <a:xfrm>
            <a:off x="548640" y="1600200"/>
            <a:ext cx="6858000" cy="1005840"/>
          </a:xfrm>
          <a:prstGeom prst="rect">
            <a:avLst/>
          </a:prstGeom>
          <a:noFill/>
          <a:ln/>
        </p:spPr>
        <p:txBody>
          <a:bodyPr wrap="square" lIns="0" tIns="0" rIns="0" bIns="0" rtlCol="0" anchor="ctr"/>
          <a:lstStyle/>
          <a:p>
            <a:pPr marL="0" indent="0">
              <a:buNone/>
            </a:pPr>
            <a:r>
              <a:rPr lang="en-US" sz="1400" dirty="0">
                <a:solidFill>
                  <a:srgbClr val="5B6B76"/>
                </a:solidFill>
                <a:latin typeface="Calibri" pitchFamily="34" charset="0"/>
                <a:ea typeface="Calibri" pitchFamily="34" charset="-122"/>
                <a:cs typeface="Calibri" pitchFamily="34" charset="-120"/>
              </a:rPr>
              <a:t>The continuous, real-time collection and analysis of network data — devices, traffic, and performance — to detect issues before they become outages.</a:t>
            </a:r>
            <a:endParaRPr lang="en-US" sz="1400" dirty="0"/>
          </a:p>
        </p:txBody>
      </p:sp>
      <p:sp>
        <p:nvSpPr>
          <p:cNvPr id="5" name="Shape 3"/>
          <p:cNvSpPr/>
          <p:nvPr/>
        </p:nvSpPr>
        <p:spPr>
          <a:xfrm>
            <a:off x="548640" y="2743200"/>
            <a:ext cx="457200" cy="457200"/>
          </a:xfrm>
          <a:prstGeom prst="ellipse">
            <a:avLst/>
          </a:prstGeom>
          <a:solidFill>
            <a:srgbClr val="1C7293"/>
          </a:solidFill>
          <a:ln/>
        </p:spPr>
        <p:txBody>
          <a:bodyPr/>
          <a:lstStyle/>
          <a:p>
            <a:endParaRPr lang="en-US"/>
          </a:p>
        </p:txBody>
      </p:sp>
      <p:pic>
        <p:nvPicPr>
          <p:cNvPr id="6" name="Image 0" descr="/home/claude/icons/search.png"/>
          <p:cNvPicPr>
            <a:picLocks noChangeAspect="1"/>
          </p:cNvPicPr>
          <p:nvPr/>
        </p:nvPicPr>
        <p:blipFill>
          <a:blip r:embed="rId3"/>
          <a:stretch>
            <a:fillRect/>
          </a:stretch>
        </p:blipFill>
        <p:spPr>
          <a:xfrm>
            <a:off x="651510" y="2846070"/>
            <a:ext cx="251460" cy="251460"/>
          </a:xfrm>
          <a:prstGeom prst="rect">
            <a:avLst/>
          </a:prstGeom>
        </p:spPr>
      </p:pic>
      <p:sp>
        <p:nvSpPr>
          <p:cNvPr id="7" name="Text 4"/>
          <p:cNvSpPr/>
          <p:nvPr/>
        </p:nvSpPr>
        <p:spPr>
          <a:xfrm>
            <a:off x="1188720" y="2743200"/>
            <a:ext cx="603504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Continuously observes devices, links, and traffic</a:t>
            </a:r>
            <a:endParaRPr lang="en-US" sz="1400" dirty="0"/>
          </a:p>
        </p:txBody>
      </p:sp>
      <p:sp>
        <p:nvSpPr>
          <p:cNvPr id="8" name="Shape 5"/>
          <p:cNvSpPr/>
          <p:nvPr/>
        </p:nvSpPr>
        <p:spPr>
          <a:xfrm>
            <a:off x="548640" y="3456432"/>
            <a:ext cx="457200" cy="457200"/>
          </a:xfrm>
          <a:prstGeom prst="ellipse">
            <a:avLst/>
          </a:prstGeom>
          <a:solidFill>
            <a:srgbClr val="1C7293"/>
          </a:solidFill>
          <a:ln/>
        </p:spPr>
        <p:txBody>
          <a:bodyPr/>
          <a:lstStyle/>
          <a:p>
            <a:endParaRPr lang="en-US"/>
          </a:p>
        </p:txBody>
      </p:sp>
      <p:pic>
        <p:nvPicPr>
          <p:cNvPr id="9" name="Image 1" descr="/home/claude/icons/bell.png"/>
          <p:cNvPicPr>
            <a:picLocks noChangeAspect="1"/>
          </p:cNvPicPr>
          <p:nvPr/>
        </p:nvPicPr>
        <p:blipFill>
          <a:blip r:embed="rId4"/>
          <a:stretch>
            <a:fillRect/>
          </a:stretch>
        </p:blipFill>
        <p:spPr>
          <a:xfrm>
            <a:off x="651510" y="3559302"/>
            <a:ext cx="251460" cy="251460"/>
          </a:xfrm>
          <a:prstGeom prst="rect">
            <a:avLst/>
          </a:prstGeom>
        </p:spPr>
      </p:pic>
      <p:sp>
        <p:nvSpPr>
          <p:cNvPr id="10" name="Text 6"/>
          <p:cNvSpPr/>
          <p:nvPr/>
        </p:nvSpPr>
        <p:spPr>
          <a:xfrm>
            <a:off x="1188720" y="3456432"/>
            <a:ext cx="603504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Raises alerts the moment thresholds are crossed</a:t>
            </a:r>
            <a:endParaRPr lang="en-US" sz="1400" dirty="0"/>
          </a:p>
        </p:txBody>
      </p:sp>
      <p:sp>
        <p:nvSpPr>
          <p:cNvPr id="11" name="Shape 7"/>
          <p:cNvSpPr/>
          <p:nvPr/>
        </p:nvSpPr>
        <p:spPr>
          <a:xfrm>
            <a:off x="548640" y="4169664"/>
            <a:ext cx="457200" cy="457200"/>
          </a:xfrm>
          <a:prstGeom prst="ellipse">
            <a:avLst/>
          </a:prstGeom>
          <a:solidFill>
            <a:srgbClr val="1C7293"/>
          </a:solidFill>
          <a:ln/>
        </p:spPr>
        <p:txBody>
          <a:bodyPr/>
          <a:lstStyle/>
          <a:p>
            <a:endParaRPr lang="en-US"/>
          </a:p>
        </p:txBody>
      </p:sp>
      <p:pic>
        <p:nvPicPr>
          <p:cNvPr id="12" name="Image 2" descr="/home/claude/icons/chart.png"/>
          <p:cNvPicPr>
            <a:picLocks noChangeAspect="1"/>
          </p:cNvPicPr>
          <p:nvPr/>
        </p:nvPicPr>
        <p:blipFill>
          <a:blip r:embed="rId5"/>
          <a:stretch>
            <a:fillRect/>
          </a:stretch>
        </p:blipFill>
        <p:spPr>
          <a:xfrm>
            <a:off x="651510" y="4272534"/>
            <a:ext cx="251460" cy="251460"/>
          </a:xfrm>
          <a:prstGeom prst="rect">
            <a:avLst/>
          </a:prstGeom>
        </p:spPr>
      </p:pic>
      <p:sp>
        <p:nvSpPr>
          <p:cNvPr id="13" name="Text 8"/>
          <p:cNvSpPr/>
          <p:nvPr/>
        </p:nvSpPr>
        <p:spPr>
          <a:xfrm>
            <a:off x="1188720" y="4169664"/>
            <a:ext cx="6035040" cy="457200"/>
          </a:xfrm>
          <a:prstGeom prst="rect">
            <a:avLst/>
          </a:prstGeom>
          <a:noFill/>
          <a:ln/>
        </p:spPr>
        <p:txBody>
          <a:bodyPr wrap="square" lIns="0" tIns="0" rIns="0" bIns="0" rtlCol="0" anchor="ctr"/>
          <a:lstStyle/>
          <a:p>
            <a:pPr marL="0" indent="0">
              <a:buNone/>
            </a:pPr>
            <a:r>
              <a:rPr lang="en-US" sz="1400" dirty="0">
                <a:solidFill>
                  <a:srgbClr val="16232E"/>
                </a:solidFill>
                <a:latin typeface="Calibri" pitchFamily="34" charset="0"/>
                <a:ea typeface="Calibri" pitchFamily="34" charset="-122"/>
                <a:cs typeface="Calibri" pitchFamily="34" charset="-120"/>
              </a:rPr>
              <a:t>Feeds dashboards and historical trend reports</a:t>
            </a:r>
            <a:endParaRPr lang="en-US" sz="1400" dirty="0"/>
          </a:p>
        </p:txBody>
      </p:sp>
      <p:sp>
        <p:nvSpPr>
          <p:cNvPr id="14" name="Shape 9"/>
          <p:cNvSpPr/>
          <p:nvPr/>
        </p:nvSpPr>
        <p:spPr>
          <a:xfrm>
            <a:off x="7863840" y="777240"/>
            <a:ext cx="3749040" cy="5303520"/>
          </a:xfrm>
          <a:prstGeom prst="roundRect">
            <a:avLst>
              <a:gd name="adj" fmla="val 2927"/>
            </a:avLst>
          </a:prstGeom>
          <a:solidFill>
            <a:srgbClr val="134074"/>
          </a:solidFill>
          <a:ln/>
        </p:spPr>
        <p:txBody>
          <a:bodyPr/>
          <a:lstStyle/>
          <a:p>
            <a:endParaRPr lang="en-US"/>
          </a:p>
        </p:txBody>
      </p:sp>
      <p:sp>
        <p:nvSpPr>
          <p:cNvPr id="15" name="Shape 10"/>
          <p:cNvSpPr/>
          <p:nvPr/>
        </p:nvSpPr>
        <p:spPr>
          <a:xfrm>
            <a:off x="9281160" y="1371600"/>
            <a:ext cx="914400" cy="914400"/>
          </a:xfrm>
          <a:prstGeom prst="ellipse">
            <a:avLst/>
          </a:prstGeom>
          <a:solidFill>
            <a:srgbClr val="2A3676"/>
          </a:solidFill>
          <a:ln/>
        </p:spPr>
        <p:txBody>
          <a:bodyPr/>
          <a:lstStyle/>
          <a:p>
            <a:endParaRPr lang="en-US"/>
          </a:p>
        </p:txBody>
      </p:sp>
      <p:pic>
        <p:nvPicPr>
          <p:cNvPr id="16" name="Image 3" descr="/home/claude/icons/eye.png"/>
          <p:cNvPicPr>
            <a:picLocks noChangeAspect="1"/>
          </p:cNvPicPr>
          <p:nvPr/>
        </p:nvPicPr>
        <p:blipFill>
          <a:blip r:embed="rId6"/>
          <a:stretch>
            <a:fillRect/>
          </a:stretch>
        </p:blipFill>
        <p:spPr>
          <a:xfrm>
            <a:off x="9486900" y="1577340"/>
            <a:ext cx="502920" cy="502920"/>
          </a:xfrm>
          <a:prstGeom prst="rect">
            <a:avLst/>
          </a:prstGeom>
        </p:spPr>
      </p:pic>
      <p:sp>
        <p:nvSpPr>
          <p:cNvPr id="17" name="Text 11"/>
          <p:cNvSpPr/>
          <p:nvPr/>
        </p:nvSpPr>
        <p:spPr>
          <a:xfrm>
            <a:off x="8229600" y="2514600"/>
            <a:ext cx="3017520" cy="1463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Monitoring answers:</a:t>
            </a:r>
            <a:endParaRPr lang="en-US" sz="1600" dirty="0"/>
          </a:p>
          <a:p>
            <a:pPr marL="0" indent="0">
              <a:buNone/>
            </a:pPr>
            <a:r>
              <a:rPr lang="en-US" sz="1600" b="1" dirty="0">
                <a:solidFill>
                  <a:srgbClr val="FFFFFF"/>
                </a:solidFill>
                <a:latin typeface="Cambria" pitchFamily="34" charset="0"/>
                <a:ea typeface="Cambria" pitchFamily="34" charset="-122"/>
                <a:cs typeface="Cambria" pitchFamily="34" charset="-120"/>
              </a:rPr>
              <a:t>“Is everything working</a:t>
            </a:r>
            <a:endParaRPr lang="en-US" sz="1600" dirty="0"/>
          </a:p>
          <a:p>
            <a:pPr marL="0" indent="0">
              <a:buNone/>
            </a:pPr>
            <a:r>
              <a:rPr lang="en-US" sz="1600" b="1" dirty="0">
                <a:solidFill>
                  <a:srgbClr val="FFFFFF"/>
                </a:solidFill>
                <a:latin typeface="Cambria" pitchFamily="34" charset="0"/>
                <a:ea typeface="Cambria" pitchFamily="34" charset="-122"/>
                <a:cs typeface="Cambria" pitchFamily="34" charset="-120"/>
              </a:rPr>
              <a:t>right now?”</a:t>
            </a:r>
            <a:endParaRPr lang="en-US" sz="1600" dirty="0"/>
          </a:p>
        </p:txBody>
      </p:sp>
      <p:sp>
        <p:nvSpPr>
          <p:cNvPr id="18" name="Shape 12"/>
          <p:cNvSpPr/>
          <p:nvPr/>
        </p:nvSpPr>
        <p:spPr>
          <a:xfrm>
            <a:off x="8229600" y="4160520"/>
            <a:ext cx="2377440" cy="0"/>
          </a:xfrm>
          <a:prstGeom prst="line">
            <a:avLst/>
          </a:prstGeom>
          <a:noFill/>
          <a:ln w="12700">
            <a:solidFill>
              <a:srgbClr val="44559A"/>
            </a:solidFill>
            <a:prstDash val="solid"/>
          </a:ln>
        </p:spPr>
        <p:txBody>
          <a:bodyPr/>
          <a:lstStyle/>
          <a:p>
            <a:endParaRPr lang="en-US"/>
          </a:p>
        </p:txBody>
      </p:sp>
      <p:sp>
        <p:nvSpPr>
          <p:cNvPr id="19" name="Text 13"/>
          <p:cNvSpPr/>
          <p:nvPr/>
        </p:nvSpPr>
        <p:spPr>
          <a:xfrm>
            <a:off x="8229600" y="4343400"/>
            <a:ext cx="3017520" cy="1463040"/>
          </a:xfrm>
          <a:prstGeom prst="rect">
            <a:avLst/>
          </a:prstGeom>
          <a:noFill/>
          <a:ln/>
        </p:spPr>
        <p:txBody>
          <a:bodyPr wrap="square" lIns="0" tIns="0" rIns="0" bIns="0" rtlCol="0" anchor="ctr"/>
          <a:lstStyle/>
          <a:p>
            <a:pPr marL="0" indent="0">
              <a:buNone/>
            </a:pPr>
            <a:r>
              <a:rPr lang="en-US" sz="1200" dirty="0">
                <a:solidFill>
                  <a:srgbClr val="9FB3C8"/>
                </a:solidFill>
                <a:latin typeface="Calibri" pitchFamily="34" charset="0"/>
                <a:ea typeface="Calibri" pitchFamily="34" charset="-122"/>
                <a:cs typeface="Calibri" pitchFamily="34" charset="-120"/>
              </a:rPr>
              <a:t>Management vs. Monitoring:</a:t>
            </a:r>
            <a:endParaRPr lang="en-US" sz="1200" dirty="0"/>
          </a:p>
          <a:p>
            <a:pPr marL="0" indent="0">
              <a:buNone/>
            </a:pPr>
            <a:r>
              <a:rPr lang="en-US" sz="1200" dirty="0">
                <a:solidFill>
                  <a:srgbClr val="9FB3C8"/>
                </a:solidFill>
                <a:latin typeface="Calibri" pitchFamily="34" charset="0"/>
                <a:ea typeface="Calibri" pitchFamily="34" charset="-122"/>
                <a:cs typeface="Calibri" pitchFamily="34" charset="-120"/>
              </a:rPr>
              <a:t>Management acts on the network.</a:t>
            </a:r>
            <a:endParaRPr lang="en-US" sz="1200" dirty="0"/>
          </a:p>
          <a:p>
            <a:pPr marL="0" indent="0">
              <a:buNone/>
            </a:pPr>
            <a:r>
              <a:rPr lang="en-US" sz="1200" dirty="0">
                <a:solidFill>
                  <a:srgbClr val="9FB3C8"/>
                </a:solidFill>
                <a:latin typeface="Calibri" pitchFamily="34" charset="0"/>
                <a:ea typeface="Calibri" pitchFamily="34" charset="-122"/>
                <a:cs typeface="Calibri" pitchFamily="34" charset="-120"/>
              </a:rPr>
              <a:t>Monitoring watches it.</a:t>
            </a:r>
            <a:endParaRPr lang="en-US" sz="1200" dirty="0"/>
          </a:p>
        </p:txBody>
      </p:sp>
      <p:sp>
        <p:nvSpPr>
          <p:cNvPr id="20" name="Text 14"/>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6</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Definitions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0B2545"/>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CADCFC"/>
                </a:solidFill>
                <a:latin typeface="Calibri" pitchFamily="34" charset="0"/>
                <a:ea typeface="Calibri" pitchFamily="34" charset="-122"/>
                <a:cs typeface="Calibri" pitchFamily="34" charset="-120"/>
              </a:rPr>
              <a:t>WHY IT MATTERS</a:t>
            </a:r>
            <a:endParaRPr lang="en-US" sz="1300" dirty="0"/>
          </a:p>
        </p:txBody>
      </p:sp>
      <p:sp>
        <p:nvSpPr>
          <p:cNvPr id="3" name="Text 1"/>
          <p:cNvSpPr/>
          <p:nvPr/>
        </p:nvSpPr>
        <p:spPr>
          <a:xfrm>
            <a:off x="548640" y="777240"/>
            <a:ext cx="9601200" cy="73152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Visibility is the foundation of control</a:t>
            </a:r>
            <a:endParaRPr lang="en-US" sz="3000" dirty="0"/>
          </a:p>
        </p:txBody>
      </p:sp>
      <p:sp>
        <p:nvSpPr>
          <p:cNvPr id="4" name="Shape 2"/>
          <p:cNvSpPr/>
          <p:nvPr/>
        </p:nvSpPr>
        <p:spPr>
          <a:xfrm>
            <a:off x="548640" y="1828800"/>
            <a:ext cx="2606040" cy="2926080"/>
          </a:xfrm>
          <a:prstGeom prst="roundRect">
            <a:avLst>
              <a:gd name="adj" fmla="val 3509"/>
            </a:avLst>
          </a:prstGeom>
          <a:solidFill>
            <a:srgbClr val="13315C"/>
          </a:solidFill>
          <a:ln/>
        </p:spPr>
        <p:txBody>
          <a:bodyPr/>
          <a:lstStyle/>
          <a:p>
            <a:endParaRPr lang="en-US"/>
          </a:p>
        </p:txBody>
      </p:sp>
      <p:sp>
        <p:nvSpPr>
          <p:cNvPr id="5" name="Shape 3"/>
          <p:cNvSpPr/>
          <p:nvPr/>
        </p:nvSpPr>
        <p:spPr>
          <a:xfrm>
            <a:off x="1440180" y="2194560"/>
            <a:ext cx="822960" cy="822960"/>
          </a:xfrm>
          <a:prstGeom prst="ellipse">
            <a:avLst/>
          </a:prstGeom>
          <a:solidFill>
            <a:srgbClr val="CADCFC"/>
          </a:solidFill>
          <a:ln/>
        </p:spPr>
        <p:txBody>
          <a:bodyPr/>
          <a:lstStyle/>
          <a:p>
            <a:endParaRPr lang="en-US"/>
          </a:p>
        </p:txBody>
      </p:sp>
      <p:pic>
        <p:nvPicPr>
          <p:cNvPr id="6" name="Image 0" descr="/home/claude/icons/bolt.png"/>
          <p:cNvPicPr>
            <a:picLocks noChangeAspect="1"/>
          </p:cNvPicPr>
          <p:nvPr/>
        </p:nvPicPr>
        <p:blipFill>
          <a:blip r:embed="rId3"/>
          <a:stretch>
            <a:fillRect/>
          </a:stretch>
        </p:blipFill>
        <p:spPr>
          <a:xfrm>
            <a:off x="1645920" y="2400300"/>
            <a:ext cx="411480" cy="411480"/>
          </a:xfrm>
          <a:prstGeom prst="rect">
            <a:avLst/>
          </a:prstGeom>
        </p:spPr>
      </p:pic>
      <p:sp>
        <p:nvSpPr>
          <p:cNvPr id="7" name="Text 4"/>
          <p:cNvSpPr/>
          <p:nvPr/>
        </p:nvSpPr>
        <p:spPr>
          <a:xfrm>
            <a:off x="731520" y="3246120"/>
            <a:ext cx="224028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Faster response</a:t>
            </a:r>
            <a:endParaRPr lang="en-US" sz="1500" dirty="0"/>
          </a:p>
        </p:txBody>
      </p:sp>
      <p:sp>
        <p:nvSpPr>
          <p:cNvPr id="8" name="Text 5"/>
          <p:cNvSpPr/>
          <p:nvPr/>
        </p:nvSpPr>
        <p:spPr>
          <a:xfrm>
            <a:off x="777240" y="3703320"/>
            <a:ext cx="2148840" cy="914400"/>
          </a:xfrm>
          <a:prstGeom prst="rect">
            <a:avLst/>
          </a:prstGeom>
          <a:noFill/>
          <a:ln/>
        </p:spPr>
        <p:txBody>
          <a:bodyPr wrap="square" lIns="0" tIns="0" rIns="0" bIns="0" rtlCol="0" anchor="ctr"/>
          <a:lstStyle/>
          <a:p>
            <a:pPr marL="0" indent="0" algn="ctr">
              <a:buNone/>
            </a:pPr>
            <a:r>
              <a:rPr lang="en-US" sz="1150" dirty="0">
                <a:solidFill>
                  <a:srgbClr val="9FB3C8"/>
                </a:solidFill>
                <a:latin typeface="Calibri" pitchFamily="34" charset="0"/>
                <a:ea typeface="Calibri" pitchFamily="34" charset="-122"/>
                <a:cs typeface="Calibri" pitchFamily="34" charset="-120"/>
              </a:rPr>
              <a:t>Spot problems early and shorten time to resolution</a:t>
            </a:r>
            <a:endParaRPr lang="en-US" sz="1150" dirty="0"/>
          </a:p>
        </p:txBody>
      </p:sp>
      <p:sp>
        <p:nvSpPr>
          <p:cNvPr id="9" name="Shape 6"/>
          <p:cNvSpPr/>
          <p:nvPr/>
        </p:nvSpPr>
        <p:spPr>
          <a:xfrm>
            <a:off x="3410712" y="1828800"/>
            <a:ext cx="2606040" cy="2926080"/>
          </a:xfrm>
          <a:prstGeom prst="roundRect">
            <a:avLst>
              <a:gd name="adj" fmla="val 3509"/>
            </a:avLst>
          </a:prstGeom>
          <a:solidFill>
            <a:srgbClr val="13315C"/>
          </a:solidFill>
          <a:ln/>
        </p:spPr>
        <p:txBody>
          <a:bodyPr/>
          <a:lstStyle/>
          <a:p>
            <a:endParaRPr lang="en-US"/>
          </a:p>
        </p:txBody>
      </p:sp>
      <p:sp>
        <p:nvSpPr>
          <p:cNvPr id="10" name="Shape 7"/>
          <p:cNvSpPr/>
          <p:nvPr/>
        </p:nvSpPr>
        <p:spPr>
          <a:xfrm>
            <a:off x="4302252" y="2194560"/>
            <a:ext cx="822960" cy="822960"/>
          </a:xfrm>
          <a:prstGeom prst="ellipse">
            <a:avLst/>
          </a:prstGeom>
          <a:solidFill>
            <a:srgbClr val="CADCFC"/>
          </a:solidFill>
          <a:ln/>
        </p:spPr>
        <p:txBody>
          <a:bodyPr/>
          <a:lstStyle/>
          <a:p>
            <a:endParaRPr lang="en-US"/>
          </a:p>
        </p:txBody>
      </p:sp>
      <p:pic>
        <p:nvPicPr>
          <p:cNvPr id="11" name="Image 1" descr="/home/claude/icons/shield.png"/>
          <p:cNvPicPr>
            <a:picLocks noChangeAspect="1"/>
          </p:cNvPicPr>
          <p:nvPr/>
        </p:nvPicPr>
        <p:blipFill>
          <a:blip r:embed="rId4"/>
          <a:stretch>
            <a:fillRect/>
          </a:stretch>
        </p:blipFill>
        <p:spPr>
          <a:xfrm>
            <a:off x="4507992" y="2400300"/>
            <a:ext cx="411480" cy="411480"/>
          </a:xfrm>
          <a:prstGeom prst="rect">
            <a:avLst/>
          </a:prstGeom>
        </p:spPr>
      </p:pic>
      <p:sp>
        <p:nvSpPr>
          <p:cNvPr id="12" name="Text 8"/>
          <p:cNvSpPr/>
          <p:nvPr/>
        </p:nvSpPr>
        <p:spPr>
          <a:xfrm>
            <a:off x="3593592" y="3246120"/>
            <a:ext cx="224028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Stronger security</a:t>
            </a:r>
            <a:endParaRPr lang="en-US" sz="1500" dirty="0"/>
          </a:p>
        </p:txBody>
      </p:sp>
      <p:sp>
        <p:nvSpPr>
          <p:cNvPr id="13" name="Text 9"/>
          <p:cNvSpPr/>
          <p:nvPr/>
        </p:nvSpPr>
        <p:spPr>
          <a:xfrm>
            <a:off x="3639312" y="3703320"/>
            <a:ext cx="2148840" cy="914400"/>
          </a:xfrm>
          <a:prstGeom prst="rect">
            <a:avLst/>
          </a:prstGeom>
          <a:noFill/>
          <a:ln/>
        </p:spPr>
        <p:txBody>
          <a:bodyPr wrap="square" lIns="0" tIns="0" rIns="0" bIns="0" rtlCol="0" anchor="ctr"/>
          <a:lstStyle/>
          <a:p>
            <a:pPr marL="0" indent="0" algn="ctr">
              <a:buNone/>
            </a:pPr>
            <a:r>
              <a:rPr lang="en-US" sz="1150" dirty="0">
                <a:solidFill>
                  <a:srgbClr val="9FB3C8"/>
                </a:solidFill>
                <a:latin typeface="Calibri" pitchFamily="34" charset="0"/>
                <a:ea typeface="Calibri" pitchFamily="34" charset="-122"/>
                <a:cs typeface="Calibri" pitchFamily="34" charset="-120"/>
              </a:rPr>
              <a:t>Unusual traffic and anomalies surface quickly</a:t>
            </a:r>
            <a:endParaRPr lang="en-US" sz="1150" dirty="0"/>
          </a:p>
        </p:txBody>
      </p:sp>
      <p:sp>
        <p:nvSpPr>
          <p:cNvPr id="14" name="Shape 10"/>
          <p:cNvSpPr/>
          <p:nvPr/>
        </p:nvSpPr>
        <p:spPr>
          <a:xfrm>
            <a:off x="6272784" y="1828800"/>
            <a:ext cx="2606040" cy="2926080"/>
          </a:xfrm>
          <a:prstGeom prst="roundRect">
            <a:avLst>
              <a:gd name="adj" fmla="val 3509"/>
            </a:avLst>
          </a:prstGeom>
          <a:solidFill>
            <a:srgbClr val="13315C"/>
          </a:solidFill>
          <a:ln/>
        </p:spPr>
        <p:txBody>
          <a:bodyPr/>
          <a:lstStyle/>
          <a:p>
            <a:endParaRPr lang="en-US"/>
          </a:p>
        </p:txBody>
      </p:sp>
      <p:sp>
        <p:nvSpPr>
          <p:cNvPr id="15" name="Shape 11"/>
          <p:cNvSpPr/>
          <p:nvPr/>
        </p:nvSpPr>
        <p:spPr>
          <a:xfrm>
            <a:off x="7164324" y="2194560"/>
            <a:ext cx="822960" cy="822960"/>
          </a:xfrm>
          <a:prstGeom prst="ellipse">
            <a:avLst/>
          </a:prstGeom>
          <a:solidFill>
            <a:srgbClr val="CADCFC"/>
          </a:solidFill>
          <a:ln/>
        </p:spPr>
        <p:txBody>
          <a:bodyPr/>
          <a:lstStyle/>
          <a:p>
            <a:endParaRPr lang="en-US"/>
          </a:p>
        </p:txBody>
      </p:sp>
      <p:pic>
        <p:nvPicPr>
          <p:cNvPr id="16" name="Image 2" descr="/home/claude/icons/chart.png"/>
          <p:cNvPicPr>
            <a:picLocks noChangeAspect="1"/>
          </p:cNvPicPr>
          <p:nvPr/>
        </p:nvPicPr>
        <p:blipFill>
          <a:blip r:embed="rId5"/>
          <a:stretch>
            <a:fillRect/>
          </a:stretch>
        </p:blipFill>
        <p:spPr>
          <a:xfrm>
            <a:off x="7370064" y="2400300"/>
            <a:ext cx="411480" cy="411480"/>
          </a:xfrm>
          <a:prstGeom prst="rect">
            <a:avLst/>
          </a:prstGeom>
        </p:spPr>
      </p:pic>
      <p:sp>
        <p:nvSpPr>
          <p:cNvPr id="17" name="Text 12"/>
          <p:cNvSpPr/>
          <p:nvPr/>
        </p:nvSpPr>
        <p:spPr>
          <a:xfrm>
            <a:off x="6455664" y="3246120"/>
            <a:ext cx="224028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Informed planning</a:t>
            </a:r>
            <a:endParaRPr lang="en-US" sz="1500" dirty="0"/>
          </a:p>
        </p:txBody>
      </p:sp>
      <p:sp>
        <p:nvSpPr>
          <p:cNvPr id="18" name="Text 13"/>
          <p:cNvSpPr/>
          <p:nvPr/>
        </p:nvSpPr>
        <p:spPr>
          <a:xfrm>
            <a:off x="6501384" y="3703320"/>
            <a:ext cx="2148840" cy="914400"/>
          </a:xfrm>
          <a:prstGeom prst="rect">
            <a:avLst/>
          </a:prstGeom>
          <a:noFill/>
          <a:ln/>
        </p:spPr>
        <p:txBody>
          <a:bodyPr wrap="square" lIns="0" tIns="0" rIns="0" bIns="0" rtlCol="0" anchor="ctr"/>
          <a:lstStyle/>
          <a:p>
            <a:pPr marL="0" indent="0" algn="ctr">
              <a:buNone/>
            </a:pPr>
            <a:r>
              <a:rPr lang="en-US" sz="1150" dirty="0">
                <a:solidFill>
                  <a:srgbClr val="9FB3C8"/>
                </a:solidFill>
                <a:latin typeface="Calibri" pitchFamily="34" charset="0"/>
                <a:ea typeface="Calibri" pitchFamily="34" charset="-122"/>
                <a:cs typeface="Calibri" pitchFamily="34" charset="-120"/>
              </a:rPr>
              <a:t>Historical trends guide capacity decisions</a:t>
            </a:r>
            <a:endParaRPr lang="en-US" sz="1150" dirty="0"/>
          </a:p>
        </p:txBody>
      </p:sp>
      <p:sp>
        <p:nvSpPr>
          <p:cNvPr id="19" name="Shape 14"/>
          <p:cNvSpPr/>
          <p:nvPr/>
        </p:nvSpPr>
        <p:spPr>
          <a:xfrm>
            <a:off x="9134856" y="1828800"/>
            <a:ext cx="2606040" cy="2926080"/>
          </a:xfrm>
          <a:prstGeom prst="roundRect">
            <a:avLst>
              <a:gd name="adj" fmla="val 3509"/>
            </a:avLst>
          </a:prstGeom>
          <a:solidFill>
            <a:srgbClr val="13315C"/>
          </a:solidFill>
          <a:ln/>
        </p:spPr>
        <p:txBody>
          <a:bodyPr/>
          <a:lstStyle/>
          <a:p>
            <a:endParaRPr lang="en-US"/>
          </a:p>
        </p:txBody>
      </p:sp>
      <p:sp>
        <p:nvSpPr>
          <p:cNvPr id="20" name="Shape 15"/>
          <p:cNvSpPr/>
          <p:nvPr/>
        </p:nvSpPr>
        <p:spPr>
          <a:xfrm>
            <a:off x="10026396" y="2194560"/>
            <a:ext cx="822960" cy="822960"/>
          </a:xfrm>
          <a:prstGeom prst="ellipse">
            <a:avLst/>
          </a:prstGeom>
          <a:solidFill>
            <a:srgbClr val="CADCFC"/>
          </a:solidFill>
          <a:ln/>
        </p:spPr>
        <p:txBody>
          <a:bodyPr/>
          <a:lstStyle/>
          <a:p>
            <a:endParaRPr lang="en-US"/>
          </a:p>
        </p:txBody>
      </p:sp>
      <p:pic>
        <p:nvPicPr>
          <p:cNvPr id="21" name="Image 3" descr="/home/claude/icons/users.png"/>
          <p:cNvPicPr>
            <a:picLocks noChangeAspect="1"/>
          </p:cNvPicPr>
          <p:nvPr/>
        </p:nvPicPr>
        <p:blipFill>
          <a:blip r:embed="rId6"/>
          <a:stretch>
            <a:fillRect/>
          </a:stretch>
        </p:blipFill>
        <p:spPr>
          <a:xfrm>
            <a:off x="10232136" y="2400300"/>
            <a:ext cx="411480" cy="411480"/>
          </a:xfrm>
          <a:prstGeom prst="rect">
            <a:avLst/>
          </a:prstGeom>
        </p:spPr>
      </p:pic>
      <p:sp>
        <p:nvSpPr>
          <p:cNvPr id="22" name="Text 16"/>
          <p:cNvSpPr/>
          <p:nvPr/>
        </p:nvSpPr>
        <p:spPr>
          <a:xfrm>
            <a:off x="9317736" y="3246120"/>
            <a:ext cx="2240280"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Better experience</a:t>
            </a:r>
            <a:endParaRPr lang="en-US" sz="1500" dirty="0"/>
          </a:p>
        </p:txBody>
      </p:sp>
      <p:sp>
        <p:nvSpPr>
          <p:cNvPr id="23" name="Text 17"/>
          <p:cNvSpPr/>
          <p:nvPr/>
        </p:nvSpPr>
        <p:spPr>
          <a:xfrm>
            <a:off x="9363456" y="3703320"/>
            <a:ext cx="2148840" cy="914400"/>
          </a:xfrm>
          <a:prstGeom prst="rect">
            <a:avLst/>
          </a:prstGeom>
          <a:noFill/>
          <a:ln/>
        </p:spPr>
        <p:txBody>
          <a:bodyPr wrap="square" lIns="0" tIns="0" rIns="0" bIns="0" rtlCol="0" anchor="ctr"/>
          <a:lstStyle/>
          <a:p>
            <a:pPr marL="0" indent="0" algn="ctr">
              <a:buNone/>
            </a:pPr>
            <a:r>
              <a:rPr lang="en-US" sz="1150" dirty="0">
                <a:solidFill>
                  <a:srgbClr val="9FB3C8"/>
                </a:solidFill>
                <a:latin typeface="Calibri" pitchFamily="34" charset="0"/>
                <a:ea typeface="Calibri" pitchFamily="34" charset="-122"/>
                <a:cs typeface="Calibri" pitchFamily="34" charset="-120"/>
              </a:rPr>
              <a:t>Reliable networks keep users and services productive</a:t>
            </a:r>
            <a:endParaRPr lang="en-US" sz="1150" dirty="0"/>
          </a:p>
        </p:txBody>
      </p:sp>
      <p:sp>
        <p:nvSpPr>
          <p:cNvPr id="24" name="Text 18"/>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7</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9FB3C8"/>
                </a:solidFill>
                <a:latin typeface="Calibri" pitchFamily="34" charset="0"/>
                <a:ea typeface="Calibri" pitchFamily="34" charset="-122"/>
                <a:cs typeface="Calibri" pitchFamily="34" charset="-120"/>
              </a:rPr>
              <a:t>Why It Matters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CORE COMPONENTS</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16232E"/>
                </a:solidFill>
                <a:latin typeface="Cambria" pitchFamily="34" charset="0"/>
                <a:ea typeface="Cambria" pitchFamily="34" charset="-122"/>
                <a:cs typeface="Cambria" pitchFamily="34" charset="-120"/>
              </a:rPr>
              <a:t>The FCAPS Management Model</a:t>
            </a:r>
            <a:endParaRPr lang="en-US" sz="3000" dirty="0"/>
          </a:p>
        </p:txBody>
      </p:sp>
      <p:sp>
        <p:nvSpPr>
          <p:cNvPr id="4" name="Text 2"/>
          <p:cNvSpPr/>
          <p:nvPr/>
        </p:nvSpPr>
        <p:spPr>
          <a:xfrm>
            <a:off x="548640" y="1417320"/>
            <a:ext cx="8229600" cy="365760"/>
          </a:xfrm>
          <a:prstGeom prst="rect">
            <a:avLst/>
          </a:prstGeom>
          <a:noFill/>
          <a:ln/>
        </p:spPr>
        <p:txBody>
          <a:bodyPr wrap="square" rtlCol="0" anchor="ctr"/>
          <a:lstStyle/>
          <a:p>
            <a:pPr marL="0" indent="0">
              <a:buNone/>
            </a:pPr>
            <a:r>
              <a:rPr lang="en-US" sz="1300" i="1" dirty="0">
                <a:solidFill>
                  <a:srgbClr val="5B6B76"/>
                </a:solidFill>
                <a:latin typeface="Calibri" pitchFamily="34" charset="0"/>
                <a:ea typeface="Calibri" pitchFamily="34" charset="-122"/>
                <a:cs typeface="Calibri" pitchFamily="34" charset="-120"/>
              </a:rPr>
              <a:t>The ISO framework used to organize network management functions</a:t>
            </a:r>
            <a:endParaRPr lang="en-US" sz="1300" dirty="0"/>
          </a:p>
        </p:txBody>
      </p:sp>
      <p:sp>
        <p:nvSpPr>
          <p:cNvPr id="5" name="Shape 3"/>
          <p:cNvSpPr/>
          <p:nvPr/>
        </p:nvSpPr>
        <p:spPr>
          <a:xfrm>
            <a:off x="548640" y="2057400"/>
            <a:ext cx="2084832" cy="3931920"/>
          </a:xfrm>
          <a:prstGeom prst="roundRect">
            <a:avLst>
              <a:gd name="adj" fmla="val 3509"/>
            </a:avLst>
          </a:prstGeom>
          <a:solidFill>
            <a:srgbClr val="134074"/>
          </a:solidFill>
          <a:ln/>
        </p:spPr>
        <p:txBody>
          <a:bodyPr/>
          <a:lstStyle/>
          <a:p>
            <a:endParaRPr lang="en-US"/>
          </a:p>
        </p:txBody>
      </p:sp>
      <p:sp>
        <p:nvSpPr>
          <p:cNvPr id="6" name="Text 4"/>
          <p:cNvSpPr/>
          <p:nvPr/>
        </p:nvSpPr>
        <p:spPr>
          <a:xfrm>
            <a:off x="685800" y="2194560"/>
            <a:ext cx="914400" cy="548640"/>
          </a:xfrm>
          <a:prstGeom prst="rect">
            <a:avLst/>
          </a:prstGeom>
          <a:noFill/>
          <a:ln/>
        </p:spPr>
        <p:txBody>
          <a:bodyPr wrap="square" lIns="0" tIns="0" rIns="0" bIns="0" rtlCol="0" anchor="ctr"/>
          <a:lstStyle/>
          <a:p>
            <a:pPr marL="0" indent="0">
              <a:buNone/>
            </a:pPr>
            <a:r>
              <a:rPr lang="en-US" sz="2600" b="1" dirty="0">
                <a:solidFill>
                  <a:srgbClr val="2A4A73"/>
                </a:solidFill>
                <a:latin typeface="Cambria" pitchFamily="34" charset="0"/>
                <a:ea typeface="Cambria" pitchFamily="34" charset="-122"/>
                <a:cs typeface="Cambria" pitchFamily="34" charset="-120"/>
              </a:rPr>
              <a:t>F</a:t>
            </a:r>
            <a:endParaRPr lang="en-US" sz="2600" dirty="0"/>
          </a:p>
        </p:txBody>
      </p:sp>
      <p:sp>
        <p:nvSpPr>
          <p:cNvPr id="7" name="Shape 5"/>
          <p:cNvSpPr/>
          <p:nvPr/>
        </p:nvSpPr>
        <p:spPr>
          <a:xfrm>
            <a:off x="1225296" y="2926080"/>
            <a:ext cx="731520" cy="731520"/>
          </a:xfrm>
          <a:prstGeom prst="ellipse">
            <a:avLst/>
          </a:prstGeom>
          <a:solidFill>
            <a:srgbClr val="2A4A73"/>
          </a:solidFill>
          <a:ln/>
        </p:spPr>
        <p:txBody>
          <a:bodyPr/>
          <a:lstStyle/>
          <a:p>
            <a:endParaRPr lang="en-US"/>
          </a:p>
        </p:txBody>
      </p:sp>
      <p:pic>
        <p:nvPicPr>
          <p:cNvPr id="8" name="Image 0" descr="/home/claude/icons/alert.png"/>
          <p:cNvPicPr>
            <a:picLocks noChangeAspect="1"/>
          </p:cNvPicPr>
          <p:nvPr/>
        </p:nvPicPr>
        <p:blipFill>
          <a:blip r:embed="rId3"/>
          <a:stretch>
            <a:fillRect/>
          </a:stretch>
        </p:blipFill>
        <p:spPr>
          <a:xfrm>
            <a:off x="1389888" y="3090672"/>
            <a:ext cx="402336" cy="402336"/>
          </a:xfrm>
          <a:prstGeom prst="rect">
            <a:avLst/>
          </a:prstGeom>
        </p:spPr>
      </p:pic>
      <p:sp>
        <p:nvSpPr>
          <p:cNvPr id="9" name="Text 6"/>
          <p:cNvSpPr/>
          <p:nvPr/>
        </p:nvSpPr>
        <p:spPr>
          <a:xfrm>
            <a:off x="685800" y="3931920"/>
            <a:ext cx="1810512"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Fault</a:t>
            </a:r>
            <a:endParaRPr lang="en-US" sz="1500" dirty="0"/>
          </a:p>
        </p:txBody>
      </p:sp>
      <p:sp>
        <p:nvSpPr>
          <p:cNvPr id="10" name="Text 7"/>
          <p:cNvSpPr/>
          <p:nvPr/>
        </p:nvSpPr>
        <p:spPr>
          <a:xfrm>
            <a:off x="731520" y="4389120"/>
            <a:ext cx="1719072" cy="1371600"/>
          </a:xfrm>
          <a:prstGeom prst="rect">
            <a:avLst/>
          </a:prstGeom>
          <a:noFill/>
          <a:ln/>
        </p:spPr>
        <p:txBody>
          <a:bodyPr wrap="square" lIns="0" tIns="0" rIns="0" bIns="0" rtlCol="0" anchor="ctr"/>
          <a:lstStyle/>
          <a:p>
            <a:pPr marL="0" indent="0" algn="ctr">
              <a:buNone/>
            </a:pPr>
            <a:r>
              <a:rPr lang="en-US" sz="1100" dirty="0">
                <a:solidFill>
                  <a:srgbClr val="CADCFC"/>
                </a:solidFill>
                <a:latin typeface="Calibri" pitchFamily="34" charset="0"/>
                <a:ea typeface="Calibri" pitchFamily="34" charset="-122"/>
                <a:cs typeface="Calibri" pitchFamily="34" charset="-120"/>
              </a:rPr>
              <a:t>Detect, log, and resolve problems</a:t>
            </a:r>
            <a:endParaRPr lang="en-US" sz="1100" dirty="0"/>
          </a:p>
        </p:txBody>
      </p:sp>
      <p:sp>
        <p:nvSpPr>
          <p:cNvPr id="11" name="Shape 8"/>
          <p:cNvSpPr/>
          <p:nvPr/>
        </p:nvSpPr>
        <p:spPr>
          <a:xfrm>
            <a:off x="2816352" y="2057400"/>
            <a:ext cx="2084832" cy="3931920"/>
          </a:xfrm>
          <a:prstGeom prst="roundRect">
            <a:avLst>
              <a:gd name="adj" fmla="val 3509"/>
            </a:avLst>
          </a:prstGeom>
          <a:solidFill>
            <a:srgbClr val="3B4A78"/>
          </a:solidFill>
          <a:ln/>
        </p:spPr>
        <p:txBody>
          <a:bodyPr/>
          <a:lstStyle/>
          <a:p>
            <a:endParaRPr lang="en-US"/>
          </a:p>
        </p:txBody>
      </p:sp>
      <p:sp>
        <p:nvSpPr>
          <p:cNvPr id="12" name="Text 9"/>
          <p:cNvSpPr/>
          <p:nvPr/>
        </p:nvSpPr>
        <p:spPr>
          <a:xfrm>
            <a:off x="2953512" y="2194560"/>
            <a:ext cx="914400" cy="548640"/>
          </a:xfrm>
          <a:prstGeom prst="rect">
            <a:avLst/>
          </a:prstGeom>
          <a:noFill/>
          <a:ln/>
        </p:spPr>
        <p:txBody>
          <a:bodyPr wrap="square" lIns="0" tIns="0" rIns="0" bIns="0" rtlCol="0" anchor="ctr"/>
          <a:lstStyle/>
          <a:p>
            <a:pPr marL="0" indent="0">
              <a:buNone/>
            </a:pPr>
            <a:r>
              <a:rPr lang="en-US" sz="2600" b="1" dirty="0">
                <a:solidFill>
                  <a:srgbClr val="2A4A73"/>
                </a:solidFill>
                <a:latin typeface="Cambria" pitchFamily="34" charset="0"/>
                <a:ea typeface="Cambria" pitchFamily="34" charset="-122"/>
                <a:cs typeface="Cambria" pitchFamily="34" charset="-120"/>
              </a:rPr>
              <a:t>C</a:t>
            </a:r>
            <a:endParaRPr lang="en-US" sz="2600" dirty="0"/>
          </a:p>
        </p:txBody>
      </p:sp>
      <p:sp>
        <p:nvSpPr>
          <p:cNvPr id="13" name="Shape 10"/>
          <p:cNvSpPr/>
          <p:nvPr/>
        </p:nvSpPr>
        <p:spPr>
          <a:xfrm>
            <a:off x="3493008" y="2926080"/>
            <a:ext cx="731520" cy="731520"/>
          </a:xfrm>
          <a:prstGeom prst="ellipse">
            <a:avLst/>
          </a:prstGeom>
          <a:solidFill>
            <a:srgbClr val="2A4A73"/>
          </a:solidFill>
          <a:ln/>
        </p:spPr>
        <p:txBody>
          <a:bodyPr/>
          <a:lstStyle/>
          <a:p>
            <a:endParaRPr lang="en-US"/>
          </a:p>
        </p:txBody>
      </p:sp>
      <p:pic>
        <p:nvPicPr>
          <p:cNvPr id="14" name="Image 1" descr="/home/claude/icons/cogs.png"/>
          <p:cNvPicPr>
            <a:picLocks noChangeAspect="1"/>
          </p:cNvPicPr>
          <p:nvPr/>
        </p:nvPicPr>
        <p:blipFill>
          <a:blip r:embed="rId4"/>
          <a:stretch>
            <a:fillRect/>
          </a:stretch>
        </p:blipFill>
        <p:spPr>
          <a:xfrm>
            <a:off x="3657600" y="3090672"/>
            <a:ext cx="402336" cy="402336"/>
          </a:xfrm>
          <a:prstGeom prst="rect">
            <a:avLst/>
          </a:prstGeom>
        </p:spPr>
      </p:pic>
      <p:sp>
        <p:nvSpPr>
          <p:cNvPr id="15" name="Text 11"/>
          <p:cNvSpPr/>
          <p:nvPr/>
        </p:nvSpPr>
        <p:spPr>
          <a:xfrm>
            <a:off x="2953512" y="3931920"/>
            <a:ext cx="1810512"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Configuration</a:t>
            </a:r>
            <a:endParaRPr lang="en-US" sz="1500" dirty="0"/>
          </a:p>
        </p:txBody>
      </p:sp>
      <p:sp>
        <p:nvSpPr>
          <p:cNvPr id="16" name="Text 12"/>
          <p:cNvSpPr/>
          <p:nvPr/>
        </p:nvSpPr>
        <p:spPr>
          <a:xfrm>
            <a:off x="2999232" y="4389120"/>
            <a:ext cx="1719072" cy="1371600"/>
          </a:xfrm>
          <a:prstGeom prst="rect">
            <a:avLst/>
          </a:prstGeom>
          <a:noFill/>
          <a:ln/>
        </p:spPr>
        <p:txBody>
          <a:bodyPr wrap="square" lIns="0" tIns="0" rIns="0" bIns="0" rtlCol="0" anchor="ctr"/>
          <a:lstStyle/>
          <a:p>
            <a:pPr marL="0" indent="0" algn="ctr">
              <a:buNone/>
            </a:pPr>
            <a:r>
              <a:rPr lang="en-US" sz="1100" dirty="0">
                <a:solidFill>
                  <a:srgbClr val="CADCFC"/>
                </a:solidFill>
                <a:latin typeface="Calibri" pitchFamily="34" charset="0"/>
                <a:ea typeface="Calibri" pitchFamily="34" charset="-122"/>
                <a:cs typeface="Calibri" pitchFamily="34" charset="-120"/>
              </a:rPr>
              <a:t>Track device settings and changes</a:t>
            </a:r>
            <a:endParaRPr lang="en-US" sz="1100" dirty="0"/>
          </a:p>
        </p:txBody>
      </p:sp>
      <p:sp>
        <p:nvSpPr>
          <p:cNvPr id="17" name="Shape 13"/>
          <p:cNvSpPr/>
          <p:nvPr/>
        </p:nvSpPr>
        <p:spPr>
          <a:xfrm>
            <a:off x="5084064" y="2057400"/>
            <a:ext cx="2084832" cy="3931920"/>
          </a:xfrm>
          <a:prstGeom prst="roundRect">
            <a:avLst>
              <a:gd name="adj" fmla="val 3509"/>
            </a:avLst>
          </a:prstGeom>
          <a:solidFill>
            <a:srgbClr val="134074"/>
          </a:solidFill>
          <a:ln/>
        </p:spPr>
        <p:txBody>
          <a:bodyPr/>
          <a:lstStyle/>
          <a:p>
            <a:endParaRPr lang="en-US"/>
          </a:p>
        </p:txBody>
      </p:sp>
      <p:sp>
        <p:nvSpPr>
          <p:cNvPr id="18" name="Text 14"/>
          <p:cNvSpPr/>
          <p:nvPr/>
        </p:nvSpPr>
        <p:spPr>
          <a:xfrm>
            <a:off x="5221224" y="2194560"/>
            <a:ext cx="914400" cy="548640"/>
          </a:xfrm>
          <a:prstGeom prst="rect">
            <a:avLst/>
          </a:prstGeom>
          <a:noFill/>
          <a:ln/>
        </p:spPr>
        <p:txBody>
          <a:bodyPr wrap="square" lIns="0" tIns="0" rIns="0" bIns="0" rtlCol="0" anchor="ctr"/>
          <a:lstStyle/>
          <a:p>
            <a:pPr marL="0" indent="0">
              <a:buNone/>
            </a:pPr>
            <a:r>
              <a:rPr lang="en-US" sz="2600" b="1" dirty="0">
                <a:solidFill>
                  <a:srgbClr val="2A4A73"/>
                </a:solidFill>
                <a:latin typeface="Cambria" pitchFamily="34" charset="0"/>
                <a:ea typeface="Cambria" pitchFamily="34" charset="-122"/>
                <a:cs typeface="Cambria" pitchFamily="34" charset="-120"/>
              </a:rPr>
              <a:t>A</a:t>
            </a:r>
            <a:endParaRPr lang="en-US" sz="2600" dirty="0"/>
          </a:p>
        </p:txBody>
      </p:sp>
      <p:sp>
        <p:nvSpPr>
          <p:cNvPr id="19" name="Shape 15"/>
          <p:cNvSpPr/>
          <p:nvPr/>
        </p:nvSpPr>
        <p:spPr>
          <a:xfrm>
            <a:off x="5760720" y="2926080"/>
            <a:ext cx="731520" cy="731520"/>
          </a:xfrm>
          <a:prstGeom prst="ellipse">
            <a:avLst/>
          </a:prstGeom>
          <a:solidFill>
            <a:srgbClr val="2A4A73"/>
          </a:solidFill>
          <a:ln/>
        </p:spPr>
        <p:txBody>
          <a:bodyPr/>
          <a:lstStyle/>
          <a:p>
            <a:endParaRPr lang="en-US"/>
          </a:p>
        </p:txBody>
      </p:sp>
      <p:pic>
        <p:nvPicPr>
          <p:cNvPr id="20" name="Image 2" descr="/home/claude/icons/clipboard.png"/>
          <p:cNvPicPr>
            <a:picLocks noChangeAspect="1"/>
          </p:cNvPicPr>
          <p:nvPr/>
        </p:nvPicPr>
        <p:blipFill>
          <a:blip r:embed="rId5"/>
          <a:stretch>
            <a:fillRect/>
          </a:stretch>
        </p:blipFill>
        <p:spPr>
          <a:xfrm>
            <a:off x="5925312" y="3090672"/>
            <a:ext cx="402336" cy="402336"/>
          </a:xfrm>
          <a:prstGeom prst="rect">
            <a:avLst/>
          </a:prstGeom>
        </p:spPr>
      </p:pic>
      <p:sp>
        <p:nvSpPr>
          <p:cNvPr id="21" name="Text 16"/>
          <p:cNvSpPr/>
          <p:nvPr/>
        </p:nvSpPr>
        <p:spPr>
          <a:xfrm>
            <a:off x="5221224" y="3931920"/>
            <a:ext cx="1810512"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Accounting</a:t>
            </a:r>
            <a:endParaRPr lang="en-US" sz="1500" dirty="0"/>
          </a:p>
        </p:txBody>
      </p:sp>
      <p:sp>
        <p:nvSpPr>
          <p:cNvPr id="22" name="Text 17"/>
          <p:cNvSpPr/>
          <p:nvPr/>
        </p:nvSpPr>
        <p:spPr>
          <a:xfrm>
            <a:off x="5266944" y="4389120"/>
            <a:ext cx="1719072" cy="1371600"/>
          </a:xfrm>
          <a:prstGeom prst="rect">
            <a:avLst/>
          </a:prstGeom>
          <a:noFill/>
          <a:ln/>
        </p:spPr>
        <p:txBody>
          <a:bodyPr wrap="square" lIns="0" tIns="0" rIns="0" bIns="0" rtlCol="0" anchor="ctr"/>
          <a:lstStyle/>
          <a:p>
            <a:pPr marL="0" indent="0" algn="ctr">
              <a:buNone/>
            </a:pPr>
            <a:r>
              <a:rPr lang="en-US" sz="1100" dirty="0">
                <a:solidFill>
                  <a:srgbClr val="CADCFC"/>
                </a:solidFill>
                <a:latin typeface="Calibri" pitchFamily="34" charset="0"/>
                <a:ea typeface="Calibri" pitchFamily="34" charset="-122"/>
                <a:cs typeface="Calibri" pitchFamily="34" charset="-120"/>
              </a:rPr>
              <a:t>Monitor usage and resource allocation</a:t>
            </a:r>
            <a:endParaRPr lang="en-US" sz="1100" dirty="0"/>
          </a:p>
        </p:txBody>
      </p:sp>
      <p:sp>
        <p:nvSpPr>
          <p:cNvPr id="23" name="Shape 18"/>
          <p:cNvSpPr/>
          <p:nvPr/>
        </p:nvSpPr>
        <p:spPr>
          <a:xfrm>
            <a:off x="7351776" y="2057400"/>
            <a:ext cx="2084832" cy="3931920"/>
          </a:xfrm>
          <a:prstGeom prst="roundRect">
            <a:avLst>
              <a:gd name="adj" fmla="val 3509"/>
            </a:avLst>
          </a:prstGeom>
          <a:solidFill>
            <a:srgbClr val="3B4A78"/>
          </a:solidFill>
          <a:ln/>
        </p:spPr>
        <p:txBody>
          <a:bodyPr/>
          <a:lstStyle/>
          <a:p>
            <a:endParaRPr lang="en-US"/>
          </a:p>
        </p:txBody>
      </p:sp>
      <p:sp>
        <p:nvSpPr>
          <p:cNvPr id="24" name="Text 19"/>
          <p:cNvSpPr/>
          <p:nvPr/>
        </p:nvSpPr>
        <p:spPr>
          <a:xfrm>
            <a:off x="7488936" y="2194560"/>
            <a:ext cx="914400" cy="548640"/>
          </a:xfrm>
          <a:prstGeom prst="rect">
            <a:avLst/>
          </a:prstGeom>
          <a:noFill/>
          <a:ln/>
        </p:spPr>
        <p:txBody>
          <a:bodyPr wrap="square" lIns="0" tIns="0" rIns="0" bIns="0" rtlCol="0" anchor="ctr"/>
          <a:lstStyle/>
          <a:p>
            <a:pPr marL="0" indent="0">
              <a:buNone/>
            </a:pPr>
            <a:r>
              <a:rPr lang="en-US" sz="2600" b="1" dirty="0">
                <a:solidFill>
                  <a:srgbClr val="2A4A73"/>
                </a:solidFill>
                <a:latin typeface="Cambria" pitchFamily="34" charset="0"/>
                <a:ea typeface="Cambria" pitchFamily="34" charset="-122"/>
                <a:cs typeface="Cambria" pitchFamily="34" charset="-120"/>
              </a:rPr>
              <a:t>P</a:t>
            </a:r>
            <a:endParaRPr lang="en-US" sz="2600" dirty="0"/>
          </a:p>
        </p:txBody>
      </p:sp>
      <p:sp>
        <p:nvSpPr>
          <p:cNvPr id="25" name="Shape 20"/>
          <p:cNvSpPr/>
          <p:nvPr/>
        </p:nvSpPr>
        <p:spPr>
          <a:xfrm>
            <a:off x="8028432" y="2926080"/>
            <a:ext cx="731520" cy="731520"/>
          </a:xfrm>
          <a:prstGeom prst="ellipse">
            <a:avLst/>
          </a:prstGeom>
          <a:solidFill>
            <a:srgbClr val="2A4A73"/>
          </a:solidFill>
          <a:ln/>
        </p:spPr>
        <p:txBody>
          <a:bodyPr/>
          <a:lstStyle/>
          <a:p>
            <a:endParaRPr lang="en-US"/>
          </a:p>
        </p:txBody>
      </p:sp>
      <p:pic>
        <p:nvPicPr>
          <p:cNvPr id="26" name="Image 3" descr="/home/claude/icons/chart.png"/>
          <p:cNvPicPr>
            <a:picLocks noChangeAspect="1"/>
          </p:cNvPicPr>
          <p:nvPr/>
        </p:nvPicPr>
        <p:blipFill>
          <a:blip r:embed="rId6"/>
          <a:stretch>
            <a:fillRect/>
          </a:stretch>
        </p:blipFill>
        <p:spPr>
          <a:xfrm>
            <a:off x="8193024" y="3090672"/>
            <a:ext cx="402336" cy="402336"/>
          </a:xfrm>
          <a:prstGeom prst="rect">
            <a:avLst/>
          </a:prstGeom>
        </p:spPr>
      </p:pic>
      <p:sp>
        <p:nvSpPr>
          <p:cNvPr id="27" name="Text 21"/>
          <p:cNvSpPr/>
          <p:nvPr/>
        </p:nvSpPr>
        <p:spPr>
          <a:xfrm>
            <a:off x="7488936" y="3931920"/>
            <a:ext cx="1810512"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Performance</a:t>
            </a:r>
            <a:endParaRPr lang="en-US" sz="1500" dirty="0"/>
          </a:p>
        </p:txBody>
      </p:sp>
      <p:sp>
        <p:nvSpPr>
          <p:cNvPr id="28" name="Text 22"/>
          <p:cNvSpPr/>
          <p:nvPr/>
        </p:nvSpPr>
        <p:spPr>
          <a:xfrm>
            <a:off x="7534656" y="4389120"/>
            <a:ext cx="1719072" cy="1371600"/>
          </a:xfrm>
          <a:prstGeom prst="rect">
            <a:avLst/>
          </a:prstGeom>
          <a:noFill/>
          <a:ln/>
        </p:spPr>
        <p:txBody>
          <a:bodyPr wrap="square" lIns="0" tIns="0" rIns="0" bIns="0" rtlCol="0" anchor="ctr"/>
          <a:lstStyle/>
          <a:p>
            <a:pPr marL="0" indent="0" algn="ctr">
              <a:buNone/>
            </a:pPr>
            <a:r>
              <a:rPr lang="en-US" sz="1100" dirty="0">
                <a:solidFill>
                  <a:srgbClr val="CADCFC"/>
                </a:solidFill>
                <a:latin typeface="Calibri" pitchFamily="34" charset="0"/>
                <a:ea typeface="Calibri" pitchFamily="34" charset="-122"/>
                <a:cs typeface="Calibri" pitchFamily="34" charset="-120"/>
              </a:rPr>
              <a:t>Measure throughput, latency, and load</a:t>
            </a:r>
            <a:endParaRPr lang="en-US" sz="1100" dirty="0"/>
          </a:p>
        </p:txBody>
      </p:sp>
      <p:sp>
        <p:nvSpPr>
          <p:cNvPr id="29" name="Shape 23"/>
          <p:cNvSpPr/>
          <p:nvPr/>
        </p:nvSpPr>
        <p:spPr>
          <a:xfrm>
            <a:off x="9619488" y="2057400"/>
            <a:ext cx="2084832" cy="3931920"/>
          </a:xfrm>
          <a:prstGeom prst="roundRect">
            <a:avLst>
              <a:gd name="adj" fmla="val 3509"/>
            </a:avLst>
          </a:prstGeom>
          <a:solidFill>
            <a:srgbClr val="134074"/>
          </a:solidFill>
          <a:ln/>
        </p:spPr>
        <p:txBody>
          <a:bodyPr/>
          <a:lstStyle/>
          <a:p>
            <a:endParaRPr lang="en-US"/>
          </a:p>
        </p:txBody>
      </p:sp>
      <p:sp>
        <p:nvSpPr>
          <p:cNvPr id="30" name="Text 24"/>
          <p:cNvSpPr/>
          <p:nvPr/>
        </p:nvSpPr>
        <p:spPr>
          <a:xfrm>
            <a:off x="9756648" y="2194560"/>
            <a:ext cx="914400" cy="548640"/>
          </a:xfrm>
          <a:prstGeom prst="rect">
            <a:avLst/>
          </a:prstGeom>
          <a:noFill/>
          <a:ln/>
        </p:spPr>
        <p:txBody>
          <a:bodyPr wrap="square" lIns="0" tIns="0" rIns="0" bIns="0" rtlCol="0" anchor="ctr"/>
          <a:lstStyle/>
          <a:p>
            <a:pPr marL="0" indent="0">
              <a:buNone/>
            </a:pPr>
            <a:r>
              <a:rPr lang="en-US" sz="2600" b="1" dirty="0">
                <a:solidFill>
                  <a:srgbClr val="2A4A73"/>
                </a:solidFill>
                <a:latin typeface="Cambria" pitchFamily="34" charset="0"/>
                <a:ea typeface="Cambria" pitchFamily="34" charset="-122"/>
                <a:cs typeface="Cambria" pitchFamily="34" charset="-120"/>
              </a:rPr>
              <a:t>S</a:t>
            </a:r>
            <a:endParaRPr lang="en-US" sz="2600" dirty="0"/>
          </a:p>
        </p:txBody>
      </p:sp>
      <p:sp>
        <p:nvSpPr>
          <p:cNvPr id="31" name="Shape 25"/>
          <p:cNvSpPr/>
          <p:nvPr/>
        </p:nvSpPr>
        <p:spPr>
          <a:xfrm>
            <a:off x="10296144" y="2926080"/>
            <a:ext cx="731520" cy="731520"/>
          </a:xfrm>
          <a:prstGeom prst="ellipse">
            <a:avLst/>
          </a:prstGeom>
          <a:solidFill>
            <a:srgbClr val="2A4A73"/>
          </a:solidFill>
          <a:ln/>
        </p:spPr>
        <p:txBody>
          <a:bodyPr/>
          <a:lstStyle/>
          <a:p>
            <a:endParaRPr lang="en-US"/>
          </a:p>
        </p:txBody>
      </p:sp>
      <p:pic>
        <p:nvPicPr>
          <p:cNvPr id="32" name="Image 4" descr="/home/claude/icons/shield.png"/>
          <p:cNvPicPr>
            <a:picLocks noChangeAspect="1"/>
          </p:cNvPicPr>
          <p:nvPr/>
        </p:nvPicPr>
        <p:blipFill>
          <a:blip r:embed="rId7"/>
          <a:stretch>
            <a:fillRect/>
          </a:stretch>
        </p:blipFill>
        <p:spPr>
          <a:xfrm>
            <a:off x="10460736" y="3090672"/>
            <a:ext cx="402336" cy="402336"/>
          </a:xfrm>
          <a:prstGeom prst="rect">
            <a:avLst/>
          </a:prstGeom>
        </p:spPr>
      </p:pic>
      <p:sp>
        <p:nvSpPr>
          <p:cNvPr id="33" name="Text 26"/>
          <p:cNvSpPr/>
          <p:nvPr/>
        </p:nvSpPr>
        <p:spPr>
          <a:xfrm>
            <a:off x="9756648" y="3931920"/>
            <a:ext cx="1810512" cy="457200"/>
          </a:xfrm>
          <a:prstGeom prst="rect">
            <a:avLst/>
          </a:prstGeom>
          <a:noFill/>
          <a:ln/>
        </p:spPr>
        <p:txBody>
          <a:bodyPr wrap="square" lIns="0" tIns="0" rIns="0" bIns="0" rtlCol="0" anchor="ctr"/>
          <a:lstStyle/>
          <a:p>
            <a:pPr marL="0" indent="0" algn="ctr">
              <a:buNone/>
            </a:pPr>
            <a:r>
              <a:rPr lang="en-US" sz="1500" b="1" dirty="0">
                <a:solidFill>
                  <a:srgbClr val="FFFFFF"/>
                </a:solidFill>
                <a:latin typeface="Calibri" pitchFamily="34" charset="0"/>
                <a:ea typeface="Calibri" pitchFamily="34" charset="-122"/>
                <a:cs typeface="Calibri" pitchFamily="34" charset="-120"/>
              </a:rPr>
              <a:t>Security</a:t>
            </a:r>
            <a:endParaRPr lang="en-US" sz="1500" dirty="0"/>
          </a:p>
        </p:txBody>
      </p:sp>
      <p:sp>
        <p:nvSpPr>
          <p:cNvPr id="34" name="Text 27"/>
          <p:cNvSpPr/>
          <p:nvPr/>
        </p:nvSpPr>
        <p:spPr>
          <a:xfrm>
            <a:off x="9802368" y="4389120"/>
            <a:ext cx="1719072" cy="1371600"/>
          </a:xfrm>
          <a:prstGeom prst="rect">
            <a:avLst/>
          </a:prstGeom>
          <a:noFill/>
          <a:ln/>
        </p:spPr>
        <p:txBody>
          <a:bodyPr wrap="square" lIns="0" tIns="0" rIns="0" bIns="0" rtlCol="0" anchor="ctr"/>
          <a:lstStyle/>
          <a:p>
            <a:pPr marL="0" indent="0" algn="ctr">
              <a:buNone/>
            </a:pPr>
            <a:r>
              <a:rPr lang="en-US" sz="1100" dirty="0">
                <a:solidFill>
                  <a:srgbClr val="CADCFC"/>
                </a:solidFill>
                <a:latin typeface="Calibri" pitchFamily="34" charset="0"/>
                <a:ea typeface="Calibri" pitchFamily="34" charset="-122"/>
                <a:cs typeface="Calibri" pitchFamily="34" charset="-120"/>
              </a:rPr>
              <a:t>Control access and protect data</a:t>
            </a:r>
            <a:endParaRPr lang="en-US" sz="1100" dirty="0"/>
          </a:p>
        </p:txBody>
      </p:sp>
      <p:sp>
        <p:nvSpPr>
          <p:cNvPr id="35" name="Text 28"/>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8</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Core Components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HOW IT WORKS</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16232E"/>
                </a:solidFill>
                <a:latin typeface="Cambria" pitchFamily="34" charset="0"/>
                <a:ea typeface="Cambria" pitchFamily="34" charset="-122"/>
                <a:cs typeface="Cambria" pitchFamily="34" charset="-120"/>
              </a:rPr>
              <a:t>A typical monitoring pipeline</a:t>
            </a:r>
            <a:endParaRPr lang="en-US" sz="3000" dirty="0"/>
          </a:p>
        </p:txBody>
      </p:sp>
      <p:sp>
        <p:nvSpPr>
          <p:cNvPr id="4" name="Shape 2"/>
          <p:cNvSpPr/>
          <p:nvPr/>
        </p:nvSpPr>
        <p:spPr>
          <a:xfrm>
            <a:off x="1005840" y="2377440"/>
            <a:ext cx="1188720" cy="1188720"/>
          </a:xfrm>
          <a:prstGeom prst="ellipse">
            <a:avLst/>
          </a:prstGeom>
          <a:solidFill>
            <a:srgbClr val="134074"/>
          </a:solidFill>
          <a:ln/>
        </p:spPr>
        <p:txBody>
          <a:bodyPr/>
          <a:lstStyle/>
          <a:p>
            <a:endParaRPr lang="en-US"/>
          </a:p>
        </p:txBody>
      </p:sp>
      <p:pic>
        <p:nvPicPr>
          <p:cNvPr id="5" name="Image 0" descr="/home/claude/icons/server.png"/>
          <p:cNvPicPr>
            <a:picLocks noChangeAspect="1"/>
          </p:cNvPicPr>
          <p:nvPr/>
        </p:nvPicPr>
        <p:blipFill>
          <a:blip r:embed="rId3"/>
          <a:stretch>
            <a:fillRect/>
          </a:stretch>
        </p:blipFill>
        <p:spPr>
          <a:xfrm>
            <a:off x="1303020" y="2674620"/>
            <a:ext cx="594360" cy="594360"/>
          </a:xfrm>
          <a:prstGeom prst="rect">
            <a:avLst/>
          </a:prstGeom>
        </p:spPr>
      </p:pic>
      <p:sp>
        <p:nvSpPr>
          <p:cNvPr id="6" name="Text 3"/>
          <p:cNvSpPr/>
          <p:nvPr/>
        </p:nvSpPr>
        <p:spPr>
          <a:xfrm>
            <a:off x="640080" y="3749040"/>
            <a:ext cx="1920240" cy="365760"/>
          </a:xfrm>
          <a:prstGeom prst="rect">
            <a:avLst/>
          </a:prstGeom>
          <a:noFill/>
          <a:ln/>
        </p:spPr>
        <p:txBody>
          <a:bodyPr wrap="square" lIns="0" tIns="0" rIns="0" bIns="0" rtlCol="0" anchor="ctr"/>
          <a:lstStyle/>
          <a:p>
            <a:pPr marL="0" indent="0" algn="ctr">
              <a:buNone/>
            </a:pPr>
            <a:r>
              <a:rPr lang="en-US" sz="1400" b="1" dirty="0">
                <a:solidFill>
                  <a:srgbClr val="16232E"/>
                </a:solidFill>
                <a:latin typeface="Calibri" pitchFamily="34" charset="0"/>
                <a:ea typeface="Calibri" pitchFamily="34" charset="-122"/>
                <a:cs typeface="Calibri" pitchFamily="34" charset="-120"/>
              </a:rPr>
              <a:t>Devices</a:t>
            </a:r>
            <a:endParaRPr lang="en-US" sz="1400" dirty="0"/>
          </a:p>
        </p:txBody>
      </p:sp>
      <p:sp>
        <p:nvSpPr>
          <p:cNvPr id="7" name="Text 4"/>
          <p:cNvSpPr/>
          <p:nvPr/>
        </p:nvSpPr>
        <p:spPr>
          <a:xfrm>
            <a:off x="640080" y="4133088"/>
            <a:ext cx="1920240" cy="822960"/>
          </a:xfrm>
          <a:prstGeom prst="rect">
            <a:avLst/>
          </a:prstGeom>
          <a:noFill/>
          <a:ln/>
        </p:spPr>
        <p:txBody>
          <a:bodyPr wrap="square" lIns="0" tIns="0" rIns="0" bIns="0" rtlCol="0" anchor="ctr"/>
          <a:lstStyle/>
          <a:p>
            <a:pPr marL="0" indent="0" algn="ctr">
              <a:buNone/>
            </a:pPr>
            <a:r>
              <a:rPr lang="en-US" sz="1050" dirty="0">
                <a:solidFill>
                  <a:srgbClr val="5B6B76"/>
                </a:solidFill>
                <a:latin typeface="Calibri" pitchFamily="34" charset="0"/>
                <a:ea typeface="Calibri" pitchFamily="34" charset="-122"/>
                <a:cs typeface="Calibri" pitchFamily="34" charset="-120"/>
              </a:rPr>
              <a:t>Routers, switches, servers, endpoints</a:t>
            </a:r>
            <a:endParaRPr lang="en-US" sz="1050" dirty="0"/>
          </a:p>
        </p:txBody>
      </p:sp>
      <p:sp>
        <p:nvSpPr>
          <p:cNvPr id="8" name="Shape 5"/>
          <p:cNvSpPr/>
          <p:nvPr/>
        </p:nvSpPr>
        <p:spPr>
          <a:xfrm>
            <a:off x="2587752" y="2880360"/>
            <a:ext cx="265176" cy="182880"/>
          </a:xfrm>
          <a:prstGeom prst="rightArrow">
            <a:avLst/>
          </a:prstGeom>
          <a:solidFill>
            <a:srgbClr val="CADCFC"/>
          </a:solidFill>
          <a:ln/>
        </p:spPr>
        <p:txBody>
          <a:bodyPr/>
          <a:lstStyle/>
          <a:p>
            <a:endParaRPr lang="en-US"/>
          </a:p>
        </p:txBody>
      </p:sp>
      <p:sp>
        <p:nvSpPr>
          <p:cNvPr id="9" name="Shape 6"/>
          <p:cNvSpPr/>
          <p:nvPr/>
        </p:nvSpPr>
        <p:spPr>
          <a:xfrm>
            <a:off x="3246120" y="2377440"/>
            <a:ext cx="1188720" cy="1188720"/>
          </a:xfrm>
          <a:prstGeom prst="ellipse">
            <a:avLst/>
          </a:prstGeom>
          <a:solidFill>
            <a:srgbClr val="1C7293"/>
          </a:solidFill>
          <a:ln/>
        </p:spPr>
        <p:txBody>
          <a:bodyPr/>
          <a:lstStyle/>
          <a:p>
            <a:endParaRPr lang="en-US"/>
          </a:p>
        </p:txBody>
      </p:sp>
      <p:pic>
        <p:nvPicPr>
          <p:cNvPr id="10" name="Image 1" descr="/home/claude/icons/wired.png"/>
          <p:cNvPicPr>
            <a:picLocks noChangeAspect="1"/>
          </p:cNvPicPr>
          <p:nvPr/>
        </p:nvPicPr>
        <p:blipFill>
          <a:blip r:embed="rId4"/>
          <a:stretch>
            <a:fillRect/>
          </a:stretch>
        </p:blipFill>
        <p:spPr>
          <a:xfrm>
            <a:off x="3543300" y="2674620"/>
            <a:ext cx="594360" cy="594360"/>
          </a:xfrm>
          <a:prstGeom prst="rect">
            <a:avLst/>
          </a:prstGeom>
        </p:spPr>
      </p:pic>
      <p:sp>
        <p:nvSpPr>
          <p:cNvPr id="11" name="Text 7"/>
          <p:cNvSpPr/>
          <p:nvPr/>
        </p:nvSpPr>
        <p:spPr>
          <a:xfrm>
            <a:off x="2880360" y="3749040"/>
            <a:ext cx="1920240" cy="365760"/>
          </a:xfrm>
          <a:prstGeom prst="rect">
            <a:avLst/>
          </a:prstGeom>
          <a:noFill/>
          <a:ln/>
        </p:spPr>
        <p:txBody>
          <a:bodyPr wrap="square" lIns="0" tIns="0" rIns="0" bIns="0" rtlCol="0" anchor="ctr"/>
          <a:lstStyle/>
          <a:p>
            <a:pPr marL="0" indent="0" algn="ctr">
              <a:buNone/>
            </a:pPr>
            <a:r>
              <a:rPr lang="en-US" sz="1400" b="1" dirty="0">
                <a:solidFill>
                  <a:srgbClr val="16232E"/>
                </a:solidFill>
                <a:latin typeface="Calibri" pitchFamily="34" charset="0"/>
                <a:ea typeface="Calibri" pitchFamily="34" charset="-122"/>
                <a:cs typeface="Calibri" pitchFamily="34" charset="-120"/>
              </a:rPr>
              <a:t>Collection</a:t>
            </a:r>
            <a:endParaRPr lang="en-US" sz="1400" dirty="0"/>
          </a:p>
        </p:txBody>
      </p:sp>
      <p:sp>
        <p:nvSpPr>
          <p:cNvPr id="12" name="Text 8"/>
          <p:cNvSpPr/>
          <p:nvPr/>
        </p:nvSpPr>
        <p:spPr>
          <a:xfrm>
            <a:off x="2880360" y="4133088"/>
            <a:ext cx="1920240" cy="822960"/>
          </a:xfrm>
          <a:prstGeom prst="rect">
            <a:avLst/>
          </a:prstGeom>
          <a:noFill/>
          <a:ln/>
        </p:spPr>
        <p:txBody>
          <a:bodyPr wrap="square" lIns="0" tIns="0" rIns="0" bIns="0" rtlCol="0" anchor="ctr"/>
          <a:lstStyle/>
          <a:p>
            <a:pPr marL="0" indent="0" algn="ctr">
              <a:buNone/>
            </a:pPr>
            <a:r>
              <a:rPr lang="en-US" sz="1050" dirty="0">
                <a:solidFill>
                  <a:srgbClr val="5B6B76"/>
                </a:solidFill>
                <a:latin typeface="Calibri" pitchFamily="34" charset="0"/>
                <a:ea typeface="Calibri" pitchFamily="34" charset="-122"/>
                <a:cs typeface="Calibri" pitchFamily="34" charset="-120"/>
              </a:rPr>
              <a:t>SNMP, NetFlow, Syslog, APIs</a:t>
            </a:r>
            <a:endParaRPr lang="en-US" sz="1050" dirty="0"/>
          </a:p>
        </p:txBody>
      </p:sp>
      <p:sp>
        <p:nvSpPr>
          <p:cNvPr id="13" name="Shape 9"/>
          <p:cNvSpPr/>
          <p:nvPr/>
        </p:nvSpPr>
        <p:spPr>
          <a:xfrm>
            <a:off x="4828032" y="2880360"/>
            <a:ext cx="265176" cy="182880"/>
          </a:xfrm>
          <a:prstGeom prst="rightArrow">
            <a:avLst/>
          </a:prstGeom>
          <a:solidFill>
            <a:srgbClr val="CADCFC"/>
          </a:solidFill>
          <a:ln/>
        </p:spPr>
        <p:txBody>
          <a:bodyPr/>
          <a:lstStyle/>
          <a:p>
            <a:endParaRPr lang="en-US"/>
          </a:p>
        </p:txBody>
      </p:sp>
      <p:sp>
        <p:nvSpPr>
          <p:cNvPr id="14" name="Shape 10"/>
          <p:cNvSpPr/>
          <p:nvPr/>
        </p:nvSpPr>
        <p:spPr>
          <a:xfrm>
            <a:off x="5486400" y="2377440"/>
            <a:ext cx="1188720" cy="1188720"/>
          </a:xfrm>
          <a:prstGeom prst="ellipse">
            <a:avLst/>
          </a:prstGeom>
          <a:solidFill>
            <a:srgbClr val="134074"/>
          </a:solidFill>
          <a:ln/>
        </p:spPr>
        <p:txBody>
          <a:bodyPr/>
          <a:lstStyle/>
          <a:p>
            <a:endParaRPr lang="en-US"/>
          </a:p>
        </p:txBody>
      </p:sp>
      <p:pic>
        <p:nvPicPr>
          <p:cNvPr id="15" name="Image 2" descr="/home/claude/icons/database.png"/>
          <p:cNvPicPr>
            <a:picLocks noChangeAspect="1"/>
          </p:cNvPicPr>
          <p:nvPr/>
        </p:nvPicPr>
        <p:blipFill>
          <a:blip r:embed="rId5"/>
          <a:stretch>
            <a:fillRect/>
          </a:stretch>
        </p:blipFill>
        <p:spPr>
          <a:xfrm>
            <a:off x="5783580" y="2674620"/>
            <a:ext cx="594360" cy="594360"/>
          </a:xfrm>
          <a:prstGeom prst="rect">
            <a:avLst/>
          </a:prstGeom>
        </p:spPr>
      </p:pic>
      <p:sp>
        <p:nvSpPr>
          <p:cNvPr id="16" name="Text 11"/>
          <p:cNvSpPr/>
          <p:nvPr/>
        </p:nvSpPr>
        <p:spPr>
          <a:xfrm>
            <a:off x="5120640" y="3749040"/>
            <a:ext cx="1920240" cy="365760"/>
          </a:xfrm>
          <a:prstGeom prst="rect">
            <a:avLst/>
          </a:prstGeom>
          <a:noFill/>
          <a:ln/>
        </p:spPr>
        <p:txBody>
          <a:bodyPr wrap="square" lIns="0" tIns="0" rIns="0" bIns="0" rtlCol="0" anchor="ctr"/>
          <a:lstStyle/>
          <a:p>
            <a:pPr marL="0" indent="0" algn="ctr">
              <a:buNone/>
            </a:pPr>
            <a:r>
              <a:rPr lang="en-US" sz="1400" b="1" dirty="0">
                <a:solidFill>
                  <a:srgbClr val="16232E"/>
                </a:solidFill>
                <a:latin typeface="Calibri" pitchFamily="34" charset="0"/>
                <a:ea typeface="Calibri" pitchFamily="34" charset="-122"/>
                <a:cs typeface="Calibri" pitchFamily="34" charset="-120"/>
              </a:rPr>
              <a:t>Processing</a:t>
            </a:r>
            <a:endParaRPr lang="en-US" sz="1400" dirty="0"/>
          </a:p>
        </p:txBody>
      </p:sp>
      <p:sp>
        <p:nvSpPr>
          <p:cNvPr id="17" name="Text 12"/>
          <p:cNvSpPr/>
          <p:nvPr/>
        </p:nvSpPr>
        <p:spPr>
          <a:xfrm>
            <a:off x="5120640" y="4133088"/>
            <a:ext cx="1920240" cy="822960"/>
          </a:xfrm>
          <a:prstGeom prst="rect">
            <a:avLst/>
          </a:prstGeom>
          <a:noFill/>
          <a:ln/>
        </p:spPr>
        <p:txBody>
          <a:bodyPr wrap="square" lIns="0" tIns="0" rIns="0" bIns="0" rtlCol="0" anchor="ctr"/>
          <a:lstStyle/>
          <a:p>
            <a:pPr marL="0" indent="0" algn="ctr">
              <a:buNone/>
            </a:pPr>
            <a:r>
              <a:rPr lang="en-US" sz="1050" dirty="0">
                <a:solidFill>
                  <a:srgbClr val="5B6B76"/>
                </a:solidFill>
                <a:latin typeface="Calibri" pitchFamily="34" charset="0"/>
                <a:ea typeface="Calibri" pitchFamily="34" charset="-122"/>
                <a:cs typeface="Calibri" pitchFamily="34" charset="-120"/>
              </a:rPr>
              <a:t>Normalize, store, and correlate data</a:t>
            </a:r>
            <a:endParaRPr lang="en-US" sz="1050" dirty="0"/>
          </a:p>
        </p:txBody>
      </p:sp>
      <p:sp>
        <p:nvSpPr>
          <p:cNvPr id="18" name="Shape 13"/>
          <p:cNvSpPr/>
          <p:nvPr/>
        </p:nvSpPr>
        <p:spPr>
          <a:xfrm>
            <a:off x="7068312" y="2880360"/>
            <a:ext cx="265176" cy="182880"/>
          </a:xfrm>
          <a:prstGeom prst="rightArrow">
            <a:avLst/>
          </a:prstGeom>
          <a:solidFill>
            <a:srgbClr val="CADCFC"/>
          </a:solidFill>
          <a:ln/>
        </p:spPr>
        <p:txBody>
          <a:bodyPr/>
          <a:lstStyle/>
          <a:p>
            <a:endParaRPr lang="en-US"/>
          </a:p>
        </p:txBody>
      </p:sp>
      <p:sp>
        <p:nvSpPr>
          <p:cNvPr id="19" name="Shape 14"/>
          <p:cNvSpPr/>
          <p:nvPr/>
        </p:nvSpPr>
        <p:spPr>
          <a:xfrm>
            <a:off x="7726680" y="2377440"/>
            <a:ext cx="1188720" cy="1188720"/>
          </a:xfrm>
          <a:prstGeom prst="ellipse">
            <a:avLst/>
          </a:prstGeom>
          <a:solidFill>
            <a:srgbClr val="1C7293"/>
          </a:solidFill>
          <a:ln/>
        </p:spPr>
        <p:txBody>
          <a:bodyPr/>
          <a:lstStyle/>
          <a:p>
            <a:endParaRPr lang="en-US"/>
          </a:p>
        </p:txBody>
      </p:sp>
      <p:pic>
        <p:nvPicPr>
          <p:cNvPr id="20" name="Image 3" descr="/home/claude/icons/chart.png"/>
          <p:cNvPicPr>
            <a:picLocks noChangeAspect="1"/>
          </p:cNvPicPr>
          <p:nvPr/>
        </p:nvPicPr>
        <p:blipFill>
          <a:blip r:embed="rId6"/>
          <a:stretch>
            <a:fillRect/>
          </a:stretch>
        </p:blipFill>
        <p:spPr>
          <a:xfrm>
            <a:off x="8023860" y="2674620"/>
            <a:ext cx="594360" cy="594360"/>
          </a:xfrm>
          <a:prstGeom prst="rect">
            <a:avLst/>
          </a:prstGeom>
        </p:spPr>
      </p:pic>
      <p:sp>
        <p:nvSpPr>
          <p:cNvPr id="21" name="Text 15"/>
          <p:cNvSpPr/>
          <p:nvPr/>
        </p:nvSpPr>
        <p:spPr>
          <a:xfrm>
            <a:off x="7360920" y="3749040"/>
            <a:ext cx="1920240" cy="365760"/>
          </a:xfrm>
          <a:prstGeom prst="rect">
            <a:avLst/>
          </a:prstGeom>
          <a:noFill/>
          <a:ln/>
        </p:spPr>
        <p:txBody>
          <a:bodyPr wrap="square" lIns="0" tIns="0" rIns="0" bIns="0" rtlCol="0" anchor="ctr"/>
          <a:lstStyle/>
          <a:p>
            <a:pPr marL="0" indent="0" algn="ctr">
              <a:buNone/>
            </a:pPr>
            <a:r>
              <a:rPr lang="en-US" sz="1400" b="1" dirty="0">
                <a:solidFill>
                  <a:srgbClr val="16232E"/>
                </a:solidFill>
                <a:latin typeface="Calibri" pitchFamily="34" charset="0"/>
                <a:ea typeface="Calibri" pitchFamily="34" charset="-122"/>
                <a:cs typeface="Calibri" pitchFamily="34" charset="-120"/>
              </a:rPr>
              <a:t>Dashboards</a:t>
            </a:r>
            <a:endParaRPr lang="en-US" sz="1400" dirty="0"/>
          </a:p>
        </p:txBody>
      </p:sp>
      <p:sp>
        <p:nvSpPr>
          <p:cNvPr id="22" name="Text 16"/>
          <p:cNvSpPr/>
          <p:nvPr/>
        </p:nvSpPr>
        <p:spPr>
          <a:xfrm>
            <a:off x="7360920" y="4133088"/>
            <a:ext cx="1920240" cy="822960"/>
          </a:xfrm>
          <a:prstGeom prst="rect">
            <a:avLst/>
          </a:prstGeom>
          <a:noFill/>
          <a:ln/>
        </p:spPr>
        <p:txBody>
          <a:bodyPr wrap="square" lIns="0" tIns="0" rIns="0" bIns="0" rtlCol="0" anchor="ctr"/>
          <a:lstStyle/>
          <a:p>
            <a:pPr marL="0" indent="0" algn="ctr">
              <a:buNone/>
            </a:pPr>
            <a:r>
              <a:rPr lang="en-US" sz="1050" dirty="0">
                <a:solidFill>
                  <a:srgbClr val="5B6B76"/>
                </a:solidFill>
                <a:latin typeface="Calibri" pitchFamily="34" charset="0"/>
                <a:ea typeface="Calibri" pitchFamily="34" charset="-122"/>
                <a:cs typeface="Calibri" pitchFamily="34" charset="-120"/>
              </a:rPr>
              <a:t>Visualize trends and current state</a:t>
            </a:r>
            <a:endParaRPr lang="en-US" sz="1050" dirty="0"/>
          </a:p>
        </p:txBody>
      </p:sp>
      <p:sp>
        <p:nvSpPr>
          <p:cNvPr id="23" name="Shape 17"/>
          <p:cNvSpPr/>
          <p:nvPr/>
        </p:nvSpPr>
        <p:spPr>
          <a:xfrm>
            <a:off x="9308592" y="2880360"/>
            <a:ext cx="265176" cy="182880"/>
          </a:xfrm>
          <a:prstGeom prst="rightArrow">
            <a:avLst/>
          </a:prstGeom>
          <a:solidFill>
            <a:srgbClr val="CADCFC"/>
          </a:solidFill>
          <a:ln/>
        </p:spPr>
        <p:txBody>
          <a:bodyPr/>
          <a:lstStyle/>
          <a:p>
            <a:endParaRPr lang="en-US"/>
          </a:p>
        </p:txBody>
      </p:sp>
      <p:sp>
        <p:nvSpPr>
          <p:cNvPr id="24" name="Shape 18"/>
          <p:cNvSpPr/>
          <p:nvPr/>
        </p:nvSpPr>
        <p:spPr>
          <a:xfrm>
            <a:off x="9966960" y="2377440"/>
            <a:ext cx="1188720" cy="1188720"/>
          </a:xfrm>
          <a:prstGeom prst="ellipse">
            <a:avLst/>
          </a:prstGeom>
          <a:solidFill>
            <a:srgbClr val="134074"/>
          </a:solidFill>
          <a:ln/>
        </p:spPr>
        <p:txBody>
          <a:bodyPr/>
          <a:lstStyle/>
          <a:p>
            <a:endParaRPr lang="en-US"/>
          </a:p>
        </p:txBody>
      </p:sp>
      <p:pic>
        <p:nvPicPr>
          <p:cNvPr id="25" name="Image 4" descr="/home/claude/icons/bell.png"/>
          <p:cNvPicPr>
            <a:picLocks noChangeAspect="1"/>
          </p:cNvPicPr>
          <p:nvPr/>
        </p:nvPicPr>
        <p:blipFill>
          <a:blip r:embed="rId7"/>
          <a:stretch>
            <a:fillRect/>
          </a:stretch>
        </p:blipFill>
        <p:spPr>
          <a:xfrm>
            <a:off x="10264140" y="2674620"/>
            <a:ext cx="594360" cy="594360"/>
          </a:xfrm>
          <a:prstGeom prst="rect">
            <a:avLst/>
          </a:prstGeom>
        </p:spPr>
      </p:pic>
      <p:sp>
        <p:nvSpPr>
          <p:cNvPr id="26" name="Text 19"/>
          <p:cNvSpPr/>
          <p:nvPr/>
        </p:nvSpPr>
        <p:spPr>
          <a:xfrm>
            <a:off x="9601200" y="3749040"/>
            <a:ext cx="1920240" cy="365760"/>
          </a:xfrm>
          <a:prstGeom prst="rect">
            <a:avLst/>
          </a:prstGeom>
          <a:noFill/>
          <a:ln/>
        </p:spPr>
        <p:txBody>
          <a:bodyPr wrap="square" lIns="0" tIns="0" rIns="0" bIns="0" rtlCol="0" anchor="ctr"/>
          <a:lstStyle/>
          <a:p>
            <a:pPr marL="0" indent="0" algn="ctr">
              <a:buNone/>
            </a:pPr>
            <a:r>
              <a:rPr lang="en-US" sz="1400" b="1" dirty="0">
                <a:solidFill>
                  <a:srgbClr val="16232E"/>
                </a:solidFill>
                <a:latin typeface="Calibri" pitchFamily="34" charset="0"/>
                <a:ea typeface="Calibri" pitchFamily="34" charset="-122"/>
                <a:cs typeface="Calibri" pitchFamily="34" charset="-120"/>
              </a:rPr>
              <a:t>Alerts</a:t>
            </a:r>
            <a:endParaRPr lang="en-US" sz="1400" dirty="0"/>
          </a:p>
        </p:txBody>
      </p:sp>
      <p:sp>
        <p:nvSpPr>
          <p:cNvPr id="27" name="Text 20"/>
          <p:cNvSpPr/>
          <p:nvPr/>
        </p:nvSpPr>
        <p:spPr>
          <a:xfrm>
            <a:off x="9601200" y="4133088"/>
            <a:ext cx="1920240" cy="822960"/>
          </a:xfrm>
          <a:prstGeom prst="rect">
            <a:avLst/>
          </a:prstGeom>
          <a:noFill/>
          <a:ln/>
        </p:spPr>
        <p:txBody>
          <a:bodyPr wrap="square" lIns="0" tIns="0" rIns="0" bIns="0" rtlCol="0" anchor="ctr"/>
          <a:lstStyle/>
          <a:p>
            <a:pPr marL="0" indent="0" algn="ctr">
              <a:buNone/>
            </a:pPr>
            <a:r>
              <a:rPr lang="en-US" sz="1050" dirty="0">
                <a:solidFill>
                  <a:srgbClr val="5B6B76"/>
                </a:solidFill>
                <a:latin typeface="Calibri" pitchFamily="34" charset="0"/>
                <a:ea typeface="Calibri" pitchFamily="34" charset="-122"/>
                <a:cs typeface="Calibri" pitchFamily="34" charset="-120"/>
              </a:rPr>
              <a:t>Notify teams when thresholds are crossed</a:t>
            </a:r>
            <a:endParaRPr lang="en-US" sz="1050" dirty="0"/>
          </a:p>
        </p:txBody>
      </p:sp>
      <p:sp>
        <p:nvSpPr>
          <p:cNvPr id="28" name="Text 21"/>
          <p:cNvSpPr/>
          <p:nvPr/>
        </p:nvSpPr>
        <p:spPr>
          <a:xfrm>
            <a:off x="640080" y="5212080"/>
            <a:ext cx="10515600" cy="548640"/>
          </a:xfrm>
          <a:prstGeom prst="rect">
            <a:avLst/>
          </a:prstGeom>
          <a:noFill/>
          <a:ln/>
        </p:spPr>
        <p:txBody>
          <a:bodyPr wrap="square" rtlCol="0" anchor="ctr"/>
          <a:lstStyle/>
          <a:p>
            <a:pPr marL="0" indent="0">
              <a:buNone/>
            </a:pPr>
            <a:r>
              <a:rPr lang="en-US" sz="1300" i="1" dirty="0">
                <a:solidFill>
                  <a:srgbClr val="5B6B76"/>
                </a:solidFill>
                <a:latin typeface="Calibri" pitchFamily="34" charset="0"/>
                <a:ea typeface="Calibri" pitchFamily="34" charset="-122"/>
                <a:cs typeface="Calibri" pitchFamily="34" charset="-120"/>
              </a:rPr>
              <a:t>Data flows from devices through collection and processing to the dashboards and alerts your team acts on.</a:t>
            </a:r>
            <a:endParaRPr lang="en-US" sz="1300" dirty="0"/>
          </a:p>
        </p:txBody>
      </p:sp>
      <p:sp>
        <p:nvSpPr>
          <p:cNvPr id="29" name="Text 22"/>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9</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How It Works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0B2545"/>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CADCFC"/>
                </a:solidFill>
                <a:latin typeface="Calibri" pitchFamily="34" charset="0"/>
                <a:ea typeface="Calibri" pitchFamily="34" charset="-122"/>
                <a:cs typeface="Calibri" pitchFamily="34" charset="-120"/>
              </a:rPr>
              <a:t>DATA SOURCES</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Protocols behind the visibility</a:t>
            </a:r>
            <a:endParaRPr lang="en-US" sz="3000" dirty="0"/>
          </a:p>
        </p:txBody>
      </p:sp>
      <p:sp>
        <p:nvSpPr>
          <p:cNvPr id="4" name="Shape 2"/>
          <p:cNvSpPr/>
          <p:nvPr/>
        </p:nvSpPr>
        <p:spPr>
          <a:xfrm>
            <a:off x="548640" y="1828800"/>
            <a:ext cx="594360" cy="594360"/>
          </a:xfrm>
          <a:prstGeom prst="ellipse">
            <a:avLst/>
          </a:prstGeom>
          <a:solidFill>
            <a:srgbClr val="13315C"/>
          </a:solidFill>
          <a:ln/>
        </p:spPr>
        <p:txBody>
          <a:bodyPr/>
          <a:lstStyle/>
          <a:p>
            <a:endParaRPr lang="en-US"/>
          </a:p>
        </p:txBody>
      </p:sp>
      <p:pic>
        <p:nvPicPr>
          <p:cNvPr id="5" name="Image 0" descr="/home/claude/icons/wired.png"/>
          <p:cNvPicPr>
            <a:picLocks noChangeAspect="1"/>
          </p:cNvPicPr>
          <p:nvPr/>
        </p:nvPicPr>
        <p:blipFill>
          <a:blip r:embed="rId3"/>
          <a:stretch>
            <a:fillRect/>
          </a:stretch>
        </p:blipFill>
        <p:spPr>
          <a:xfrm>
            <a:off x="682371" y="1962531"/>
            <a:ext cx="326898" cy="326898"/>
          </a:xfrm>
          <a:prstGeom prst="rect">
            <a:avLst/>
          </a:prstGeom>
        </p:spPr>
      </p:pic>
      <p:sp>
        <p:nvSpPr>
          <p:cNvPr id="6" name="Text 3"/>
          <p:cNvSpPr/>
          <p:nvPr/>
        </p:nvSpPr>
        <p:spPr>
          <a:xfrm>
            <a:off x="1325880" y="1801368"/>
            <a:ext cx="461772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SNMP</a:t>
            </a:r>
            <a:endParaRPr lang="en-US" sz="1500" dirty="0"/>
          </a:p>
        </p:txBody>
      </p:sp>
      <p:sp>
        <p:nvSpPr>
          <p:cNvPr id="7" name="Text 4"/>
          <p:cNvSpPr/>
          <p:nvPr/>
        </p:nvSpPr>
        <p:spPr>
          <a:xfrm>
            <a:off x="1325880" y="2148840"/>
            <a:ext cx="4617720" cy="685800"/>
          </a:xfrm>
          <a:prstGeom prst="rect">
            <a:avLst/>
          </a:prstGeom>
          <a:noFill/>
          <a:ln/>
        </p:spPr>
        <p:txBody>
          <a:bodyPr wrap="square" lIns="0" tIns="0" rIns="0" bIns="0" rtlCol="0" anchor="ctr"/>
          <a:lstStyle/>
          <a:p>
            <a:pPr marL="0" indent="0">
              <a:buNone/>
            </a:pPr>
            <a:r>
              <a:rPr lang="en-US" sz="1150" dirty="0">
                <a:solidFill>
                  <a:srgbClr val="9FB3C8"/>
                </a:solidFill>
                <a:latin typeface="Calibri" pitchFamily="34" charset="0"/>
                <a:ea typeface="Calibri" pitchFamily="34" charset="-122"/>
                <a:cs typeface="Calibri" pitchFamily="34" charset="-120"/>
              </a:rPr>
              <a:t>Polls device metrics like CPU, memory, and interface status</a:t>
            </a:r>
            <a:endParaRPr lang="en-US" sz="1150" dirty="0"/>
          </a:p>
        </p:txBody>
      </p:sp>
      <p:sp>
        <p:nvSpPr>
          <p:cNvPr id="8" name="Shape 5"/>
          <p:cNvSpPr/>
          <p:nvPr/>
        </p:nvSpPr>
        <p:spPr>
          <a:xfrm>
            <a:off x="6446520" y="1828800"/>
            <a:ext cx="594360" cy="594360"/>
          </a:xfrm>
          <a:prstGeom prst="ellipse">
            <a:avLst/>
          </a:prstGeom>
          <a:solidFill>
            <a:srgbClr val="13315C"/>
          </a:solidFill>
          <a:ln/>
        </p:spPr>
        <p:txBody>
          <a:bodyPr/>
          <a:lstStyle/>
          <a:p>
            <a:endParaRPr lang="en-US"/>
          </a:p>
        </p:txBody>
      </p:sp>
      <p:pic>
        <p:nvPicPr>
          <p:cNvPr id="9" name="Image 1" descr="/home/claude/icons/chart.png"/>
          <p:cNvPicPr>
            <a:picLocks noChangeAspect="1"/>
          </p:cNvPicPr>
          <p:nvPr/>
        </p:nvPicPr>
        <p:blipFill>
          <a:blip r:embed="rId4"/>
          <a:stretch>
            <a:fillRect/>
          </a:stretch>
        </p:blipFill>
        <p:spPr>
          <a:xfrm>
            <a:off x="6580251" y="1962531"/>
            <a:ext cx="326898" cy="326898"/>
          </a:xfrm>
          <a:prstGeom prst="rect">
            <a:avLst/>
          </a:prstGeom>
        </p:spPr>
      </p:pic>
      <p:sp>
        <p:nvSpPr>
          <p:cNvPr id="10" name="Text 6"/>
          <p:cNvSpPr/>
          <p:nvPr/>
        </p:nvSpPr>
        <p:spPr>
          <a:xfrm>
            <a:off x="7223760" y="1801368"/>
            <a:ext cx="461772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NetFlow / sFlow</a:t>
            </a:r>
            <a:endParaRPr lang="en-US" sz="1500" dirty="0"/>
          </a:p>
        </p:txBody>
      </p:sp>
      <p:sp>
        <p:nvSpPr>
          <p:cNvPr id="11" name="Text 7"/>
          <p:cNvSpPr/>
          <p:nvPr/>
        </p:nvSpPr>
        <p:spPr>
          <a:xfrm>
            <a:off x="7223760" y="2148840"/>
            <a:ext cx="4617720" cy="685800"/>
          </a:xfrm>
          <a:prstGeom prst="rect">
            <a:avLst/>
          </a:prstGeom>
          <a:noFill/>
          <a:ln/>
        </p:spPr>
        <p:txBody>
          <a:bodyPr wrap="square" lIns="0" tIns="0" rIns="0" bIns="0" rtlCol="0" anchor="ctr"/>
          <a:lstStyle/>
          <a:p>
            <a:pPr marL="0" indent="0">
              <a:buNone/>
            </a:pPr>
            <a:r>
              <a:rPr lang="en-US" sz="1150" dirty="0">
                <a:solidFill>
                  <a:srgbClr val="9FB3C8"/>
                </a:solidFill>
                <a:latin typeface="Calibri" pitchFamily="34" charset="0"/>
                <a:ea typeface="Calibri" pitchFamily="34" charset="-122"/>
                <a:cs typeface="Calibri" pitchFamily="34" charset="-120"/>
              </a:rPr>
              <a:t>Captures traffic flow data for bandwidth and usage analysis</a:t>
            </a:r>
            <a:endParaRPr lang="en-US" sz="1150" dirty="0"/>
          </a:p>
        </p:txBody>
      </p:sp>
      <p:sp>
        <p:nvSpPr>
          <p:cNvPr id="12" name="Shape 8"/>
          <p:cNvSpPr/>
          <p:nvPr/>
        </p:nvSpPr>
        <p:spPr>
          <a:xfrm>
            <a:off x="548640" y="3246120"/>
            <a:ext cx="594360" cy="594360"/>
          </a:xfrm>
          <a:prstGeom prst="ellipse">
            <a:avLst/>
          </a:prstGeom>
          <a:solidFill>
            <a:srgbClr val="13315C"/>
          </a:solidFill>
          <a:ln/>
        </p:spPr>
        <p:txBody>
          <a:bodyPr/>
          <a:lstStyle/>
          <a:p>
            <a:endParaRPr lang="en-US"/>
          </a:p>
        </p:txBody>
      </p:sp>
      <p:pic>
        <p:nvPicPr>
          <p:cNvPr id="13" name="Image 2" descr="/home/claude/icons/clipboard.png"/>
          <p:cNvPicPr>
            <a:picLocks noChangeAspect="1"/>
          </p:cNvPicPr>
          <p:nvPr/>
        </p:nvPicPr>
        <p:blipFill>
          <a:blip r:embed="rId5"/>
          <a:stretch>
            <a:fillRect/>
          </a:stretch>
        </p:blipFill>
        <p:spPr>
          <a:xfrm>
            <a:off x="682371" y="3379851"/>
            <a:ext cx="326898" cy="326898"/>
          </a:xfrm>
          <a:prstGeom prst="rect">
            <a:avLst/>
          </a:prstGeom>
        </p:spPr>
      </p:pic>
      <p:sp>
        <p:nvSpPr>
          <p:cNvPr id="14" name="Text 9"/>
          <p:cNvSpPr/>
          <p:nvPr/>
        </p:nvSpPr>
        <p:spPr>
          <a:xfrm>
            <a:off x="1325880" y="3218688"/>
            <a:ext cx="461772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Syslog</a:t>
            </a:r>
            <a:endParaRPr lang="en-US" sz="1500" dirty="0"/>
          </a:p>
        </p:txBody>
      </p:sp>
      <p:sp>
        <p:nvSpPr>
          <p:cNvPr id="15" name="Text 10"/>
          <p:cNvSpPr/>
          <p:nvPr/>
        </p:nvSpPr>
        <p:spPr>
          <a:xfrm>
            <a:off x="1325880" y="3566160"/>
            <a:ext cx="4617720" cy="685800"/>
          </a:xfrm>
          <a:prstGeom prst="rect">
            <a:avLst/>
          </a:prstGeom>
          <a:noFill/>
          <a:ln/>
        </p:spPr>
        <p:txBody>
          <a:bodyPr wrap="square" lIns="0" tIns="0" rIns="0" bIns="0" rtlCol="0" anchor="ctr"/>
          <a:lstStyle/>
          <a:p>
            <a:pPr marL="0" indent="0">
              <a:buNone/>
            </a:pPr>
            <a:r>
              <a:rPr lang="en-US" sz="1150" dirty="0">
                <a:solidFill>
                  <a:srgbClr val="9FB3C8"/>
                </a:solidFill>
                <a:latin typeface="Calibri" pitchFamily="34" charset="0"/>
                <a:ea typeface="Calibri" pitchFamily="34" charset="-122"/>
                <a:cs typeface="Calibri" pitchFamily="34" charset="-120"/>
              </a:rPr>
              <a:t>Collects event and error logs from devices and systems</a:t>
            </a:r>
            <a:endParaRPr lang="en-US" sz="1150" dirty="0"/>
          </a:p>
        </p:txBody>
      </p:sp>
      <p:sp>
        <p:nvSpPr>
          <p:cNvPr id="16" name="Shape 11"/>
          <p:cNvSpPr/>
          <p:nvPr/>
        </p:nvSpPr>
        <p:spPr>
          <a:xfrm>
            <a:off x="6446520" y="3246120"/>
            <a:ext cx="594360" cy="594360"/>
          </a:xfrm>
          <a:prstGeom prst="ellipse">
            <a:avLst/>
          </a:prstGeom>
          <a:solidFill>
            <a:srgbClr val="13315C"/>
          </a:solidFill>
          <a:ln/>
        </p:spPr>
        <p:txBody>
          <a:bodyPr/>
          <a:lstStyle/>
          <a:p>
            <a:endParaRPr lang="en-US"/>
          </a:p>
        </p:txBody>
      </p:sp>
      <p:pic>
        <p:nvPicPr>
          <p:cNvPr id="17" name="Image 3" descr="/home/claude/icons/signal.png"/>
          <p:cNvPicPr>
            <a:picLocks noChangeAspect="1"/>
          </p:cNvPicPr>
          <p:nvPr/>
        </p:nvPicPr>
        <p:blipFill>
          <a:blip r:embed="rId6"/>
          <a:stretch>
            <a:fillRect/>
          </a:stretch>
        </p:blipFill>
        <p:spPr>
          <a:xfrm>
            <a:off x="6580251" y="3379851"/>
            <a:ext cx="326898" cy="326898"/>
          </a:xfrm>
          <a:prstGeom prst="rect">
            <a:avLst/>
          </a:prstGeom>
        </p:spPr>
      </p:pic>
      <p:sp>
        <p:nvSpPr>
          <p:cNvPr id="18" name="Text 12"/>
          <p:cNvSpPr/>
          <p:nvPr/>
        </p:nvSpPr>
        <p:spPr>
          <a:xfrm>
            <a:off x="7223760" y="3218688"/>
            <a:ext cx="461772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ICMP</a:t>
            </a:r>
            <a:endParaRPr lang="en-US" sz="1500" dirty="0"/>
          </a:p>
        </p:txBody>
      </p:sp>
      <p:sp>
        <p:nvSpPr>
          <p:cNvPr id="19" name="Text 13"/>
          <p:cNvSpPr/>
          <p:nvPr/>
        </p:nvSpPr>
        <p:spPr>
          <a:xfrm>
            <a:off x="7223760" y="3566160"/>
            <a:ext cx="4617720" cy="685800"/>
          </a:xfrm>
          <a:prstGeom prst="rect">
            <a:avLst/>
          </a:prstGeom>
          <a:noFill/>
          <a:ln/>
        </p:spPr>
        <p:txBody>
          <a:bodyPr wrap="square" lIns="0" tIns="0" rIns="0" bIns="0" rtlCol="0" anchor="ctr"/>
          <a:lstStyle/>
          <a:p>
            <a:pPr marL="0" indent="0">
              <a:buNone/>
            </a:pPr>
            <a:r>
              <a:rPr lang="en-US" sz="1150" dirty="0">
                <a:solidFill>
                  <a:srgbClr val="9FB3C8"/>
                </a:solidFill>
                <a:latin typeface="Calibri" pitchFamily="34" charset="0"/>
                <a:ea typeface="Calibri" pitchFamily="34" charset="-122"/>
                <a:cs typeface="Calibri" pitchFamily="34" charset="-120"/>
              </a:rPr>
              <a:t>Simple reachability and latency checks (ping, traceroute)</a:t>
            </a:r>
            <a:endParaRPr lang="en-US" sz="1150" dirty="0"/>
          </a:p>
        </p:txBody>
      </p:sp>
      <p:sp>
        <p:nvSpPr>
          <p:cNvPr id="20" name="Shape 14"/>
          <p:cNvSpPr/>
          <p:nvPr/>
        </p:nvSpPr>
        <p:spPr>
          <a:xfrm>
            <a:off x="548640" y="4663440"/>
            <a:ext cx="594360" cy="594360"/>
          </a:xfrm>
          <a:prstGeom prst="ellipse">
            <a:avLst/>
          </a:prstGeom>
          <a:solidFill>
            <a:srgbClr val="13315C"/>
          </a:solidFill>
          <a:ln/>
        </p:spPr>
        <p:txBody>
          <a:bodyPr/>
          <a:lstStyle/>
          <a:p>
            <a:endParaRPr lang="en-US"/>
          </a:p>
        </p:txBody>
      </p:sp>
      <p:pic>
        <p:nvPicPr>
          <p:cNvPr id="21" name="Image 4" descr="/home/claude/icons/cogs.png"/>
          <p:cNvPicPr>
            <a:picLocks noChangeAspect="1"/>
          </p:cNvPicPr>
          <p:nvPr/>
        </p:nvPicPr>
        <p:blipFill>
          <a:blip r:embed="rId7"/>
          <a:stretch>
            <a:fillRect/>
          </a:stretch>
        </p:blipFill>
        <p:spPr>
          <a:xfrm>
            <a:off x="682371" y="4797171"/>
            <a:ext cx="326898" cy="326898"/>
          </a:xfrm>
          <a:prstGeom prst="rect">
            <a:avLst/>
          </a:prstGeom>
        </p:spPr>
      </p:pic>
      <p:sp>
        <p:nvSpPr>
          <p:cNvPr id="22" name="Text 15"/>
          <p:cNvSpPr/>
          <p:nvPr/>
        </p:nvSpPr>
        <p:spPr>
          <a:xfrm>
            <a:off x="1325880" y="4636008"/>
            <a:ext cx="461772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APIs / WMI</a:t>
            </a:r>
            <a:endParaRPr lang="en-US" sz="1500" dirty="0"/>
          </a:p>
        </p:txBody>
      </p:sp>
      <p:sp>
        <p:nvSpPr>
          <p:cNvPr id="23" name="Text 16"/>
          <p:cNvSpPr/>
          <p:nvPr/>
        </p:nvSpPr>
        <p:spPr>
          <a:xfrm>
            <a:off x="1325880" y="4983480"/>
            <a:ext cx="4617720" cy="685800"/>
          </a:xfrm>
          <a:prstGeom prst="rect">
            <a:avLst/>
          </a:prstGeom>
          <a:noFill/>
          <a:ln/>
        </p:spPr>
        <p:txBody>
          <a:bodyPr wrap="square" lIns="0" tIns="0" rIns="0" bIns="0" rtlCol="0" anchor="ctr"/>
          <a:lstStyle/>
          <a:p>
            <a:pPr marL="0" indent="0">
              <a:buNone/>
            </a:pPr>
            <a:r>
              <a:rPr lang="en-US" sz="1150" dirty="0">
                <a:solidFill>
                  <a:srgbClr val="9FB3C8"/>
                </a:solidFill>
                <a:latin typeface="Calibri" pitchFamily="34" charset="0"/>
                <a:ea typeface="Calibri" pitchFamily="34" charset="-122"/>
                <a:cs typeface="Calibri" pitchFamily="34" charset="-120"/>
              </a:rPr>
              <a:t>Pulls structured data from modern platforms and OSes</a:t>
            </a:r>
            <a:endParaRPr lang="en-US" sz="1150" dirty="0"/>
          </a:p>
        </p:txBody>
      </p:sp>
      <p:sp>
        <p:nvSpPr>
          <p:cNvPr id="24" name="Shape 17"/>
          <p:cNvSpPr/>
          <p:nvPr/>
        </p:nvSpPr>
        <p:spPr>
          <a:xfrm>
            <a:off x="6446520" y="4663440"/>
            <a:ext cx="594360" cy="594360"/>
          </a:xfrm>
          <a:prstGeom prst="ellipse">
            <a:avLst/>
          </a:prstGeom>
          <a:solidFill>
            <a:srgbClr val="13315C"/>
          </a:solidFill>
          <a:ln/>
        </p:spPr>
        <p:txBody>
          <a:bodyPr/>
          <a:lstStyle/>
          <a:p>
            <a:endParaRPr lang="en-US"/>
          </a:p>
        </p:txBody>
      </p:sp>
      <p:pic>
        <p:nvPicPr>
          <p:cNvPr id="25" name="Image 5" descr="/home/claude/icons/route.png"/>
          <p:cNvPicPr>
            <a:picLocks noChangeAspect="1"/>
          </p:cNvPicPr>
          <p:nvPr/>
        </p:nvPicPr>
        <p:blipFill>
          <a:blip r:embed="rId8"/>
          <a:stretch>
            <a:fillRect/>
          </a:stretch>
        </p:blipFill>
        <p:spPr>
          <a:xfrm>
            <a:off x="6580251" y="4797171"/>
            <a:ext cx="326898" cy="326898"/>
          </a:xfrm>
          <a:prstGeom prst="rect">
            <a:avLst/>
          </a:prstGeom>
        </p:spPr>
      </p:pic>
      <p:sp>
        <p:nvSpPr>
          <p:cNvPr id="26" name="Text 18"/>
          <p:cNvSpPr/>
          <p:nvPr/>
        </p:nvSpPr>
        <p:spPr>
          <a:xfrm>
            <a:off x="7223760" y="4636008"/>
            <a:ext cx="4617720" cy="365760"/>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Packet Capture</a:t>
            </a:r>
            <a:endParaRPr lang="en-US" sz="1500" dirty="0"/>
          </a:p>
        </p:txBody>
      </p:sp>
      <p:sp>
        <p:nvSpPr>
          <p:cNvPr id="27" name="Text 19"/>
          <p:cNvSpPr/>
          <p:nvPr/>
        </p:nvSpPr>
        <p:spPr>
          <a:xfrm>
            <a:off x="7223760" y="4983480"/>
            <a:ext cx="4617720" cy="685800"/>
          </a:xfrm>
          <a:prstGeom prst="rect">
            <a:avLst/>
          </a:prstGeom>
          <a:noFill/>
          <a:ln/>
        </p:spPr>
        <p:txBody>
          <a:bodyPr wrap="square" lIns="0" tIns="0" rIns="0" bIns="0" rtlCol="0" anchor="ctr"/>
          <a:lstStyle/>
          <a:p>
            <a:pPr marL="0" indent="0">
              <a:buNone/>
            </a:pPr>
            <a:r>
              <a:rPr lang="en-US" sz="1150" dirty="0">
                <a:solidFill>
                  <a:srgbClr val="9FB3C8"/>
                </a:solidFill>
                <a:latin typeface="Calibri" pitchFamily="34" charset="0"/>
                <a:ea typeface="Calibri" pitchFamily="34" charset="-122"/>
                <a:cs typeface="Calibri" pitchFamily="34" charset="-120"/>
              </a:rPr>
              <a:t>Deep inspection of traffic for troubleshooting</a:t>
            </a:r>
            <a:endParaRPr lang="en-US" sz="1150" dirty="0"/>
          </a:p>
        </p:txBody>
      </p:sp>
      <p:sp>
        <p:nvSpPr>
          <p:cNvPr id="28" name="Text 20"/>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10</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9FB3C8"/>
                </a:solidFill>
                <a:latin typeface="Calibri" pitchFamily="34" charset="0"/>
                <a:ea typeface="Calibri" pitchFamily="34" charset="-122"/>
                <a:cs typeface="Calibri" pitchFamily="34" charset="-120"/>
              </a:rPr>
              <a:t>Data Sources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1 — Concepts and Data Sources</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1</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statement separates management from monitoring correctly?</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Monitoring acts on the network; management watches it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Management acts on the network; monitoring watches it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They are two names for the same task</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Monitoring applies only to servers, not network devices</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2</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protocol polls a device for CPU, memory and interface status?</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NetFlow</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SNMP</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Syslog</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ICMP</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3</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You need to know who is talking to whom and how much bandwidth they used. Which source?</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Syslog</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ICMP</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NetFlow or sFlow</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SNMP interface counters alone</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WHAT TO TRACK</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16232E"/>
                </a:solidFill>
                <a:latin typeface="Cambria" pitchFamily="34" charset="0"/>
                <a:ea typeface="Cambria" pitchFamily="34" charset="-122"/>
                <a:cs typeface="Cambria" pitchFamily="34" charset="-120"/>
              </a:rPr>
              <a:t>Key metrics to monitor</a:t>
            </a:r>
            <a:endParaRPr lang="en-US" sz="3000" dirty="0"/>
          </a:p>
        </p:txBody>
      </p:sp>
      <p:sp>
        <p:nvSpPr>
          <p:cNvPr id="4" name="Shape 2"/>
          <p:cNvSpPr/>
          <p:nvPr/>
        </p:nvSpPr>
        <p:spPr>
          <a:xfrm>
            <a:off x="548640" y="1828800"/>
            <a:ext cx="3520440" cy="1828800"/>
          </a:xfrm>
          <a:prstGeom prst="roundRect">
            <a:avLst>
              <a:gd name="adj" fmla="val 4000"/>
            </a:avLst>
          </a:prstGeom>
          <a:solidFill>
            <a:srgbClr val="F2F6F9"/>
          </a:solidFill>
          <a:ln/>
        </p:spPr>
        <p:txBody>
          <a:bodyPr/>
          <a:lstStyle/>
          <a:p>
            <a:endParaRPr lang="en-US"/>
          </a:p>
        </p:txBody>
      </p:sp>
      <p:sp>
        <p:nvSpPr>
          <p:cNvPr id="5" name="Shape 3"/>
          <p:cNvSpPr/>
          <p:nvPr/>
        </p:nvSpPr>
        <p:spPr>
          <a:xfrm>
            <a:off x="777240" y="2057400"/>
            <a:ext cx="548640" cy="548640"/>
          </a:xfrm>
          <a:prstGeom prst="ellipse">
            <a:avLst/>
          </a:prstGeom>
          <a:solidFill>
            <a:srgbClr val="1C7293"/>
          </a:solidFill>
          <a:ln/>
        </p:spPr>
        <p:txBody>
          <a:bodyPr/>
          <a:lstStyle/>
          <a:p>
            <a:endParaRPr lang="en-US"/>
          </a:p>
        </p:txBody>
      </p:sp>
      <p:pic>
        <p:nvPicPr>
          <p:cNvPr id="6" name="Image 0" descr="/home/claude/icons/signal.png"/>
          <p:cNvPicPr>
            <a:picLocks noChangeAspect="1"/>
          </p:cNvPicPr>
          <p:nvPr/>
        </p:nvPicPr>
        <p:blipFill>
          <a:blip r:embed="rId3"/>
          <a:stretch>
            <a:fillRect/>
          </a:stretch>
        </p:blipFill>
        <p:spPr>
          <a:xfrm>
            <a:off x="900684" y="2180844"/>
            <a:ext cx="301752" cy="301752"/>
          </a:xfrm>
          <a:prstGeom prst="rect">
            <a:avLst/>
          </a:prstGeom>
        </p:spPr>
      </p:pic>
      <p:sp>
        <p:nvSpPr>
          <p:cNvPr id="7" name="Text 4"/>
          <p:cNvSpPr/>
          <p:nvPr/>
        </p:nvSpPr>
        <p:spPr>
          <a:xfrm>
            <a:off x="1463040" y="2029968"/>
            <a:ext cx="2468880" cy="457200"/>
          </a:xfrm>
          <a:prstGeom prst="rect">
            <a:avLst/>
          </a:prstGeom>
          <a:noFill/>
          <a:ln/>
        </p:spPr>
        <p:txBody>
          <a:bodyPr wrap="square" lIns="0" tIns="0" rIns="0" bIns="0"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Uptime / Availability</a:t>
            </a:r>
            <a:endParaRPr lang="en-US" sz="1350" dirty="0"/>
          </a:p>
        </p:txBody>
      </p:sp>
      <p:sp>
        <p:nvSpPr>
          <p:cNvPr id="8" name="Text 5"/>
          <p:cNvSpPr/>
          <p:nvPr/>
        </p:nvSpPr>
        <p:spPr>
          <a:xfrm>
            <a:off x="777240" y="2743200"/>
            <a:ext cx="3063240" cy="822960"/>
          </a:xfrm>
          <a:prstGeom prst="rect">
            <a:avLst/>
          </a:prstGeom>
          <a:noFill/>
          <a:ln/>
        </p:spPr>
        <p:txBody>
          <a:bodyPr wrap="square" lIns="0" tIns="0" rIns="0" bIns="0" rtlCol="0" anchor="ctr"/>
          <a:lstStyle/>
          <a:p>
            <a:pPr marL="0" indent="0">
              <a:buNone/>
            </a:pPr>
            <a:r>
              <a:rPr lang="en-US" sz="1150" dirty="0">
                <a:solidFill>
                  <a:srgbClr val="5B6B76"/>
                </a:solidFill>
                <a:latin typeface="Calibri" pitchFamily="34" charset="0"/>
                <a:ea typeface="Calibri" pitchFamily="34" charset="-122"/>
                <a:cs typeface="Calibri" pitchFamily="34" charset="-120"/>
              </a:rPr>
              <a:t>Is the device or service reachable?</a:t>
            </a:r>
            <a:endParaRPr lang="en-US" sz="1150" dirty="0"/>
          </a:p>
        </p:txBody>
      </p:sp>
      <p:sp>
        <p:nvSpPr>
          <p:cNvPr id="9" name="Shape 6"/>
          <p:cNvSpPr/>
          <p:nvPr/>
        </p:nvSpPr>
        <p:spPr>
          <a:xfrm>
            <a:off x="4251960" y="1828800"/>
            <a:ext cx="3520440" cy="1828800"/>
          </a:xfrm>
          <a:prstGeom prst="roundRect">
            <a:avLst>
              <a:gd name="adj" fmla="val 4000"/>
            </a:avLst>
          </a:prstGeom>
          <a:solidFill>
            <a:srgbClr val="F2F6F9"/>
          </a:solidFill>
          <a:ln/>
        </p:spPr>
        <p:txBody>
          <a:bodyPr/>
          <a:lstStyle/>
          <a:p>
            <a:endParaRPr lang="en-US"/>
          </a:p>
        </p:txBody>
      </p:sp>
      <p:sp>
        <p:nvSpPr>
          <p:cNvPr id="10" name="Shape 7"/>
          <p:cNvSpPr/>
          <p:nvPr/>
        </p:nvSpPr>
        <p:spPr>
          <a:xfrm>
            <a:off x="4480560" y="2057400"/>
            <a:ext cx="548640" cy="548640"/>
          </a:xfrm>
          <a:prstGeom prst="ellipse">
            <a:avLst/>
          </a:prstGeom>
          <a:solidFill>
            <a:srgbClr val="1C7293"/>
          </a:solidFill>
          <a:ln/>
        </p:spPr>
        <p:txBody>
          <a:bodyPr/>
          <a:lstStyle/>
          <a:p>
            <a:endParaRPr lang="en-US"/>
          </a:p>
        </p:txBody>
      </p:sp>
      <p:pic>
        <p:nvPicPr>
          <p:cNvPr id="11" name="Image 1" descr="/home/claude/icons/chart.png"/>
          <p:cNvPicPr>
            <a:picLocks noChangeAspect="1"/>
          </p:cNvPicPr>
          <p:nvPr/>
        </p:nvPicPr>
        <p:blipFill>
          <a:blip r:embed="rId4"/>
          <a:stretch>
            <a:fillRect/>
          </a:stretch>
        </p:blipFill>
        <p:spPr>
          <a:xfrm>
            <a:off x="4604004" y="2180844"/>
            <a:ext cx="301752" cy="301752"/>
          </a:xfrm>
          <a:prstGeom prst="rect">
            <a:avLst/>
          </a:prstGeom>
        </p:spPr>
      </p:pic>
      <p:sp>
        <p:nvSpPr>
          <p:cNvPr id="12" name="Text 8"/>
          <p:cNvSpPr/>
          <p:nvPr/>
        </p:nvSpPr>
        <p:spPr>
          <a:xfrm>
            <a:off x="5166360" y="2029968"/>
            <a:ext cx="2468880" cy="457200"/>
          </a:xfrm>
          <a:prstGeom prst="rect">
            <a:avLst/>
          </a:prstGeom>
          <a:noFill/>
          <a:ln/>
        </p:spPr>
        <p:txBody>
          <a:bodyPr wrap="square" lIns="0" tIns="0" rIns="0" bIns="0"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Bandwidth Utilization</a:t>
            </a:r>
            <a:endParaRPr lang="en-US" sz="1350" dirty="0"/>
          </a:p>
        </p:txBody>
      </p:sp>
      <p:sp>
        <p:nvSpPr>
          <p:cNvPr id="13" name="Text 9"/>
          <p:cNvSpPr/>
          <p:nvPr/>
        </p:nvSpPr>
        <p:spPr>
          <a:xfrm>
            <a:off x="4480560" y="2743200"/>
            <a:ext cx="3063240" cy="822960"/>
          </a:xfrm>
          <a:prstGeom prst="rect">
            <a:avLst/>
          </a:prstGeom>
          <a:noFill/>
          <a:ln/>
        </p:spPr>
        <p:txBody>
          <a:bodyPr wrap="square" lIns="0" tIns="0" rIns="0" bIns="0" rtlCol="0" anchor="ctr"/>
          <a:lstStyle/>
          <a:p>
            <a:pPr marL="0" indent="0">
              <a:buNone/>
            </a:pPr>
            <a:r>
              <a:rPr lang="en-US" sz="1150" dirty="0">
                <a:solidFill>
                  <a:srgbClr val="5B6B76"/>
                </a:solidFill>
                <a:latin typeface="Calibri" pitchFamily="34" charset="0"/>
                <a:ea typeface="Calibri" pitchFamily="34" charset="-122"/>
                <a:cs typeface="Calibri" pitchFamily="34" charset="-120"/>
              </a:rPr>
              <a:t>How much capacity is being used?</a:t>
            </a:r>
            <a:endParaRPr lang="en-US" sz="1150" dirty="0"/>
          </a:p>
        </p:txBody>
      </p:sp>
      <p:sp>
        <p:nvSpPr>
          <p:cNvPr id="14" name="Shape 10"/>
          <p:cNvSpPr/>
          <p:nvPr/>
        </p:nvSpPr>
        <p:spPr>
          <a:xfrm>
            <a:off x="7955280" y="1828800"/>
            <a:ext cx="3520440" cy="1828800"/>
          </a:xfrm>
          <a:prstGeom prst="roundRect">
            <a:avLst>
              <a:gd name="adj" fmla="val 4000"/>
            </a:avLst>
          </a:prstGeom>
          <a:solidFill>
            <a:srgbClr val="F2F6F9"/>
          </a:solidFill>
          <a:ln/>
        </p:spPr>
        <p:txBody>
          <a:bodyPr/>
          <a:lstStyle/>
          <a:p>
            <a:endParaRPr lang="en-US"/>
          </a:p>
        </p:txBody>
      </p:sp>
      <p:sp>
        <p:nvSpPr>
          <p:cNvPr id="15" name="Shape 11"/>
          <p:cNvSpPr/>
          <p:nvPr/>
        </p:nvSpPr>
        <p:spPr>
          <a:xfrm>
            <a:off x="8183880" y="2057400"/>
            <a:ext cx="548640" cy="548640"/>
          </a:xfrm>
          <a:prstGeom prst="ellipse">
            <a:avLst/>
          </a:prstGeom>
          <a:solidFill>
            <a:srgbClr val="1C7293"/>
          </a:solidFill>
          <a:ln/>
        </p:spPr>
        <p:txBody>
          <a:bodyPr/>
          <a:lstStyle/>
          <a:p>
            <a:endParaRPr lang="en-US"/>
          </a:p>
        </p:txBody>
      </p:sp>
      <p:pic>
        <p:nvPicPr>
          <p:cNvPr id="16" name="Image 2" descr="/home/claude/icons/clock.png"/>
          <p:cNvPicPr>
            <a:picLocks noChangeAspect="1"/>
          </p:cNvPicPr>
          <p:nvPr/>
        </p:nvPicPr>
        <p:blipFill>
          <a:blip r:embed="rId5"/>
          <a:stretch>
            <a:fillRect/>
          </a:stretch>
        </p:blipFill>
        <p:spPr>
          <a:xfrm>
            <a:off x="8307324" y="2180844"/>
            <a:ext cx="301752" cy="301752"/>
          </a:xfrm>
          <a:prstGeom prst="rect">
            <a:avLst/>
          </a:prstGeom>
        </p:spPr>
      </p:pic>
      <p:sp>
        <p:nvSpPr>
          <p:cNvPr id="17" name="Text 12"/>
          <p:cNvSpPr/>
          <p:nvPr/>
        </p:nvSpPr>
        <p:spPr>
          <a:xfrm>
            <a:off x="8869680" y="2029968"/>
            <a:ext cx="2468880" cy="457200"/>
          </a:xfrm>
          <a:prstGeom prst="rect">
            <a:avLst/>
          </a:prstGeom>
          <a:noFill/>
          <a:ln/>
        </p:spPr>
        <p:txBody>
          <a:bodyPr wrap="square" lIns="0" tIns="0" rIns="0" bIns="0"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Latency</a:t>
            </a:r>
            <a:endParaRPr lang="en-US" sz="1350" dirty="0"/>
          </a:p>
        </p:txBody>
      </p:sp>
      <p:sp>
        <p:nvSpPr>
          <p:cNvPr id="18" name="Text 13"/>
          <p:cNvSpPr/>
          <p:nvPr/>
        </p:nvSpPr>
        <p:spPr>
          <a:xfrm>
            <a:off x="8183880" y="2743200"/>
            <a:ext cx="3063240" cy="822960"/>
          </a:xfrm>
          <a:prstGeom prst="rect">
            <a:avLst/>
          </a:prstGeom>
          <a:noFill/>
          <a:ln/>
        </p:spPr>
        <p:txBody>
          <a:bodyPr wrap="square" lIns="0" tIns="0" rIns="0" bIns="0" rtlCol="0" anchor="ctr"/>
          <a:lstStyle/>
          <a:p>
            <a:pPr marL="0" indent="0">
              <a:buNone/>
            </a:pPr>
            <a:r>
              <a:rPr lang="en-US" sz="1150" dirty="0">
                <a:solidFill>
                  <a:srgbClr val="5B6B76"/>
                </a:solidFill>
                <a:latin typeface="Calibri" pitchFamily="34" charset="0"/>
                <a:ea typeface="Calibri" pitchFamily="34" charset="-122"/>
                <a:cs typeface="Calibri" pitchFamily="34" charset="-120"/>
              </a:rPr>
              <a:t>How long does traffic take to travel?</a:t>
            </a:r>
            <a:endParaRPr lang="en-US" sz="1150" dirty="0"/>
          </a:p>
        </p:txBody>
      </p:sp>
      <p:sp>
        <p:nvSpPr>
          <p:cNvPr id="19" name="Shape 14"/>
          <p:cNvSpPr/>
          <p:nvPr/>
        </p:nvSpPr>
        <p:spPr>
          <a:xfrm>
            <a:off x="548640" y="3886200"/>
            <a:ext cx="3520440" cy="1828800"/>
          </a:xfrm>
          <a:prstGeom prst="roundRect">
            <a:avLst>
              <a:gd name="adj" fmla="val 4000"/>
            </a:avLst>
          </a:prstGeom>
          <a:solidFill>
            <a:srgbClr val="F2F6F9"/>
          </a:solidFill>
          <a:ln/>
        </p:spPr>
        <p:txBody>
          <a:bodyPr/>
          <a:lstStyle/>
          <a:p>
            <a:endParaRPr lang="en-US"/>
          </a:p>
        </p:txBody>
      </p:sp>
      <p:sp>
        <p:nvSpPr>
          <p:cNvPr id="20" name="Shape 15"/>
          <p:cNvSpPr/>
          <p:nvPr/>
        </p:nvSpPr>
        <p:spPr>
          <a:xfrm>
            <a:off x="777240" y="4114800"/>
            <a:ext cx="548640" cy="548640"/>
          </a:xfrm>
          <a:prstGeom prst="ellipse">
            <a:avLst/>
          </a:prstGeom>
          <a:solidFill>
            <a:srgbClr val="1C7293"/>
          </a:solidFill>
          <a:ln/>
        </p:spPr>
        <p:txBody>
          <a:bodyPr/>
          <a:lstStyle/>
          <a:p>
            <a:endParaRPr lang="en-US"/>
          </a:p>
        </p:txBody>
      </p:sp>
      <p:pic>
        <p:nvPicPr>
          <p:cNvPr id="21" name="Image 3" descr="/home/claude/icons/alert.png"/>
          <p:cNvPicPr>
            <a:picLocks noChangeAspect="1"/>
          </p:cNvPicPr>
          <p:nvPr/>
        </p:nvPicPr>
        <p:blipFill>
          <a:blip r:embed="rId6"/>
          <a:stretch>
            <a:fillRect/>
          </a:stretch>
        </p:blipFill>
        <p:spPr>
          <a:xfrm>
            <a:off x="900684" y="4238244"/>
            <a:ext cx="301752" cy="301752"/>
          </a:xfrm>
          <a:prstGeom prst="rect">
            <a:avLst/>
          </a:prstGeom>
        </p:spPr>
      </p:pic>
      <p:sp>
        <p:nvSpPr>
          <p:cNvPr id="22" name="Text 16"/>
          <p:cNvSpPr/>
          <p:nvPr/>
        </p:nvSpPr>
        <p:spPr>
          <a:xfrm>
            <a:off x="1463040" y="4087368"/>
            <a:ext cx="2468880" cy="457200"/>
          </a:xfrm>
          <a:prstGeom prst="rect">
            <a:avLst/>
          </a:prstGeom>
          <a:noFill/>
          <a:ln/>
        </p:spPr>
        <p:txBody>
          <a:bodyPr wrap="square" lIns="0" tIns="0" rIns="0" bIns="0"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Packet Loss</a:t>
            </a:r>
            <a:endParaRPr lang="en-US" sz="1350" dirty="0"/>
          </a:p>
        </p:txBody>
      </p:sp>
      <p:sp>
        <p:nvSpPr>
          <p:cNvPr id="23" name="Text 17"/>
          <p:cNvSpPr/>
          <p:nvPr/>
        </p:nvSpPr>
        <p:spPr>
          <a:xfrm>
            <a:off x="777240" y="4800600"/>
            <a:ext cx="3063240" cy="822960"/>
          </a:xfrm>
          <a:prstGeom prst="rect">
            <a:avLst/>
          </a:prstGeom>
          <a:noFill/>
          <a:ln/>
        </p:spPr>
        <p:txBody>
          <a:bodyPr wrap="square" lIns="0" tIns="0" rIns="0" bIns="0" rtlCol="0" anchor="ctr"/>
          <a:lstStyle/>
          <a:p>
            <a:pPr marL="0" indent="0">
              <a:buNone/>
            </a:pPr>
            <a:r>
              <a:rPr lang="en-US" sz="1150" dirty="0">
                <a:solidFill>
                  <a:srgbClr val="5B6B76"/>
                </a:solidFill>
                <a:latin typeface="Calibri" pitchFamily="34" charset="0"/>
                <a:ea typeface="Calibri" pitchFamily="34" charset="-122"/>
                <a:cs typeface="Calibri" pitchFamily="34" charset="-120"/>
              </a:rPr>
              <a:t>Are packets being dropped in transit?</a:t>
            </a:r>
            <a:endParaRPr lang="en-US" sz="1150" dirty="0"/>
          </a:p>
        </p:txBody>
      </p:sp>
      <p:sp>
        <p:nvSpPr>
          <p:cNvPr id="24" name="Shape 18"/>
          <p:cNvSpPr/>
          <p:nvPr/>
        </p:nvSpPr>
        <p:spPr>
          <a:xfrm>
            <a:off x="4251960" y="3886200"/>
            <a:ext cx="3520440" cy="1828800"/>
          </a:xfrm>
          <a:prstGeom prst="roundRect">
            <a:avLst>
              <a:gd name="adj" fmla="val 4000"/>
            </a:avLst>
          </a:prstGeom>
          <a:solidFill>
            <a:srgbClr val="F2F6F9"/>
          </a:solidFill>
          <a:ln/>
        </p:spPr>
        <p:txBody>
          <a:bodyPr/>
          <a:lstStyle/>
          <a:p>
            <a:endParaRPr lang="en-US"/>
          </a:p>
        </p:txBody>
      </p:sp>
      <p:sp>
        <p:nvSpPr>
          <p:cNvPr id="25" name="Shape 19"/>
          <p:cNvSpPr/>
          <p:nvPr/>
        </p:nvSpPr>
        <p:spPr>
          <a:xfrm>
            <a:off x="4480560" y="4114800"/>
            <a:ext cx="548640" cy="548640"/>
          </a:xfrm>
          <a:prstGeom prst="ellipse">
            <a:avLst/>
          </a:prstGeom>
          <a:solidFill>
            <a:srgbClr val="1C7293"/>
          </a:solidFill>
          <a:ln/>
        </p:spPr>
        <p:txBody>
          <a:bodyPr/>
          <a:lstStyle/>
          <a:p>
            <a:endParaRPr lang="en-US"/>
          </a:p>
        </p:txBody>
      </p:sp>
      <p:pic>
        <p:nvPicPr>
          <p:cNvPr id="26" name="Image 4" descr="/home/claude/icons/server.png"/>
          <p:cNvPicPr>
            <a:picLocks noChangeAspect="1"/>
          </p:cNvPicPr>
          <p:nvPr/>
        </p:nvPicPr>
        <p:blipFill>
          <a:blip r:embed="rId7"/>
          <a:stretch>
            <a:fillRect/>
          </a:stretch>
        </p:blipFill>
        <p:spPr>
          <a:xfrm>
            <a:off x="4604004" y="4238244"/>
            <a:ext cx="301752" cy="301752"/>
          </a:xfrm>
          <a:prstGeom prst="rect">
            <a:avLst/>
          </a:prstGeom>
        </p:spPr>
      </p:pic>
      <p:sp>
        <p:nvSpPr>
          <p:cNvPr id="27" name="Text 20"/>
          <p:cNvSpPr/>
          <p:nvPr/>
        </p:nvSpPr>
        <p:spPr>
          <a:xfrm>
            <a:off x="5166360" y="4087368"/>
            <a:ext cx="2468880" cy="457200"/>
          </a:xfrm>
          <a:prstGeom prst="rect">
            <a:avLst/>
          </a:prstGeom>
          <a:noFill/>
          <a:ln/>
        </p:spPr>
        <p:txBody>
          <a:bodyPr wrap="square" lIns="0" tIns="0" rIns="0" bIns="0"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CPU &amp; Memory</a:t>
            </a:r>
            <a:endParaRPr lang="en-US" sz="1350" dirty="0"/>
          </a:p>
        </p:txBody>
      </p:sp>
      <p:sp>
        <p:nvSpPr>
          <p:cNvPr id="28" name="Text 21"/>
          <p:cNvSpPr/>
          <p:nvPr/>
        </p:nvSpPr>
        <p:spPr>
          <a:xfrm>
            <a:off x="4480560" y="4800600"/>
            <a:ext cx="3063240" cy="822960"/>
          </a:xfrm>
          <a:prstGeom prst="rect">
            <a:avLst/>
          </a:prstGeom>
          <a:noFill/>
          <a:ln/>
        </p:spPr>
        <p:txBody>
          <a:bodyPr wrap="square" lIns="0" tIns="0" rIns="0" bIns="0" rtlCol="0" anchor="ctr"/>
          <a:lstStyle/>
          <a:p>
            <a:pPr marL="0" indent="0">
              <a:buNone/>
            </a:pPr>
            <a:r>
              <a:rPr lang="en-US" sz="1150" dirty="0">
                <a:solidFill>
                  <a:srgbClr val="5B6B76"/>
                </a:solidFill>
                <a:latin typeface="Calibri" pitchFamily="34" charset="0"/>
                <a:ea typeface="Calibri" pitchFamily="34" charset="-122"/>
                <a:cs typeface="Calibri" pitchFamily="34" charset="-120"/>
              </a:rPr>
              <a:t>Is hardware under strain?</a:t>
            </a:r>
            <a:endParaRPr lang="en-US" sz="1150" dirty="0"/>
          </a:p>
        </p:txBody>
      </p:sp>
      <p:sp>
        <p:nvSpPr>
          <p:cNvPr id="29" name="Shape 22"/>
          <p:cNvSpPr/>
          <p:nvPr/>
        </p:nvSpPr>
        <p:spPr>
          <a:xfrm>
            <a:off x="7955280" y="3886200"/>
            <a:ext cx="3520440" cy="1828800"/>
          </a:xfrm>
          <a:prstGeom prst="roundRect">
            <a:avLst>
              <a:gd name="adj" fmla="val 4000"/>
            </a:avLst>
          </a:prstGeom>
          <a:solidFill>
            <a:srgbClr val="F2F6F9"/>
          </a:solidFill>
          <a:ln/>
        </p:spPr>
        <p:txBody>
          <a:bodyPr/>
          <a:lstStyle/>
          <a:p>
            <a:endParaRPr lang="en-US"/>
          </a:p>
        </p:txBody>
      </p:sp>
      <p:sp>
        <p:nvSpPr>
          <p:cNvPr id="30" name="Shape 23"/>
          <p:cNvSpPr/>
          <p:nvPr/>
        </p:nvSpPr>
        <p:spPr>
          <a:xfrm>
            <a:off x="8183880" y="4114800"/>
            <a:ext cx="548640" cy="548640"/>
          </a:xfrm>
          <a:prstGeom prst="ellipse">
            <a:avLst/>
          </a:prstGeom>
          <a:solidFill>
            <a:srgbClr val="1C7293"/>
          </a:solidFill>
          <a:ln/>
        </p:spPr>
        <p:txBody>
          <a:bodyPr/>
          <a:lstStyle/>
          <a:p>
            <a:endParaRPr lang="en-US"/>
          </a:p>
        </p:txBody>
      </p:sp>
      <p:pic>
        <p:nvPicPr>
          <p:cNvPr id="31" name="Image 5" descr="/home/claude/icons/bug.png"/>
          <p:cNvPicPr>
            <a:picLocks noChangeAspect="1"/>
          </p:cNvPicPr>
          <p:nvPr/>
        </p:nvPicPr>
        <p:blipFill>
          <a:blip r:embed="rId8"/>
          <a:stretch>
            <a:fillRect/>
          </a:stretch>
        </p:blipFill>
        <p:spPr>
          <a:xfrm>
            <a:off x="8307324" y="4238244"/>
            <a:ext cx="301752" cy="301752"/>
          </a:xfrm>
          <a:prstGeom prst="rect">
            <a:avLst/>
          </a:prstGeom>
        </p:spPr>
      </p:pic>
      <p:sp>
        <p:nvSpPr>
          <p:cNvPr id="32" name="Text 24"/>
          <p:cNvSpPr/>
          <p:nvPr/>
        </p:nvSpPr>
        <p:spPr>
          <a:xfrm>
            <a:off x="8869680" y="4087368"/>
            <a:ext cx="2468880" cy="457200"/>
          </a:xfrm>
          <a:prstGeom prst="rect">
            <a:avLst/>
          </a:prstGeom>
          <a:noFill/>
          <a:ln/>
        </p:spPr>
        <p:txBody>
          <a:bodyPr wrap="square" lIns="0" tIns="0" rIns="0" bIns="0" rtlCol="0" anchor="ctr"/>
          <a:lstStyle/>
          <a:p>
            <a:pPr marL="0" indent="0">
              <a:buNone/>
            </a:pPr>
            <a:r>
              <a:rPr lang="en-US" sz="1350" b="1" dirty="0">
                <a:solidFill>
                  <a:srgbClr val="16232E"/>
                </a:solidFill>
                <a:latin typeface="Calibri" pitchFamily="34" charset="0"/>
                <a:ea typeface="Calibri" pitchFamily="34" charset="-122"/>
                <a:cs typeface="Calibri" pitchFamily="34" charset="-120"/>
              </a:rPr>
              <a:t>Error Rates</a:t>
            </a:r>
            <a:endParaRPr lang="en-US" sz="1350" dirty="0"/>
          </a:p>
        </p:txBody>
      </p:sp>
      <p:sp>
        <p:nvSpPr>
          <p:cNvPr id="33" name="Text 25"/>
          <p:cNvSpPr/>
          <p:nvPr/>
        </p:nvSpPr>
        <p:spPr>
          <a:xfrm>
            <a:off x="8183880" y="4800600"/>
            <a:ext cx="3063240" cy="822960"/>
          </a:xfrm>
          <a:prstGeom prst="rect">
            <a:avLst/>
          </a:prstGeom>
          <a:noFill/>
          <a:ln/>
        </p:spPr>
        <p:txBody>
          <a:bodyPr wrap="square" lIns="0" tIns="0" rIns="0" bIns="0" rtlCol="0" anchor="ctr"/>
          <a:lstStyle/>
          <a:p>
            <a:pPr marL="0" indent="0">
              <a:buNone/>
            </a:pPr>
            <a:r>
              <a:rPr lang="en-US" sz="1150" dirty="0">
                <a:solidFill>
                  <a:srgbClr val="5B6B76"/>
                </a:solidFill>
                <a:latin typeface="Calibri" pitchFamily="34" charset="0"/>
                <a:ea typeface="Calibri" pitchFamily="34" charset="-122"/>
                <a:cs typeface="Calibri" pitchFamily="34" charset="-120"/>
              </a:rPr>
              <a:t>How often do interfaces report faults?</a:t>
            </a:r>
            <a:endParaRPr lang="en-US" sz="1150" dirty="0"/>
          </a:p>
        </p:txBody>
      </p:sp>
      <p:sp>
        <p:nvSpPr>
          <p:cNvPr id="34" name="Text 26"/>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12</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Key Metrics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TOOLING</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16232E"/>
                </a:solidFill>
                <a:latin typeface="Cambria" pitchFamily="34" charset="0"/>
                <a:ea typeface="Cambria" pitchFamily="34" charset="-122"/>
                <a:cs typeface="Cambria" pitchFamily="34" charset="-120"/>
              </a:rPr>
              <a:t>The tools landscape</a:t>
            </a:r>
            <a:endParaRPr lang="en-US" sz="3000" dirty="0"/>
          </a:p>
        </p:txBody>
      </p:sp>
      <p:sp>
        <p:nvSpPr>
          <p:cNvPr id="4" name="Shape 2"/>
          <p:cNvSpPr/>
          <p:nvPr/>
        </p:nvSpPr>
        <p:spPr>
          <a:xfrm>
            <a:off x="548640" y="1783080"/>
            <a:ext cx="5349240" cy="3931920"/>
          </a:xfrm>
          <a:prstGeom prst="roundRect">
            <a:avLst>
              <a:gd name="adj" fmla="val 2326"/>
            </a:avLst>
          </a:prstGeom>
          <a:solidFill>
            <a:srgbClr val="3B4A78"/>
          </a:solidFill>
          <a:ln/>
        </p:spPr>
        <p:txBody>
          <a:bodyPr/>
          <a:lstStyle/>
          <a:p>
            <a:endParaRPr lang="en-US"/>
          </a:p>
        </p:txBody>
      </p:sp>
      <p:sp>
        <p:nvSpPr>
          <p:cNvPr id="5" name="Text 3"/>
          <p:cNvSpPr/>
          <p:nvPr/>
        </p:nvSpPr>
        <p:spPr>
          <a:xfrm>
            <a:off x="914400" y="2057400"/>
            <a:ext cx="461772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Open-Source</a:t>
            </a:r>
            <a:endParaRPr lang="en-US" sz="1800" dirty="0"/>
          </a:p>
        </p:txBody>
      </p:sp>
      <p:sp>
        <p:nvSpPr>
          <p:cNvPr id="6" name="Shape 4"/>
          <p:cNvSpPr/>
          <p:nvPr/>
        </p:nvSpPr>
        <p:spPr>
          <a:xfrm>
            <a:off x="914400" y="2743200"/>
            <a:ext cx="384048" cy="384048"/>
          </a:xfrm>
          <a:prstGeom prst="ellipse">
            <a:avLst/>
          </a:prstGeom>
          <a:solidFill>
            <a:srgbClr val="2A4A73"/>
          </a:solidFill>
          <a:ln/>
        </p:spPr>
        <p:txBody>
          <a:bodyPr/>
          <a:lstStyle/>
          <a:p>
            <a:endParaRPr lang="en-US"/>
          </a:p>
        </p:txBody>
      </p:sp>
      <p:pic>
        <p:nvPicPr>
          <p:cNvPr id="7" name="Image 0" descr="/home/claude/icons/check.png"/>
          <p:cNvPicPr>
            <a:picLocks noChangeAspect="1"/>
          </p:cNvPicPr>
          <p:nvPr/>
        </p:nvPicPr>
        <p:blipFill>
          <a:blip r:embed="rId3"/>
          <a:stretch>
            <a:fillRect/>
          </a:stretch>
        </p:blipFill>
        <p:spPr>
          <a:xfrm>
            <a:off x="1000811" y="2829611"/>
            <a:ext cx="211226" cy="211226"/>
          </a:xfrm>
          <a:prstGeom prst="rect">
            <a:avLst/>
          </a:prstGeom>
        </p:spPr>
      </p:pic>
      <p:sp>
        <p:nvSpPr>
          <p:cNvPr id="8" name="Text 5"/>
          <p:cNvSpPr/>
          <p:nvPr/>
        </p:nvSpPr>
        <p:spPr>
          <a:xfrm>
            <a:off x="1417320" y="2743200"/>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Zabbix</a:t>
            </a:r>
            <a:endParaRPr lang="en-US" sz="1400" dirty="0"/>
          </a:p>
        </p:txBody>
      </p:sp>
      <p:sp>
        <p:nvSpPr>
          <p:cNvPr id="9" name="Shape 6"/>
          <p:cNvSpPr/>
          <p:nvPr/>
        </p:nvSpPr>
        <p:spPr>
          <a:xfrm>
            <a:off x="914400" y="3401568"/>
            <a:ext cx="384048" cy="384048"/>
          </a:xfrm>
          <a:prstGeom prst="ellipse">
            <a:avLst/>
          </a:prstGeom>
          <a:solidFill>
            <a:srgbClr val="2A4A73"/>
          </a:solidFill>
          <a:ln/>
        </p:spPr>
        <p:txBody>
          <a:bodyPr/>
          <a:lstStyle/>
          <a:p>
            <a:endParaRPr lang="en-US"/>
          </a:p>
        </p:txBody>
      </p:sp>
      <p:pic>
        <p:nvPicPr>
          <p:cNvPr id="10" name="Image 1" descr="/home/claude/icons/check.png"/>
          <p:cNvPicPr>
            <a:picLocks noChangeAspect="1"/>
          </p:cNvPicPr>
          <p:nvPr/>
        </p:nvPicPr>
        <p:blipFill>
          <a:blip r:embed="rId3"/>
          <a:stretch>
            <a:fillRect/>
          </a:stretch>
        </p:blipFill>
        <p:spPr>
          <a:xfrm>
            <a:off x="1000811" y="3487979"/>
            <a:ext cx="211226" cy="211226"/>
          </a:xfrm>
          <a:prstGeom prst="rect">
            <a:avLst/>
          </a:prstGeom>
        </p:spPr>
      </p:pic>
      <p:sp>
        <p:nvSpPr>
          <p:cNvPr id="11" name="Text 7"/>
          <p:cNvSpPr/>
          <p:nvPr/>
        </p:nvSpPr>
        <p:spPr>
          <a:xfrm>
            <a:off x="1417320" y="3401568"/>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Nagios Core</a:t>
            </a:r>
            <a:endParaRPr lang="en-US" sz="1400" dirty="0"/>
          </a:p>
        </p:txBody>
      </p:sp>
      <p:sp>
        <p:nvSpPr>
          <p:cNvPr id="12" name="Shape 8"/>
          <p:cNvSpPr/>
          <p:nvPr/>
        </p:nvSpPr>
        <p:spPr>
          <a:xfrm>
            <a:off x="914400" y="4059936"/>
            <a:ext cx="384048" cy="384048"/>
          </a:xfrm>
          <a:prstGeom prst="ellipse">
            <a:avLst/>
          </a:prstGeom>
          <a:solidFill>
            <a:srgbClr val="2A4A73"/>
          </a:solidFill>
          <a:ln/>
        </p:spPr>
        <p:txBody>
          <a:bodyPr/>
          <a:lstStyle/>
          <a:p>
            <a:endParaRPr lang="en-US"/>
          </a:p>
        </p:txBody>
      </p:sp>
      <p:pic>
        <p:nvPicPr>
          <p:cNvPr id="13" name="Image 2" descr="/home/claude/icons/check.png"/>
          <p:cNvPicPr>
            <a:picLocks noChangeAspect="1"/>
          </p:cNvPicPr>
          <p:nvPr/>
        </p:nvPicPr>
        <p:blipFill>
          <a:blip r:embed="rId3"/>
          <a:stretch>
            <a:fillRect/>
          </a:stretch>
        </p:blipFill>
        <p:spPr>
          <a:xfrm>
            <a:off x="1000811" y="4146347"/>
            <a:ext cx="211226" cy="211226"/>
          </a:xfrm>
          <a:prstGeom prst="rect">
            <a:avLst/>
          </a:prstGeom>
        </p:spPr>
      </p:pic>
      <p:sp>
        <p:nvSpPr>
          <p:cNvPr id="14" name="Text 9"/>
          <p:cNvSpPr/>
          <p:nvPr/>
        </p:nvSpPr>
        <p:spPr>
          <a:xfrm>
            <a:off x="1417320" y="4059936"/>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Cacti</a:t>
            </a:r>
            <a:endParaRPr lang="en-US" sz="1400" dirty="0"/>
          </a:p>
        </p:txBody>
      </p:sp>
      <p:sp>
        <p:nvSpPr>
          <p:cNvPr id="15" name="Shape 10"/>
          <p:cNvSpPr/>
          <p:nvPr/>
        </p:nvSpPr>
        <p:spPr>
          <a:xfrm>
            <a:off x="914400" y="4718304"/>
            <a:ext cx="384048" cy="384048"/>
          </a:xfrm>
          <a:prstGeom prst="ellipse">
            <a:avLst/>
          </a:prstGeom>
          <a:solidFill>
            <a:srgbClr val="2A4A73"/>
          </a:solidFill>
          <a:ln/>
        </p:spPr>
        <p:txBody>
          <a:bodyPr/>
          <a:lstStyle/>
          <a:p>
            <a:endParaRPr lang="en-US"/>
          </a:p>
        </p:txBody>
      </p:sp>
      <p:pic>
        <p:nvPicPr>
          <p:cNvPr id="16" name="Image 3" descr="/home/claude/icons/check.png"/>
          <p:cNvPicPr>
            <a:picLocks noChangeAspect="1"/>
          </p:cNvPicPr>
          <p:nvPr/>
        </p:nvPicPr>
        <p:blipFill>
          <a:blip r:embed="rId3"/>
          <a:stretch>
            <a:fillRect/>
          </a:stretch>
        </p:blipFill>
        <p:spPr>
          <a:xfrm>
            <a:off x="1000811" y="4804715"/>
            <a:ext cx="211226" cy="211226"/>
          </a:xfrm>
          <a:prstGeom prst="rect">
            <a:avLst/>
          </a:prstGeom>
        </p:spPr>
      </p:pic>
      <p:sp>
        <p:nvSpPr>
          <p:cNvPr id="17" name="Text 11"/>
          <p:cNvSpPr/>
          <p:nvPr/>
        </p:nvSpPr>
        <p:spPr>
          <a:xfrm>
            <a:off x="1417320" y="4718304"/>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LibreNMS</a:t>
            </a:r>
            <a:endParaRPr lang="en-US" sz="1400" dirty="0"/>
          </a:p>
        </p:txBody>
      </p:sp>
      <p:sp>
        <p:nvSpPr>
          <p:cNvPr id="18" name="Shape 12"/>
          <p:cNvSpPr/>
          <p:nvPr/>
        </p:nvSpPr>
        <p:spPr>
          <a:xfrm>
            <a:off x="6355080" y="1783080"/>
            <a:ext cx="5349240" cy="3931920"/>
          </a:xfrm>
          <a:prstGeom prst="roundRect">
            <a:avLst>
              <a:gd name="adj" fmla="val 2326"/>
            </a:avLst>
          </a:prstGeom>
          <a:solidFill>
            <a:srgbClr val="134074"/>
          </a:solidFill>
          <a:ln/>
        </p:spPr>
        <p:txBody>
          <a:bodyPr/>
          <a:lstStyle/>
          <a:p>
            <a:endParaRPr lang="en-US"/>
          </a:p>
        </p:txBody>
      </p:sp>
      <p:sp>
        <p:nvSpPr>
          <p:cNvPr id="19" name="Text 13"/>
          <p:cNvSpPr/>
          <p:nvPr/>
        </p:nvSpPr>
        <p:spPr>
          <a:xfrm>
            <a:off x="6720840" y="2057400"/>
            <a:ext cx="4617720" cy="457200"/>
          </a:xfrm>
          <a:prstGeom prst="rect">
            <a:avLst/>
          </a:prstGeom>
          <a:noFill/>
          <a:ln/>
        </p:spPr>
        <p:txBody>
          <a:bodyPr wrap="square" lIns="0" tIns="0" rIns="0" bIns="0" rtlCol="0" anchor="ctr"/>
          <a:lstStyle/>
          <a:p>
            <a:pPr marL="0" indent="0">
              <a:buNone/>
            </a:pPr>
            <a:r>
              <a:rPr lang="en-US" sz="1800" b="1" dirty="0">
                <a:solidFill>
                  <a:srgbClr val="FFFFFF"/>
                </a:solidFill>
                <a:latin typeface="Calibri" pitchFamily="34" charset="0"/>
                <a:ea typeface="Calibri" pitchFamily="34" charset="-122"/>
                <a:cs typeface="Calibri" pitchFamily="34" charset="-120"/>
              </a:rPr>
              <a:t>Commercial</a:t>
            </a:r>
            <a:endParaRPr lang="en-US" sz="1800" dirty="0"/>
          </a:p>
        </p:txBody>
      </p:sp>
      <p:sp>
        <p:nvSpPr>
          <p:cNvPr id="20" name="Shape 14"/>
          <p:cNvSpPr/>
          <p:nvPr/>
        </p:nvSpPr>
        <p:spPr>
          <a:xfrm>
            <a:off x="6720840" y="2743200"/>
            <a:ext cx="384048" cy="384048"/>
          </a:xfrm>
          <a:prstGeom prst="ellipse">
            <a:avLst/>
          </a:prstGeom>
          <a:solidFill>
            <a:srgbClr val="2A4A73"/>
          </a:solidFill>
          <a:ln/>
        </p:spPr>
        <p:txBody>
          <a:bodyPr/>
          <a:lstStyle/>
          <a:p>
            <a:endParaRPr lang="en-US"/>
          </a:p>
        </p:txBody>
      </p:sp>
      <p:pic>
        <p:nvPicPr>
          <p:cNvPr id="21" name="Image 4" descr="/home/claude/icons/check.png"/>
          <p:cNvPicPr>
            <a:picLocks noChangeAspect="1"/>
          </p:cNvPicPr>
          <p:nvPr/>
        </p:nvPicPr>
        <p:blipFill>
          <a:blip r:embed="rId3"/>
          <a:stretch>
            <a:fillRect/>
          </a:stretch>
        </p:blipFill>
        <p:spPr>
          <a:xfrm>
            <a:off x="6807251" y="2829611"/>
            <a:ext cx="211226" cy="211226"/>
          </a:xfrm>
          <a:prstGeom prst="rect">
            <a:avLst/>
          </a:prstGeom>
        </p:spPr>
      </p:pic>
      <p:sp>
        <p:nvSpPr>
          <p:cNvPr id="22" name="Text 15"/>
          <p:cNvSpPr/>
          <p:nvPr/>
        </p:nvSpPr>
        <p:spPr>
          <a:xfrm>
            <a:off x="7223760" y="2743200"/>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SolarWinds NPM</a:t>
            </a:r>
            <a:endParaRPr lang="en-US" sz="1400" dirty="0"/>
          </a:p>
        </p:txBody>
      </p:sp>
      <p:sp>
        <p:nvSpPr>
          <p:cNvPr id="23" name="Shape 16"/>
          <p:cNvSpPr/>
          <p:nvPr/>
        </p:nvSpPr>
        <p:spPr>
          <a:xfrm>
            <a:off x="6720840" y="3401568"/>
            <a:ext cx="384048" cy="384048"/>
          </a:xfrm>
          <a:prstGeom prst="ellipse">
            <a:avLst/>
          </a:prstGeom>
          <a:solidFill>
            <a:srgbClr val="2A4A73"/>
          </a:solidFill>
          <a:ln/>
        </p:spPr>
        <p:txBody>
          <a:bodyPr/>
          <a:lstStyle/>
          <a:p>
            <a:endParaRPr lang="en-US"/>
          </a:p>
        </p:txBody>
      </p:sp>
      <p:pic>
        <p:nvPicPr>
          <p:cNvPr id="24" name="Image 5" descr="/home/claude/icons/check.png"/>
          <p:cNvPicPr>
            <a:picLocks noChangeAspect="1"/>
          </p:cNvPicPr>
          <p:nvPr/>
        </p:nvPicPr>
        <p:blipFill>
          <a:blip r:embed="rId3"/>
          <a:stretch>
            <a:fillRect/>
          </a:stretch>
        </p:blipFill>
        <p:spPr>
          <a:xfrm>
            <a:off x="6807251" y="3487979"/>
            <a:ext cx="211226" cy="211226"/>
          </a:xfrm>
          <a:prstGeom prst="rect">
            <a:avLst/>
          </a:prstGeom>
        </p:spPr>
      </p:pic>
      <p:sp>
        <p:nvSpPr>
          <p:cNvPr id="25" name="Text 17"/>
          <p:cNvSpPr/>
          <p:nvPr/>
        </p:nvSpPr>
        <p:spPr>
          <a:xfrm>
            <a:off x="7223760" y="3401568"/>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PRTG Network Monitor</a:t>
            </a:r>
            <a:endParaRPr lang="en-US" sz="1400" dirty="0"/>
          </a:p>
        </p:txBody>
      </p:sp>
      <p:sp>
        <p:nvSpPr>
          <p:cNvPr id="26" name="Shape 18"/>
          <p:cNvSpPr/>
          <p:nvPr/>
        </p:nvSpPr>
        <p:spPr>
          <a:xfrm>
            <a:off x="6720840" y="4059936"/>
            <a:ext cx="384048" cy="384048"/>
          </a:xfrm>
          <a:prstGeom prst="ellipse">
            <a:avLst/>
          </a:prstGeom>
          <a:solidFill>
            <a:srgbClr val="2A4A73"/>
          </a:solidFill>
          <a:ln/>
        </p:spPr>
        <p:txBody>
          <a:bodyPr/>
          <a:lstStyle/>
          <a:p>
            <a:endParaRPr lang="en-US"/>
          </a:p>
        </p:txBody>
      </p:sp>
      <p:pic>
        <p:nvPicPr>
          <p:cNvPr id="27" name="Image 6" descr="/home/claude/icons/check.png"/>
          <p:cNvPicPr>
            <a:picLocks noChangeAspect="1"/>
          </p:cNvPicPr>
          <p:nvPr/>
        </p:nvPicPr>
        <p:blipFill>
          <a:blip r:embed="rId3"/>
          <a:stretch>
            <a:fillRect/>
          </a:stretch>
        </p:blipFill>
        <p:spPr>
          <a:xfrm>
            <a:off x="6807251" y="4146347"/>
            <a:ext cx="211226" cy="211226"/>
          </a:xfrm>
          <a:prstGeom prst="rect">
            <a:avLst/>
          </a:prstGeom>
        </p:spPr>
      </p:pic>
      <p:sp>
        <p:nvSpPr>
          <p:cNvPr id="28" name="Text 19"/>
          <p:cNvSpPr/>
          <p:nvPr/>
        </p:nvSpPr>
        <p:spPr>
          <a:xfrm>
            <a:off x="7223760" y="4059936"/>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ManageEngine OpManager</a:t>
            </a:r>
            <a:endParaRPr lang="en-US" sz="1400" dirty="0"/>
          </a:p>
        </p:txBody>
      </p:sp>
      <p:sp>
        <p:nvSpPr>
          <p:cNvPr id="29" name="Shape 20"/>
          <p:cNvSpPr/>
          <p:nvPr/>
        </p:nvSpPr>
        <p:spPr>
          <a:xfrm>
            <a:off x="6720840" y="4718304"/>
            <a:ext cx="384048" cy="384048"/>
          </a:xfrm>
          <a:prstGeom prst="ellipse">
            <a:avLst/>
          </a:prstGeom>
          <a:solidFill>
            <a:srgbClr val="2A4A73"/>
          </a:solidFill>
          <a:ln/>
        </p:spPr>
        <p:txBody>
          <a:bodyPr/>
          <a:lstStyle/>
          <a:p>
            <a:endParaRPr lang="en-US"/>
          </a:p>
        </p:txBody>
      </p:sp>
      <p:pic>
        <p:nvPicPr>
          <p:cNvPr id="30" name="Image 7" descr="/home/claude/icons/check.png"/>
          <p:cNvPicPr>
            <a:picLocks noChangeAspect="1"/>
          </p:cNvPicPr>
          <p:nvPr/>
        </p:nvPicPr>
        <p:blipFill>
          <a:blip r:embed="rId3"/>
          <a:stretch>
            <a:fillRect/>
          </a:stretch>
        </p:blipFill>
        <p:spPr>
          <a:xfrm>
            <a:off x="6807251" y="4804715"/>
            <a:ext cx="211226" cy="211226"/>
          </a:xfrm>
          <a:prstGeom prst="rect">
            <a:avLst/>
          </a:prstGeom>
        </p:spPr>
      </p:pic>
      <p:sp>
        <p:nvSpPr>
          <p:cNvPr id="31" name="Text 21"/>
          <p:cNvSpPr/>
          <p:nvPr/>
        </p:nvSpPr>
        <p:spPr>
          <a:xfrm>
            <a:off x="7223760" y="4718304"/>
            <a:ext cx="4160520" cy="384048"/>
          </a:xfrm>
          <a:prstGeom prst="rect">
            <a:avLst/>
          </a:prstGeom>
          <a:noFill/>
          <a:ln/>
        </p:spPr>
        <p:txBody>
          <a:bodyPr wrap="square" lIns="0" tIns="0" rIns="0" bIns="0" rtlCol="0" anchor="ctr"/>
          <a:lstStyle/>
          <a:p>
            <a:pPr marL="0" indent="0">
              <a:buNone/>
            </a:pPr>
            <a:r>
              <a:rPr lang="en-US" sz="1400" dirty="0">
                <a:solidFill>
                  <a:srgbClr val="FFFFFF"/>
                </a:solidFill>
                <a:latin typeface="Calibri" pitchFamily="34" charset="0"/>
                <a:ea typeface="Calibri" pitchFamily="34" charset="-122"/>
                <a:cs typeface="Calibri" pitchFamily="34" charset="-120"/>
              </a:rPr>
              <a:t>Datadog Network Monitoring</a:t>
            </a:r>
            <a:endParaRPr lang="en-US" sz="1400" dirty="0"/>
          </a:p>
        </p:txBody>
      </p:sp>
      <p:sp>
        <p:nvSpPr>
          <p:cNvPr id="32" name="Text 22"/>
          <p:cNvSpPr/>
          <p:nvPr/>
        </p:nvSpPr>
        <p:spPr>
          <a:xfrm>
            <a:off x="548640" y="5897880"/>
            <a:ext cx="10058400" cy="457200"/>
          </a:xfrm>
          <a:prstGeom prst="rect">
            <a:avLst/>
          </a:prstGeom>
          <a:noFill/>
          <a:ln/>
        </p:spPr>
        <p:txBody>
          <a:bodyPr wrap="square" rtlCol="0" anchor="ctr"/>
          <a:lstStyle/>
          <a:p>
            <a:pPr marL="0" indent="0">
              <a:buNone/>
            </a:pPr>
            <a:r>
              <a:rPr lang="en-US" sz="1250" i="1" dirty="0">
                <a:solidFill>
                  <a:srgbClr val="5B6B76"/>
                </a:solidFill>
                <a:latin typeface="Calibri" pitchFamily="34" charset="0"/>
                <a:ea typeface="Calibri" pitchFamily="34" charset="-122"/>
                <a:cs typeface="Calibri" pitchFamily="34" charset="-120"/>
              </a:rPr>
              <a:t>Choose based on team size, budget, and how deeply you need to customize.</a:t>
            </a:r>
            <a:endParaRPr lang="en-US" sz="1250" dirty="0"/>
          </a:p>
        </p:txBody>
      </p:sp>
      <p:sp>
        <p:nvSpPr>
          <p:cNvPr id="33" name="Text 23"/>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13</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Tooling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88720"/>
          </a:xfrm>
          <a:prstGeom prst="rect">
            <a:avLst/>
          </a:prstGeom>
          <a:solidFill>
            <a:srgbClr val="134074"/>
          </a:solidFill>
          <a:ln/>
        </p:spPr>
        <p:txBody>
          <a:bodyPr/>
          <a:lstStyle/>
          <a:p>
            <a:endParaRPr lang="en-US"/>
          </a:p>
        </p:txBody>
      </p:sp>
      <p:sp>
        <p:nvSpPr>
          <p:cNvPr id="3" name="Text 1"/>
          <p:cNvSpPr/>
          <p:nvPr/>
        </p:nvSpPr>
        <p:spPr>
          <a:xfrm>
            <a:off x="548640" y="457200"/>
            <a:ext cx="7315200" cy="365760"/>
          </a:xfrm>
          <a:prstGeom prst="rect">
            <a:avLst/>
          </a:prstGeom>
          <a:noFill/>
          <a:ln/>
        </p:spPr>
        <p:txBody>
          <a:bodyPr wrap="square" rtlCol="0" anchor="ctr"/>
          <a:lstStyle/>
          <a:p>
            <a:pPr marL="0" indent="0">
              <a:buNone/>
            </a:pPr>
            <a:endParaRPr lang="en-US" sz="1300" dirty="0"/>
          </a:p>
        </p:txBody>
      </p:sp>
      <p:sp>
        <p:nvSpPr>
          <p:cNvPr id="4" name="Text 2"/>
          <p:cNvSpPr/>
          <p:nvPr/>
        </p:nvSpPr>
        <p:spPr>
          <a:xfrm>
            <a:off x="327259" y="274320"/>
            <a:ext cx="10058400" cy="54864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Getting into a monitoring tool</a:t>
            </a:r>
            <a:endParaRPr lang="en-US" sz="2400" dirty="0"/>
          </a:p>
        </p:txBody>
      </p:sp>
      <p:pic>
        <p:nvPicPr>
          <p:cNvPr id="5" name="Image 0" descr="/mnt/user-data/uploads/1789288899399_image.png"/>
          <p:cNvPicPr>
            <a:picLocks noChangeAspect="1"/>
          </p:cNvPicPr>
          <p:nvPr/>
        </p:nvPicPr>
        <p:blipFill>
          <a:blip r:embed="rId3"/>
          <a:srcRect/>
          <a:stretch/>
        </p:blipFill>
        <p:spPr>
          <a:xfrm>
            <a:off x="2666198" y="1489945"/>
            <a:ext cx="5984026" cy="3878109"/>
          </a:xfrm>
          <a:prstGeom prst="rect">
            <a:avLst/>
          </a:prstGeom>
        </p:spPr>
      </p:pic>
      <p:sp>
        <p:nvSpPr>
          <p:cNvPr id="6" name="Shape 3"/>
          <p:cNvSpPr/>
          <p:nvPr/>
        </p:nvSpPr>
        <p:spPr>
          <a:xfrm>
            <a:off x="3639312" y="1463040"/>
            <a:ext cx="4901184" cy="3172968"/>
          </a:xfrm>
          <a:prstGeom prst="roundRect">
            <a:avLst>
              <a:gd name="adj" fmla="val 1729"/>
            </a:avLst>
          </a:prstGeom>
          <a:ln w="15875">
            <a:solidFill>
              <a:srgbClr val="D6DCE8"/>
            </a:solidFill>
            <a:prstDash val="solid"/>
          </a:ln>
        </p:spPr>
        <p:txBody>
          <a:bodyPr/>
          <a:lstStyle/>
          <a:p>
            <a:endParaRPr lang="en-US"/>
          </a:p>
        </p:txBody>
      </p:sp>
      <p:sp>
        <p:nvSpPr>
          <p:cNvPr id="7" name="Text 4"/>
          <p:cNvSpPr/>
          <p:nvPr/>
        </p:nvSpPr>
        <p:spPr>
          <a:xfrm>
            <a:off x="1174282" y="5385335"/>
            <a:ext cx="9966960" cy="640080"/>
          </a:xfrm>
          <a:prstGeom prst="rect">
            <a:avLst/>
          </a:prstGeom>
          <a:noFill/>
          <a:ln/>
        </p:spPr>
        <p:txBody>
          <a:bodyPr wrap="square" lIns="0" tIns="0" rIns="0" bIns="0" rtlCol="0" anchor="ctr"/>
          <a:lstStyle/>
          <a:p>
            <a:pPr marL="0" indent="0" algn="ctr">
              <a:buNone/>
            </a:pPr>
            <a:r>
              <a:rPr lang="en-US" sz="1350" dirty="0">
                <a:solidFill>
                  <a:srgbClr val="5B6B76"/>
                </a:solidFill>
                <a:latin typeface="Calibri" pitchFamily="34" charset="0"/>
                <a:ea typeface="Calibri" pitchFamily="34" charset="-122"/>
                <a:cs typeface="Calibri" pitchFamily="34" charset="-120"/>
              </a:rPr>
              <a:t>Every monitoring platform starts the same way — a secure sign-in gate, like this Zabbix login screen, before an admin can view or configure the network.</a:t>
            </a:r>
            <a:endParaRPr lang="en-US" sz="1350" dirty="0"/>
          </a:p>
        </p:txBody>
      </p:sp>
      <p:sp>
        <p:nvSpPr>
          <p:cNvPr id="8" name="Text 5"/>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14</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Tooling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188720"/>
          </a:xfrm>
          <a:prstGeom prst="rect">
            <a:avLst/>
          </a:prstGeom>
          <a:solidFill>
            <a:srgbClr val="134074"/>
          </a:solidFill>
          <a:ln/>
        </p:spPr>
        <p:txBody>
          <a:bodyPr/>
          <a:lstStyle/>
          <a:p>
            <a:endParaRPr lang="en-US"/>
          </a:p>
        </p:txBody>
      </p:sp>
      <p:sp>
        <p:nvSpPr>
          <p:cNvPr id="3" name="Text 1"/>
          <p:cNvSpPr/>
          <p:nvPr/>
        </p:nvSpPr>
        <p:spPr>
          <a:xfrm>
            <a:off x="548640" y="457200"/>
            <a:ext cx="7315200" cy="365760"/>
          </a:xfrm>
          <a:prstGeom prst="rect">
            <a:avLst/>
          </a:prstGeom>
          <a:noFill/>
          <a:ln/>
        </p:spPr>
        <p:txBody>
          <a:bodyPr wrap="square" rtlCol="0" anchor="ctr"/>
          <a:lstStyle/>
          <a:p>
            <a:pPr marL="0" indent="0">
              <a:buNone/>
            </a:pPr>
            <a:endParaRPr lang="en-US" sz="1300" dirty="0"/>
          </a:p>
        </p:txBody>
      </p:sp>
      <p:sp>
        <p:nvSpPr>
          <p:cNvPr id="4" name="Text 2"/>
          <p:cNvSpPr/>
          <p:nvPr/>
        </p:nvSpPr>
        <p:spPr>
          <a:xfrm>
            <a:off x="327259" y="365760"/>
            <a:ext cx="10515600" cy="54864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Inside the dashboard: hosts at a glance</a:t>
            </a:r>
            <a:endParaRPr lang="en-US" sz="2400" dirty="0"/>
          </a:p>
        </p:txBody>
      </p:sp>
      <p:pic>
        <p:nvPicPr>
          <p:cNvPr id="5" name="Image 0" descr="/mnt/user-data/uploads/1789288998297_image.png"/>
          <p:cNvPicPr>
            <a:picLocks noChangeAspect="1"/>
          </p:cNvPicPr>
          <p:nvPr/>
        </p:nvPicPr>
        <p:blipFill>
          <a:blip r:embed="rId3"/>
          <a:srcRect/>
          <a:stretch/>
        </p:blipFill>
        <p:spPr>
          <a:xfrm>
            <a:off x="548640" y="1508760"/>
            <a:ext cx="11064240" cy="4937760"/>
          </a:xfrm>
          <a:prstGeom prst="rect">
            <a:avLst/>
          </a:prstGeom>
        </p:spPr>
      </p:pic>
      <p:sp>
        <p:nvSpPr>
          <p:cNvPr id="6" name="Shape 3"/>
          <p:cNvSpPr/>
          <p:nvPr/>
        </p:nvSpPr>
        <p:spPr>
          <a:xfrm>
            <a:off x="502920" y="1463040"/>
            <a:ext cx="11155680" cy="5029200"/>
          </a:xfrm>
          <a:prstGeom prst="roundRect">
            <a:avLst>
              <a:gd name="adj" fmla="val 1091"/>
            </a:avLst>
          </a:prstGeom>
          <a:ln w="15875">
            <a:solidFill>
              <a:srgbClr val="D6DCE8"/>
            </a:solidFill>
            <a:prstDash val="solid"/>
          </a:ln>
        </p:spPr>
        <p:txBody>
          <a:bodyPr/>
          <a:lstStyle/>
          <a:p>
            <a:endParaRPr lang="en-US"/>
          </a:p>
        </p:txBody>
      </p:sp>
      <p:sp>
        <p:nvSpPr>
          <p:cNvPr id="7" name="Text 4"/>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15</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Tooling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CHALLENGES</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16232E"/>
                </a:solidFill>
                <a:latin typeface="Cambria" pitchFamily="34" charset="0"/>
                <a:ea typeface="Cambria" pitchFamily="34" charset="-122"/>
                <a:cs typeface="Cambria" pitchFamily="34" charset="-120"/>
              </a:rPr>
              <a:t>Common challenges</a:t>
            </a:r>
            <a:endParaRPr lang="en-US" sz="3000" dirty="0"/>
          </a:p>
        </p:txBody>
      </p:sp>
      <p:sp>
        <p:nvSpPr>
          <p:cNvPr id="4" name="Shape 2"/>
          <p:cNvSpPr/>
          <p:nvPr/>
        </p:nvSpPr>
        <p:spPr>
          <a:xfrm>
            <a:off x="548640" y="1828800"/>
            <a:ext cx="548640" cy="548640"/>
          </a:xfrm>
          <a:prstGeom prst="ellipse">
            <a:avLst/>
          </a:prstGeom>
          <a:solidFill>
            <a:srgbClr val="1C7293"/>
          </a:solidFill>
          <a:ln/>
        </p:spPr>
        <p:txBody>
          <a:bodyPr/>
          <a:lstStyle/>
          <a:p>
            <a:endParaRPr lang="en-US"/>
          </a:p>
        </p:txBody>
      </p:sp>
      <p:pic>
        <p:nvPicPr>
          <p:cNvPr id="5" name="Image 0" descr="/home/claude/icons/bell.png"/>
          <p:cNvPicPr>
            <a:picLocks noChangeAspect="1"/>
          </p:cNvPicPr>
          <p:nvPr/>
        </p:nvPicPr>
        <p:blipFill>
          <a:blip r:embed="rId3"/>
          <a:stretch>
            <a:fillRect/>
          </a:stretch>
        </p:blipFill>
        <p:spPr>
          <a:xfrm>
            <a:off x="672084" y="1952244"/>
            <a:ext cx="301752" cy="301752"/>
          </a:xfrm>
          <a:prstGeom prst="rect">
            <a:avLst/>
          </a:prstGeom>
        </p:spPr>
      </p:pic>
      <p:sp>
        <p:nvSpPr>
          <p:cNvPr id="6" name="Text 3"/>
          <p:cNvSpPr/>
          <p:nvPr/>
        </p:nvSpPr>
        <p:spPr>
          <a:xfrm>
            <a:off x="1325880" y="1810512"/>
            <a:ext cx="4572000" cy="45720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Alert fatigue</a:t>
            </a:r>
            <a:endParaRPr lang="en-US" sz="1500" dirty="0"/>
          </a:p>
        </p:txBody>
      </p:sp>
      <p:sp>
        <p:nvSpPr>
          <p:cNvPr id="7" name="Text 4"/>
          <p:cNvSpPr/>
          <p:nvPr/>
        </p:nvSpPr>
        <p:spPr>
          <a:xfrm>
            <a:off x="6035040" y="1810512"/>
            <a:ext cx="5577840" cy="594360"/>
          </a:xfrm>
          <a:prstGeom prst="rect">
            <a:avLst/>
          </a:prstGeom>
          <a:noFill/>
          <a:ln/>
        </p:spPr>
        <p:txBody>
          <a:bodyPr wrap="square" lIns="0" tIns="0" rIns="0" bIns="0" rtlCol="0" anchor="t"/>
          <a:lstStyle/>
          <a:p>
            <a:pPr marL="0" indent="0">
              <a:buNone/>
            </a:pPr>
            <a:r>
              <a:rPr lang="en-US" sz="1250" dirty="0">
                <a:solidFill>
                  <a:srgbClr val="5B6B76"/>
                </a:solidFill>
                <a:latin typeface="Calibri" pitchFamily="34" charset="0"/>
                <a:ea typeface="Calibri" pitchFamily="34" charset="-122"/>
                <a:cs typeface="Calibri" pitchFamily="34" charset="-120"/>
              </a:rPr>
              <a:t>Too many low-value alerts bury the ones that matter</a:t>
            </a:r>
            <a:endParaRPr lang="en-US" sz="1250" dirty="0"/>
          </a:p>
        </p:txBody>
      </p:sp>
      <p:sp>
        <p:nvSpPr>
          <p:cNvPr id="8" name="Shape 5"/>
          <p:cNvSpPr/>
          <p:nvPr/>
        </p:nvSpPr>
        <p:spPr>
          <a:xfrm>
            <a:off x="548640" y="2670048"/>
            <a:ext cx="548640" cy="548640"/>
          </a:xfrm>
          <a:prstGeom prst="ellipse">
            <a:avLst/>
          </a:prstGeom>
          <a:solidFill>
            <a:srgbClr val="1C7293"/>
          </a:solidFill>
          <a:ln/>
        </p:spPr>
        <p:txBody>
          <a:bodyPr/>
          <a:lstStyle/>
          <a:p>
            <a:endParaRPr lang="en-US"/>
          </a:p>
        </p:txBody>
      </p:sp>
      <p:pic>
        <p:nvPicPr>
          <p:cNvPr id="9" name="Image 1" descr="/home/claude/icons/layers.png"/>
          <p:cNvPicPr>
            <a:picLocks noChangeAspect="1"/>
          </p:cNvPicPr>
          <p:nvPr/>
        </p:nvPicPr>
        <p:blipFill>
          <a:blip r:embed="rId4"/>
          <a:stretch>
            <a:fillRect/>
          </a:stretch>
        </p:blipFill>
        <p:spPr>
          <a:xfrm>
            <a:off x="672084" y="2793492"/>
            <a:ext cx="301752" cy="301752"/>
          </a:xfrm>
          <a:prstGeom prst="rect">
            <a:avLst/>
          </a:prstGeom>
        </p:spPr>
      </p:pic>
      <p:sp>
        <p:nvSpPr>
          <p:cNvPr id="10" name="Text 6"/>
          <p:cNvSpPr/>
          <p:nvPr/>
        </p:nvSpPr>
        <p:spPr>
          <a:xfrm>
            <a:off x="1325880" y="2651760"/>
            <a:ext cx="4572000" cy="45720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Scale &amp; complexity</a:t>
            </a:r>
            <a:endParaRPr lang="en-US" sz="1500" dirty="0"/>
          </a:p>
        </p:txBody>
      </p:sp>
      <p:sp>
        <p:nvSpPr>
          <p:cNvPr id="11" name="Text 7"/>
          <p:cNvSpPr/>
          <p:nvPr/>
        </p:nvSpPr>
        <p:spPr>
          <a:xfrm>
            <a:off x="6035040" y="2651760"/>
            <a:ext cx="5577840" cy="594360"/>
          </a:xfrm>
          <a:prstGeom prst="rect">
            <a:avLst/>
          </a:prstGeom>
          <a:noFill/>
          <a:ln/>
        </p:spPr>
        <p:txBody>
          <a:bodyPr wrap="square" lIns="0" tIns="0" rIns="0" bIns="0" rtlCol="0" anchor="t"/>
          <a:lstStyle/>
          <a:p>
            <a:pPr marL="0" indent="0">
              <a:buNone/>
            </a:pPr>
            <a:r>
              <a:rPr lang="en-US" sz="1250" dirty="0">
                <a:solidFill>
                  <a:srgbClr val="5B6B76"/>
                </a:solidFill>
                <a:latin typeface="Calibri" pitchFamily="34" charset="0"/>
                <a:ea typeface="Calibri" pitchFamily="34" charset="-122"/>
                <a:cs typeface="Calibri" pitchFamily="34" charset="-120"/>
              </a:rPr>
              <a:t>Hybrid and multi-vendor networks are harder to unify</a:t>
            </a:r>
            <a:endParaRPr lang="en-US" sz="1250" dirty="0"/>
          </a:p>
        </p:txBody>
      </p:sp>
      <p:sp>
        <p:nvSpPr>
          <p:cNvPr id="12" name="Shape 8"/>
          <p:cNvSpPr/>
          <p:nvPr/>
        </p:nvSpPr>
        <p:spPr>
          <a:xfrm>
            <a:off x="548640" y="3511296"/>
            <a:ext cx="548640" cy="548640"/>
          </a:xfrm>
          <a:prstGeom prst="ellipse">
            <a:avLst/>
          </a:prstGeom>
          <a:solidFill>
            <a:srgbClr val="1C7293"/>
          </a:solidFill>
          <a:ln/>
        </p:spPr>
        <p:txBody>
          <a:bodyPr/>
          <a:lstStyle/>
          <a:p>
            <a:endParaRPr lang="en-US"/>
          </a:p>
        </p:txBody>
      </p:sp>
      <p:pic>
        <p:nvPicPr>
          <p:cNvPr id="13" name="Image 2" descr="/home/claude/icons/lock.png"/>
          <p:cNvPicPr>
            <a:picLocks noChangeAspect="1"/>
          </p:cNvPicPr>
          <p:nvPr/>
        </p:nvPicPr>
        <p:blipFill>
          <a:blip r:embed="rId5"/>
          <a:stretch>
            <a:fillRect/>
          </a:stretch>
        </p:blipFill>
        <p:spPr>
          <a:xfrm>
            <a:off x="672084" y="3634740"/>
            <a:ext cx="301752" cy="301752"/>
          </a:xfrm>
          <a:prstGeom prst="rect">
            <a:avLst/>
          </a:prstGeom>
        </p:spPr>
      </p:pic>
      <p:sp>
        <p:nvSpPr>
          <p:cNvPr id="14" name="Text 9"/>
          <p:cNvSpPr/>
          <p:nvPr/>
        </p:nvSpPr>
        <p:spPr>
          <a:xfrm>
            <a:off x="1325880" y="3493008"/>
            <a:ext cx="4572000" cy="45720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Security blind spots</a:t>
            </a:r>
            <a:endParaRPr lang="en-US" sz="1500" dirty="0"/>
          </a:p>
        </p:txBody>
      </p:sp>
      <p:sp>
        <p:nvSpPr>
          <p:cNvPr id="15" name="Text 10"/>
          <p:cNvSpPr/>
          <p:nvPr/>
        </p:nvSpPr>
        <p:spPr>
          <a:xfrm>
            <a:off x="6035040" y="3493008"/>
            <a:ext cx="5577840" cy="594360"/>
          </a:xfrm>
          <a:prstGeom prst="rect">
            <a:avLst/>
          </a:prstGeom>
          <a:noFill/>
          <a:ln/>
        </p:spPr>
        <p:txBody>
          <a:bodyPr wrap="square" lIns="0" tIns="0" rIns="0" bIns="0" rtlCol="0" anchor="t"/>
          <a:lstStyle/>
          <a:p>
            <a:pPr marL="0" indent="0">
              <a:buNone/>
            </a:pPr>
            <a:r>
              <a:rPr lang="en-US" sz="1250" dirty="0">
                <a:solidFill>
                  <a:srgbClr val="5B6B76"/>
                </a:solidFill>
                <a:latin typeface="Calibri" pitchFamily="34" charset="0"/>
                <a:ea typeface="Calibri" pitchFamily="34" charset="-122"/>
                <a:cs typeface="Calibri" pitchFamily="34" charset="-120"/>
              </a:rPr>
              <a:t>Unmonitored segments can hide threats</a:t>
            </a:r>
            <a:endParaRPr lang="en-US" sz="1250" dirty="0"/>
          </a:p>
        </p:txBody>
      </p:sp>
      <p:sp>
        <p:nvSpPr>
          <p:cNvPr id="16" name="Shape 11"/>
          <p:cNvSpPr/>
          <p:nvPr/>
        </p:nvSpPr>
        <p:spPr>
          <a:xfrm>
            <a:off x="548640" y="4352544"/>
            <a:ext cx="548640" cy="548640"/>
          </a:xfrm>
          <a:prstGeom prst="ellipse">
            <a:avLst/>
          </a:prstGeom>
          <a:solidFill>
            <a:srgbClr val="1C7293"/>
          </a:solidFill>
          <a:ln/>
        </p:spPr>
        <p:txBody>
          <a:bodyPr/>
          <a:lstStyle/>
          <a:p>
            <a:endParaRPr lang="en-US"/>
          </a:p>
        </p:txBody>
      </p:sp>
      <p:pic>
        <p:nvPicPr>
          <p:cNvPr id="17" name="Image 3" descr="/home/claude/icons/wrench.png"/>
          <p:cNvPicPr>
            <a:picLocks noChangeAspect="1"/>
          </p:cNvPicPr>
          <p:nvPr/>
        </p:nvPicPr>
        <p:blipFill>
          <a:blip r:embed="rId6"/>
          <a:stretch>
            <a:fillRect/>
          </a:stretch>
        </p:blipFill>
        <p:spPr>
          <a:xfrm>
            <a:off x="672084" y="4475988"/>
            <a:ext cx="301752" cy="301752"/>
          </a:xfrm>
          <a:prstGeom prst="rect">
            <a:avLst/>
          </a:prstGeom>
        </p:spPr>
      </p:pic>
      <p:sp>
        <p:nvSpPr>
          <p:cNvPr id="18" name="Text 12"/>
          <p:cNvSpPr/>
          <p:nvPr/>
        </p:nvSpPr>
        <p:spPr>
          <a:xfrm>
            <a:off x="1325880" y="4334256"/>
            <a:ext cx="4572000" cy="45720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Legacy devices</a:t>
            </a:r>
            <a:endParaRPr lang="en-US" sz="1500" dirty="0"/>
          </a:p>
        </p:txBody>
      </p:sp>
      <p:sp>
        <p:nvSpPr>
          <p:cNvPr id="19" name="Text 13"/>
          <p:cNvSpPr/>
          <p:nvPr/>
        </p:nvSpPr>
        <p:spPr>
          <a:xfrm>
            <a:off x="6035040" y="4334256"/>
            <a:ext cx="5577840" cy="594360"/>
          </a:xfrm>
          <a:prstGeom prst="rect">
            <a:avLst/>
          </a:prstGeom>
          <a:noFill/>
          <a:ln/>
        </p:spPr>
        <p:txBody>
          <a:bodyPr wrap="square" lIns="0" tIns="0" rIns="0" bIns="0" rtlCol="0" anchor="t"/>
          <a:lstStyle/>
          <a:p>
            <a:pPr marL="0" indent="0">
              <a:buNone/>
            </a:pPr>
            <a:r>
              <a:rPr lang="en-US" sz="1250" dirty="0">
                <a:solidFill>
                  <a:srgbClr val="5B6B76"/>
                </a:solidFill>
                <a:latin typeface="Calibri" pitchFamily="34" charset="0"/>
                <a:ea typeface="Calibri" pitchFamily="34" charset="-122"/>
                <a:cs typeface="Calibri" pitchFamily="34" charset="-120"/>
              </a:rPr>
              <a:t>Older hardware may lack modern monitoring support</a:t>
            </a:r>
            <a:endParaRPr lang="en-US" sz="1250" dirty="0"/>
          </a:p>
        </p:txBody>
      </p:sp>
      <p:sp>
        <p:nvSpPr>
          <p:cNvPr id="20" name="Shape 14"/>
          <p:cNvSpPr/>
          <p:nvPr/>
        </p:nvSpPr>
        <p:spPr>
          <a:xfrm>
            <a:off x="548640" y="5193792"/>
            <a:ext cx="548640" cy="548640"/>
          </a:xfrm>
          <a:prstGeom prst="ellipse">
            <a:avLst/>
          </a:prstGeom>
          <a:solidFill>
            <a:srgbClr val="1C7293"/>
          </a:solidFill>
          <a:ln/>
        </p:spPr>
        <p:txBody>
          <a:bodyPr/>
          <a:lstStyle/>
          <a:p>
            <a:endParaRPr lang="en-US"/>
          </a:p>
        </p:txBody>
      </p:sp>
      <p:pic>
        <p:nvPicPr>
          <p:cNvPr id="21" name="Image 4" descr="/home/claude/icons/chart.png"/>
          <p:cNvPicPr>
            <a:picLocks noChangeAspect="1"/>
          </p:cNvPicPr>
          <p:nvPr/>
        </p:nvPicPr>
        <p:blipFill>
          <a:blip r:embed="rId7"/>
          <a:stretch>
            <a:fillRect/>
          </a:stretch>
        </p:blipFill>
        <p:spPr>
          <a:xfrm>
            <a:off x="672084" y="5317236"/>
            <a:ext cx="301752" cy="301752"/>
          </a:xfrm>
          <a:prstGeom prst="rect">
            <a:avLst/>
          </a:prstGeom>
        </p:spPr>
      </p:pic>
      <p:sp>
        <p:nvSpPr>
          <p:cNvPr id="22" name="Text 15"/>
          <p:cNvSpPr/>
          <p:nvPr/>
        </p:nvSpPr>
        <p:spPr>
          <a:xfrm>
            <a:off x="1325880" y="5175504"/>
            <a:ext cx="4572000" cy="45720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Cost &amp; licensing</a:t>
            </a:r>
            <a:endParaRPr lang="en-US" sz="1500" dirty="0"/>
          </a:p>
        </p:txBody>
      </p:sp>
      <p:sp>
        <p:nvSpPr>
          <p:cNvPr id="23" name="Text 16"/>
          <p:cNvSpPr/>
          <p:nvPr/>
        </p:nvSpPr>
        <p:spPr>
          <a:xfrm>
            <a:off x="6035040" y="5175504"/>
            <a:ext cx="5577840" cy="594360"/>
          </a:xfrm>
          <a:prstGeom prst="rect">
            <a:avLst/>
          </a:prstGeom>
          <a:noFill/>
          <a:ln/>
        </p:spPr>
        <p:txBody>
          <a:bodyPr wrap="square" lIns="0" tIns="0" rIns="0" bIns="0" rtlCol="0" anchor="t"/>
          <a:lstStyle/>
          <a:p>
            <a:pPr marL="0" indent="0">
              <a:buNone/>
            </a:pPr>
            <a:r>
              <a:rPr lang="en-US" sz="1250" dirty="0">
                <a:solidFill>
                  <a:srgbClr val="5B6B76"/>
                </a:solidFill>
                <a:latin typeface="Calibri" pitchFamily="34" charset="0"/>
                <a:ea typeface="Calibri" pitchFamily="34" charset="-122"/>
                <a:cs typeface="Calibri" pitchFamily="34" charset="-120"/>
              </a:rPr>
              <a:t>Enterprise tools can be expensive to scale</a:t>
            </a:r>
            <a:endParaRPr lang="en-US" sz="1250" dirty="0"/>
          </a:p>
        </p:txBody>
      </p:sp>
      <p:sp>
        <p:nvSpPr>
          <p:cNvPr id="24" name="Text 17"/>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16</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Challenges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4">
    <p:bg>
      <p:bgPr>
        <a:solidFill>
          <a:srgbClr val="0B2545"/>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CADCFC"/>
                </a:solidFill>
                <a:latin typeface="Calibri" pitchFamily="34" charset="0"/>
                <a:ea typeface="Calibri" pitchFamily="34" charset="-122"/>
                <a:cs typeface="Calibri" pitchFamily="34" charset="-120"/>
              </a:rPr>
              <a:t>BEST PRACTICES</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Getting it right</a:t>
            </a:r>
            <a:endParaRPr lang="en-US" sz="3000" dirty="0"/>
          </a:p>
        </p:txBody>
      </p:sp>
      <p:sp>
        <p:nvSpPr>
          <p:cNvPr id="4" name="Shape 2"/>
          <p:cNvSpPr/>
          <p:nvPr/>
        </p:nvSpPr>
        <p:spPr>
          <a:xfrm>
            <a:off x="548640" y="1874520"/>
            <a:ext cx="5257800" cy="1051560"/>
          </a:xfrm>
          <a:prstGeom prst="roundRect">
            <a:avLst>
              <a:gd name="adj" fmla="val 6957"/>
            </a:avLst>
          </a:prstGeom>
          <a:solidFill>
            <a:srgbClr val="13315C"/>
          </a:solidFill>
          <a:ln/>
        </p:spPr>
        <p:txBody>
          <a:bodyPr/>
          <a:lstStyle/>
          <a:p>
            <a:endParaRPr lang="en-US"/>
          </a:p>
        </p:txBody>
      </p:sp>
      <p:sp>
        <p:nvSpPr>
          <p:cNvPr id="5" name="Shape 3"/>
          <p:cNvSpPr/>
          <p:nvPr/>
        </p:nvSpPr>
        <p:spPr>
          <a:xfrm>
            <a:off x="777240" y="2125980"/>
            <a:ext cx="548640" cy="548640"/>
          </a:xfrm>
          <a:prstGeom prst="ellipse">
            <a:avLst/>
          </a:prstGeom>
          <a:solidFill>
            <a:srgbClr val="CADCFC"/>
          </a:solidFill>
          <a:ln/>
        </p:spPr>
        <p:txBody>
          <a:bodyPr/>
          <a:lstStyle/>
          <a:p>
            <a:endParaRPr lang="en-US"/>
          </a:p>
        </p:txBody>
      </p:sp>
      <p:pic>
        <p:nvPicPr>
          <p:cNvPr id="6" name="Image 0" descr="/home/claude/icons/check.png"/>
          <p:cNvPicPr>
            <a:picLocks noChangeAspect="1"/>
          </p:cNvPicPr>
          <p:nvPr/>
        </p:nvPicPr>
        <p:blipFill>
          <a:blip r:embed="rId3"/>
          <a:stretch>
            <a:fillRect/>
          </a:stretch>
        </p:blipFill>
        <p:spPr>
          <a:xfrm>
            <a:off x="914400" y="2263140"/>
            <a:ext cx="274320" cy="274320"/>
          </a:xfrm>
          <a:prstGeom prst="rect">
            <a:avLst/>
          </a:prstGeom>
        </p:spPr>
      </p:pic>
      <p:sp>
        <p:nvSpPr>
          <p:cNvPr id="7" name="Text 4"/>
          <p:cNvSpPr/>
          <p:nvPr/>
        </p:nvSpPr>
        <p:spPr>
          <a:xfrm>
            <a:off x="1508760" y="1965960"/>
            <a:ext cx="4069080" cy="8686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Centralize dashboards into a single pane of glass</a:t>
            </a:r>
            <a:endParaRPr lang="en-US" sz="1350" dirty="0"/>
          </a:p>
        </p:txBody>
      </p:sp>
      <p:sp>
        <p:nvSpPr>
          <p:cNvPr id="8" name="Shape 5"/>
          <p:cNvSpPr/>
          <p:nvPr/>
        </p:nvSpPr>
        <p:spPr>
          <a:xfrm>
            <a:off x="6172200" y="1874520"/>
            <a:ext cx="5257800" cy="1051560"/>
          </a:xfrm>
          <a:prstGeom prst="roundRect">
            <a:avLst>
              <a:gd name="adj" fmla="val 6957"/>
            </a:avLst>
          </a:prstGeom>
          <a:solidFill>
            <a:srgbClr val="13315C"/>
          </a:solidFill>
          <a:ln/>
        </p:spPr>
        <p:txBody>
          <a:bodyPr/>
          <a:lstStyle/>
          <a:p>
            <a:endParaRPr lang="en-US"/>
          </a:p>
        </p:txBody>
      </p:sp>
      <p:sp>
        <p:nvSpPr>
          <p:cNvPr id="9" name="Shape 6"/>
          <p:cNvSpPr/>
          <p:nvPr/>
        </p:nvSpPr>
        <p:spPr>
          <a:xfrm>
            <a:off x="6400800" y="2125980"/>
            <a:ext cx="548640" cy="548640"/>
          </a:xfrm>
          <a:prstGeom prst="ellipse">
            <a:avLst/>
          </a:prstGeom>
          <a:solidFill>
            <a:srgbClr val="CADCFC"/>
          </a:solidFill>
          <a:ln/>
        </p:spPr>
        <p:txBody>
          <a:bodyPr/>
          <a:lstStyle/>
          <a:p>
            <a:endParaRPr lang="en-US"/>
          </a:p>
        </p:txBody>
      </p:sp>
      <p:pic>
        <p:nvPicPr>
          <p:cNvPr id="10" name="Image 1" descr="/home/claude/icons/check.png"/>
          <p:cNvPicPr>
            <a:picLocks noChangeAspect="1"/>
          </p:cNvPicPr>
          <p:nvPr/>
        </p:nvPicPr>
        <p:blipFill>
          <a:blip r:embed="rId3"/>
          <a:stretch>
            <a:fillRect/>
          </a:stretch>
        </p:blipFill>
        <p:spPr>
          <a:xfrm>
            <a:off x="6537960" y="2263140"/>
            <a:ext cx="274320" cy="274320"/>
          </a:xfrm>
          <a:prstGeom prst="rect">
            <a:avLst/>
          </a:prstGeom>
        </p:spPr>
      </p:pic>
      <p:sp>
        <p:nvSpPr>
          <p:cNvPr id="11" name="Text 7"/>
          <p:cNvSpPr/>
          <p:nvPr/>
        </p:nvSpPr>
        <p:spPr>
          <a:xfrm>
            <a:off x="7132320" y="1965960"/>
            <a:ext cx="4069080" cy="8686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Set meaningful, tiered alert thresholds</a:t>
            </a:r>
            <a:endParaRPr lang="en-US" sz="1350" dirty="0"/>
          </a:p>
        </p:txBody>
      </p:sp>
      <p:sp>
        <p:nvSpPr>
          <p:cNvPr id="12" name="Shape 8"/>
          <p:cNvSpPr/>
          <p:nvPr/>
        </p:nvSpPr>
        <p:spPr>
          <a:xfrm>
            <a:off x="548640" y="3154680"/>
            <a:ext cx="5257800" cy="1051560"/>
          </a:xfrm>
          <a:prstGeom prst="roundRect">
            <a:avLst>
              <a:gd name="adj" fmla="val 6957"/>
            </a:avLst>
          </a:prstGeom>
          <a:solidFill>
            <a:srgbClr val="13315C"/>
          </a:solidFill>
          <a:ln/>
        </p:spPr>
        <p:txBody>
          <a:bodyPr/>
          <a:lstStyle/>
          <a:p>
            <a:endParaRPr lang="en-US"/>
          </a:p>
        </p:txBody>
      </p:sp>
      <p:sp>
        <p:nvSpPr>
          <p:cNvPr id="13" name="Shape 9"/>
          <p:cNvSpPr/>
          <p:nvPr/>
        </p:nvSpPr>
        <p:spPr>
          <a:xfrm>
            <a:off x="777240" y="3406140"/>
            <a:ext cx="548640" cy="548640"/>
          </a:xfrm>
          <a:prstGeom prst="ellipse">
            <a:avLst/>
          </a:prstGeom>
          <a:solidFill>
            <a:srgbClr val="CADCFC"/>
          </a:solidFill>
          <a:ln/>
        </p:spPr>
        <p:txBody>
          <a:bodyPr/>
          <a:lstStyle/>
          <a:p>
            <a:endParaRPr lang="en-US"/>
          </a:p>
        </p:txBody>
      </p:sp>
      <p:pic>
        <p:nvPicPr>
          <p:cNvPr id="14" name="Image 2" descr="/home/claude/icons/check.png"/>
          <p:cNvPicPr>
            <a:picLocks noChangeAspect="1"/>
          </p:cNvPicPr>
          <p:nvPr/>
        </p:nvPicPr>
        <p:blipFill>
          <a:blip r:embed="rId3"/>
          <a:stretch>
            <a:fillRect/>
          </a:stretch>
        </p:blipFill>
        <p:spPr>
          <a:xfrm>
            <a:off x="914400" y="3543300"/>
            <a:ext cx="274320" cy="274320"/>
          </a:xfrm>
          <a:prstGeom prst="rect">
            <a:avLst/>
          </a:prstGeom>
        </p:spPr>
      </p:pic>
      <p:sp>
        <p:nvSpPr>
          <p:cNvPr id="15" name="Text 10"/>
          <p:cNvSpPr/>
          <p:nvPr/>
        </p:nvSpPr>
        <p:spPr>
          <a:xfrm>
            <a:off x="1508760" y="3246120"/>
            <a:ext cx="4069080" cy="8686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Automate routine responses where possible</a:t>
            </a:r>
            <a:endParaRPr lang="en-US" sz="1350" dirty="0"/>
          </a:p>
        </p:txBody>
      </p:sp>
      <p:sp>
        <p:nvSpPr>
          <p:cNvPr id="16" name="Shape 11"/>
          <p:cNvSpPr/>
          <p:nvPr/>
        </p:nvSpPr>
        <p:spPr>
          <a:xfrm>
            <a:off x="6172200" y="3154680"/>
            <a:ext cx="5257800" cy="1051560"/>
          </a:xfrm>
          <a:prstGeom prst="roundRect">
            <a:avLst>
              <a:gd name="adj" fmla="val 6957"/>
            </a:avLst>
          </a:prstGeom>
          <a:solidFill>
            <a:srgbClr val="13315C"/>
          </a:solidFill>
          <a:ln/>
        </p:spPr>
        <p:txBody>
          <a:bodyPr/>
          <a:lstStyle/>
          <a:p>
            <a:endParaRPr lang="en-US"/>
          </a:p>
        </p:txBody>
      </p:sp>
      <p:sp>
        <p:nvSpPr>
          <p:cNvPr id="17" name="Shape 12"/>
          <p:cNvSpPr/>
          <p:nvPr/>
        </p:nvSpPr>
        <p:spPr>
          <a:xfrm>
            <a:off x="6400800" y="3406140"/>
            <a:ext cx="548640" cy="548640"/>
          </a:xfrm>
          <a:prstGeom prst="ellipse">
            <a:avLst/>
          </a:prstGeom>
          <a:solidFill>
            <a:srgbClr val="CADCFC"/>
          </a:solidFill>
          <a:ln/>
        </p:spPr>
        <p:txBody>
          <a:bodyPr/>
          <a:lstStyle/>
          <a:p>
            <a:endParaRPr lang="en-US"/>
          </a:p>
        </p:txBody>
      </p:sp>
      <p:pic>
        <p:nvPicPr>
          <p:cNvPr id="18" name="Image 3" descr="/home/claude/icons/check.png"/>
          <p:cNvPicPr>
            <a:picLocks noChangeAspect="1"/>
          </p:cNvPicPr>
          <p:nvPr/>
        </p:nvPicPr>
        <p:blipFill>
          <a:blip r:embed="rId3"/>
          <a:stretch>
            <a:fillRect/>
          </a:stretch>
        </p:blipFill>
        <p:spPr>
          <a:xfrm>
            <a:off x="6537960" y="3543300"/>
            <a:ext cx="274320" cy="274320"/>
          </a:xfrm>
          <a:prstGeom prst="rect">
            <a:avLst/>
          </a:prstGeom>
        </p:spPr>
      </p:pic>
      <p:sp>
        <p:nvSpPr>
          <p:cNvPr id="19" name="Text 13"/>
          <p:cNvSpPr/>
          <p:nvPr/>
        </p:nvSpPr>
        <p:spPr>
          <a:xfrm>
            <a:off x="7132320" y="3246120"/>
            <a:ext cx="4069080" cy="8686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Run regular audits of devices and configurations</a:t>
            </a:r>
            <a:endParaRPr lang="en-US" sz="1350" dirty="0"/>
          </a:p>
        </p:txBody>
      </p:sp>
      <p:sp>
        <p:nvSpPr>
          <p:cNvPr id="20" name="Shape 14"/>
          <p:cNvSpPr/>
          <p:nvPr/>
        </p:nvSpPr>
        <p:spPr>
          <a:xfrm>
            <a:off x="548640" y="4434840"/>
            <a:ext cx="5257800" cy="1051560"/>
          </a:xfrm>
          <a:prstGeom prst="roundRect">
            <a:avLst>
              <a:gd name="adj" fmla="val 6957"/>
            </a:avLst>
          </a:prstGeom>
          <a:solidFill>
            <a:srgbClr val="13315C"/>
          </a:solidFill>
          <a:ln/>
        </p:spPr>
        <p:txBody>
          <a:bodyPr/>
          <a:lstStyle/>
          <a:p>
            <a:endParaRPr lang="en-US"/>
          </a:p>
        </p:txBody>
      </p:sp>
      <p:sp>
        <p:nvSpPr>
          <p:cNvPr id="21" name="Shape 15"/>
          <p:cNvSpPr/>
          <p:nvPr/>
        </p:nvSpPr>
        <p:spPr>
          <a:xfrm>
            <a:off x="777240" y="4686300"/>
            <a:ext cx="548640" cy="548640"/>
          </a:xfrm>
          <a:prstGeom prst="ellipse">
            <a:avLst/>
          </a:prstGeom>
          <a:solidFill>
            <a:srgbClr val="CADCFC"/>
          </a:solidFill>
          <a:ln/>
        </p:spPr>
        <p:txBody>
          <a:bodyPr/>
          <a:lstStyle/>
          <a:p>
            <a:endParaRPr lang="en-US"/>
          </a:p>
        </p:txBody>
      </p:sp>
      <p:pic>
        <p:nvPicPr>
          <p:cNvPr id="22" name="Image 4" descr="/home/claude/icons/check.png"/>
          <p:cNvPicPr>
            <a:picLocks noChangeAspect="1"/>
          </p:cNvPicPr>
          <p:nvPr/>
        </p:nvPicPr>
        <p:blipFill>
          <a:blip r:embed="rId3"/>
          <a:stretch>
            <a:fillRect/>
          </a:stretch>
        </p:blipFill>
        <p:spPr>
          <a:xfrm>
            <a:off x="914400" y="4823460"/>
            <a:ext cx="274320" cy="274320"/>
          </a:xfrm>
          <a:prstGeom prst="rect">
            <a:avLst/>
          </a:prstGeom>
        </p:spPr>
      </p:pic>
      <p:sp>
        <p:nvSpPr>
          <p:cNvPr id="23" name="Text 16"/>
          <p:cNvSpPr/>
          <p:nvPr/>
        </p:nvSpPr>
        <p:spPr>
          <a:xfrm>
            <a:off x="1508760" y="4526280"/>
            <a:ext cx="4069080" cy="8686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Plan capacity ahead of projected growth</a:t>
            </a:r>
            <a:endParaRPr lang="en-US" sz="1350" dirty="0"/>
          </a:p>
        </p:txBody>
      </p:sp>
      <p:sp>
        <p:nvSpPr>
          <p:cNvPr id="24" name="Shape 17"/>
          <p:cNvSpPr/>
          <p:nvPr/>
        </p:nvSpPr>
        <p:spPr>
          <a:xfrm>
            <a:off x="6172200" y="4434840"/>
            <a:ext cx="5257800" cy="1051560"/>
          </a:xfrm>
          <a:prstGeom prst="roundRect">
            <a:avLst>
              <a:gd name="adj" fmla="val 6957"/>
            </a:avLst>
          </a:prstGeom>
          <a:solidFill>
            <a:srgbClr val="13315C"/>
          </a:solidFill>
          <a:ln/>
        </p:spPr>
        <p:txBody>
          <a:bodyPr/>
          <a:lstStyle/>
          <a:p>
            <a:endParaRPr lang="en-US"/>
          </a:p>
        </p:txBody>
      </p:sp>
      <p:sp>
        <p:nvSpPr>
          <p:cNvPr id="25" name="Shape 18"/>
          <p:cNvSpPr/>
          <p:nvPr/>
        </p:nvSpPr>
        <p:spPr>
          <a:xfrm>
            <a:off x="6400800" y="4686300"/>
            <a:ext cx="548640" cy="548640"/>
          </a:xfrm>
          <a:prstGeom prst="ellipse">
            <a:avLst/>
          </a:prstGeom>
          <a:solidFill>
            <a:srgbClr val="CADCFC"/>
          </a:solidFill>
          <a:ln/>
        </p:spPr>
        <p:txBody>
          <a:bodyPr/>
          <a:lstStyle/>
          <a:p>
            <a:endParaRPr lang="en-US"/>
          </a:p>
        </p:txBody>
      </p:sp>
      <p:pic>
        <p:nvPicPr>
          <p:cNvPr id="26" name="Image 5" descr="/home/claude/icons/check.png"/>
          <p:cNvPicPr>
            <a:picLocks noChangeAspect="1"/>
          </p:cNvPicPr>
          <p:nvPr/>
        </p:nvPicPr>
        <p:blipFill>
          <a:blip r:embed="rId3"/>
          <a:stretch>
            <a:fillRect/>
          </a:stretch>
        </p:blipFill>
        <p:spPr>
          <a:xfrm>
            <a:off x="6537960" y="4823460"/>
            <a:ext cx="274320" cy="274320"/>
          </a:xfrm>
          <a:prstGeom prst="rect">
            <a:avLst/>
          </a:prstGeom>
        </p:spPr>
      </p:pic>
      <p:sp>
        <p:nvSpPr>
          <p:cNvPr id="27" name="Text 19"/>
          <p:cNvSpPr/>
          <p:nvPr/>
        </p:nvSpPr>
        <p:spPr>
          <a:xfrm>
            <a:off x="7132320" y="4526280"/>
            <a:ext cx="4069080" cy="8686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Document topology, baselines, and escalation paths</a:t>
            </a:r>
            <a:endParaRPr lang="en-US" sz="1350" dirty="0"/>
          </a:p>
        </p:txBody>
      </p:sp>
      <p:sp>
        <p:nvSpPr>
          <p:cNvPr id="28" name="Text 20"/>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17</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9FB3C8"/>
                </a:solidFill>
                <a:latin typeface="Calibri" pitchFamily="34" charset="0"/>
                <a:ea typeface="Calibri" pitchFamily="34" charset="-122"/>
                <a:cs typeface="Calibri" pitchFamily="34" charset="-120"/>
              </a:rPr>
              <a:t>Best Practices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CHECK YOUR UNDERSTANDING</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Checkpoint 2 — Metrics and Practice</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330000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4</a:t>
            </a:r>
          </a:p>
        </p:txBody>
      </p:sp>
      <p:sp>
        <p:nvSpPr>
          <p:cNvPr id="8" name="Text 8"/>
          <p:cNvSpPr txBox="1"/>
          <p:nvPr/>
        </p:nvSpPr>
        <p:spPr>
          <a:xfrm>
            <a:off x="82296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In the FCAPS model, what does the F stand for?</a:t>
            </a:r>
          </a:p>
        </p:txBody>
      </p:sp>
      <p:sp>
        <p:nvSpPr>
          <p:cNvPr id="9" name="Text 9"/>
          <p:cNvSpPr txBox="1"/>
          <p:nvPr/>
        </p:nvSpPr>
        <p:spPr>
          <a:xfrm>
            <a:off x="82296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Firewall</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Fault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Flow</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Failover</a:t>
            </a:r>
          </a:p>
        </p:txBody>
      </p:sp>
      <p:sp>
        <p:nvSpPr>
          <p:cNvPr id="10" name="Card 10"/>
          <p:cNvSpPr/>
          <p:nvPr/>
        </p:nvSpPr>
        <p:spPr>
          <a:xfrm>
            <a:off x="4353560" y="1828800"/>
            <a:ext cx="3484880" cy="3300000"/>
          </a:xfrm>
          <a:prstGeom prst="roundRect">
            <a:avLst>
              <a:gd name="adj" fmla="val 2400"/>
            </a:avLst>
          </a:prstGeom>
          <a:solidFill>
            <a:srgbClr val="F2F6F9"/>
          </a:solidFill>
          <a:ln/>
        </p:spPr>
        <p:txBody>
          <a:bodyPr/>
          <a:lstStyle/>
          <a:p>
            <a:endParaRPr lang="en-US"/>
          </a:p>
        </p:txBody>
      </p:sp>
      <p:sp>
        <p:nvSpPr>
          <p:cNvPr id="11" name="Text 11"/>
          <p:cNvSpPr txBox="1"/>
          <p:nvPr/>
        </p:nvSpPr>
        <p:spPr>
          <a:xfrm>
            <a:off x="462788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5</a:t>
            </a:r>
          </a:p>
        </p:txBody>
      </p:sp>
      <p:sp>
        <p:nvSpPr>
          <p:cNvPr id="12" name="Text 12"/>
          <p:cNvSpPr txBox="1"/>
          <p:nvPr/>
        </p:nvSpPr>
        <p:spPr>
          <a:xfrm>
            <a:off x="462788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Your team stops reading alerts because hundreds arrive daily. What is this called?</a:t>
            </a:r>
          </a:p>
        </p:txBody>
      </p:sp>
      <p:sp>
        <p:nvSpPr>
          <p:cNvPr id="13" name="Text 13"/>
          <p:cNvSpPr txBox="1"/>
          <p:nvPr/>
        </p:nvSpPr>
        <p:spPr>
          <a:xfrm>
            <a:off x="462788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Alert fatigue</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Packet loss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A security blind spot</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Oversubscription</a:t>
            </a:r>
          </a:p>
        </p:txBody>
      </p:sp>
      <p:sp>
        <p:nvSpPr>
          <p:cNvPr id="14" name="Card 14"/>
          <p:cNvSpPr/>
          <p:nvPr/>
        </p:nvSpPr>
        <p:spPr>
          <a:xfrm>
            <a:off x="8158480" y="1828800"/>
            <a:ext cx="3484880" cy="3300000"/>
          </a:xfrm>
          <a:prstGeom prst="roundRect">
            <a:avLst>
              <a:gd name="adj" fmla="val 2400"/>
            </a:avLst>
          </a:prstGeom>
          <a:solidFill>
            <a:srgbClr val="F2F6F9"/>
          </a:solidFill>
          <a:ln/>
        </p:spPr>
        <p:txBody>
          <a:bodyPr/>
          <a:lstStyle/>
          <a:p>
            <a:endParaRPr lang="en-US"/>
          </a:p>
        </p:txBody>
      </p:sp>
      <p:sp>
        <p:nvSpPr>
          <p:cNvPr id="15" name="Text 15"/>
          <p:cNvSpPr txBox="1"/>
          <p:nvPr/>
        </p:nvSpPr>
        <p:spPr>
          <a:xfrm>
            <a:off x="8432800" y="2057400"/>
            <a:ext cx="2936240" cy="274320"/>
          </a:xfrm>
          <a:prstGeom prst="rect">
            <a:avLst/>
          </a:prstGeom>
          <a:noFill/>
          <a:ln/>
        </p:spPr>
        <p:txBody>
          <a:bodyPr wrap="square" lIns="0" tIns="0" rIns="0" bIns="0" rtlCol="0" anchor="ctr"/>
          <a:lstStyle/>
          <a:p>
            <a:pPr marL="0" indent="0">
              <a:lnSpc>
                <a:spcPct val="108000"/>
              </a:lnSpc>
              <a:buNone/>
            </a:pPr>
            <a:r>
              <a:rPr lang="en-US" sz="1050" b="1" kern="0" spc="150" dirty="0">
                <a:solidFill>
                  <a:srgbClr val="0E9594"/>
                </a:solidFill>
                <a:latin typeface="Calibri" pitchFamily="34" charset="0"/>
                <a:ea typeface="Calibri" pitchFamily="34" charset="-122"/>
                <a:cs typeface="Calibri" pitchFamily="34" charset="-120"/>
              </a:rPr>
              <a:t>QUESTION 6</a:t>
            </a:r>
          </a:p>
        </p:txBody>
      </p:sp>
      <p:sp>
        <p:nvSpPr>
          <p:cNvPr id="16" name="Text 16"/>
          <p:cNvSpPr txBox="1"/>
          <p:nvPr/>
        </p:nvSpPr>
        <p:spPr>
          <a:xfrm>
            <a:off x="8432800" y="2423160"/>
            <a:ext cx="2936240" cy="1000000"/>
          </a:xfrm>
          <a:prstGeom prst="rect">
            <a:avLst/>
          </a:prstGeom>
          <a:noFill/>
          <a:ln/>
        </p:spPr>
        <p:txBody>
          <a:bodyPr wrap="square" lIns="0" tIns="0" rIns="0" bIns="0" rtlCol="0" anchor="t"/>
          <a:lstStyle/>
          <a:p>
            <a:pPr marL="0" indent="0">
              <a:lnSpc>
                <a:spcPct val="110000"/>
              </a:lnSpc>
              <a:buNone/>
            </a:pPr>
            <a:r>
              <a:rPr lang="en-US" sz="1300" b="1" dirty="0">
                <a:solidFill>
                  <a:srgbClr val="16232E"/>
                </a:solidFill>
                <a:latin typeface="Calibri" pitchFamily="34" charset="0"/>
                <a:ea typeface="Calibri" pitchFamily="34" charset="-122"/>
                <a:cs typeface="Calibri" pitchFamily="34" charset="-120"/>
              </a:rPr>
              <a:t>Which metric answers the question “are packets being dropped in transit?”</a:t>
            </a:r>
          </a:p>
        </p:txBody>
      </p:sp>
      <p:sp>
        <p:nvSpPr>
          <p:cNvPr id="17" name="Text 17"/>
          <p:cNvSpPr txBox="1"/>
          <p:nvPr/>
        </p:nvSpPr>
        <p:spPr>
          <a:xfrm>
            <a:off x="8432800" y="3520440"/>
            <a:ext cx="2936240" cy="1500000"/>
          </a:xfrm>
          <a:prstGeom prst="rect">
            <a:avLst/>
          </a:prstGeom>
          <a:noFill/>
          <a:ln/>
        </p:spPr>
        <p:txBody>
          <a:bodyPr wrap="square" lIns="0" tIns="0" rIns="0" bIns="0" rtlCol="0" anchor="t"/>
          <a:lstStyle/>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A.  </a:t>
            </a:r>
            <a:r>
              <a:rPr lang="en-US" sz="1150" dirty="0">
                <a:solidFill>
                  <a:srgbClr val="5B6B76"/>
                </a:solidFill>
                <a:latin typeface="Calibri" pitchFamily="34" charset="0"/>
                <a:ea typeface="Calibri" pitchFamily="34" charset="-122"/>
                <a:cs typeface="Calibri" pitchFamily="34" charset="-120"/>
              </a:rPr>
              <a:t>Latency</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B.  </a:t>
            </a:r>
            <a:r>
              <a:rPr lang="en-US" sz="1150" dirty="0">
                <a:solidFill>
                  <a:srgbClr val="5B6B76"/>
                </a:solidFill>
                <a:latin typeface="Calibri" pitchFamily="34" charset="0"/>
                <a:ea typeface="Calibri" pitchFamily="34" charset="-122"/>
                <a:cs typeface="Calibri" pitchFamily="34" charset="-120"/>
              </a:rPr>
              <a:t>Bandwidth utilisation</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C.  </a:t>
            </a:r>
            <a:r>
              <a:rPr lang="en-US" sz="1150" dirty="0">
                <a:solidFill>
                  <a:srgbClr val="5B6B76"/>
                </a:solidFill>
                <a:latin typeface="Calibri" pitchFamily="34" charset="0"/>
                <a:ea typeface="Calibri" pitchFamily="34" charset="-122"/>
                <a:cs typeface="Calibri" pitchFamily="34" charset="-120"/>
              </a:rPr>
              <a:t>Packet loss</a:t>
            </a:r>
          </a:p>
          <a:p>
            <a:pPr marL="0" indent="0">
              <a:lnSpc>
                <a:spcPct val="108000"/>
              </a:lnSpc>
              <a:spcAft>
                <a:spcPts val="700"/>
              </a:spcAft>
              <a:buNone/>
            </a:pPr>
            <a:r>
              <a:rPr lang="en-US" sz="1150" b="1" dirty="0">
                <a:solidFill>
                  <a:srgbClr val="16232E"/>
                </a:solidFill>
                <a:latin typeface="Calibri" pitchFamily="34" charset="0"/>
                <a:ea typeface="Calibri" pitchFamily="34" charset="-122"/>
                <a:cs typeface="Calibri" pitchFamily="34" charset="-120"/>
              </a:rPr>
              <a:t>D.  </a:t>
            </a:r>
            <a:r>
              <a:rPr lang="en-US" sz="1150" dirty="0">
                <a:solidFill>
                  <a:srgbClr val="5B6B76"/>
                </a:solidFill>
                <a:latin typeface="Calibri" pitchFamily="34" charset="0"/>
                <a:ea typeface="Calibri" pitchFamily="34" charset="-122"/>
                <a:cs typeface="Calibri" pitchFamily="34" charset="-120"/>
              </a:rPr>
              <a:t>CPU utilisation</a:t>
            </a:r>
          </a:p>
        </p:txBody>
      </p:sp>
      <p:sp>
        <p:nvSpPr>
          <p:cNvPr id="18" name="Text 18"/>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Checkpoint</a:t>
            </a:r>
          </a:p>
        </p:txBody>
      </p:sp>
      <p:sp>
        <p:nvSpPr>
          <p:cNvPr id="19" name="Text 19"/>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18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5"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57200"/>
            <a:ext cx="7315200" cy="365760"/>
          </a:xfrm>
          <a:prstGeom prst="rect">
            <a:avLst/>
          </a:prstGeom>
          <a:noFill/>
          <a:ln/>
        </p:spPr>
        <p:txBody>
          <a:bodyPr wrap="square" rtlCol="0" anchor="ctr"/>
          <a:lstStyle/>
          <a:p>
            <a:pPr marL="0" indent="0">
              <a:buNone/>
            </a:pPr>
            <a:r>
              <a:rPr lang="en-US" sz="1300" b="1" kern="0" spc="200" dirty="0">
                <a:solidFill>
                  <a:srgbClr val="0E9594"/>
                </a:solidFill>
                <a:latin typeface="Calibri" pitchFamily="34" charset="0"/>
                <a:ea typeface="Calibri" pitchFamily="34" charset="-122"/>
                <a:cs typeface="Calibri" pitchFamily="34" charset="-120"/>
              </a:rPr>
              <a:t>IMPACT</a:t>
            </a:r>
            <a:endParaRPr lang="en-US" sz="1300" dirty="0"/>
          </a:p>
        </p:txBody>
      </p:sp>
      <p:sp>
        <p:nvSpPr>
          <p:cNvPr id="3" name="Text 1"/>
          <p:cNvSpPr/>
          <p:nvPr/>
        </p:nvSpPr>
        <p:spPr>
          <a:xfrm>
            <a:off x="548640" y="777240"/>
            <a:ext cx="9144000" cy="731520"/>
          </a:xfrm>
          <a:prstGeom prst="rect">
            <a:avLst/>
          </a:prstGeom>
          <a:noFill/>
          <a:ln/>
        </p:spPr>
        <p:txBody>
          <a:bodyPr wrap="square" rtlCol="0" anchor="ctr"/>
          <a:lstStyle/>
          <a:p>
            <a:pPr marL="0" indent="0">
              <a:buNone/>
            </a:pPr>
            <a:r>
              <a:rPr lang="en-US" sz="3000" b="1" dirty="0">
                <a:solidFill>
                  <a:srgbClr val="16232E"/>
                </a:solidFill>
                <a:latin typeface="Cambria" pitchFamily="34" charset="0"/>
                <a:ea typeface="Cambria" pitchFamily="34" charset="-122"/>
                <a:cs typeface="Cambria" pitchFamily="34" charset="-120"/>
              </a:rPr>
              <a:t>Why it pays off</a:t>
            </a:r>
            <a:endParaRPr lang="en-US" sz="3000" dirty="0"/>
          </a:p>
        </p:txBody>
      </p:sp>
      <p:sp>
        <p:nvSpPr>
          <p:cNvPr id="4" name="Shape 2"/>
          <p:cNvSpPr/>
          <p:nvPr/>
        </p:nvSpPr>
        <p:spPr>
          <a:xfrm>
            <a:off x="548640" y="1828800"/>
            <a:ext cx="566928" cy="566928"/>
          </a:xfrm>
          <a:prstGeom prst="ellipse">
            <a:avLst/>
          </a:prstGeom>
          <a:solidFill>
            <a:srgbClr val="1C7293"/>
          </a:solidFill>
          <a:ln/>
        </p:spPr>
        <p:txBody>
          <a:bodyPr/>
          <a:lstStyle/>
          <a:p>
            <a:endParaRPr lang="en-US"/>
          </a:p>
        </p:txBody>
      </p:sp>
      <p:pic>
        <p:nvPicPr>
          <p:cNvPr id="5" name="Image 0" descr="/home/claude/icons/clock.png"/>
          <p:cNvPicPr>
            <a:picLocks noChangeAspect="1"/>
          </p:cNvPicPr>
          <p:nvPr/>
        </p:nvPicPr>
        <p:blipFill>
          <a:blip r:embed="rId3"/>
          <a:stretch>
            <a:fillRect/>
          </a:stretch>
        </p:blipFill>
        <p:spPr>
          <a:xfrm>
            <a:off x="676199" y="1956359"/>
            <a:ext cx="311810" cy="311810"/>
          </a:xfrm>
          <a:prstGeom prst="rect">
            <a:avLst/>
          </a:prstGeom>
        </p:spPr>
      </p:pic>
      <p:sp>
        <p:nvSpPr>
          <p:cNvPr id="6" name="Text 3"/>
          <p:cNvSpPr/>
          <p:nvPr/>
        </p:nvSpPr>
        <p:spPr>
          <a:xfrm>
            <a:off x="1371600" y="1810512"/>
            <a:ext cx="4206240" cy="54864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Reduced downtime</a:t>
            </a:r>
            <a:endParaRPr lang="en-US" sz="1500" dirty="0"/>
          </a:p>
        </p:txBody>
      </p:sp>
      <p:sp>
        <p:nvSpPr>
          <p:cNvPr id="7" name="Text 4"/>
          <p:cNvSpPr/>
          <p:nvPr/>
        </p:nvSpPr>
        <p:spPr>
          <a:xfrm>
            <a:off x="5760720" y="1810512"/>
            <a:ext cx="585216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Issues are caught and fixed before users notice</a:t>
            </a:r>
            <a:endParaRPr lang="en-US" sz="1250" dirty="0"/>
          </a:p>
        </p:txBody>
      </p:sp>
      <p:sp>
        <p:nvSpPr>
          <p:cNvPr id="8" name="Shape 5"/>
          <p:cNvSpPr/>
          <p:nvPr/>
        </p:nvSpPr>
        <p:spPr>
          <a:xfrm>
            <a:off x="548640" y="2697480"/>
            <a:ext cx="566928" cy="566928"/>
          </a:xfrm>
          <a:prstGeom prst="ellipse">
            <a:avLst/>
          </a:prstGeom>
          <a:solidFill>
            <a:srgbClr val="1C7293"/>
          </a:solidFill>
          <a:ln/>
        </p:spPr>
        <p:txBody>
          <a:bodyPr/>
          <a:lstStyle/>
          <a:p>
            <a:endParaRPr lang="en-US"/>
          </a:p>
        </p:txBody>
      </p:sp>
      <p:pic>
        <p:nvPicPr>
          <p:cNvPr id="9" name="Image 1" descr="/home/claude/icons/bolt.png"/>
          <p:cNvPicPr>
            <a:picLocks noChangeAspect="1"/>
          </p:cNvPicPr>
          <p:nvPr/>
        </p:nvPicPr>
        <p:blipFill>
          <a:blip r:embed="rId4"/>
          <a:stretch>
            <a:fillRect/>
          </a:stretch>
        </p:blipFill>
        <p:spPr>
          <a:xfrm>
            <a:off x="676199" y="2825039"/>
            <a:ext cx="311810" cy="311810"/>
          </a:xfrm>
          <a:prstGeom prst="rect">
            <a:avLst/>
          </a:prstGeom>
        </p:spPr>
      </p:pic>
      <p:sp>
        <p:nvSpPr>
          <p:cNvPr id="10" name="Text 6"/>
          <p:cNvSpPr/>
          <p:nvPr/>
        </p:nvSpPr>
        <p:spPr>
          <a:xfrm>
            <a:off x="1371600" y="2679192"/>
            <a:ext cx="4206240" cy="54864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Faster troubleshooting</a:t>
            </a:r>
            <a:endParaRPr lang="en-US" sz="1500" dirty="0"/>
          </a:p>
        </p:txBody>
      </p:sp>
      <p:sp>
        <p:nvSpPr>
          <p:cNvPr id="11" name="Text 7"/>
          <p:cNvSpPr/>
          <p:nvPr/>
        </p:nvSpPr>
        <p:spPr>
          <a:xfrm>
            <a:off x="5760720" y="2679192"/>
            <a:ext cx="585216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Root causes are found with data, not guesswork</a:t>
            </a:r>
            <a:endParaRPr lang="en-US" sz="1250" dirty="0"/>
          </a:p>
        </p:txBody>
      </p:sp>
      <p:sp>
        <p:nvSpPr>
          <p:cNvPr id="12" name="Shape 8"/>
          <p:cNvSpPr/>
          <p:nvPr/>
        </p:nvSpPr>
        <p:spPr>
          <a:xfrm>
            <a:off x="548640" y="3566160"/>
            <a:ext cx="566928" cy="566928"/>
          </a:xfrm>
          <a:prstGeom prst="ellipse">
            <a:avLst/>
          </a:prstGeom>
          <a:solidFill>
            <a:srgbClr val="1C7293"/>
          </a:solidFill>
          <a:ln/>
        </p:spPr>
        <p:txBody>
          <a:bodyPr/>
          <a:lstStyle/>
          <a:p>
            <a:endParaRPr lang="en-US"/>
          </a:p>
        </p:txBody>
      </p:sp>
      <p:pic>
        <p:nvPicPr>
          <p:cNvPr id="13" name="Image 2" descr="/home/claude/icons/chart.png"/>
          <p:cNvPicPr>
            <a:picLocks noChangeAspect="1"/>
          </p:cNvPicPr>
          <p:nvPr/>
        </p:nvPicPr>
        <p:blipFill>
          <a:blip r:embed="rId5"/>
          <a:stretch>
            <a:fillRect/>
          </a:stretch>
        </p:blipFill>
        <p:spPr>
          <a:xfrm>
            <a:off x="676199" y="3693719"/>
            <a:ext cx="311810" cy="311810"/>
          </a:xfrm>
          <a:prstGeom prst="rect">
            <a:avLst/>
          </a:prstGeom>
        </p:spPr>
      </p:pic>
      <p:sp>
        <p:nvSpPr>
          <p:cNvPr id="14" name="Text 9"/>
          <p:cNvSpPr/>
          <p:nvPr/>
        </p:nvSpPr>
        <p:spPr>
          <a:xfrm>
            <a:off x="1371600" y="3547872"/>
            <a:ext cx="4206240" cy="54864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Smarter capacity planning</a:t>
            </a:r>
            <a:endParaRPr lang="en-US" sz="1500" dirty="0"/>
          </a:p>
        </p:txBody>
      </p:sp>
      <p:sp>
        <p:nvSpPr>
          <p:cNvPr id="15" name="Text 10"/>
          <p:cNvSpPr/>
          <p:nvPr/>
        </p:nvSpPr>
        <p:spPr>
          <a:xfrm>
            <a:off x="5760720" y="3547872"/>
            <a:ext cx="585216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Trends guide upgrades before bottlenecks hit</a:t>
            </a:r>
            <a:endParaRPr lang="en-US" sz="1250" dirty="0"/>
          </a:p>
        </p:txBody>
      </p:sp>
      <p:sp>
        <p:nvSpPr>
          <p:cNvPr id="16" name="Shape 11"/>
          <p:cNvSpPr/>
          <p:nvPr/>
        </p:nvSpPr>
        <p:spPr>
          <a:xfrm>
            <a:off x="548640" y="4434840"/>
            <a:ext cx="566928" cy="566928"/>
          </a:xfrm>
          <a:prstGeom prst="ellipse">
            <a:avLst/>
          </a:prstGeom>
          <a:solidFill>
            <a:srgbClr val="1C7293"/>
          </a:solidFill>
          <a:ln/>
        </p:spPr>
        <p:txBody>
          <a:bodyPr/>
          <a:lstStyle/>
          <a:p>
            <a:endParaRPr lang="en-US"/>
          </a:p>
        </p:txBody>
      </p:sp>
      <p:pic>
        <p:nvPicPr>
          <p:cNvPr id="17" name="Image 3" descr="/home/claude/icons/shield.png"/>
          <p:cNvPicPr>
            <a:picLocks noChangeAspect="1"/>
          </p:cNvPicPr>
          <p:nvPr/>
        </p:nvPicPr>
        <p:blipFill>
          <a:blip r:embed="rId6"/>
          <a:stretch>
            <a:fillRect/>
          </a:stretch>
        </p:blipFill>
        <p:spPr>
          <a:xfrm>
            <a:off x="676199" y="4562399"/>
            <a:ext cx="311810" cy="311810"/>
          </a:xfrm>
          <a:prstGeom prst="rect">
            <a:avLst/>
          </a:prstGeom>
        </p:spPr>
      </p:pic>
      <p:sp>
        <p:nvSpPr>
          <p:cNvPr id="18" name="Text 12"/>
          <p:cNvSpPr/>
          <p:nvPr/>
        </p:nvSpPr>
        <p:spPr>
          <a:xfrm>
            <a:off x="1371600" y="4416552"/>
            <a:ext cx="4206240" cy="54864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Stronger security posture</a:t>
            </a:r>
            <a:endParaRPr lang="en-US" sz="1500" dirty="0"/>
          </a:p>
        </p:txBody>
      </p:sp>
      <p:sp>
        <p:nvSpPr>
          <p:cNvPr id="19" name="Text 13"/>
          <p:cNvSpPr/>
          <p:nvPr/>
        </p:nvSpPr>
        <p:spPr>
          <a:xfrm>
            <a:off x="5760720" y="4416552"/>
            <a:ext cx="585216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Anomalies are visible across the network</a:t>
            </a:r>
            <a:endParaRPr lang="en-US" sz="1250" dirty="0"/>
          </a:p>
        </p:txBody>
      </p:sp>
      <p:sp>
        <p:nvSpPr>
          <p:cNvPr id="20" name="Shape 14"/>
          <p:cNvSpPr/>
          <p:nvPr/>
        </p:nvSpPr>
        <p:spPr>
          <a:xfrm>
            <a:off x="548640" y="5303520"/>
            <a:ext cx="566928" cy="566928"/>
          </a:xfrm>
          <a:prstGeom prst="ellipse">
            <a:avLst/>
          </a:prstGeom>
          <a:solidFill>
            <a:srgbClr val="1C7293"/>
          </a:solidFill>
          <a:ln/>
        </p:spPr>
        <p:txBody>
          <a:bodyPr/>
          <a:lstStyle/>
          <a:p>
            <a:endParaRPr lang="en-US"/>
          </a:p>
        </p:txBody>
      </p:sp>
      <p:pic>
        <p:nvPicPr>
          <p:cNvPr id="21" name="Image 4" descr="/home/claude/icons/clipboard.png"/>
          <p:cNvPicPr>
            <a:picLocks noChangeAspect="1"/>
          </p:cNvPicPr>
          <p:nvPr/>
        </p:nvPicPr>
        <p:blipFill>
          <a:blip r:embed="rId7"/>
          <a:stretch>
            <a:fillRect/>
          </a:stretch>
        </p:blipFill>
        <p:spPr>
          <a:xfrm>
            <a:off x="676199" y="5431079"/>
            <a:ext cx="311810" cy="311810"/>
          </a:xfrm>
          <a:prstGeom prst="rect">
            <a:avLst/>
          </a:prstGeom>
        </p:spPr>
      </p:pic>
      <p:sp>
        <p:nvSpPr>
          <p:cNvPr id="22" name="Text 15"/>
          <p:cNvSpPr/>
          <p:nvPr/>
        </p:nvSpPr>
        <p:spPr>
          <a:xfrm>
            <a:off x="1371600" y="5285232"/>
            <a:ext cx="4206240" cy="548640"/>
          </a:xfrm>
          <a:prstGeom prst="rect">
            <a:avLst/>
          </a:prstGeom>
          <a:noFill/>
          <a:ln/>
        </p:spPr>
        <p:txBody>
          <a:bodyPr wrap="square" lIns="0" tIns="0" rIns="0" bIns="0" rtlCol="0" anchor="ctr"/>
          <a:lstStyle/>
          <a:p>
            <a:pPr marL="0" indent="0">
              <a:buNone/>
            </a:pPr>
            <a:r>
              <a:rPr lang="en-US" sz="1500" b="1" dirty="0">
                <a:solidFill>
                  <a:srgbClr val="16232E"/>
                </a:solidFill>
                <a:latin typeface="Calibri" pitchFamily="34" charset="0"/>
                <a:ea typeface="Calibri" pitchFamily="34" charset="-122"/>
                <a:cs typeface="Calibri" pitchFamily="34" charset="-120"/>
              </a:rPr>
              <a:t>Easier compliance</a:t>
            </a:r>
            <a:endParaRPr lang="en-US" sz="1500" dirty="0"/>
          </a:p>
        </p:txBody>
      </p:sp>
      <p:sp>
        <p:nvSpPr>
          <p:cNvPr id="23" name="Text 16"/>
          <p:cNvSpPr/>
          <p:nvPr/>
        </p:nvSpPr>
        <p:spPr>
          <a:xfrm>
            <a:off x="5760720" y="5285232"/>
            <a:ext cx="5852160" cy="548640"/>
          </a:xfrm>
          <a:prstGeom prst="rect">
            <a:avLst/>
          </a:prstGeom>
          <a:noFill/>
          <a:ln/>
        </p:spPr>
        <p:txBody>
          <a:bodyPr wrap="square" lIns="0" tIns="0" rIns="0" bIns="0" rtlCol="0" anchor="ctr"/>
          <a:lstStyle/>
          <a:p>
            <a:pPr marL="0" indent="0">
              <a:buNone/>
            </a:pPr>
            <a:r>
              <a:rPr lang="en-US" sz="1250" dirty="0">
                <a:solidFill>
                  <a:srgbClr val="5B6B76"/>
                </a:solidFill>
                <a:latin typeface="Calibri" pitchFamily="34" charset="0"/>
                <a:ea typeface="Calibri" pitchFamily="34" charset="-122"/>
                <a:cs typeface="Calibri" pitchFamily="34" charset="-120"/>
              </a:rPr>
              <a:t>Logs and reports support audits and policy</a:t>
            </a:r>
            <a:endParaRPr lang="en-US" sz="1250" dirty="0"/>
          </a:p>
        </p:txBody>
      </p:sp>
      <p:sp>
        <p:nvSpPr>
          <p:cNvPr id="24" name="Text 17"/>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19</a:t>
            </a:r>
            <a:endParaRPr lang="en-US" sz="1000" dirty="0"/>
          </a:p>
        </p:txBody>
      </p:sp>
      <p:sp>
        <p:nvSpPr>
          <p:cNvPr id="970" name="FooterLabel"/>
          <p:cNvSpPr txBox="1"/>
          <p:nvPr/>
        </p:nvSpPr>
        <p:spPr>
          <a:xfrm>
            <a:off x="548640" y="6528816"/>
            <a:ext cx="7315200" cy="274320"/>
          </a:xfrm>
          <a:prstGeom prst="rect">
            <a:avLst/>
          </a:prstGeom>
          <a:noFill/>
          <a:ln/>
        </p:spPr>
        <p:txBody>
          <a:bodyPr wrap="square" lIns="0" tIns="0" rIns="0" bIns="0" rtlCol="0" anchor="ctr"/>
          <a:lstStyle/>
          <a:p>
            <a:pPr marL="0" indent="0">
              <a:buNone/>
            </a:pPr>
            <a:r>
              <a:rPr lang="en-US" sz="950" dirty="0">
                <a:solidFill>
                  <a:srgbClr val="5B6B76"/>
                </a:solidFill>
                <a:latin typeface="Calibri" pitchFamily="34" charset="0"/>
                <a:ea typeface="Calibri" pitchFamily="34" charset="-122"/>
                <a:cs typeface="Calibri" pitchFamily="34" charset="-120"/>
              </a:rPr>
              <a:t>Impact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ASSESSMENT</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How You'll Be Assessed</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Text 6"/>
          <p:cNvSpPr txBox="1"/>
          <p:nvPr/>
        </p:nvSpPr>
        <p:spPr>
          <a:xfrm>
            <a:off x="548640" y="1783080"/>
            <a:ext cx="10881360" cy="3400000"/>
          </a:xfrm>
          <a:prstGeom prst="rect">
            <a:avLst/>
          </a:prstGeom>
          <a:noFill/>
          <a:ln/>
        </p:spPr>
        <p:txBody>
          <a:bodyPr wrap="square" lIns="0" tIns="0" rIns="0" bIns="0" rtlCol="0" anchor="t"/>
          <a:lstStyle/>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This session is instructor-guided rather than graded — you follow along and then repeat it on your own pod</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An instructor checks that your devices appear in the monitoring tool and that their status is green</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You will be asked to interpret one graph and one alert, and say what you would do about each</a:t>
            </a:r>
          </a:p>
          <a:p>
            <a:pPr marL="228600" indent="-228600">
              <a:lnSpc>
                <a:spcPct val="108000"/>
              </a:lnSpc>
              <a:spcAft>
                <a:spcPts val="1400"/>
              </a:spcAft>
              <a:buSzPct val="100000"/>
              <a:buChar char="•"/>
            </a:pPr>
            <a:r>
              <a:rPr lang="en-US" sz="1500" dirty="0">
                <a:solidFill>
                  <a:srgbClr val="16232E"/>
                </a:solidFill>
                <a:latin typeface="Calibri" pitchFamily="34" charset="0"/>
                <a:ea typeface="Calibri" pitchFamily="34" charset="-122"/>
                <a:cs typeface="Calibri" pitchFamily="34" charset="-120"/>
              </a:rPr>
              <a:t>Checkpoint questions are formative — they tell us where to slow down, nothing more</a:t>
            </a:r>
          </a:p>
        </p:txBody>
      </p:sp>
      <p:sp>
        <p:nvSpPr>
          <p:cNvPr id="7" name="Card 7"/>
          <p:cNvSpPr/>
          <p:nvPr/>
        </p:nvSpPr>
        <p:spPr>
          <a:xfrm>
            <a:off x="548640" y="5303520"/>
            <a:ext cx="10881360" cy="914400"/>
          </a:xfrm>
          <a:prstGeom prst="roundRect">
            <a:avLst>
              <a:gd name="adj" fmla="val 2400"/>
            </a:avLst>
          </a:prstGeom>
          <a:solidFill>
            <a:srgbClr val="F2F6F9"/>
          </a:solidFill>
          <a:ln/>
        </p:spPr>
        <p:txBody>
          <a:bodyPr/>
          <a:lstStyle/>
          <a:p>
            <a:endParaRPr lang="en-US"/>
          </a:p>
        </p:txBody>
      </p:sp>
      <p:sp>
        <p:nvSpPr>
          <p:cNvPr id="8" name="Text 8"/>
          <p:cNvSpPr txBox="1"/>
          <p:nvPr/>
        </p:nvSpPr>
        <p:spPr>
          <a:xfrm>
            <a:off x="868680" y="5486400"/>
            <a:ext cx="10241280" cy="548640"/>
          </a:xfrm>
          <a:prstGeom prst="rect">
            <a:avLst/>
          </a:prstGeom>
          <a:noFill/>
          <a:ln/>
        </p:spPr>
        <p:txBody>
          <a:bodyPr wrap="square" lIns="0" tIns="0" rIns="0" bIns="0" rtlCol="0" anchor="ctr"/>
          <a:lstStyle/>
          <a:p>
            <a:pPr marL="0" indent="0">
              <a:lnSpc>
                <a:spcPct val="110000"/>
              </a:lnSpc>
              <a:buNone/>
            </a:pPr>
            <a:r>
              <a:rPr lang="en-US" sz="1250" dirty="0">
                <a:solidFill>
                  <a:srgbClr val="16232E"/>
                </a:solidFill>
                <a:latin typeface="Calibri" pitchFamily="34" charset="0"/>
                <a:ea typeface="Calibri" pitchFamily="34" charset="-122"/>
                <a:cs typeface="Calibri" pitchFamily="34" charset="-120"/>
              </a:rPr>
              <a:t>Success criteria — by the close of this session each group can see its own switches and router in the dashboard, read the interface graph for its trunk, and explain what the alert meant when a link was pulled.</a:t>
            </a:r>
          </a:p>
        </p:txBody>
      </p:sp>
      <p:sp>
        <p:nvSpPr>
          <p:cNvPr id="9" name="Text 9"/>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Assessment</a:t>
            </a:r>
          </a:p>
        </p:txBody>
      </p:sp>
      <p:sp>
        <p:nvSpPr>
          <p:cNvPr id="10" name="Text 10"/>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2"/>
          <p:cNvSpPr txBox="1"/>
          <p:nvPr/>
        </p:nvSpPr>
        <p:spPr>
          <a:xfrm>
            <a:off x="548640" y="384048"/>
            <a:ext cx="8229600" cy="320040"/>
          </a:xfrm>
          <a:prstGeom prst="rect">
            <a:avLst/>
          </a:prstGeom>
          <a:noFill/>
          <a:ln/>
        </p:spPr>
        <p:txBody>
          <a:bodyPr wrap="square" lIns="0" tIns="0" rIns="0" bIns="0" rtlCol="0" anchor="ctr"/>
          <a:lstStyle/>
          <a:p>
            <a:pPr marL="0" indent="0">
              <a:lnSpc>
                <a:spcPct val="108000"/>
              </a:lnSpc>
              <a:buNone/>
            </a:pPr>
            <a:r>
              <a:rPr lang="en-US" sz="1200" b="1" kern="0" spc="200" dirty="0">
                <a:solidFill>
                  <a:srgbClr val="0E9594"/>
                </a:solidFill>
                <a:latin typeface="Calibri" pitchFamily="34" charset="0"/>
                <a:ea typeface="Calibri" pitchFamily="34" charset="-122"/>
                <a:cs typeface="Calibri" pitchFamily="34" charset="-120"/>
              </a:rPr>
              <a:t>INSTRUCTOR NOTES</a:t>
            </a:r>
          </a:p>
        </p:txBody>
      </p:sp>
      <p:sp>
        <p:nvSpPr>
          <p:cNvPr id="3" name="Text 3"/>
          <p:cNvSpPr txBox="1"/>
          <p:nvPr/>
        </p:nvSpPr>
        <p:spPr>
          <a:xfrm>
            <a:off x="530352" y="658368"/>
            <a:ext cx="9692640" cy="822960"/>
          </a:xfrm>
          <a:prstGeom prst="rect">
            <a:avLst/>
          </a:prstGeom>
          <a:noFill/>
          <a:ln/>
        </p:spPr>
        <p:txBody>
          <a:bodyPr wrap="square" lIns="0" tIns="0" rIns="0" bIns="0" rtlCol="0" anchor="ctr"/>
          <a:lstStyle/>
          <a:p>
            <a:pPr marL="0" indent="0">
              <a:lnSpc>
                <a:spcPct val="108000"/>
              </a:lnSpc>
              <a:buNone/>
            </a:pPr>
            <a:r>
              <a:rPr lang="en-US" sz="3200" b="1" dirty="0">
                <a:solidFill>
                  <a:srgbClr val="16232E"/>
                </a:solidFill>
                <a:latin typeface="Cambria" pitchFamily="34" charset="0"/>
                <a:ea typeface="Cambria" pitchFamily="34" charset="-122"/>
                <a:cs typeface="Cambria" pitchFamily="34" charset="-120"/>
              </a:rPr>
              <a:t>Answer Key</a:t>
            </a:r>
          </a:p>
        </p:txBody>
      </p:sp>
      <p:sp>
        <p:nvSpPr>
          <p:cNvPr id="4" name="IconCircle"/>
          <p:cNvSpPr/>
          <p:nvPr/>
        </p:nvSpPr>
        <p:spPr>
          <a:xfrm>
            <a:off x="10378440" y="457200"/>
            <a:ext cx="640080" cy="640080"/>
          </a:xfrm>
          <a:prstGeom prst="ellipse">
            <a:avLst/>
          </a:prstGeom>
          <a:solidFill>
            <a:srgbClr val="1C7293"/>
          </a:solidFill>
          <a:ln/>
        </p:spPr>
        <p:txBody>
          <a:bodyPr/>
          <a:lstStyle/>
          <a:p>
            <a:endParaRPr lang="en-US"/>
          </a:p>
        </p:txBody>
      </p:sp>
      <p:pic>
        <p:nvPicPr>
          <p:cNvPr id="5" name="Icon" descr="icons/checkcircle.png"/>
          <p:cNvPicPr>
            <a:picLocks noChangeAspect="1"/>
          </p:cNvPicPr>
          <p:nvPr/>
        </p:nvPicPr>
        <p:blipFill>
          <a:blip r:embed="rId2"/>
          <a:stretch>
            <a:fillRect/>
          </a:stretch>
        </p:blipFill>
        <p:spPr>
          <a:xfrm>
            <a:off x="10544861" y="623621"/>
            <a:ext cx="307238" cy="307238"/>
          </a:xfrm>
          <a:prstGeom prst="rect">
            <a:avLst/>
          </a:prstGeom>
        </p:spPr>
      </p:pic>
      <p:sp>
        <p:nvSpPr>
          <p:cNvPr id="6" name="Card 6"/>
          <p:cNvSpPr/>
          <p:nvPr/>
        </p:nvSpPr>
        <p:spPr>
          <a:xfrm>
            <a:off x="548640" y="1828800"/>
            <a:ext cx="3484880" cy="1737360"/>
          </a:xfrm>
          <a:prstGeom prst="roundRect">
            <a:avLst>
              <a:gd name="adj" fmla="val 2400"/>
            </a:avLst>
          </a:prstGeom>
          <a:solidFill>
            <a:srgbClr val="F2F6F9"/>
          </a:solidFill>
          <a:ln/>
        </p:spPr>
        <p:txBody>
          <a:bodyPr/>
          <a:lstStyle/>
          <a:p>
            <a:endParaRPr lang="en-US"/>
          </a:p>
        </p:txBody>
      </p:sp>
      <p:sp>
        <p:nvSpPr>
          <p:cNvPr id="7" name="Text 7"/>
          <p:cNvSpPr txBox="1"/>
          <p:nvPr/>
        </p:nvSpPr>
        <p:spPr>
          <a:xfrm>
            <a:off x="82296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1     </a:t>
            </a:r>
            <a:r>
              <a:rPr lang="en-US" sz="1800" b="1" dirty="0">
                <a:solidFill>
                  <a:srgbClr val="0E9594"/>
                </a:solidFill>
                <a:latin typeface="Calibri" pitchFamily="34" charset="0"/>
                <a:ea typeface="Calibri" pitchFamily="34" charset="-122"/>
                <a:cs typeface="Calibri" pitchFamily="34" charset="-120"/>
              </a:rPr>
              <a:t>B</a:t>
            </a:r>
          </a:p>
        </p:txBody>
      </p:sp>
      <p:sp>
        <p:nvSpPr>
          <p:cNvPr id="8" name="Text 8"/>
          <p:cNvSpPr txBox="1"/>
          <p:nvPr/>
        </p:nvSpPr>
        <p:spPr>
          <a:xfrm>
            <a:off x="82296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Management configures and changes the network. Monitoring observes it and reports.</a:t>
            </a:r>
          </a:p>
        </p:txBody>
      </p:sp>
      <p:sp>
        <p:nvSpPr>
          <p:cNvPr id="9" name="Card 9"/>
          <p:cNvSpPr/>
          <p:nvPr/>
        </p:nvSpPr>
        <p:spPr>
          <a:xfrm>
            <a:off x="4353560" y="1828800"/>
            <a:ext cx="3484880" cy="1737360"/>
          </a:xfrm>
          <a:prstGeom prst="roundRect">
            <a:avLst>
              <a:gd name="adj" fmla="val 2400"/>
            </a:avLst>
          </a:prstGeom>
          <a:solidFill>
            <a:srgbClr val="F2F6F9"/>
          </a:solidFill>
          <a:ln/>
        </p:spPr>
        <p:txBody>
          <a:bodyPr/>
          <a:lstStyle/>
          <a:p>
            <a:endParaRPr lang="en-US"/>
          </a:p>
        </p:txBody>
      </p:sp>
      <p:sp>
        <p:nvSpPr>
          <p:cNvPr id="10" name="Text 10"/>
          <p:cNvSpPr txBox="1"/>
          <p:nvPr/>
        </p:nvSpPr>
        <p:spPr>
          <a:xfrm>
            <a:off x="462788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2     </a:t>
            </a:r>
            <a:r>
              <a:rPr lang="en-US" sz="1800" b="1" dirty="0">
                <a:solidFill>
                  <a:srgbClr val="0E9594"/>
                </a:solidFill>
                <a:latin typeface="Calibri" pitchFamily="34" charset="0"/>
                <a:ea typeface="Calibri" pitchFamily="34" charset="-122"/>
                <a:cs typeface="Calibri" pitchFamily="34" charset="-120"/>
              </a:rPr>
              <a:t>B</a:t>
            </a:r>
          </a:p>
        </p:txBody>
      </p:sp>
      <p:sp>
        <p:nvSpPr>
          <p:cNvPr id="11" name="Text 11"/>
          <p:cNvSpPr txBox="1"/>
          <p:nvPr/>
        </p:nvSpPr>
        <p:spPr>
          <a:xfrm>
            <a:off x="462788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SNMP polls device metrics. NetFlow describes traffic; syslog carries events.</a:t>
            </a:r>
          </a:p>
        </p:txBody>
      </p:sp>
      <p:sp>
        <p:nvSpPr>
          <p:cNvPr id="12" name="Card 12"/>
          <p:cNvSpPr/>
          <p:nvPr/>
        </p:nvSpPr>
        <p:spPr>
          <a:xfrm>
            <a:off x="8158480" y="1828800"/>
            <a:ext cx="3484880" cy="1737360"/>
          </a:xfrm>
          <a:prstGeom prst="roundRect">
            <a:avLst>
              <a:gd name="adj" fmla="val 2400"/>
            </a:avLst>
          </a:prstGeom>
          <a:solidFill>
            <a:srgbClr val="F2F6F9"/>
          </a:solidFill>
          <a:ln/>
        </p:spPr>
        <p:txBody>
          <a:bodyPr/>
          <a:lstStyle/>
          <a:p>
            <a:endParaRPr lang="en-US"/>
          </a:p>
        </p:txBody>
      </p:sp>
      <p:sp>
        <p:nvSpPr>
          <p:cNvPr id="13" name="Text 13"/>
          <p:cNvSpPr txBox="1"/>
          <p:nvPr/>
        </p:nvSpPr>
        <p:spPr>
          <a:xfrm>
            <a:off x="8432800" y="205740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3     </a:t>
            </a:r>
            <a:r>
              <a:rPr lang="en-US" sz="1800" b="1" dirty="0">
                <a:solidFill>
                  <a:srgbClr val="0E9594"/>
                </a:solidFill>
                <a:latin typeface="Calibri" pitchFamily="34" charset="0"/>
                <a:ea typeface="Calibri" pitchFamily="34" charset="-122"/>
                <a:cs typeface="Calibri" pitchFamily="34" charset="-120"/>
              </a:rPr>
              <a:t>C</a:t>
            </a:r>
          </a:p>
        </p:txBody>
      </p:sp>
      <p:sp>
        <p:nvSpPr>
          <p:cNvPr id="14" name="Text 14"/>
          <p:cNvSpPr txBox="1"/>
          <p:nvPr/>
        </p:nvSpPr>
        <p:spPr>
          <a:xfrm>
            <a:off x="8432800" y="251460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Flow data records conversations and byte counts. SNMP counters give totals, not who talked to whom.</a:t>
            </a:r>
          </a:p>
        </p:txBody>
      </p:sp>
      <p:sp>
        <p:nvSpPr>
          <p:cNvPr id="15" name="Card 15"/>
          <p:cNvSpPr/>
          <p:nvPr/>
        </p:nvSpPr>
        <p:spPr>
          <a:xfrm>
            <a:off x="548640" y="3840480"/>
            <a:ext cx="3484880" cy="1737360"/>
          </a:xfrm>
          <a:prstGeom prst="roundRect">
            <a:avLst>
              <a:gd name="adj" fmla="val 2400"/>
            </a:avLst>
          </a:prstGeom>
          <a:solidFill>
            <a:srgbClr val="F2F6F9"/>
          </a:solidFill>
          <a:ln/>
        </p:spPr>
        <p:txBody>
          <a:bodyPr/>
          <a:lstStyle/>
          <a:p>
            <a:endParaRPr lang="en-US"/>
          </a:p>
        </p:txBody>
      </p:sp>
      <p:sp>
        <p:nvSpPr>
          <p:cNvPr id="16" name="Text 16"/>
          <p:cNvSpPr txBox="1"/>
          <p:nvPr/>
        </p:nvSpPr>
        <p:spPr>
          <a:xfrm>
            <a:off x="82296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4     </a:t>
            </a:r>
            <a:r>
              <a:rPr lang="en-US" sz="1800" b="1" dirty="0">
                <a:solidFill>
                  <a:srgbClr val="0E9594"/>
                </a:solidFill>
                <a:latin typeface="Calibri" pitchFamily="34" charset="0"/>
                <a:ea typeface="Calibri" pitchFamily="34" charset="-122"/>
                <a:cs typeface="Calibri" pitchFamily="34" charset="-120"/>
              </a:rPr>
              <a:t>B</a:t>
            </a:r>
          </a:p>
        </p:txBody>
      </p:sp>
      <p:sp>
        <p:nvSpPr>
          <p:cNvPr id="17" name="Text 17"/>
          <p:cNvSpPr txBox="1"/>
          <p:nvPr/>
        </p:nvSpPr>
        <p:spPr>
          <a:xfrm>
            <a:off x="82296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Fault, Configuration, Accounting, Performance, Security — the ISO management model.</a:t>
            </a:r>
          </a:p>
        </p:txBody>
      </p:sp>
      <p:sp>
        <p:nvSpPr>
          <p:cNvPr id="18" name="Card 18"/>
          <p:cNvSpPr/>
          <p:nvPr/>
        </p:nvSpPr>
        <p:spPr>
          <a:xfrm>
            <a:off x="4353560" y="3840480"/>
            <a:ext cx="3484880" cy="1737360"/>
          </a:xfrm>
          <a:prstGeom prst="roundRect">
            <a:avLst>
              <a:gd name="adj" fmla="val 2400"/>
            </a:avLst>
          </a:prstGeom>
          <a:solidFill>
            <a:srgbClr val="F2F6F9"/>
          </a:solidFill>
          <a:ln/>
        </p:spPr>
        <p:txBody>
          <a:bodyPr/>
          <a:lstStyle/>
          <a:p>
            <a:endParaRPr lang="en-US"/>
          </a:p>
        </p:txBody>
      </p:sp>
      <p:sp>
        <p:nvSpPr>
          <p:cNvPr id="19" name="Text 19"/>
          <p:cNvSpPr txBox="1"/>
          <p:nvPr/>
        </p:nvSpPr>
        <p:spPr>
          <a:xfrm>
            <a:off x="462788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5     </a:t>
            </a:r>
            <a:r>
              <a:rPr lang="en-US" sz="1800" b="1" dirty="0">
                <a:solidFill>
                  <a:srgbClr val="0E9594"/>
                </a:solidFill>
                <a:latin typeface="Calibri" pitchFamily="34" charset="0"/>
                <a:ea typeface="Calibri" pitchFamily="34" charset="-122"/>
                <a:cs typeface="Calibri" pitchFamily="34" charset="-120"/>
              </a:rPr>
              <a:t>A</a:t>
            </a:r>
          </a:p>
        </p:txBody>
      </p:sp>
      <p:sp>
        <p:nvSpPr>
          <p:cNvPr id="20" name="Text 20"/>
          <p:cNvSpPr txBox="1"/>
          <p:nvPr/>
        </p:nvSpPr>
        <p:spPr>
          <a:xfrm>
            <a:off x="462788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Alert fatigue. Too many low-value alerts bury the ones that actually matter.</a:t>
            </a:r>
          </a:p>
        </p:txBody>
      </p:sp>
      <p:sp>
        <p:nvSpPr>
          <p:cNvPr id="21" name="Card 21"/>
          <p:cNvSpPr/>
          <p:nvPr/>
        </p:nvSpPr>
        <p:spPr>
          <a:xfrm>
            <a:off x="8158480" y="3840480"/>
            <a:ext cx="3484880" cy="1737360"/>
          </a:xfrm>
          <a:prstGeom prst="roundRect">
            <a:avLst>
              <a:gd name="adj" fmla="val 2400"/>
            </a:avLst>
          </a:prstGeom>
          <a:solidFill>
            <a:srgbClr val="F2F6F9"/>
          </a:solidFill>
          <a:ln/>
        </p:spPr>
        <p:txBody>
          <a:bodyPr/>
          <a:lstStyle/>
          <a:p>
            <a:endParaRPr lang="en-US"/>
          </a:p>
        </p:txBody>
      </p:sp>
      <p:sp>
        <p:nvSpPr>
          <p:cNvPr id="22" name="Text 22"/>
          <p:cNvSpPr txBox="1"/>
          <p:nvPr/>
        </p:nvSpPr>
        <p:spPr>
          <a:xfrm>
            <a:off x="8432800" y="4069080"/>
            <a:ext cx="2936240" cy="365760"/>
          </a:xfrm>
          <a:prstGeom prst="rect">
            <a:avLst/>
          </a:prstGeom>
          <a:noFill/>
          <a:ln/>
        </p:spPr>
        <p:txBody>
          <a:bodyPr wrap="square" lIns="0" tIns="0" rIns="0" bIns="0" rtlCol="0" anchor="ctr"/>
          <a:lstStyle/>
          <a:p>
            <a:pPr marL="0" indent="0">
              <a:lnSpc>
                <a:spcPct val="108000"/>
              </a:lnSpc>
              <a:buNone/>
            </a:pPr>
            <a:r>
              <a:rPr lang="en-US" sz="1250" dirty="0">
                <a:solidFill>
                  <a:srgbClr val="5B6B76"/>
                </a:solidFill>
                <a:latin typeface="Calibri" pitchFamily="34" charset="0"/>
                <a:ea typeface="Calibri" pitchFamily="34" charset="-122"/>
                <a:cs typeface="Calibri" pitchFamily="34" charset="-120"/>
              </a:rPr>
              <a:t>Question 6     </a:t>
            </a:r>
            <a:r>
              <a:rPr lang="en-US" sz="1800" b="1" dirty="0">
                <a:solidFill>
                  <a:srgbClr val="0E9594"/>
                </a:solidFill>
                <a:latin typeface="Calibri" pitchFamily="34" charset="0"/>
                <a:ea typeface="Calibri" pitchFamily="34" charset="-122"/>
                <a:cs typeface="Calibri" pitchFamily="34" charset="-120"/>
              </a:rPr>
              <a:t>C</a:t>
            </a:r>
          </a:p>
        </p:txBody>
      </p:sp>
      <p:sp>
        <p:nvSpPr>
          <p:cNvPr id="23" name="Text 23"/>
          <p:cNvSpPr txBox="1"/>
          <p:nvPr/>
        </p:nvSpPr>
        <p:spPr>
          <a:xfrm>
            <a:off x="8432800" y="4526280"/>
            <a:ext cx="2936240" cy="850000"/>
          </a:xfrm>
          <a:prstGeom prst="rect">
            <a:avLst/>
          </a:prstGeom>
          <a:noFill/>
          <a:ln/>
        </p:spPr>
        <p:txBody>
          <a:bodyPr wrap="square" lIns="0" tIns="0" rIns="0" bIns="0" rtlCol="0" anchor="t"/>
          <a:lstStyle/>
          <a:p>
            <a:pPr marL="0" indent="0">
              <a:lnSpc>
                <a:spcPct val="110000"/>
              </a:lnSpc>
              <a:buNone/>
            </a:pPr>
            <a:r>
              <a:rPr lang="en-US" sz="1100" dirty="0">
                <a:solidFill>
                  <a:srgbClr val="16232E"/>
                </a:solidFill>
                <a:latin typeface="Calibri" pitchFamily="34" charset="0"/>
                <a:ea typeface="Calibri" pitchFamily="34" charset="-122"/>
                <a:cs typeface="Calibri" pitchFamily="34" charset="-120"/>
              </a:rPr>
              <a:t>Packet loss counts packets that never arrived. Latency measures how long the ones that did took.</a:t>
            </a:r>
          </a:p>
        </p:txBody>
      </p:sp>
      <p:sp>
        <p:nvSpPr>
          <p:cNvPr id="24" name="Text 24"/>
          <p:cNvSpPr txBox="1"/>
          <p:nvPr/>
        </p:nvSpPr>
        <p:spPr>
          <a:xfrm>
            <a:off x="548640" y="6528816"/>
            <a:ext cx="7315200" cy="274320"/>
          </a:xfrm>
          <a:prstGeom prst="rect">
            <a:avLst/>
          </a:prstGeom>
          <a:noFill/>
          <a:ln/>
        </p:spPr>
        <p:txBody>
          <a:bodyPr wrap="square" lIns="0" tIns="0" rIns="0" bIns="0" rtlCol="0" anchor="ctr"/>
          <a:lstStyle/>
          <a:p>
            <a:pPr marL="0" indent="0">
              <a:lnSpc>
                <a:spcPct val="108000"/>
              </a:lnSpc>
              <a:buNone/>
            </a:pPr>
            <a:r>
              <a:rPr lang="en-US" sz="950" dirty="0">
                <a:solidFill>
                  <a:srgbClr val="5B6B76"/>
                </a:solidFill>
                <a:latin typeface="Calibri" pitchFamily="34" charset="0"/>
                <a:ea typeface="Calibri" pitchFamily="34" charset="-122"/>
                <a:cs typeface="Calibri" pitchFamily="34" charset="-120"/>
              </a:rPr>
              <a:t>Answer Key — remove for student handout</a:t>
            </a:r>
          </a:p>
        </p:txBody>
      </p:sp>
      <p:sp>
        <p:nvSpPr>
          <p:cNvPr id="25" name="Text 25"/>
          <p:cNvSpPr txBox="1"/>
          <p:nvPr/>
        </p:nvSpPr>
        <p:spPr>
          <a:xfrm>
            <a:off x="11183112" y="6528816"/>
            <a:ext cx="548640" cy="274320"/>
          </a:xfrm>
          <a:prstGeom prst="rect">
            <a:avLst/>
          </a:prstGeom>
          <a:noFill/>
          <a:ln/>
        </p:spPr>
        <p:txBody>
          <a:bodyPr wrap="square" lIns="0" tIns="0" rIns="0" bIns="0" rtlCol="0" anchor="ctr"/>
          <a:lstStyle/>
          <a:p>
            <a:pPr marL="0" indent="0" algn="r">
              <a:lnSpc>
                <a:spcPct val="108000"/>
              </a:lnSpc>
              <a:buNone/>
            </a:pPr>
            <a:r>
              <a:rPr lang="en-US" sz="950" dirty="0">
                <a:solidFill>
                  <a:srgbClr val="5B6B76"/>
                </a:solidFill>
                <a:latin typeface="Calibri" pitchFamily="34" charset="0"/>
                <a:ea typeface="Calibri" pitchFamily="34" charset="-122"/>
                <a:cs typeface="Calibri" pitchFamily="34" charset="-120"/>
              </a:rPr>
              <a:t>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6">
    <p:bg>
      <p:bgPr>
        <a:solidFill>
          <a:srgbClr val="0B2545"/>
        </a:solidFill>
        <a:effectLst/>
      </p:bgPr>
    </p:bg>
    <p:spTree>
      <p:nvGrpSpPr>
        <p:cNvPr id="1" name=""/>
        <p:cNvGrpSpPr/>
        <p:nvPr/>
      </p:nvGrpSpPr>
      <p:grpSpPr>
        <a:xfrm>
          <a:off x="0" y="0"/>
          <a:ext cx="0" cy="0"/>
          <a:chOff x="0" y="0"/>
          <a:chExt cx="0" cy="0"/>
        </a:xfrm>
      </p:grpSpPr>
      <p:sp>
        <p:nvSpPr>
          <p:cNvPr id="2" name="Shape 0"/>
          <p:cNvSpPr/>
          <p:nvPr/>
        </p:nvSpPr>
        <p:spPr>
          <a:xfrm>
            <a:off x="640080" y="914400"/>
            <a:ext cx="1097280" cy="1097280"/>
          </a:xfrm>
          <a:prstGeom prst="ellipse">
            <a:avLst/>
          </a:prstGeom>
          <a:solidFill>
            <a:srgbClr val="13315C"/>
          </a:solidFill>
          <a:ln/>
        </p:spPr>
        <p:txBody>
          <a:bodyPr/>
          <a:lstStyle/>
          <a:p>
            <a:endParaRPr lang="en-US"/>
          </a:p>
        </p:txBody>
      </p:sp>
      <p:pic>
        <p:nvPicPr>
          <p:cNvPr id="3" name="Image 0" descr="/home/claude/icons/eye.png"/>
          <p:cNvPicPr>
            <a:picLocks noChangeAspect="1"/>
          </p:cNvPicPr>
          <p:nvPr/>
        </p:nvPicPr>
        <p:blipFill>
          <a:blip r:embed="rId3"/>
          <a:stretch>
            <a:fillRect/>
          </a:stretch>
        </p:blipFill>
        <p:spPr>
          <a:xfrm>
            <a:off x="914400" y="1188720"/>
            <a:ext cx="548640" cy="548640"/>
          </a:xfrm>
          <a:prstGeom prst="rect">
            <a:avLst/>
          </a:prstGeom>
        </p:spPr>
      </p:pic>
      <p:sp>
        <p:nvSpPr>
          <p:cNvPr id="4" name="Text 1"/>
          <p:cNvSpPr/>
          <p:nvPr/>
        </p:nvSpPr>
        <p:spPr>
          <a:xfrm>
            <a:off x="640080" y="2194560"/>
            <a:ext cx="10058400" cy="164592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You can’t manage</a:t>
            </a:r>
            <a:endParaRPr lang="en-US" sz="3400" dirty="0"/>
          </a:p>
          <a:p>
            <a:pPr marL="0" indent="0">
              <a:buNone/>
            </a:pPr>
            <a:r>
              <a:rPr lang="en-US" sz="3400" b="1" dirty="0">
                <a:solidFill>
                  <a:srgbClr val="FFFFFF"/>
                </a:solidFill>
                <a:latin typeface="Cambria" pitchFamily="34" charset="0"/>
                <a:ea typeface="Cambria" pitchFamily="34" charset="-122"/>
                <a:cs typeface="Cambria" pitchFamily="34" charset="-120"/>
              </a:rPr>
              <a:t>what you can’t see.</a:t>
            </a:r>
            <a:endParaRPr lang="en-US" sz="3400" dirty="0"/>
          </a:p>
        </p:txBody>
      </p:sp>
      <p:sp>
        <p:nvSpPr>
          <p:cNvPr id="5" name="Text 2"/>
          <p:cNvSpPr/>
          <p:nvPr/>
        </p:nvSpPr>
        <p:spPr>
          <a:xfrm>
            <a:off x="640080" y="3794760"/>
            <a:ext cx="8686800" cy="822960"/>
          </a:xfrm>
          <a:prstGeom prst="rect">
            <a:avLst/>
          </a:prstGeom>
          <a:noFill/>
          <a:ln/>
        </p:spPr>
        <p:txBody>
          <a:bodyPr wrap="square" lIns="0" tIns="0" rIns="0" bIns="0" rtlCol="0" anchor="ctr"/>
          <a:lstStyle/>
          <a:p>
            <a:pPr marL="0" indent="0">
              <a:buNone/>
            </a:pPr>
            <a:r>
              <a:rPr lang="en-US" sz="1500" dirty="0">
                <a:solidFill>
                  <a:srgbClr val="9FB3C8"/>
                </a:solidFill>
                <a:latin typeface="Calibri" pitchFamily="34" charset="0"/>
                <a:ea typeface="Calibri" pitchFamily="34" charset="-122"/>
                <a:cs typeface="Calibri" pitchFamily="34" charset="-120"/>
              </a:rPr>
              <a:t>Strong network management and monitoring turn that visibility into control — fewer surprises, faster fixes, and a more resilient network.</a:t>
            </a:r>
            <a:endParaRPr lang="en-US" sz="1500" dirty="0"/>
          </a:p>
        </p:txBody>
      </p:sp>
      <p:sp>
        <p:nvSpPr>
          <p:cNvPr id="6" name="Shape 3"/>
          <p:cNvSpPr/>
          <p:nvPr/>
        </p:nvSpPr>
        <p:spPr>
          <a:xfrm>
            <a:off x="640080" y="4846320"/>
            <a:ext cx="1280160" cy="45720"/>
          </a:xfrm>
          <a:prstGeom prst="rect">
            <a:avLst/>
          </a:prstGeom>
          <a:solidFill>
            <a:srgbClr val="CADCFC"/>
          </a:solidFill>
          <a:ln/>
        </p:spPr>
        <p:txBody>
          <a:bodyPr/>
          <a:lstStyle/>
          <a:p>
            <a:endParaRPr lang="en-US"/>
          </a:p>
        </p:txBody>
      </p:sp>
      <p:sp>
        <p:nvSpPr>
          <p:cNvPr id="7" name="Text 4"/>
          <p:cNvSpPr/>
          <p:nvPr/>
        </p:nvSpPr>
        <p:spPr>
          <a:xfrm>
            <a:off x="640080" y="5029200"/>
            <a:ext cx="7315200" cy="457200"/>
          </a:xfrm>
          <a:prstGeom prst="rect">
            <a:avLst/>
          </a:prstGeom>
          <a:noFill/>
          <a:ln/>
        </p:spPr>
        <p:txBody>
          <a:bodyPr wrap="square" rtlCol="0" anchor="ctr"/>
          <a:lstStyle/>
          <a:p>
            <a:pPr marL="0" indent="0">
              <a:buNone/>
            </a:pPr>
            <a:r>
              <a:rPr lang="en-US" sz="1600" b="1" dirty="0">
                <a:solidFill>
                  <a:srgbClr val="CADCFC"/>
                </a:solidFill>
                <a:latin typeface="Calibri" pitchFamily="34" charset="0"/>
                <a:ea typeface="Calibri" pitchFamily="34" charset="-122"/>
                <a:cs typeface="Calibri" pitchFamily="34" charset="-120"/>
              </a:rPr>
              <a:t>Thank you — Questions?</a:t>
            </a:r>
            <a:endParaRPr lang="en-US" sz="1600" dirty="0"/>
          </a:p>
        </p:txBody>
      </p:sp>
      <p:sp>
        <p:nvSpPr>
          <p:cNvPr id="8" name="Text 5"/>
          <p:cNvSpPr/>
          <p:nvPr/>
        </p:nvSpPr>
        <p:spPr>
          <a:xfrm>
            <a:off x="11183112" y="6528816"/>
            <a:ext cx="548640" cy="274320"/>
          </a:xfrm>
          <a:prstGeom prst="rect">
            <a:avLst/>
          </a:prstGeom>
          <a:noFill/>
          <a:ln/>
        </p:spPr>
        <p:txBody>
          <a:bodyPr wrap="square" rtlCol="0" anchor="ctr"/>
          <a:lstStyle/>
          <a:p>
            <a:pPr marL="0" indent="0" algn="r">
              <a:buNone/>
            </a:pPr>
            <a:r>
              <a:rPr lang="en-US" sz="1000" dirty="0">
                <a:solidFill>
                  <a:srgbClr val="5B6B76"/>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1515</Words>
  <Application>Microsoft Office PowerPoint</Application>
  <PresentationFormat>Widescreen</PresentationFormat>
  <Paragraphs>293</Paragraphs>
  <Slides>22</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Sharaf A. Roble</cp:lastModifiedBy>
  <cp:revision>4</cp:revision>
  <dcterms:created xsi:type="dcterms:W3CDTF">2026-09-13T08:44:20Z</dcterms:created>
  <dcterms:modified xsi:type="dcterms:W3CDTF">2026-09-13T10:06:21Z</dcterms:modified>
</cp:coreProperties>
</file>