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302" r:id="rId26"/>
    <p:sldId id="272"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361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flipV="1">
            <a:off x="9692640" y="594360"/>
            <a:ext cx="1188720" cy="320040"/>
          </a:xfrm>
          <a:prstGeom prst="line">
            <a:avLst/>
          </a:prstGeom>
          <a:noFill/>
          <a:ln w="15875">
            <a:solidFill>
              <a:srgbClr val="2A4A73"/>
            </a:solidFill>
            <a:prstDash val="solid"/>
          </a:ln>
        </p:spPr>
        <p:txBody>
          <a:bodyPr/>
          <a:lstStyle/>
          <a:p>
            <a:endParaRPr lang="en-US"/>
          </a:p>
        </p:txBody>
      </p:sp>
      <p:sp>
        <p:nvSpPr>
          <p:cNvPr id="3" name="Shape 1"/>
          <p:cNvSpPr/>
          <p:nvPr/>
        </p:nvSpPr>
        <p:spPr>
          <a:xfrm>
            <a:off x="10881360" y="594360"/>
            <a:ext cx="594360" cy="822960"/>
          </a:xfrm>
          <a:prstGeom prst="line">
            <a:avLst/>
          </a:prstGeom>
          <a:noFill/>
          <a:ln w="15875">
            <a:solidFill>
              <a:srgbClr val="2A4A73"/>
            </a:solidFill>
            <a:prstDash val="solid"/>
          </a:ln>
        </p:spPr>
        <p:txBody>
          <a:bodyPr/>
          <a:lstStyle/>
          <a:p>
            <a:endParaRPr lang="en-US"/>
          </a:p>
        </p:txBody>
      </p:sp>
      <p:sp>
        <p:nvSpPr>
          <p:cNvPr id="4" name="Shape 2"/>
          <p:cNvSpPr/>
          <p:nvPr/>
        </p:nvSpPr>
        <p:spPr>
          <a:xfrm flipH="1">
            <a:off x="10332720" y="1417320"/>
            <a:ext cx="1143000" cy="365760"/>
          </a:xfrm>
          <a:prstGeom prst="line">
            <a:avLst/>
          </a:prstGeom>
          <a:noFill/>
          <a:ln w="15875">
            <a:solidFill>
              <a:srgbClr val="2A4A73"/>
            </a:solidFill>
            <a:prstDash val="solid"/>
          </a:ln>
        </p:spPr>
        <p:txBody>
          <a:bodyPr/>
          <a:lstStyle/>
          <a:p>
            <a:endParaRPr lang="en-US"/>
          </a:p>
        </p:txBody>
      </p:sp>
      <p:sp>
        <p:nvSpPr>
          <p:cNvPr id="5" name="Shape 3"/>
          <p:cNvSpPr/>
          <p:nvPr/>
        </p:nvSpPr>
        <p:spPr>
          <a:xfrm flipH="1" flipV="1">
            <a:off x="9692640" y="914400"/>
            <a:ext cx="640080" cy="868680"/>
          </a:xfrm>
          <a:prstGeom prst="line">
            <a:avLst/>
          </a:prstGeom>
          <a:noFill/>
          <a:ln w="15875">
            <a:solidFill>
              <a:srgbClr val="2A4A73"/>
            </a:solidFill>
            <a:prstDash val="solid"/>
          </a:ln>
        </p:spPr>
        <p:txBody>
          <a:bodyPr/>
          <a:lstStyle/>
          <a:p>
            <a:endParaRPr lang="en-US"/>
          </a:p>
        </p:txBody>
      </p:sp>
      <p:sp>
        <p:nvSpPr>
          <p:cNvPr id="6" name="Shape 4"/>
          <p:cNvSpPr/>
          <p:nvPr/>
        </p:nvSpPr>
        <p:spPr>
          <a:xfrm flipH="1">
            <a:off x="9281160" y="914400"/>
            <a:ext cx="411480" cy="685800"/>
          </a:xfrm>
          <a:prstGeom prst="line">
            <a:avLst/>
          </a:prstGeom>
          <a:noFill/>
          <a:ln w="15875">
            <a:solidFill>
              <a:srgbClr val="2A4A73"/>
            </a:solidFill>
            <a:prstDash val="solid"/>
          </a:ln>
        </p:spPr>
        <p:txBody>
          <a:bodyPr/>
          <a:lstStyle/>
          <a:p>
            <a:endParaRPr lang="en-US"/>
          </a:p>
        </p:txBody>
      </p:sp>
      <p:sp>
        <p:nvSpPr>
          <p:cNvPr id="7" name="Shape 5"/>
          <p:cNvSpPr/>
          <p:nvPr/>
        </p:nvSpPr>
        <p:spPr>
          <a:xfrm>
            <a:off x="9281160" y="1600200"/>
            <a:ext cx="1051560" cy="182880"/>
          </a:xfrm>
          <a:prstGeom prst="line">
            <a:avLst/>
          </a:prstGeom>
          <a:noFill/>
          <a:ln w="15875">
            <a:solidFill>
              <a:srgbClr val="2A4A73"/>
            </a:solidFill>
            <a:prstDash val="solid"/>
          </a:ln>
        </p:spPr>
        <p:txBody>
          <a:bodyPr/>
          <a:lstStyle/>
          <a:p>
            <a:endParaRPr lang="en-US"/>
          </a:p>
        </p:txBody>
      </p:sp>
      <p:sp>
        <p:nvSpPr>
          <p:cNvPr id="8" name="Shape 6"/>
          <p:cNvSpPr/>
          <p:nvPr/>
        </p:nvSpPr>
        <p:spPr>
          <a:xfrm flipH="1">
            <a:off x="10332720" y="594360"/>
            <a:ext cx="548640" cy="1188720"/>
          </a:xfrm>
          <a:prstGeom prst="line">
            <a:avLst/>
          </a:prstGeom>
          <a:noFill/>
          <a:ln w="15875">
            <a:solidFill>
              <a:srgbClr val="2A4A73"/>
            </a:solidFill>
            <a:prstDash val="solid"/>
          </a:ln>
        </p:spPr>
        <p:txBody>
          <a:bodyPr/>
          <a:lstStyle/>
          <a:p>
            <a:endParaRPr lang="en-US"/>
          </a:p>
        </p:txBody>
      </p:sp>
      <p:sp>
        <p:nvSpPr>
          <p:cNvPr id="9" name="Shape 7"/>
          <p:cNvSpPr/>
          <p:nvPr/>
        </p:nvSpPr>
        <p:spPr>
          <a:xfrm>
            <a:off x="9637776" y="859536"/>
            <a:ext cx="109728" cy="109728"/>
          </a:xfrm>
          <a:prstGeom prst="ellipse">
            <a:avLst/>
          </a:prstGeom>
          <a:solidFill>
            <a:srgbClr val="2EC4B6"/>
          </a:solidFill>
          <a:ln/>
        </p:spPr>
        <p:txBody>
          <a:bodyPr/>
          <a:lstStyle/>
          <a:p>
            <a:endParaRPr lang="en-US"/>
          </a:p>
        </p:txBody>
      </p:sp>
      <p:sp>
        <p:nvSpPr>
          <p:cNvPr id="10" name="Shape 8"/>
          <p:cNvSpPr/>
          <p:nvPr/>
        </p:nvSpPr>
        <p:spPr>
          <a:xfrm>
            <a:off x="10826496" y="539496"/>
            <a:ext cx="109728" cy="109728"/>
          </a:xfrm>
          <a:prstGeom prst="ellipse">
            <a:avLst/>
          </a:prstGeom>
          <a:solidFill>
            <a:srgbClr val="2EC4B6"/>
          </a:solidFill>
          <a:ln/>
        </p:spPr>
        <p:txBody>
          <a:bodyPr/>
          <a:lstStyle/>
          <a:p>
            <a:endParaRPr lang="en-US"/>
          </a:p>
        </p:txBody>
      </p:sp>
      <p:sp>
        <p:nvSpPr>
          <p:cNvPr id="11" name="Shape 9"/>
          <p:cNvSpPr/>
          <p:nvPr/>
        </p:nvSpPr>
        <p:spPr>
          <a:xfrm>
            <a:off x="11420856" y="1362456"/>
            <a:ext cx="109728" cy="109728"/>
          </a:xfrm>
          <a:prstGeom prst="ellipse">
            <a:avLst/>
          </a:prstGeom>
          <a:solidFill>
            <a:srgbClr val="2EC4B6"/>
          </a:solidFill>
          <a:ln/>
        </p:spPr>
        <p:txBody>
          <a:bodyPr/>
          <a:lstStyle/>
          <a:p>
            <a:endParaRPr lang="en-US"/>
          </a:p>
        </p:txBody>
      </p:sp>
      <p:sp>
        <p:nvSpPr>
          <p:cNvPr id="12" name="Shape 10"/>
          <p:cNvSpPr/>
          <p:nvPr/>
        </p:nvSpPr>
        <p:spPr>
          <a:xfrm>
            <a:off x="10277856" y="1728216"/>
            <a:ext cx="109728" cy="109728"/>
          </a:xfrm>
          <a:prstGeom prst="ellipse">
            <a:avLst/>
          </a:prstGeom>
          <a:solidFill>
            <a:srgbClr val="2EC4B6"/>
          </a:solidFill>
          <a:ln/>
        </p:spPr>
        <p:txBody>
          <a:bodyPr/>
          <a:lstStyle/>
          <a:p>
            <a:endParaRPr lang="en-US"/>
          </a:p>
        </p:txBody>
      </p:sp>
      <p:sp>
        <p:nvSpPr>
          <p:cNvPr id="13" name="Shape 11"/>
          <p:cNvSpPr/>
          <p:nvPr/>
        </p:nvSpPr>
        <p:spPr>
          <a:xfrm>
            <a:off x="9226296" y="1545336"/>
            <a:ext cx="109728" cy="109728"/>
          </a:xfrm>
          <a:prstGeom prst="ellipse">
            <a:avLst/>
          </a:prstGeom>
          <a:solidFill>
            <a:srgbClr val="2EC4B6"/>
          </a:solidFill>
          <a:ln/>
        </p:spPr>
        <p:txBody>
          <a:bodyPr/>
          <a:lstStyle/>
          <a:p>
            <a:endParaRPr lang="en-US"/>
          </a:p>
        </p:txBody>
      </p:sp>
      <p:sp>
        <p:nvSpPr>
          <p:cNvPr id="14" name="Text 12"/>
          <p:cNvSpPr txBox="1"/>
          <p:nvPr/>
        </p:nvSpPr>
        <p:spPr>
          <a:xfrm>
            <a:off x="640080" y="2331720"/>
            <a:ext cx="9144000" cy="365760"/>
          </a:xfrm>
          <a:prstGeom prst="rect">
            <a:avLst/>
          </a:prstGeom>
          <a:noFill/>
          <a:ln/>
        </p:spPr>
        <p:txBody>
          <a:bodyPr wrap="square" lIns="0" tIns="0" rIns="0" bIns="0" rtlCol="0" anchor="ctr"/>
          <a:lstStyle/>
          <a:p>
            <a:pPr marL="0" indent="0">
              <a:buNone/>
            </a:pPr>
            <a:r>
              <a:rPr lang="en-US" sz="1300" b="1" kern="0" spc="200" dirty="0">
                <a:solidFill>
                  <a:srgbClr val="2EC4B6"/>
                </a:solidFill>
                <a:latin typeface="Calibri" pitchFamily="34" charset="0"/>
                <a:ea typeface="Calibri" pitchFamily="34" charset="-122"/>
                <a:cs typeface="Calibri" pitchFamily="34" charset="-120"/>
              </a:rPr>
              <a:t>NETWORK INFRASTRUCTURE WORKSHOP  ·  SOMNOG9</a:t>
            </a:r>
            <a:endParaRPr lang="en-US" sz="1300" dirty="0"/>
          </a:p>
        </p:txBody>
      </p:sp>
      <p:sp>
        <p:nvSpPr>
          <p:cNvPr id="15" name="Text 13"/>
          <p:cNvSpPr txBox="1"/>
          <p:nvPr/>
        </p:nvSpPr>
        <p:spPr>
          <a:xfrm>
            <a:off x="594360" y="2697480"/>
            <a:ext cx="10515600" cy="118872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Introduction to Routing</a:t>
            </a:r>
            <a:endParaRPr lang="en-US" sz="5000" dirty="0"/>
          </a:p>
        </p:txBody>
      </p:sp>
      <p:sp>
        <p:nvSpPr>
          <p:cNvPr id="16" name="Text 14"/>
          <p:cNvSpPr txBox="1"/>
          <p:nvPr/>
        </p:nvSpPr>
        <p:spPr>
          <a:xfrm>
            <a:off x="621792" y="3703320"/>
            <a:ext cx="9509760" cy="548640"/>
          </a:xfrm>
          <a:prstGeom prst="rect">
            <a:avLst/>
          </a:prstGeom>
          <a:noFill/>
          <a:ln/>
        </p:spPr>
        <p:txBody>
          <a:bodyPr wrap="square" lIns="0" tIns="0" rIns="0" bIns="0" rtlCol="0" anchor="ctr"/>
          <a:lstStyle/>
          <a:p>
            <a:pPr marL="0" indent="0">
              <a:buNone/>
            </a:pPr>
            <a:r>
              <a:rPr lang="en-US" sz="1800" dirty="0">
                <a:solidFill>
                  <a:srgbClr val="CADCFC"/>
                </a:solidFill>
                <a:latin typeface="Calibri" pitchFamily="34" charset="0"/>
                <a:ea typeface="Calibri" pitchFamily="34" charset="-122"/>
                <a:cs typeface="Calibri" pitchFamily="34" charset="-120"/>
              </a:rPr>
              <a:t>Static Routes, Default Routes and Routing Protocols</a:t>
            </a:r>
            <a:endParaRPr lang="en-US" sz="1800" dirty="0"/>
          </a:p>
        </p:txBody>
      </p:sp>
      <p:sp>
        <p:nvSpPr>
          <p:cNvPr id="17" name="Shape 15"/>
          <p:cNvSpPr/>
          <p:nvPr/>
        </p:nvSpPr>
        <p:spPr>
          <a:xfrm>
            <a:off x="621792" y="4434840"/>
            <a:ext cx="2011680" cy="0"/>
          </a:xfrm>
          <a:prstGeom prst="line">
            <a:avLst/>
          </a:prstGeom>
          <a:noFill/>
          <a:ln w="31750">
            <a:solidFill>
              <a:srgbClr val="2EC4B6"/>
            </a:solidFill>
            <a:prstDash val="solid"/>
          </a:ln>
        </p:spPr>
        <p:txBody>
          <a:bodyPr/>
          <a:lstStyle/>
          <a:p>
            <a:endParaRPr lang="en-US"/>
          </a:p>
        </p:txBody>
      </p:sp>
      <p:sp>
        <p:nvSpPr>
          <p:cNvPr id="18" name="Text 16"/>
          <p:cNvSpPr txBox="1"/>
          <p:nvPr/>
        </p:nvSpPr>
        <p:spPr>
          <a:xfrm>
            <a:off x="621792" y="4617720"/>
            <a:ext cx="8686800" cy="365760"/>
          </a:xfrm>
          <a:prstGeom prst="rect">
            <a:avLst/>
          </a:prstGeom>
          <a:noFill/>
          <a:ln/>
        </p:spPr>
        <p:txBody>
          <a:bodyPr wrap="square" lIns="0" tIns="0" rIns="0" bIns="0" rtlCol="0" anchor="ctr"/>
          <a:lstStyle/>
          <a:p>
            <a:pPr marL="0" indent="0">
              <a:buNone/>
            </a:pPr>
            <a:r>
              <a:rPr lang="en-US" sz="1250" i="1" dirty="0">
                <a:solidFill>
                  <a:srgbClr val="9FB3C8"/>
                </a:solidFill>
                <a:latin typeface="Calibri" pitchFamily="34" charset="0"/>
                <a:ea typeface="Calibri" pitchFamily="34" charset="-122"/>
                <a:cs typeface="Calibri" pitchFamily="34" charset="-120"/>
              </a:rPr>
              <a:t>Track 1 — Network Infrastructure  ·  SNU KM4 Campus, Mogadishu</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LEARNING OBJECTIVES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By the End of This Session</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Explain what a router does with a packet whose destination is outside the local network</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State the order a router uses to pick a route — longest prefix first, then administrative distance, then metric</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Write a static route and a default route on Cisco IOS, and read one back from the running config</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Tell a routed protocol from a routing protocol, and an IGP from an EGP</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Compare distance-vector and link-state behaviour, and say why OSPF is trusted over RIP</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Learning Objectives</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AGENDA</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What We'll Cover</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ayers.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What routing is, and how a router chooses between competing routes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Static routes, default routes, and when a floating static earns its place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Dynamic routing — what a routing protocol actually does for you</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Classifying protocols: IGP and EGP, distance-vector, link-state and path-vector</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Metrics, administrative distance, convergence, and autonomous systems</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Agenda</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 TODAY’S LAB</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From Concept to Console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ink.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10: bring up your router — Fa0/0 as a routed port into your own SW1, Fa0/1 to the next group</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11: write static routes to reach your peer group’s networks across that direct cable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12: delete every static route and restore the same reachability with OSPF</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Lab 13: NAT on the core router, instructor-led, once all group routes have been received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Static first is deliberate — you will feel the maintenance cost before OSPF removes it</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Your peer group gives you the address on your Fa0/1 link. Agree the subnet with them before either of you configures anything.</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In Today's Lab</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FUNDAMENTALS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What Routing Is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map.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Routing is deciding where to send a packet whose destination is outside the local network</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switch forwards within one network; a router forwards between networks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Every router keeps a routing table — a list of destination prefixes and how to reach each one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For every packet the router asks one question: which entry in my table matches this destination?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If nothing matches and there is no default route, the packet is dropped and the sender is told</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Fundamentals</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DECISION ORDER</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How a Router Picks a Route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gitbranch.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First, longest prefix match. A /24 entry beats a /16 entry for the same destination, whatever learned it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Only if two routes have the same prefix length does administrative distance decide — lower is more trusted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Only if prefix and distance both tie does the protocol metric decide — lower cost wins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If everything ties, the router installs several paths and load-balances across them</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Getting this order the wrong way round is the single most common routing misconception</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Longest prefix always comes first. A static /16 does not beat an OSPF /24, even though static has the lower distance.</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Fundamentals</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ROUTE TYPES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Three Ways a Route Gets Into the Table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layers.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515360" cy="3209544"/>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Connected</a:t>
            </a:r>
          </a:p>
        </p:txBody>
      </p:sp>
      <p:sp>
        <p:nvSpPr>
          <p:cNvPr id="8" name="Text 8"/>
          <p:cNvSpPr txBox="1"/>
          <p:nvPr/>
        </p:nvSpPr>
        <p:spPr>
          <a:xfrm>
            <a:off x="777240" y="2560320"/>
            <a:ext cx="3058160" cy="2203704"/>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Appears automatically when an interface has an address and is up</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Administrative distance 0 — the most trusted route there is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Disappears the moment the interface goes down</a:t>
            </a:r>
          </a:p>
        </p:txBody>
      </p:sp>
      <p:sp>
        <p:nvSpPr>
          <p:cNvPr id="9" name="Card 9"/>
          <p:cNvSpPr/>
          <p:nvPr/>
        </p:nvSpPr>
        <p:spPr>
          <a:xfrm>
            <a:off x="4338320" y="1828800"/>
            <a:ext cx="3515360" cy="3209544"/>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56692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Static</a:t>
            </a:r>
          </a:p>
        </p:txBody>
      </p:sp>
      <p:sp>
        <p:nvSpPr>
          <p:cNvPr id="11" name="Text 11"/>
          <p:cNvSpPr txBox="1"/>
          <p:nvPr/>
        </p:nvSpPr>
        <p:spPr>
          <a:xfrm>
            <a:off x="4566920" y="2560320"/>
            <a:ext cx="3058160" cy="2203704"/>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You type it in by hand</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Administrative distance 1</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Good for small, stable networks and for a default route</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Every change is manual work, and it does not react to a failure</a:t>
            </a:r>
          </a:p>
        </p:txBody>
      </p:sp>
      <p:sp>
        <p:nvSpPr>
          <p:cNvPr id="12" name="Card 12"/>
          <p:cNvSpPr/>
          <p:nvPr/>
        </p:nvSpPr>
        <p:spPr>
          <a:xfrm>
            <a:off x="8128000" y="1828800"/>
            <a:ext cx="3515360" cy="3209544"/>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35660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Dynamic</a:t>
            </a:r>
          </a:p>
        </p:txBody>
      </p:sp>
      <p:sp>
        <p:nvSpPr>
          <p:cNvPr id="14" name="Text 14"/>
          <p:cNvSpPr txBox="1"/>
          <p:nvPr/>
        </p:nvSpPr>
        <p:spPr>
          <a:xfrm>
            <a:off x="8356600" y="2560320"/>
            <a:ext cx="3058160" cy="2203704"/>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Learned from a neighbour running the same routing protocol</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Distance depends on the protocol — OSPF 110, RIP 120</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Adapts automatically when the topology changes</a:t>
            </a:r>
          </a:p>
        </p:txBody>
      </p:sp>
      <p:sp>
        <p:nvSpPr>
          <p:cNvPr id="15" name="Text 15"/>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Route Types</a:t>
            </a:r>
          </a:p>
        </p:txBody>
      </p:sp>
      <p:sp>
        <p:nvSpPr>
          <p:cNvPr id="16" name="Text 16"/>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STATIC ROUTING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Static Routes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zap.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Use a static route when the path is fixed, the network is small, or you want no protocol overhead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Configured in global configuration mode, one line per destination network</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give it the destination network, the mask, and either a next-hop address or an exit interface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Next-hop is usually safer than exit interface on a multi-access link such as Ethernet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optional distance at the end is what turns an ordinary static into a floating static</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ip route &lt;destination-network&gt; &lt;subnet-mask&gt; {&lt;next-hop-address&gt; | &lt;exit-interface&gt;} [distance]</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Static Routing</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WORKED EXAMPLE</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Writing a Static Route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uffle.png"/>
          <p:cNvPicPr>
            <a:picLocks noChangeAspect="1"/>
          </p:cNvPicPr>
          <p:nvPr/>
        </p:nvPicPr>
        <p:blipFill>
          <a:blip r:embed="rId2"/>
          <a:stretch>
            <a:fillRect/>
          </a:stretch>
        </p:blipFill>
        <p:spPr>
          <a:xfrm>
            <a:off x="10544861" y="623621"/>
            <a:ext cx="307238" cy="307238"/>
          </a:xfrm>
          <a:prstGeom prst="rect">
            <a:avLst/>
          </a:prstGeom>
        </p:spPr>
      </p:pic>
      <p:sp>
        <p:nvSpPr>
          <p:cNvPr id="6" name="QA 6"/>
          <p:cNvSpPr/>
          <p:nvPr/>
        </p:nvSpPr>
        <p:spPr>
          <a:xfrm>
            <a:off x="548640" y="1737360"/>
            <a:ext cx="10881360" cy="1600200"/>
          </a:xfrm>
          <a:prstGeom prst="roundRect">
            <a:avLst>
              <a:gd name="adj" fmla="val 2400"/>
            </a:avLst>
          </a:prstGeom>
          <a:solidFill>
            <a:srgbClr val="F2F6F9"/>
          </a:solidFill>
          <a:ln/>
        </p:spPr>
        <p:txBody>
          <a:bodyPr/>
          <a:lstStyle/>
          <a:p>
            <a:endParaRPr lang="en-US"/>
          </a:p>
        </p:txBody>
      </p:sp>
      <p:sp>
        <p:nvSpPr>
          <p:cNvPr id="7" name="Label 7"/>
          <p:cNvSpPr txBox="1"/>
          <p:nvPr/>
        </p:nvSpPr>
        <p:spPr>
          <a:xfrm>
            <a:off x="868680" y="1943100"/>
            <a:ext cx="960120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a:t>
            </a:r>
          </a:p>
        </p:txBody>
      </p:sp>
      <p:sp>
        <p:nvSpPr>
          <p:cNvPr id="8" name="Body 8"/>
          <p:cNvSpPr txBox="1"/>
          <p:nvPr/>
        </p:nvSpPr>
        <p:spPr>
          <a:xfrm>
            <a:off x="868680" y="2331720"/>
            <a:ext cx="9601200" cy="868680"/>
          </a:xfrm>
          <a:prstGeom prst="rect">
            <a:avLst/>
          </a:prstGeom>
          <a:noFill/>
          <a:ln/>
        </p:spPr>
        <p:txBody>
          <a:bodyPr wrap="square" lIns="0" tIns="0" rIns="0" bIns="0" rtlCol="0" anchor="t"/>
          <a:lstStyle/>
          <a:p>
            <a:pPr marL="0" indent="0">
              <a:lnSpc>
                <a:spcPct val="112000"/>
              </a:lnSpc>
              <a:spcAft>
                <a:spcPts val="500"/>
              </a:spcAft>
              <a:buNone/>
            </a:pPr>
            <a:r>
              <a:rPr lang="en-US" sz="1400" dirty="0">
                <a:solidFill>
                  <a:srgbClr val="16232E"/>
                </a:solidFill>
                <a:latin typeface="Calibri" pitchFamily="34" charset="0"/>
                <a:ea typeface="Calibri" pitchFamily="34" charset="-122"/>
                <a:cs typeface="Calibri" pitchFamily="34" charset="-120"/>
              </a:rPr>
              <a:t>Your peer group owns 10.5.0.0/16. You reach them through the router at 172.16.1.2 on your Fa0/1. Write the route.</a:t>
            </a:r>
          </a:p>
          <a:p>
            <a:pPr marL="0" indent="0">
              <a:lnSpc>
                <a:spcPct val="112000"/>
              </a:lnSpc>
              <a:spcAft>
                <a:spcPts val="500"/>
              </a:spcAft>
              <a:buNone/>
            </a:pPr>
            <a:r>
              <a:rPr lang="en-US" sz="1800" b="1" dirty="0">
                <a:solidFill>
                  <a:srgbClr val="16232E"/>
                </a:solidFill>
                <a:latin typeface="Consolas" pitchFamily="34" charset="0"/>
                <a:ea typeface="Consolas" pitchFamily="34" charset="-122"/>
                <a:cs typeface="Consolas" pitchFamily="34" charset="-120"/>
              </a:rPr>
              <a:t>R1(config)# ?</a:t>
            </a:r>
          </a:p>
        </p:txBody>
      </p:sp>
      <p:sp>
        <p:nvSpPr>
          <p:cNvPr id="9" name="QA 9"/>
          <p:cNvSpPr/>
          <p:nvPr/>
        </p:nvSpPr>
        <p:spPr>
          <a:xfrm>
            <a:off x="548640" y="3566160"/>
            <a:ext cx="10881360" cy="1600200"/>
          </a:xfrm>
          <a:prstGeom prst="roundRect">
            <a:avLst>
              <a:gd name="adj" fmla="val 2400"/>
            </a:avLst>
          </a:prstGeom>
          <a:solidFill>
            <a:srgbClr val="F2F6F9"/>
          </a:solidFill>
          <a:ln/>
        </p:spPr>
        <p:txBody>
          <a:bodyPr/>
          <a:lstStyle/>
          <a:p>
            <a:endParaRPr lang="en-US"/>
          </a:p>
        </p:txBody>
      </p:sp>
      <p:sp>
        <p:nvSpPr>
          <p:cNvPr id="10" name="Accent"/>
          <p:cNvSpPr/>
          <p:nvPr/>
        </p:nvSpPr>
        <p:spPr>
          <a:xfrm>
            <a:off x="548640" y="3566160"/>
            <a:ext cx="45720" cy="1600200"/>
          </a:xfrm>
          <a:prstGeom prst="rect">
            <a:avLst/>
          </a:prstGeom>
          <a:solidFill>
            <a:srgbClr val="0E9594"/>
          </a:solidFill>
          <a:ln/>
        </p:spPr>
        <p:txBody>
          <a:bodyPr/>
          <a:lstStyle/>
          <a:p>
            <a:endParaRPr lang="en-US"/>
          </a:p>
        </p:txBody>
      </p:sp>
      <p:sp>
        <p:nvSpPr>
          <p:cNvPr id="11" name="Label 11"/>
          <p:cNvSpPr txBox="1"/>
          <p:nvPr/>
        </p:nvSpPr>
        <p:spPr>
          <a:xfrm>
            <a:off x="868680" y="3771900"/>
            <a:ext cx="960120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SOLUTION</a:t>
            </a:r>
          </a:p>
        </p:txBody>
      </p:sp>
      <p:sp>
        <p:nvSpPr>
          <p:cNvPr id="12" name="Body 12"/>
          <p:cNvSpPr txBox="1"/>
          <p:nvPr/>
        </p:nvSpPr>
        <p:spPr>
          <a:xfrm>
            <a:off x="868680" y="4160520"/>
            <a:ext cx="9601200" cy="868680"/>
          </a:xfrm>
          <a:prstGeom prst="rect">
            <a:avLst/>
          </a:prstGeom>
          <a:noFill/>
          <a:ln/>
        </p:spPr>
        <p:txBody>
          <a:bodyPr wrap="square" lIns="0" tIns="0" rIns="0" bIns="0" rtlCol="0" anchor="t"/>
          <a:lstStyle/>
          <a:p>
            <a:pPr marL="0" indent="0">
              <a:lnSpc>
                <a:spcPct val="112000"/>
              </a:lnSpc>
              <a:spcAft>
                <a:spcPts val="500"/>
              </a:spcAft>
              <a:buNone/>
            </a:pPr>
            <a:r>
              <a:rPr lang="en-US" sz="1800" b="1" dirty="0">
                <a:solidFill>
                  <a:srgbClr val="16232E"/>
                </a:solidFill>
                <a:latin typeface="Calibri" pitchFamily="34" charset="0"/>
                <a:ea typeface="Calibri" pitchFamily="34" charset="-122"/>
                <a:cs typeface="Calibri" pitchFamily="34" charset="-120"/>
              </a:rPr>
              <a:t>ip route 10.5.0.0 255.255.0.0 172.16.1.2</a:t>
            </a:r>
          </a:p>
          <a:p>
            <a:pPr marL="0" indent="0">
              <a:lnSpc>
                <a:spcPct val="112000"/>
              </a:lnSpc>
              <a:spcAft>
                <a:spcPts val="500"/>
              </a:spcAft>
              <a:buNone/>
            </a:pPr>
            <a:r>
              <a:rPr lang="en-US" sz="1400" dirty="0">
                <a:solidFill>
                  <a:srgbClr val="16232E"/>
                </a:solidFill>
                <a:latin typeface="Calibri" pitchFamily="34" charset="0"/>
                <a:ea typeface="Calibri" pitchFamily="34" charset="-122"/>
                <a:cs typeface="Calibri" pitchFamily="34" charset="-120"/>
              </a:rPr>
              <a:t>Destination network, then mask in dotted decimal, then the next hop. Check it afterwards with show ip route static.</a:t>
            </a:r>
          </a:p>
        </p:txBody>
      </p:sp>
      <p:sp>
        <p:nvSpPr>
          <p:cNvPr id="13" name="Text 13"/>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Static Routing</a:t>
            </a:r>
          </a:p>
        </p:txBody>
      </p:sp>
      <p:sp>
        <p:nvSpPr>
          <p:cNvPr id="14" name="Text 14"/>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STATIC ROUTING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Default Routes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loud.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default route is a static route that matches every destination — 0.0.0.0 with mask 0.0.0.0, written 0.0.0.0/0</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It is used only when no more specific entry matches, because longest prefix match comes first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Also called the gateway of last resort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usual case is an edge router pointing at the ISP: everything not local goes that way</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On Cisco IOS: ip route 0.0.0.0 0.0.0.0 &lt;next-hop&gt;</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Static Routing</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STATIC ROUTING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Floating Static Routes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ield.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floating static is an ordinary static route given a deliberately high administrative distance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Because its distance is worse than the dynamic protocol’s, it stays out of the routing table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If the dynamic route disappears, the floating static is installed and traffic keeps flowing</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Typical use: a backup link that should carry traffic only when the primary path fails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Example: ip route 0.0.0.0 0.0.0.0 192.0.2.1 200 — distance 200 sits behind OSPF at 110</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Static Routing</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1 — Static and Default Routing</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1</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A router knows 10.0.0.0/8 via OSPF and 10.5.0.0/16 via RIP. A packet for 10.5.1.1 arrives. Which is used?</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The OSPF route — lower administrative distance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The RIP route — longer prefix match</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Neither — the packet is dropped</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Both — traffic is load-balanced</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2</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What is the administrative distance of a static route on Cisco IOS?</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0</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1</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110</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120</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3</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entry is a default route?</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0.0.0.0 0.0.0.0</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255.255.255.255</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127.0.0.1 255.0.0.0</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224.0.0.0 240.0.0.0</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DYNAMIC ROUTING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What a Routing Protocol Does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activity.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Discovers remote networks by talking to neighbouring routers running the same protocol</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Keeps that information current as links come up and go down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Chooses the best path to each destination using its own metric</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Finds a new best path automatically when the current one fails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 trade is overhead: CPU, memory and control traffic in exchange for not maintaining routes by hand</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Dynamic Routing</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TERMINOLOGY</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Routed Protocol or Routing Protocol?</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uff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5410200" cy="2880360"/>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495300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Routed Protocol</a:t>
            </a:r>
          </a:p>
        </p:txBody>
      </p:sp>
      <p:sp>
        <p:nvSpPr>
          <p:cNvPr id="8" name="Text 8"/>
          <p:cNvSpPr txBox="1"/>
          <p:nvPr/>
        </p:nvSpPr>
        <p:spPr>
          <a:xfrm>
            <a:off x="777240" y="2560320"/>
            <a:ext cx="4953000" cy="187452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protocol the data itself is carried in</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Its address is complete enough for a router to forward the packet one hop further</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No router needs to know the whole path — only the next hop</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IP is the example that matters</a:t>
            </a:r>
          </a:p>
        </p:txBody>
      </p:sp>
      <p:sp>
        <p:nvSpPr>
          <p:cNvPr id="9" name="Card 9"/>
          <p:cNvSpPr/>
          <p:nvPr/>
        </p:nvSpPr>
        <p:spPr>
          <a:xfrm>
            <a:off x="6233160" y="1828800"/>
            <a:ext cx="5410200" cy="288036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6461760" y="2057400"/>
            <a:ext cx="495300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Routing Protocol</a:t>
            </a:r>
          </a:p>
        </p:txBody>
      </p:sp>
      <p:sp>
        <p:nvSpPr>
          <p:cNvPr id="11" name="Text 11"/>
          <p:cNvSpPr txBox="1"/>
          <p:nvPr/>
        </p:nvSpPr>
        <p:spPr>
          <a:xfrm>
            <a:off x="6461760" y="2560320"/>
            <a:ext cx="4953000" cy="1874520"/>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protocol routers use to talk to each other about paths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Builds and maintains the routing table automatically</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Carries no user data of its own</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RIP, OSPF, EIGRP and BGP are examples</a:t>
            </a:r>
          </a:p>
        </p:txBody>
      </p:sp>
      <p:sp>
        <p:nvSpPr>
          <p:cNvPr id="12" name="Card 12"/>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One carries your traffic, the other tells routers where to send it. IP is routed; OSPF is a routing protocol.</a:t>
            </a:r>
          </a:p>
        </p:txBody>
      </p:sp>
      <p:sp>
        <p:nvSpPr>
          <p:cNvPr id="14" name="Text 14"/>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Dynamic Routing</a:t>
            </a:r>
          </a:p>
        </p:txBody>
      </p:sp>
      <p:sp>
        <p:nvSpPr>
          <p:cNvPr id="15" name="Text 15"/>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CLASSIFICATION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IGP and EGP</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map.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5410200" cy="2551176"/>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495300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Interior Gateway Protocols</a:t>
            </a:r>
          </a:p>
        </p:txBody>
      </p:sp>
      <p:sp>
        <p:nvSpPr>
          <p:cNvPr id="8" name="Text 8"/>
          <p:cNvSpPr txBox="1"/>
          <p:nvPr/>
        </p:nvSpPr>
        <p:spPr>
          <a:xfrm>
            <a:off x="777240" y="2560320"/>
            <a:ext cx="4953000" cy="1545336"/>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Used inside one autonomous system</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RIPv2, EIGRP, OSPF and IS-IS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Optimised for fast convergence within your own network</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OSPF is what you configure in Lab 12</a:t>
            </a:r>
          </a:p>
        </p:txBody>
      </p:sp>
      <p:sp>
        <p:nvSpPr>
          <p:cNvPr id="9" name="Card 9"/>
          <p:cNvSpPr/>
          <p:nvPr/>
        </p:nvSpPr>
        <p:spPr>
          <a:xfrm>
            <a:off x="6233160" y="1828800"/>
            <a:ext cx="5410200" cy="2551176"/>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6461760" y="2057400"/>
            <a:ext cx="495300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Exterior Gateway Protocols</a:t>
            </a:r>
          </a:p>
        </p:txBody>
      </p:sp>
      <p:sp>
        <p:nvSpPr>
          <p:cNvPr id="11" name="Text 11"/>
          <p:cNvSpPr txBox="1"/>
          <p:nvPr/>
        </p:nvSpPr>
        <p:spPr>
          <a:xfrm>
            <a:off x="6461760" y="2560320"/>
            <a:ext cx="4953000" cy="1545336"/>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Used between autonomous systems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BGP is the only one in real use today</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Optimised for policy and scale rather than speed</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This is how networks exchange routes across the Internet</a:t>
            </a:r>
          </a:p>
        </p:txBody>
      </p:sp>
      <p:sp>
        <p:nvSpPr>
          <p:cNvPr id="12" name="Text 12"/>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Classification</a:t>
            </a:r>
          </a:p>
        </p:txBody>
      </p:sp>
      <p:sp>
        <p:nvSpPr>
          <p:cNvPr id="13" name="Text 13"/>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CLASSIFICATION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Three Families of Routing Protocol</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uff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515360" cy="3867912"/>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Distance Vector</a:t>
            </a:r>
          </a:p>
        </p:txBody>
      </p:sp>
      <p:sp>
        <p:nvSpPr>
          <p:cNvPr id="8" name="Text 8"/>
          <p:cNvSpPr txBox="1"/>
          <p:nvPr/>
        </p:nvSpPr>
        <p:spPr>
          <a:xfrm>
            <a:off x="777240" y="2560320"/>
            <a:ext cx="3058160" cy="2862072"/>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Advertises routes as a distance and a direction</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Each router trusts what its neighbour tells it</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No full view of the topology</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Updates are generally periodic</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RIP is the classic example</a:t>
            </a:r>
          </a:p>
        </p:txBody>
      </p:sp>
      <p:sp>
        <p:nvSpPr>
          <p:cNvPr id="9" name="Card 9"/>
          <p:cNvSpPr/>
          <p:nvPr/>
        </p:nvSpPr>
        <p:spPr>
          <a:xfrm>
            <a:off x="4338320" y="1828800"/>
            <a:ext cx="3515360" cy="3867912"/>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56692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Link State</a:t>
            </a:r>
          </a:p>
        </p:txBody>
      </p:sp>
      <p:sp>
        <p:nvSpPr>
          <p:cNvPr id="11" name="Text 11"/>
          <p:cNvSpPr txBox="1"/>
          <p:nvPr/>
        </p:nvSpPr>
        <p:spPr>
          <a:xfrm>
            <a:off x="4566920" y="2560320"/>
            <a:ext cx="3058160" cy="2862072"/>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Every router floods the state of its own links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Each builds a complete map and runs SPF on it</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Updates are event-driven, not periodic</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Converges quickly and predictably</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OSPF and IS-IS</a:t>
            </a:r>
          </a:p>
        </p:txBody>
      </p:sp>
      <p:sp>
        <p:nvSpPr>
          <p:cNvPr id="12" name="Card 12"/>
          <p:cNvSpPr/>
          <p:nvPr/>
        </p:nvSpPr>
        <p:spPr>
          <a:xfrm>
            <a:off x="8128000" y="1828800"/>
            <a:ext cx="3515360" cy="3867912"/>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356600" y="2057400"/>
            <a:ext cx="305816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Path Vector</a:t>
            </a:r>
          </a:p>
        </p:txBody>
      </p:sp>
      <p:sp>
        <p:nvSpPr>
          <p:cNvPr id="14" name="Text 14"/>
          <p:cNvSpPr txBox="1"/>
          <p:nvPr/>
        </p:nvSpPr>
        <p:spPr>
          <a:xfrm>
            <a:off x="8356600" y="2560320"/>
            <a:ext cx="3058160" cy="2862072"/>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Carries the full list of autonomous systems a route has crossed</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Uses that path to detect and reject loops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Chooses on policy rather than on a speed metric</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BGP</a:t>
            </a:r>
          </a:p>
        </p:txBody>
      </p:sp>
      <p:sp>
        <p:nvSpPr>
          <p:cNvPr id="15" name="Text 15"/>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Classification</a:t>
            </a:r>
          </a:p>
        </p:txBody>
      </p:sp>
      <p:sp>
        <p:nvSpPr>
          <p:cNvPr id="16" name="Text 16"/>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CLASSIFICATION</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Classful and Classless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gitbranch.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5410200" cy="2551176"/>
          </a:xfrm>
          <a:prstGeom prst="roundRect">
            <a:avLst>
              <a:gd name="adj" fmla="val 2400"/>
            </a:avLst>
          </a:prstGeom>
          <a:solidFill>
            <a:srgbClr val="F2F6F9"/>
          </a:solidFill>
          <a:ln/>
        </p:spPr>
        <p:txBody>
          <a:bodyPr/>
          <a:lstStyle/>
          <a:p>
            <a:endParaRPr lang="en-US"/>
          </a:p>
        </p:txBody>
      </p:sp>
      <p:sp>
        <p:nvSpPr>
          <p:cNvPr id="7" name="Text 7"/>
          <p:cNvSpPr txBox="1"/>
          <p:nvPr/>
        </p:nvSpPr>
        <p:spPr>
          <a:xfrm>
            <a:off x="777240" y="2057400"/>
            <a:ext cx="495300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Classful</a:t>
            </a:r>
          </a:p>
        </p:txBody>
      </p:sp>
      <p:sp>
        <p:nvSpPr>
          <p:cNvPr id="8" name="Text 8"/>
          <p:cNvSpPr txBox="1"/>
          <p:nvPr/>
        </p:nvSpPr>
        <p:spPr>
          <a:xfrm>
            <a:off x="777240" y="2560320"/>
            <a:ext cx="4953000" cy="1545336"/>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Does not send the subnet mask in its updates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The receiver has to assume a mask from the address class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Cannot support VLSM or discontiguous networks</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RIPv1 and IGRP — both obsolete</a:t>
            </a:r>
          </a:p>
        </p:txBody>
      </p:sp>
      <p:sp>
        <p:nvSpPr>
          <p:cNvPr id="9" name="Card 9"/>
          <p:cNvSpPr/>
          <p:nvPr/>
        </p:nvSpPr>
        <p:spPr>
          <a:xfrm>
            <a:off x="6233160" y="1828800"/>
            <a:ext cx="5410200" cy="2551176"/>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6461760" y="2057400"/>
            <a:ext cx="4953000" cy="411480"/>
          </a:xfrm>
          <a:prstGeom prst="rect">
            <a:avLst/>
          </a:prstGeom>
          <a:noFill/>
          <a:ln/>
        </p:spPr>
        <p:txBody>
          <a:bodyPr wrap="square" lIns="0" tIns="0" rIns="0" bIns="0" rtlCol="0" anchor="ctr"/>
          <a:lstStyle/>
          <a:p>
            <a:pPr marL="0" indent="0">
              <a:lnSpc>
                <a:spcPct val="108000"/>
              </a:lnSpc>
              <a:buNone/>
            </a:pPr>
            <a:r>
              <a:rPr lang="en-US" sz="1600" b="1" dirty="0">
                <a:solidFill>
                  <a:srgbClr val="16232E"/>
                </a:solidFill>
                <a:latin typeface="Calibri" pitchFamily="34" charset="0"/>
                <a:ea typeface="Calibri" pitchFamily="34" charset="-122"/>
                <a:cs typeface="Calibri" pitchFamily="34" charset="-120"/>
              </a:rPr>
              <a:t>Classless</a:t>
            </a:r>
          </a:p>
        </p:txBody>
      </p:sp>
      <p:sp>
        <p:nvSpPr>
          <p:cNvPr id="11" name="Text 11"/>
          <p:cNvSpPr txBox="1"/>
          <p:nvPr/>
        </p:nvSpPr>
        <p:spPr>
          <a:xfrm>
            <a:off x="6461760" y="2560320"/>
            <a:ext cx="4953000" cy="1545336"/>
          </a:xfrm>
          <a:prstGeom prst="rect">
            <a:avLst/>
          </a:prstGeom>
          <a:noFill/>
          <a:ln/>
        </p:spPr>
        <p:txBody>
          <a:bodyPr wrap="square" lIns="0" tIns="0" rIns="0" bIns="0" rtlCol="0" anchor="t"/>
          <a:lstStyle/>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Sends the prefix length with every route</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Supports VLSM, CIDR and route summarisation</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Everything you would deploy today</a:t>
            </a:r>
          </a:p>
          <a:p>
            <a:pPr marL="228600" indent="-228600">
              <a:lnSpc>
                <a:spcPct val="110000"/>
              </a:lnSpc>
              <a:spcAft>
                <a:spcPts val="650"/>
              </a:spcAft>
              <a:buSzPct val="100000"/>
              <a:buChar char="•"/>
            </a:pPr>
            <a:r>
              <a:rPr lang="en-US" sz="1200" dirty="0">
                <a:solidFill>
                  <a:srgbClr val="5B6B76"/>
                </a:solidFill>
                <a:latin typeface="Calibri" pitchFamily="34" charset="0"/>
                <a:ea typeface="Calibri" pitchFamily="34" charset="-122"/>
                <a:cs typeface="Calibri" pitchFamily="34" charset="-120"/>
              </a:rPr>
              <a:t>RIPv2, EIGRP, OSPF, IS-IS and BGP</a:t>
            </a:r>
          </a:p>
        </p:txBody>
      </p:sp>
      <p:sp>
        <p:nvSpPr>
          <p:cNvPr id="12" name="Card 12"/>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This is the same story as the addressing session: classes stopped deciding anything once CIDR arrived in 1993.</a:t>
            </a:r>
          </a:p>
        </p:txBody>
      </p:sp>
      <p:sp>
        <p:nvSpPr>
          <p:cNvPr id="14" name="Text 14"/>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Classification</a:t>
            </a:r>
          </a:p>
        </p:txBody>
      </p:sp>
      <p:sp>
        <p:nvSpPr>
          <p:cNvPr id="15" name="Text 15"/>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BEHAVIOUR</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Convergence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activity.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network has converged when every router’s routing table agrees about the topology</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Until then some routers still believe in a path that no longer exists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During that window traffic can loop, or be dropped, or take a longer path than it should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Link-state protocols converge faster because a change is flooded immediately, not waited out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Convergence time is the honest measure of a routing design — it is what your users actually feel</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Behaviour</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BEHAVIOUR</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Metrics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zap.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 metric is the number a routing protocol uses to decide which of several paths is better</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Hop count — how many routers the packet passes through. Simple, and blind to link speed. RIP uses this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Bandwidth — the capacity of a link. A 1 Gbps path beats a 64 kbps one even if it is longer</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Delay, load and reliability — additional characteristics some protocols combine into one value</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Cost — on Cisco routers, derived from interface bandwidth by default. This is what OSPF uses</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Behaviour</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TRUST</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Administrative Distance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shield.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737360"/>
            <a:ext cx="10881360" cy="365760"/>
          </a:xfrm>
          <a:prstGeom prst="roundRect">
            <a:avLst>
              <a:gd name="adj" fmla="val 7000"/>
            </a:avLst>
          </a:prstGeom>
          <a:solidFill>
            <a:srgbClr val="F2F6F9"/>
          </a:solidFill>
          <a:ln/>
        </p:spPr>
        <p:txBody>
          <a:bodyPr/>
          <a:lstStyle/>
          <a:p>
            <a:endParaRPr lang="en-US"/>
          </a:p>
        </p:txBody>
      </p:sp>
      <p:sp>
        <p:nvSpPr>
          <p:cNvPr id="7" name="Text 7"/>
          <p:cNvSpPr txBox="1"/>
          <p:nvPr/>
        </p:nvSpPr>
        <p:spPr>
          <a:xfrm>
            <a:off x="868680" y="173736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0</a:t>
            </a:r>
          </a:p>
        </p:txBody>
      </p:sp>
      <p:sp>
        <p:nvSpPr>
          <p:cNvPr id="8" name="Text 8"/>
          <p:cNvSpPr txBox="1"/>
          <p:nvPr/>
        </p:nvSpPr>
        <p:spPr>
          <a:xfrm>
            <a:off x="2880360" y="173736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Connected interface — the router can see it directly</a:t>
            </a:r>
          </a:p>
        </p:txBody>
      </p:sp>
      <p:sp>
        <p:nvSpPr>
          <p:cNvPr id="9" name="Text 9"/>
          <p:cNvSpPr txBox="1"/>
          <p:nvPr/>
        </p:nvSpPr>
        <p:spPr>
          <a:xfrm>
            <a:off x="868680" y="210312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1</a:t>
            </a:r>
          </a:p>
        </p:txBody>
      </p:sp>
      <p:sp>
        <p:nvSpPr>
          <p:cNvPr id="10" name="Text 10"/>
          <p:cNvSpPr txBox="1"/>
          <p:nvPr/>
        </p:nvSpPr>
        <p:spPr>
          <a:xfrm>
            <a:off x="2880360" y="210312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Static route — you configured it, so it is trusted next</a:t>
            </a:r>
          </a:p>
        </p:txBody>
      </p:sp>
      <p:sp>
        <p:nvSpPr>
          <p:cNvPr id="11" name="Card 11"/>
          <p:cNvSpPr/>
          <p:nvPr/>
        </p:nvSpPr>
        <p:spPr>
          <a:xfrm>
            <a:off x="548640" y="2468880"/>
            <a:ext cx="10881360" cy="365760"/>
          </a:xfrm>
          <a:prstGeom prst="roundRect">
            <a:avLst>
              <a:gd name="adj" fmla="val 7000"/>
            </a:avLst>
          </a:prstGeom>
          <a:solidFill>
            <a:srgbClr val="F2F6F9"/>
          </a:solidFill>
          <a:ln/>
        </p:spPr>
        <p:txBody>
          <a:bodyPr/>
          <a:lstStyle/>
          <a:p>
            <a:endParaRPr lang="en-US"/>
          </a:p>
        </p:txBody>
      </p:sp>
      <p:sp>
        <p:nvSpPr>
          <p:cNvPr id="12" name="Text 12"/>
          <p:cNvSpPr txBox="1"/>
          <p:nvPr/>
        </p:nvSpPr>
        <p:spPr>
          <a:xfrm>
            <a:off x="868680" y="246888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20</a:t>
            </a:r>
          </a:p>
        </p:txBody>
      </p:sp>
      <p:sp>
        <p:nvSpPr>
          <p:cNvPr id="13" name="Text 13"/>
          <p:cNvSpPr txBox="1"/>
          <p:nvPr/>
        </p:nvSpPr>
        <p:spPr>
          <a:xfrm>
            <a:off x="2880360" y="246888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External BGP</a:t>
            </a:r>
          </a:p>
        </p:txBody>
      </p:sp>
      <p:sp>
        <p:nvSpPr>
          <p:cNvPr id="14" name="Text 14"/>
          <p:cNvSpPr txBox="1"/>
          <p:nvPr/>
        </p:nvSpPr>
        <p:spPr>
          <a:xfrm>
            <a:off x="868680" y="283464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90</a:t>
            </a:r>
          </a:p>
        </p:txBody>
      </p:sp>
      <p:sp>
        <p:nvSpPr>
          <p:cNvPr id="15" name="Text 15"/>
          <p:cNvSpPr txBox="1"/>
          <p:nvPr/>
        </p:nvSpPr>
        <p:spPr>
          <a:xfrm>
            <a:off x="2880360" y="283464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Internal EIGRP, within the same autonomous system</a:t>
            </a:r>
          </a:p>
        </p:txBody>
      </p:sp>
      <p:sp>
        <p:nvSpPr>
          <p:cNvPr id="16" name="Card 16"/>
          <p:cNvSpPr/>
          <p:nvPr/>
        </p:nvSpPr>
        <p:spPr>
          <a:xfrm>
            <a:off x="548640" y="3200400"/>
            <a:ext cx="10881360" cy="365760"/>
          </a:xfrm>
          <a:prstGeom prst="roundRect">
            <a:avLst>
              <a:gd name="adj" fmla="val 7000"/>
            </a:avLst>
          </a:prstGeom>
          <a:solidFill>
            <a:srgbClr val="F2F6F9"/>
          </a:solidFill>
          <a:ln/>
        </p:spPr>
        <p:txBody>
          <a:bodyPr/>
          <a:lstStyle/>
          <a:p>
            <a:endParaRPr lang="en-US"/>
          </a:p>
        </p:txBody>
      </p:sp>
      <p:sp>
        <p:nvSpPr>
          <p:cNvPr id="17" name="Text 17"/>
          <p:cNvSpPr txBox="1"/>
          <p:nvPr/>
        </p:nvSpPr>
        <p:spPr>
          <a:xfrm>
            <a:off x="868680" y="320040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110</a:t>
            </a:r>
          </a:p>
        </p:txBody>
      </p:sp>
      <p:sp>
        <p:nvSpPr>
          <p:cNvPr id="18" name="Text 18"/>
          <p:cNvSpPr txBox="1"/>
          <p:nvPr/>
        </p:nvSpPr>
        <p:spPr>
          <a:xfrm>
            <a:off x="2880360" y="320040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OSPF</a:t>
            </a:r>
          </a:p>
        </p:txBody>
      </p:sp>
      <p:sp>
        <p:nvSpPr>
          <p:cNvPr id="19" name="Text 19"/>
          <p:cNvSpPr txBox="1"/>
          <p:nvPr/>
        </p:nvSpPr>
        <p:spPr>
          <a:xfrm>
            <a:off x="868680" y="356616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115</a:t>
            </a:r>
          </a:p>
        </p:txBody>
      </p:sp>
      <p:sp>
        <p:nvSpPr>
          <p:cNvPr id="20" name="Text 20"/>
          <p:cNvSpPr txBox="1"/>
          <p:nvPr/>
        </p:nvSpPr>
        <p:spPr>
          <a:xfrm>
            <a:off x="2880360" y="356616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IS-IS</a:t>
            </a:r>
          </a:p>
        </p:txBody>
      </p:sp>
      <p:sp>
        <p:nvSpPr>
          <p:cNvPr id="21" name="Card 21"/>
          <p:cNvSpPr/>
          <p:nvPr/>
        </p:nvSpPr>
        <p:spPr>
          <a:xfrm>
            <a:off x="548640" y="3931920"/>
            <a:ext cx="10881360" cy="365760"/>
          </a:xfrm>
          <a:prstGeom prst="roundRect">
            <a:avLst>
              <a:gd name="adj" fmla="val 7000"/>
            </a:avLst>
          </a:prstGeom>
          <a:solidFill>
            <a:srgbClr val="F2F6F9"/>
          </a:solidFill>
          <a:ln/>
        </p:spPr>
        <p:txBody>
          <a:bodyPr/>
          <a:lstStyle/>
          <a:p>
            <a:endParaRPr lang="en-US"/>
          </a:p>
        </p:txBody>
      </p:sp>
      <p:sp>
        <p:nvSpPr>
          <p:cNvPr id="22" name="Text 22"/>
          <p:cNvSpPr txBox="1"/>
          <p:nvPr/>
        </p:nvSpPr>
        <p:spPr>
          <a:xfrm>
            <a:off x="868680" y="393192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120</a:t>
            </a:r>
          </a:p>
        </p:txBody>
      </p:sp>
      <p:sp>
        <p:nvSpPr>
          <p:cNvPr id="23" name="Text 23"/>
          <p:cNvSpPr txBox="1"/>
          <p:nvPr/>
        </p:nvSpPr>
        <p:spPr>
          <a:xfrm>
            <a:off x="2880360" y="393192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RIPv1 and RIPv2</a:t>
            </a:r>
          </a:p>
        </p:txBody>
      </p:sp>
      <p:sp>
        <p:nvSpPr>
          <p:cNvPr id="24" name="Text 24"/>
          <p:cNvSpPr txBox="1"/>
          <p:nvPr/>
        </p:nvSpPr>
        <p:spPr>
          <a:xfrm>
            <a:off x="868680" y="429768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170</a:t>
            </a:r>
          </a:p>
        </p:txBody>
      </p:sp>
      <p:sp>
        <p:nvSpPr>
          <p:cNvPr id="25" name="Text 25"/>
          <p:cNvSpPr txBox="1"/>
          <p:nvPr/>
        </p:nvSpPr>
        <p:spPr>
          <a:xfrm>
            <a:off x="2880360" y="429768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External EIGRP, redistributed from another AS</a:t>
            </a:r>
          </a:p>
        </p:txBody>
      </p:sp>
      <p:sp>
        <p:nvSpPr>
          <p:cNvPr id="26" name="Card 26"/>
          <p:cNvSpPr/>
          <p:nvPr/>
        </p:nvSpPr>
        <p:spPr>
          <a:xfrm>
            <a:off x="548640" y="4663440"/>
            <a:ext cx="10881360" cy="365760"/>
          </a:xfrm>
          <a:prstGeom prst="roundRect">
            <a:avLst>
              <a:gd name="adj" fmla="val 7000"/>
            </a:avLst>
          </a:prstGeom>
          <a:solidFill>
            <a:srgbClr val="F2F6F9"/>
          </a:solidFill>
          <a:ln/>
        </p:spPr>
        <p:txBody>
          <a:bodyPr/>
          <a:lstStyle/>
          <a:p>
            <a:endParaRPr lang="en-US"/>
          </a:p>
        </p:txBody>
      </p:sp>
      <p:sp>
        <p:nvSpPr>
          <p:cNvPr id="27" name="Text 27"/>
          <p:cNvSpPr txBox="1"/>
          <p:nvPr/>
        </p:nvSpPr>
        <p:spPr>
          <a:xfrm>
            <a:off x="868680" y="466344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200</a:t>
            </a:r>
          </a:p>
        </p:txBody>
      </p:sp>
      <p:sp>
        <p:nvSpPr>
          <p:cNvPr id="28" name="Text 28"/>
          <p:cNvSpPr txBox="1"/>
          <p:nvPr/>
        </p:nvSpPr>
        <p:spPr>
          <a:xfrm>
            <a:off x="2880360" y="466344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Internal BGP</a:t>
            </a:r>
          </a:p>
        </p:txBody>
      </p:sp>
      <p:sp>
        <p:nvSpPr>
          <p:cNvPr id="29" name="Text 29"/>
          <p:cNvSpPr txBox="1"/>
          <p:nvPr/>
        </p:nvSpPr>
        <p:spPr>
          <a:xfrm>
            <a:off x="868680" y="5029200"/>
            <a:ext cx="2011680" cy="365760"/>
          </a:xfrm>
          <a:prstGeom prst="rect">
            <a:avLst/>
          </a:prstGeom>
          <a:noFill/>
          <a:ln/>
        </p:spPr>
        <p:txBody>
          <a:bodyPr wrap="square" lIns="0" tIns="0" rIns="0" bIns="0" rtlCol="0" anchor="ctr"/>
          <a:lstStyle/>
          <a:p>
            <a:pPr marL="0" indent="0">
              <a:lnSpc>
                <a:spcPct val="108000"/>
              </a:lnSpc>
              <a:buNone/>
            </a:pPr>
            <a:r>
              <a:rPr lang="en-US" sz="1350" b="1" dirty="0">
                <a:solidFill>
                  <a:srgbClr val="0E9594"/>
                </a:solidFill>
                <a:latin typeface="Calibri" pitchFamily="34" charset="0"/>
                <a:ea typeface="Calibri" pitchFamily="34" charset="-122"/>
                <a:cs typeface="Calibri" pitchFamily="34" charset="-120"/>
              </a:rPr>
              <a:t>255</a:t>
            </a:r>
          </a:p>
        </p:txBody>
      </p:sp>
      <p:sp>
        <p:nvSpPr>
          <p:cNvPr id="30" name="Text 30"/>
          <p:cNvSpPr txBox="1"/>
          <p:nvPr/>
        </p:nvSpPr>
        <p:spPr>
          <a:xfrm>
            <a:off x="2880360" y="5029200"/>
            <a:ext cx="8229600" cy="365760"/>
          </a:xfrm>
          <a:prstGeom prst="rect">
            <a:avLst/>
          </a:prstGeom>
          <a:noFill/>
          <a:ln/>
        </p:spPr>
        <p:txBody>
          <a:bodyPr wrap="square" lIns="0" tIns="0" rIns="0" bIns="0" rtlCol="0" anchor="ctr"/>
          <a:lstStyle/>
          <a:p>
            <a:pPr marL="0" indent="0">
              <a:lnSpc>
                <a:spcPct val="108000"/>
              </a:lnSpc>
              <a:buNone/>
            </a:pPr>
            <a:r>
              <a:rPr lang="en-US" sz="1350" dirty="0">
                <a:solidFill>
                  <a:srgbClr val="16232E"/>
                </a:solidFill>
                <a:latin typeface="Calibri" pitchFamily="34" charset="0"/>
                <a:ea typeface="Calibri" pitchFamily="34" charset="-122"/>
                <a:cs typeface="Calibri" pitchFamily="34" charset="-120"/>
              </a:rPr>
              <a:t>Unusable — the route will never be installed</a:t>
            </a:r>
          </a:p>
        </p:txBody>
      </p:sp>
      <p:sp>
        <p:nvSpPr>
          <p:cNvPr id="31" name="Card 31"/>
          <p:cNvSpPr/>
          <p:nvPr/>
        </p:nvSpPr>
        <p:spPr>
          <a:xfrm>
            <a:off x="548640" y="5623560"/>
            <a:ext cx="10881360" cy="640080"/>
          </a:xfrm>
          <a:prstGeom prst="roundRect">
            <a:avLst>
              <a:gd name="adj" fmla="val 2400"/>
            </a:avLst>
          </a:prstGeom>
          <a:solidFill>
            <a:srgbClr val="F2F6F9"/>
          </a:solidFill>
          <a:ln/>
        </p:spPr>
        <p:txBody>
          <a:bodyPr/>
          <a:lstStyle/>
          <a:p>
            <a:endParaRPr lang="en-US"/>
          </a:p>
        </p:txBody>
      </p:sp>
      <p:sp>
        <p:nvSpPr>
          <p:cNvPr id="32" name="Text 32"/>
          <p:cNvSpPr txBox="1"/>
          <p:nvPr/>
        </p:nvSpPr>
        <p:spPr>
          <a:xfrm>
            <a:off x="868680" y="5760720"/>
            <a:ext cx="10241280" cy="365760"/>
          </a:xfrm>
          <a:prstGeom prst="rect">
            <a:avLst/>
          </a:prstGeom>
          <a:noFill/>
          <a:ln/>
        </p:spPr>
        <p:txBody>
          <a:bodyPr wrap="square" lIns="0" tIns="0" rIns="0" bIns="0" rtlCol="0" anchor="ctr"/>
          <a:lstStyle/>
          <a:p>
            <a:pPr marL="0" indent="0">
              <a:lnSpc>
                <a:spcPct val="108000"/>
              </a:lnSpc>
              <a:buNone/>
            </a:pPr>
            <a:r>
              <a:rPr lang="en-US" sz="1250" dirty="0">
                <a:solidFill>
                  <a:srgbClr val="16232E"/>
                </a:solidFill>
                <a:latin typeface="Calibri" pitchFamily="34" charset="0"/>
                <a:ea typeface="Calibri" pitchFamily="34" charset="-122"/>
                <a:cs typeface="Calibri" pitchFamily="34" charset="-120"/>
              </a:rPr>
              <a:t>Administrative distance only breaks a tie between routes with the same prefix length. It is a measure of trust, not of quality.</a:t>
            </a:r>
          </a:p>
        </p:txBody>
      </p:sp>
      <p:sp>
        <p:nvSpPr>
          <p:cNvPr id="33" name="Text 33"/>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Trust</a:t>
            </a:r>
          </a:p>
        </p:txBody>
      </p:sp>
      <p:sp>
        <p:nvSpPr>
          <p:cNvPr id="34" name="Text 34"/>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SCOPE</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Autonomous Systems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loud.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An autonomous system is a group of networks under one administrative control</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That might be a company, a division, or an ISP</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AS numbers are globally assigned, and BGP uses them to describe the path a route has taken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EIGRP, OSPF, IS-IS and BGP all understand the concept; RIP does not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OSPF has an area and a process ID but does not ask you for an AS number; EIGRP does</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Scope</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2 — Dynamic Routing</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4</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of these is an exterior gateway protocol?</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OSPF</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EIGRP</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BGP</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RIPv2</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5</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statement describes a link-state protocol?</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It advertises routes as a distance and a direction</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Each router builds a complete map of the topology</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It sends its whole routing table periodically</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It ignores link bandwidth entirely</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6</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The same /24 is learned by OSPF and by a static route. Which is installed?</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The OSPF route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The static route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Both, load-balanced</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Neither</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ASSESSMENT</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How You'll Be Assessed</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Each lab step is verified before the group moves on — the instructor checks your show ip route output</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are assessed on reachability: can you ping your peer group, and can you explain the path</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When a route is missing, a correct diagnosis counts for as much as a correct command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Checkpoint questions between sections are formative, not graded</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Success criteria — by the close of this session each group can reach its peer group by static route, read its own routing table line by line, and say which code letter came from where.</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Assessment</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B2545"/>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2EC4B6"/>
                </a:solidFill>
                <a:latin typeface="Calibri" pitchFamily="34" charset="0"/>
                <a:ea typeface="Calibri" pitchFamily="34" charset="-122"/>
                <a:cs typeface="Calibri" pitchFamily="34" charset="-120"/>
              </a:rPr>
              <a:t>SUMMARY</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FFFFFF"/>
                </a:solidFill>
                <a:latin typeface="Cambria" pitchFamily="34" charset="0"/>
                <a:ea typeface="Cambria" pitchFamily="34" charset="-122"/>
                <a:cs typeface="Cambria" pitchFamily="34" charset="-120"/>
              </a:rPr>
              <a:t>Key Takeaways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Routing is one question asked per packet: which entry in my table matches this destination?</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Longest prefix match decides first. Administrative distance only breaks a tie between equal prefixes</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Static routes are simple and stubborn; dynamic routes cost overhead and pay you back in failure recovery</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IGPs run inside an autonomous system, BGP runs between them</a:t>
            </a:r>
          </a:p>
          <a:p>
            <a:pPr marL="228600" indent="-228600">
              <a:lnSpc>
                <a:spcPct val="108000"/>
              </a:lnSpc>
              <a:spcAft>
                <a:spcPts val="1400"/>
              </a:spcAft>
              <a:buSzPct val="100000"/>
              <a:buChar char="•"/>
            </a:pPr>
            <a:r>
              <a:rPr lang="en-US" sz="1500" dirty="0">
                <a:solidFill>
                  <a:srgbClr val="E3ECF5"/>
                </a:solidFill>
                <a:latin typeface="Calibri" pitchFamily="34" charset="0"/>
                <a:ea typeface="Calibri" pitchFamily="34" charset="-122"/>
                <a:cs typeface="Calibri" pitchFamily="34" charset="-120"/>
              </a:rPr>
              <a:t>Link-state protocols build a map and converge fast — which is why Lab 12 replaces your statics with OSPF</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9FB3C8"/>
                </a:solidFill>
                <a:latin typeface="Calibri" pitchFamily="34" charset="0"/>
                <a:ea typeface="Calibri" pitchFamily="34" charset="-122"/>
                <a:cs typeface="Calibri" pitchFamily="34" charset="-120"/>
              </a:rPr>
              <a:t>Summary</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9FB3C8"/>
                </a:solidFill>
                <a:latin typeface="Calibri" pitchFamily="34" charset="0"/>
                <a:ea typeface="Calibri" pitchFamily="34" charset="-122"/>
                <a:cs typeface="Calibri" pitchFamily="34" charset="-120"/>
              </a:rP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INSTRUCTOR NOTES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Answer Key</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173736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1     </a:t>
            </a:r>
            <a:r>
              <a:rPr lang="en-US" sz="1800" b="1" dirty="0">
                <a:solidFill>
                  <a:srgbClr val="0E9594"/>
                </a:solidFill>
                <a:latin typeface="Calibri" pitchFamily="34" charset="0"/>
                <a:ea typeface="Calibri" pitchFamily="34" charset="-122"/>
                <a:cs typeface="Calibri" pitchFamily="34" charset="-120"/>
              </a:rPr>
              <a:t>B</a:t>
            </a:r>
          </a:p>
        </p:txBody>
      </p:sp>
      <p:sp>
        <p:nvSpPr>
          <p:cNvPr id="8" name="Text 8"/>
          <p:cNvSpPr txBox="1"/>
          <p:nvPr/>
        </p:nvSpPr>
        <p:spPr>
          <a:xfrm>
            <a:off x="82296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Longest prefix match comes first. /16 is more specific than /8, so administrative distance never gets a say.</a:t>
            </a:r>
          </a:p>
        </p:txBody>
      </p:sp>
      <p:sp>
        <p:nvSpPr>
          <p:cNvPr id="9" name="Card 9"/>
          <p:cNvSpPr/>
          <p:nvPr/>
        </p:nvSpPr>
        <p:spPr>
          <a:xfrm>
            <a:off x="4353560" y="1828800"/>
            <a:ext cx="3484880" cy="173736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62788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2     </a:t>
            </a:r>
            <a:r>
              <a:rPr lang="en-US" sz="1800" b="1" dirty="0">
                <a:solidFill>
                  <a:srgbClr val="0E9594"/>
                </a:solidFill>
                <a:latin typeface="Calibri" pitchFamily="34" charset="0"/>
                <a:ea typeface="Calibri" pitchFamily="34" charset="-122"/>
                <a:cs typeface="Calibri" pitchFamily="34" charset="-120"/>
              </a:rPr>
              <a:t>B</a:t>
            </a:r>
          </a:p>
        </p:txBody>
      </p:sp>
      <p:sp>
        <p:nvSpPr>
          <p:cNvPr id="11" name="Text 11"/>
          <p:cNvSpPr txBox="1"/>
          <p:nvPr/>
        </p:nvSpPr>
        <p:spPr>
          <a:xfrm>
            <a:off x="462788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Static is 1, just behind a connected interface at 0.</a:t>
            </a:r>
          </a:p>
        </p:txBody>
      </p:sp>
      <p:sp>
        <p:nvSpPr>
          <p:cNvPr id="12" name="Card 12"/>
          <p:cNvSpPr/>
          <p:nvPr/>
        </p:nvSpPr>
        <p:spPr>
          <a:xfrm>
            <a:off x="8158480" y="1828800"/>
            <a:ext cx="3484880" cy="173736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43280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3     </a:t>
            </a:r>
            <a:r>
              <a:rPr lang="en-US" sz="1800" b="1" dirty="0">
                <a:solidFill>
                  <a:srgbClr val="0E9594"/>
                </a:solidFill>
                <a:latin typeface="Calibri" pitchFamily="34" charset="0"/>
                <a:ea typeface="Calibri" pitchFamily="34" charset="-122"/>
                <a:cs typeface="Calibri" pitchFamily="34" charset="-120"/>
              </a:rPr>
              <a:t>A</a:t>
            </a:r>
          </a:p>
        </p:txBody>
      </p:sp>
      <p:sp>
        <p:nvSpPr>
          <p:cNvPr id="14" name="Text 14"/>
          <p:cNvSpPr txBox="1"/>
          <p:nvPr/>
        </p:nvSpPr>
        <p:spPr>
          <a:xfrm>
            <a:off x="843280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0.0.0.0 with mask 0.0.0.0 matches every destination — the gateway of last resort.</a:t>
            </a:r>
          </a:p>
        </p:txBody>
      </p:sp>
      <p:sp>
        <p:nvSpPr>
          <p:cNvPr id="15" name="Card 15"/>
          <p:cNvSpPr/>
          <p:nvPr/>
        </p:nvSpPr>
        <p:spPr>
          <a:xfrm>
            <a:off x="548640" y="3840480"/>
            <a:ext cx="3484880" cy="1737360"/>
          </a:xfrm>
          <a:prstGeom prst="roundRect">
            <a:avLst>
              <a:gd name="adj" fmla="val 2400"/>
            </a:avLst>
          </a:prstGeom>
          <a:solidFill>
            <a:srgbClr val="F2F6F9"/>
          </a:solidFill>
          <a:ln/>
        </p:spPr>
        <p:txBody>
          <a:bodyPr/>
          <a:lstStyle/>
          <a:p>
            <a:endParaRPr lang="en-US"/>
          </a:p>
        </p:txBody>
      </p:sp>
      <p:sp>
        <p:nvSpPr>
          <p:cNvPr id="16" name="Text 16"/>
          <p:cNvSpPr txBox="1"/>
          <p:nvPr/>
        </p:nvSpPr>
        <p:spPr>
          <a:xfrm>
            <a:off x="82296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4     </a:t>
            </a:r>
            <a:r>
              <a:rPr lang="en-US" sz="1800" b="1" dirty="0">
                <a:solidFill>
                  <a:srgbClr val="0E9594"/>
                </a:solidFill>
                <a:latin typeface="Calibri" pitchFamily="34" charset="0"/>
                <a:ea typeface="Calibri" pitchFamily="34" charset="-122"/>
                <a:cs typeface="Calibri" pitchFamily="34" charset="-120"/>
              </a:rPr>
              <a:t>C</a:t>
            </a:r>
          </a:p>
        </p:txBody>
      </p:sp>
      <p:sp>
        <p:nvSpPr>
          <p:cNvPr id="17" name="Text 17"/>
          <p:cNvSpPr txBox="1"/>
          <p:nvPr/>
        </p:nvSpPr>
        <p:spPr>
          <a:xfrm>
            <a:off x="82296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BGP routes between autonomous systems. The other three are interior gateway protocols.</a:t>
            </a:r>
          </a:p>
        </p:txBody>
      </p:sp>
      <p:sp>
        <p:nvSpPr>
          <p:cNvPr id="18" name="Card 18"/>
          <p:cNvSpPr/>
          <p:nvPr/>
        </p:nvSpPr>
        <p:spPr>
          <a:xfrm>
            <a:off x="4353560" y="3840480"/>
            <a:ext cx="3484880" cy="1737360"/>
          </a:xfrm>
          <a:prstGeom prst="roundRect">
            <a:avLst>
              <a:gd name="adj" fmla="val 2400"/>
            </a:avLst>
          </a:prstGeom>
          <a:solidFill>
            <a:srgbClr val="F2F6F9"/>
          </a:solidFill>
          <a:ln/>
        </p:spPr>
        <p:txBody>
          <a:bodyPr/>
          <a:lstStyle/>
          <a:p>
            <a:endParaRPr lang="en-US"/>
          </a:p>
        </p:txBody>
      </p:sp>
      <p:sp>
        <p:nvSpPr>
          <p:cNvPr id="19" name="Text 19"/>
          <p:cNvSpPr txBox="1"/>
          <p:nvPr/>
        </p:nvSpPr>
        <p:spPr>
          <a:xfrm>
            <a:off x="462788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5     </a:t>
            </a:r>
            <a:r>
              <a:rPr lang="en-US" sz="1800" b="1" dirty="0">
                <a:solidFill>
                  <a:srgbClr val="0E9594"/>
                </a:solidFill>
                <a:latin typeface="Calibri" pitchFamily="34" charset="0"/>
                <a:ea typeface="Calibri" pitchFamily="34" charset="-122"/>
                <a:cs typeface="Calibri" pitchFamily="34" charset="-120"/>
              </a:rPr>
              <a:t>B</a:t>
            </a:r>
          </a:p>
        </p:txBody>
      </p:sp>
      <p:sp>
        <p:nvSpPr>
          <p:cNvPr id="20" name="Text 20"/>
          <p:cNvSpPr txBox="1"/>
          <p:nvPr/>
        </p:nvSpPr>
        <p:spPr>
          <a:xfrm>
            <a:off x="462788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Link-state routers flood link information and each builds its own full topology map.</a:t>
            </a:r>
          </a:p>
        </p:txBody>
      </p:sp>
      <p:sp>
        <p:nvSpPr>
          <p:cNvPr id="21" name="Card 21"/>
          <p:cNvSpPr/>
          <p:nvPr/>
        </p:nvSpPr>
        <p:spPr>
          <a:xfrm>
            <a:off x="8158480" y="3840480"/>
            <a:ext cx="3484880" cy="1737360"/>
          </a:xfrm>
          <a:prstGeom prst="roundRect">
            <a:avLst>
              <a:gd name="adj" fmla="val 2400"/>
            </a:avLst>
          </a:prstGeom>
          <a:solidFill>
            <a:srgbClr val="F2F6F9"/>
          </a:solidFill>
          <a:ln/>
        </p:spPr>
        <p:txBody>
          <a:bodyPr/>
          <a:lstStyle/>
          <a:p>
            <a:endParaRPr lang="en-US"/>
          </a:p>
        </p:txBody>
      </p:sp>
      <p:sp>
        <p:nvSpPr>
          <p:cNvPr id="22" name="Text 22"/>
          <p:cNvSpPr txBox="1"/>
          <p:nvPr/>
        </p:nvSpPr>
        <p:spPr>
          <a:xfrm>
            <a:off x="843280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6     </a:t>
            </a:r>
            <a:r>
              <a:rPr lang="en-US" sz="1800" b="1" dirty="0">
                <a:solidFill>
                  <a:srgbClr val="0E9594"/>
                </a:solidFill>
                <a:latin typeface="Calibri" pitchFamily="34" charset="0"/>
                <a:ea typeface="Calibri" pitchFamily="34" charset="-122"/>
                <a:cs typeface="Calibri" pitchFamily="34" charset="-120"/>
              </a:rPr>
              <a:t>B</a:t>
            </a:r>
          </a:p>
        </p:txBody>
      </p:sp>
      <p:sp>
        <p:nvSpPr>
          <p:cNvPr id="23" name="Text 23"/>
          <p:cNvSpPr txBox="1"/>
          <p:nvPr/>
        </p:nvSpPr>
        <p:spPr>
          <a:xfrm>
            <a:off x="843280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Equal prefix length, so distance decides: static at 1 beats OSPF at 110.</a:t>
            </a:r>
          </a:p>
        </p:txBody>
      </p:sp>
      <p:sp>
        <p:nvSpPr>
          <p:cNvPr id="24" name="Text 24"/>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Answer Key — remove for student handout</a:t>
            </a:r>
          </a:p>
        </p:txBody>
      </p:sp>
      <p:sp>
        <p:nvSpPr>
          <p:cNvPr id="25" name="Text 25"/>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7">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5682996" y="1920240"/>
            <a:ext cx="822960" cy="822960"/>
          </a:xfrm>
          <a:prstGeom prst="ellipse">
            <a:avLst/>
          </a:prstGeom>
          <a:solidFill>
            <a:srgbClr val="1C7293"/>
          </a:solidFill>
          <a:ln/>
        </p:spPr>
        <p:txBody>
          <a:bodyPr/>
          <a:lstStyle/>
          <a:p>
            <a:endParaRPr lang="en-US"/>
          </a:p>
        </p:txBody>
      </p:sp>
      <p:pic>
        <p:nvPicPr>
          <p:cNvPr id="3" name="Image 0" descr="icons/helpcircle.png"/>
          <p:cNvPicPr>
            <a:picLocks noChangeAspect="1"/>
          </p:cNvPicPr>
          <p:nvPr/>
        </p:nvPicPr>
        <p:blipFill>
          <a:blip r:embed="rId3"/>
          <a:stretch>
            <a:fillRect/>
          </a:stretch>
        </p:blipFill>
        <p:spPr>
          <a:xfrm>
            <a:off x="5884164" y="2121408"/>
            <a:ext cx="420624" cy="420624"/>
          </a:xfrm>
          <a:prstGeom prst="rect">
            <a:avLst/>
          </a:prstGeom>
        </p:spPr>
      </p:pic>
      <p:sp>
        <p:nvSpPr>
          <p:cNvPr id="4" name="Text 1"/>
          <p:cNvSpPr txBox="1"/>
          <p:nvPr/>
        </p:nvSpPr>
        <p:spPr>
          <a:xfrm>
            <a:off x="0" y="2971800"/>
            <a:ext cx="12188952" cy="914400"/>
          </a:xfrm>
          <a:prstGeom prst="rect">
            <a:avLst/>
          </a:prstGeom>
          <a:noFill/>
          <a:ln/>
        </p:spPr>
        <p:txBody>
          <a:bodyPr wrap="square" lIns="0" tIns="0" rIns="0" bIns="0" rtlCol="0" anchor="ctr"/>
          <a:lstStyle/>
          <a:p>
            <a:pPr marL="0" indent="0" algn="ctr">
              <a:buNone/>
            </a:pPr>
            <a:r>
              <a:rPr lang="en-US" sz="4000" b="1" dirty="0">
                <a:solidFill>
                  <a:srgbClr val="FFFFFF"/>
                </a:solidFill>
                <a:latin typeface="Cambria" pitchFamily="34" charset="0"/>
                <a:ea typeface="Cambria" pitchFamily="34" charset="-122"/>
                <a:cs typeface="Cambria" pitchFamily="34" charset="-120"/>
              </a:rPr>
              <a:t>Questions?</a:t>
            </a:r>
            <a:endParaRPr lang="en-US" sz="4000" dirty="0"/>
          </a:p>
        </p:txBody>
      </p:sp>
      <p:sp>
        <p:nvSpPr>
          <p:cNvPr id="5" name="Text 2"/>
          <p:cNvSpPr txBox="1"/>
          <p:nvPr/>
        </p:nvSpPr>
        <p:spPr>
          <a:xfrm>
            <a:off x="0" y="3886200"/>
            <a:ext cx="12188952" cy="365760"/>
          </a:xfrm>
          <a:prstGeom prst="rect">
            <a:avLst/>
          </a:prstGeom>
          <a:noFill/>
          <a:ln/>
        </p:spPr>
        <p:txBody>
          <a:bodyPr wrap="square" lIns="0" tIns="0" rIns="0" bIns="0" rtlCol="0" anchor="ctr"/>
          <a:lstStyle/>
          <a:p>
            <a:pPr marL="0" indent="0" algn="ctr">
              <a:buNone/>
            </a:pPr>
            <a:r>
              <a:rPr lang="en-US" sz="1300" dirty="0">
                <a:solidFill>
                  <a:srgbClr val="9FB3C8"/>
                </a:solidFill>
                <a:latin typeface="Calibri" pitchFamily="34" charset="0"/>
                <a:ea typeface="Calibri" pitchFamily="34" charset="-122"/>
                <a:cs typeface="Calibri" pitchFamily="34" charset="-120"/>
              </a:rPr>
              <a:t>Introduction to Routing — Network Infrastructure Workshop, SomNOG9</a:t>
            </a:r>
            <a:endParaRPr lang="en-US" sz="1300" dirty="0"/>
          </a:p>
        </p:txBody>
      </p:sp>
      <p:sp>
        <p:nvSpPr>
          <p:cNvPr id="6" name="Text 3"/>
          <p:cNvSpPr txBox="1"/>
          <p:nvPr/>
        </p:nvSpPr>
        <p:spPr>
          <a:xfrm>
            <a:off x="0" y="6126480"/>
            <a:ext cx="12188952" cy="548640"/>
          </a:xfrm>
          <a:prstGeom prst="rect">
            <a:avLst/>
          </a:prstGeom>
          <a:noFill/>
          <a:ln/>
        </p:spPr>
        <p:txBody>
          <a:bodyPr wrap="square" lIns="0" tIns="0" rIns="0" bIns="0" rtlCol="0" anchor="ctr"/>
          <a:lstStyle/>
          <a:p>
            <a:pPr marL="0" indent="0" algn="ctr">
              <a:buNone/>
            </a:pPr>
            <a:r>
              <a:rPr lang="en-US" sz="1000" dirty="0">
                <a:solidFill>
                  <a:srgbClr val="6E86A6"/>
                </a:solidFill>
                <a:latin typeface="Calibri" pitchFamily="34" charset="0"/>
                <a:ea typeface="Calibri" pitchFamily="34" charset="-122"/>
                <a:cs typeface="Calibri" pitchFamily="34" charset="-120"/>
              </a:rPr>
              <a:t>Based on original materials by the Network Startup Resource Center (NSRC, nsrc.org)</a:t>
            </a:r>
            <a:endParaRPr lang="en-US" sz="1000" dirty="0"/>
          </a:p>
          <a:p>
            <a:pPr marL="0" indent="0" algn="ctr">
              <a:buNone/>
            </a:pPr>
            <a:r>
              <a:rPr lang="en-US" sz="1000" dirty="0">
                <a:solidFill>
                  <a:srgbClr val="6E86A6"/>
                </a:solidFill>
                <a:latin typeface="Calibri" pitchFamily="34" charset="0"/>
                <a:ea typeface="Calibri" pitchFamily="34" charset="-122"/>
                <a:cs typeface="Calibri" pitchFamily="34" charset="-120"/>
              </a:rPr>
              <a:t>Licensed under Creative Commons Attribution-NonCommercial 4.0 International</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2354</Words>
  <Application>Microsoft Office PowerPoint</Application>
  <PresentationFormat>Widescreen</PresentationFormat>
  <Paragraphs>316</Paragraphs>
  <Slides>26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Cambria</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Sharaf A. Roble</cp:lastModifiedBy>
  <cp:revision>6</cp:revision>
  <dcterms:created xsi:type="dcterms:W3CDTF">2026-09-11T05:05:09Z</dcterms:created>
  <dcterms:modified xsi:type="dcterms:W3CDTF">2026-09-13T10:20:20Z</dcterms:modified>
</cp:coreProperties>
</file>