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3"/>
  </p:notesMasterIdLst>
  <p:sldIdLst>
    <p:sldId id="256" r:id="rId2"/>
    <p:sldId id="292" r:id="rId3"/>
    <p:sldId id="257" r:id="rId4"/>
    <p:sldId id="293" r:id="rId5"/>
    <p:sldId id="258" r:id="rId6"/>
    <p:sldId id="259" r:id="rId7"/>
    <p:sldId id="260" r:id="rId8"/>
    <p:sldId id="261" r:id="rId9"/>
    <p:sldId id="262" r:id="rId10"/>
    <p:sldId id="264" r:id="rId11"/>
    <p:sldId id="265" r:id="rId12"/>
    <p:sldId id="266" r:id="rId13"/>
    <p:sldId id="294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95" r:id="rId26"/>
    <p:sldId id="278" r:id="rId27"/>
    <p:sldId id="279" r:id="rId28"/>
    <p:sldId id="280" r:id="rId29"/>
    <p:sldId id="281" r:id="rId30"/>
    <p:sldId id="282" r:id="rId31"/>
    <p:sldId id="283" r:id="rId32"/>
    <p:sldId id="284" r:id="rId33"/>
    <p:sldId id="285" r:id="rId34"/>
    <p:sldId id="286" r:id="rId35"/>
    <p:sldId id="287" r:id="rId36"/>
    <p:sldId id="288" r:id="rId37"/>
    <p:sldId id="289" r:id="rId38"/>
    <p:sldId id="296" r:id="rId39"/>
    <p:sldId id="290" r:id="rId40"/>
    <p:sldId id="297" r:id="rId41"/>
    <p:sldId id="291" r:id="rId4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82" d="100"/>
          <a:sy n="82" d="100"/>
        </p:scale>
        <p:origin x="75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81280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3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5" Type="http://schemas.openxmlformats.org/officeDocument/2006/relationships/image" Target="../media/image25.png"/><Relationship Id="rId4" Type="http://schemas.openxmlformats.org/officeDocument/2006/relationships/image" Target="../media/image24.png"/><Relationship Id="rId9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25.png"/><Relationship Id="rId4" Type="http://schemas.openxmlformats.org/officeDocument/2006/relationships/image" Target="../media/image1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2.pn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0.png"/><Relationship Id="rId4" Type="http://schemas.openxmlformats.org/officeDocument/2006/relationships/image" Target="../media/image25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7.png"/><Relationship Id="rId4" Type="http://schemas.openxmlformats.org/officeDocument/2006/relationships/image" Target="../media/image1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2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36.png"/><Relationship Id="rId4" Type="http://schemas.openxmlformats.org/officeDocument/2006/relationships/image" Target="../media/image20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1463040"/>
            <a:ext cx="5029200" cy="50292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Shape 1"/>
          <p:cNvSpPr/>
          <p:nvPr/>
        </p:nvSpPr>
        <p:spPr>
          <a:xfrm>
            <a:off x="10332720" y="4206240"/>
            <a:ext cx="3291840" cy="3291840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Shape 2"/>
          <p:cNvSpPr/>
          <p:nvPr/>
        </p:nvSpPr>
        <p:spPr>
          <a:xfrm>
            <a:off x="685800" y="640080"/>
            <a:ext cx="914400" cy="914400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layers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1540" y="845820"/>
            <a:ext cx="502920" cy="50292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85800" y="2651760"/>
            <a:ext cx="73152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00" b="1" kern="0" spc="30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NETWORKING FUNDAMENTALS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640080" y="2971800"/>
            <a:ext cx="9875520" cy="11887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Virtual LANs (VLANs)</a:t>
            </a:r>
            <a:endParaRPr lang="en-US" sz="4800" dirty="0"/>
          </a:p>
        </p:txBody>
      </p:sp>
      <p:sp>
        <p:nvSpPr>
          <p:cNvPr id="9" name="Text 5"/>
          <p:cNvSpPr/>
          <p:nvPr/>
        </p:nvSpPr>
        <p:spPr>
          <a:xfrm>
            <a:off x="685800" y="411480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Segmenting switched networks with IEEE 802.1Q</a:t>
            </a:r>
            <a:endParaRPr lang="en-US" sz="1800" dirty="0"/>
          </a:p>
        </p:txBody>
      </p:sp>
      <p:sp>
        <p:nvSpPr>
          <p:cNvPr id="10" name="Text 6"/>
          <p:cNvSpPr/>
          <p:nvPr/>
        </p:nvSpPr>
        <p:spPr>
          <a:xfrm>
            <a:off x="685800" y="6126480"/>
            <a:ext cx="54864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2 Switching Series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By the End of This Session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a VLAN is, and why one broadcast domain per department beats one for the whole building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an access port and a trunk, and say which frames are tagged on each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what the 802.1Q tag adds to a frame, and what the native VLAN does differently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Choose between router-on-a-stick and an SVI, and justify the choice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Harden a switch against VLAN hopping — native VLAN, DTP, and unused ports</a:t>
            </a:r>
          </a:p>
        </p:txBody>
      </p:sp>
      <p:sp>
        <p:nvSpPr>
          <p:cNvPr id="7" name="Text 7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Learning Objectives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OVERVIEW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Agenda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777240" y="176479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01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1645920" y="1783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Fundamentals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645920" y="216712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VLANs are, and why we segment networks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26480" y="160020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6355080" y="176479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3000" dirty="0"/>
          </a:p>
        </p:txBody>
      </p:sp>
      <p:sp>
        <p:nvSpPr>
          <p:cNvPr id="10" name="Text 8"/>
          <p:cNvSpPr/>
          <p:nvPr/>
        </p:nvSpPr>
        <p:spPr>
          <a:xfrm>
            <a:off x="7223760" y="178308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Trunking &amp; Tagging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7223760" y="216712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802.1Q, access vs trunk ports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548640" y="310896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777240" y="327355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3000" dirty="0"/>
          </a:p>
        </p:txBody>
      </p:sp>
      <p:sp>
        <p:nvSpPr>
          <p:cNvPr id="14" name="Text 12"/>
          <p:cNvSpPr/>
          <p:nvPr/>
        </p:nvSpPr>
        <p:spPr>
          <a:xfrm>
            <a:off x="1645920" y="32918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Inter-VLAN Routing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1645920" y="367588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Getting traffic between VLANs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126480" y="310896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6355080" y="327355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3000" dirty="0"/>
          </a:p>
        </p:txBody>
      </p:sp>
      <p:sp>
        <p:nvSpPr>
          <p:cNvPr id="18" name="Text 16"/>
          <p:cNvSpPr/>
          <p:nvPr/>
        </p:nvSpPr>
        <p:spPr>
          <a:xfrm>
            <a:off x="7223760" y="329184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Trunking Protocol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7223760" y="367588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Propagating VLAN databases with VTP</a:t>
            </a:r>
            <a:endParaRPr lang="en-US" sz="1200" dirty="0"/>
          </a:p>
        </p:txBody>
      </p:sp>
      <p:sp>
        <p:nvSpPr>
          <p:cNvPr id="20" name="Shape 18"/>
          <p:cNvSpPr/>
          <p:nvPr/>
        </p:nvSpPr>
        <p:spPr>
          <a:xfrm>
            <a:off x="548640" y="461772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777240" y="478231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3000" dirty="0"/>
          </a:p>
        </p:txBody>
      </p:sp>
      <p:sp>
        <p:nvSpPr>
          <p:cNvPr id="22" name="Text 20"/>
          <p:cNvSpPr/>
          <p:nvPr/>
        </p:nvSpPr>
        <p:spPr>
          <a:xfrm>
            <a:off x="1645920" y="48006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Special VLANs &amp; Security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1645920" y="518464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Voice, management, and VLAN hopping</a:t>
            </a:r>
            <a:endParaRPr lang="en-US" sz="1200" dirty="0"/>
          </a:p>
        </p:txBody>
      </p:sp>
      <p:sp>
        <p:nvSpPr>
          <p:cNvPr id="24" name="Shape 22"/>
          <p:cNvSpPr/>
          <p:nvPr/>
        </p:nvSpPr>
        <p:spPr>
          <a:xfrm>
            <a:off x="6126480" y="461772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6355080" y="4782312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000" b="1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06</a:t>
            </a:r>
            <a:endParaRPr lang="en-US" sz="3000" dirty="0"/>
          </a:p>
        </p:txBody>
      </p:sp>
      <p:sp>
        <p:nvSpPr>
          <p:cNvPr id="26" name="Text 24"/>
          <p:cNvSpPr/>
          <p:nvPr/>
        </p:nvSpPr>
        <p:spPr>
          <a:xfrm>
            <a:off x="7223760" y="4800600"/>
            <a:ext cx="38404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&amp; Best Practices</a:t>
            </a:r>
            <a:endParaRPr lang="en-US" sz="1600" dirty="0"/>
          </a:p>
        </p:txBody>
      </p:sp>
      <p:sp>
        <p:nvSpPr>
          <p:cNvPr id="27" name="Text 25"/>
          <p:cNvSpPr/>
          <p:nvPr/>
        </p:nvSpPr>
        <p:spPr>
          <a:xfrm>
            <a:off x="7223760" y="5184648"/>
            <a:ext cx="38404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2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Building a clean, secure VLAN plan</a:t>
            </a:r>
            <a:endParaRPr lang="en-US" sz="1200" dirty="0"/>
          </a:p>
        </p:txBody>
      </p:sp>
      <p:sp>
        <p:nvSpPr>
          <p:cNvPr id="29" name="Text 26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000" dirty="0"/>
          </a:p>
        </p:txBody>
      </p:sp>
      <p:sp>
        <p:nvSpPr>
          <p:cNvPr id="30" name="Text 27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layers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TODAY’S LAB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From Concept to Console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link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Labs 2–3: create VLAN 100 and VLAN 200 on SW1 and assign access ports to each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4: a DHCP pool per VLAN — VLAN 100 served from SW1, VLAN 200 from SW2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5: plug in and ping. Same VLAN works, different VLAN does not — that failure is the lesson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6: build the same VLANs on SW2 and ping across. It fails until the link between them is a trunk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7: only once inter-VLAN routing has failed do we add the SVI and let the switch route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Context only — VTP and private VLANs are covered for awareness. You will create VLANs by hand on both switches, which is what any careful production network does anyway.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Today's Lab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VLAN?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554480"/>
            <a:ext cx="1060704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6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VLAN (Virtual LAN) is a </a:t>
            </a:r>
            <a:r>
              <a:rPr lang="en-US" sz="16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logical grouping of devices</a:t>
            </a:r>
            <a:r>
              <a:rPr lang="en-US" sz="16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that behaves as its own separate broadcast domain — regardless of physical location or which switch a device is plugged into.</a:t>
            </a:r>
            <a:endParaRPr lang="en-US" sz="1600" dirty="0"/>
          </a:p>
        </p:txBody>
      </p:sp>
      <p:pic>
        <p:nvPicPr>
          <p:cNvPr id="5" name="Image 0" descr="/home/claude/stp_deck/assets/switch_vlan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62556" y="2606040"/>
            <a:ext cx="7863840" cy="2359152"/>
          </a:xfrm>
          <a:prstGeom prst="rect">
            <a:avLst/>
          </a:prstGeom>
        </p:spPr>
      </p:pic>
      <p:sp>
        <p:nvSpPr>
          <p:cNvPr id="6" name="Shape 3"/>
          <p:cNvSpPr/>
          <p:nvPr/>
        </p:nvSpPr>
        <p:spPr>
          <a:xfrm>
            <a:off x="4811573" y="5074920"/>
            <a:ext cx="128016" cy="128016"/>
          </a:xfrm>
          <a:prstGeom prst="ellipse">
            <a:avLst/>
          </a:prstGeom>
          <a:solidFill>
            <a:srgbClr val="3E9F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4"/>
          <p:cNvSpPr/>
          <p:nvPr/>
        </p:nvSpPr>
        <p:spPr>
          <a:xfrm>
            <a:off x="3869741" y="52578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 — Sales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6541618" y="5074920"/>
            <a:ext cx="128016" cy="128016"/>
          </a:xfrm>
          <a:prstGeom prst="ellipse">
            <a:avLst/>
          </a:prstGeom>
          <a:solidFill>
            <a:srgbClr val="4FD1B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5599786" y="52578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 — Engineering</a:t>
            </a:r>
            <a:endParaRPr lang="en-US" sz="1150" dirty="0"/>
          </a:p>
        </p:txBody>
      </p:sp>
      <p:sp>
        <p:nvSpPr>
          <p:cNvPr id="10" name="Shape 7"/>
          <p:cNvSpPr/>
          <p:nvPr/>
        </p:nvSpPr>
        <p:spPr>
          <a:xfrm>
            <a:off x="8310982" y="5074920"/>
            <a:ext cx="128016" cy="128016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7369150" y="5257800"/>
            <a:ext cx="20116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30 — Guest</a:t>
            </a:r>
            <a:endParaRPr lang="en-US" sz="1150" dirty="0"/>
          </a:p>
        </p:txBody>
      </p:sp>
      <p:sp>
        <p:nvSpPr>
          <p:cNvPr id="12" name="Text 9"/>
          <p:cNvSpPr/>
          <p:nvPr/>
        </p:nvSpPr>
        <p:spPr>
          <a:xfrm>
            <a:off x="548640" y="57150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physical switch — three logically separate networks, defined purely by port configuration.</a:t>
            </a:r>
            <a:endParaRPr lang="en-US" sz="1300" dirty="0"/>
          </a:p>
        </p:txBody>
      </p:sp>
      <p:sp>
        <p:nvSpPr>
          <p:cNvPr id="14" name="Text 1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layers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Problem With Flat Networks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tow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4368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9202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Giant Broadcast Domain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2560320"/>
            <a:ext cx="310896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broadcast — ARP, DHCP discovery — reaches every device on every switch.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434840" y="169164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66344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warn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86884" y="204368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9202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Traffic Isolation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663440" y="2560320"/>
            <a:ext cx="310896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HR, Finance, and Guest Wi-Fi all sit on the same segment with no separation.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321040" y="1691640"/>
            <a:ext cx="3566160" cy="2834640"/>
          </a:xfrm>
          <a:prstGeom prst="roundRect">
            <a:avLst>
              <a:gd name="adj" fmla="val 2581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54964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bu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73084" y="204368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235440" y="1920240"/>
            <a:ext cx="242316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Hard to Scale or Secure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549640" y="2560320"/>
            <a:ext cx="3108960" cy="1783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the network grows, performance degrades and access control becomes unmanageable.</a:t>
            </a:r>
            <a:endParaRPr lang="en-US" sz="1250" dirty="0"/>
          </a:p>
        </p:txBody>
      </p:sp>
      <p:sp>
        <p:nvSpPr>
          <p:cNvPr id="19" name="Text 14"/>
          <p:cNvSpPr/>
          <p:nvPr/>
        </p:nvSpPr>
        <p:spPr>
          <a:xfrm>
            <a:off x="548640" y="4846320"/>
            <a:ext cx="106070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4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solve this by carving one physical switch fabric into multiple logical broadcast domains — without running new cable.</a:t>
            </a:r>
            <a:endParaRPr lang="en-US" sz="1450" dirty="0"/>
          </a:p>
        </p:txBody>
      </p:sp>
      <p:sp>
        <p:nvSpPr>
          <p:cNvPr id="21" name="Text 15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000" dirty="0"/>
          </a:p>
        </p:txBody>
      </p:sp>
      <p:sp>
        <p:nvSpPr>
          <p:cNvPr id="22" name="Text 16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zap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Broadcast Domains: Before &amp; After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554480"/>
            <a:ext cx="11091672" cy="2148840"/>
          </a:xfrm>
          <a:prstGeom prst="roundRect">
            <a:avLst>
              <a:gd name="adj" fmla="val 3404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914400" y="1755648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WITHOUT VLANS</a:t>
            </a:r>
            <a:endParaRPr lang="en-US" sz="1250" dirty="0"/>
          </a:p>
        </p:txBody>
      </p:sp>
      <p:pic>
        <p:nvPicPr>
          <p:cNvPr id="6" name="Image 0" descr="/home/claude/stp_deck/assets/switch_fla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2103120"/>
            <a:ext cx="4114800" cy="123444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394960" y="2057400"/>
            <a:ext cx="5879592" cy="1463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flat broadcast domain — every port is identical, so every device hears every broadcast, regardless of department.</a:t>
            </a:r>
            <a:endParaRPr lang="en-US" sz="1350" dirty="0"/>
          </a:p>
        </p:txBody>
      </p:sp>
      <p:sp>
        <p:nvSpPr>
          <p:cNvPr id="8" name="Shape 5"/>
          <p:cNvSpPr/>
          <p:nvPr/>
        </p:nvSpPr>
        <p:spPr>
          <a:xfrm>
            <a:off x="548640" y="3977640"/>
            <a:ext cx="11091672" cy="2331720"/>
          </a:xfrm>
          <a:prstGeom prst="roundRect">
            <a:avLst>
              <a:gd name="adj" fmla="val 3137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914400" y="4178808"/>
            <a:ext cx="3657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kern="0" spc="150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WITH VLANS</a:t>
            </a:r>
            <a:endParaRPr lang="en-US" sz="1250" dirty="0"/>
          </a:p>
        </p:txBody>
      </p:sp>
      <p:pic>
        <p:nvPicPr>
          <p:cNvPr id="10" name="Image 1" descr="/home/claude/stp_deck/assets/switch_vlan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4544568"/>
            <a:ext cx="4114800" cy="1234440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279142" y="5870448"/>
            <a:ext cx="109728" cy="109728"/>
          </a:xfrm>
          <a:prstGeom prst="ellipse">
            <a:avLst/>
          </a:prstGeom>
          <a:solidFill>
            <a:srgbClr val="3E9F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8"/>
          <p:cNvSpPr/>
          <p:nvPr/>
        </p:nvSpPr>
        <p:spPr>
          <a:xfrm>
            <a:off x="1831086" y="60167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950" dirty="0"/>
          </a:p>
        </p:txBody>
      </p:sp>
      <p:sp>
        <p:nvSpPr>
          <p:cNvPr id="13" name="Shape 9"/>
          <p:cNvSpPr/>
          <p:nvPr/>
        </p:nvSpPr>
        <p:spPr>
          <a:xfrm>
            <a:off x="3184398" y="5870448"/>
            <a:ext cx="109728" cy="109728"/>
          </a:xfrm>
          <a:prstGeom prst="ellipse">
            <a:avLst/>
          </a:prstGeom>
          <a:solidFill>
            <a:srgbClr val="4FD1B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0"/>
          <p:cNvSpPr/>
          <p:nvPr/>
        </p:nvSpPr>
        <p:spPr>
          <a:xfrm>
            <a:off x="2736342" y="60167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950" dirty="0"/>
          </a:p>
        </p:txBody>
      </p:sp>
      <p:sp>
        <p:nvSpPr>
          <p:cNvPr id="15" name="Shape 11"/>
          <p:cNvSpPr/>
          <p:nvPr/>
        </p:nvSpPr>
        <p:spPr>
          <a:xfrm>
            <a:off x="4110228" y="5870448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2"/>
          <p:cNvSpPr/>
          <p:nvPr/>
        </p:nvSpPr>
        <p:spPr>
          <a:xfrm>
            <a:off x="3662172" y="6016752"/>
            <a:ext cx="100584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30</a:t>
            </a:r>
            <a:endParaRPr lang="en-US" sz="950" dirty="0"/>
          </a:p>
        </p:txBody>
      </p:sp>
      <p:sp>
        <p:nvSpPr>
          <p:cNvPr id="17" name="Text 13"/>
          <p:cNvSpPr/>
          <p:nvPr/>
        </p:nvSpPr>
        <p:spPr>
          <a:xfrm>
            <a:off x="5394960" y="4480560"/>
            <a:ext cx="5879592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lnSpc>
                <a:spcPct val="130000"/>
              </a:lnSpc>
              <a:buNone/>
            </a:pPr>
            <a:r>
              <a:rPr lang="en-US" sz="135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Same physical switch — ports are grouped into separate VLANs, so traffic stays contained until a router forwards it between them.</a:t>
            </a:r>
            <a:endParaRPr lang="en-US" sz="1350" dirty="0"/>
          </a:p>
        </p:txBody>
      </p:sp>
      <p:sp>
        <p:nvSpPr>
          <p:cNvPr id="19" name="Text 14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000" dirty="0"/>
          </a:p>
        </p:txBody>
      </p:sp>
      <p:sp>
        <p:nvSpPr>
          <p:cNvPr id="20" name="Text 15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uff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Use VLANs?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2024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45" y="2074545"/>
            <a:ext cx="377190" cy="3771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2024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Security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1645920" y="2350008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Sensitive traffic (Finance, HR) is isolated from general users and guests by default.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03504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63640" y="192024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bolt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45" y="2074545"/>
            <a:ext cx="377190" cy="3771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92024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7132320" y="2350008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Smaller broadcast domains mean less flooding and less wasted bandwidth.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77240" y="416052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sitemap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45" y="4314825"/>
            <a:ext cx="377190" cy="3771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1605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Flexibility</a:t>
            </a:r>
            <a:endParaRPr lang="en-US" sz="1600" dirty="0"/>
          </a:p>
        </p:txBody>
      </p:sp>
      <p:sp>
        <p:nvSpPr>
          <p:cNvPr id="18" name="Text 13"/>
          <p:cNvSpPr/>
          <p:nvPr/>
        </p:nvSpPr>
        <p:spPr>
          <a:xfrm>
            <a:off x="1645920" y="4590288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 users logically (by team or function) instead of by physical location.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03504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263640" y="416052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stp_deck/icons/cogs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7945" y="4314825"/>
            <a:ext cx="377190" cy="3771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32320" y="4160520"/>
            <a:ext cx="384048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Simplified Management</a:t>
            </a:r>
            <a:endParaRPr lang="en-US" sz="1600" dirty="0"/>
          </a:p>
        </p:txBody>
      </p:sp>
      <p:sp>
        <p:nvSpPr>
          <p:cNvPr id="23" name="Text 17"/>
          <p:cNvSpPr/>
          <p:nvPr/>
        </p:nvSpPr>
        <p:spPr>
          <a:xfrm>
            <a:off x="7132320" y="4590288"/>
            <a:ext cx="3840480" cy="1143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Moves, adds, and changes happen through configuration, not recabling.</a:t>
            </a:r>
            <a:endParaRPr lang="en-US" sz="1250" dirty="0"/>
          </a:p>
        </p:txBody>
      </p:sp>
      <p:sp>
        <p:nvSpPr>
          <p:cNvPr id="25" name="Text 18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checkcirc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VLAN Membership Methods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8940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Port-Based (Static)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switch port is manually assigned to a VLAN. Simple, predictable, and the most common method.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29768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2628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random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724" y="208940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1208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MAC-Based (Dynamic)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52628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membership follows a device's MAC address via a mapping database, regardless of port.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04672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27532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diagram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764" y="208940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6112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Protocol-Based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7532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Membership is determined by Layer 3 protocol or subnet — rare in modern networks.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gitbranch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VLAN IDs &amp; Ranges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5156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802.1Q tag reserves 12 bits for the VLAN ID, giving a theoretical range of 0–4095 — but not all of it is usable.</a:t>
            </a:r>
            <a:endParaRPr lang="en-US" sz="1500" dirty="0"/>
          </a:p>
        </p:txBody>
      </p:sp>
      <p:sp>
        <p:nvSpPr>
          <p:cNvPr id="5" name="Shape 3"/>
          <p:cNvSpPr/>
          <p:nvPr/>
        </p:nvSpPr>
        <p:spPr>
          <a:xfrm>
            <a:off x="640080" y="2423160"/>
            <a:ext cx="10241280" cy="777240"/>
          </a:xfrm>
          <a:prstGeom prst="roundRect">
            <a:avLst>
              <a:gd name="adj" fmla="val 7059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423160"/>
            <a:ext cx="109728" cy="777240"/>
          </a:xfrm>
          <a:prstGeom prst="rect">
            <a:avLst/>
          </a:prstGeom>
          <a:solidFill>
            <a:srgbClr val="5B6B7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42316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 &amp; 4095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2651760" y="24231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5120640" y="2423160"/>
            <a:ext cx="5577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Reserved by the standard — not usable for configuration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640080" y="3337560"/>
            <a:ext cx="10241280" cy="777240"/>
          </a:xfrm>
          <a:prstGeom prst="roundRect">
            <a:avLst>
              <a:gd name="adj" fmla="val 7059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0080" y="3337560"/>
            <a:ext cx="109728" cy="77724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14400" y="333756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651760" y="33375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VLAN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5120640" y="3337560"/>
            <a:ext cx="5577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Exists automatically on every switch; cannot be deleted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640080" y="4251960"/>
            <a:ext cx="10241280" cy="777240"/>
          </a:xfrm>
          <a:prstGeom prst="roundRect">
            <a:avLst>
              <a:gd name="adj" fmla="val 7059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40080" y="4251960"/>
            <a:ext cx="109728" cy="777240"/>
          </a:xfrm>
          <a:prstGeom prst="rect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425196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 – 1001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2651760" y="42519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Range</a:t>
            </a:r>
            <a:endParaRPr lang="en-US" sz="1350" dirty="0"/>
          </a:p>
        </p:txBody>
      </p:sp>
      <p:sp>
        <p:nvSpPr>
          <p:cNvPr id="19" name="Text 17"/>
          <p:cNvSpPr/>
          <p:nvPr/>
        </p:nvSpPr>
        <p:spPr>
          <a:xfrm>
            <a:off x="5120640" y="4251960"/>
            <a:ext cx="5577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 VLANs, stored in vlan.dat, VTP-synchronized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640080" y="5166360"/>
            <a:ext cx="10241280" cy="777240"/>
          </a:xfrm>
          <a:prstGeom prst="roundRect">
            <a:avLst>
              <a:gd name="adj" fmla="val 7059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" y="5166360"/>
            <a:ext cx="109728" cy="777240"/>
          </a:xfrm>
          <a:prstGeom prst="rect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5166360"/>
            <a:ext cx="164592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1006 – 4094</a:t>
            </a:r>
            <a:endParaRPr lang="en-US" sz="1600" dirty="0"/>
          </a:p>
        </p:txBody>
      </p:sp>
      <p:sp>
        <p:nvSpPr>
          <p:cNvPr id="23" name="Text 21"/>
          <p:cNvSpPr/>
          <p:nvPr/>
        </p:nvSpPr>
        <p:spPr>
          <a:xfrm>
            <a:off x="2651760" y="5166360"/>
            <a:ext cx="23774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Extended Range</a:t>
            </a:r>
            <a:endParaRPr lang="en-US" sz="1350" dirty="0"/>
          </a:p>
        </p:txBody>
      </p:sp>
      <p:sp>
        <p:nvSpPr>
          <p:cNvPr id="24" name="Text 22"/>
          <p:cNvSpPr/>
          <p:nvPr/>
        </p:nvSpPr>
        <p:spPr>
          <a:xfrm>
            <a:off x="5120640" y="5166360"/>
            <a:ext cx="5577840" cy="7772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large networks; support varies by VTP version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Default VLAN vs. Native VLAN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120640" cy="3931920"/>
          </a:xfrm>
          <a:prstGeom prst="roundRect">
            <a:avLst>
              <a:gd name="adj" fmla="val 186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ta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78" y="2155698"/>
            <a:ext cx="352044" cy="3520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0574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VLAN (VLAN 1)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45720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switch port belongs to VLAN 1 out of the box. It also carries control-plane traffic like CDP and STP by default — best practice is to move user data off it.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035040" y="1737360"/>
            <a:ext cx="5120640" cy="3931920"/>
          </a:xfrm>
          <a:prstGeom prst="roundRect">
            <a:avLst>
              <a:gd name="adj" fmla="val 186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09360" y="2011680"/>
            <a:ext cx="640080" cy="64008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codebranch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378" y="2155698"/>
            <a:ext cx="352044" cy="3520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86600" y="20574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VLAN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09360" y="2880360"/>
            <a:ext cx="45720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an 802.1Q trunk, the native VLAN's traffic is sent untagged. Mismatched native VLANs between two switches is a common (and risky) misconfiguration.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iel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 · VLAN FUNDAMENTALS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Common Types of VLANs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server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4368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6060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Data VLAN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777240" y="29260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regular user-generated traffic — the most common VLAN type.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251960" y="169164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48056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phone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04004" y="204368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480560" y="26060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VLAN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4480560" y="29260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Dedicated to IP phone traffic, prioritized for latency-sensitive QoS.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7955280" y="169164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183880" y="19202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7324" y="204368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183880" y="260604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VLAN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8183880" y="292608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traffic for switch/router administration — SSH, SNMP, HTTPS.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393192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777240" y="416052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stp_deck/icons/tag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00684" y="4283964"/>
            <a:ext cx="301752" cy="301752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77240" y="48463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VLAN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777240" y="516636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untagged traffic across a trunk link.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251960" y="393192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Shape 19"/>
          <p:cNvSpPr/>
          <p:nvPr/>
        </p:nvSpPr>
        <p:spPr>
          <a:xfrm>
            <a:off x="4480560" y="416052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4" descr="/home/claude/stp_deck/icons/sitemap_whit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4004" y="4283964"/>
            <a:ext cx="301752" cy="301752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4480560" y="48463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Default VLAN</a:t>
            </a:r>
            <a:endParaRPr lang="en-US" sz="1350" dirty="0"/>
          </a:p>
        </p:txBody>
      </p:sp>
      <p:sp>
        <p:nvSpPr>
          <p:cNvPr id="28" name="Text 21"/>
          <p:cNvSpPr/>
          <p:nvPr/>
        </p:nvSpPr>
        <p:spPr>
          <a:xfrm>
            <a:off x="4480560" y="516636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 — active on every port unless explicitly reassigned.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7955280" y="3931920"/>
            <a:ext cx="338328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0" name="Shape 23"/>
          <p:cNvSpPr/>
          <p:nvPr/>
        </p:nvSpPr>
        <p:spPr>
          <a:xfrm>
            <a:off x="8183880" y="416052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31" name="Image 5" descr="/home/claude/stp_deck/icons/ban_whit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307324" y="4283964"/>
            <a:ext cx="301752" cy="301752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8183880" y="4846320"/>
            <a:ext cx="292608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Black-Hole VLAN</a:t>
            </a:r>
            <a:endParaRPr lang="en-US" sz="1350" dirty="0"/>
          </a:p>
        </p:txBody>
      </p:sp>
      <p:sp>
        <p:nvSpPr>
          <p:cNvPr id="33" name="Text 25"/>
          <p:cNvSpPr/>
          <p:nvPr/>
        </p:nvSpPr>
        <p:spPr>
          <a:xfrm>
            <a:off x="8183880" y="5166360"/>
            <a:ext cx="2926080" cy="5943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unused VLAN assigned to disabled or unused ports for isolation.</a:t>
            </a:r>
            <a:endParaRPr lang="en-US" sz="1100" dirty="0"/>
          </a:p>
        </p:txBody>
      </p:sp>
      <p:sp>
        <p:nvSpPr>
          <p:cNvPr id="35" name="Text 26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1000" dirty="0"/>
          </a:p>
        </p:txBody>
      </p:sp>
      <p:sp>
        <p:nvSpPr>
          <p:cNvPr id="36" name="Text 27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layers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1 — VLANs and Tagging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Two PCs on the same switch, in different VLANs, cannot ping each other. Why?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cable is faulty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are separate broadcast domains and need a Layer 3 device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switch has no MAC table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block ICMP by default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 an 802.1Q trunk, which frames cross the link untagged?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None — every frame is tagged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in the native VLAN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in VLAN 1 only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Broadcast frames only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bits does the 802.1Q tag give the VLAN ID?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bits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bits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bits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 bits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21031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2EC4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02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777240" y="3291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Trunking &amp; Tagging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42062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Carrying multiple VLANs across a single link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TRUNKING &amp; TAGGING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a Trunk Link?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6400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trunk link carries traffic for </a:t>
            </a:r>
            <a:r>
              <a:rPr lang="en-US" sz="155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multiple VLANs</a:t>
            </a:r>
            <a:r>
              <a:rPr lang="en-US" sz="15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over a single physical connection — typically between switches, or between a switch and a router.</a:t>
            </a:r>
            <a:endParaRPr lang="en-US" sz="1550" dirty="0"/>
          </a:p>
        </p:txBody>
      </p:sp>
      <p:pic>
        <p:nvPicPr>
          <p:cNvPr id="5" name="Image 0" descr="/home/claude/stp_deck/assets/switch_neutral_a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3200400"/>
            <a:ext cx="2834640" cy="850392"/>
          </a:xfrm>
          <a:prstGeom prst="rect">
            <a:avLst/>
          </a:prstGeom>
        </p:spPr>
      </p:pic>
      <p:pic>
        <p:nvPicPr>
          <p:cNvPr id="6" name="Image 1" descr="/home/claude/stp_deck/assets/switch_neutral_b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14232" y="3200400"/>
            <a:ext cx="2834640" cy="85039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40080" y="409651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A</a:t>
            </a:r>
            <a:endParaRPr lang="en-US" sz="1200" dirty="0"/>
          </a:p>
        </p:txBody>
      </p:sp>
      <p:sp>
        <p:nvSpPr>
          <p:cNvPr id="8" name="Text 4"/>
          <p:cNvSpPr/>
          <p:nvPr/>
        </p:nvSpPr>
        <p:spPr>
          <a:xfrm>
            <a:off x="8714232" y="4096512"/>
            <a:ext cx="2834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B</a:t>
            </a:r>
            <a:endParaRPr lang="en-US" sz="1200" dirty="0"/>
          </a:p>
        </p:txBody>
      </p:sp>
      <p:sp>
        <p:nvSpPr>
          <p:cNvPr id="9" name="Shape 5"/>
          <p:cNvSpPr/>
          <p:nvPr/>
        </p:nvSpPr>
        <p:spPr>
          <a:xfrm>
            <a:off x="3474720" y="3625596"/>
            <a:ext cx="5239512" cy="0"/>
          </a:xfrm>
          <a:prstGeom prst="line">
            <a:avLst/>
          </a:prstGeom>
          <a:noFill/>
          <a:ln w="50800">
            <a:solidFill>
              <a:srgbClr val="0E95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6"/>
          <p:cNvSpPr/>
          <p:nvPr/>
        </p:nvSpPr>
        <p:spPr>
          <a:xfrm>
            <a:off x="5225796" y="3351276"/>
            <a:ext cx="1737360" cy="548640"/>
          </a:xfrm>
          <a:prstGeom prst="roundRect">
            <a:avLst>
              <a:gd name="adj" fmla="val 10000"/>
            </a:avLst>
          </a:prstGeom>
          <a:solidFill>
            <a:srgbClr val="FFFFFF"/>
          </a:solidFill>
          <a:ln w="19050">
            <a:solidFill>
              <a:srgbClr val="0E95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7"/>
          <p:cNvSpPr/>
          <p:nvPr/>
        </p:nvSpPr>
        <p:spPr>
          <a:xfrm>
            <a:off x="5225796" y="3351276"/>
            <a:ext cx="173736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</a:t>
            </a:r>
            <a:endParaRPr lang="en-US" sz="1300" dirty="0"/>
          </a:p>
        </p:txBody>
      </p:sp>
      <p:sp>
        <p:nvSpPr>
          <p:cNvPr id="12" name="Shape 8"/>
          <p:cNvSpPr/>
          <p:nvPr/>
        </p:nvSpPr>
        <p:spPr>
          <a:xfrm>
            <a:off x="4082796" y="2756916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2F6F8"/>
          </a:solidFill>
          <a:ln w="19050">
            <a:solidFill>
              <a:srgbClr val="3E9FD1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082796" y="2756916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500116" y="2756916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2F6F8"/>
          </a:solidFill>
          <a:ln w="19050">
            <a:solidFill>
              <a:srgbClr val="4FD1B3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5500116" y="2756916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917436" y="2756916"/>
            <a:ext cx="1188720" cy="365760"/>
          </a:xfrm>
          <a:prstGeom prst="roundRect">
            <a:avLst>
              <a:gd name="adj" fmla="val 15000"/>
            </a:avLst>
          </a:prstGeom>
          <a:solidFill>
            <a:srgbClr val="F2F6F8"/>
          </a:solidFill>
          <a:ln w="19050">
            <a:solidFill>
              <a:srgbClr val="2EC4B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917436" y="2756916"/>
            <a:ext cx="1188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30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48640" y="4736592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Tagged frames for VLANs 10, 20, and 30 all ride the same cable, distinguishable end to end by their 802.1Q tag.</a:t>
            </a:r>
            <a:endParaRPr lang="en-US" sz="1300" dirty="0"/>
          </a:p>
        </p:txBody>
      </p:sp>
      <p:sp>
        <p:nvSpPr>
          <p:cNvPr id="20" name="Text 15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lin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TRUNKING &amp; TAGGING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Access Ports vs. Trunk Ports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0725912" cy="566928"/>
          </a:xfrm>
          <a:prstGeom prst="rect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743200" y="1783080"/>
            <a:ext cx="3017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Access Port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5760720" y="1783080"/>
            <a:ext cx="55138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 Port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350008"/>
            <a:ext cx="10725912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350008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743200" y="2350008"/>
            <a:ext cx="3017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for exactly one VLAN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5760720" y="2350008"/>
            <a:ext cx="55138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Traffic for multiple VLANs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2916936"/>
            <a:ext cx="10725912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2916936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Tagging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743200" y="2916936"/>
            <a:ext cx="3017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are untagged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5760720" y="2916936"/>
            <a:ext cx="55138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are 802.1Q tagged (except native)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83864"/>
            <a:ext cx="10725912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483864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 use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743200" y="3483864"/>
            <a:ext cx="3017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devices — PCs, printers, phones*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760720" y="3483864"/>
            <a:ext cx="55138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Switch-to-switch, switch-to-router links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4050792"/>
            <a:ext cx="10725912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4050792"/>
            <a:ext cx="219456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Configuration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2743200" y="4050792"/>
            <a:ext cx="30175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switchport mode access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5760720" y="4050792"/>
            <a:ext cx="551383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switchport mode trunk</a:t>
            </a:r>
            <a:endParaRPr lang="en-US" sz="1250" dirty="0"/>
          </a:p>
        </p:txBody>
      </p:sp>
      <p:sp>
        <p:nvSpPr>
          <p:cNvPr id="24" name="Text 22"/>
          <p:cNvSpPr/>
          <p:nvPr/>
        </p:nvSpPr>
        <p:spPr>
          <a:xfrm>
            <a:off x="548640" y="521208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A phone port is often a hybrid: access for data, tagged for a separate voice VLAN.</a:t>
            </a:r>
            <a:endParaRPr lang="en-US" sz="1250" dirty="0"/>
          </a:p>
        </p:txBody>
      </p:sp>
      <p:sp>
        <p:nvSpPr>
          <p:cNvPr id="26" name="Text 2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1000" dirty="0"/>
          </a:p>
        </p:txBody>
      </p:sp>
      <p:sp>
        <p:nvSpPr>
          <p:cNvPr id="27" name="Text 2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uff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TRUNKING &amp; TAGGING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IEEE 802.1Q Frame Tagging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 inserts a 4-byte tag between the source MAC address and the EtherType/Length field of an Ethernet frame.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640080" y="2651760"/>
            <a:ext cx="1463040" cy="822960"/>
          </a:xfrm>
          <a:prstGeom prst="rect">
            <a:avLst/>
          </a:prstGeom>
          <a:solidFill>
            <a:srgbClr val="5B6B7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640080" y="265176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Dest. MAC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2103120" y="2651760"/>
            <a:ext cx="1463040" cy="822960"/>
          </a:xfrm>
          <a:prstGeom prst="rect">
            <a:avLst/>
          </a:prstGeom>
          <a:solidFill>
            <a:srgbClr val="5B6B7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2103120" y="2651760"/>
            <a:ext cx="14630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Src. MAC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3566160" y="2651760"/>
            <a:ext cx="1920240" cy="822960"/>
          </a:xfrm>
          <a:prstGeom prst="rect">
            <a:avLst/>
          </a:prstGeom>
          <a:solidFill>
            <a:srgbClr val="0E9594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3566160" y="2651760"/>
            <a:ext cx="19202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 Tag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5486400" y="2651760"/>
            <a:ext cx="1371600" cy="822960"/>
          </a:xfrm>
          <a:prstGeom prst="rect">
            <a:avLst/>
          </a:prstGeom>
          <a:solidFill>
            <a:srgbClr val="5B6B7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5486400" y="2651760"/>
            <a:ext cx="137160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EtherType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6858000" y="2651760"/>
            <a:ext cx="2377440" cy="822960"/>
          </a:xfrm>
          <a:prstGeom prst="rect">
            <a:avLst/>
          </a:prstGeom>
          <a:solidFill>
            <a:srgbClr val="5B6B7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6858000" y="2651760"/>
            <a:ext cx="23774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Payload</a:t>
            </a:r>
            <a:endParaRPr lang="en-US" sz="1100" dirty="0"/>
          </a:p>
        </p:txBody>
      </p:sp>
      <p:sp>
        <p:nvSpPr>
          <p:cNvPr id="15" name="Shape 13"/>
          <p:cNvSpPr/>
          <p:nvPr/>
        </p:nvSpPr>
        <p:spPr>
          <a:xfrm>
            <a:off x="9235440" y="2651760"/>
            <a:ext cx="1005840" cy="822960"/>
          </a:xfrm>
          <a:prstGeom prst="rect">
            <a:avLst/>
          </a:prstGeom>
          <a:solidFill>
            <a:srgbClr val="5B6B76"/>
          </a:solidFill>
          <a:ln w="19050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9235440" y="2651760"/>
            <a:ext cx="100584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FCS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4389120" y="3474720"/>
            <a:ext cx="0" cy="365760"/>
          </a:xfrm>
          <a:prstGeom prst="line">
            <a:avLst/>
          </a:prstGeom>
          <a:noFill/>
          <a:ln w="19050">
            <a:solidFill>
              <a:srgbClr val="0E9594"/>
            </a:solidFill>
            <a:prstDash val="dash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640080" y="3977640"/>
            <a:ext cx="10241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tag adds: Tag Protocol ID (TPID), Priority Code Point (PCP), Drop Eligible Indicator (DEI), and the 12-bit VLAN ID (VID).</a:t>
            </a:r>
            <a:endParaRPr lang="en-US" sz="1300" dirty="0"/>
          </a:p>
        </p:txBody>
      </p:sp>
      <p:sp>
        <p:nvSpPr>
          <p:cNvPr id="20" name="Text 17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1000" dirty="0"/>
          </a:p>
        </p:txBody>
      </p:sp>
      <p:sp>
        <p:nvSpPr>
          <p:cNvPr id="21" name="Text 18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z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TRUNKING &amp; TAGGING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Inside the 802.1Q Tag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9811512" cy="594360"/>
          </a:xfrm>
          <a:prstGeom prst="rect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Field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377440" y="1783080"/>
            <a:ext cx="1371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Size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3749040" y="1783080"/>
            <a:ext cx="66111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Purpose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377440"/>
            <a:ext cx="9811512" cy="594360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37744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TPID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377440" y="2377440"/>
            <a:ext cx="1371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 bits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3749040" y="2377440"/>
            <a:ext cx="66111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Protocol ID — identifies the frame as 802.1Q tagged (0x8100)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2971800"/>
            <a:ext cx="9811512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297180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PCP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377440" y="2971800"/>
            <a:ext cx="1371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bits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3749040" y="2971800"/>
            <a:ext cx="66111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Priority Code Point — maps to 802.1p QoS class of service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566160"/>
            <a:ext cx="9811512" cy="594360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56616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DEI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377440" y="3566160"/>
            <a:ext cx="1371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bit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3749040" y="3566160"/>
            <a:ext cx="66111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Drop Eligible Indicator — flags frames eligible to drop under congestion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4160520"/>
            <a:ext cx="9811512" cy="594360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4160520"/>
            <a:ext cx="18288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VID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2377440" y="4160520"/>
            <a:ext cx="1371600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 bits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3749040" y="4160520"/>
            <a:ext cx="6611112" cy="5943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Identifier — the actual VLAN number, 0–4095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z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 · TRUNKING &amp; TAGGING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Native VLAN &amp; Untagged Traffic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warning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191795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Frames belonging to the native VLAN cross a trunk without a tag. If both ends don't agree on which VLAN is native, traffic can leak between VLANs.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it consistent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Configure the same native VLAN on both ends of every trunk.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29768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2628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an unused VLAN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52628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Dedicate an unused VLAN as native so no real data ever rides untagged.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04672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27532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everything (802.1Q)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7532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Some designs force-tag the native VLAN too, closing the gap entirely.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21031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2EC4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03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777240" y="3291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Inter-VLAN Routing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42062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Because VLANs alone can't talk to each other</a:t>
            </a:r>
            <a:endParaRPr lang="en-US" sz="16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INTER-VLAN ROUTING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Why Do We Need Inter-VLAN Routing?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191795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are separate Layer 3 subnets and separate broadcast domains. A switch alone </a:t>
            </a:r>
            <a:r>
              <a:rPr lang="en-US" sz="15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cannot route</a:t>
            </a: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between them — that requires Layer 3 forwarding, from a router or a Layer 3 switch.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200400"/>
            <a:ext cx="5120640" cy="2377440"/>
          </a:xfrm>
          <a:prstGeom prst="roundRect">
            <a:avLst>
              <a:gd name="adj" fmla="val 307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34290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Router-on-a-Stick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3840480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router interface, subdivided into logical sub-interfaces — one per VLAN.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6035040" y="3200400"/>
            <a:ext cx="5120640" cy="2377440"/>
          </a:xfrm>
          <a:prstGeom prst="roundRect">
            <a:avLst>
              <a:gd name="adj" fmla="val 307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6263640" y="3429000"/>
            <a:ext cx="46634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3 Switch (SVI)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263640" y="3840480"/>
            <a:ext cx="4663440" cy="15544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Virtual Interfaces route between VLANs directly in hardware, at line rate.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1000" dirty="0"/>
          </a:p>
        </p:txBody>
      </p:sp>
      <p:sp>
        <p:nvSpPr>
          <p:cNvPr id="15" name="Text 1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gitbranc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INTER-VLAN ROUTING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Router-on-a-Stick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6858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single physical link connects a router to a trunk port. The router creates a logical sub-interface for each VLAN, each with its own IP and 802.1Q tag.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640080" y="3118104"/>
            <a:ext cx="1005840" cy="100584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rout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6394" y="3344418"/>
            <a:ext cx="553212" cy="55321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274320" y="4169664"/>
            <a:ext cx="17373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1645920" y="3621024"/>
            <a:ext cx="1463040" cy="0"/>
          </a:xfrm>
          <a:prstGeom prst="line">
            <a:avLst/>
          </a:prstGeom>
          <a:noFill/>
          <a:ln w="38100">
            <a:solidFill>
              <a:srgbClr val="0E959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6"/>
          <p:cNvSpPr/>
          <p:nvPr/>
        </p:nvSpPr>
        <p:spPr>
          <a:xfrm>
            <a:off x="1371600" y="2935224"/>
            <a:ext cx="20116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</a:t>
            </a:r>
            <a:endParaRPr lang="en-US" sz="950" dirty="0"/>
          </a:p>
          <a:p>
            <a:pPr marL="0" indent="0" algn="ctr">
              <a:buNone/>
            </a:pPr>
            <a:r>
              <a:rPr lang="en-US" sz="9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(Gi0/0.10, .20, .30)</a:t>
            </a:r>
            <a:endParaRPr lang="en-US" sz="950" dirty="0"/>
          </a:p>
        </p:txBody>
      </p:sp>
      <p:pic>
        <p:nvPicPr>
          <p:cNvPr id="10" name="Image 1" descr="/home/claude/stp_deck/assets/switch_vlan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8960" y="2880360"/>
            <a:ext cx="4937760" cy="1481328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3108960" y="4407408"/>
            <a:ext cx="49377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(trunk port)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4757623" y="4745736"/>
            <a:ext cx="109728" cy="109728"/>
          </a:xfrm>
          <a:prstGeom prst="ellipse">
            <a:avLst/>
          </a:prstGeom>
          <a:solidFill>
            <a:srgbClr val="3E9FD1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9"/>
          <p:cNvSpPr/>
          <p:nvPr/>
        </p:nvSpPr>
        <p:spPr>
          <a:xfrm>
            <a:off x="4263847" y="4892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10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843930" y="4745736"/>
            <a:ext cx="109728" cy="109728"/>
          </a:xfrm>
          <a:prstGeom prst="ellipse">
            <a:avLst/>
          </a:prstGeom>
          <a:solidFill>
            <a:srgbClr val="4FD1B3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1"/>
          <p:cNvSpPr/>
          <p:nvPr/>
        </p:nvSpPr>
        <p:spPr>
          <a:xfrm>
            <a:off x="5350154" y="4892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20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954926" y="4745736"/>
            <a:ext cx="109728" cy="109728"/>
          </a:xfrm>
          <a:prstGeom prst="ellipse">
            <a:avLst/>
          </a:prstGeom>
          <a:solidFill>
            <a:srgbClr val="2EC4B6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3"/>
          <p:cNvSpPr/>
          <p:nvPr/>
        </p:nvSpPr>
        <p:spPr>
          <a:xfrm>
            <a:off x="6461150" y="4892040"/>
            <a:ext cx="10972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 30</a:t>
            </a:r>
            <a:endParaRPr lang="en-US" sz="1050" dirty="0"/>
          </a:p>
        </p:txBody>
      </p:sp>
      <p:sp>
        <p:nvSpPr>
          <p:cNvPr id="18" name="Text 14"/>
          <p:cNvSpPr/>
          <p:nvPr/>
        </p:nvSpPr>
        <p:spPr>
          <a:xfrm>
            <a:off x="548640" y="553212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Simple and low-cost</a:t>
            </a:r>
            <a:r>
              <a:rPr lang="en-US" sz="13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but the single trunk link can become a bandwidth bottleneck as inter-VLAN traffic grows.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1000" dirty="0"/>
          </a:p>
        </p:txBody>
      </p:sp>
      <p:sp>
        <p:nvSpPr>
          <p:cNvPr id="21" name="Text 16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lin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INTER-VLAN ROUTING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Layer 3 Switch &amp; SVIs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191795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multilayer switch creates a Switch Virtual Interface (SVI) for each VLAN — a virtual routed interface with its own IP address, no external router needed.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822960" y="3200400"/>
            <a:ext cx="3291840" cy="1371600"/>
          </a:xfrm>
          <a:prstGeom prst="roundRect">
            <a:avLst>
              <a:gd name="adj" fmla="val 5333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822960" y="3383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SVI: VLAN 10</a:t>
            </a: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822960" y="38404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10.10.0.1/24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822960" y="4206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Vlan10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4480560" y="3200400"/>
            <a:ext cx="3291840" cy="1371600"/>
          </a:xfrm>
          <a:prstGeom prst="roundRect">
            <a:avLst>
              <a:gd name="adj" fmla="val 5333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9"/>
          <p:cNvSpPr/>
          <p:nvPr/>
        </p:nvSpPr>
        <p:spPr>
          <a:xfrm>
            <a:off x="4480560" y="3383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SVI: VLAN 20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480560" y="38404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10.20.0.1/24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480560" y="4206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Vlan20</a:t>
            </a:r>
            <a:endParaRPr lang="en-US" sz="950" dirty="0"/>
          </a:p>
        </p:txBody>
      </p:sp>
      <p:sp>
        <p:nvSpPr>
          <p:cNvPr id="15" name="Shape 12"/>
          <p:cNvSpPr/>
          <p:nvPr/>
        </p:nvSpPr>
        <p:spPr>
          <a:xfrm>
            <a:off x="8138160" y="3200400"/>
            <a:ext cx="3291840" cy="1371600"/>
          </a:xfrm>
          <a:prstGeom prst="roundRect">
            <a:avLst>
              <a:gd name="adj" fmla="val 5333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3"/>
          <p:cNvSpPr/>
          <p:nvPr/>
        </p:nvSpPr>
        <p:spPr>
          <a:xfrm>
            <a:off x="8138160" y="33832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SVI: VLAN 30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8138160" y="3840480"/>
            <a:ext cx="329184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500" dirty="0">
                <a:solidFill>
                  <a:srgbClr val="0E9594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10.30.0.1/24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8138160" y="4206240"/>
            <a:ext cx="32918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950" i="1" dirty="0">
                <a:solidFill>
                  <a:srgbClr val="5B6B7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interface Vlan30</a:t>
            </a:r>
            <a:endParaRPr lang="en-US" sz="950" dirty="0"/>
          </a:p>
        </p:txBody>
      </p:sp>
      <p:sp>
        <p:nvSpPr>
          <p:cNvPr id="19" name="Text 16"/>
          <p:cNvSpPr/>
          <p:nvPr/>
        </p:nvSpPr>
        <p:spPr>
          <a:xfrm>
            <a:off x="822960" y="4937760"/>
            <a:ext cx="9601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Routes at hardware (ASIC) speed — the preferred design for modern campus and data center networks.</a:t>
            </a:r>
            <a:endParaRPr lang="en-US" sz="1350" dirty="0"/>
          </a:p>
        </p:txBody>
      </p:sp>
      <p:sp>
        <p:nvSpPr>
          <p:cNvPr id="21" name="Text 17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endParaRPr lang="en-US" sz="1000" dirty="0"/>
          </a:p>
        </p:txBody>
      </p:sp>
      <p:sp>
        <p:nvSpPr>
          <p:cNvPr id="22" name="Text 18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activity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 · INTER-VLAN ROUTING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Router-on-a-Stick vs. Layer 3 Switch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9811512" cy="566928"/>
          </a:xfrm>
          <a:prstGeom prst="rect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Aspect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834640" y="1783080"/>
            <a:ext cx="3657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Router-on-a-Stick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492240" y="1783080"/>
            <a:ext cx="38679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Layer 3 Switch (SVI)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548640" y="2350008"/>
            <a:ext cx="9811512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548640" y="2350008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Performance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2834640" y="2350008"/>
            <a:ext cx="3657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Limited by one trunk link's bandwidth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6492240" y="2350008"/>
            <a:ext cx="38679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Routes at wire speed in hardware</a:t>
            </a:r>
            <a:endParaRPr lang="en-US" sz="1250" dirty="0"/>
          </a:p>
        </p:txBody>
      </p:sp>
      <p:sp>
        <p:nvSpPr>
          <p:cNvPr id="12" name="Shape 10"/>
          <p:cNvSpPr/>
          <p:nvPr/>
        </p:nvSpPr>
        <p:spPr>
          <a:xfrm>
            <a:off x="548640" y="2916936"/>
            <a:ext cx="9811512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548640" y="2916936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Cost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2834640" y="2916936"/>
            <a:ext cx="3657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Reuses an existing router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6492240" y="2916936"/>
            <a:ext cx="38679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a Layer 3-capable switch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483864"/>
            <a:ext cx="9811512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48640" y="3483864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Scalability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2834640" y="3483864"/>
            <a:ext cx="3657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Struggles as VLAN count/traffic grows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6492240" y="3483864"/>
            <a:ext cx="38679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Scales well for campus and data center use</a:t>
            </a:r>
            <a:endParaRPr lang="en-US" sz="1250" dirty="0"/>
          </a:p>
        </p:txBody>
      </p:sp>
      <p:sp>
        <p:nvSpPr>
          <p:cNvPr id="20" name="Shape 18"/>
          <p:cNvSpPr/>
          <p:nvPr/>
        </p:nvSpPr>
        <p:spPr>
          <a:xfrm>
            <a:off x="548640" y="4050792"/>
            <a:ext cx="9811512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548640" y="4050792"/>
            <a:ext cx="22860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Best fit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2834640" y="4050792"/>
            <a:ext cx="365760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Small networks, branch offices</a:t>
            </a:r>
            <a:endParaRPr lang="en-US" sz="1250" dirty="0"/>
          </a:p>
        </p:txBody>
      </p:sp>
      <p:sp>
        <p:nvSpPr>
          <p:cNvPr id="23" name="Text 21"/>
          <p:cNvSpPr/>
          <p:nvPr/>
        </p:nvSpPr>
        <p:spPr>
          <a:xfrm>
            <a:off x="6492240" y="4050792"/>
            <a:ext cx="3867912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Enterprise campus and core networks</a:t>
            </a:r>
            <a:endParaRPr lang="en-US" sz="1250" dirty="0"/>
          </a:p>
        </p:txBody>
      </p:sp>
      <p:sp>
        <p:nvSpPr>
          <p:cNvPr id="25" name="Text 22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endParaRPr lang="en-US" sz="1000" dirty="0"/>
          </a:p>
        </p:txBody>
      </p:sp>
      <p:sp>
        <p:nvSpPr>
          <p:cNvPr id="26" name="Text 23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uff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 YOUR UNDERSTANDING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Checkpoint 2 — Routing and Security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is the main drawback of router-on-a-stick?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82296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carry more than two VLANs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trunk link becomes the bandwidth bottleneck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requires VTP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cannot use 802.1Q tagging</a:t>
            </a:r>
          </a:p>
        </p:txBody>
      </p:sp>
      <p:sp>
        <p:nvSpPr>
          <p:cNvPr id="10" name="Card 10"/>
          <p:cNvSpPr/>
          <p:nvPr/>
        </p:nvSpPr>
        <p:spPr>
          <a:xfrm>
            <a:off x="435356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11"/>
          <p:cNvSpPr txBox="1"/>
          <p:nvPr/>
        </p:nvSpPr>
        <p:spPr>
          <a:xfrm>
            <a:off x="462788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</a:t>
            </a:r>
          </a:p>
        </p:txBody>
      </p:sp>
      <p:sp>
        <p:nvSpPr>
          <p:cNvPr id="12" name="Text 12"/>
          <p:cNvSpPr txBox="1"/>
          <p:nvPr/>
        </p:nvSpPr>
        <p:spPr>
          <a:xfrm>
            <a:off x="462788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attacker plugs a laptop into an access port and negotiates a trunk. What is this?</a:t>
            </a:r>
          </a:p>
        </p:txBody>
      </p:sp>
      <p:sp>
        <p:nvSpPr>
          <p:cNvPr id="13" name="Text 13"/>
          <p:cNvSpPr txBox="1"/>
          <p:nvPr/>
        </p:nvSpPr>
        <p:spPr>
          <a:xfrm>
            <a:off x="462788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tagging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spoofing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 flooding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ARP poisoning</a:t>
            </a:r>
          </a:p>
        </p:txBody>
      </p:sp>
      <p:sp>
        <p:nvSpPr>
          <p:cNvPr id="14" name="Card 14"/>
          <p:cNvSpPr/>
          <p:nvPr/>
        </p:nvSpPr>
        <p:spPr>
          <a:xfrm>
            <a:off x="8158480" y="1828800"/>
            <a:ext cx="3484880" cy="33000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5"/>
          <p:cNvSpPr txBox="1"/>
          <p:nvPr/>
        </p:nvSpPr>
        <p:spPr>
          <a:xfrm>
            <a:off x="8432800" y="2057400"/>
            <a:ext cx="293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050" b="1" kern="0" spc="15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</a:t>
            </a:r>
          </a:p>
        </p:txBody>
      </p:sp>
      <p:sp>
        <p:nvSpPr>
          <p:cNvPr id="16" name="Text 16"/>
          <p:cNvSpPr txBox="1"/>
          <p:nvPr/>
        </p:nvSpPr>
        <p:spPr>
          <a:xfrm>
            <a:off x="8432800" y="2423160"/>
            <a:ext cx="2936240" cy="10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3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single change does most to prevent that attack?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432800" y="3520440"/>
            <a:ext cx="2936240" cy="15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 VTP on every switch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Disable DTP and set access ports explicitly to access mode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every port into VLAN 1</a:t>
            </a:r>
          </a:p>
          <a:p>
            <a:pPr marL="0" indent="0">
              <a:lnSpc>
                <a:spcPct val="108000"/>
              </a:lnSpc>
              <a:spcAft>
                <a:spcPts val="700"/>
              </a:spcAft>
              <a:buNone/>
            </a:pPr>
            <a:r>
              <a:rPr lang="en-US" sz="11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D.  </a:t>
            </a:r>
            <a:r>
              <a:rPr lang="en-US" sz="11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Increase the trunk bandwidth</a:t>
            </a:r>
          </a:p>
        </p:txBody>
      </p:sp>
      <p:sp>
        <p:nvSpPr>
          <p:cNvPr id="18" name="Text 18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</a:t>
            </a:r>
          </a:p>
        </p:txBody>
      </p:sp>
      <p:sp>
        <p:nvSpPr>
          <p:cNvPr id="19" name="Text 19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5" grpId="0" animBg="1"/>
      <p:bldP spid="1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21031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2EC4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04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777240" y="3291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VLAN Trunking Protocol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42062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Keeping every switch's VLAN database in sync</a:t>
            </a:r>
            <a:endParaRPr lang="en-US" sz="16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VLAN TRUNKING PROTOCOL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What Is VTP?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datab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191795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(VLAN Trunking Protocol) is a Cisco protocol that </a:t>
            </a:r>
            <a:r>
              <a:rPr lang="en-US" sz="1500" b="1" dirty="0">
                <a:solidFill>
                  <a:srgbClr val="13407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distributes VLAN configuration</a:t>
            </a: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across all switches in a domain, so VLANs only need to be created once.</a:t>
            </a:r>
            <a:endParaRPr lang="en-US" sz="1500" dirty="0"/>
          </a:p>
        </p:txBody>
      </p:sp>
      <p:sp>
        <p:nvSpPr>
          <p:cNvPr id="7" name="Shape 4"/>
          <p:cNvSpPr/>
          <p:nvPr/>
        </p:nvSpPr>
        <p:spPr>
          <a:xfrm>
            <a:off x="54864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source of truth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a VLAN on one server switch — every switch in the domain learns it automatically.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29768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2628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Revision-numbered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52628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update carries a higher configuration revision number so switches know what's newest.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04672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27532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Domain-scoped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7532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Switches only exchange VTP updates if they share the same VTP domain name and password.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clou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VLAN TRUNKING PROTOCOL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VTP Modes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databas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8940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Server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create, modify, and delete VLANs. Advertises changes to the rest of the domain. Default mode.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429768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452628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sitemap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9724" y="208940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21208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Client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452628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Receives and forwards VTP updates but cannot create or modify VLANs locally.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8046720" y="1737360"/>
            <a:ext cx="342900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827532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lock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8764" y="2089404"/>
            <a:ext cx="301752" cy="301752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8961120" y="1965960"/>
            <a:ext cx="22860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Transparent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8275320" y="2606040"/>
            <a:ext cx="297180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Ignores domain updates and keeps its own local VLAN database — still forwards VTP frames it receives.</a:t>
            </a:r>
            <a:endParaRPr lang="en-US" sz="1250" dirty="0"/>
          </a:p>
        </p:txBody>
      </p:sp>
      <p:sp>
        <p:nvSpPr>
          <p:cNvPr id="20" name="Text 14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endParaRPr lang="en-US" sz="1000" dirty="0"/>
          </a:p>
        </p:txBody>
      </p:sp>
      <p:sp>
        <p:nvSpPr>
          <p:cNvPr id="21" name="Text 15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clou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 · VLAN TRUNKING PROTOCOL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VTP Versions &amp; Pruning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83080"/>
            <a:ext cx="10058400" cy="566928"/>
          </a:xfrm>
          <a:prstGeom prst="rect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Text 3"/>
          <p:cNvSpPr/>
          <p:nvPr/>
        </p:nvSpPr>
        <p:spPr>
          <a:xfrm>
            <a:off x="548640" y="1783080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</a:t>
            </a:r>
            <a:endParaRPr lang="en-US" sz="1300" dirty="0"/>
          </a:p>
        </p:txBody>
      </p:sp>
      <p:sp>
        <p:nvSpPr>
          <p:cNvPr id="6" name="Text 4"/>
          <p:cNvSpPr/>
          <p:nvPr/>
        </p:nvSpPr>
        <p:spPr>
          <a:xfrm>
            <a:off x="2651760" y="1783080"/>
            <a:ext cx="7955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Key Capability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548640" y="2350008"/>
            <a:ext cx="10058400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548640" y="2350008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v1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2651760" y="2350008"/>
            <a:ext cx="7955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Baseline VLAN propagation; normal range only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548640" y="2916936"/>
            <a:ext cx="10058400" cy="566928"/>
          </a:xfrm>
          <a:prstGeom prst="rect">
            <a:avLst/>
          </a:prstGeom>
          <a:solidFill>
            <a:srgbClr val="FFFFFF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48640" y="2916936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v2</a:t>
            </a:r>
            <a:endParaRPr lang="en-US" sz="1250" dirty="0"/>
          </a:p>
        </p:txBody>
      </p:sp>
      <p:sp>
        <p:nvSpPr>
          <p:cNvPr id="12" name="Text 10"/>
          <p:cNvSpPr/>
          <p:nvPr/>
        </p:nvSpPr>
        <p:spPr>
          <a:xfrm>
            <a:off x="2651760" y="2916936"/>
            <a:ext cx="7955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Token Ring VLAN support and consistency checks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548640" y="3483864"/>
            <a:ext cx="10058400" cy="566928"/>
          </a:xfrm>
          <a:prstGeom prst="rect">
            <a:avLst/>
          </a:prstGeom>
          <a:solidFill>
            <a:srgbClr val="F2F6F8"/>
          </a:solidFill>
          <a:ln w="9525">
            <a:solidFill>
              <a:srgbClr val="E9F1F4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548640" y="3483864"/>
            <a:ext cx="21031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v3</a:t>
            </a:r>
            <a:endParaRPr lang="en-US" sz="1250" dirty="0"/>
          </a:p>
        </p:txBody>
      </p:sp>
      <p:sp>
        <p:nvSpPr>
          <p:cNvPr id="15" name="Text 13"/>
          <p:cNvSpPr/>
          <p:nvPr/>
        </p:nvSpPr>
        <p:spPr>
          <a:xfrm>
            <a:off x="2651760" y="3483864"/>
            <a:ext cx="795528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Supports extended range VLANs and private VLANs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548640" y="3977640"/>
            <a:ext cx="10424160" cy="1554480"/>
          </a:xfrm>
          <a:prstGeom prst="roundRect">
            <a:avLst>
              <a:gd name="adj" fmla="val 4706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Shape 15"/>
          <p:cNvSpPr/>
          <p:nvPr/>
        </p:nvSpPr>
        <p:spPr>
          <a:xfrm>
            <a:off x="822960" y="4206240"/>
            <a:ext cx="777240" cy="77724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0" descr="/home/claude/stp_deck/icons/random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7839" y="4381119"/>
            <a:ext cx="427482" cy="427482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783080" y="4251960"/>
            <a:ext cx="4572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Pruning</a:t>
            </a:r>
            <a:endParaRPr lang="en-US" sz="1500" dirty="0"/>
          </a:p>
        </p:txBody>
      </p:sp>
      <p:sp>
        <p:nvSpPr>
          <p:cNvPr id="20" name="Text 17"/>
          <p:cNvSpPr/>
          <p:nvPr/>
        </p:nvSpPr>
        <p:spPr>
          <a:xfrm>
            <a:off x="1783080" y="4617720"/>
            <a:ext cx="8869680" cy="8229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5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Automatically stops sending a VLAN's broadcast/multicast/unknown-unicast traffic down trunks that lead to switches with no ports in that VLAN — reducing unnecessary flooding.</a:t>
            </a:r>
            <a:endParaRPr lang="en-US" sz="1250" dirty="0"/>
          </a:p>
        </p:txBody>
      </p:sp>
      <p:sp>
        <p:nvSpPr>
          <p:cNvPr id="22" name="Text 18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endParaRPr lang="en-US" sz="1000" dirty="0"/>
          </a:p>
        </p:txBody>
      </p:sp>
      <p:sp>
        <p:nvSpPr>
          <p:cNvPr id="23" name="Text 19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clou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0"/>
          <p:cNvSpPr/>
          <p:nvPr/>
        </p:nvSpPr>
        <p:spPr>
          <a:xfrm>
            <a:off x="731520" y="2103120"/>
            <a:ext cx="2743200" cy="12801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2EC4B6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05</a:t>
            </a:r>
            <a:endParaRPr lang="en-US" sz="8000" dirty="0"/>
          </a:p>
        </p:txBody>
      </p:sp>
      <p:sp>
        <p:nvSpPr>
          <p:cNvPr id="4" name="Text 1"/>
          <p:cNvSpPr/>
          <p:nvPr/>
        </p:nvSpPr>
        <p:spPr>
          <a:xfrm>
            <a:off x="777240" y="3291840"/>
            <a:ext cx="960120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Special VLANs &amp; Security</a:t>
            </a:r>
            <a:endParaRPr lang="en-US" sz="4000" dirty="0"/>
          </a:p>
        </p:txBody>
      </p:sp>
      <p:sp>
        <p:nvSpPr>
          <p:cNvPr id="5" name="Text 2"/>
          <p:cNvSpPr/>
          <p:nvPr/>
        </p:nvSpPr>
        <p:spPr>
          <a:xfrm>
            <a:off x="822960" y="4206240"/>
            <a:ext cx="8686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Voice, management, and defending against VLAN hopping</a:t>
            </a:r>
            <a:endParaRPr lang="en-US" sz="16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SPECIAL VLANS &amp; SECURITY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Voice VLAN &amp; Management VLAN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120640" cy="3931920"/>
          </a:xfrm>
          <a:prstGeom prst="roundRect">
            <a:avLst>
              <a:gd name="adj" fmla="val 186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822960" y="2011680"/>
            <a:ext cx="640080" cy="64008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phon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978" y="2155698"/>
            <a:ext cx="352044" cy="3520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00200" y="20574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Voice VLAN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2880360"/>
            <a:ext cx="45720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Separates VoIP signaling/media from data traffic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Enables QoS prioritization for low-latency voice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Typically tagged on an otherwise access port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035040" y="1737360"/>
            <a:ext cx="5120640" cy="3931920"/>
          </a:xfrm>
          <a:prstGeom prst="roundRect">
            <a:avLst>
              <a:gd name="adj" fmla="val 1860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09360" y="2011680"/>
            <a:ext cx="640080" cy="64008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lock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53378" y="2155698"/>
            <a:ext cx="352044" cy="3520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86600" y="2057400"/>
            <a:ext cx="338328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Management VLAN</a:t>
            </a:r>
            <a:endParaRPr lang="en-US" sz="1600" dirty="0"/>
          </a:p>
        </p:txBody>
      </p:sp>
      <p:sp>
        <p:nvSpPr>
          <p:cNvPr id="13" name="Text 9"/>
          <p:cNvSpPr/>
          <p:nvPr/>
        </p:nvSpPr>
        <p:spPr>
          <a:xfrm>
            <a:off x="6309360" y="2880360"/>
            <a:ext cx="4572000" cy="2468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Carries SSH, SNMP, and HTTPS admin traffic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Should never be VLAN 1 or a user data VLAN</a:t>
            </a:r>
            <a:endParaRPr lang="en-US" sz="125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25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Restrict access with ACLs on the SVI</a:t>
            </a:r>
            <a:endParaRPr lang="en-US" sz="1250" dirty="0"/>
          </a:p>
        </p:txBody>
      </p:sp>
      <p:sp>
        <p:nvSpPr>
          <p:cNvPr id="15" name="Text 1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31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activity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SPECIAL VLANS &amp; SECURITY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VLAN Hopping Attacks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737360"/>
            <a:ext cx="512064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usershield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8940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965960"/>
            <a:ext cx="3977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Spoofing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77240" y="2606040"/>
            <a:ext cx="46634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attacker's device negotiates trunking (DTP) with the switch, gaining access to all VLANs carried on that trunk.</a:t>
            </a:r>
            <a:endParaRPr lang="en-US" sz="1250" dirty="0"/>
          </a:p>
        </p:txBody>
      </p:sp>
      <p:sp>
        <p:nvSpPr>
          <p:cNvPr id="9" name="Shape 6"/>
          <p:cNvSpPr/>
          <p:nvPr/>
        </p:nvSpPr>
        <p:spPr>
          <a:xfrm>
            <a:off x="6035040" y="1737360"/>
            <a:ext cx="5120640" cy="2743200"/>
          </a:xfrm>
          <a:prstGeom prst="roundRect">
            <a:avLst>
              <a:gd name="adj" fmla="val 2667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63640" y="196596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random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7084" y="208940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6949440" y="1965960"/>
            <a:ext cx="397764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Double Tagging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6263640" y="2606040"/>
            <a:ext cx="4663440" cy="1691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attacker adds two 802.1Q tags; the outer tag is stripped at the first switch, letting the inner tag reach a different VLAN.</a:t>
            </a:r>
            <a:endParaRPr lang="en-US" sz="1250" dirty="0"/>
          </a:p>
        </p:txBody>
      </p:sp>
      <p:sp>
        <p:nvSpPr>
          <p:cNvPr id="14" name="Shape 10"/>
          <p:cNvSpPr/>
          <p:nvPr/>
        </p:nvSpPr>
        <p:spPr>
          <a:xfrm>
            <a:off x="548640" y="4754880"/>
            <a:ext cx="10607040" cy="1097280"/>
          </a:xfrm>
          <a:prstGeom prst="roundRect">
            <a:avLst>
              <a:gd name="adj" fmla="val 6667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77240" y="4937760"/>
            <a:ext cx="685800" cy="68580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warning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45" y="5092065"/>
            <a:ext cx="377190" cy="3771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937760"/>
            <a:ext cx="914400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350" i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Both exploit default, permissive trunking behavior — which is exactly why hardening access ports matters.</a:t>
            </a:r>
            <a:endParaRPr lang="en-US" sz="1350" dirty="0"/>
          </a:p>
        </p:txBody>
      </p:sp>
      <p:sp>
        <p:nvSpPr>
          <p:cNvPr id="19" name="Text 1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32</a:t>
            </a:r>
            <a:endParaRPr lang="en-US" sz="1000" dirty="0"/>
          </a:p>
        </p:txBody>
      </p:sp>
      <p:sp>
        <p:nvSpPr>
          <p:cNvPr id="20" name="Text 1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iel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SPECIAL VLANS &amp; SECURITY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Mitigating VLAN Hopping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31520" y="20345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215798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182880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Disable auto-trunking (DTP) — set unused/access ports to switchport nonegotiate</a:t>
            </a:r>
            <a:endParaRPr lang="en-US" sz="1200" dirty="0"/>
          </a:p>
        </p:txBody>
      </p:sp>
      <p:sp>
        <p:nvSpPr>
          <p:cNvPr id="8" name="Shape 5"/>
          <p:cNvSpPr/>
          <p:nvPr/>
        </p:nvSpPr>
        <p:spPr>
          <a:xfrm>
            <a:off x="6035040" y="169164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Shape 6"/>
          <p:cNvSpPr/>
          <p:nvPr/>
        </p:nvSpPr>
        <p:spPr>
          <a:xfrm>
            <a:off x="6217920" y="203454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0" name="Image 1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364" y="2157984"/>
            <a:ext cx="301752" cy="301752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949440" y="182880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Explicitly set access ports to access mode, never leave them to negotiate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548640" y="315468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3" name="Shape 9"/>
          <p:cNvSpPr/>
          <p:nvPr/>
        </p:nvSpPr>
        <p:spPr>
          <a:xfrm>
            <a:off x="731520" y="349758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4" name="Image 2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3621024"/>
            <a:ext cx="301752" cy="301752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463040" y="329184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Change the native VLAN off VLAN 1 and off any data VLAN</a:t>
            </a:r>
            <a:endParaRPr lang="en-US" sz="1200" dirty="0"/>
          </a:p>
        </p:txBody>
      </p:sp>
      <p:sp>
        <p:nvSpPr>
          <p:cNvPr id="16" name="Shape 11"/>
          <p:cNvSpPr/>
          <p:nvPr/>
        </p:nvSpPr>
        <p:spPr>
          <a:xfrm>
            <a:off x="6035040" y="315468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Shape 12"/>
          <p:cNvSpPr/>
          <p:nvPr/>
        </p:nvSpPr>
        <p:spPr>
          <a:xfrm>
            <a:off x="6217920" y="349758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8" name="Image 3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364" y="3621024"/>
            <a:ext cx="301752" cy="301752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6949440" y="329184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Tag the native VLAN on trunks where supported, to remove the untagged gap</a:t>
            </a:r>
            <a:endParaRPr lang="en-US" sz="1200" dirty="0"/>
          </a:p>
        </p:txBody>
      </p:sp>
      <p:sp>
        <p:nvSpPr>
          <p:cNvPr id="20" name="Shape 14"/>
          <p:cNvSpPr/>
          <p:nvPr/>
        </p:nvSpPr>
        <p:spPr>
          <a:xfrm>
            <a:off x="548640" y="461772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5"/>
          <p:cNvSpPr/>
          <p:nvPr/>
        </p:nvSpPr>
        <p:spPr>
          <a:xfrm>
            <a:off x="731520" y="496062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2" name="Image 4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964" y="5084064"/>
            <a:ext cx="301752" cy="301752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1463040" y="475488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Prune unused VLANs from trunks so they cannot carry attacker traffic</a:t>
            </a:r>
            <a:endParaRPr lang="en-US" sz="1200" dirty="0"/>
          </a:p>
        </p:txBody>
      </p:sp>
      <p:sp>
        <p:nvSpPr>
          <p:cNvPr id="24" name="Shape 17"/>
          <p:cNvSpPr/>
          <p:nvPr/>
        </p:nvSpPr>
        <p:spPr>
          <a:xfrm>
            <a:off x="6035040" y="4617720"/>
            <a:ext cx="5120640" cy="1234440"/>
          </a:xfrm>
          <a:prstGeom prst="roundRect">
            <a:avLst>
              <a:gd name="adj" fmla="val 5926"/>
            </a:avLst>
          </a:prstGeom>
          <a:solidFill>
            <a:srgbClr val="F2F6F8"/>
          </a:solidFill>
          <a:ln w="12700">
            <a:solidFill>
              <a:srgbClr val="E4EAEE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5" name="Shape 18"/>
          <p:cNvSpPr/>
          <p:nvPr/>
        </p:nvSpPr>
        <p:spPr>
          <a:xfrm>
            <a:off x="6217920" y="4960620"/>
            <a:ext cx="548640" cy="5486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6" name="Image 5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1364" y="5084064"/>
            <a:ext cx="301752" cy="301752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949440" y="4754880"/>
            <a:ext cx="4023360" cy="9601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Move unused ports to a dedicated black-hole VLAN and administratively shut them</a:t>
            </a:r>
            <a:endParaRPr lang="en-US" sz="1200" dirty="0"/>
          </a:p>
        </p:txBody>
      </p:sp>
      <p:sp>
        <p:nvSpPr>
          <p:cNvPr id="29" name="Text 2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33</a:t>
            </a:r>
            <a:endParaRPr lang="en-US" sz="1000" dirty="0"/>
          </a:p>
        </p:txBody>
      </p:sp>
      <p:sp>
        <p:nvSpPr>
          <p:cNvPr id="30" name="Text 2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 · SPECIAL VLANS &amp; SECURITY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Private VLANs (PVLANs)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1005840" cy="100584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mage 0" descr="/home/claude/stp_deck/icons/eye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4954" y="1917954"/>
            <a:ext cx="553212" cy="553212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828800" y="1783080"/>
            <a:ext cx="932688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Private VLAN splits one primary VLAN into isolated secondary VLANs — useful when hosts need internet access but must not see each other (e.g. hotel or hosting networks).</a:t>
            </a:r>
            <a:endParaRPr lang="en-US" sz="1450" dirty="0"/>
          </a:p>
        </p:txBody>
      </p:sp>
      <p:sp>
        <p:nvSpPr>
          <p:cNvPr id="7" name="Shape 4"/>
          <p:cNvSpPr/>
          <p:nvPr/>
        </p:nvSpPr>
        <p:spPr>
          <a:xfrm>
            <a:off x="54864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8" name="Text 5"/>
          <p:cNvSpPr/>
          <p:nvPr/>
        </p:nvSpPr>
        <p:spPr>
          <a:xfrm>
            <a:off x="77724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Promiscuous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7724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communicate with every port in the primary VLAN — typically the router/gateway port.</a:t>
            </a:r>
            <a:endParaRPr lang="en-US" sz="1250" dirty="0"/>
          </a:p>
        </p:txBody>
      </p:sp>
      <p:sp>
        <p:nvSpPr>
          <p:cNvPr id="10" name="Shape 7"/>
          <p:cNvSpPr/>
          <p:nvPr/>
        </p:nvSpPr>
        <p:spPr>
          <a:xfrm>
            <a:off x="429768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1" name="Text 8"/>
          <p:cNvSpPr/>
          <p:nvPr/>
        </p:nvSpPr>
        <p:spPr>
          <a:xfrm>
            <a:off x="452628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Isolated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52628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only communicate with promiscuous ports — completely cut off from other secondary ports.</a:t>
            </a:r>
            <a:endParaRPr lang="en-US" sz="1250" dirty="0"/>
          </a:p>
        </p:txBody>
      </p:sp>
      <p:sp>
        <p:nvSpPr>
          <p:cNvPr id="13" name="Shape 10"/>
          <p:cNvSpPr/>
          <p:nvPr/>
        </p:nvSpPr>
        <p:spPr>
          <a:xfrm>
            <a:off x="8046720" y="3108960"/>
            <a:ext cx="3429000" cy="2468880"/>
          </a:xfrm>
          <a:prstGeom prst="roundRect">
            <a:avLst>
              <a:gd name="adj" fmla="val 2963"/>
            </a:avLst>
          </a:prstGeom>
          <a:solidFill>
            <a:srgbClr val="F2F6F9"/>
          </a:solidFill>
          <a:ln/>
          <a:effectLst>
            <a:outerShdw blurRad="76200" dist="25400" dir="5400000" algn="bl" rotWithShape="0">
              <a:srgbClr val="365673">
                <a:alpha val="18000"/>
              </a:srgbClr>
            </a:outerShdw>
          </a:effectLst>
        </p:spPr>
        <p:txBody>
          <a:bodyPr/>
          <a:lstStyle/>
          <a:p>
            <a:endParaRPr lang="en-US"/>
          </a:p>
        </p:txBody>
      </p:sp>
      <p:sp>
        <p:nvSpPr>
          <p:cNvPr id="14" name="Text 11"/>
          <p:cNvSpPr/>
          <p:nvPr/>
        </p:nvSpPr>
        <p:spPr>
          <a:xfrm>
            <a:off x="8275320" y="3337560"/>
            <a:ext cx="2971800" cy="36576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Community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8275320" y="3749040"/>
            <a:ext cx="2971800" cy="16459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Can communicate with each other and with promiscuous ports, but not with isolated ports.</a:t>
            </a:r>
            <a:endParaRPr lang="en-US" sz="1250" dirty="0"/>
          </a:p>
        </p:txBody>
      </p:sp>
      <p:sp>
        <p:nvSpPr>
          <p:cNvPr id="17" name="Text 1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34</a:t>
            </a:r>
            <a:endParaRPr lang="en-US" sz="1000" dirty="0"/>
          </a:p>
        </p:txBody>
      </p:sp>
      <p:sp>
        <p:nvSpPr>
          <p:cNvPr id="18" name="Text 1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iel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DESIGN &amp; BEST PRACTICES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Basic VLAN Configuration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548640" y="1600200"/>
            <a:ext cx="106070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4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minimal Cisco IOS example: create a VLAN, assign an access port, and build a trunk.</a:t>
            </a:r>
            <a:endParaRPr lang="en-US" sz="1450" dirty="0"/>
          </a:p>
        </p:txBody>
      </p:sp>
      <p:sp>
        <p:nvSpPr>
          <p:cNvPr id="5" name="Shape 3"/>
          <p:cNvSpPr/>
          <p:nvPr/>
        </p:nvSpPr>
        <p:spPr>
          <a:xfrm>
            <a:off x="548640" y="2194560"/>
            <a:ext cx="10607040" cy="3566160"/>
          </a:xfrm>
          <a:prstGeom prst="roundRect">
            <a:avLst>
              <a:gd name="adj" fmla="val 2051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68680" y="2423160"/>
            <a:ext cx="9966960" cy="3200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Switch(config)# vlan 10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Switch(config-vlan)# name Sales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Switch(config)# interface fastEthernet 0/1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Switch(config-if)# switchport mode access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Switch(config-if)# switchport access vlan 10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Switch(config)# interface gigabitEthernet 0/1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Switch(config-if)# switchport mode trunk</a:t>
            </a:r>
            <a:endParaRPr lang="en-US" sz="1350" dirty="0"/>
          </a:p>
          <a:p>
            <a:pPr marL="0" indent="0">
              <a:spcAft>
                <a:spcPts val="800"/>
              </a:spcAft>
              <a:buNone/>
            </a:pPr>
            <a:r>
              <a:rPr lang="en-US" sz="1350" dirty="0">
                <a:solidFill>
                  <a:srgbClr val="2EC4B6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Switch(config-if)# switchport trunk native vlan 999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9" name="Text 6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ma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DESIGN &amp; BEST PRACTICES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VLAN Design Best Practices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2024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sitemap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545" y="2074545"/>
            <a:ext cx="377190" cy="37719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45920" y="192024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before you build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645920" y="2404872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Map VLANs to function (Data, Voice, Mgmt) — not to physical location — before configuring anything.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035040" y="169164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263640" y="192024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ta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945" y="2074545"/>
            <a:ext cx="377190" cy="37719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132320" y="192024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Use a consistent numbering scheme</a:t>
            </a:r>
            <a:endParaRPr lang="en-US" sz="1500" dirty="0"/>
          </a:p>
        </p:txBody>
      </p:sp>
      <p:sp>
        <p:nvSpPr>
          <p:cNvPr id="13" name="Text 9"/>
          <p:cNvSpPr/>
          <p:nvPr/>
        </p:nvSpPr>
        <p:spPr>
          <a:xfrm>
            <a:off x="7132320" y="2404872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e.g. VLAN 1X = Site 1, 2X = Site 2, so IDs are predictable across the network.</a:t>
            </a:r>
            <a:endParaRPr lang="en-US" sz="1200" dirty="0"/>
          </a:p>
        </p:txBody>
      </p:sp>
      <p:sp>
        <p:nvSpPr>
          <p:cNvPr id="14" name="Shape 10"/>
          <p:cNvSpPr/>
          <p:nvPr/>
        </p:nvSpPr>
        <p:spPr>
          <a:xfrm>
            <a:off x="54864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1"/>
          <p:cNvSpPr/>
          <p:nvPr/>
        </p:nvSpPr>
        <p:spPr>
          <a:xfrm>
            <a:off x="777240" y="416052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6" name="Image 2" descr="/home/claude/stp_deck/icons/expand_whit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1545" y="4314825"/>
            <a:ext cx="377190" cy="37719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645920" y="416052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Leave room to grow</a:t>
            </a:r>
            <a:endParaRPr lang="en-US" sz="1500" dirty="0"/>
          </a:p>
        </p:txBody>
      </p:sp>
      <p:sp>
        <p:nvSpPr>
          <p:cNvPr id="18" name="Text 13"/>
          <p:cNvSpPr/>
          <p:nvPr/>
        </p:nvSpPr>
        <p:spPr>
          <a:xfrm>
            <a:off x="1645920" y="4645152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Reserve blocks of VLAN IDs for future departments or sites rather than numbering sequentially.</a:t>
            </a:r>
            <a:endParaRPr lang="en-US" sz="1200" dirty="0"/>
          </a:p>
        </p:txBody>
      </p:sp>
      <p:sp>
        <p:nvSpPr>
          <p:cNvPr id="19" name="Shape 14"/>
          <p:cNvSpPr/>
          <p:nvPr/>
        </p:nvSpPr>
        <p:spPr>
          <a:xfrm>
            <a:off x="6035040" y="3931920"/>
            <a:ext cx="5120640" cy="1965960"/>
          </a:xfrm>
          <a:prstGeom prst="roundRect">
            <a:avLst>
              <a:gd name="adj" fmla="val 3721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Shape 15"/>
          <p:cNvSpPr/>
          <p:nvPr/>
        </p:nvSpPr>
        <p:spPr>
          <a:xfrm>
            <a:off x="6263640" y="4160520"/>
            <a:ext cx="685800" cy="6858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21" name="Image 3" descr="/home/claude/stp_deck/icons/shield_whit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17945" y="4314825"/>
            <a:ext cx="377190" cy="37719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7132320" y="4160520"/>
            <a:ext cx="384048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Isolate management traffic</a:t>
            </a:r>
            <a:endParaRPr lang="en-US" sz="1500" dirty="0"/>
          </a:p>
        </p:txBody>
      </p:sp>
      <p:sp>
        <p:nvSpPr>
          <p:cNvPr id="23" name="Text 17"/>
          <p:cNvSpPr/>
          <p:nvPr/>
        </p:nvSpPr>
        <p:spPr>
          <a:xfrm>
            <a:off x="7132320" y="4645152"/>
            <a:ext cx="384048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2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Keep admin access on its own VLAN, off VLAN 1, protected by ACLs.</a:t>
            </a:r>
            <a:endParaRPr lang="en-US" sz="1200" dirty="0"/>
          </a:p>
        </p:txBody>
      </p:sp>
      <p:sp>
        <p:nvSpPr>
          <p:cNvPr id="25" name="Text 18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36</a:t>
            </a:r>
            <a:endParaRPr lang="en-US" sz="1000" dirty="0"/>
          </a:p>
        </p:txBody>
      </p:sp>
      <p:sp>
        <p:nvSpPr>
          <p:cNvPr id="26" name="Text 19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checkcircl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 · DESIGN &amp; BEST PRACTICES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530352" y="658368"/>
            <a:ext cx="10515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Advantages &amp; Limitations</a:t>
            </a:r>
            <a:endParaRPr lang="en-US" sz="32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5120640" cy="4206240"/>
          </a:xfrm>
          <a:prstGeom prst="roundRect">
            <a:avLst>
              <a:gd name="adj" fmla="val 1739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777240" y="1965960"/>
            <a:ext cx="548640" cy="54864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6" name="Image 0" descr="/home/claude/stp_deck/icons/check_whit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0684" y="2089404"/>
            <a:ext cx="301752" cy="30175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63040" y="20116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Advantages</a:t>
            </a:r>
            <a:endParaRPr lang="en-US" sz="1800" dirty="0"/>
          </a:p>
        </p:txBody>
      </p:sp>
      <p:sp>
        <p:nvSpPr>
          <p:cNvPr id="8" name="Text 5"/>
          <p:cNvSpPr/>
          <p:nvPr/>
        </p:nvSpPr>
        <p:spPr>
          <a:xfrm>
            <a:off x="822960" y="2697480"/>
            <a:ext cx="457200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Segments broadcast domains without new cabling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Improves security by isolating sensitive traffic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Groups users logically instead of by location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Scales cleanly as the organization grows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6126480" y="1691640"/>
            <a:ext cx="5120640" cy="4206240"/>
          </a:xfrm>
          <a:prstGeom prst="roundRect">
            <a:avLst>
              <a:gd name="adj" fmla="val 1739"/>
            </a:avLst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Shape 7"/>
          <p:cNvSpPr/>
          <p:nvPr/>
        </p:nvSpPr>
        <p:spPr>
          <a:xfrm>
            <a:off x="6355080" y="1965960"/>
            <a:ext cx="548640" cy="548640"/>
          </a:xfrm>
          <a:prstGeom prst="ellipse">
            <a:avLst/>
          </a:prstGeom>
          <a:solidFill>
            <a:srgbClr val="0E9594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11" name="Image 1" descr="/home/claude/stp_deck/icons/warning_whit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8524" y="2089404"/>
            <a:ext cx="301752" cy="301752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7040880" y="2011680"/>
            <a:ext cx="36576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Limitations</a:t>
            </a:r>
            <a:endParaRPr lang="en-US" sz="1800" dirty="0"/>
          </a:p>
        </p:txBody>
      </p:sp>
      <p:sp>
        <p:nvSpPr>
          <p:cNvPr id="13" name="Text 9"/>
          <p:cNvSpPr/>
          <p:nvPr/>
        </p:nvSpPr>
        <p:spPr>
          <a:xfrm>
            <a:off x="6400800" y="2697480"/>
            <a:ext cx="4572000" cy="30175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Requires a router or L3 switch for inter-VLAN traffic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Misconfigured trunks/native VLANs open security gaps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VTP mistakes can wipe VLAN databases domain-wide</a:t>
            </a:r>
            <a:endParaRPr lang="en-US" sz="13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Adds operational complexity vs. a flat network</a:t>
            </a:r>
            <a:endParaRPr lang="en-US" sz="1300" dirty="0"/>
          </a:p>
        </p:txBody>
      </p:sp>
      <p:sp>
        <p:nvSpPr>
          <p:cNvPr id="15" name="Text 10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37</a:t>
            </a:r>
            <a:endParaRPr lang="en-US" sz="1000" dirty="0"/>
          </a:p>
        </p:txBody>
      </p:sp>
      <p:sp>
        <p:nvSpPr>
          <p:cNvPr id="16" name="Text 11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  <p:sp>
        <p:nvSpPr>
          <p:cNvPr id="960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961" name="Icon" descr="icons/shuffl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How You'll Be Assessed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Text 6"/>
          <p:cNvSpPr txBox="1"/>
          <p:nvPr/>
        </p:nvSpPr>
        <p:spPr>
          <a:xfrm>
            <a:off x="548640" y="1783080"/>
            <a:ext cx="10881360" cy="34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lab step is verified before the group moves on — the instructor checks your show vlan brief output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You are assessed on the ping that works and the ping that does not, and on explaining both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cross-switch ping fails, a correct diagnosis counts for as much as a correct command</a:t>
            </a:r>
          </a:p>
          <a:p>
            <a:pPr marL="228600" indent="-228600">
              <a:lnSpc>
                <a:spcPct val="108000"/>
              </a:lnSpc>
              <a:spcAft>
                <a:spcPts val="1400"/>
              </a:spcAft>
              <a:buSzPct val="100000"/>
              <a:buChar char="•"/>
            </a:pPr>
            <a:r>
              <a:rPr lang="en-US" sz="15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Checkpoint questions between sections are formative, not graded</a:t>
            </a:r>
          </a:p>
        </p:txBody>
      </p:sp>
      <p:sp>
        <p:nvSpPr>
          <p:cNvPr id="7" name="Card 7"/>
          <p:cNvSpPr/>
          <p:nvPr/>
        </p:nvSpPr>
        <p:spPr>
          <a:xfrm>
            <a:off x="548640" y="5303520"/>
            <a:ext cx="10881360" cy="91440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8"/>
          <p:cNvSpPr txBox="1"/>
          <p:nvPr/>
        </p:nvSpPr>
        <p:spPr>
          <a:xfrm>
            <a:off x="868680" y="5486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Success criteria — by the close of this session each group has VLAN 100 and 200 live on both switches, a working trunk between them, hosts getting DHCP in the right VLAN, and can explain why an SVI was needed.</a:t>
            </a:r>
          </a:p>
        </p:txBody>
      </p:sp>
      <p:sp>
        <p:nvSpPr>
          <p:cNvPr id="9" name="Text 9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</a:t>
            </a:r>
          </a:p>
        </p:txBody>
      </p:sp>
      <p:sp>
        <p:nvSpPr>
          <p:cNvPr id="10" name="Text 10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38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548640"/>
            <a:ext cx="91440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 Takeaways</a:t>
            </a:r>
            <a:endParaRPr lang="en-US" sz="3200" dirty="0"/>
          </a:p>
        </p:txBody>
      </p:sp>
      <p:sp>
        <p:nvSpPr>
          <p:cNvPr id="3" name="Shape 1"/>
          <p:cNvSpPr/>
          <p:nvPr/>
        </p:nvSpPr>
        <p:spPr>
          <a:xfrm>
            <a:off x="640080" y="1463040"/>
            <a:ext cx="5120640" cy="2011680"/>
          </a:xfrm>
          <a:prstGeom prst="roundRect">
            <a:avLst>
              <a:gd name="adj" fmla="val 3636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914400" y="1691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segment broadcast domains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914400" y="219456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physical switch fabric becomes many logical networks.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217920" y="1463040"/>
            <a:ext cx="5120640" cy="2011680"/>
          </a:xfrm>
          <a:prstGeom prst="roundRect">
            <a:avLst>
              <a:gd name="adj" fmla="val 3636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92240" y="1691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Trunks carry many VLANs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492240" y="219456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802.1Q tags each frame so switches know which VLAN it belongs to.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40080" y="3749040"/>
            <a:ext cx="5120640" cy="2011680"/>
          </a:xfrm>
          <a:prstGeom prst="roundRect">
            <a:avLst>
              <a:gd name="adj" fmla="val 3636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914400" y="3977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Routing bridges VLANs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914400" y="448056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Router-on-a-stick or an L3 switch (SVI) moves traffic between them.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217920" y="3749040"/>
            <a:ext cx="5120640" cy="2011680"/>
          </a:xfrm>
          <a:prstGeom prst="roundRect">
            <a:avLst>
              <a:gd name="adj" fmla="val 3636"/>
            </a:avLst>
          </a:prstGeom>
          <a:solidFill>
            <a:srgbClr val="13315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492240" y="397764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2EC4B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Design and secure deliberately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492240" y="4480560"/>
            <a:ext cx="457200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3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Consistent numbering, protected management VLANs, and hardened trunks prevent VLAN hopping.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r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35</a:t>
            </a:r>
            <a:endParaRPr lang="en-US" sz="1000" dirty="0"/>
          </a:p>
        </p:txBody>
      </p:sp>
      <p:sp>
        <p:nvSpPr>
          <p:cNvPr id="17" name="Text 14"/>
          <p:cNvSpPr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l">
              <a:buNone/>
            </a:pPr>
            <a:r>
              <a:rPr lang="en-US" sz="100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VLANs — Virtual LANs</a:t>
            </a:r>
            <a:endParaRPr lang="en-US" sz="10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2"/>
          <p:cNvSpPr txBox="1"/>
          <p:nvPr/>
        </p:nvSpPr>
        <p:spPr>
          <a:xfrm>
            <a:off x="548640" y="384048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00" b="1" kern="0" spc="200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INSTRUCTOR NOTES</a:t>
            </a:r>
          </a:p>
        </p:txBody>
      </p:sp>
      <p:sp>
        <p:nvSpPr>
          <p:cNvPr id="3" name="Text 3"/>
          <p:cNvSpPr txBox="1"/>
          <p:nvPr/>
        </p:nvSpPr>
        <p:spPr>
          <a:xfrm>
            <a:off x="530352" y="658368"/>
            <a:ext cx="96926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3200" b="1" dirty="0">
                <a:solidFill>
                  <a:srgbClr val="16232E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Answer Key</a:t>
            </a:r>
          </a:p>
        </p:txBody>
      </p:sp>
      <p:sp>
        <p:nvSpPr>
          <p:cNvPr id="4" name="IconCircle"/>
          <p:cNvSpPr/>
          <p:nvPr/>
        </p:nvSpPr>
        <p:spPr>
          <a:xfrm>
            <a:off x="10378440" y="457200"/>
            <a:ext cx="640080" cy="640080"/>
          </a:xfrm>
          <a:prstGeom prst="ellipse">
            <a:avLst/>
          </a:prstGeom>
          <a:solidFill>
            <a:srgbClr val="1C7293"/>
          </a:solidFill>
          <a:ln/>
        </p:spPr>
        <p:txBody>
          <a:bodyPr/>
          <a:lstStyle/>
          <a:p>
            <a:endParaRPr lang="en-US"/>
          </a:p>
        </p:txBody>
      </p:sp>
      <p:pic>
        <p:nvPicPr>
          <p:cNvPr id="5" name="Icon" descr="icons/checkcirc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44861" y="623621"/>
            <a:ext cx="307238" cy="307238"/>
          </a:xfrm>
          <a:prstGeom prst="rect">
            <a:avLst/>
          </a:prstGeom>
        </p:spPr>
      </p:pic>
      <p:sp>
        <p:nvSpPr>
          <p:cNvPr id="6" name="Card 6"/>
          <p:cNvSpPr/>
          <p:nvPr/>
        </p:nvSpPr>
        <p:spPr>
          <a:xfrm>
            <a:off x="54864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7"/>
          <p:cNvSpPr txBox="1"/>
          <p:nvPr/>
        </p:nvSpPr>
        <p:spPr>
          <a:xfrm>
            <a:off x="82296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1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8" name="Text 8"/>
          <p:cNvSpPr txBox="1"/>
          <p:nvPr/>
        </p:nvSpPr>
        <p:spPr>
          <a:xfrm>
            <a:off x="82296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VLAN is its own broadcast domain and its own subnet. Crossing between them is Layer 3 work.</a:t>
            </a:r>
          </a:p>
        </p:txBody>
      </p:sp>
      <p:sp>
        <p:nvSpPr>
          <p:cNvPr id="9" name="Card 9"/>
          <p:cNvSpPr/>
          <p:nvPr/>
        </p:nvSpPr>
        <p:spPr>
          <a:xfrm>
            <a:off x="435356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0" name="Text 10"/>
          <p:cNvSpPr txBox="1"/>
          <p:nvPr/>
        </p:nvSpPr>
        <p:spPr>
          <a:xfrm>
            <a:off x="462788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2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1" name="Text 11"/>
          <p:cNvSpPr txBox="1"/>
          <p:nvPr/>
        </p:nvSpPr>
        <p:spPr>
          <a:xfrm>
            <a:off x="462788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Native VLAN traffic crosses a trunk untagged — which is why both ends must agree on it.</a:t>
            </a:r>
          </a:p>
        </p:txBody>
      </p:sp>
      <p:sp>
        <p:nvSpPr>
          <p:cNvPr id="12" name="Card 12"/>
          <p:cNvSpPr/>
          <p:nvPr/>
        </p:nvSpPr>
        <p:spPr>
          <a:xfrm>
            <a:off x="8158480" y="182880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3"/>
          <p:cNvSpPr txBox="1"/>
          <p:nvPr/>
        </p:nvSpPr>
        <p:spPr>
          <a:xfrm>
            <a:off x="8432800" y="205740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3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4" name="Text 14"/>
          <p:cNvSpPr txBox="1"/>
          <p:nvPr/>
        </p:nvSpPr>
        <p:spPr>
          <a:xfrm>
            <a:off x="8432800" y="251460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VID field is 12 bits, giving 0–4095, of which 1–4094 are configurable.</a:t>
            </a:r>
          </a:p>
        </p:txBody>
      </p:sp>
      <p:sp>
        <p:nvSpPr>
          <p:cNvPr id="15" name="Card 15"/>
          <p:cNvSpPr/>
          <p:nvPr/>
        </p:nvSpPr>
        <p:spPr>
          <a:xfrm>
            <a:off x="54864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6"/>
          <p:cNvSpPr txBox="1"/>
          <p:nvPr/>
        </p:nvSpPr>
        <p:spPr>
          <a:xfrm>
            <a:off x="82296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4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17" name="Text 17"/>
          <p:cNvSpPr txBox="1"/>
          <p:nvPr/>
        </p:nvSpPr>
        <p:spPr>
          <a:xfrm>
            <a:off x="82296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inter-VLAN traffic hairpins through one physical link, so it saturates as VLANs grow.</a:t>
            </a:r>
          </a:p>
        </p:txBody>
      </p:sp>
      <p:sp>
        <p:nvSpPr>
          <p:cNvPr id="18" name="Card 18"/>
          <p:cNvSpPr/>
          <p:nvPr/>
        </p:nvSpPr>
        <p:spPr>
          <a:xfrm>
            <a:off x="435356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9"/>
          <p:cNvSpPr txBox="1"/>
          <p:nvPr/>
        </p:nvSpPr>
        <p:spPr>
          <a:xfrm>
            <a:off x="462788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5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0" name="Text 20"/>
          <p:cNvSpPr txBox="1"/>
          <p:nvPr/>
        </p:nvSpPr>
        <p:spPr>
          <a:xfrm>
            <a:off x="462788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Switch spoofing: the attacker negotiates DTP and receives every VLAN on the trunk.</a:t>
            </a:r>
          </a:p>
        </p:txBody>
      </p:sp>
      <p:sp>
        <p:nvSpPr>
          <p:cNvPr id="21" name="Card 21"/>
          <p:cNvSpPr/>
          <p:nvPr/>
        </p:nvSpPr>
        <p:spPr>
          <a:xfrm>
            <a:off x="8158480" y="3840480"/>
            <a:ext cx="3484880" cy="1737360"/>
          </a:xfrm>
          <a:prstGeom prst="roundRect">
            <a:avLst>
              <a:gd name="adj" fmla="val 2400"/>
            </a:avLst>
          </a:prstGeom>
          <a:solidFill>
            <a:srgbClr val="F2F6F9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2"/>
          <p:cNvSpPr txBox="1"/>
          <p:nvPr/>
        </p:nvSpPr>
        <p:spPr>
          <a:xfrm>
            <a:off x="8432800" y="4069080"/>
            <a:ext cx="293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12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 6     </a:t>
            </a:r>
            <a:r>
              <a:rPr lang="en-US" sz="1800" b="1" dirty="0">
                <a:solidFill>
                  <a:srgbClr val="0E959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</a:t>
            </a:r>
          </a:p>
        </p:txBody>
      </p:sp>
      <p:sp>
        <p:nvSpPr>
          <p:cNvPr id="23" name="Text 23"/>
          <p:cNvSpPr txBox="1"/>
          <p:nvPr/>
        </p:nvSpPr>
        <p:spPr>
          <a:xfrm>
            <a:off x="8432800" y="4526280"/>
            <a:ext cx="2936240" cy="85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1623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Turning off DTP and pinning ports to access mode removes the negotiation the attack depends on.</a:t>
            </a:r>
          </a:p>
        </p:txBody>
      </p:sp>
      <p:sp>
        <p:nvSpPr>
          <p:cNvPr id="24" name="Text 24"/>
          <p:cNvSpPr txBox="1"/>
          <p:nvPr/>
        </p:nvSpPr>
        <p:spPr>
          <a:xfrm>
            <a:off x="548640" y="6528816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Key — remove for student handout</a:t>
            </a:r>
          </a:p>
        </p:txBody>
      </p:sp>
      <p:sp>
        <p:nvSpPr>
          <p:cNvPr id="25" name="Text 25"/>
          <p:cNvSpPr txBox="1"/>
          <p:nvPr/>
        </p:nvSpPr>
        <p:spPr>
          <a:xfrm>
            <a:off x="11183112" y="6528816"/>
            <a:ext cx="548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lnSpc>
                <a:spcPct val="108000"/>
              </a:lnSpc>
              <a:buNone/>
            </a:pPr>
            <a:r>
              <a:rPr lang="en-US" sz="950" dirty="0">
                <a:solidFill>
                  <a:srgbClr val="5B6B7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40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0B25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-1371600" y="4114800"/>
            <a:ext cx="5029200" cy="5029200"/>
          </a:xfrm>
          <a:prstGeom prst="ellipse">
            <a:avLst/>
          </a:prstGeom>
          <a:solidFill>
            <a:srgbClr val="134074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" name="Text 1"/>
          <p:cNvSpPr/>
          <p:nvPr/>
        </p:nvSpPr>
        <p:spPr>
          <a:xfrm>
            <a:off x="640080" y="2926080"/>
            <a:ext cx="1088136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Thank You</a:t>
            </a:r>
            <a:endParaRPr lang="en-US" sz="4400" dirty="0"/>
          </a:p>
        </p:txBody>
      </p:sp>
      <p:sp>
        <p:nvSpPr>
          <p:cNvPr id="5" name="Text 2"/>
          <p:cNvSpPr/>
          <p:nvPr/>
        </p:nvSpPr>
        <p:spPr>
          <a:xfrm>
            <a:off x="640080" y="3840480"/>
            <a:ext cx="108813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F2F6F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Questions about VLANs?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760</TotalTime>
  <Words>3226</Words>
  <Application>Microsoft Office PowerPoint</Application>
  <PresentationFormat>Widescreen</PresentationFormat>
  <Paragraphs>514</Paragraphs>
  <Slides>41</Slides>
  <Notes>35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Cambria</vt:lpstr>
      <vt:lpstr>Courier New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Sharaf A. Roble</cp:lastModifiedBy>
  <cp:revision>9</cp:revision>
  <dcterms:created xsi:type="dcterms:W3CDTF">2026-09-11T07:38:17Z</dcterms:created>
  <dcterms:modified xsi:type="dcterms:W3CDTF">2026-09-13T09:52:28Z</dcterms:modified>
</cp:coreProperties>
</file>