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81" r:id="rId3"/>
    <p:sldId id="257" r:id="rId4"/>
    <p:sldId id="282" r:id="rId5"/>
    <p:sldId id="258" r:id="rId6"/>
    <p:sldId id="259" r:id="rId7"/>
    <p:sldId id="260" r:id="rId8"/>
    <p:sldId id="261" r:id="rId9"/>
    <p:sldId id="262" r:id="rId10"/>
    <p:sldId id="263" r:id="rId11"/>
    <p:sldId id="264" r:id="rId12"/>
    <p:sldId id="283" r:id="rId13"/>
    <p:sldId id="265" r:id="rId14"/>
    <p:sldId id="266" r:id="rId15"/>
    <p:sldId id="267" r:id="rId16"/>
    <p:sldId id="268" r:id="rId17"/>
    <p:sldId id="269" r:id="rId18"/>
    <p:sldId id="270" r:id="rId19"/>
    <p:sldId id="271" r:id="rId20"/>
    <p:sldId id="272" r:id="rId21"/>
    <p:sldId id="273" r:id="rId22"/>
    <p:sldId id="274" r:id="rId23"/>
    <p:sldId id="275" r:id="rId24"/>
    <p:sldId id="284" r:id="rId25"/>
    <p:sldId id="276" r:id="rId26"/>
    <p:sldId id="277" r:id="rId27"/>
    <p:sldId id="278" r:id="rId28"/>
    <p:sldId id="285" r:id="rId29"/>
    <p:sldId id="279" r:id="rId30"/>
    <p:sldId id="286" r:id="rId31"/>
    <p:sldId id="280"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75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4806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8778240" y="-1463040"/>
            <a:ext cx="5029200" cy="5029200"/>
          </a:xfrm>
          <a:prstGeom prst="ellipse">
            <a:avLst/>
          </a:prstGeom>
          <a:solidFill>
            <a:srgbClr val="134074"/>
          </a:solidFill>
          <a:ln/>
        </p:spPr>
        <p:txBody>
          <a:bodyPr/>
          <a:lstStyle/>
          <a:p>
            <a:endParaRPr lang="en-US"/>
          </a:p>
        </p:txBody>
      </p:sp>
      <p:sp>
        <p:nvSpPr>
          <p:cNvPr id="3" name="Shape 1"/>
          <p:cNvSpPr/>
          <p:nvPr/>
        </p:nvSpPr>
        <p:spPr>
          <a:xfrm>
            <a:off x="10332720" y="4206240"/>
            <a:ext cx="3291840" cy="3291840"/>
          </a:xfrm>
          <a:prstGeom prst="ellipse">
            <a:avLst/>
          </a:prstGeom>
          <a:solidFill>
            <a:srgbClr val="1C7293"/>
          </a:solidFill>
          <a:ln/>
        </p:spPr>
        <p:txBody>
          <a:bodyPr/>
          <a:lstStyle/>
          <a:p>
            <a:endParaRPr lang="en-US"/>
          </a:p>
        </p:txBody>
      </p:sp>
      <p:sp>
        <p:nvSpPr>
          <p:cNvPr id="7" name="Text 3"/>
          <p:cNvSpPr/>
          <p:nvPr/>
        </p:nvSpPr>
        <p:spPr>
          <a:xfrm>
            <a:off x="685800" y="2651760"/>
            <a:ext cx="7315200" cy="320040"/>
          </a:xfrm>
          <a:prstGeom prst="rect">
            <a:avLst/>
          </a:prstGeom>
          <a:noFill/>
          <a:ln/>
        </p:spPr>
        <p:txBody>
          <a:bodyPr wrap="square" rtlCol="0" anchor="ctr"/>
          <a:lstStyle/>
          <a:p>
            <a:pPr marL="0" indent="0">
              <a:buNone/>
            </a:pPr>
            <a:r>
              <a:rPr lang="en-US" sz="1400" b="1" kern="0" spc="300" dirty="0">
                <a:solidFill>
                  <a:srgbClr val="2EC4B6"/>
                </a:solidFill>
                <a:latin typeface="Calibri" pitchFamily="34" charset="0"/>
                <a:ea typeface="Calibri" pitchFamily="34" charset="-122"/>
                <a:cs typeface="Calibri" pitchFamily="34" charset="-120"/>
              </a:rPr>
              <a:t>NETWORKING FUNDAMENTALS</a:t>
            </a:r>
            <a:endParaRPr lang="en-US" sz="1400" dirty="0"/>
          </a:p>
        </p:txBody>
      </p:sp>
      <p:sp>
        <p:nvSpPr>
          <p:cNvPr id="8" name="Text 4"/>
          <p:cNvSpPr/>
          <p:nvPr/>
        </p:nvSpPr>
        <p:spPr>
          <a:xfrm>
            <a:off x="640080" y="2971800"/>
            <a:ext cx="9875520" cy="1188720"/>
          </a:xfrm>
          <a:prstGeom prst="rect">
            <a:avLst/>
          </a:prstGeom>
          <a:noFill/>
          <a:ln/>
        </p:spPr>
        <p:txBody>
          <a:bodyPr wrap="square"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Spanning Tree Protocol</a:t>
            </a:r>
            <a:endParaRPr lang="en-US" sz="4800" dirty="0"/>
          </a:p>
        </p:txBody>
      </p:sp>
      <p:sp>
        <p:nvSpPr>
          <p:cNvPr id="9" name="Text 5"/>
          <p:cNvSpPr/>
          <p:nvPr/>
        </p:nvSpPr>
        <p:spPr>
          <a:xfrm>
            <a:off x="685800" y="4114800"/>
            <a:ext cx="8686800" cy="548640"/>
          </a:xfrm>
          <a:prstGeom prst="rect">
            <a:avLst/>
          </a:prstGeom>
          <a:noFill/>
          <a:ln/>
        </p:spPr>
        <p:txBody>
          <a:bodyPr wrap="square" rtlCol="0" anchor="ctr"/>
          <a:lstStyle/>
          <a:p>
            <a:pPr marL="0" indent="0">
              <a:buNone/>
            </a:pPr>
            <a:r>
              <a:rPr lang="en-US" sz="1800" dirty="0">
                <a:solidFill>
                  <a:srgbClr val="F2F6F9"/>
                </a:solidFill>
                <a:latin typeface="Calibri" pitchFamily="34" charset="0"/>
                <a:ea typeface="Calibri" pitchFamily="34" charset="-122"/>
                <a:cs typeface="Calibri" pitchFamily="34" charset="-120"/>
              </a:rPr>
              <a:t>STP (IEEE 802.1D) — How switched networks stay loop-free</a:t>
            </a:r>
            <a:endParaRPr lang="en-US" sz="1800" dirty="0"/>
          </a:p>
        </p:txBody>
      </p:sp>
      <p:sp>
        <p:nvSpPr>
          <p:cNvPr id="10" name="Text 6"/>
          <p:cNvSpPr/>
          <p:nvPr/>
        </p:nvSpPr>
        <p:spPr>
          <a:xfrm>
            <a:off x="685800" y="6126480"/>
            <a:ext cx="5486400" cy="365760"/>
          </a:xfrm>
          <a:prstGeom prst="rect">
            <a:avLst/>
          </a:prstGeom>
          <a:noFill/>
          <a:ln/>
        </p:spPr>
        <p:txBody>
          <a:bodyPr wrap="square" rtlCol="0" anchor="ctr"/>
          <a:lstStyle/>
          <a:p>
            <a:pPr marL="0" indent="0">
              <a:buNone/>
            </a:pPr>
            <a:r>
              <a:rPr lang="en-US" sz="1200" i="1" dirty="0">
                <a:solidFill>
                  <a:srgbClr val="5B6B76"/>
                </a:solidFill>
                <a:latin typeface="Calibri" pitchFamily="34" charset="0"/>
                <a:ea typeface="Calibri" pitchFamily="34" charset="-122"/>
                <a:cs typeface="Calibri" pitchFamily="34" charset="-120"/>
              </a:rPr>
              <a:t>Layer 2 Switching Series</a:t>
            </a:r>
            <a:endParaRPr lang="en-US" sz="1200" dirty="0"/>
          </a:p>
        </p:txBody>
      </p:sp>
      <p:sp>
        <p:nvSpPr>
          <p:cNvPr id="11" name="Shape 14">
            <a:extLst>
              <a:ext uri="{FF2B5EF4-FFF2-40B4-BE49-F238E27FC236}">
                <a16:creationId xmlns:a16="http://schemas.microsoft.com/office/drawing/2014/main" id="{70FD8C3E-2D66-47BA-BD55-6974F3B78746}"/>
              </a:ext>
            </a:extLst>
          </p:cNvPr>
          <p:cNvSpPr/>
          <p:nvPr/>
        </p:nvSpPr>
        <p:spPr>
          <a:xfrm>
            <a:off x="433426" y="471638"/>
            <a:ext cx="1051560" cy="1051560"/>
          </a:xfrm>
          <a:prstGeom prst="roundRect">
            <a:avLst>
              <a:gd name="adj" fmla="val 24000"/>
            </a:avLst>
          </a:prstGeom>
          <a:solidFill>
            <a:srgbClr val="2EC4B6"/>
          </a:solidFill>
          <a:ln/>
        </p:spPr>
        <p:txBody>
          <a:bodyPr/>
          <a:lstStyle/>
          <a:p>
            <a:endParaRPr lang="en-US"/>
          </a:p>
        </p:txBody>
      </p:sp>
      <p:pic>
        <p:nvPicPr>
          <p:cNvPr id="12" name="Image 0" descr="/home/claude/work/icons/network.png">
            <a:extLst>
              <a:ext uri="{FF2B5EF4-FFF2-40B4-BE49-F238E27FC236}">
                <a16:creationId xmlns:a16="http://schemas.microsoft.com/office/drawing/2014/main" id="{CEDB6BE9-E7F9-4441-BB1C-535515DBC2BD}"/>
              </a:ext>
            </a:extLst>
          </p:cNvPr>
          <p:cNvPicPr>
            <a:picLocks noChangeAspect="1"/>
          </p:cNvPicPr>
          <p:nvPr/>
        </p:nvPicPr>
        <p:blipFill>
          <a:blip r:embed="rId3"/>
          <a:stretch>
            <a:fillRect/>
          </a:stretch>
        </p:blipFill>
        <p:spPr>
          <a:xfrm>
            <a:off x="685800" y="724012"/>
            <a:ext cx="546811" cy="54681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LEARNING OBJECTIVES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By the End of This Session</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Explain why a redundant Layer 2 link without a control protocol takes a network down in seconds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Describe how the root bridge is elected, and why lower always wins in spanning tree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Identify a port’s role and state from show output, and say what it will do next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Compare classic 802.1D, RSTP, PVST+ and MSTP on convergence and on VLAN flexibility</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Configure a root bridge deliberately, and protect the edge with BPDU Guard and PortFast</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Learning Objectives</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OVERVIEW</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Agenda</a:t>
            </a:r>
            <a:endParaRPr lang="en-US" sz="3200" dirty="0"/>
          </a:p>
        </p:txBody>
      </p:sp>
      <p:sp>
        <p:nvSpPr>
          <p:cNvPr id="4" name="Shape 2"/>
          <p:cNvSpPr/>
          <p:nvPr/>
        </p:nvSpPr>
        <p:spPr>
          <a:xfrm>
            <a:off x="548640" y="160020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5" name="Text 3"/>
          <p:cNvSpPr/>
          <p:nvPr/>
        </p:nvSpPr>
        <p:spPr>
          <a:xfrm>
            <a:off x="777240" y="1764792"/>
            <a:ext cx="914400" cy="914400"/>
          </a:xfrm>
          <a:prstGeom prst="rect">
            <a:avLst/>
          </a:prstGeom>
          <a:noFill/>
          <a:ln/>
        </p:spPr>
        <p:txBody>
          <a:bodyPr wrap="square" rtlCol="0" anchor="ctr"/>
          <a:lstStyle/>
          <a:p>
            <a:pPr marL="0" indent="0">
              <a:buNone/>
            </a:pPr>
            <a:r>
              <a:rPr lang="en-US" sz="3000" b="1" dirty="0">
                <a:solidFill>
                  <a:srgbClr val="0E9594"/>
                </a:solidFill>
                <a:latin typeface="Cambria" pitchFamily="34" charset="0"/>
                <a:ea typeface="Cambria" pitchFamily="34" charset="-122"/>
                <a:cs typeface="Cambria" pitchFamily="34" charset="-120"/>
              </a:rPr>
              <a:t>01</a:t>
            </a:r>
            <a:endParaRPr lang="en-US" sz="3000" dirty="0"/>
          </a:p>
        </p:txBody>
      </p:sp>
      <p:sp>
        <p:nvSpPr>
          <p:cNvPr id="6" name="Text 4"/>
          <p:cNvSpPr/>
          <p:nvPr/>
        </p:nvSpPr>
        <p:spPr>
          <a:xfrm>
            <a:off x="1645920" y="1783080"/>
            <a:ext cx="3840480" cy="36576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The Loop Problem</a:t>
            </a:r>
            <a:endParaRPr lang="en-US" sz="1600" dirty="0"/>
          </a:p>
        </p:txBody>
      </p:sp>
      <p:sp>
        <p:nvSpPr>
          <p:cNvPr id="7" name="Text 5"/>
          <p:cNvSpPr/>
          <p:nvPr/>
        </p:nvSpPr>
        <p:spPr>
          <a:xfrm>
            <a:off x="1645920" y="2167128"/>
            <a:ext cx="3840480" cy="594360"/>
          </a:xfrm>
          <a:prstGeom prst="rect">
            <a:avLst/>
          </a:prstGeom>
          <a:noFill/>
          <a:ln/>
        </p:spPr>
        <p:txBody>
          <a:bodyPr wrap="square" rtlCol="0" anchor="t"/>
          <a:lstStyle/>
          <a:p>
            <a:pPr marL="0" indent="0">
              <a:buNone/>
            </a:pPr>
            <a:r>
              <a:rPr lang="en-US" sz="1200" dirty="0">
                <a:solidFill>
                  <a:srgbClr val="5B6B76"/>
                </a:solidFill>
                <a:latin typeface="Calibri" pitchFamily="34" charset="0"/>
                <a:ea typeface="Calibri" pitchFamily="34" charset="-122"/>
                <a:cs typeface="Calibri" pitchFamily="34" charset="-120"/>
              </a:rPr>
              <a:t>Why redundant Layer 2 links break networks</a:t>
            </a:r>
            <a:endParaRPr lang="en-US" sz="1200" dirty="0"/>
          </a:p>
        </p:txBody>
      </p:sp>
      <p:sp>
        <p:nvSpPr>
          <p:cNvPr id="8" name="Shape 6"/>
          <p:cNvSpPr/>
          <p:nvPr/>
        </p:nvSpPr>
        <p:spPr>
          <a:xfrm>
            <a:off x="6126480" y="160020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9" name="Text 7"/>
          <p:cNvSpPr/>
          <p:nvPr/>
        </p:nvSpPr>
        <p:spPr>
          <a:xfrm>
            <a:off x="6355080" y="1764792"/>
            <a:ext cx="914400" cy="914400"/>
          </a:xfrm>
          <a:prstGeom prst="rect">
            <a:avLst/>
          </a:prstGeom>
          <a:noFill/>
          <a:ln/>
        </p:spPr>
        <p:txBody>
          <a:bodyPr wrap="square" rtlCol="0" anchor="ctr"/>
          <a:lstStyle/>
          <a:p>
            <a:pPr marL="0" indent="0">
              <a:buNone/>
            </a:pPr>
            <a:r>
              <a:rPr lang="en-US" sz="3000" b="1" dirty="0">
                <a:solidFill>
                  <a:srgbClr val="0E9594"/>
                </a:solidFill>
                <a:latin typeface="Cambria" pitchFamily="34" charset="0"/>
                <a:ea typeface="Cambria" pitchFamily="34" charset="-122"/>
                <a:cs typeface="Cambria" pitchFamily="34" charset="-120"/>
              </a:rPr>
              <a:t>02</a:t>
            </a:r>
            <a:endParaRPr lang="en-US" sz="3000" dirty="0"/>
          </a:p>
        </p:txBody>
      </p:sp>
      <p:sp>
        <p:nvSpPr>
          <p:cNvPr id="10" name="Text 8"/>
          <p:cNvSpPr/>
          <p:nvPr/>
        </p:nvSpPr>
        <p:spPr>
          <a:xfrm>
            <a:off x="7223760" y="1783080"/>
            <a:ext cx="3840480" cy="36576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STP Fundamentals</a:t>
            </a:r>
            <a:endParaRPr lang="en-US" sz="1600" dirty="0"/>
          </a:p>
        </p:txBody>
      </p:sp>
      <p:sp>
        <p:nvSpPr>
          <p:cNvPr id="11" name="Text 9"/>
          <p:cNvSpPr/>
          <p:nvPr/>
        </p:nvSpPr>
        <p:spPr>
          <a:xfrm>
            <a:off x="7223760" y="2167128"/>
            <a:ext cx="3840480" cy="594360"/>
          </a:xfrm>
          <a:prstGeom prst="rect">
            <a:avLst/>
          </a:prstGeom>
          <a:noFill/>
          <a:ln/>
        </p:spPr>
        <p:txBody>
          <a:bodyPr wrap="square" rtlCol="0" anchor="t"/>
          <a:lstStyle/>
          <a:p>
            <a:pPr marL="0" indent="0">
              <a:buNone/>
            </a:pPr>
            <a:r>
              <a:rPr lang="en-US" sz="1200" dirty="0">
                <a:solidFill>
                  <a:srgbClr val="5B6B76"/>
                </a:solidFill>
                <a:latin typeface="Calibri" pitchFamily="34" charset="0"/>
                <a:ea typeface="Calibri" pitchFamily="34" charset="-122"/>
                <a:cs typeface="Calibri" pitchFamily="34" charset="-120"/>
              </a:rPr>
              <a:t>BPDUs, Bridge IDs, and root election</a:t>
            </a:r>
            <a:endParaRPr lang="en-US" sz="1200" dirty="0"/>
          </a:p>
        </p:txBody>
      </p:sp>
      <p:sp>
        <p:nvSpPr>
          <p:cNvPr id="12" name="Shape 10"/>
          <p:cNvSpPr/>
          <p:nvPr/>
        </p:nvSpPr>
        <p:spPr>
          <a:xfrm>
            <a:off x="548640" y="310896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13" name="Text 11"/>
          <p:cNvSpPr/>
          <p:nvPr/>
        </p:nvSpPr>
        <p:spPr>
          <a:xfrm>
            <a:off x="777240" y="3273552"/>
            <a:ext cx="914400" cy="914400"/>
          </a:xfrm>
          <a:prstGeom prst="rect">
            <a:avLst/>
          </a:prstGeom>
          <a:noFill/>
          <a:ln/>
        </p:spPr>
        <p:txBody>
          <a:bodyPr wrap="square" rtlCol="0" anchor="ctr"/>
          <a:lstStyle/>
          <a:p>
            <a:pPr marL="0" indent="0">
              <a:buNone/>
            </a:pPr>
            <a:r>
              <a:rPr lang="en-US" sz="3000" b="1" dirty="0">
                <a:solidFill>
                  <a:srgbClr val="0E9594"/>
                </a:solidFill>
                <a:latin typeface="Cambria" pitchFamily="34" charset="0"/>
                <a:ea typeface="Cambria" pitchFamily="34" charset="-122"/>
                <a:cs typeface="Cambria" pitchFamily="34" charset="-120"/>
              </a:rPr>
              <a:t>03</a:t>
            </a:r>
            <a:endParaRPr lang="en-US" sz="3000" dirty="0"/>
          </a:p>
        </p:txBody>
      </p:sp>
      <p:sp>
        <p:nvSpPr>
          <p:cNvPr id="14" name="Text 12"/>
          <p:cNvSpPr/>
          <p:nvPr/>
        </p:nvSpPr>
        <p:spPr>
          <a:xfrm>
            <a:off x="1645920" y="3291840"/>
            <a:ext cx="3840480" cy="36576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Ports &amp; States</a:t>
            </a:r>
            <a:endParaRPr lang="en-US" sz="1600" dirty="0"/>
          </a:p>
        </p:txBody>
      </p:sp>
      <p:sp>
        <p:nvSpPr>
          <p:cNvPr id="15" name="Text 13"/>
          <p:cNvSpPr/>
          <p:nvPr/>
        </p:nvSpPr>
        <p:spPr>
          <a:xfrm>
            <a:off x="1645920" y="3675888"/>
            <a:ext cx="3840480" cy="594360"/>
          </a:xfrm>
          <a:prstGeom prst="rect">
            <a:avLst/>
          </a:prstGeom>
          <a:noFill/>
          <a:ln/>
        </p:spPr>
        <p:txBody>
          <a:bodyPr wrap="square" rtlCol="0" anchor="t"/>
          <a:lstStyle/>
          <a:p>
            <a:pPr marL="0" indent="0">
              <a:buNone/>
            </a:pPr>
            <a:r>
              <a:rPr lang="en-US" sz="1200" dirty="0">
                <a:solidFill>
                  <a:srgbClr val="5B6B76"/>
                </a:solidFill>
                <a:latin typeface="Calibri" pitchFamily="34" charset="0"/>
                <a:ea typeface="Calibri" pitchFamily="34" charset="-122"/>
                <a:cs typeface="Calibri" pitchFamily="34" charset="-120"/>
              </a:rPr>
              <a:t>Roles, states, and path cost</a:t>
            </a:r>
            <a:endParaRPr lang="en-US" sz="1200" dirty="0"/>
          </a:p>
        </p:txBody>
      </p:sp>
      <p:sp>
        <p:nvSpPr>
          <p:cNvPr id="16" name="Shape 14"/>
          <p:cNvSpPr/>
          <p:nvPr/>
        </p:nvSpPr>
        <p:spPr>
          <a:xfrm>
            <a:off x="6126480" y="310896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17" name="Text 15"/>
          <p:cNvSpPr/>
          <p:nvPr/>
        </p:nvSpPr>
        <p:spPr>
          <a:xfrm>
            <a:off x="6355080" y="3273552"/>
            <a:ext cx="914400" cy="914400"/>
          </a:xfrm>
          <a:prstGeom prst="rect">
            <a:avLst/>
          </a:prstGeom>
          <a:noFill/>
          <a:ln/>
        </p:spPr>
        <p:txBody>
          <a:bodyPr wrap="square" rtlCol="0" anchor="ctr"/>
          <a:lstStyle/>
          <a:p>
            <a:pPr marL="0" indent="0">
              <a:buNone/>
            </a:pPr>
            <a:r>
              <a:rPr lang="en-US" sz="3000" b="1" dirty="0">
                <a:solidFill>
                  <a:srgbClr val="0E9594"/>
                </a:solidFill>
                <a:latin typeface="Cambria" pitchFamily="34" charset="0"/>
                <a:ea typeface="Cambria" pitchFamily="34" charset="-122"/>
                <a:cs typeface="Cambria" pitchFamily="34" charset="-120"/>
              </a:rPr>
              <a:t>04</a:t>
            </a:r>
            <a:endParaRPr lang="en-US" sz="3000" dirty="0"/>
          </a:p>
        </p:txBody>
      </p:sp>
      <p:sp>
        <p:nvSpPr>
          <p:cNvPr id="18" name="Text 16"/>
          <p:cNvSpPr/>
          <p:nvPr/>
        </p:nvSpPr>
        <p:spPr>
          <a:xfrm>
            <a:off x="7223760" y="3291840"/>
            <a:ext cx="3840480" cy="36576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Timers &amp; Convergence</a:t>
            </a:r>
            <a:endParaRPr lang="en-US" sz="1600" dirty="0"/>
          </a:p>
        </p:txBody>
      </p:sp>
      <p:sp>
        <p:nvSpPr>
          <p:cNvPr id="19" name="Text 17"/>
          <p:cNvSpPr/>
          <p:nvPr/>
        </p:nvSpPr>
        <p:spPr>
          <a:xfrm>
            <a:off x="7223760" y="3675888"/>
            <a:ext cx="3840480" cy="594360"/>
          </a:xfrm>
          <a:prstGeom prst="rect">
            <a:avLst/>
          </a:prstGeom>
          <a:noFill/>
          <a:ln/>
        </p:spPr>
        <p:txBody>
          <a:bodyPr wrap="square" rtlCol="0" anchor="t"/>
          <a:lstStyle/>
          <a:p>
            <a:pPr marL="0" indent="0">
              <a:buNone/>
            </a:pPr>
            <a:r>
              <a:rPr lang="en-US" sz="1200" dirty="0">
                <a:solidFill>
                  <a:srgbClr val="5B6B76"/>
                </a:solidFill>
                <a:latin typeface="Calibri" pitchFamily="34" charset="0"/>
                <a:ea typeface="Calibri" pitchFamily="34" charset="-122"/>
                <a:cs typeface="Calibri" pitchFamily="34" charset="-120"/>
              </a:rPr>
              <a:t>How long STP takes to react</a:t>
            </a:r>
            <a:endParaRPr lang="en-US" sz="1200" dirty="0"/>
          </a:p>
        </p:txBody>
      </p:sp>
      <p:sp>
        <p:nvSpPr>
          <p:cNvPr id="20" name="Shape 18"/>
          <p:cNvSpPr/>
          <p:nvPr/>
        </p:nvSpPr>
        <p:spPr>
          <a:xfrm>
            <a:off x="548640" y="461772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21" name="Text 19"/>
          <p:cNvSpPr/>
          <p:nvPr/>
        </p:nvSpPr>
        <p:spPr>
          <a:xfrm>
            <a:off x="777240" y="4782312"/>
            <a:ext cx="914400" cy="914400"/>
          </a:xfrm>
          <a:prstGeom prst="rect">
            <a:avLst/>
          </a:prstGeom>
          <a:noFill/>
          <a:ln/>
        </p:spPr>
        <p:txBody>
          <a:bodyPr wrap="square" rtlCol="0" anchor="ctr"/>
          <a:lstStyle/>
          <a:p>
            <a:pPr marL="0" indent="0">
              <a:buNone/>
            </a:pPr>
            <a:r>
              <a:rPr lang="en-US" sz="3000" b="1" dirty="0">
                <a:solidFill>
                  <a:srgbClr val="0E9594"/>
                </a:solidFill>
                <a:latin typeface="Cambria" pitchFamily="34" charset="0"/>
                <a:ea typeface="Cambria" pitchFamily="34" charset="-122"/>
                <a:cs typeface="Cambria" pitchFamily="34" charset="-120"/>
              </a:rPr>
              <a:t>05</a:t>
            </a:r>
            <a:endParaRPr lang="en-US" sz="3000" dirty="0"/>
          </a:p>
        </p:txBody>
      </p:sp>
      <p:sp>
        <p:nvSpPr>
          <p:cNvPr id="22" name="Text 20"/>
          <p:cNvSpPr/>
          <p:nvPr/>
        </p:nvSpPr>
        <p:spPr>
          <a:xfrm>
            <a:off x="1645920" y="4800600"/>
            <a:ext cx="3840480" cy="36576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STP Evolution</a:t>
            </a:r>
            <a:endParaRPr lang="en-US" sz="1600" dirty="0"/>
          </a:p>
        </p:txBody>
      </p:sp>
      <p:sp>
        <p:nvSpPr>
          <p:cNvPr id="23" name="Text 21"/>
          <p:cNvSpPr/>
          <p:nvPr/>
        </p:nvSpPr>
        <p:spPr>
          <a:xfrm>
            <a:off x="1645920" y="5184648"/>
            <a:ext cx="3840480" cy="594360"/>
          </a:xfrm>
          <a:prstGeom prst="rect">
            <a:avLst/>
          </a:prstGeom>
          <a:noFill/>
          <a:ln/>
        </p:spPr>
        <p:txBody>
          <a:bodyPr wrap="square" rtlCol="0" anchor="t"/>
          <a:lstStyle/>
          <a:p>
            <a:pPr marL="0" indent="0">
              <a:buNone/>
            </a:pPr>
            <a:r>
              <a:rPr lang="en-US" sz="1200" dirty="0">
                <a:solidFill>
                  <a:srgbClr val="5B6B76"/>
                </a:solidFill>
                <a:latin typeface="Calibri" pitchFamily="34" charset="0"/>
                <a:ea typeface="Calibri" pitchFamily="34" charset="-122"/>
                <a:cs typeface="Calibri" pitchFamily="34" charset="-120"/>
              </a:rPr>
              <a:t>RSTP, PVST+, and MSTP</a:t>
            </a:r>
            <a:endParaRPr lang="en-US" sz="1200" dirty="0"/>
          </a:p>
        </p:txBody>
      </p:sp>
      <p:sp>
        <p:nvSpPr>
          <p:cNvPr id="24" name="Shape 22"/>
          <p:cNvSpPr/>
          <p:nvPr/>
        </p:nvSpPr>
        <p:spPr>
          <a:xfrm>
            <a:off x="6126480" y="461772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25" name="Text 23"/>
          <p:cNvSpPr/>
          <p:nvPr/>
        </p:nvSpPr>
        <p:spPr>
          <a:xfrm>
            <a:off x="6355080" y="4782312"/>
            <a:ext cx="914400" cy="914400"/>
          </a:xfrm>
          <a:prstGeom prst="rect">
            <a:avLst/>
          </a:prstGeom>
          <a:noFill/>
          <a:ln/>
        </p:spPr>
        <p:txBody>
          <a:bodyPr wrap="square" rtlCol="0" anchor="ctr"/>
          <a:lstStyle/>
          <a:p>
            <a:pPr marL="0" indent="0">
              <a:buNone/>
            </a:pPr>
            <a:r>
              <a:rPr lang="en-US" sz="3000" b="1" dirty="0">
                <a:solidFill>
                  <a:srgbClr val="0E9594"/>
                </a:solidFill>
                <a:latin typeface="Cambria" pitchFamily="34" charset="0"/>
                <a:ea typeface="Cambria" pitchFamily="34" charset="-122"/>
                <a:cs typeface="Cambria" pitchFamily="34" charset="-120"/>
              </a:rPr>
              <a:t>06</a:t>
            </a:r>
            <a:endParaRPr lang="en-US" sz="3000" dirty="0"/>
          </a:p>
        </p:txBody>
      </p:sp>
      <p:sp>
        <p:nvSpPr>
          <p:cNvPr id="26" name="Text 24"/>
          <p:cNvSpPr/>
          <p:nvPr/>
        </p:nvSpPr>
        <p:spPr>
          <a:xfrm>
            <a:off x="7223760" y="4800600"/>
            <a:ext cx="3840480" cy="36576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Security &amp; Best Practices</a:t>
            </a:r>
            <a:endParaRPr lang="en-US" sz="1600" dirty="0"/>
          </a:p>
        </p:txBody>
      </p:sp>
      <p:sp>
        <p:nvSpPr>
          <p:cNvPr id="27" name="Text 25"/>
          <p:cNvSpPr/>
          <p:nvPr/>
        </p:nvSpPr>
        <p:spPr>
          <a:xfrm>
            <a:off x="7223760" y="5184648"/>
            <a:ext cx="3840480" cy="594360"/>
          </a:xfrm>
          <a:prstGeom prst="rect">
            <a:avLst/>
          </a:prstGeom>
          <a:noFill/>
          <a:ln/>
        </p:spPr>
        <p:txBody>
          <a:bodyPr wrap="square" rtlCol="0" anchor="t"/>
          <a:lstStyle/>
          <a:p>
            <a:pPr marL="0" indent="0">
              <a:buNone/>
            </a:pPr>
            <a:r>
              <a:rPr lang="en-US" sz="1200" dirty="0">
                <a:solidFill>
                  <a:srgbClr val="5B6B76"/>
                </a:solidFill>
                <a:latin typeface="Calibri" pitchFamily="34" charset="0"/>
                <a:ea typeface="Calibri" pitchFamily="34" charset="-122"/>
                <a:cs typeface="Calibri" pitchFamily="34" charset="-120"/>
              </a:rPr>
              <a:t>Hardening STP in production</a:t>
            </a:r>
            <a:endParaRPr lang="en-US" sz="1200" dirty="0"/>
          </a:p>
        </p:txBody>
      </p:sp>
      <p:sp>
        <p:nvSpPr>
          <p:cNvPr id="29" name="Text 26"/>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3</a:t>
            </a:r>
            <a:endParaRPr lang="en-US" sz="1000" dirty="0"/>
          </a:p>
        </p:txBody>
      </p:sp>
      <p:sp>
        <p:nvSpPr>
          <p:cNvPr id="30" name="Text 27"/>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layers.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IN TODAY’S LAB</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From Concept to Console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link.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Lab 8: your two switches are already cross-connected on Fa0/22 and Fa0/23, so you have a physical loop</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will find the root bridge with show spanning-tree, and see which of those two ports has been blocked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will then set the root deliberately by lowering the priority, and watch the topology move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Pull the forwarding link and time the recovery — that number is the whole argument for RSTP</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Lab 9 then bundles the same two ports into an EtherChannel, and spanning tree sees one logical link</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Your 3560v2 switches run PVST+ by default. Set spanning-tree mode rapid-pvst before you time anything — otherwise you are measuring 1990s behaviour.</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In Today's Lab</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01 · MOTIVATION</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The Problem: Layer 2 Loops</a:t>
            </a:r>
            <a:endParaRPr lang="en-US" sz="3200" dirty="0"/>
          </a:p>
        </p:txBody>
      </p:sp>
      <p:sp>
        <p:nvSpPr>
          <p:cNvPr id="4" name="Text 2"/>
          <p:cNvSpPr/>
          <p:nvPr/>
        </p:nvSpPr>
        <p:spPr>
          <a:xfrm>
            <a:off x="548640" y="1536192"/>
            <a:ext cx="10607040" cy="566928"/>
          </a:xfrm>
          <a:prstGeom prst="rect">
            <a:avLst/>
          </a:prstGeom>
          <a:noFill/>
          <a:ln/>
        </p:spPr>
        <p:txBody>
          <a:bodyPr wrap="square" rtlCol="0" anchor="t"/>
          <a:lstStyle/>
          <a:p>
            <a:pPr marL="0" indent="0">
              <a:lnSpc>
                <a:spcPct val="125000"/>
              </a:lnSpc>
              <a:buNone/>
            </a:pPr>
            <a:r>
              <a:rPr lang="en-US" sz="1450" dirty="0">
                <a:solidFill>
                  <a:srgbClr val="16232E"/>
                </a:solidFill>
                <a:latin typeface="Calibri" pitchFamily="34" charset="0"/>
                <a:ea typeface="Calibri" pitchFamily="34" charset="-122"/>
                <a:cs typeface="Calibri" pitchFamily="34" charset="-120"/>
              </a:rPr>
              <a:t>Switches provide redundancy by linking to each other multiple ways — but Ethernet frames have </a:t>
            </a:r>
            <a:r>
              <a:rPr lang="en-US" sz="1450" b="1" dirty="0">
                <a:solidFill>
                  <a:srgbClr val="0E9594"/>
                </a:solidFill>
                <a:latin typeface="Calibri" pitchFamily="34" charset="0"/>
                <a:ea typeface="Calibri" pitchFamily="34" charset="-122"/>
                <a:cs typeface="Calibri" pitchFamily="34" charset="-120"/>
              </a:rPr>
              <a:t>no TTL (time-to-live)</a:t>
            </a:r>
            <a:r>
              <a:rPr lang="en-US" sz="1450" dirty="0">
                <a:solidFill>
                  <a:srgbClr val="16232E"/>
                </a:solidFill>
                <a:latin typeface="Calibri" pitchFamily="34" charset="0"/>
                <a:ea typeface="Calibri" pitchFamily="34" charset="-122"/>
                <a:cs typeface="Calibri" pitchFamily="34" charset="-120"/>
              </a:rPr>
              <a:t>. A frame entering a loop is forwarded endlessly, flooding every device on it — including end users.</a:t>
            </a:r>
            <a:endParaRPr lang="en-US" sz="1450" dirty="0"/>
          </a:p>
        </p:txBody>
      </p:sp>
      <p:sp>
        <p:nvSpPr>
          <p:cNvPr id="5" name="Shape 3"/>
          <p:cNvSpPr/>
          <p:nvPr/>
        </p:nvSpPr>
        <p:spPr>
          <a:xfrm flipH="1">
            <a:off x="2857500" y="2507742"/>
            <a:ext cx="3236976" cy="1901952"/>
          </a:xfrm>
          <a:prstGeom prst="line">
            <a:avLst/>
          </a:prstGeom>
          <a:noFill/>
          <a:ln w="38100">
            <a:solidFill>
              <a:srgbClr val="9FB3C8"/>
            </a:solidFill>
            <a:prstDash val="solid"/>
          </a:ln>
        </p:spPr>
        <p:txBody>
          <a:bodyPr/>
          <a:lstStyle/>
          <a:p>
            <a:endParaRPr lang="en-US"/>
          </a:p>
        </p:txBody>
      </p:sp>
      <p:sp>
        <p:nvSpPr>
          <p:cNvPr id="6" name="Shape 4"/>
          <p:cNvSpPr/>
          <p:nvPr/>
        </p:nvSpPr>
        <p:spPr>
          <a:xfrm>
            <a:off x="2857500" y="4409694"/>
            <a:ext cx="7799832" cy="9144"/>
          </a:xfrm>
          <a:prstGeom prst="line">
            <a:avLst/>
          </a:prstGeom>
          <a:noFill/>
          <a:ln w="38100">
            <a:solidFill>
              <a:srgbClr val="9FB3C8"/>
            </a:solidFill>
            <a:prstDash val="solid"/>
          </a:ln>
        </p:spPr>
        <p:txBody>
          <a:bodyPr/>
          <a:lstStyle/>
          <a:p>
            <a:endParaRPr lang="en-US"/>
          </a:p>
        </p:txBody>
      </p:sp>
      <p:sp>
        <p:nvSpPr>
          <p:cNvPr id="7" name="Shape 5"/>
          <p:cNvSpPr/>
          <p:nvPr/>
        </p:nvSpPr>
        <p:spPr>
          <a:xfrm flipH="1" flipV="1">
            <a:off x="6094476" y="2507742"/>
            <a:ext cx="4562856" cy="1901952"/>
          </a:xfrm>
          <a:prstGeom prst="line">
            <a:avLst/>
          </a:prstGeom>
          <a:noFill/>
          <a:ln w="38100">
            <a:solidFill>
              <a:srgbClr val="9FB3C8"/>
            </a:solidFill>
            <a:prstDash val="solid"/>
          </a:ln>
        </p:spPr>
        <p:txBody>
          <a:bodyPr/>
          <a:lstStyle/>
          <a:p>
            <a:endParaRPr lang="en-US"/>
          </a:p>
        </p:txBody>
      </p:sp>
      <p:sp>
        <p:nvSpPr>
          <p:cNvPr id="8" name="Shape 6"/>
          <p:cNvSpPr/>
          <p:nvPr/>
        </p:nvSpPr>
        <p:spPr>
          <a:xfrm flipH="1">
            <a:off x="2857500" y="2507742"/>
            <a:ext cx="3236976" cy="1901952"/>
          </a:xfrm>
          <a:prstGeom prst="line">
            <a:avLst/>
          </a:prstGeom>
          <a:noFill/>
          <a:ln w="28575">
            <a:solidFill>
              <a:srgbClr val="0E9594"/>
            </a:solidFill>
            <a:prstDash val="dash"/>
            <a:tailEnd type="triangle"/>
          </a:ln>
        </p:spPr>
        <p:txBody>
          <a:bodyPr/>
          <a:lstStyle/>
          <a:p>
            <a:endParaRPr lang="en-US"/>
          </a:p>
        </p:txBody>
      </p:sp>
      <p:sp>
        <p:nvSpPr>
          <p:cNvPr id="9" name="Shape 7"/>
          <p:cNvSpPr/>
          <p:nvPr/>
        </p:nvSpPr>
        <p:spPr>
          <a:xfrm>
            <a:off x="2857500" y="4409694"/>
            <a:ext cx="7799832" cy="9144"/>
          </a:xfrm>
          <a:prstGeom prst="line">
            <a:avLst/>
          </a:prstGeom>
          <a:noFill/>
          <a:ln w="28575">
            <a:solidFill>
              <a:srgbClr val="0E9594"/>
            </a:solidFill>
            <a:prstDash val="dash"/>
            <a:tailEnd type="triangle"/>
          </a:ln>
        </p:spPr>
        <p:txBody>
          <a:bodyPr/>
          <a:lstStyle/>
          <a:p>
            <a:endParaRPr lang="en-US"/>
          </a:p>
        </p:txBody>
      </p:sp>
      <p:sp>
        <p:nvSpPr>
          <p:cNvPr id="10" name="Shape 8"/>
          <p:cNvSpPr/>
          <p:nvPr/>
        </p:nvSpPr>
        <p:spPr>
          <a:xfrm flipH="1" flipV="1">
            <a:off x="6094476" y="2507742"/>
            <a:ext cx="4562856" cy="1901952"/>
          </a:xfrm>
          <a:prstGeom prst="line">
            <a:avLst/>
          </a:prstGeom>
          <a:noFill/>
          <a:ln w="28575">
            <a:solidFill>
              <a:srgbClr val="0E9594"/>
            </a:solidFill>
            <a:prstDash val="dash"/>
            <a:tailEnd type="triangle"/>
          </a:ln>
        </p:spPr>
        <p:txBody>
          <a:bodyPr/>
          <a:lstStyle/>
          <a:p>
            <a:endParaRPr lang="en-US"/>
          </a:p>
        </p:txBody>
      </p:sp>
      <p:sp>
        <p:nvSpPr>
          <p:cNvPr id="11" name="Shape 9"/>
          <p:cNvSpPr/>
          <p:nvPr/>
        </p:nvSpPr>
        <p:spPr>
          <a:xfrm>
            <a:off x="1417320" y="4409694"/>
            <a:ext cx="457200" cy="0"/>
          </a:xfrm>
          <a:prstGeom prst="line">
            <a:avLst/>
          </a:prstGeom>
          <a:noFill/>
          <a:ln w="38100">
            <a:solidFill>
              <a:srgbClr val="9FB3C8"/>
            </a:solidFill>
            <a:prstDash val="solid"/>
          </a:ln>
        </p:spPr>
        <p:txBody>
          <a:bodyPr/>
          <a:lstStyle/>
          <a:p>
            <a:endParaRPr lang="en-US"/>
          </a:p>
        </p:txBody>
      </p:sp>
      <p:pic>
        <p:nvPicPr>
          <p:cNvPr id="12" name="Image 0" descr="/home/claude/stp_deck/assets/switch_neutral_a.png"/>
          <p:cNvPicPr>
            <a:picLocks noChangeAspect="1"/>
          </p:cNvPicPr>
          <p:nvPr/>
        </p:nvPicPr>
        <p:blipFill>
          <a:blip r:embed="rId3"/>
          <a:stretch>
            <a:fillRect/>
          </a:stretch>
        </p:blipFill>
        <p:spPr>
          <a:xfrm>
            <a:off x="5111496" y="2212848"/>
            <a:ext cx="1965960" cy="589788"/>
          </a:xfrm>
          <a:prstGeom prst="rect">
            <a:avLst/>
          </a:prstGeom>
        </p:spPr>
      </p:pic>
      <p:pic>
        <p:nvPicPr>
          <p:cNvPr id="13" name="Image 1" descr="/home/claude/stp_deck/assets/switch_neutral_b.png"/>
          <p:cNvPicPr>
            <a:picLocks noChangeAspect="1"/>
          </p:cNvPicPr>
          <p:nvPr/>
        </p:nvPicPr>
        <p:blipFill>
          <a:blip r:embed="rId4"/>
          <a:stretch>
            <a:fillRect/>
          </a:stretch>
        </p:blipFill>
        <p:spPr>
          <a:xfrm>
            <a:off x="1874520" y="4114800"/>
            <a:ext cx="1965960" cy="589788"/>
          </a:xfrm>
          <a:prstGeom prst="rect">
            <a:avLst/>
          </a:prstGeom>
        </p:spPr>
      </p:pic>
      <p:pic>
        <p:nvPicPr>
          <p:cNvPr id="14" name="Image 2" descr="/home/claude/stp_deck/assets/switch_neutral_c.png"/>
          <p:cNvPicPr>
            <a:picLocks noChangeAspect="1"/>
          </p:cNvPicPr>
          <p:nvPr/>
        </p:nvPicPr>
        <p:blipFill>
          <a:blip r:embed="rId5"/>
          <a:stretch>
            <a:fillRect/>
          </a:stretch>
        </p:blipFill>
        <p:spPr>
          <a:xfrm>
            <a:off x="9674352" y="4114800"/>
            <a:ext cx="1965960" cy="589788"/>
          </a:xfrm>
          <a:prstGeom prst="rect">
            <a:avLst/>
          </a:prstGeom>
        </p:spPr>
      </p:pic>
      <p:pic>
        <p:nvPicPr>
          <p:cNvPr id="15" name="Image 3" descr="/home/claude/stp_deck/assets/pc_alert.png"/>
          <p:cNvPicPr>
            <a:picLocks noChangeAspect="1"/>
          </p:cNvPicPr>
          <p:nvPr/>
        </p:nvPicPr>
        <p:blipFill>
          <a:blip r:embed="rId6"/>
          <a:stretch>
            <a:fillRect/>
          </a:stretch>
        </p:blipFill>
        <p:spPr>
          <a:xfrm>
            <a:off x="548640" y="3975354"/>
            <a:ext cx="868680" cy="868680"/>
          </a:xfrm>
          <a:prstGeom prst="rect">
            <a:avLst/>
          </a:prstGeom>
        </p:spPr>
      </p:pic>
      <p:sp>
        <p:nvSpPr>
          <p:cNvPr id="16" name="Text 10"/>
          <p:cNvSpPr/>
          <p:nvPr/>
        </p:nvSpPr>
        <p:spPr>
          <a:xfrm>
            <a:off x="4928616" y="2839212"/>
            <a:ext cx="2331720" cy="256032"/>
          </a:xfrm>
          <a:prstGeom prst="rect">
            <a:avLst/>
          </a:prstGeom>
          <a:noFill/>
          <a:ln/>
        </p:spPr>
        <p:txBody>
          <a:bodyPr wrap="square" rtlCol="0" anchor="ctr"/>
          <a:lstStyle/>
          <a:p>
            <a:pPr marL="0" indent="0" algn="ctr">
              <a:buNone/>
            </a:pPr>
            <a:r>
              <a:rPr lang="en-US" sz="1150" b="1" dirty="0">
                <a:solidFill>
                  <a:srgbClr val="16232E"/>
                </a:solidFill>
                <a:latin typeface="Calibri" pitchFamily="34" charset="0"/>
                <a:ea typeface="Calibri" pitchFamily="34" charset="-122"/>
                <a:cs typeface="Calibri" pitchFamily="34" charset="-120"/>
              </a:rPr>
              <a:t>SW-A</a:t>
            </a:r>
            <a:endParaRPr lang="en-US" sz="1150" dirty="0"/>
          </a:p>
        </p:txBody>
      </p:sp>
      <p:sp>
        <p:nvSpPr>
          <p:cNvPr id="17" name="Text 11"/>
          <p:cNvSpPr/>
          <p:nvPr/>
        </p:nvSpPr>
        <p:spPr>
          <a:xfrm>
            <a:off x="1691640" y="4741164"/>
            <a:ext cx="2331720" cy="256032"/>
          </a:xfrm>
          <a:prstGeom prst="rect">
            <a:avLst/>
          </a:prstGeom>
          <a:noFill/>
          <a:ln/>
        </p:spPr>
        <p:txBody>
          <a:bodyPr wrap="square" rtlCol="0" anchor="ctr"/>
          <a:lstStyle/>
          <a:p>
            <a:pPr marL="0" indent="0" algn="ctr">
              <a:buNone/>
            </a:pPr>
            <a:r>
              <a:rPr lang="en-US" sz="1150" b="1" dirty="0">
                <a:solidFill>
                  <a:srgbClr val="16232E"/>
                </a:solidFill>
                <a:latin typeface="Calibri" pitchFamily="34" charset="0"/>
                <a:ea typeface="Calibri" pitchFamily="34" charset="-122"/>
                <a:cs typeface="Calibri" pitchFamily="34" charset="-120"/>
              </a:rPr>
              <a:t>SW-B</a:t>
            </a:r>
            <a:endParaRPr lang="en-US" sz="1150" dirty="0"/>
          </a:p>
        </p:txBody>
      </p:sp>
      <p:sp>
        <p:nvSpPr>
          <p:cNvPr id="18" name="Text 12"/>
          <p:cNvSpPr/>
          <p:nvPr/>
        </p:nvSpPr>
        <p:spPr>
          <a:xfrm>
            <a:off x="9491472" y="4741164"/>
            <a:ext cx="2331720" cy="256032"/>
          </a:xfrm>
          <a:prstGeom prst="rect">
            <a:avLst/>
          </a:prstGeom>
          <a:noFill/>
          <a:ln/>
        </p:spPr>
        <p:txBody>
          <a:bodyPr wrap="square" rtlCol="0" anchor="ctr"/>
          <a:lstStyle/>
          <a:p>
            <a:pPr marL="0" indent="0" algn="ctr">
              <a:buNone/>
            </a:pPr>
            <a:r>
              <a:rPr lang="en-US" sz="1150" b="1" dirty="0">
                <a:solidFill>
                  <a:srgbClr val="16232E"/>
                </a:solidFill>
                <a:latin typeface="Calibri" pitchFamily="34" charset="0"/>
                <a:ea typeface="Calibri" pitchFamily="34" charset="-122"/>
                <a:cs typeface="Calibri" pitchFamily="34" charset="-120"/>
              </a:rPr>
              <a:t>SW-C</a:t>
            </a:r>
            <a:endParaRPr lang="en-US" sz="1150" dirty="0"/>
          </a:p>
        </p:txBody>
      </p:sp>
      <p:sp>
        <p:nvSpPr>
          <p:cNvPr id="19" name="Text 13"/>
          <p:cNvSpPr/>
          <p:nvPr/>
        </p:nvSpPr>
        <p:spPr>
          <a:xfrm>
            <a:off x="228600" y="4880610"/>
            <a:ext cx="1691640" cy="256032"/>
          </a:xfrm>
          <a:prstGeom prst="rect">
            <a:avLst/>
          </a:prstGeom>
          <a:noFill/>
          <a:ln/>
        </p:spPr>
        <p:txBody>
          <a:bodyPr wrap="square" rtlCol="0" anchor="ctr"/>
          <a:lstStyle/>
          <a:p>
            <a:pPr marL="0" indent="0" algn="ctr">
              <a:buNone/>
            </a:pPr>
            <a:r>
              <a:rPr lang="en-US" sz="1050" b="1" dirty="0">
                <a:solidFill>
                  <a:srgbClr val="0E9594"/>
                </a:solidFill>
                <a:latin typeface="Calibri" pitchFamily="34" charset="0"/>
                <a:ea typeface="Calibri" pitchFamily="34" charset="-122"/>
                <a:cs typeface="Calibri" pitchFamily="34" charset="-120"/>
              </a:rPr>
              <a:t>End-user PC</a:t>
            </a:r>
            <a:endParaRPr lang="en-US" sz="1050" dirty="0"/>
          </a:p>
        </p:txBody>
      </p:sp>
      <p:sp>
        <p:nvSpPr>
          <p:cNvPr id="20" name="Text 14"/>
          <p:cNvSpPr/>
          <p:nvPr/>
        </p:nvSpPr>
        <p:spPr>
          <a:xfrm>
            <a:off x="4174236" y="3631311"/>
            <a:ext cx="3840480" cy="320040"/>
          </a:xfrm>
          <a:prstGeom prst="rect">
            <a:avLst/>
          </a:prstGeom>
          <a:noFill/>
          <a:ln/>
        </p:spPr>
        <p:txBody>
          <a:bodyPr wrap="square" rtlCol="0" anchor="ctr"/>
          <a:lstStyle/>
          <a:p>
            <a:pPr marL="0" indent="0" algn="ctr">
              <a:buNone/>
            </a:pPr>
            <a:r>
              <a:rPr lang="en-US" sz="1150" b="1" i="1" dirty="0">
                <a:solidFill>
                  <a:srgbClr val="0E9594"/>
                </a:solidFill>
                <a:latin typeface="Calibri" pitchFamily="34" charset="0"/>
                <a:ea typeface="Calibri" pitchFamily="34" charset="-122"/>
                <a:cs typeface="Calibri" pitchFamily="34" charset="-120"/>
              </a:rPr>
              <a:t>Frame loops endlessly: A → B → C → A</a:t>
            </a:r>
            <a:endParaRPr lang="en-US" sz="1150" dirty="0"/>
          </a:p>
        </p:txBody>
      </p:sp>
      <p:sp>
        <p:nvSpPr>
          <p:cNvPr id="21" name="Text 15"/>
          <p:cNvSpPr/>
          <p:nvPr/>
        </p:nvSpPr>
        <p:spPr>
          <a:xfrm>
            <a:off x="548640" y="5623560"/>
            <a:ext cx="11064240" cy="685800"/>
          </a:xfrm>
          <a:prstGeom prst="rect">
            <a:avLst/>
          </a:prstGeom>
          <a:noFill/>
          <a:ln/>
        </p:spPr>
        <p:txBody>
          <a:bodyPr wrap="square" rtlCol="0" anchor="t"/>
          <a:lstStyle/>
          <a:p>
            <a:pPr marL="0" indent="0">
              <a:lnSpc>
                <a:spcPct val="120000"/>
              </a:lnSpc>
              <a:buNone/>
            </a:pPr>
            <a:r>
              <a:rPr lang="en-US" sz="1250" b="1" dirty="0">
                <a:solidFill>
                  <a:srgbClr val="16232E"/>
                </a:solidFill>
                <a:latin typeface="Calibri" pitchFamily="34" charset="0"/>
                <a:ea typeface="Calibri" pitchFamily="34" charset="-122"/>
                <a:cs typeface="Calibri" pitchFamily="34" charset="-120"/>
              </a:rPr>
              <a:t>The loop itself lives entirely between the switches</a:t>
            </a:r>
            <a:r>
              <a:rPr lang="en-US" sz="1250" dirty="0">
                <a:solidFill>
                  <a:srgbClr val="16232E"/>
                </a:solidFill>
                <a:latin typeface="Calibri" pitchFamily="34" charset="0"/>
                <a:ea typeface="Calibri" pitchFamily="34" charset="-122"/>
                <a:cs typeface="Calibri" pitchFamily="34" charset="-120"/>
              </a:rPr>
              <a:t> — SW-A, SW-B, and SW-C keep circulating the same frame forever. Every device attached to any of them, including this PC, is flooded with copies on every pass.</a:t>
            </a:r>
            <a:endParaRPr lang="en-US" sz="1250" dirty="0"/>
          </a:p>
        </p:txBody>
      </p:sp>
      <p:sp>
        <p:nvSpPr>
          <p:cNvPr id="23" name="Text 16"/>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5</a:t>
            </a:r>
            <a:endParaRPr lang="en-US" sz="1000" dirty="0"/>
          </a:p>
        </p:txBody>
      </p:sp>
      <p:sp>
        <p:nvSpPr>
          <p:cNvPr id="24" name="Text 17"/>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zap.png"/>
          <p:cNvPicPr>
            <a:picLocks noChangeAspect="1"/>
          </p:cNvPicPr>
          <p:nvPr/>
        </p:nvPicPr>
        <p:blipFill>
          <a:blip r:embed="rId7"/>
          <a:stretch>
            <a:fillRect/>
          </a:stretch>
        </p:blipFill>
        <p:spPr>
          <a:xfrm>
            <a:off x="10544861" y="623621"/>
            <a:ext cx="307238" cy="3072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01 · MOTIVATION</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Broadcast Storms &amp; MAC Instability</a:t>
            </a:r>
            <a:endParaRPr lang="en-US" sz="3200" dirty="0"/>
          </a:p>
        </p:txBody>
      </p:sp>
      <p:sp>
        <p:nvSpPr>
          <p:cNvPr id="4" name="Shape 2"/>
          <p:cNvSpPr/>
          <p:nvPr/>
        </p:nvSpPr>
        <p:spPr>
          <a:xfrm>
            <a:off x="548640" y="1691640"/>
            <a:ext cx="3566160" cy="2834640"/>
          </a:xfrm>
          <a:prstGeom prst="roundRect">
            <a:avLst>
              <a:gd name="adj" fmla="val 2581"/>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5" name="Shape 3"/>
          <p:cNvSpPr/>
          <p:nvPr/>
        </p:nvSpPr>
        <p:spPr>
          <a:xfrm>
            <a:off x="777240" y="1920240"/>
            <a:ext cx="548640" cy="548640"/>
          </a:xfrm>
          <a:prstGeom prst="ellipse">
            <a:avLst/>
          </a:prstGeom>
          <a:solidFill>
            <a:srgbClr val="134074"/>
          </a:solidFill>
          <a:ln/>
        </p:spPr>
        <p:txBody>
          <a:bodyPr/>
          <a:lstStyle/>
          <a:p>
            <a:endParaRPr lang="en-US"/>
          </a:p>
        </p:txBody>
      </p:sp>
      <p:pic>
        <p:nvPicPr>
          <p:cNvPr id="6" name="Image 0" descr="/home/claude/stp_deck/icons/bolt_white.png"/>
          <p:cNvPicPr>
            <a:picLocks noChangeAspect="1"/>
          </p:cNvPicPr>
          <p:nvPr/>
        </p:nvPicPr>
        <p:blipFill>
          <a:blip r:embed="rId3"/>
          <a:stretch>
            <a:fillRect/>
          </a:stretch>
        </p:blipFill>
        <p:spPr>
          <a:xfrm>
            <a:off x="900684" y="2043684"/>
            <a:ext cx="301752" cy="301752"/>
          </a:xfrm>
          <a:prstGeom prst="rect">
            <a:avLst/>
          </a:prstGeom>
        </p:spPr>
      </p:pic>
      <p:sp>
        <p:nvSpPr>
          <p:cNvPr id="7" name="Text 4"/>
          <p:cNvSpPr/>
          <p:nvPr/>
        </p:nvSpPr>
        <p:spPr>
          <a:xfrm>
            <a:off x="1463040" y="1920240"/>
            <a:ext cx="242316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Broadcast Storms</a:t>
            </a:r>
            <a:endParaRPr lang="en-US" sz="1500" dirty="0"/>
          </a:p>
        </p:txBody>
      </p:sp>
      <p:sp>
        <p:nvSpPr>
          <p:cNvPr id="8" name="Text 5"/>
          <p:cNvSpPr/>
          <p:nvPr/>
        </p:nvSpPr>
        <p:spPr>
          <a:xfrm>
            <a:off x="777240" y="2560320"/>
            <a:ext cx="3108960" cy="178308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Looped broadcast frames multiply exponentially, consuming all available bandwidth within seconds.</a:t>
            </a:r>
            <a:endParaRPr lang="en-US" sz="1250" dirty="0"/>
          </a:p>
        </p:txBody>
      </p:sp>
      <p:sp>
        <p:nvSpPr>
          <p:cNvPr id="9" name="Shape 6"/>
          <p:cNvSpPr/>
          <p:nvPr/>
        </p:nvSpPr>
        <p:spPr>
          <a:xfrm>
            <a:off x="4434840" y="1691640"/>
            <a:ext cx="3566160" cy="2834640"/>
          </a:xfrm>
          <a:prstGeom prst="roundRect">
            <a:avLst>
              <a:gd name="adj" fmla="val 2581"/>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0" name="Shape 7"/>
          <p:cNvSpPr/>
          <p:nvPr/>
        </p:nvSpPr>
        <p:spPr>
          <a:xfrm>
            <a:off x="4663440" y="1920240"/>
            <a:ext cx="548640" cy="548640"/>
          </a:xfrm>
          <a:prstGeom prst="ellipse">
            <a:avLst/>
          </a:prstGeom>
          <a:solidFill>
            <a:srgbClr val="134074"/>
          </a:solidFill>
          <a:ln/>
        </p:spPr>
        <p:txBody>
          <a:bodyPr/>
          <a:lstStyle/>
          <a:p>
            <a:endParaRPr lang="en-US"/>
          </a:p>
        </p:txBody>
      </p:sp>
      <p:pic>
        <p:nvPicPr>
          <p:cNvPr id="11" name="Image 1" descr="/home/claude/stp_deck/icons/warning_white.png"/>
          <p:cNvPicPr>
            <a:picLocks noChangeAspect="1"/>
          </p:cNvPicPr>
          <p:nvPr/>
        </p:nvPicPr>
        <p:blipFill>
          <a:blip r:embed="rId4"/>
          <a:stretch>
            <a:fillRect/>
          </a:stretch>
        </p:blipFill>
        <p:spPr>
          <a:xfrm>
            <a:off x="4786884" y="2043684"/>
            <a:ext cx="301752" cy="301752"/>
          </a:xfrm>
          <a:prstGeom prst="rect">
            <a:avLst/>
          </a:prstGeom>
        </p:spPr>
      </p:pic>
      <p:sp>
        <p:nvSpPr>
          <p:cNvPr id="12" name="Text 8"/>
          <p:cNvSpPr/>
          <p:nvPr/>
        </p:nvSpPr>
        <p:spPr>
          <a:xfrm>
            <a:off x="5349240" y="1920240"/>
            <a:ext cx="242316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CPU Exhaustion</a:t>
            </a:r>
            <a:endParaRPr lang="en-US" sz="1500" dirty="0"/>
          </a:p>
        </p:txBody>
      </p:sp>
      <p:sp>
        <p:nvSpPr>
          <p:cNvPr id="13" name="Text 9"/>
          <p:cNvSpPr/>
          <p:nvPr/>
        </p:nvSpPr>
        <p:spPr>
          <a:xfrm>
            <a:off x="4663440" y="2560320"/>
            <a:ext cx="3108960" cy="178308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Switch CPUs spike toward 100% processing the flood, and management access is often lost.</a:t>
            </a:r>
            <a:endParaRPr lang="en-US" sz="1250" dirty="0"/>
          </a:p>
        </p:txBody>
      </p:sp>
      <p:sp>
        <p:nvSpPr>
          <p:cNvPr id="14" name="Shape 10"/>
          <p:cNvSpPr/>
          <p:nvPr/>
        </p:nvSpPr>
        <p:spPr>
          <a:xfrm>
            <a:off x="8321040" y="1691640"/>
            <a:ext cx="3566160" cy="2834640"/>
          </a:xfrm>
          <a:prstGeom prst="roundRect">
            <a:avLst>
              <a:gd name="adj" fmla="val 2581"/>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5" name="Shape 11"/>
          <p:cNvSpPr/>
          <p:nvPr/>
        </p:nvSpPr>
        <p:spPr>
          <a:xfrm>
            <a:off x="8549640" y="1920240"/>
            <a:ext cx="548640" cy="548640"/>
          </a:xfrm>
          <a:prstGeom prst="ellipse">
            <a:avLst/>
          </a:prstGeom>
          <a:solidFill>
            <a:srgbClr val="134074"/>
          </a:solidFill>
          <a:ln/>
        </p:spPr>
        <p:txBody>
          <a:bodyPr/>
          <a:lstStyle/>
          <a:p>
            <a:endParaRPr lang="en-US"/>
          </a:p>
        </p:txBody>
      </p:sp>
      <p:pic>
        <p:nvPicPr>
          <p:cNvPr id="16" name="Image 2" descr="/home/claude/stp_deck/icons/bug_white.png"/>
          <p:cNvPicPr>
            <a:picLocks noChangeAspect="1"/>
          </p:cNvPicPr>
          <p:nvPr/>
        </p:nvPicPr>
        <p:blipFill>
          <a:blip r:embed="rId5"/>
          <a:stretch>
            <a:fillRect/>
          </a:stretch>
        </p:blipFill>
        <p:spPr>
          <a:xfrm>
            <a:off x="8673084" y="2043684"/>
            <a:ext cx="301752" cy="301752"/>
          </a:xfrm>
          <a:prstGeom prst="rect">
            <a:avLst/>
          </a:prstGeom>
        </p:spPr>
      </p:pic>
      <p:sp>
        <p:nvSpPr>
          <p:cNvPr id="17" name="Text 12"/>
          <p:cNvSpPr/>
          <p:nvPr/>
        </p:nvSpPr>
        <p:spPr>
          <a:xfrm>
            <a:off x="9235440" y="1920240"/>
            <a:ext cx="242316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MAC Table Instability</a:t>
            </a:r>
            <a:endParaRPr lang="en-US" sz="1500" dirty="0"/>
          </a:p>
        </p:txBody>
      </p:sp>
      <p:sp>
        <p:nvSpPr>
          <p:cNvPr id="18" name="Text 13"/>
          <p:cNvSpPr/>
          <p:nvPr/>
        </p:nvSpPr>
        <p:spPr>
          <a:xfrm>
            <a:off x="8549640" y="2560320"/>
            <a:ext cx="3108960" cy="178308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The same source MAC appears on multiple ports in rapid succession, so switches constantly relearn it.</a:t>
            </a:r>
            <a:endParaRPr lang="en-US" sz="1250" dirty="0"/>
          </a:p>
        </p:txBody>
      </p:sp>
      <p:sp>
        <p:nvSpPr>
          <p:cNvPr id="19" name="Text 14"/>
          <p:cNvSpPr/>
          <p:nvPr/>
        </p:nvSpPr>
        <p:spPr>
          <a:xfrm>
            <a:off x="548640" y="4846320"/>
            <a:ext cx="10607040" cy="1280160"/>
          </a:xfrm>
          <a:prstGeom prst="rect">
            <a:avLst/>
          </a:prstGeom>
          <a:noFill/>
          <a:ln/>
        </p:spPr>
        <p:txBody>
          <a:bodyPr wrap="square" rtlCol="0" anchor="t"/>
          <a:lstStyle/>
          <a:p>
            <a:pPr marL="0" indent="0">
              <a:buNone/>
            </a:pPr>
            <a:r>
              <a:rPr lang="en-US" sz="1450" i="1" dirty="0">
                <a:solidFill>
                  <a:srgbClr val="5B6B76"/>
                </a:solidFill>
                <a:latin typeface="Calibri" pitchFamily="34" charset="0"/>
                <a:ea typeface="Calibri" pitchFamily="34" charset="-122"/>
                <a:cs typeface="Calibri" pitchFamily="34" charset="-120"/>
              </a:rPr>
              <a:t>Without a loop-prevention mechanism, a single redundant cable can take down an entire switched network in under a minute.</a:t>
            </a:r>
            <a:endParaRPr lang="en-US" sz="1450" dirty="0"/>
          </a:p>
        </p:txBody>
      </p:sp>
      <p:sp>
        <p:nvSpPr>
          <p:cNvPr id="21" name="Text 15"/>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6</a:t>
            </a:r>
            <a:endParaRPr lang="en-US" sz="1000" dirty="0"/>
          </a:p>
        </p:txBody>
      </p:sp>
      <p:sp>
        <p:nvSpPr>
          <p:cNvPr id="22" name="Text 16"/>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zap.png"/>
          <p:cNvPicPr>
            <a:picLocks noChangeAspect="1"/>
          </p:cNvPicPr>
          <p:nvPr/>
        </p:nvPicPr>
        <p:blipFill>
          <a:blip r:embed="rId6"/>
          <a:stretch>
            <a:fillRect/>
          </a:stretch>
        </p:blipFill>
        <p:spPr>
          <a:xfrm>
            <a:off x="10544861" y="623621"/>
            <a:ext cx="307238" cy="3072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02 · STP FUNDAMENTALS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What Is Spanning Tree Protocol?</a:t>
            </a:r>
            <a:endParaRPr lang="en-US" sz="3200" dirty="0"/>
          </a:p>
        </p:txBody>
      </p:sp>
      <p:sp>
        <p:nvSpPr>
          <p:cNvPr id="4" name="Shape 2"/>
          <p:cNvSpPr/>
          <p:nvPr/>
        </p:nvSpPr>
        <p:spPr>
          <a:xfrm>
            <a:off x="548640" y="1691640"/>
            <a:ext cx="1188720" cy="1188720"/>
          </a:xfrm>
          <a:prstGeom prst="ellipse">
            <a:avLst/>
          </a:prstGeom>
          <a:solidFill>
            <a:srgbClr val="134074"/>
          </a:solidFill>
          <a:ln/>
        </p:spPr>
        <p:txBody>
          <a:bodyPr/>
          <a:lstStyle/>
          <a:p>
            <a:endParaRPr lang="en-US"/>
          </a:p>
        </p:txBody>
      </p:sp>
      <p:pic>
        <p:nvPicPr>
          <p:cNvPr id="5" name="Image 0" descr="/home/claude/stp_deck/icons/sitemap_white.png"/>
          <p:cNvPicPr>
            <a:picLocks noChangeAspect="1"/>
          </p:cNvPicPr>
          <p:nvPr/>
        </p:nvPicPr>
        <p:blipFill>
          <a:blip r:embed="rId3"/>
          <a:stretch>
            <a:fillRect/>
          </a:stretch>
        </p:blipFill>
        <p:spPr>
          <a:xfrm>
            <a:off x="816102" y="1959102"/>
            <a:ext cx="653796" cy="653796"/>
          </a:xfrm>
          <a:prstGeom prst="rect">
            <a:avLst/>
          </a:prstGeom>
        </p:spPr>
      </p:pic>
      <p:sp>
        <p:nvSpPr>
          <p:cNvPr id="6" name="Text 3"/>
          <p:cNvSpPr/>
          <p:nvPr/>
        </p:nvSpPr>
        <p:spPr>
          <a:xfrm>
            <a:off x="2011680" y="1737360"/>
            <a:ext cx="9326880" cy="1371600"/>
          </a:xfrm>
          <a:prstGeom prst="rect">
            <a:avLst/>
          </a:prstGeom>
          <a:noFill/>
          <a:ln/>
        </p:spPr>
        <p:txBody>
          <a:bodyPr wrap="square" rtlCol="0" anchor="t"/>
          <a:lstStyle/>
          <a:p>
            <a:pPr marL="0" indent="0">
              <a:lnSpc>
                <a:spcPct val="130000"/>
              </a:lnSpc>
              <a:buNone/>
            </a:pPr>
            <a:r>
              <a:rPr lang="en-US" sz="1600" dirty="0">
                <a:solidFill>
                  <a:srgbClr val="16232E"/>
                </a:solidFill>
                <a:latin typeface="Calibri" pitchFamily="34" charset="0"/>
                <a:ea typeface="Calibri" pitchFamily="34" charset="-122"/>
                <a:cs typeface="Calibri" pitchFamily="34" charset="-120"/>
              </a:rPr>
              <a:t>STP (IEEE 802.1D) is a Layer 2 protocol that </a:t>
            </a:r>
            <a:r>
              <a:rPr lang="en-US" sz="1600" b="1" dirty="0">
                <a:solidFill>
                  <a:srgbClr val="134074"/>
                </a:solidFill>
                <a:latin typeface="Calibri" pitchFamily="34" charset="0"/>
                <a:ea typeface="Calibri" pitchFamily="34" charset="-122"/>
                <a:cs typeface="Calibri" pitchFamily="34" charset="-120"/>
              </a:rPr>
              <a:t>logically blocks redundant paths</a:t>
            </a:r>
            <a:r>
              <a:rPr lang="en-US" sz="1600" dirty="0">
                <a:solidFill>
                  <a:srgbClr val="16232E"/>
                </a:solidFill>
                <a:latin typeface="Calibri" pitchFamily="34" charset="0"/>
                <a:ea typeface="Calibri" pitchFamily="34" charset="-122"/>
                <a:cs typeface="Calibri" pitchFamily="34" charset="-120"/>
              </a:rPr>
              <a:t> to build a single, loop-free tree across a switched (bridged) network — while keeping the physical links available as backups.</a:t>
            </a:r>
            <a:endParaRPr lang="en-US" sz="1600" dirty="0"/>
          </a:p>
        </p:txBody>
      </p:sp>
      <p:sp>
        <p:nvSpPr>
          <p:cNvPr id="7" name="Shape 4"/>
          <p:cNvSpPr/>
          <p:nvPr/>
        </p:nvSpPr>
        <p:spPr>
          <a:xfrm>
            <a:off x="548640" y="3520440"/>
            <a:ext cx="3429000" cy="2468880"/>
          </a:xfrm>
          <a:prstGeom prst="roundRect">
            <a:avLst>
              <a:gd name="adj" fmla="val 2963"/>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8" name="Text 5"/>
          <p:cNvSpPr/>
          <p:nvPr/>
        </p:nvSpPr>
        <p:spPr>
          <a:xfrm>
            <a:off x="777240" y="374904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Elects a Root Bridge</a:t>
            </a:r>
            <a:endParaRPr lang="en-US" sz="1500" dirty="0"/>
          </a:p>
        </p:txBody>
      </p:sp>
      <p:sp>
        <p:nvSpPr>
          <p:cNvPr id="9" name="Text 6"/>
          <p:cNvSpPr/>
          <p:nvPr/>
        </p:nvSpPr>
        <p:spPr>
          <a:xfrm>
            <a:off x="777240" y="4160520"/>
            <a:ext cx="2971800" cy="164592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One switch becomes the logical center of the tree.</a:t>
            </a:r>
            <a:endParaRPr lang="en-US" sz="1250" dirty="0"/>
          </a:p>
        </p:txBody>
      </p:sp>
      <p:sp>
        <p:nvSpPr>
          <p:cNvPr id="10" name="Shape 7"/>
          <p:cNvSpPr/>
          <p:nvPr/>
        </p:nvSpPr>
        <p:spPr>
          <a:xfrm>
            <a:off x="4297680" y="3520440"/>
            <a:ext cx="3429000" cy="2468880"/>
          </a:xfrm>
          <a:prstGeom prst="roundRect">
            <a:avLst>
              <a:gd name="adj" fmla="val 2963"/>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1" name="Text 8"/>
          <p:cNvSpPr/>
          <p:nvPr/>
        </p:nvSpPr>
        <p:spPr>
          <a:xfrm>
            <a:off x="4526280" y="374904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Calculates best paths</a:t>
            </a:r>
            <a:endParaRPr lang="en-US" sz="1500" dirty="0"/>
          </a:p>
        </p:txBody>
      </p:sp>
      <p:sp>
        <p:nvSpPr>
          <p:cNvPr id="12" name="Text 9"/>
          <p:cNvSpPr/>
          <p:nvPr/>
        </p:nvSpPr>
        <p:spPr>
          <a:xfrm>
            <a:off x="4526280" y="4160520"/>
            <a:ext cx="2971800" cy="164592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Every other switch finds its shortest path to the root.</a:t>
            </a:r>
            <a:endParaRPr lang="en-US" sz="1250" dirty="0"/>
          </a:p>
        </p:txBody>
      </p:sp>
      <p:sp>
        <p:nvSpPr>
          <p:cNvPr id="13" name="Shape 10"/>
          <p:cNvSpPr/>
          <p:nvPr/>
        </p:nvSpPr>
        <p:spPr>
          <a:xfrm>
            <a:off x="8046720" y="3520440"/>
            <a:ext cx="3429000" cy="2468880"/>
          </a:xfrm>
          <a:prstGeom prst="roundRect">
            <a:avLst>
              <a:gd name="adj" fmla="val 2963"/>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4" name="Text 11"/>
          <p:cNvSpPr/>
          <p:nvPr/>
        </p:nvSpPr>
        <p:spPr>
          <a:xfrm>
            <a:off x="8275320" y="374904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Blocks redundant links</a:t>
            </a:r>
            <a:endParaRPr lang="en-US" sz="1500" dirty="0"/>
          </a:p>
        </p:txBody>
      </p:sp>
      <p:sp>
        <p:nvSpPr>
          <p:cNvPr id="15" name="Text 12"/>
          <p:cNvSpPr/>
          <p:nvPr/>
        </p:nvSpPr>
        <p:spPr>
          <a:xfrm>
            <a:off x="8275320" y="4160520"/>
            <a:ext cx="2971800" cy="164592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Extra links are placed in a blocking state, not removed.</a:t>
            </a:r>
            <a:endParaRPr lang="en-US" sz="1250" dirty="0"/>
          </a:p>
        </p:txBody>
      </p:sp>
      <p:sp>
        <p:nvSpPr>
          <p:cNvPr id="17" name="Text 13"/>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7</a:t>
            </a:r>
            <a:endParaRPr lang="en-US" sz="1000" dirty="0"/>
          </a:p>
        </p:txBody>
      </p:sp>
      <p:sp>
        <p:nvSpPr>
          <p:cNvPr id="18" name="Text 14"/>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shield.png"/>
          <p:cNvPicPr>
            <a:picLocks noChangeAspect="1"/>
          </p:cNvPicPr>
          <p:nvPr/>
        </p:nvPicPr>
        <p:blipFill>
          <a:blip r:embed="rId4"/>
          <a:stretch>
            <a:fillRect/>
          </a:stretch>
        </p:blipFill>
        <p:spPr>
          <a:xfrm>
            <a:off x="10544861" y="623621"/>
            <a:ext cx="307238" cy="3072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02 · STP FUNDAMENTALS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A Brief History</a:t>
            </a:r>
            <a:endParaRPr lang="en-US" sz="3200" dirty="0"/>
          </a:p>
        </p:txBody>
      </p:sp>
      <p:sp>
        <p:nvSpPr>
          <p:cNvPr id="4" name="Shape 2"/>
          <p:cNvSpPr/>
          <p:nvPr/>
        </p:nvSpPr>
        <p:spPr>
          <a:xfrm>
            <a:off x="822960" y="2331720"/>
            <a:ext cx="10515600" cy="0"/>
          </a:xfrm>
          <a:prstGeom prst="line">
            <a:avLst/>
          </a:prstGeom>
          <a:noFill/>
          <a:ln w="31750">
            <a:solidFill>
              <a:srgbClr val="1C7293"/>
            </a:solidFill>
            <a:prstDash val="solid"/>
          </a:ln>
        </p:spPr>
        <p:txBody>
          <a:bodyPr/>
          <a:lstStyle/>
          <a:p>
            <a:endParaRPr lang="en-US"/>
          </a:p>
        </p:txBody>
      </p:sp>
      <p:sp>
        <p:nvSpPr>
          <p:cNvPr id="5" name="Shape 3"/>
          <p:cNvSpPr/>
          <p:nvPr/>
        </p:nvSpPr>
        <p:spPr>
          <a:xfrm>
            <a:off x="1417320" y="2194560"/>
            <a:ext cx="274320" cy="274320"/>
          </a:xfrm>
          <a:prstGeom prst="ellipse">
            <a:avLst/>
          </a:prstGeom>
          <a:solidFill>
            <a:srgbClr val="0E9594"/>
          </a:solidFill>
          <a:ln w="25400">
            <a:solidFill>
              <a:srgbClr val="FFFFFF"/>
            </a:solidFill>
            <a:prstDash val="solid"/>
          </a:ln>
        </p:spPr>
        <p:txBody>
          <a:bodyPr/>
          <a:lstStyle/>
          <a:p>
            <a:endParaRPr lang="en-US"/>
          </a:p>
        </p:txBody>
      </p:sp>
      <p:sp>
        <p:nvSpPr>
          <p:cNvPr id="6" name="Text 4"/>
          <p:cNvSpPr/>
          <p:nvPr/>
        </p:nvSpPr>
        <p:spPr>
          <a:xfrm>
            <a:off x="640080" y="1645920"/>
            <a:ext cx="1828800" cy="365760"/>
          </a:xfrm>
          <a:prstGeom prst="rect">
            <a:avLst/>
          </a:prstGeom>
          <a:noFill/>
          <a:ln/>
        </p:spPr>
        <p:txBody>
          <a:bodyPr wrap="square" rtlCol="0" anchor="ctr"/>
          <a:lstStyle/>
          <a:p>
            <a:pPr marL="0" indent="0" algn="ctr">
              <a:buNone/>
            </a:pPr>
            <a:r>
              <a:rPr lang="en-US" sz="1800" b="1" dirty="0">
                <a:solidFill>
                  <a:srgbClr val="16232E"/>
                </a:solidFill>
                <a:latin typeface="Cambria" pitchFamily="34" charset="0"/>
                <a:ea typeface="Cambria" pitchFamily="34" charset="-122"/>
                <a:cs typeface="Cambria" pitchFamily="34" charset="-120"/>
              </a:rPr>
              <a:t>1985</a:t>
            </a:r>
            <a:endParaRPr lang="en-US" sz="1800" dirty="0"/>
          </a:p>
        </p:txBody>
      </p:sp>
      <p:sp>
        <p:nvSpPr>
          <p:cNvPr id="7" name="Text 5"/>
          <p:cNvSpPr/>
          <p:nvPr/>
        </p:nvSpPr>
        <p:spPr>
          <a:xfrm>
            <a:off x="548640" y="2651760"/>
            <a:ext cx="2011680" cy="1828800"/>
          </a:xfrm>
          <a:prstGeom prst="rect">
            <a:avLst/>
          </a:prstGeom>
          <a:noFill/>
          <a:ln/>
        </p:spPr>
        <p:txBody>
          <a:bodyPr wrap="square" rtlCol="0" anchor="t"/>
          <a:lstStyle/>
          <a:p>
            <a:pPr marL="0" indent="0" algn="ctr">
              <a:buNone/>
            </a:pPr>
            <a:r>
              <a:rPr lang="en-US" sz="1150" dirty="0">
                <a:solidFill>
                  <a:srgbClr val="16232E"/>
                </a:solidFill>
                <a:latin typeface="Calibri" pitchFamily="34" charset="0"/>
                <a:ea typeface="Calibri" pitchFamily="34" charset="-122"/>
                <a:cs typeface="Calibri" pitchFamily="34" charset="-120"/>
              </a:rPr>
              <a:t>Radia Perlman designs the original Spanning Tree Algorithm at DEC.</a:t>
            </a:r>
            <a:endParaRPr lang="en-US" sz="1150" dirty="0"/>
          </a:p>
        </p:txBody>
      </p:sp>
      <p:sp>
        <p:nvSpPr>
          <p:cNvPr id="8" name="Shape 6"/>
          <p:cNvSpPr/>
          <p:nvPr/>
        </p:nvSpPr>
        <p:spPr>
          <a:xfrm>
            <a:off x="3520440" y="2194560"/>
            <a:ext cx="274320" cy="274320"/>
          </a:xfrm>
          <a:prstGeom prst="ellipse">
            <a:avLst/>
          </a:prstGeom>
          <a:solidFill>
            <a:srgbClr val="0E9594"/>
          </a:solidFill>
          <a:ln w="25400">
            <a:solidFill>
              <a:srgbClr val="FFFFFF"/>
            </a:solidFill>
            <a:prstDash val="solid"/>
          </a:ln>
        </p:spPr>
        <p:txBody>
          <a:bodyPr/>
          <a:lstStyle/>
          <a:p>
            <a:endParaRPr lang="en-US"/>
          </a:p>
        </p:txBody>
      </p:sp>
      <p:sp>
        <p:nvSpPr>
          <p:cNvPr id="9" name="Text 7"/>
          <p:cNvSpPr/>
          <p:nvPr/>
        </p:nvSpPr>
        <p:spPr>
          <a:xfrm>
            <a:off x="2743200" y="1645920"/>
            <a:ext cx="1828800" cy="365760"/>
          </a:xfrm>
          <a:prstGeom prst="rect">
            <a:avLst/>
          </a:prstGeom>
          <a:noFill/>
          <a:ln/>
        </p:spPr>
        <p:txBody>
          <a:bodyPr wrap="square" rtlCol="0" anchor="ctr"/>
          <a:lstStyle/>
          <a:p>
            <a:pPr marL="0" indent="0" algn="ctr">
              <a:buNone/>
            </a:pPr>
            <a:r>
              <a:rPr lang="en-US" sz="1800" b="1" dirty="0">
                <a:solidFill>
                  <a:srgbClr val="16232E"/>
                </a:solidFill>
                <a:latin typeface="Cambria" pitchFamily="34" charset="0"/>
                <a:ea typeface="Cambria" pitchFamily="34" charset="-122"/>
                <a:cs typeface="Cambria" pitchFamily="34" charset="-120"/>
              </a:rPr>
              <a:t>1990</a:t>
            </a:r>
            <a:endParaRPr lang="en-US" sz="1800" dirty="0"/>
          </a:p>
        </p:txBody>
      </p:sp>
      <p:sp>
        <p:nvSpPr>
          <p:cNvPr id="10" name="Text 8"/>
          <p:cNvSpPr/>
          <p:nvPr/>
        </p:nvSpPr>
        <p:spPr>
          <a:xfrm>
            <a:off x="2651760" y="2651760"/>
            <a:ext cx="2011680" cy="1828800"/>
          </a:xfrm>
          <a:prstGeom prst="rect">
            <a:avLst/>
          </a:prstGeom>
          <a:noFill/>
          <a:ln/>
        </p:spPr>
        <p:txBody>
          <a:bodyPr wrap="square" rtlCol="0" anchor="t"/>
          <a:lstStyle/>
          <a:p>
            <a:pPr marL="0" indent="0" algn="ctr">
              <a:buNone/>
            </a:pPr>
            <a:r>
              <a:rPr lang="en-US" sz="1150" dirty="0">
                <a:solidFill>
                  <a:srgbClr val="16232E"/>
                </a:solidFill>
                <a:latin typeface="Calibri" pitchFamily="34" charset="0"/>
                <a:ea typeface="Calibri" pitchFamily="34" charset="-122"/>
                <a:cs typeface="Calibri" pitchFamily="34" charset="-120"/>
              </a:rPr>
              <a:t>IEEE standardizes it as 802.1D.</a:t>
            </a:r>
            <a:endParaRPr lang="en-US" sz="1150" dirty="0"/>
          </a:p>
        </p:txBody>
      </p:sp>
      <p:sp>
        <p:nvSpPr>
          <p:cNvPr id="11" name="Shape 9"/>
          <p:cNvSpPr/>
          <p:nvPr/>
        </p:nvSpPr>
        <p:spPr>
          <a:xfrm>
            <a:off x="5623560" y="2194560"/>
            <a:ext cx="274320" cy="274320"/>
          </a:xfrm>
          <a:prstGeom prst="ellipse">
            <a:avLst/>
          </a:prstGeom>
          <a:solidFill>
            <a:srgbClr val="0E9594"/>
          </a:solidFill>
          <a:ln w="25400">
            <a:solidFill>
              <a:srgbClr val="FFFFFF"/>
            </a:solidFill>
            <a:prstDash val="solid"/>
          </a:ln>
        </p:spPr>
        <p:txBody>
          <a:bodyPr/>
          <a:lstStyle/>
          <a:p>
            <a:endParaRPr lang="en-US"/>
          </a:p>
        </p:txBody>
      </p:sp>
      <p:sp>
        <p:nvSpPr>
          <p:cNvPr id="12" name="Text 10"/>
          <p:cNvSpPr/>
          <p:nvPr/>
        </p:nvSpPr>
        <p:spPr>
          <a:xfrm>
            <a:off x="4846320" y="1645920"/>
            <a:ext cx="1828800" cy="365760"/>
          </a:xfrm>
          <a:prstGeom prst="rect">
            <a:avLst/>
          </a:prstGeom>
          <a:noFill/>
          <a:ln/>
        </p:spPr>
        <p:txBody>
          <a:bodyPr wrap="square" rtlCol="0" anchor="ctr"/>
          <a:lstStyle/>
          <a:p>
            <a:pPr marL="0" indent="0" algn="ctr">
              <a:buNone/>
            </a:pPr>
            <a:r>
              <a:rPr lang="en-US" sz="1800" b="1" dirty="0">
                <a:solidFill>
                  <a:srgbClr val="16232E"/>
                </a:solidFill>
                <a:latin typeface="Cambria" pitchFamily="34" charset="0"/>
                <a:ea typeface="Cambria" pitchFamily="34" charset="-122"/>
                <a:cs typeface="Cambria" pitchFamily="34" charset="-120"/>
              </a:rPr>
              <a:t>1998</a:t>
            </a:r>
            <a:endParaRPr lang="en-US" sz="1800" dirty="0"/>
          </a:p>
        </p:txBody>
      </p:sp>
      <p:sp>
        <p:nvSpPr>
          <p:cNvPr id="13" name="Text 11"/>
          <p:cNvSpPr/>
          <p:nvPr/>
        </p:nvSpPr>
        <p:spPr>
          <a:xfrm>
            <a:off x="4754880" y="2651760"/>
            <a:ext cx="2011680" cy="1828800"/>
          </a:xfrm>
          <a:prstGeom prst="rect">
            <a:avLst/>
          </a:prstGeom>
          <a:noFill/>
          <a:ln/>
        </p:spPr>
        <p:txBody>
          <a:bodyPr wrap="square" rtlCol="0" anchor="t"/>
          <a:lstStyle/>
          <a:p>
            <a:pPr marL="0" indent="0" algn="ctr">
              <a:buNone/>
            </a:pPr>
            <a:r>
              <a:rPr lang="en-US" sz="1150" dirty="0">
                <a:solidFill>
                  <a:srgbClr val="16232E"/>
                </a:solidFill>
                <a:latin typeface="Calibri" pitchFamily="34" charset="0"/>
                <a:ea typeface="Calibri" pitchFamily="34" charset="-122"/>
                <a:cs typeface="Calibri" pitchFamily="34" charset="-120"/>
              </a:rPr>
              <a:t>Cisco PVST+ brings per-VLAN spanning trees.</a:t>
            </a:r>
            <a:endParaRPr lang="en-US" sz="1150" dirty="0"/>
          </a:p>
        </p:txBody>
      </p:sp>
      <p:sp>
        <p:nvSpPr>
          <p:cNvPr id="14" name="Shape 12"/>
          <p:cNvSpPr/>
          <p:nvPr/>
        </p:nvSpPr>
        <p:spPr>
          <a:xfrm>
            <a:off x="7726680" y="2194560"/>
            <a:ext cx="274320" cy="274320"/>
          </a:xfrm>
          <a:prstGeom prst="ellipse">
            <a:avLst/>
          </a:prstGeom>
          <a:solidFill>
            <a:srgbClr val="0E9594"/>
          </a:solidFill>
          <a:ln w="25400">
            <a:solidFill>
              <a:srgbClr val="FFFFFF"/>
            </a:solidFill>
            <a:prstDash val="solid"/>
          </a:ln>
        </p:spPr>
        <p:txBody>
          <a:bodyPr/>
          <a:lstStyle/>
          <a:p>
            <a:endParaRPr lang="en-US"/>
          </a:p>
        </p:txBody>
      </p:sp>
      <p:sp>
        <p:nvSpPr>
          <p:cNvPr id="15" name="Text 13"/>
          <p:cNvSpPr/>
          <p:nvPr/>
        </p:nvSpPr>
        <p:spPr>
          <a:xfrm>
            <a:off x="6949440" y="1645920"/>
            <a:ext cx="1828800" cy="365760"/>
          </a:xfrm>
          <a:prstGeom prst="rect">
            <a:avLst/>
          </a:prstGeom>
          <a:noFill/>
          <a:ln/>
        </p:spPr>
        <p:txBody>
          <a:bodyPr wrap="square" rtlCol="0" anchor="ctr"/>
          <a:lstStyle/>
          <a:p>
            <a:pPr marL="0" indent="0" algn="ctr">
              <a:buNone/>
            </a:pPr>
            <a:r>
              <a:rPr lang="en-US" sz="1800" b="1" dirty="0">
                <a:solidFill>
                  <a:srgbClr val="16232E"/>
                </a:solidFill>
                <a:latin typeface="Cambria" pitchFamily="34" charset="0"/>
                <a:ea typeface="Cambria" pitchFamily="34" charset="-122"/>
                <a:cs typeface="Cambria" pitchFamily="34" charset="-120"/>
              </a:rPr>
              <a:t>2001</a:t>
            </a:r>
            <a:endParaRPr lang="en-US" sz="1800" dirty="0"/>
          </a:p>
        </p:txBody>
      </p:sp>
      <p:sp>
        <p:nvSpPr>
          <p:cNvPr id="16" name="Text 14"/>
          <p:cNvSpPr/>
          <p:nvPr/>
        </p:nvSpPr>
        <p:spPr>
          <a:xfrm>
            <a:off x="6858000" y="2651760"/>
            <a:ext cx="2011680" cy="1828800"/>
          </a:xfrm>
          <a:prstGeom prst="rect">
            <a:avLst/>
          </a:prstGeom>
          <a:noFill/>
          <a:ln/>
        </p:spPr>
        <p:txBody>
          <a:bodyPr wrap="square" rtlCol="0" anchor="t"/>
          <a:lstStyle/>
          <a:p>
            <a:pPr marL="0" indent="0" algn="ctr">
              <a:buNone/>
            </a:pPr>
            <a:r>
              <a:rPr lang="en-US" sz="1150" dirty="0">
                <a:solidFill>
                  <a:srgbClr val="16232E"/>
                </a:solidFill>
                <a:latin typeface="Calibri" pitchFamily="34" charset="0"/>
                <a:ea typeface="Calibri" pitchFamily="34" charset="-122"/>
                <a:cs typeface="Calibri" pitchFamily="34" charset="-120"/>
              </a:rPr>
              <a:t>802.1w (RSTP) delivers sub-second convergence.</a:t>
            </a:r>
            <a:endParaRPr lang="en-US" sz="1150" dirty="0"/>
          </a:p>
        </p:txBody>
      </p:sp>
      <p:sp>
        <p:nvSpPr>
          <p:cNvPr id="17" name="Shape 15"/>
          <p:cNvSpPr/>
          <p:nvPr/>
        </p:nvSpPr>
        <p:spPr>
          <a:xfrm>
            <a:off x="9829800" y="2194560"/>
            <a:ext cx="274320" cy="274320"/>
          </a:xfrm>
          <a:prstGeom prst="ellipse">
            <a:avLst/>
          </a:prstGeom>
          <a:solidFill>
            <a:srgbClr val="0E9594"/>
          </a:solidFill>
          <a:ln w="25400">
            <a:solidFill>
              <a:srgbClr val="FFFFFF"/>
            </a:solidFill>
            <a:prstDash val="solid"/>
          </a:ln>
        </p:spPr>
        <p:txBody>
          <a:bodyPr/>
          <a:lstStyle/>
          <a:p>
            <a:endParaRPr lang="en-US"/>
          </a:p>
        </p:txBody>
      </p:sp>
      <p:sp>
        <p:nvSpPr>
          <p:cNvPr id="18" name="Text 16"/>
          <p:cNvSpPr/>
          <p:nvPr/>
        </p:nvSpPr>
        <p:spPr>
          <a:xfrm>
            <a:off x="9052560" y="1645920"/>
            <a:ext cx="1828800" cy="365760"/>
          </a:xfrm>
          <a:prstGeom prst="rect">
            <a:avLst/>
          </a:prstGeom>
          <a:noFill/>
          <a:ln/>
        </p:spPr>
        <p:txBody>
          <a:bodyPr wrap="square" rtlCol="0" anchor="ctr"/>
          <a:lstStyle/>
          <a:p>
            <a:pPr marL="0" indent="0" algn="ctr">
              <a:buNone/>
            </a:pPr>
            <a:r>
              <a:rPr lang="en-US" sz="1800" b="1" dirty="0">
                <a:solidFill>
                  <a:srgbClr val="16232E"/>
                </a:solidFill>
                <a:latin typeface="Cambria" pitchFamily="34" charset="0"/>
                <a:ea typeface="Cambria" pitchFamily="34" charset="-122"/>
                <a:cs typeface="Cambria" pitchFamily="34" charset="-120"/>
              </a:rPr>
              <a:t>2002</a:t>
            </a:r>
            <a:endParaRPr lang="en-US" sz="1800" dirty="0"/>
          </a:p>
        </p:txBody>
      </p:sp>
      <p:sp>
        <p:nvSpPr>
          <p:cNvPr id="19" name="Text 17"/>
          <p:cNvSpPr/>
          <p:nvPr/>
        </p:nvSpPr>
        <p:spPr>
          <a:xfrm>
            <a:off x="8961120" y="2651760"/>
            <a:ext cx="2011680" cy="1828800"/>
          </a:xfrm>
          <a:prstGeom prst="rect">
            <a:avLst/>
          </a:prstGeom>
          <a:noFill/>
          <a:ln/>
        </p:spPr>
        <p:txBody>
          <a:bodyPr wrap="square" rtlCol="0" anchor="t"/>
          <a:lstStyle/>
          <a:p>
            <a:pPr marL="0" indent="0" algn="ctr">
              <a:buNone/>
            </a:pPr>
            <a:r>
              <a:rPr lang="en-US" sz="1150" dirty="0">
                <a:solidFill>
                  <a:srgbClr val="16232E"/>
                </a:solidFill>
                <a:latin typeface="Calibri" pitchFamily="34" charset="0"/>
                <a:ea typeface="Calibri" pitchFamily="34" charset="-122"/>
                <a:cs typeface="Calibri" pitchFamily="34" charset="-120"/>
              </a:rPr>
              <a:t>802.1s (MSTP) maps multiple VLANs to shared instances.</a:t>
            </a:r>
            <a:endParaRPr lang="en-US" sz="1150" dirty="0"/>
          </a:p>
        </p:txBody>
      </p:sp>
      <p:sp>
        <p:nvSpPr>
          <p:cNvPr id="21" name="Text 18"/>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8</a:t>
            </a:r>
            <a:endParaRPr lang="en-US" sz="1000" dirty="0"/>
          </a:p>
        </p:txBody>
      </p:sp>
      <p:sp>
        <p:nvSpPr>
          <p:cNvPr id="22" name="Text 19"/>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activity.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02 · STP FUNDAMENTALS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Bridge Protocol Data Units (BPDUs)</a:t>
            </a:r>
            <a:endParaRPr lang="en-US" sz="3200" dirty="0"/>
          </a:p>
        </p:txBody>
      </p:sp>
      <p:sp>
        <p:nvSpPr>
          <p:cNvPr id="4" name="Shape 2"/>
          <p:cNvSpPr/>
          <p:nvPr/>
        </p:nvSpPr>
        <p:spPr>
          <a:xfrm>
            <a:off x="548640" y="1691640"/>
            <a:ext cx="1005840" cy="1005840"/>
          </a:xfrm>
          <a:prstGeom prst="ellipse">
            <a:avLst/>
          </a:prstGeom>
          <a:solidFill>
            <a:srgbClr val="134074"/>
          </a:solidFill>
          <a:ln/>
        </p:spPr>
        <p:txBody>
          <a:bodyPr/>
          <a:lstStyle/>
          <a:p>
            <a:endParaRPr lang="en-US"/>
          </a:p>
        </p:txBody>
      </p:sp>
      <p:pic>
        <p:nvPicPr>
          <p:cNvPr id="5" name="Image 0" descr="/home/claude/stp_deck/icons/handshake_white.png"/>
          <p:cNvPicPr>
            <a:picLocks noChangeAspect="1"/>
          </p:cNvPicPr>
          <p:nvPr/>
        </p:nvPicPr>
        <p:blipFill>
          <a:blip r:embed="rId3"/>
          <a:stretch>
            <a:fillRect/>
          </a:stretch>
        </p:blipFill>
        <p:spPr>
          <a:xfrm>
            <a:off x="774954" y="1917954"/>
            <a:ext cx="553212" cy="553212"/>
          </a:xfrm>
          <a:prstGeom prst="rect">
            <a:avLst/>
          </a:prstGeom>
        </p:spPr>
      </p:pic>
      <p:sp>
        <p:nvSpPr>
          <p:cNvPr id="6" name="Text 3"/>
          <p:cNvSpPr/>
          <p:nvPr/>
        </p:nvSpPr>
        <p:spPr>
          <a:xfrm>
            <a:off x="1828800" y="1783080"/>
            <a:ext cx="9509760" cy="822960"/>
          </a:xfrm>
          <a:prstGeom prst="rect">
            <a:avLst/>
          </a:prstGeom>
          <a:noFill/>
          <a:ln/>
        </p:spPr>
        <p:txBody>
          <a:bodyPr wrap="square" rtlCol="0" anchor="t"/>
          <a:lstStyle/>
          <a:p>
            <a:pPr marL="0" indent="0">
              <a:lnSpc>
                <a:spcPct val="125000"/>
              </a:lnSpc>
              <a:buNone/>
            </a:pPr>
            <a:r>
              <a:rPr lang="en-US" sz="1550" dirty="0">
                <a:solidFill>
                  <a:srgbClr val="16232E"/>
                </a:solidFill>
                <a:latin typeface="Calibri" pitchFamily="34" charset="0"/>
                <a:ea typeface="Calibri" pitchFamily="34" charset="-122"/>
                <a:cs typeface="Calibri" pitchFamily="34" charset="-120"/>
              </a:rPr>
              <a:t>Switches exchange </a:t>
            </a:r>
            <a:r>
              <a:rPr lang="en-US" sz="1550" b="1" dirty="0">
                <a:solidFill>
                  <a:srgbClr val="134074"/>
                </a:solidFill>
                <a:latin typeface="Calibri" pitchFamily="34" charset="0"/>
                <a:ea typeface="Calibri" pitchFamily="34" charset="-122"/>
                <a:cs typeface="Calibri" pitchFamily="34" charset="-120"/>
              </a:rPr>
              <a:t>BPDUs</a:t>
            </a:r>
            <a:r>
              <a:rPr lang="en-US" sz="1550" dirty="0">
                <a:solidFill>
                  <a:srgbClr val="16232E"/>
                </a:solidFill>
                <a:latin typeface="Calibri" pitchFamily="34" charset="0"/>
                <a:ea typeface="Calibri" pitchFamily="34" charset="-122"/>
                <a:cs typeface="Calibri" pitchFamily="34" charset="-120"/>
              </a:rPr>
              <a:t> every 2 seconds (Hello time) to learn the topology, elect a root, and detect changes.</a:t>
            </a:r>
            <a:endParaRPr lang="en-US" sz="1550" dirty="0"/>
          </a:p>
        </p:txBody>
      </p:sp>
      <p:sp>
        <p:nvSpPr>
          <p:cNvPr id="7" name="Shape 4"/>
          <p:cNvSpPr/>
          <p:nvPr/>
        </p:nvSpPr>
        <p:spPr>
          <a:xfrm>
            <a:off x="548640" y="2880360"/>
            <a:ext cx="10607040" cy="411480"/>
          </a:xfrm>
          <a:prstGeom prst="rect">
            <a:avLst/>
          </a:prstGeom>
          <a:solidFill>
            <a:srgbClr val="134074"/>
          </a:solidFill>
          <a:ln/>
        </p:spPr>
        <p:txBody>
          <a:bodyPr/>
          <a:lstStyle/>
          <a:p>
            <a:endParaRPr lang="en-US"/>
          </a:p>
        </p:txBody>
      </p:sp>
      <p:sp>
        <p:nvSpPr>
          <p:cNvPr id="8" name="Text 5"/>
          <p:cNvSpPr/>
          <p:nvPr/>
        </p:nvSpPr>
        <p:spPr>
          <a:xfrm>
            <a:off x="731520" y="2880360"/>
            <a:ext cx="3657600" cy="41148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BPDU Field</a:t>
            </a:r>
            <a:endParaRPr lang="en-US" sz="1300" dirty="0"/>
          </a:p>
        </p:txBody>
      </p:sp>
      <p:sp>
        <p:nvSpPr>
          <p:cNvPr id="9" name="Text 6"/>
          <p:cNvSpPr/>
          <p:nvPr/>
        </p:nvSpPr>
        <p:spPr>
          <a:xfrm>
            <a:off x="4572000" y="2880360"/>
            <a:ext cx="6400800" cy="41148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Purpose</a:t>
            </a:r>
            <a:endParaRPr lang="en-US" sz="1300" dirty="0"/>
          </a:p>
        </p:txBody>
      </p:sp>
      <p:sp>
        <p:nvSpPr>
          <p:cNvPr id="10" name="Shape 7"/>
          <p:cNvSpPr/>
          <p:nvPr/>
        </p:nvSpPr>
        <p:spPr>
          <a:xfrm>
            <a:off x="548640" y="3291840"/>
            <a:ext cx="10607040" cy="411480"/>
          </a:xfrm>
          <a:prstGeom prst="rect">
            <a:avLst/>
          </a:prstGeom>
          <a:solidFill>
            <a:srgbClr val="F2F6F8"/>
          </a:solidFill>
          <a:ln w="9525">
            <a:solidFill>
              <a:srgbClr val="E9F1F4"/>
            </a:solidFill>
            <a:prstDash val="solid"/>
          </a:ln>
        </p:spPr>
        <p:txBody>
          <a:bodyPr/>
          <a:lstStyle/>
          <a:p>
            <a:endParaRPr lang="en-US"/>
          </a:p>
        </p:txBody>
      </p:sp>
      <p:sp>
        <p:nvSpPr>
          <p:cNvPr id="11" name="Text 8"/>
          <p:cNvSpPr/>
          <p:nvPr/>
        </p:nvSpPr>
        <p:spPr>
          <a:xfrm>
            <a:off x="731520" y="3291840"/>
            <a:ext cx="3657600" cy="41148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Root Bridge ID</a:t>
            </a:r>
            <a:endParaRPr lang="en-US" sz="1250" dirty="0"/>
          </a:p>
        </p:txBody>
      </p:sp>
      <p:sp>
        <p:nvSpPr>
          <p:cNvPr id="12" name="Text 9"/>
          <p:cNvSpPr/>
          <p:nvPr/>
        </p:nvSpPr>
        <p:spPr>
          <a:xfrm>
            <a:off x="4572000" y="3291840"/>
            <a:ext cx="6400800" cy="41148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Priority + MAC of the bridge believed to be root</a:t>
            </a:r>
            <a:endParaRPr lang="en-US" sz="1250" dirty="0"/>
          </a:p>
        </p:txBody>
      </p:sp>
      <p:sp>
        <p:nvSpPr>
          <p:cNvPr id="13" name="Shape 10"/>
          <p:cNvSpPr/>
          <p:nvPr/>
        </p:nvSpPr>
        <p:spPr>
          <a:xfrm>
            <a:off x="548640" y="3703320"/>
            <a:ext cx="10607040" cy="411480"/>
          </a:xfrm>
          <a:prstGeom prst="rect">
            <a:avLst/>
          </a:prstGeom>
          <a:solidFill>
            <a:srgbClr val="FFFFFF"/>
          </a:solidFill>
          <a:ln w="9525">
            <a:solidFill>
              <a:srgbClr val="E9F1F4"/>
            </a:solidFill>
            <a:prstDash val="solid"/>
          </a:ln>
        </p:spPr>
        <p:txBody>
          <a:bodyPr/>
          <a:lstStyle/>
          <a:p>
            <a:endParaRPr lang="en-US"/>
          </a:p>
        </p:txBody>
      </p:sp>
      <p:sp>
        <p:nvSpPr>
          <p:cNvPr id="14" name="Text 11"/>
          <p:cNvSpPr/>
          <p:nvPr/>
        </p:nvSpPr>
        <p:spPr>
          <a:xfrm>
            <a:off x="731520" y="3703320"/>
            <a:ext cx="3657600" cy="41148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Root Path Cost</a:t>
            </a:r>
            <a:endParaRPr lang="en-US" sz="1250" dirty="0"/>
          </a:p>
        </p:txBody>
      </p:sp>
      <p:sp>
        <p:nvSpPr>
          <p:cNvPr id="15" name="Text 12"/>
          <p:cNvSpPr/>
          <p:nvPr/>
        </p:nvSpPr>
        <p:spPr>
          <a:xfrm>
            <a:off x="4572000" y="3703320"/>
            <a:ext cx="6400800" cy="41148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Cumulative cost from the sender to the root bridge</a:t>
            </a:r>
            <a:endParaRPr lang="en-US" sz="1250" dirty="0"/>
          </a:p>
        </p:txBody>
      </p:sp>
      <p:sp>
        <p:nvSpPr>
          <p:cNvPr id="16" name="Shape 13"/>
          <p:cNvSpPr/>
          <p:nvPr/>
        </p:nvSpPr>
        <p:spPr>
          <a:xfrm>
            <a:off x="548640" y="4114800"/>
            <a:ext cx="10607040" cy="411480"/>
          </a:xfrm>
          <a:prstGeom prst="rect">
            <a:avLst/>
          </a:prstGeom>
          <a:solidFill>
            <a:srgbClr val="F2F6F8"/>
          </a:solidFill>
          <a:ln w="9525">
            <a:solidFill>
              <a:srgbClr val="E9F1F4"/>
            </a:solidFill>
            <a:prstDash val="solid"/>
          </a:ln>
        </p:spPr>
        <p:txBody>
          <a:bodyPr/>
          <a:lstStyle/>
          <a:p>
            <a:endParaRPr lang="en-US"/>
          </a:p>
        </p:txBody>
      </p:sp>
      <p:sp>
        <p:nvSpPr>
          <p:cNvPr id="17" name="Text 14"/>
          <p:cNvSpPr/>
          <p:nvPr/>
        </p:nvSpPr>
        <p:spPr>
          <a:xfrm>
            <a:off x="731520" y="4114800"/>
            <a:ext cx="3657600" cy="41148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Sender Bridge ID</a:t>
            </a:r>
            <a:endParaRPr lang="en-US" sz="1250" dirty="0"/>
          </a:p>
        </p:txBody>
      </p:sp>
      <p:sp>
        <p:nvSpPr>
          <p:cNvPr id="18" name="Text 15"/>
          <p:cNvSpPr/>
          <p:nvPr/>
        </p:nvSpPr>
        <p:spPr>
          <a:xfrm>
            <a:off x="4572000" y="4114800"/>
            <a:ext cx="6400800" cy="41148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Priority + MAC of the switch sending the BPDU</a:t>
            </a:r>
            <a:endParaRPr lang="en-US" sz="1250" dirty="0"/>
          </a:p>
        </p:txBody>
      </p:sp>
      <p:sp>
        <p:nvSpPr>
          <p:cNvPr id="19" name="Shape 16"/>
          <p:cNvSpPr/>
          <p:nvPr/>
        </p:nvSpPr>
        <p:spPr>
          <a:xfrm>
            <a:off x="548640" y="4526280"/>
            <a:ext cx="10607040" cy="411480"/>
          </a:xfrm>
          <a:prstGeom prst="rect">
            <a:avLst/>
          </a:prstGeom>
          <a:solidFill>
            <a:srgbClr val="FFFFFF"/>
          </a:solidFill>
          <a:ln w="9525">
            <a:solidFill>
              <a:srgbClr val="E9F1F4"/>
            </a:solidFill>
            <a:prstDash val="solid"/>
          </a:ln>
        </p:spPr>
        <p:txBody>
          <a:bodyPr/>
          <a:lstStyle/>
          <a:p>
            <a:endParaRPr lang="en-US"/>
          </a:p>
        </p:txBody>
      </p:sp>
      <p:sp>
        <p:nvSpPr>
          <p:cNvPr id="20" name="Text 17"/>
          <p:cNvSpPr/>
          <p:nvPr/>
        </p:nvSpPr>
        <p:spPr>
          <a:xfrm>
            <a:off x="731520" y="4526280"/>
            <a:ext cx="3657600" cy="41148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Sender Port ID</a:t>
            </a:r>
            <a:endParaRPr lang="en-US" sz="1250" dirty="0"/>
          </a:p>
        </p:txBody>
      </p:sp>
      <p:sp>
        <p:nvSpPr>
          <p:cNvPr id="21" name="Text 18"/>
          <p:cNvSpPr/>
          <p:nvPr/>
        </p:nvSpPr>
        <p:spPr>
          <a:xfrm>
            <a:off x="4572000" y="4526280"/>
            <a:ext cx="6400800" cy="41148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Identifies which port sent the BPDU</a:t>
            </a:r>
            <a:endParaRPr lang="en-US" sz="1250" dirty="0"/>
          </a:p>
        </p:txBody>
      </p:sp>
      <p:sp>
        <p:nvSpPr>
          <p:cNvPr id="22" name="Shape 19"/>
          <p:cNvSpPr/>
          <p:nvPr/>
        </p:nvSpPr>
        <p:spPr>
          <a:xfrm>
            <a:off x="548640" y="4937760"/>
            <a:ext cx="10607040" cy="411480"/>
          </a:xfrm>
          <a:prstGeom prst="rect">
            <a:avLst/>
          </a:prstGeom>
          <a:solidFill>
            <a:srgbClr val="F2F6F8"/>
          </a:solidFill>
          <a:ln w="9525">
            <a:solidFill>
              <a:srgbClr val="E9F1F4"/>
            </a:solidFill>
            <a:prstDash val="solid"/>
          </a:ln>
        </p:spPr>
        <p:txBody>
          <a:bodyPr/>
          <a:lstStyle/>
          <a:p>
            <a:endParaRPr lang="en-US"/>
          </a:p>
        </p:txBody>
      </p:sp>
      <p:sp>
        <p:nvSpPr>
          <p:cNvPr id="23" name="Text 20"/>
          <p:cNvSpPr/>
          <p:nvPr/>
        </p:nvSpPr>
        <p:spPr>
          <a:xfrm>
            <a:off x="731520" y="4937760"/>
            <a:ext cx="3657600" cy="41148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Timers</a:t>
            </a:r>
            <a:endParaRPr lang="en-US" sz="1250" dirty="0"/>
          </a:p>
        </p:txBody>
      </p:sp>
      <p:sp>
        <p:nvSpPr>
          <p:cNvPr id="24" name="Text 21"/>
          <p:cNvSpPr/>
          <p:nvPr/>
        </p:nvSpPr>
        <p:spPr>
          <a:xfrm>
            <a:off x="4572000" y="4937760"/>
            <a:ext cx="6400800" cy="41148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Hello Time, Max Age, Forward Delay</a:t>
            </a:r>
            <a:endParaRPr lang="en-US" sz="1250" dirty="0"/>
          </a:p>
        </p:txBody>
      </p:sp>
      <p:sp>
        <p:nvSpPr>
          <p:cNvPr id="26" name="Text 22"/>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9</a:t>
            </a:r>
            <a:endParaRPr lang="en-US" sz="1000" dirty="0"/>
          </a:p>
        </p:txBody>
      </p:sp>
      <p:sp>
        <p:nvSpPr>
          <p:cNvPr id="27" name="Text 23"/>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shuffle.png"/>
          <p:cNvPicPr>
            <a:picLocks noChangeAspect="1"/>
          </p:cNvPicPr>
          <p:nvPr/>
        </p:nvPicPr>
        <p:blipFill>
          <a:blip r:embed="rId4"/>
          <a:stretch>
            <a:fillRect/>
          </a:stretch>
        </p:blipFill>
        <p:spPr>
          <a:xfrm>
            <a:off x="10544861" y="623621"/>
            <a:ext cx="307238" cy="3072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02 · STP FUNDAMENTALS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The Bridge ID</a:t>
            </a:r>
            <a:endParaRPr lang="en-US" sz="3200" dirty="0"/>
          </a:p>
        </p:txBody>
      </p:sp>
      <p:sp>
        <p:nvSpPr>
          <p:cNvPr id="4" name="Text 2"/>
          <p:cNvSpPr/>
          <p:nvPr/>
        </p:nvSpPr>
        <p:spPr>
          <a:xfrm>
            <a:off x="548640" y="1600200"/>
            <a:ext cx="10515600" cy="548640"/>
          </a:xfrm>
          <a:prstGeom prst="rect">
            <a:avLst/>
          </a:prstGeom>
          <a:noFill/>
          <a:ln/>
        </p:spPr>
        <p:txBody>
          <a:bodyPr wrap="square" rtlCol="0" anchor="ctr"/>
          <a:lstStyle/>
          <a:p>
            <a:pPr marL="0" indent="0">
              <a:buNone/>
            </a:pPr>
            <a:r>
              <a:rPr lang="en-US" sz="1500" dirty="0">
                <a:solidFill>
                  <a:srgbClr val="16232E"/>
                </a:solidFill>
                <a:latin typeface="Calibri" pitchFamily="34" charset="0"/>
                <a:ea typeface="Calibri" pitchFamily="34" charset="-122"/>
                <a:cs typeface="Calibri" pitchFamily="34" charset="-120"/>
              </a:rPr>
              <a:t>Every switch is identified on the network by a single 8-byte Bridge ID, used to elect the root and break ties.</a:t>
            </a:r>
            <a:endParaRPr lang="en-US" sz="1500" dirty="0"/>
          </a:p>
        </p:txBody>
      </p:sp>
      <p:sp>
        <p:nvSpPr>
          <p:cNvPr id="5" name="Shape 3"/>
          <p:cNvSpPr/>
          <p:nvPr/>
        </p:nvSpPr>
        <p:spPr>
          <a:xfrm>
            <a:off x="822960" y="2468880"/>
            <a:ext cx="3291840" cy="1463040"/>
          </a:xfrm>
          <a:prstGeom prst="roundRect">
            <a:avLst>
              <a:gd name="adj" fmla="val 3750"/>
            </a:avLst>
          </a:prstGeom>
          <a:solidFill>
            <a:srgbClr val="F2F6F9"/>
          </a:solidFill>
          <a:ln/>
        </p:spPr>
        <p:txBody>
          <a:bodyPr/>
          <a:lstStyle/>
          <a:p>
            <a:endParaRPr lang="en-US"/>
          </a:p>
        </p:txBody>
      </p:sp>
      <p:sp>
        <p:nvSpPr>
          <p:cNvPr id="6" name="Text 4"/>
          <p:cNvSpPr/>
          <p:nvPr/>
        </p:nvSpPr>
        <p:spPr>
          <a:xfrm>
            <a:off x="1005840" y="2606040"/>
            <a:ext cx="2926080" cy="320040"/>
          </a:xfrm>
          <a:prstGeom prst="rect">
            <a:avLst/>
          </a:prstGeom>
          <a:noFill/>
          <a:ln/>
        </p:spPr>
        <p:txBody>
          <a:bodyPr wrap="square" rtlCol="0" anchor="ctr"/>
          <a:lstStyle/>
          <a:p>
            <a:pPr marL="0" indent="0">
              <a:buNone/>
            </a:pPr>
            <a:r>
              <a:rPr lang="en-US" sz="1400" b="1" dirty="0">
                <a:solidFill>
                  <a:srgbClr val="16232E"/>
                </a:solidFill>
                <a:latin typeface="Calibri" pitchFamily="34" charset="0"/>
                <a:ea typeface="Calibri" pitchFamily="34" charset="-122"/>
                <a:cs typeface="Calibri" pitchFamily="34" charset="-120"/>
              </a:rPr>
              <a:t>Bridge Priority</a:t>
            </a:r>
            <a:endParaRPr lang="en-US" sz="1400" dirty="0"/>
          </a:p>
        </p:txBody>
      </p:sp>
      <p:sp>
        <p:nvSpPr>
          <p:cNvPr id="7" name="Text 5"/>
          <p:cNvSpPr/>
          <p:nvPr/>
        </p:nvSpPr>
        <p:spPr>
          <a:xfrm>
            <a:off x="1005840" y="2971800"/>
            <a:ext cx="2926080" cy="868680"/>
          </a:xfrm>
          <a:prstGeom prst="rect">
            <a:avLst/>
          </a:prstGeom>
          <a:noFill/>
          <a:ln/>
        </p:spPr>
        <p:txBody>
          <a:bodyPr wrap="square" rtlCol="0" anchor="ctr"/>
          <a:lstStyle/>
          <a:p>
            <a:pPr marL="0" indent="0">
              <a:lnSpc>
                <a:spcPct val="130000"/>
              </a:lnSpc>
              <a:buNone/>
            </a:pPr>
            <a:r>
              <a:rPr lang="en-US" sz="1250" dirty="0">
                <a:solidFill>
                  <a:srgbClr val="16232E"/>
                </a:solidFill>
                <a:latin typeface="Calibri" pitchFamily="34" charset="0"/>
                <a:ea typeface="Calibri" pitchFamily="34" charset="-122"/>
                <a:cs typeface="Calibri" pitchFamily="34" charset="-120"/>
              </a:rPr>
              <a:t>2 bytes · 0–65535</a:t>
            </a:r>
            <a:endParaRPr lang="en-US" sz="1250" dirty="0"/>
          </a:p>
          <a:p>
            <a:pPr marL="0" indent="0">
              <a:lnSpc>
                <a:spcPct val="130000"/>
              </a:lnSpc>
              <a:buNone/>
            </a:pPr>
            <a:r>
              <a:rPr lang="en-US" sz="1250" dirty="0">
                <a:solidFill>
                  <a:srgbClr val="16232E"/>
                </a:solidFill>
                <a:latin typeface="Calibri" pitchFamily="34" charset="0"/>
                <a:ea typeface="Calibri" pitchFamily="34" charset="-122"/>
                <a:cs typeface="Calibri" pitchFamily="34" charset="-120"/>
              </a:rPr>
              <a:t>Default: 32768</a:t>
            </a:r>
            <a:endParaRPr lang="en-US" sz="1250" dirty="0"/>
          </a:p>
          <a:p>
            <a:pPr marL="0" indent="0">
              <a:lnSpc>
                <a:spcPct val="130000"/>
              </a:lnSpc>
              <a:buNone/>
            </a:pPr>
            <a:r>
              <a:rPr lang="en-US" sz="1250" dirty="0">
                <a:solidFill>
                  <a:srgbClr val="16232E"/>
                </a:solidFill>
                <a:latin typeface="Calibri" pitchFamily="34" charset="0"/>
                <a:ea typeface="Calibri" pitchFamily="34" charset="-122"/>
                <a:cs typeface="Calibri" pitchFamily="34" charset="-120"/>
              </a:rPr>
              <a:t>Configurable in steps of 4096</a:t>
            </a:r>
            <a:endParaRPr lang="en-US" sz="1250" dirty="0"/>
          </a:p>
        </p:txBody>
      </p:sp>
      <p:sp>
        <p:nvSpPr>
          <p:cNvPr id="8" name="Text 6"/>
          <p:cNvSpPr/>
          <p:nvPr/>
        </p:nvSpPr>
        <p:spPr>
          <a:xfrm>
            <a:off x="4251960" y="2880360"/>
            <a:ext cx="457200" cy="731520"/>
          </a:xfrm>
          <a:prstGeom prst="rect">
            <a:avLst/>
          </a:prstGeom>
          <a:noFill/>
          <a:ln/>
        </p:spPr>
        <p:txBody>
          <a:bodyPr wrap="square" rtlCol="0" anchor="ctr"/>
          <a:lstStyle/>
          <a:p>
            <a:pPr marL="0" indent="0" algn="ctr">
              <a:buNone/>
            </a:pPr>
            <a:r>
              <a:rPr lang="en-US" sz="3000" b="1" dirty="0">
                <a:solidFill>
                  <a:srgbClr val="0E9594"/>
                </a:solidFill>
                <a:latin typeface="Cambria" pitchFamily="34" charset="0"/>
                <a:ea typeface="Cambria" pitchFamily="34" charset="-122"/>
                <a:cs typeface="Cambria" pitchFamily="34" charset="-120"/>
              </a:rPr>
              <a:t>+</a:t>
            </a:r>
            <a:endParaRPr lang="en-US" sz="3000" dirty="0"/>
          </a:p>
        </p:txBody>
      </p:sp>
      <p:sp>
        <p:nvSpPr>
          <p:cNvPr id="9" name="Shape 7"/>
          <p:cNvSpPr/>
          <p:nvPr/>
        </p:nvSpPr>
        <p:spPr>
          <a:xfrm>
            <a:off x="4846320" y="2468880"/>
            <a:ext cx="3291840" cy="1463040"/>
          </a:xfrm>
          <a:prstGeom prst="roundRect">
            <a:avLst>
              <a:gd name="adj" fmla="val 3750"/>
            </a:avLst>
          </a:prstGeom>
          <a:solidFill>
            <a:srgbClr val="F2F6F9"/>
          </a:solidFill>
          <a:ln/>
        </p:spPr>
        <p:txBody>
          <a:bodyPr/>
          <a:lstStyle/>
          <a:p>
            <a:endParaRPr lang="en-US"/>
          </a:p>
        </p:txBody>
      </p:sp>
      <p:sp>
        <p:nvSpPr>
          <p:cNvPr id="10" name="Text 8"/>
          <p:cNvSpPr/>
          <p:nvPr/>
        </p:nvSpPr>
        <p:spPr>
          <a:xfrm>
            <a:off x="5029200" y="2606040"/>
            <a:ext cx="2926080" cy="320040"/>
          </a:xfrm>
          <a:prstGeom prst="rect">
            <a:avLst/>
          </a:prstGeom>
          <a:noFill/>
          <a:ln/>
        </p:spPr>
        <p:txBody>
          <a:bodyPr wrap="square" rtlCol="0" anchor="ctr"/>
          <a:lstStyle/>
          <a:p>
            <a:pPr marL="0" indent="0">
              <a:buNone/>
            </a:pPr>
            <a:r>
              <a:rPr lang="en-US" sz="1400" b="1" dirty="0">
                <a:solidFill>
                  <a:srgbClr val="16232E"/>
                </a:solidFill>
                <a:latin typeface="Calibri" pitchFamily="34" charset="0"/>
                <a:ea typeface="Calibri" pitchFamily="34" charset="-122"/>
                <a:cs typeface="Calibri" pitchFamily="34" charset="-120"/>
              </a:rPr>
              <a:t>MAC Address</a:t>
            </a:r>
            <a:endParaRPr lang="en-US" sz="1400" dirty="0"/>
          </a:p>
        </p:txBody>
      </p:sp>
      <p:sp>
        <p:nvSpPr>
          <p:cNvPr id="11" name="Text 9"/>
          <p:cNvSpPr/>
          <p:nvPr/>
        </p:nvSpPr>
        <p:spPr>
          <a:xfrm>
            <a:off x="5029200" y="2971800"/>
            <a:ext cx="2926080" cy="868680"/>
          </a:xfrm>
          <a:prstGeom prst="rect">
            <a:avLst/>
          </a:prstGeom>
          <a:noFill/>
          <a:ln/>
        </p:spPr>
        <p:txBody>
          <a:bodyPr wrap="square" rtlCol="0" anchor="ctr"/>
          <a:lstStyle/>
          <a:p>
            <a:pPr marL="0" indent="0">
              <a:lnSpc>
                <a:spcPct val="130000"/>
              </a:lnSpc>
              <a:buNone/>
            </a:pPr>
            <a:r>
              <a:rPr lang="en-US" sz="1250" dirty="0">
                <a:solidFill>
                  <a:srgbClr val="16232E"/>
                </a:solidFill>
                <a:latin typeface="Calibri" pitchFamily="34" charset="0"/>
                <a:ea typeface="Calibri" pitchFamily="34" charset="-122"/>
                <a:cs typeface="Calibri" pitchFamily="34" charset="-120"/>
              </a:rPr>
              <a:t>6 bytes</a:t>
            </a:r>
            <a:endParaRPr lang="en-US" sz="1250" dirty="0"/>
          </a:p>
          <a:p>
            <a:pPr marL="0" indent="0">
              <a:lnSpc>
                <a:spcPct val="130000"/>
              </a:lnSpc>
              <a:buNone/>
            </a:pPr>
            <a:r>
              <a:rPr lang="en-US" sz="1250" dirty="0">
                <a:solidFill>
                  <a:srgbClr val="16232E"/>
                </a:solidFill>
                <a:latin typeface="Calibri" pitchFamily="34" charset="0"/>
                <a:ea typeface="Calibri" pitchFamily="34" charset="-122"/>
                <a:cs typeface="Calibri" pitchFamily="34" charset="-120"/>
              </a:rPr>
              <a:t>Burned-in address of the switch</a:t>
            </a:r>
            <a:endParaRPr lang="en-US" sz="1250" dirty="0"/>
          </a:p>
          <a:p>
            <a:pPr marL="0" indent="0">
              <a:lnSpc>
                <a:spcPct val="130000"/>
              </a:lnSpc>
              <a:buNone/>
            </a:pPr>
            <a:r>
              <a:rPr lang="en-US" sz="1250" dirty="0">
                <a:solidFill>
                  <a:srgbClr val="16232E"/>
                </a:solidFill>
                <a:latin typeface="Calibri" pitchFamily="34" charset="0"/>
                <a:ea typeface="Calibri" pitchFamily="34" charset="-122"/>
                <a:cs typeface="Calibri" pitchFamily="34" charset="-120"/>
              </a:rPr>
              <a:t>Guarantees uniqueness</a:t>
            </a:r>
            <a:endParaRPr lang="en-US" sz="1250" dirty="0"/>
          </a:p>
        </p:txBody>
      </p:sp>
      <p:sp>
        <p:nvSpPr>
          <p:cNvPr id="12" name="Text 10"/>
          <p:cNvSpPr/>
          <p:nvPr/>
        </p:nvSpPr>
        <p:spPr>
          <a:xfrm>
            <a:off x="8275320" y="2880360"/>
            <a:ext cx="457200" cy="731520"/>
          </a:xfrm>
          <a:prstGeom prst="rect">
            <a:avLst/>
          </a:prstGeom>
          <a:noFill/>
          <a:ln/>
        </p:spPr>
        <p:txBody>
          <a:bodyPr wrap="square" rtlCol="0" anchor="ctr"/>
          <a:lstStyle/>
          <a:p>
            <a:pPr marL="0" indent="0" algn="ctr">
              <a:buNone/>
            </a:pPr>
            <a:r>
              <a:rPr lang="en-US" sz="3000" b="1" dirty="0">
                <a:solidFill>
                  <a:srgbClr val="0E9594"/>
                </a:solidFill>
                <a:latin typeface="Cambria" pitchFamily="34" charset="0"/>
                <a:ea typeface="Cambria" pitchFamily="34" charset="-122"/>
                <a:cs typeface="Cambria" pitchFamily="34" charset="-120"/>
              </a:rPr>
              <a:t>=</a:t>
            </a:r>
            <a:endParaRPr lang="en-US" sz="3000" dirty="0"/>
          </a:p>
        </p:txBody>
      </p:sp>
      <p:sp>
        <p:nvSpPr>
          <p:cNvPr id="13" name="Shape 11"/>
          <p:cNvSpPr/>
          <p:nvPr/>
        </p:nvSpPr>
        <p:spPr>
          <a:xfrm>
            <a:off x="8869680" y="2468880"/>
            <a:ext cx="2468880" cy="1463040"/>
          </a:xfrm>
          <a:prstGeom prst="roundRect">
            <a:avLst>
              <a:gd name="adj" fmla="val 3750"/>
            </a:avLst>
          </a:prstGeom>
          <a:solidFill>
            <a:srgbClr val="134074"/>
          </a:solidFill>
          <a:ln/>
        </p:spPr>
        <p:txBody>
          <a:bodyPr/>
          <a:lstStyle/>
          <a:p>
            <a:endParaRPr lang="en-US"/>
          </a:p>
        </p:txBody>
      </p:sp>
      <p:sp>
        <p:nvSpPr>
          <p:cNvPr id="14" name="Text 12"/>
          <p:cNvSpPr/>
          <p:nvPr/>
        </p:nvSpPr>
        <p:spPr>
          <a:xfrm>
            <a:off x="9052560" y="2606040"/>
            <a:ext cx="2103120" cy="32004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Bridge ID</a:t>
            </a:r>
            <a:endParaRPr lang="en-US" sz="1400" dirty="0"/>
          </a:p>
        </p:txBody>
      </p:sp>
      <p:sp>
        <p:nvSpPr>
          <p:cNvPr id="15" name="Text 13"/>
          <p:cNvSpPr/>
          <p:nvPr/>
        </p:nvSpPr>
        <p:spPr>
          <a:xfrm>
            <a:off x="9052560" y="3017520"/>
            <a:ext cx="2103120" cy="822960"/>
          </a:xfrm>
          <a:prstGeom prst="rect">
            <a:avLst/>
          </a:prstGeom>
          <a:noFill/>
          <a:ln/>
        </p:spPr>
        <p:txBody>
          <a:bodyPr wrap="square" rtlCol="0" anchor="ctr"/>
          <a:lstStyle/>
          <a:p>
            <a:pPr marL="0" indent="0">
              <a:lnSpc>
                <a:spcPct val="130000"/>
              </a:lnSpc>
              <a:buNone/>
            </a:pPr>
            <a:r>
              <a:rPr lang="en-US" sz="1200" dirty="0">
                <a:solidFill>
                  <a:srgbClr val="F2F6F9"/>
                </a:solidFill>
                <a:latin typeface="Calibri" pitchFamily="34" charset="0"/>
                <a:ea typeface="Calibri" pitchFamily="34" charset="-122"/>
                <a:cs typeface="Calibri" pitchFamily="34" charset="-120"/>
              </a:rPr>
              <a:t>Lower Bridge ID wins the root election</a:t>
            </a:r>
            <a:endParaRPr lang="en-US" sz="1200" dirty="0"/>
          </a:p>
        </p:txBody>
      </p:sp>
      <p:sp>
        <p:nvSpPr>
          <p:cNvPr id="16" name="Text 14"/>
          <p:cNvSpPr/>
          <p:nvPr/>
        </p:nvSpPr>
        <p:spPr>
          <a:xfrm>
            <a:off x="548640" y="4389120"/>
            <a:ext cx="10515600" cy="457200"/>
          </a:xfrm>
          <a:prstGeom prst="rect">
            <a:avLst/>
          </a:prstGeom>
          <a:noFill/>
          <a:ln/>
        </p:spPr>
        <p:txBody>
          <a:bodyPr wrap="square" rtlCol="0" anchor="ctr"/>
          <a:lstStyle/>
          <a:p>
            <a:pPr marL="0" indent="0">
              <a:buNone/>
            </a:pPr>
            <a:r>
              <a:rPr lang="en-US" sz="1350" i="1" dirty="0">
                <a:solidFill>
                  <a:srgbClr val="5B6B76"/>
                </a:solidFill>
                <a:latin typeface="Calibri" pitchFamily="34" charset="0"/>
                <a:ea typeface="Calibri" pitchFamily="34" charset="-122"/>
                <a:cs typeface="Calibri" pitchFamily="34" charset="-120"/>
              </a:rPr>
              <a:t>Lower is better everywhere in STP: lower priority, lower path cost, and lower MAC (as a tiebreaker) all win.</a:t>
            </a:r>
            <a:endParaRPr lang="en-US" sz="1350" dirty="0"/>
          </a:p>
        </p:txBody>
      </p:sp>
      <p:sp>
        <p:nvSpPr>
          <p:cNvPr id="18" name="Text 15"/>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10</a:t>
            </a:r>
            <a:endParaRPr lang="en-US" sz="1000" dirty="0"/>
          </a:p>
        </p:txBody>
      </p:sp>
      <p:sp>
        <p:nvSpPr>
          <p:cNvPr id="19" name="Text 16"/>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map.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02 · STP FUNDAMENTALS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Root Bridge Election</a:t>
            </a:r>
            <a:endParaRPr lang="en-US" sz="3200" dirty="0"/>
          </a:p>
        </p:txBody>
      </p:sp>
      <p:sp>
        <p:nvSpPr>
          <p:cNvPr id="4" name="Shape 2"/>
          <p:cNvSpPr/>
          <p:nvPr/>
        </p:nvSpPr>
        <p:spPr>
          <a:xfrm>
            <a:off x="548640" y="1737360"/>
            <a:ext cx="3429000" cy="2377440"/>
          </a:xfrm>
          <a:prstGeom prst="roundRect">
            <a:avLst>
              <a:gd name="adj" fmla="val 307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5" name="Text 3"/>
          <p:cNvSpPr/>
          <p:nvPr/>
        </p:nvSpPr>
        <p:spPr>
          <a:xfrm>
            <a:off x="777240" y="196596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1. Advertise</a:t>
            </a:r>
            <a:endParaRPr lang="en-US" sz="1500" dirty="0"/>
          </a:p>
        </p:txBody>
      </p:sp>
      <p:sp>
        <p:nvSpPr>
          <p:cNvPr id="6" name="Text 4"/>
          <p:cNvSpPr/>
          <p:nvPr/>
        </p:nvSpPr>
        <p:spPr>
          <a:xfrm>
            <a:off x="777240" y="2377440"/>
            <a:ext cx="2971800" cy="155448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Every switch initially advertises itself as the root, sending BPDUs with its own Bridge ID.</a:t>
            </a:r>
            <a:endParaRPr lang="en-US" sz="1250" dirty="0"/>
          </a:p>
        </p:txBody>
      </p:sp>
      <p:sp>
        <p:nvSpPr>
          <p:cNvPr id="7" name="Shape 5"/>
          <p:cNvSpPr/>
          <p:nvPr/>
        </p:nvSpPr>
        <p:spPr>
          <a:xfrm>
            <a:off x="4297680" y="1737360"/>
            <a:ext cx="3429000" cy="2377440"/>
          </a:xfrm>
          <a:prstGeom prst="roundRect">
            <a:avLst>
              <a:gd name="adj" fmla="val 307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8" name="Text 6"/>
          <p:cNvSpPr/>
          <p:nvPr/>
        </p:nvSpPr>
        <p:spPr>
          <a:xfrm>
            <a:off x="4526280" y="196596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2. Compare</a:t>
            </a:r>
            <a:endParaRPr lang="en-US" sz="1500" dirty="0"/>
          </a:p>
        </p:txBody>
      </p:sp>
      <p:sp>
        <p:nvSpPr>
          <p:cNvPr id="9" name="Text 7"/>
          <p:cNvSpPr/>
          <p:nvPr/>
        </p:nvSpPr>
        <p:spPr>
          <a:xfrm>
            <a:off x="4526280" y="2377440"/>
            <a:ext cx="2971800" cy="155448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Each switch compares received Bridge IDs against its own and keeps the lowest it has seen.</a:t>
            </a:r>
            <a:endParaRPr lang="en-US" sz="1250" dirty="0"/>
          </a:p>
        </p:txBody>
      </p:sp>
      <p:sp>
        <p:nvSpPr>
          <p:cNvPr id="10" name="Shape 8"/>
          <p:cNvSpPr/>
          <p:nvPr/>
        </p:nvSpPr>
        <p:spPr>
          <a:xfrm>
            <a:off x="8046720" y="1737360"/>
            <a:ext cx="3429000" cy="2377440"/>
          </a:xfrm>
          <a:prstGeom prst="roundRect">
            <a:avLst>
              <a:gd name="adj" fmla="val 307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1" name="Text 9"/>
          <p:cNvSpPr/>
          <p:nvPr/>
        </p:nvSpPr>
        <p:spPr>
          <a:xfrm>
            <a:off x="8275320" y="196596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3. Converge</a:t>
            </a:r>
            <a:endParaRPr lang="en-US" sz="1500" dirty="0"/>
          </a:p>
        </p:txBody>
      </p:sp>
      <p:sp>
        <p:nvSpPr>
          <p:cNvPr id="12" name="Text 10"/>
          <p:cNvSpPr/>
          <p:nvPr/>
        </p:nvSpPr>
        <p:spPr>
          <a:xfrm>
            <a:off x="8275320" y="2377440"/>
            <a:ext cx="2971800" cy="155448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All switches agree: the switch with the lowest Bridge ID becomes the Root Bridge.</a:t>
            </a:r>
            <a:endParaRPr lang="en-US" sz="1250" dirty="0"/>
          </a:p>
        </p:txBody>
      </p:sp>
      <p:sp>
        <p:nvSpPr>
          <p:cNvPr id="13" name="Shape 11"/>
          <p:cNvSpPr/>
          <p:nvPr/>
        </p:nvSpPr>
        <p:spPr>
          <a:xfrm>
            <a:off x="548640" y="4343400"/>
            <a:ext cx="10607040" cy="1234440"/>
          </a:xfrm>
          <a:prstGeom prst="roundRect">
            <a:avLst>
              <a:gd name="adj" fmla="val 5926"/>
            </a:avLst>
          </a:prstGeom>
          <a:solidFill>
            <a:srgbClr val="134074"/>
          </a:solidFill>
          <a:ln/>
        </p:spPr>
        <p:txBody>
          <a:bodyPr/>
          <a:lstStyle/>
          <a:p>
            <a:endParaRPr lang="en-US"/>
          </a:p>
        </p:txBody>
      </p:sp>
      <p:sp>
        <p:nvSpPr>
          <p:cNvPr id="14" name="Shape 12"/>
          <p:cNvSpPr/>
          <p:nvPr/>
        </p:nvSpPr>
        <p:spPr>
          <a:xfrm>
            <a:off x="777240" y="4553712"/>
            <a:ext cx="822960" cy="822960"/>
          </a:xfrm>
          <a:prstGeom prst="ellipse">
            <a:avLst/>
          </a:prstGeom>
          <a:solidFill>
            <a:srgbClr val="1C7293"/>
          </a:solidFill>
          <a:ln/>
        </p:spPr>
        <p:txBody>
          <a:bodyPr/>
          <a:lstStyle/>
          <a:p>
            <a:endParaRPr lang="en-US"/>
          </a:p>
        </p:txBody>
      </p:sp>
      <p:pic>
        <p:nvPicPr>
          <p:cNvPr id="15" name="Image 0" descr="/home/claude/stp_deck/icons/check_white.png"/>
          <p:cNvPicPr>
            <a:picLocks noChangeAspect="1"/>
          </p:cNvPicPr>
          <p:nvPr/>
        </p:nvPicPr>
        <p:blipFill>
          <a:blip r:embed="rId3"/>
          <a:stretch>
            <a:fillRect/>
          </a:stretch>
        </p:blipFill>
        <p:spPr>
          <a:xfrm>
            <a:off x="962406" y="4738878"/>
            <a:ext cx="452628" cy="452628"/>
          </a:xfrm>
          <a:prstGeom prst="rect">
            <a:avLst/>
          </a:prstGeom>
        </p:spPr>
      </p:pic>
      <p:sp>
        <p:nvSpPr>
          <p:cNvPr id="16" name="Text 13"/>
          <p:cNvSpPr/>
          <p:nvPr/>
        </p:nvSpPr>
        <p:spPr>
          <a:xfrm>
            <a:off x="1783080" y="4480560"/>
            <a:ext cx="9144000" cy="320040"/>
          </a:xfrm>
          <a:prstGeom prst="rect">
            <a:avLst/>
          </a:prstGeom>
          <a:noFill/>
          <a:ln/>
        </p:spPr>
        <p:txBody>
          <a:bodyPr wrap="square"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Tip: The root bridge should be chosen deliberately</a:t>
            </a:r>
            <a:endParaRPr lang="en-US" sz="1450" dirty="0"/>
          </a:p>
        </p:txBody>
      </p:sp>
      <p:sp>
        <p:nvSpPr>
          <p:cNvPr id="17" name="Text 14"/>
          <p:cNvSpPr/>
          <p:nvPr/>
        </p:nvSpPr>
        <p:spPr>
          <a:xfrm>
            <a:off x="1783080" y="4800600"/>
            <a:ext cx="9052560" cy="685800"/>
          </a:xfrm>
          <a:prstGeom prst="rect">
            <a:avLst/>
          </a:prstGeom>
          <a:noFill/>
          <a:ln/>
        </p:spPr>
        <p:txBody>
          <a:bodyPr wrap="square" rtlCol="0" anchor="t"/>
          <a:lstStyle/>
          <a:p>
            <a:pPr marL="0" indent="0">
              <a:buNone/>
            </a:pPr>
            <a:r>
              <a:rPr lang="en-US" sz="1250" dirty="0">
                <a:solidFill>
                  <a:srgbClr val="F2F6F9"/>
                </a:solidFill>
                <a:latin typeface="Calibri" pitchFamily="34" charset="0"/>
                <a:ea typeface="Calibri" pitchFamily="34" charset="-122"/>
                <a:cs typeface="Calibri" pitchFamily="34" charset="-120"/>
              </a:rPr>
              <a:t>Lower the priority on your core/distribution switch so it always wins — don't let election happen by MAC address chance.</a:t>
            </a:r>
            <a:endParaRPr lang="en-US" sz="1250" dirty="0"/>
          </a:p>
        </p:txBody>
      </p:sp>
      <p:sp>
        <p:nvSpPr>
          <p:cNvPr id="19" name="Text 15"/>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11</a:t>
            </a:r>
            <a:endParaRPr lang="en-US" sz="1000" dirty="0"/>
          </a:p>
        </p:txBody>
      </p:sp>
      <p:sp>
        <p:nvSpPr>
          <p:cNvPr id="20" name="Text 16"/>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shield.png"/>
          <p:cNvPicPr>
            <a:picLocks noChangeAspect="1"/>
          </p:cNvPicPr>
          <p:nvPr/>
        </p:nvPicPr>
        <p:blipFill>
          <a:blip r:embed="rId4"/>
          <a:stretch>
            <a:fillRect/>
          </a:stretch>
        </p:blipFill>
        <p:spPr>
          <a:xfrm>
            <a:off x="10544861" y="623621"/>
            <a:ext cx="307238" cy="30723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CHECK YOUR UNDERSTANDING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Checkpoint 1 — Loops and Root Election</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33000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1</a:t>
            </a:r>
          </a:p>
        </p:txBody>
      </p:sp>
      <p:sp>
        <p:nvSpPr>
          <p:cNvPr id="8" name="Text 8"/>
          <p:cNvSpPr txBox="1"/>
          <p:nvPr/>
        </p:nvSpPr>
        <p:spPr>
          <a:xfrm>
            <a:off x="82296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Why does a Layer 2 loop flood the network, when a Layer 3 routing loop eventually stops?</a:t>
            </a:r>
          </a:p>
        </p:txBody>
      </p:sp>
      <p:sp>
        <p:nvSpPr>
          <p:cNvPr id="9" name="Text 9"/>
          <p:cNvSpPr txBox="1"/>
          <p:nvPr/>
        </p:nvSpPr>
        <p:spPr>
          <a:xfrm>
            <a:off x="82296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Switches forward faster than routers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An Ethernet frame has no TTL field to expire</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Broadcasts are always sent twice</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MAC addresses are shorter than IP addresses</a:t>
            </a:r>
          </a:p>
        </p:txBody>
      </p:sp>
      <p:sp>
        <p:nvSpPr>
          <p:cNvPr id="10" name="Card 10"/>
          <p:cNvSpPr/>
          <p:nvPr/>
        </p:nvSpPr>
        <p:spPr>
          <a:xfrm>
            <a:off x="4353560" y="1828800"/>
            <a:ext cx="3484880" cy="3300000"/>
          </a:xfrm>
          <a:prstGeom prst="roundRect">
            <a:avLst>
              <a:gd name="adj" fmla="val 2400"/>
            </a:avLst>
          </a:prstGeom>
          <a:solidFill>
            <a:srgbClr val="F2F6F9"/>
          </a:solidFill>
          <a:ln/>
        </p:spPr>
        <p:txBody>
          <a:bodyPr/>
          <a:lstStyle/>
          <a:p>
            <a:endParaRPr lang="en-US"/>
          </a:p>
        </p:txBody>
      </p:sp>
      <p:sp>
        <p:nvSpPr>
          <p:cNvPr id="11" name="Text 11"/>
          <p:cNvSpPr txBox="1"/>
          <p:nvPr/>
        </p:nvSpPr>
        <p:spPr>
          <a:xfrm>
            <a:off x="462788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2</a:t>
            </a:r>
          </a:p>
        </p:txBody>
      </p:sp>
      <p:sp>
        <p:nvSpPr>
          <p:cNvPr id="12" name="Text 12"/>
          <p:cNvSpPr txBox="1"/>
          <p:nvPr/>
        </p:nvSpPr>
        <p:spPr>
          <a:xfrm>
            <a:off x="462788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Two switches have the default priority. Which one becomes the root bridge?</a:t>
            </a:r>
          </a:p>
        </p:txBody>
      </p:sp>
      <p:sp>
        <p:nvSpPr>
          <p:cNvPr id="13" name="Text 13"/>
          <p:cNvSpPr txBox="1"/>
          <p:nvPr/>
        </p:nvSpPr>
        <p:spPr>
          <a:xfrm>
            <a:off x="462788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The one powered on first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The one with the lowest MAC address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The one with the highest MAC address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Neither — the election fails</a:t>
            </a:r>
          </a:p>
        </p:txBody>
      </p:sp>
      <p:sp>
        <p:nvSpPr>
          <p:cNvPr id="14" name="Card 14"/>
          <p:cNvSpPr/>
          <p:nvPr/>
        </p:nvSpPr>
        <p:spPr>
          <a:xfrm>
            <a:off x="8158480" y="1828800"/>
            <a:ext cx="3484880" cy="3300000"/>
          </a:xfrm>
          <a:prstGeom prst="roundRect">
            <a:avLst>
              <a:gd name="adj" fmla="val 2400"/>
            </a:avLst>
          </a:prstGeom>
          <a:solidFill>
            <a:srgbClr val="F2F6F9"/>
          </a:solidFill>
          <a:ln/>
        </p:spPr>
        <p:txBody>
          <a:bodyPr/>
          <a:lstStyle/>
          <a:p>
            <a:endParaRPr lang="en-US"/>
          </a:p>
        </p:txBody>
      </p:sp>
      <p:sp>
        <p:nvSpPr>
          <p:cNvPr id="15" name="Text 15"/>
          <p:cNvSpPr txBox="1"/>
          <p:nvPr/>
        </p:nvSpPr>
        <p:spPr>
          <a:xfrm>
            <a:off x="843280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3</a:t>
            </a:r>
          </a:p>
        </p:txBody>
      </p:sp>
      <p:sp>
        <p:nvSpPr>
          <p:cNvPr id="16" name="Text 16"/>
          <p:cNvSpPr txBox="1"/>
          <p:nvPr/>
        </p:nvSpPr>
        <p:spPr>
          <a:xfrm>
            <a:off x="843280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What is carried in a BPDU that lets a switch work out its distance from the root?</a:t>
            </a:r>
          </a:p>
        </p:txBody>
      </p:sp>
      <p:sp>
        <p:nvSpPr>
          <p:cNvPr id="17" name="Text 17"/>
          <p:cNvSpPr txBox="1"/>
          <p:nvPr/>
        </p:nvSpPr>
        <p:spPr>
          <a:xfrm>
            <a:off x="843280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The sender’s IP address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The root path cost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The VLAN database</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The MAC address table</a:t>
            </a:r>
          </a:p>
        </p:txBody>
      </p:sp>
      <p:sp>
        <p:nvSpPr>
          <p:cNvPr id="18" name="Text 18"/>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Checkpoint</a:t>
            </a:r>
          </a:p>
        </p:txBody>
      </p:sp>
      <p:sp>
        <p:nvSpPr>
          <p:cNvPr id="19" name="Text 19"/>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03 · PORTS &amp; STATES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STP Port Roles</a:t>
            </a:r>
            <a:endParaRPr lang="en-US" sz="3200" dirty="0"/>
          </a:p>
        </p:txBody>
      </p:sp>
      <p:sp>
        <p:nvSpPr>
          <p:cNvPr id="4" name="Shape 2"/>
          <p:cNvSpPr/>
          <p:nvPr/>
        </p:nvSpPr>
        <p:spPr>
          <a:xfrm>
            <a:off x="548640" y="1691640"/>
            <a:ext cx="5120640" cy="1965960"/>
          </a:xfrm>
          <a:prstGeom prst="roundRect">
            <a:avLst>
              <a:gd name="adj" fmla="val 3721"/>
            </a:avLst>
          </a:prstGeom>
          <a:solidFill>
            <a:srgbClr val="F2F6F9"/>
          </a:solidFill>
          <a:ln/>
        </p:spPr>
        <p:txBody>
          <a:bodyPr/>
          <a:lstStyle/>
          <a:p>
            <a:endParaRPr lang="en-US"/>
          </a:p>
        </p:txBody>
      </p:sp>
      <p:sp>
        <p:nvSpPr>
          <p:cNvPr id="5" name="Shape 3"/>
          <p:cNvSpPr/>
          <p:nvPr/>
        </p:nvSpPr>
        <p:spPr>
          <a:xfrm>
            <a:off x="777240" y="1920240"/>
            <a:ext cx="685800" cy="685800"/>
          </a:xfrm>
          <a:prstGeom prst="ellipse">
            <a:avLst/>
          </a:prstGeom>
          <a:solidFill>
            <a:srgbClr val="134074"/>
          </a:solidFill>
          <a:ln/>
        </p:spPr>
        <p:txBody>
          <a:bodyPr/>
          <a:lstStyle/>
          <a:p>
            <a:endParaRPr lang="en-US"/>
          </a:p>
        </p:txBody>
      </p:sp>
      <p:pic>
        <p:nvPicPr>
          <p:cNvPr id="6" name="Image 0" descr="/home/claude/stp_deck/icons/sitemap_white.png"/>
          <p:cNvPicPr>
            <a:picLocks noChangeAspect="1"/>
          </p:cNvPicPr>
          <p:nvPr/>
        </p:nvPicPr>
        <p:blipFill>
          <a:blip r:embed="rId3"/>
          <a:stretch>
            <a:fillRect/>
          </a:stretch>
        </p:blipFill>
        <p:spPr>
          <a:xfrm>
            <a:off x="931545" y="2074545"/>
            <a:ext cx="377190" cy="377190"/>
          </a:xfrm>
          <a:prstGeom prst="rect">
            <a:avLst/>
          </a:prstGeom>
        </p:spPr>
      </p:pic>
      <p:sp>
        <p:nvSpPr>
          <p:cNvPr id="7" name="Text 4"/>
          <p:cNvSpPr/>
          <p:nvPr/>
        </p:nvSpPr>
        <p:spPr>
          <a:xfrm>
            <a:off x="1645920" y="1920240"/>
            <a:ext cx="3840480" cy="41148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Root Port (RP)</a:t>
            </a:r>
            <a:endParaRPr lang="en-US" sz="1600" dirty="0"/>
          </a:p>
        </p:txBody>
      </p:sp>
      <p:sp>
        <p:nvSpPr>
          <p:cNvPr id="8" name="Text 5"/>
          <p:cNvSpPr/>
          <p:nvPr/>
        </p:nvSpPr>
        <p:spPr>
          <a:xfrm>
            <a:off x="1645920" y="2350008"/>
            <a:ext cx="3840480" cy="1143000"/>
          </a:xfrm>
          <a:prstGeom prst="rect">
            <a:avLst/>
          </a:prstGeom>
          <a:noFill/>
          <a:ln/>
        </p:spPr>
        <p:txBody>
          <a:bodyPr wrap="square" rtlCol="0" anchor="t"/>
          <a:lstStyle/>
          <a:p>
            <a:pPr marL="0" indent="0">
              <a:lnSpc>
                <a:spcPct val="120000"/>
              </a:lnSpc>
              <a:buNone/>
            </a:pPr>
            <a:r>
              <a:rPr lang="en-US" sz="1250" dirty="0">
                <a:solidFill>
                  <a:srgbClr val="16232E"/>
                </a:solidFill>
                <a:latin typeface="Calibri" pitchFamily="34" charset="0"/>
                <a:ea typeface="Calibri" pitchFamily="34" charset="-122"/>
                <a:cs typeface="Calibri" pitchFamily="34" charset="-120"/>
              </a:rPr>
              <a:t>One per non-root switch — the port with the best (lowest cost) path to the Root Bridge.</a:t>
            </a:r>
            <a:endParaRPr lang="en-US" sz="1250" dirty="0"/>
          </a:p>
        </p:txBody>
      </p:sp>
      <p:sp>
        <p:nvSpPr>
          <p:cNvPr id="9" name="Shape 6"/>
          <p:cNvSpPr/>
          <p:nvPr/>
        </p:nvSpPr>
        <p:spPr>
          <a:xfrm>
            <a:off x="6035040" y="1691640"/>
            <a:ext cx="5120640" cy="1965960"/>
          </a:xfrm>
          <a:prstGeom prst="roundRect">
            <a:avLst>
              <a:gd name="adj" fmla="val 3721"/>
            </a:avLst>
          </a:prstGeom>
          <a:solidFill>
            <a:srgbClr val="F2F6F9"/>
          </a:solidFill>
          <a:ln/>
        </p:spPr>
        <p:txBody>
          <a:bodyPr/>
          <a:lstStyle/>
          <a:p>
            <a:endParaRPr lang="en-US"/>
          </a:p>
        </p:txBody>
      </p:sp>
      <p:sp>
        <p:nvSpPr>
          <p:cNvPr id="10" name="Shape 7"/>
          <p:cNvSpPr/>
          <p:nvPr/>
        </p:nvSpPr>
        <p:spPr>
          <a:xfrm>
            <a:off x="6263640" y="1920240"/>
            <a:ext cx="685800" cy="685800"/>
          </a:xfrm>
          <a:prstGeom prst="ellipse">
            <a:avLst/>
          </a:prstGeom>
          <a:solidFill>
            <a:srgbClr val="134074"/>
          </a:solidFill>
          <a:ln/>
        </p:spPr>
        <p:txBody>
          <a:bodyPr/>
          <a:lstStyle/>
          <a:p>
            <a:endParaRPr lang="en-US"/>
          </a:p>
        </p:txBody>
      </p:sp>
      <p:pic>
        <p:nvPicPr>
          <p:cNvPr id="11" name="Image 1" descr="/home/claude/stp_deck/icons/check_white.png"/>
          <p:cNvPicPr>
            <a:picLocks noChangeAspect="1"/>
          </p:cNvPicPr>
          <p:nvPr/>
        </p:nvPicPr>
        <p:blipFill>
          <a:blip r:embed="rId4"/>
          <a:stretch>
            <a:fillRect/>
          </a:stretch>
        </p:blipFill>
        <p:spPr>
          <a:xfrm>
            <a:off x="6417945" y="2074545"/>
            <a:ext cx="377190" cy="377190"/>
          </a:xfrm>
          <a:prstGeom prst="rect">
            <a:avLst/>
          </a:prstGeom>
        </p:spPr>
      </p:pic>
      <p:sp>
        <p:nvSpPr>
          <p:cNvPr id="12" name="Text 8"/>
          <p:cNvSpPr/>
          <p:nvPr/>
        </p:nvSpPr>
        <p:spPr>
          <a:xfrm>
            <a:off x="7132320" y="1920240"/>
            <a:ext cx="3840480" cy="41148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Designated Port (DP)</a:t>
            </a:r>
            <a:endParaRPr lang="en-US" sz="1600" dirty="0"/>
          </a:p>
        </p:txBody>
      </p:sp>
      <p:sp>
        <p:nvSpPr>
          <p:cNvPr id="13" name="Text 9"/>
          <p:cNvSpPr/>
          <p:nvPr/>
        </p:nvSpPr>
        <p:spPr>
          <a:xfrm>
            <a:off x="7132320" y="2350008"/>
            <a:ext cx="3840480" cy="1143000"/>
          </a:xfrm>
          <a:prstGeom prst="rect">
            <a:avLst/>
          </a:prstGeom>
          <a:noFill/>
          <a:ln/>
        </p:spPr>
        <p:txBody>
          <a:bodyPr wrap="square" rtlCol="0" anchor="t"/>
          <a:lstStyle/>
          <a:p>
            <a:pPr marL="0" indent="0">
              <a:lnSpc>
                <a:spcPct val="120000"/>
              </a:lnSpc>
              <a:buNone/>
            </a:pPr>
            <a:r>
              <a:rPr lang="en-US" sz="1250" dirty="0">
                <a:solidFill>
                  <a:srgbClr val="16232E"/>
                </a:solidFill>
                <a:latin typeface="Calibri" pitchFamily="34" charset="0"/>
                <a:ea typeface="Calibri" pitchFamily="34" charset="-122"/>
                <a:cs typeface="Calibri" pitchFamily="34" charset="-120"/>
              </a:rPr>
              <a:t>One per network segment — forwards traffic for that segment toward the root.</a:t>
            </a:r>
            <a:endParaRPr lang="en-US" sz="1250" dirty="0"/>
          </a:p>
        </p:txBody>
      </p:sp>
      <p:sp>
        <p:nvSpPr>
          <p:cNvPr id="14" name="Shape 10"/>
          <p:cNvSpPr/>
          <p:nvPr/>
        </p:nvSpPr>
        <p:spPr>
          <a:xfrm>
            <a:off x="548640" y="3931920"/>
            <a:ext cx="5120640" cy="1965960"/>
          </a:xfrm>
          <a:prstGeom prst="roundRect">
            <a:avLst>
              <a:gd name="adj" fmla="val 3721"/>
            </a:avLst>
          </a:prstGeom>
          <a:solidFill>
            <a:srgbClr val="F2F6F9"/>
          </a:solidFill>
          <a:ln/>
        </p:spPr>
        <p:txBody>
          <a:bodyPr/>
          <a:lstStyle/>
          <a:p>
            <a:endParaRPr lang="en-US"/>
          </a:p>
        </p:txBody>
      </p:sp>
      <p:sp>
        <p:nvSpPr>
          <p:cNvPr id="15" name="Shape 11"/>
          <p:cNvSpPr/>
          <p:nvPr/>
        </p:nvSpPr>
        <p:spPr>
          <a:xfrm>
            <a:off x="777240" y="4160520"/>
            <a:ext cx="685800" cy="685800"/>
          </a:xfrm>
          <a:prstGeom prst="ellipse">
            <a:avLst/>
          </a:prstGeom>
          <a:solidFill>
            <a:srgbClr val="134074"/>
          </a:solidFill>
          <a:ln/>
        </p:spPr>
        <p:txBody>
          <a:bodyPr/>
          <a:lstStyle/>
          <a:p>
            <a:endParaRPr lang="en-US"/>
          </a:p>
        </p:txBody>
      </p:sp>
      <p:pic>
        <p:nvPicPr>
          <p:cNvPr id="16" name="Image 2" descr="/home/claude/stp_deck/icons/ban_white.png"/>
          <p:cNvPicPr>
            <a:picLocks noChangeAspect="1"/>
          </p:cNvPicPr>
          <p:nvPr/>
        </p:nvPicPr>
        <p:blipFill>
          <a:blip r:embed="rId5"/>
          <a:stretch>
            <a:fillRect/>
          </a:stretch>
        </p:blipFill>
        <p:spPr>
          <a:xfrm>
            <a:off x="931545" y="4314825"/>
            <a:ext cx="377190" cy="377190"/>
          </a:xfrm>
          <a:prstGeom prst="rect">
            <a:avLst/>
          </a:prstGeom>
        </p:spPr>
      </p:pic>
      <p:sp>
        <p:nvSpPr>
          <p:cNvPr id="17" name="Text 12"/>
          <p:cNvSpPr/>
          <p:nvPr/>
        </p:nvSpPr>
        <p:spPr>
          <a:xfrm>
            <a:off x="1645920" y="4160520"/>
            <a:ext cx="3840480" cy="41148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Blocking / Alternate</a:t>
            </a:r>
            <a:endParaRPr lang="en-US" sz="1600" dirty="0"/>
          </a:p>
        </p:txBody>
      </p:sp>
      <p:sp>
        <p:nvSpPr>
          <p:cNvPr id="18" name="Text 13"/>
          <p:cNvSpPr/>
          <p:nvPr/>
        </p:nvSpPr>
        <p:spPr>
          <a:xfrm>
            <a:off x="1645920" y="4590288"/>
            <a:ext cx="3840480" cy="1143000"/>
          </a:xfrm>
          <a:prstGeom prst="rect">
            <a:avLst/>
          </a:prstGeom>
          <a:noFill/>
          <a:ln/>
        </p:spPr>
        <p:txBody>
          <a:bodyPr wrap="square" rtlCol="0" anchor="t"/>
          <a:lstStyle/>
          <a:p>
            <a:pPr marL="0" indent="0">
              <a:lnSpc>
                <a:spcPct val="120000"/>
              </a:lnSpc>
              <a:buNone/>
            </a:pPr>
            <a:r>
              <a:rPr lang="en-US" sz="1250" dirty="0">
                <a:solidFill>
                  <a:srgbClr val="16232E"/>
                </a:solidFill>
                <a:latin typeface="Calibri" pitchFamily="34" charset="0"/>
                <a:ea typeface="Calibri" pitchFamily="34" charset="-122"/>
                <a:cs typeface="Calibri" pitchFamily="34" charset="-120"/>
              </a:rPr>
              <a:t>Receives BPDUs but does not forward frames — kept as a loop-free standby path.</a:t>
            </a:r>
            <a:endParaRPr lang="en-US" sz="1250" dirty="0"/>
          </a:p>
        </p:txBody>
      </p:sp>
      <p:sp>
        <p:nvSpPr>
          <p:cNvPr id="19" name="Shape 14"/>
          <p:cNvSpPr/>
          <p:nvPr/>
        </p:nvSpPr>
        <p:spPr>
          <a:xfrm>
            <a:off x="6035040" y="3931920"/>
            <a:ext cx="5120640" cy="1965960"/>
          </a:xfrm>
          <a:prstGeom prst="roundRect">
            <a:avLst>
              <a:gd name="adj" fmla="val 3721"/>
            </a:avLst>
          </a:prstGeom>
          <a:solidFill>
            <a:srgbClr val="F2F6F9"/>
          </a:solidFill>
          <a:ln/>
        </p:spPr>
        <p:txBody>
          <a:bodyPr/>
          <a:lstStyle/>
          <a:p>
            <a:endParaRPr lang="en-US"/>
          </a:p>
        </p:txBody>
      </p:sp>
      <p:sp>
        <p:nvSpPr>
          <p:cNvPr id="20" name="Shape 15"/>
          <p:cNvSpPr/>
          <p:nvPr/>
        </p:nvSpPr>
        <p:spPr>
          <a:xfrm>
            <a:off x="6263640" y="4160520"/>
            <a:ext cx="685800" cy="685800"/>
          </a:xfrm>
          <a:prstGeom prst="ellipse">
            <a:avLst/>
          </a:prstGeom>
          <a:solidFill>
            <a:srgbClr val="134074"/>
          </a:solidFill>
          <a:ln/>
        </p:spPr>
        <p:txBody>
          <a:bodyPr/>
          <a:lstStyle/>
          <a:p>
            <a:endParaRPr lang="en-US"/>
          </a:p>
        </p:txBody>
      </p:sp>
      <p:pic>
        <p:nvPicPr>
          <p:cNvPr id="21" name="Image 3" descr="/home/claude/stp_deck/icons/lock_white.png"/>
          <p:cNvPicPr>
            <a:picLocks noChangeAspect="1"/>
          </p:cNvPicPr>
          <p:nvPr/>
        </p:nvPicPr>
        <p:blipFill>
          <a:blip r:embed="rId6"/>
          <a:stretch>
            <a:fillRect/>
          </a:stretch>
        </p:blipFill>
        <p:spPr>
          <a:xfrm>
            <a:off x="6417945" y="4314825"/>
            <a:ext cx="377190" cy="377190"/>
          </a:xfrm>
          <a:prstGeom prst="rect">
            <a:avLst/>
          </a:prstGeom>
        </p:spPr>
      </p:pic>
      <p:sp>
        <p:nvSpPr>
          <p:cNvPr id="22" name="Text 16"/>
          <p:cNvSpPr/>
          <p:nvPr/>
        </p:nvSpPr>
        <p:spPr>
          <a:xfrm>
            <a:off x="7132320" y="4160520"/>
            <a:ext cx="3840480" cy="411480"/>
          </a:xfrm>
          <a:prstGeom prst="rect">
            <a:avLst/>
          </a:prstGeom>
          <a:noFill/>
          <a:ln/>
        </p:spPr>
        <p:txBody>
          <a:bodyPr wrap="square"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Disabled</a:t>
            </a:r>
            <a:endParaRPr lang="en-US" sz="1600" dirty="0"/>
          </a:p>
        </p:txBody>
      </p:sp>
      <p:sp>
        <p:nvSpPr>
          <p:cNvPr id="23" name="Text 17"/>
          <p:cNvSpPr/>
          <p:nvPr/>
        </p:nvSpPr>
        <p:spPr>
          <a:xfrm>
            <a:off x="7132320" y="4590288"/>
            <a:ext cx="3840480" cy="1143000"/>
          </a:xfrm>
          <a:prstGeom prst="rect">
            <a:avLst/>
          </a:prstGeom>
          <a:noFill/>
          <a:ln/>
        </p:spPr>
        <p:txBody>
          <a:bodyPr wrap="square" rtlCol="0" anchor="t"/>
          <a:lstStyle/>
          <a:p>
            <a:pPr marL="0" indent="0">
              <a:lnSpc>
                <a:spcPct val="120000"/>
              </a:lnSpc>
              <a:buNone/>
            </a:pPr>
            <a:r>
              <a:rPr lang="en-US" sz="1250" dirty="0">
                <a:solidFill>
                  <a:srgbClr val="16232E"/>
                </a:solidFill>
                <a:latin typeface="Calibri" pitchFamily="34" charset="0"/>
                <a:ea typeface="Calibri" pitchFamily="34" charset="-122"/>
                <a:cs typeface="Calibri" pitchFamily="34" charset="-120"/>
              </a:rPr>
              <a:t>Administratively shut down — takes no part in STP at all.</a:t>
            </a:r>
            <a:endParaRPr lang="en-US" sz="1250" dirty="0"/>
          </a:p>
        </p:txBody>
      </p:sp>
      <p:sp>
        <p:nvSpPr>
          <p:cNvPr id="25" name="Text 18"/>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13</a:t>
            </a:r>
            <a:endParaRPr lang="en-US" sz="1000" dirty="0"/>
          </a:p>
        </p:txBody>
      </p:sp>
      <p:sp>
        <p:nvSpPr>
          <p:cNvPr id="26" name="Text 19"/>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gitbranch.png"/>
          <p:cNvPicPr>
            <a:picLocks noChangeAspect="1"/>
          </p:cNvPicPr>
          <p:nvPr/>
        </p:nvPicPr>
        <p:blipFill>
          <a:blip r:embed="rId7"/>
          <a:stretch>
            <a:fillRect/>
          </a:stretch>
        </p:blipFill>
        <p:spPr>
          <a:xfrm>
            <a:off x="10544861" y="623621"/>
            <a:ext cx="307238" cy="30723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03 · PORTS &amp; STATES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STP Port States</a:t>
            </a:r>
            <a:endParaRPr lang="en-US" sz="3200" dirty="0"/>
          </a:p>
        </p:txBody>
      </p:sp>
      <p:sp>
        <p:nvSpPr>
          <p:cNvPr id="4" name="Shape 2"/>
          <p:cNvSpPr/>
          <p:nvPr/>
        </p:nvSpPr>
        <p:spPr>
          <a:xfrm>
            <a:off x="640080" y="2103120"/>
            <a:ext cx="2331720" cy="1737360"/>
          </a:xfrm>
          <a:prstGeom prst="roundRect">
            <a:avLst>
              <a:gd name="adj" fmla="val 4211"/>
            </a:avLst>
          </a:prstGeom>
          <a:solidFill>
            <a:srgbClr val="F2F6F9"/>
          </a:solidFill>
          <a:ln/>
        </p:spPr>
        <p:txBody>
          <a:bodyPr/>
          <a:lstStyle/>
          <a:p>
            <a:endParaRPr lang="en-US"/>
          </a:p>
        </p:txBody>
      </p:sp>
      <p:sp>
        <p:nvSpPr>
          <p:cNvPr id="5" name="Text 3"/>
          <p:cNvSpPr/>
          <p:nvPr/>
        </p:nvSpPr>
        <p:spPr>
          <a:xfrm>
            <a:off x="640080" y="2304288"/>
            <a:ext cx="2331720" cy="365760"/>
          </a:xfrm>
          <a:prstGeom prst="rect">
            <a:avLst/>
          </a:prstGeom>
          <a:noFill/>
          <a:ln/>
        </p:spPr>
        <p:txBody>
          <a:bodyPr wrap="square" rtlCol="0" anchor="ctr"/>
          <a:lstStyle/>
          <a:p>
            <a:pPr marL="0" indent="0" algn="ctr">
              <a:buNone/>
            </a:pPr>
            <a:r>
              <a:rPr lang="en-US" sz="1500" b="1" dirty="0">
                <a:solidFill>
                  <a:srgbClr val="16232E"/>
                </a:solidFill>
                <a:latin typeface="Calibri" pitchFamily="34" charset="0"/>
                <a:ea typeface="Calibri" pitchFamily="34" charset="-122"/>
                <a:cs typeface="Calibri" pitchFamily="34" charset="-120"/>
              </a:rPr>
              <a:t>Blocking</a:t>
            </a:r>
            <a:endParaRPr lang="en-US" sz="1500" dirty="0"/>
          </a:p>
        </p:txBody>
      </p:sp>
      <p:sp>
        <p:nvSpPr>
          <p:cNvPr id="6" name="Text 4"/>
          <p:cNvSpPr/>
          <p:nvPr/>
        </p:nvSpPr>
        <p:spPr>
          <a:xfrm>
            <a:off x="640080" y="2651760"/>
            <a:ext cx="2331720" cy="457200"/>
          </a:xfrm>
          <a:prstGeom prst="rect">
            <a:avLst/>
          </a:prstGeom>
          <a:noFill/>
          <a:ln/>
        </p:spPr>
        <p:txBody>
          <a:bodyPr wrap="square" rtlCol="0" anchor="ctr"/>
          <a:lstStyle/>
          <a:p>
            <a:pPr marL="0" indent="0" algn="ctr">
              <a:buNone/>
            </a:pPr>
            <a:r>
              <a:rPr lang="en-US" sz="2200" b="1" dirty="0">
                <a:solidFill>
                  <a:srgbClr val="0E9594"/>
                </a:solidFill>
                <a:latin typeface="Cambria" pitchFamily="34" charset="0"/>
                <a:ea typeface="Cambria" pitchFamily="34" charset="-122"/>
                <a:cs typeface="Cambria" pitchFamily="34" charset="-120"/>
              </a:rPr>
              <a:t>20s</a:t>
            </a:r>
            <a:endParaRPr lang="en-US" sz="2200" dirty="0"/>
          </a:p>
        </p:txBody>
      </p:sp>
      <p:sp>
        <p:nvSpPr>
          <p:cNvPr id="7" name="Text 5"/>
          <p:cNvSpPr/>
          <p:nvPr/>
        </p:nvSpPr>
        <p:spPr>
          <a:xfrm>
            <a:off x="777240" y="3154680"/>
            <a:ext cx="2057400" cy="640080"/>
          </a:xfrm>
          <a:prstGeom prst="rect">
            <a:avLst/>
          </a:prstGeom>
          <a:noFill/>
          <a:ln/>
        </p:spPr>
        <p:txBody>
          <a:bodyPr wrap="square" rtlCol="0" anchor="t"/>
          <a:lstStyle/>
          <a:p>
            <a:pPr marL="0" indent="0" algn="ctr">
              <a:buNone/>
            </a:pPr>
            <a:r>
              <a:rPr lang="en-US" sz="1050" dirty="0">
                <a:solidFill>
                  <a:srgbClr val="5B6B76"/>
                </a:solidFill>
                <a:latin typeface="Calibri" pitchFamily="34" charset="0"/>
                <a:ea typeface="Calibri" pitchFamily="34" charset="-122"/>
                <a:cs typeface="Calibri" pitchFamily="34" charset="-120"/>
              </a:rPr>
              <a:t>Discards frames, listens to BPDUs only</a:t>
            </a:r>
            <a:endParaRPr lang="en-US" sz="1050" dirty="0"/>
          </a:p>
        </p:txBody>
      </p:sp>
      <p:sp>
        <p:nvSpPr>
          <p:cNvPr id="8" name="Shape 6"/>
          <p:cNvSpPr/>
          <p:nvPr/>
        </p:nvSpPr>
        <p:spPr>
          <a:xfrm>
            <a:off x="2971800" y="2971800"/>
            <a:ext cx="320040" cy="0"/>
          </a:xfrm>
          <a:prstGeom prst="line">
            <a:avLst/>
          </a:prstGeom>
          <a:noFill/>
          <a:ln w="25400">
            <a:solidFill>
              <a:srgbClr val="1C7293"/>
            </a:solidFill>
            <a:prstDash val="solid"/>
            <a:tailEnd type="triangle"/>
          </a:ln>
        </p:spPr>
        <p:txBody>
          <a:bodyPr/>
          <a:lstStyle/>
          <a:p>
            <a:endParaRPr lang="en-US"/>
          </a:p>
        </p:txBody>
      </p:sp>
      <p:sp>
        <p:nvSpPr>
          <p:cNvPr id="9" name="Shape 7"/>
          <p:cNvSpPr/>
          <p:nvPr/>
        </p:nvSpPr>
        <p:spPr>
          <a:xfrm>
            <a:off x="3291840" y="2103120"/>
            <a:ext cx="2331720" cy="1737360"/>
          </a:xfrm>
          <a:prstGeom prst="roundRect">
            <a:avLst>
              <a:gd name="adj" fmla="val 4211"/>
            </a:avLst>
          </a:prstGeom>
          <a:solidFill>
            <a:srgbClr val="F2F6F9"/>
          </a:solidFill>
          <a:ln/>
        </p:spPr>
        <p:txBody>
          <a:bodyPr/>
          <a:lstStyle/>
          <a:p>
            <a:endParaRPr lang="en-US"/>
          </a:p>
        </p:txBody>
      </p:sp>
      <p:sp>
        <p:nvSpPr>
          <p:cNvPr id="10" name="Text 8"/>
          <p:cNvSpPr/>
          <p:nvPr/>
        </p:nvSpPr>
        <p:spPr>
          <a:xfrm>
            <a:off x="3291840" y="2304288"/>
            <a:ext cx="2331720" cy="365760"/>
          </a:xfrm>
          <a:prstGeom prst="rect">
            <a:avLst/>
          </a:prstGeom>
          <a:noFill/>
          <a:ln/>
        </p:spPr>
        <p:txBody>
          <a:bodyPr wrap="square" rtlCol="0" anchor="ctr"/>
          <a:lstStyle/>
          <a:p>
            <a:pPr marL="0" indent="0" algn="ctr">
              <a:buNone/>
            </a:pPr>
            <a:r>
              <a:rPr lang="en-US" sz="1500" b="1" dirty="0">
                <a:solidFill>
                  <a:srgbClr val="16232E"/>
                </a:solidFill>
                <a:latin typeface="Calibri" pitchFamily="34" charset="0"/>
                <a:ea typeface="Calibri" pitchFamily="34" charset="-122"/>
                <a:cs typeface="Calibri" pitchFamily="34" charset="-120"/>
              </a:rPr>
              <a:t>Listening</a:t>
            </a:r>
            <a:endParaRPr lang="en-US" sz="1500" dirty="0"/>
          </a:p>
        </p:txBody>
      </p:sp>
      <p:sp>
        <p:nvSpPr>
          <p:cNvPr id="11" name="Text 9"/>
          <p:cNvSpPr/>
          <p:nvPr/>
        </p:nvSpPr>
        <p:spPr>
          <a:xfrm>
            <a:off x="3291840" y="2651760"/>
            <a:ext cx="2331720" cy="457200"/>
          </a:xfrm>
          <a:prstGeom prst="rect">
            <a:avLst/>
          </a:prstGeom>
          <a:noFill/>
          <a:ln/>
        </p:spPr>
        <p:txBody>
          <a:bodyPr wrap="square" rtlCol="0" anchor="ctr"/>
          <a:lstStyle/>
          <a:p>
            <a:pPr marL="0" indent="0" algn="ctr">
              <a:buNone/>
            </a:pPr>
            <a:r>
              <a:rPr lang="en-US" sz="2200" b="1" dirty="0">
                <a:solidFill>
                  <a:srgbClr val="0E9594"/>
                </a:solidFill>
                <a:latin typeface="Cambria" pitchFamily="34" charset="0"/>
                <a:ea typeface="Cambria" pitchFamily="34" charset="-122"/>
                <a:cs typeface="Cambria" pitchFamily="34" charset="-120"/>
              </a:rPr>
              <a:t>15s</a:t>
            </a:r>
            <a:endParaRPr lang="en-US" sz="2200" dirty="0"/>
          </a:p>
        </p:txBody>
      </p:sp>
      <p:sp>
        <p:nvSpPr>
          <p:cNvPr id="12" name="Text 10"/>
          <p:cNvSpPr/>
          <p:nvPr/>
        </p:nvSpPr>
        <p:spPr>
          <a:xfrm>
            <a:off x="3429000" y="3154680"/>
            <a:ext cx="2057400" cy="640080"/>
          </a:xfrm>
          <a:prstGeom prst="rect">
            <a:avLst/>
          </a:prstGeom>
          <a:noFill/>
          <a:ln/>
        </p:spPr>
        <p:txBody>
          <a:bodyPr wrap="square" rtlCol="0" anchor="t"/>
          <a:lstStyle/>
          <a:p>
            <a:pPr marL="0" indent="0" algn="ctr">
              <a:buNone/>
            </a:pPr>
            <a:r>
              <a:rPr lang="en-US" sz="1050" dirty="0">
                <a:solidFill>
                  <a:srgbClr val="5B6B76"/>
                </a:solidFill>
                <a:latin typeface="Calibri" pitchFamily="34" charset="0"/>
                <a:ea typeface="Calibri" pitchFamily="34" charset="-122"/>
                <a:cs typeface="Calibri" pitchFamily="34" charset="-120"/>
              </a:rPr>
              <a:t>Prepares to forward; no MAC learning yet</a:t>
            </a:r>
            <a:endParaRPr lang="en-US" sz="1050" dirty="0"/>
          </a:p>
        </p:txBody>
      </p:sp>
      <p:sp>
        <p:nvSpPr>
          <p:cNvPr id="13" name="Shape 11"/>
          <p:cNvSpPr/>
          <p:nvPr/>
        </p:nvSpPr>
        <p:spPr>
          <a:xfrm>
            <a:off x="5623560" y="2971800"/>
            <a:ext cx="320040" cy="0"/>
          </a:xfrm>
          <a:prstGeom prst="line">
            <a:avLst/>
          </a:prstGeom>
          <a:noFill/>
          <a:ln w="25400">
            <a:solidFill>
              <a:srgbClr val="1C7293"/>
            </a:solidFill>
            <a:prstDash val="solid"/>
            <a:tailEnd type="triangle"/>
          </a:ln>
        </p:spPr>
        <p:txBody>
          <a:bodyPr/>
          <a:lstStyle/>
          <a:p>
            <a:endParaRPr lang="en-US"/>
          </a:p>
        </p:txBody>
      </p:sp>
      <p:sp>
        <p:nvSpPr>
          <p:cNvPr id="14" name="Shape 12"/>
          <p:cNvSpPr/>
          <p:nvPr/>
        </p:nvSpPr>
        <p:spPr>
          <a:xfrm>
            <a:off x="5943600" y="2103120"/>
            <a:ext cx="2331720" cy="1737360"/>
          </a:xfrm>
          <a:prstGeom prst="roundRect">
            <a:avLst>
              <a:gd name="adj" fmla="val 4211"/>
            </a:avLst>
          </a:prstGeom>
          <a:solidFill>
            <a:srgbClr val="F2F6F9"/>
          </a:solidFill>
          <a:ln/>
        </p:spPr>
        <p:txBody>
          <a:bodyPr/>
          <a:lstStyle/>
          <a:p>
            <a:endParaRPr lang="en-US"/>
          </a:p>
        </p:txBody>
      </p:sp>
      <p:sp>
        <p:nvSpPr>
          <p:cNvPr id="15" name="Text 13"/>
          <p:cNvSpPr/>
          <p:nvPr/>
        </p:nvSpPr>
        <p:spPr>
          <a:xfrm>
            <a:off x="5943600" y="2304288"/>
            <a:ext cx="2331720" cy="365760"/>
          </a:xfrm>
          <a:prstGeom prst="rect">
            <a:avLst/>
          </a:prstGeom>
          <a:noFill/>
          <a:ln/>
        </p:spPr>
        <p:txBody>
          <a:bodyPr wrap="square" rtlCol="0" anchor="ctr"/>
          <a:lstStyle/>
          <a:p>
            <a:pPr marL="0" indent="0" algn="ctr">
              <a:buNone/>
            </a:pPr>
            <a:r>
              <a:rPr lang="en-US" sz="1500" b="1" dirty="0">
                <a:solidFill>
                  <a:srgbClr val="16232E"/>
                </a:solidFill>
                <a:latin typeface="Calibri" pitchFamily="34" charset="0"/>
                <a:ea typeface="Calibri" pitchFamily="34" charset="-122"/>
                <a:cs typeface="Calibri" pitchFamily="34" charset="-120"/>
              </a:rPr>
              <a:t>Learning</a:t>
            </a:r>
            <a:endParaRPr lang="en-US" sz="1500" dirty="0"/>
          </a:p>
        </p:txBody>
      </p:sp>
      <p:sp>
        <p:nvSpPr>
          <p:cNvPr id="16" name="Text 14"/>
          <p:cNvSpPr/>
          <p:nvPr/>
        </p:nvSpPr>
        <p:spPr>
          <a:xfrm>
            <a:off x="5943600" y="2651760"/>
            <a:ext cx="2331720" cy="457200"/>
          </a:xfrm>
          <a:prstGeom prst="rect">
            <a:avLst/>
          </a:prstGeom>
          <a:noFill/>
          <a:ln/>
        </p:spPr>
        <p:txBody>
          <a:bodyPr wrap="square" rtlCol="0" anchor="ctr"/>
          <a:lstStyle/>
          <a:p>
            <a:pPr marL="0" indent="0" algn="ctr">
              <a:buNone/>
            </a:pPr>
            <a:r>
              <a:rPr lang="en-US" sz="2200" b="1" dirty="0">
                <a:solidFill>
                  <a:srgbClr val="0E9594"/>
                </a:solidFill>
                <a:latin typeface="Cambria" pitchFamily="34" charset="0"/>
                <a:ea typeface="Cambria" pitchFamily="34" charset="-122"/>
                <a:cs typeface="Cambria" pitchFamily="34" charset="-120"/>
              </a:rPr>
              <a:t>15s</a:t>
            </a:r>
            <a:endParaRPr lang="en-US" sz="2200" dirty="0"/>
          </a:p>
        </p:txBody>
      </p:sp>
      <p:sp>
        <p:nvSpPr>
          <p:cNvPr id="17" name="Text 15"/>
          <p:cNvSpPr/>
          <p:nvPr/>
        </p:nvSpPr>
        <p:spPr>
          <a:xfrm>
            <a:off x="6080760" y="3154680"/>
            <a:ext cx="2057400" cy="640080"/>
          </a:xfrm>
          <a:prstGeom prst="rect">
            <a:avLst/>
          </a:prstGeom>
          <a:noFill/>
          <a:ln/>
        </p:spPr>
        <p:txBody>
          <a:bodyPr wrap="square" rtlCol="0" anchor="t"/>
          <a:lstStyle/>
          <a:p>
            <a:pPr marL="0" indent="0" algn="ctr">
              <a:buNone/>
            </a:pPr>
            <a:r>
              <a:rPr lang="en-US" sz="1050" dirty="0">
                <a:solidFill>
                  <a:srgbClr val="5B6B76"/>
                </a:solidFill>
                <a:latin typeface="Calibri" pitchFamily="34" charset="0"/>
                <a:ea typeface="Calibri" pitchFamily="34" charset="-122"/>
                <a:cs typeface="Calibri" pitchFamily="34" charset="-120"/>
              </a:rPr>
              <a:t>Builds the MAC address table</a:t>
            </a:r>
            <a:endParaRPr lang="en-US" sz="1050" dirty="0"/>
          </a:p>
        </p:txBody>
      </p:sp>
      <p:sp>
        <p:nvSpPr>
          <p:cNvPr id="18" name="Shape 16"/>
          <p:cNvSpPr/>
          <p:nvPr/>
        </p:nvSpPr>
        <p:spPr>
          <a:xfrm>
            <a:off x="8275320" y="2971800"/>
            <a:ext cx="320040" cy="0"/>
          </a:xfrm>
          <a:prstGeom prst="line">
            <a:avLst/>
          </a:prstGeom>
          <a:noFill/>
          <a:ln w="25400">
            <a:solidFill>
              <a:srgbClr val="1C7293"/>
            </a:solidFill>
            <a:prstDash val="solid"/>
            <a:tailEnd type="triangle"/>
          </a:ln>
        </p:spPr>
        <p:txBody>
          <a:bodyPr/>
          <a:lstStyle/>
          <a:p>
            <a:endParaRPr lang="en-US"/>
          </a:p>
        </p:txBody>
      </p:sp>
      <p:sp>
        <p:nvSpPr>
          <p:cNvPr id="19" name="Shape 17"/>
          <p:cNvSpPr/>
          <p:nvPr/>
        </p:nvSpPr>
        <p:spPr>
          <a:xfrm>
            <a:off x="8595360" y="2103120"/>
            <a:ext cx="2331720" cy="1737360"/>
          </a:xfrm>
          <a:prstGeom prst="roundRect">
            <a:avLst>
              <a:gd name="adj" fmla="val 4211"/>
            </a:avLst>
          </a:prstGeom>
          <a:solidFill>
            <a:srgbClr val="134074"/>
          </a:solidFill>
          <a:ln/>
        </p:spPr>
        <p:txBody>
          <a:bodyPr/>
          <a:lstStyle/>
          <a:p>
            <a:endParaRPr lang="en-US"/>
          </a:p>
        </p:txBody>
      </p:sp>
      <p:sp>
        <p:nvSpPr>
          <p:cNvPr id="20" name="Text 18"/>
          <p:cNvSpPr/>
          <p:nvPr/>
        </p:nvSpPr>
        <p:spPr>
          <a:xfrm>
            <a:off x="8595360" y="2304288"/>
            <a:ext cx="2331720" cy="36576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Forwarding</a:t>
            </a:r>
            <a:endParaRPr lang="en-US" sz="1500" dirty="0"/>
          </a:p>
        </p:txBody>
      </p:sp>
      <p:sp>
        <p:nvSpPr>
          <p:cNvPr id="21" name="Text 19"/>
          <p:cNvSpPr/>
          <p:nvPr/>
        </p:nvSpPr>
        <p:spPr>
          <a:xfrm>
            <a:off x="8595360" y="2651760"/>
            <a:ext cx="2331720" cy="457200"/>
          </a:xfrm>
          <a:prstGeom prst="rect">
            <a:avLst/>
          </a:prstGeom>
          <a:noFill/>
          <a:ln/>
        </p:spPr>
        <p:txBody>
          <a:bodyPr wrap="square" rtlCol="0" anchor="ctr"/>
          <a:lstStyle/>
          <a:p>
            <a:pPr marL="0" indent="0" algn="ctr">
              <a:buNone/>
            </a:pPr>
            <a:r>
              <a:rPr lang="en-US" sz="2200" b="1" dirty="0">
                <a:solidFill>
                  <a:srgbClr val="F2F6F9"/>
                </a:solidFill>
                <a:latin typeface="Cambria" pitchFamily="34" charset="0"/>
                <a:ea typeface="Cambria" pitchFamily="34" charset="-122"/>
                <a:cs typeface="Cambria" pitchFamily="34" charset="-120"/>
              </a:rPr>
              <a:t>—</a:t>
            </a:r>
            <a:endParaRPr lang="en-US" sz="2200" dirty="0"/>
          </a:p>
        </p:txBody>
      </p:sp>
      <p:sp>
        <p:nvSpPr>
          <p:cNvPr id="22" name="Text 20"/>
          <p:cNvSpPr/>
          <p:nvPr/>
        </p:nvSpPr>
        <p:spPr>
          <a:xfrm>
            <a:off x="8732520" y="3154680"/>
            <a:ext cx="2057400" cy="640080"/>
          </a:xfrm>
          <a:prstGeom prst="rect">
            <a:avLst/>
          </a:prstGeom>
          <a:noFill/>
          <a:ln/>
        </p:spPr>
        <p:txBody>
          <a:bodyPr wrap="square" rtlCol="0" anchor="t"/>
          <a:lstStyle/>
          <a:p>
            <a:pPr marL="0" indent="0" algn="ctr">
              <a:buNone/>
            </a:pPr>
            <a:r>
              <a:rPr lang="en-US" sz="1050" dirty="0">
                <a:solidFill>
                  <a:srgbClr val="F2F6F9"/>
                </a:solidFill>
                <a:latin typeface="Calibri" pitchFamily="34" charset="0"/>
                <a:ea typeface="Calibri" pitchFamily="34" charset="-122"/>
                <a:cs typeface="Calibri" pitchFamily="34" charset="-120"/>
              </a:rPr>
              <a:t>Fully operational: sends and receives data</a:t>
            </a:r>
            <a:endParaRPr lang="en-US" sz="1050" dirty="0"/>
          </a:p>
        </p:txBody>
      </p:sp>
      <p:sp>
        <p:nvSpPr>
          <p:cNvPr id="23" name="Text 21"/>
          <p:cNvSpPr/>
          <p:nvPr/>
        </p:nvSpPr>
        <p:spPr>
          <a:xfrm>
            <a:off x="640080" y="4160520"/>
            <a:ext cx="10058400" cy="365760"/>
          </a:xfrm>
          <a:prstGeom prst="rect">
            <a:avLst/>
          </a:prstGeom>
          <a:noFill/>
          <a:ln/>
        </p:spPr>
        <p:txBody>
          <a:bodyPr wrap="square" rtlCol="0" anchor="ctr"/>
          <a:lstStyle/>
          <a:p>
            <a:pPr marL="0" indent="0">
              <a:buNone/>
            </a:pPr>
            <a:r>
              <a:rPr lang="en-US" sz="1250" i="1" dirty="0">
                <a:solidFill>
                  <a:srgbClr val="5B6B76"/>
                </a:solidFill>
                <a:latin typeface="Calibri" pitchFamily="34" charset="0"/>
                <a:ea typeface="Calibri" pitchFamily="34" charset="-122"/>
                <a:cs typeface="Calibri" pitchFamily="34" charset="-120"/>
              </a:rPr>
              <a:t>A Disabled port takes no part in this process at any time.</a:t>
            </a:r>
            <a:endParaRPr lang="en-US" sz="1250" dirty="0"/>
          </a:p>
        </p:txBody>
      </p:sp>
      <p:sp>
        <p:nvSpPr>
          <p:cNvPr id="24" name="Shape 22"/>
          <p:cNvSpPr/>
          <p:nvPr/>
        </p:nvSpPr>
        <p:spPr>
          <a:xfrm>
            <a:off x="640080" y="4709160"/>
            <a:ext cx="10195560" cy="914400"/>
          </a:xfrm>
          <a:prstGeom prst="roundRect">
            <a:avLst>
              <a:gd name="adj" fmla="val 8000"/>
            </a:avLst>
          </a:prstGeom>
          <a:solidFill>
            <a:srgbClr val="F2F6F8"/>
          </a:solidFill>
          <a:ln w="12700">
            <a:solidFill>
              <a:srgbClr val="E4EAEE"/>
            </a:solidFill>
            <a:prstDash val="solid"/>
          </a:ln>
        </p:spPr>
        <p:txBody>
          <a:bodyPr/>
          <a:lstStyle/>
          <a:p>
            <a:endParaRPr lang="en-US"/>
          </a:p>
        </p:txBody>
      </p:sp>
      <p:sp>
        <p:nvSpPr>
          <p:cNvPr id="25" name="Text 23"/>
          <p:cNvSpPr/>
          <p:nvPr/>
        </p:nvSpPr>
        <p:spPr>
          <a:xfrm>
            <a:off x="868680" y="4709160"/>
            <a:ext cx="9692640" cy="914400"/>
          </a:xfrm>
          <a:prstGeom prst="rect">
            <a:avLst/>
          </a:prstGeom>
          <a:noFill/>
          <a:ln/>
        </p:spPr>
        <p:txBody>
          <a:bodyPr wrap="square" rtlCol="0" anchor="ctr"/>
          <a:lstStyle/>
          <a:p>
            <a:pPr marL="0" indent="0">
              <a:buNone/>
            </a:pPr>
            <a:r>
              <a:rPr lang="en-US" sz="1400" b="1" dirty="0">
                <a:solidFill>
                  <a:srgbClr val="16232E"/>
                </a:solidFill>
                <a:latin typeface="Calibri" pitchFamily="34" charset="0"/>
                <a:ea typeface="Calibri" pitchFamily="34" charset="-122"/>
                <a:cs typeface="Calibri" pitchFamily="34" charset="-120"/>
              </a:rPr>
              <a:t>Total worst-case convergence: </a:t>
            </a:r>
            <a:r>
              <a:rPr lang="en-US" sz="1400" b="1" dirty="0">
                <a:solidFill>
                  <a:srgbClr val="0E9594"/>
                </a:solidFill>
                <a:latin typeface="Calibri" pitchFamily="34" charset="0"/>
                <a:ea typeface="Calibri" pitchFamily="34" charset="-122"/>
                <a:cs typeface="Calibri" pitchFamily="34" charset="-120"/>
              </a:rPr>
              <a:t>20 + 15 + 15 = 50 seconds</a:t>
            </a:r>
            <a:r>
              <a:rPr lang="en-US" sz="1400" dirty="0">
                <a:solidFill>
                  <a:srgbClr val="16232E"/>
                </a:solidFill>
                <a:latin typeface="Calibri" pitchFamily="34" charset="0"/>
                <a:ea typeface="Calibri" pitchFamily="34" charset="-122"/>
                <a:cs typeface="Calibri" pitchFamily="34" charset="-120"/>
              </a:rPr>
              <a:t>  before a blocked port can carry data.</a:t>
            </a:r>
            <a:endParaRPr lang="en-US" sz="1400" dirty="0"/>
          </a:p>
        </p:txBody>
      </p:sp>
      <p:sp>
        <p:nvSpPr>
          <p:cNvPr id="27" name="Text 24"/>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14</a:t>
            </a:r>
            <a:endParaRPr lang="en-US" sz="1000" dirty="0"/>
          </a:p>
        </p:txBody>
      </p:sp>
      <p:sp>
        <p:nvSpPr>
          <p:cNvPr id="28" name="Text 25"/>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activity.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03 · PORTS &amp; STATES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Path Cost</a:t>
            </a:r>
            <a:endParaRPr lang="en-US" sz="3200" dirty="0"/>
          </a:p>
        </p:txBody>
      </p:sp>
      <p:sp>
        <p:nvSpPr>
          <p:cNvPr id="4" name="Text 2"/>
          <p:cNvSpPr/>
          <p:nvPr/>
        </p:nvSpPr>
        <p:spPr>
          <a:xfrm>
            <a:off x="548640" y="1600200"/>
            <a:ext cx="10515600" cy="777240"/>
          </a:xfrm>
          <a:prstGeom prst="rect">
            <a:avLst/>
          </a:prstGeom>
          <a:noFill/>
          <a:ln/>
        </p:spPr>
        <p:txBody>
          <a:bodyPr wrap="square" rtlCol="0" anchor="t"/>
          <a:lstStyle/>
          <a:p>
            <a:pPr marL="0" indent="0">
              <a:lnSpc>
                <a:spcPct val="125000"/>
              </a:lnSpc>
              <a:buNone/>
            </a:pPr>
            <a:r>
              <a:rPr lang="en-US" sz="1450" dirty="0">
                <a:solidFill>
                  <a:srgbClr val="16232E"/>
                </a:solidFill>
                <a:latin typeface="Calibri" pitchFamily="34" charset="0"/>
                <a:ea typeface="Calibri" pitchFamily="34" charset="-122"/>
                <a:cs typeface="Calibri" pitchFamily="34" charset="-120"/>
              </a:rPr>
              <a:t>STP prefers the highest-bandwidth path by assigning each link a cost — lower cost, more preferred. A switch's total path cost to the root is the sum of costs along the way.</a:t>
            </a:r>
            <a:endParaRPr lang="en-US" sz="1450" dirty="0"/>
          </a:p>
        </p:txBody>
      </p:sp>
      <p:sp>
        <p:nvSpPr>
          <p:cNvPr id="5" name="Shape 3"/>
          <p:cNvSpPr/>
          <p:nvPr/>
        </p:nvSpPr>
        <p:spPr>
          <a:xfrm>
            <a:off x="479477" y="2606040"/>
            <a:ext cx="11008169" cy="502920"/>
          </a:xfrm>
          <a:prstGeom prst="rect">
            <a:avLst/>
          </a:prstGeom>
          <a:solidFill>
            <a:srgbClr val="134074"/>
          </a:solidFill>
          <a:ln/>
        </p:spPr>
        <p:txBody>
          <a:bodyPr/>
          <a:lstStyle/>
          <a:p>
            <a:endParaRPr lang="en-US"/>
          </a:p>
        </p:txBody>
      </p:sp>
      <p:sp>
        <p:nvSpPr>
          <p:cNvPr id="6" name="Text 4"/>
          <p:cNvSpPr/>
          <p:nvPr/>
        </p:nvSpPr>
        <p:spPr>
          <a:xfrm>
            <a:off x="1548882" y="2606040"/>
            <a:ext cx="4144252" cy="502920"/>
          </a:xfrm>
          <a:prstGeom prst="rect">
            <a:avLst/>
          </a:prstGeom>
          <a:noFill/>
          <a:ln/>
        </p:spPr>
        <p:txBody>
          <a:bodyPr wrap="square"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Link Speed</a:t>
            </a:r>
            <a:endParaRPr lang="en-US" sz="1300" dirty="0"/>
          </a:p>
        </p:txBody>
      </p:sp>
      <p:sp>
        <p:nvSpPr>
          <p:cNvPr id="7" name="Text 5"/>
          <p:cNvSpPr/>
          <p:nvPr/>
        </p:nvSpPr>
        <p:spPr>
          <a:xfrm>
            <a:off x="4515317" y="2606040"/>
            <a:ext cx="3885236" cy="502920"/>
          </a:xfrm>
          <a:prstGeom prst="rect">
            <a:avLst/>
          </a:prstGeom>
          <a:noFill/>
          <a:ln/>
        </p:spPr>
        <p:txBody>
          <a:bodyPr wrap="square"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Media Type</a:t>
            </a:r>
            <a:endParaRPr lang="en-US" sz="1300" dirty="0"/>
          </a:p>
        </p:txBody>
      </p:sp>
      <p:sp>
        <p:nvSpPr>
          <p:cNvPr id="8" name="Text 6"/>
          <p:cNvSpPr/>
          <p:nvPr/>
        </p:nvSpPr>
        <p:spPr>
          <a:xfrm>
            <a:off x="7399759" y="2606040"/>
            <a:ext cx="2978681" cy="50292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IEEE 802.1D Cost</a:t>
            </a:r>
            <a:endParaRPr lang="en-US" sz="1300" dirty="0"/>
          </a:p>
        </p:txBody>
      </p:sp>
      <p:sp>
        <p:nvSpPr>
          <p:cNvPr id="9" name="Shape 7"/>
          <p:cNvSpPr/>
          <p:nvPr/>
        </p:nvSpPr>
        <p:spPr>
          <a:xfrm>
            <a:off x="479477" y="3108960"/>
            <a:ext cx="11008169" cy="502920"/>
          </a:xfrm>
          <a:prstGeom prst="rect">
            <a:avLst/>
          </a:prstGeom>
          <a:solidFill>
            <a:srgbClr val="F2F6F8"/>
          </a:solidFill>
          <a:ln w="9525">
            <a:solidFill>
              <a:srgbClr val="E9F1F4"/>
            </a:solidFill>
            <a:prstDash val="solid"/>
          </a:ln>
        </p:spPr>
        <p:txBody>
          <a:bodyPr/>
          <a:lstStyle/>
          <a:p>
            <a:endParaRPr lang="en-US"/>
          </a:p>
        </p:txBody>
      </p:sp>
      <p:sp>
        <p:nvSpPr>
          <p:cNvPr id="10" name="Text 8"/>
          <p:cNvSpPr/>
          <p:nvPr/>
        </p:nvSpPr>
        <p:spPr>
          <a:xfrm>
            <a:off x="1548882" y="3108960"/>
            <a:ext cx="4144252" cy="502920"/>
          </a:xfrm>
          <a:prstGeom prst="rect">
            <a:avLst/>
          </a:prstGeom>
          <a:noFill/>
          <a:ln/>
        </p:spPr>
        <p:txBody>
          <a:bodyPr wrap="square" rtlCol="0" anchor="ctr"/>
          <a:lstStyle/>
          <a:p>
            <a:pPr marL="0" indent="0">
              <a:buNone/>
            </a:pPr>
            <a:r>
              <a:rPr lang="en-US" sz="1300" b="1" dirty="0">
                <a:solidFill>
                  <a:srgbClr val="16232E"/>
                </a:solidFill>
                <a:latin typeface="Calibri" pitchFamily="34" charset="0"/>
                <a:ea typeface="Calibri" pitchFamily="34" charset="-122"/>
                <a:cs typeface="Calibri" pitchFamily="34" charset="-120"/>
              </a:rPr>
              <a:t>10 Mbps</a:t>
            </a:r>
            <a:endParaRPr lang="en-US" sz="1300" dirty="0"/>
          </a:p>
        </p:txBody>
      </p:sp>
      <p:sp>
        <p:nvSpPr>
          <p:cNvPr id="11" name="Text 9"/>
          <p:cNvSpPr/>
          <p:nvPr/>
        </p:nvSpPr>
        <p:spPr>
          <a:xfrm>
            <a:off x="4515317" y="3108960"/>
            <a:ext cx="3885236" cy="502920"/>
          </a:xfrm>
          <a:prstGeom prst="rect">
            <a:avLst/>
          </a:prstGeom>
          <a:noFill/>
          <a:ln/>
        </p:spPr>
        <p:txBody>
          <a:bodyPr wrap="square" rtlCol="0" anchor="ctr"/>
          <a:lstStyle/>
          <a:p>
            <a:pPr marL="0" indent="0">
              <a:buNone/>
            </a:pPr>
            <a:r>
              <a:rPr lang="en-US" sz="1300" dirty="0">
                <a:solidFill>
                  <a:srgbClr val="16232E"/>
                </a:solidFill>
                <a:latin typeface="Calibri" pitchFamily="34" charset="0"/>
                <a:ea typeface="Calibri" pitchFamily="34" charset="-122"/>
                <a:cs typeface="Calibri" pitchFamily="34" charset="-120"/>
              </a:rPr>
              <a:t>Ethernet</a:t>
            </a:r>
            <a:endParaRPr lang="en-US" sz="1300" dirty="0"/>
          </a:p>
        </p:txBody>
      </p:sp>
      <p:sp>
        <p:nvSpPr>
          <p:cNvPr id="12" name="Text 10"/>
          <p:cNvSpPr/>
          <p:nvPr/>
        </p:nvSpPr>
        <p:spPr>
          <a:xfrm>
            <a:off x="7399759" y="3108960"/>
            <a:ext cx="2978681" cy="502920"/>
          </a:xfrm>
          <a:prstGeom prst="rect">
            <a:avLst/>
          </a:prstGeom>
          <a:noFill/>
          <a:ln/>
        </p:spPr>
        <p:txBody>
          <a:bodyPr wrap="square" rtlCol="0" anchor="ctr"/>
          <a:lstStyle/>
          <a:p>
            <a:pPr marL="0" indent="0" algn="ctr">
              <a:buNone/>
            </a:pPr>
            <a:r>
              <a:rPr lang="en-US" sz="1500" b="1" dirty="0">
                <a:solidFill>
                  <a:srgbClr val="0E9594"/>
                </a:solidFill>
                <a:latin typeface="Cambria" pitchFamily="34" charset="0"/>
                <a:ea typeface="Cambria" pitchFamily="34" charset="-122"/>
                <a:cs typeface="Cambria" pitchFamily="34" charset="-120"/>
              </a:rPr>
              <a:t>100</a:t>
            </a:r>
            <a:endParaRPr lang="en-US" sz="1500" dirty="0"/>
          </a:p>
        </p:txBody>
      </p:sp>
      <p:sp>
        <p:nvSpPr>
          <p:cNvPr id="13" name="Shape 11"/>
          <p:cNvSpPr/>
          <p:nvPr/>
        </p:nvSpPr>
        <p:spPr>
          <a:xfrm>
            <a:off x="479477" y="3611880"/>
            <a:ext cx="11008169" cy="502920"/>
          </a:xfrm>
          <a:prstGeom prst="rect">
            <a:avLst/>
          </a:prstGeom>
          <a:solidFill>
            <a:srgbClr val="FFFFFF"/>
          </a:solidFill>
          <a:ln w="9525">
            <a:solidFill>
              <a:srgbClr val="E9F1F4"/>
            </a:solidFill>
            <a:prstDash val="solid"/>
          </a:ln>
        </p:spPr>
        <p:txBody>
          <a:bodyPr/>
          <a:lstStyle/>
          <a:p>
            <a:endParaRPr lang="en-US"/>
          </a:p>
        </p:txBody>
      </p:sp>
      <p:sp>
        <p:nvSpPr>
          <p:cNvPr id="14" name="Text 12"/>
          <p:cNvSpPr/>
          <p:nvPr/>
        </p:nvSpPr>
        <p:spPr>
          <a:xfrm>
            <a:off x="1548882" y="3611880"/>
            <a:ext cx="4144252" cy="502920"/>
          </a:xfrm>
          <a:prstGeom prst="rect">
            <a:avLst/>
          </a:prstGeom>
          <a:noFill/>
          <a:ln/>
        </p:spPr>
        <p:txBody>
          <a:bodyPr wrap="square" rtlCol="0" anchor="ctr"/>
          <a:lstStyle/>
          <a:p>
            <a:pPr marL="0" indent="0">
              <a:buNone/>
            </a:pPr>
            <a:r>
              <a:rPr lang="en-US" sz="1300" b="1" dirty="0">
                <a:solidFill>
                  <a:srgbClr val="16232E"/>
                </a:solidFill>
                <a:latin typeface="Calibri" pitchFamily="34" charset="0"/>
                <a:ea typeface="Calibri" pitchFamily="34" charset="-122"/>
                <a:cs typeface="Calibri" pitchFamily="34" charset="-120"/>
              </a:rPr>
              <a:t>100 Mbps</a:t>
            </a:r>
            <a:endParaRPr lang="en-US" sz="1300" dirty="0"/>
          </a:p>
        </p:txBody>
      </p:sp>
      <p:sp>
        <p:nvSpPr>
          <p:cNvPr id="15" name="Text 13"/>
          <p:cNvSpPr/>
          <p:nvPr/>
        </p:nvSpPr>
        <p:spPr>
          <a:xfrm>
            <a:off x="4515317" y="3611880"/>
            <a:ext cx="3885236" cy="502920"/>
          </a:xfrm>
          <a:prstGeom prst="rect">
            <a:avLst/>
          </a:prstGeom>
          <a:noFill/>
          <a:ln/>
        </p:spPr>
        <p:txBody>
          <a:bodyPr wrap="square" rtlCol="0" anchor="ctr"/>
          <a:lstStyle/>
          <a:p>
            <a:pPr marL="0" indent="0">
              <a:buNone/>
            </a:pPr>
            <a:r>
              <a:rPr lang="en-US" sz="1300" dirty="0">
                <a:solidFill>
                  <a:srgbClr val="16232E"/>
                </a:solidFill>
                <a:latin typeface="Calibri" pitchFamily="34" charset="0"/>
                <a:ea typeface="Calibri" pitchFamily="34" charset="-122"/>
                <a:cs typeface="Calibri" pitchFamily="34" charset="-120"/>
              </a:rPr>
              <a:t>Fast Ethernet</a:t>
            </a:r>
            <a:endParaRPr lang="en-US" sz="1300" dirty="0"/>
          </a:p>
        </p:txBody>
      </p:sp>
      <p:sp>
        <p:nvSpPr>
          <p:cNvPr id="16" name="Text 14"/>
          <p:cNvSpPr/>
          <p:nvPr/>
        </p:nvSpPr>
        <p:spPr>
          <a:xfrm>
            <a:off x="7399759" y="3611880"/>
            <a:ext cx="2978681" cy="502920"/>
          </a:xfrm>
          <a:prstGeom prst="rect">
            <a:avLst/>
          </a:prstGeom>
          <a:noFill/>
          <a:ln/>
        </p:spPr>
        <p:txBody>
          <a:bodyPr wrap="square" rtlCol="0" anchor="ctr"/>
          <a:lstStyle/>
          <a:p>
            <a:pPr marL="0" indent="0" algn="ctr">
              <a:buNone/>
            </a:pPr>
            <a:r>
              <a:rPr lang="en-US" sz="1500" b="1" dirty="0">
                <a:solidFill>
                  <a:srgbClr val="0E9594"/>
                </a:solidFill>
                <a:latin typeface="Cambria" pitchFamily="34" charset="0"/>
                <a:ea typeface="Cambria" pitchFamily="34" charset="-122"/>
                <a:cs typeface="Cambria" pitchFamily="34" charset="-120"/>
              </a:rPr>
              <a:t>19</a:t>
            </a:r>
            <a:endParaRPr lang="en-US" sz="1500" dirty="0"/>
          </a:p>
        </p:txBody>
      </p:sp>
      <p:sp>
        <p:nvSpPr>
          <p:cNvPr id="17" name="Shape 15"/>
          <p:cNvSpPr/>
          <p:nvPr/>
        </p:nvSpPr>
        <p:spPr>
          <a:xfrm>
            <a:off x="479477" y="4114800"/>
            <a:ext cx="11008169" cy="502920"/>
          </a:xfrm>
          <a:prstGeom prst="rect">
            <a:avLst/>
          </a:prstGeom>
          <a:solidFill>
            <a:srgbClr val="F2F6F8"/>
          </a:solidFill>
          <a:ln w="9525">
            <a:solidFill>
              <a:srgbClr val="E9F1F4"/>
            </a:solidFill>
            <a:prstDash val="solid"/>
          </a:ln>
        </p:spPr>
        <p:txBody>
          <a:bodyPr/>
          <a:lstStyle/>
          <a:p>
            <a:endParaRPr lang="en-US"/>
          </a:p>
        </p:txBody>
      </p:sp>
      <p:sp>
        <p:nvSpPr>
          <p:cNvPr id="18" name="Text 16"/>
          <p:cNvSpPr/>
          <p:nvPr/>
        </p:nvSpPr>
        <p:spPr>
          <a:xfrm>
            <a:off x="1548882" y="4114800"/>
            <a:ext cx="4144252" cy="502920"/>
          </a:xfrm>
          <a:prstGeom prst="rect">
            <a:avLst/>
          </a:prstGeom>
          <a:noFill/>
          <a:ln/>
        </p:spPr>
        <p:txBody>
          <a:bodyPr wrap="square" rtlCol="0" anchor="ctr"/>
          <a:lstStyle/>
          <a:p>
            <a:pPr marL="0" indent="0">
              <a:buNone/>
            </a:pPr>
            <a:r>
              <a:rPr lang="en-US" sz="1300" b="1" dirty="0">
                <a:solidFill>
                  <a:srgbClr val="16232E"/>
                </a:solidFill>
                <a:latin typeface="Calibri" pitchFamily="34" charset="0"/>
                <a:ea typeface="Calibri" pitchFamily="34" charset="-122"/>
                <a:cs typeface="Calibri" pitchFamily="34" charset="-120"/>
              </a:rPr>
              <a:t>1 Gbps</a:t>
            </a:r>
            <a:endParaRPr lang="en-US" sz="1300" dirty="0"/>
          </a:p>
        </p:txBody>
      </p:sp>
      <p:sp>
        <p:nvSpPr>
          <p:cNvPr id="19" name="Text 17"/>
          <p:cNvSpPr/>
          <p:nvPr/>
        </p:nvSpPr>
        <p:spPr>
          <a:xfrm>
            <a:off x="4515317" y="4114800"/>
            <a:ext cx="3885236" cy="502920"/>
          </a:xfrm>
          <a:prstGeom prst="rect">
            <a:avLst/>
          </a:prstGeom>
          <a:noFill/>
          <a:ln/>
        </p:spPr>
        <p:txBody>
          <a:bodyPr wrap="square" rtlCol="0" anchor="ctr"/>
          <a:lstStyle/>
          <a:p>
            <a:pPr marL="0" indent="0">
              <a:buNone/>
            </a:pPr>
            <a:r>
              <a:rPr lang="en-US" sz="1300" dirty="0">
                <a:solidFill>
                  <a:srgbClr val="16232E"/>
                </a:solidFill>
                <a:latin typeface="Calibri" pitchFamily="34" charset="0"/>
                <a:ea typeface="Calibri" pitchFamily="34" charset="-122"/>
                <a:cs typeface="Calibri" pitchFamily="34" charset="-120"/>
              </a:rPr>
              <a:t>Gigabit Ethernet</a:t>
            </a:r>
            <a:endParaRPr lang="en-US" sz="1300" dirty="0"/>
          </a:p>
        </p:txBody>
      </p:sp>
      <p:sp>
        <p:nvSpPr>
          <p:cNvPr id="20" name="Text 18"/>
          <p:cNvSpPr/>
          <p:nvPr/>
        </p:nvSpPr>
        <p:spPr>
          <a:xfrm>
            <a:off x="7399759" y="4114800"/>
            <a:ext cx="2978681" cy="502920"/>
          </a:xfrm>
          <a:prstGeom prst="rect">
            <a:avLst/>
          </a:prstGeom>
          <a:noFill/>
          <a:ln/>
        </p:spPr>
        <p:txBody>
          <a:bodyPr wrap="square" rtlCol="0" anchor="ctr"/>
          <a:lstStyle/>
          <a:p>
            <a:pPr marL="0" indent="0" algn="ctr">
              <a:buNone/>
            </a:pPr>
            <a:r>
              <a:rPr lang="en-US" sz="1500" b="1" dirty="0">
                <a:solidFill>
                  <a:srgbClr val="0E9594"/>
                </a:solidFill>
                <a:latin typeface="Cambria" pitchFamily="34" charset="0"/>
                <a:ea typeface="Cambria" pitchFamily="34" charset="-122"/>
                <a:cs typeface="Cambria" pitchFamily="34" charset="-120"/>
              </a:rPr>
              <a:t>4</a:t>
            </a:r>
            <a:endParaRPr lang="en-US" sz="1500" dirty="0"/>
          </a:p>
        </p:txBody>
      </p:sp>
      <p:sp>
        <p:nvSpPr>
          <p:cNvPr id="21" name="Shape 19"/>
          <p:cNvSpPr/>
          <p:nvPr/>
        </p:nvSpPr>
        <p:spPr>
          <a:xfrm>
            <a:off x="479477" y="4617720"/>
            <a:ext cx="11008169" cy="502920"/>
          </a:xfrm>
          <a:prstGeom prst="rect">
            <a:avLst/>
          </a:prstGeom>
          <a:solidFill>
            <a:srgbClr val="FFFFFF"/>
          </a:solidFill>
          <a:ln w="9525">
            <a:solidFill>
              <a:srgbClr val="E9F1F4"/>
            </a:solidFill>
            <a:prstDash val="solid"/>
          </a:ln>
        </p:spPr>
        <p:txBody>
          <a:bodyPr/>
          <a:lstStyle/>
          <a:p>
            <a:endParaRPr lang="en-US"/>
          </a:p>
        </p:txBody>
      </p:sp>
      <p:sp>
        <p:nvSpPr>
          <p:cNvPr id="22" name="Text 20"/>
          <p:cNvSpPr/>
          <p:nvPr/>
        </p:nvSpPr>
        <p:spPr>
          <a:xfrm>
            <a:off x="1548882" y="4617720"/>
            <a:ext cx="4144252" cy="502920"/>
          </a:xfrm>
          <a:prstGeom prst="rect">
            <a:avLst/>
          </a:prstGeom>
          <a:noFill/>
          <a:ln/>
        </p:spPr>
        <p:txBody>
          <a:bodyPr wrap="square" rtlCol="0" anchor="ctr"/>
          <a:lstStyle/>
          <a:p>
            <a:pPr marL="0" indent="0">
              <a:buNone/>
            </a:pPr>
            <a:r>
              <a:rPr lang="en-US" sz="1300" b="1" dirty="0">
                <a:solidFill>
                  <a:srgbClr val="16232E"/>
                </a:solidFill>
                <a:latin typeface="Calibri" pitchFamily="34" charset="0"/>
                <a:ea typeface="Calibri" pitchFamily="34" charset="-122"/>
                <a:cs typeface="Calibri" pitchFamily="34" charset="-120"/>
              </a:rPr>
              <a:t>10 Gbps</a:t>
            </a:r>
            <a:endParaRPr lang="en-US" sz="1300" dirty="0"/>
          </a:p>
        </p:txBody>
      </p:sp>
      <p:sp>
        <p:nvSpPr>
          <p:cNvPr id="23" name="Text 21"/>
          <p:cNvSpPr/>
          <p:nvPr/>
        </p:nvSpPr>
        <p:spPr>
          <a:xfrm>
            <a:off x="4515317" y="4617720"/>
            <a:ext cx="3885236" cy="502920"/>
          </a:xfrm>
          <a:prstGeom prst="rect">
            <a:avLst/>
          </a:prstGeom>
          <a:noFill/>
          <a:ln/>
        </p:spPr>
        <p:txBody>
          <a:bodyPr wrap="square" rtlCol="0" anchor="ctr"/>
          <a:lstStyle/>
          <a:p>
            <a:pPr marL="0" indent="0">
              <a:buNone/>
            </a:pPr>
            <a:r>
              <a:rPr lang="en-US" sz="1300" dirty="0">
                <a:solidFill>
                  <a:srgbClr val="16232E"/>
                </a:solidFill>
                <a:latin typeface="Calibri" pitchFamily="34" charset="0"/>
                <a:ea typeface="Calibri" pitchFamily="34" charset="-122"/>
                <a:cs typeface="Calibri" pitchFamily="34" charset="-120"/>
              </a:rPr>
              <a:t>10-Gigabit Ethernet</a:t>
            </a:r>
            <a:endParaRPr lang="en-US" sz="1300" dirty="0"/>
          </a:p>
        </p:txBody>
      </p:sp>
      <p:sp>
        <p:nvSpPr>
          <p:cNvPr id="24" name="Text 22"/>
          <p:cNvSpPr/>
          <p:nvPr/>
        </p:nvSpPr>
        <p:spPr>
          <a:xfrm>
            <a:off x="7399759" y="4617720"/>
            <a:ext cx="2978681" cy="502920"/>
          </a:xfrm>
          <a:prstGeom prst="rect">
            <a:avLst/>
          </a:prstGeom>
          <a:noFill/>
          <a:ln/>
        </p:spPr>
        <p:txBody>
          <a:bodyPr wrap="square" rtlCol="0" anchor="ctr"/>
          <a:lstStyle/>
          <a:p>
            <a:pPr marL="0" indent="0" algn="ctr">
              <a:buNone/>
            </a:pPr>
            <a:r>
              <a:rPr lang="en-US" sz="1500" b="1" dirty="0">
                <a:solidFill>
                  <a:srgbClr val="0E9594"/>
                </a:solidFill>
                <a:latin typeface="Cambria" pitchFamily="34" charset="0"/>
                <a:ea typeface="Cambria" pitchFamily="34" charset="-122"/>
                <a:cs typeface="Cambria" pitchFamily="34" charset="-120"/>
              </a:rPr>
              <a:t>2</a:t>
            </a:r>
            <a:endParaRPr lang="en-US" sz="1500" dirty="0"/>
          </a:p>
        </p:txBody>
      </p:sp>
      <p:sp>
        <p:nvSpPr>
          <p:cNvPr id="26" name="Text 23"/>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15</a:t>
            </a:r>
            <a:endParaRPr lang="en-US" sz="1000" dirty="0"/>
          </a:p>
        </p:txBody>
      </p:sp>
      <p:sp>
        <p:nvSpPr>
          <p:cNvPr id="27" name="Text 24"/>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zap.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03 · PORTS &amp; STATES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Putting It Together: An Election Walkthrough</a:t>
            </a:r>
            <a:endParaRPr lang="en-US" sz="3200" dirty="0"/>
          </a:p>
        </p:txBody>
      </p:sp>
      <p:sp>
        <p:nvSpPr>
          <p:cNvPr id="25" name="Text 19"/>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16</a:t>
            </a:r>
            <a:endParaRPr lang="en-US" sz="1000" dirty="0"/>
          </a:p>
        </p:txBody>
      </p:sp>
      <p:sp>
        <p:nvSpPr>
          <p:cNvPr id="26" name="Text 20"/>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27" name="Shape 4">
            <a:extLst>
              <a:ext uri="{FF2B5EF4-FFF2-40B4-BE49-F238E27FC236}">
                <a16:creationId xmlns:a16="http://schemas.microsoft.com/office/drawing/2014/main" id="{9A308FB1-A673-4DC3-B155-56446732EBD8}"/>
              </a:ext>
            </a:extLst>
          </p:cNvPr>
          <p:cNvSpPr/>
          <p:nvPr/>
        </p:nvSpPr>
        <p:spPr>
          <a:xfrm>
            <a:off x="3154680" y="4206240"/>
            <a:ext cx="2743200" cy="0"/>
          </a:xfrm>
          <a:prstGeom prst="line">
            <a:avLst/>
          </a:prstGeom>
          <a:noFill/>
          <a:ln w="28575">
            <a:solidFill>
              <a:srgbClr val="3A3D42"/>
            </a:solidFill>
            <a:prstDash val="solid"/>
          </a:ln>
        </p:spPr>
        <p:txBody>
          <a:bodyPr/>
          <a:lstStyle/>
          <a:p>
            <a:endParaRPr lang="en-US"/>
          </a:p>
        </p:txBody>
      </p:sp>
      <p:sp>
        <p:nvSpPr>
          <p:cNvPr id="28" name="Shape 5">
            <a:extLst>
              <a:ext uri="{FF2B5EF4-FFF2-40B4-BE49-F238E27FC236}">
                <a16:creationId xmlns:a16="http://schemas.microsoft.com/office/drawing/2014/main" id="{C0E9E0C2-93DF-4CFB-A76F-AC35207EFAC6}"/>
              </a:ext>
            </a:extLst>
          </p:cNvPr>
          <p:cNvSpPr/>
          <p:nvPr/>
        </p:nvSpPr>
        <p:spPr>
          <a:xfrm>
            <a:off x="6565056" y="2414015"/>
            <a:ext cx="2167464" cy="1792225"/>
          </a:xfrm>
          <a:prstGeom prst="line">
            <a:avLst/>
          </a:prstGeom>
          <a:noFill/>
          <a:ln w="28575">
            <a:solidFill>
              <a:srgbClr val="3A3D42"/>
            </a:solidFill>
            <a:prstDash val="solid"/>
          </a:ln>
        </p:spPr>
        <p:txBody>
          <a:bodyPr/>
          <a:lstStyle/>
          <a:p>
            <a:endParaRPr lang="en-US"/>
          </a:p>
        </p:txBody>
      </p:sp>
      <p:sp>
        <p:nvSpPr>
          <p:cNvPr id="29" name="Shape 6">
            <a:extLst>
              <a:ext uri="{FF2B5EF4-FFF2-40B4-BE49-F238E27FC236}">
                <a16:creationId xmlns:a16="http://schemas.microsoft.com/office/drawing/2014/main" id="{A55D014D-96A5-4DB5-AA04-9452002A3249}"/>
              </a:ext>
            </a:extLst>
          </p:cNvPr>
          <p:cNvSpPr/>
          <p:nvPr/>
        </p:nvSpPr>
        <p:spPr>
          <a:xfrm>
            <a:off x="3154680" y="4206240"/>
            <a:ext cx="5577840" cy="0"/>
          </a:xfrm>
          <a:prstGeom prst="line">
            <a:avLst/>
          </a:prstGeom>
          <a:noFill/>
          <a:ln w="25400">
            <a:solidFill>
              <a:srgbClr val="E3E4E6"/>
            </a:solidFill>
            <a:prstDash val="dash"/>
          </a:ln>
        </p:spPr>
        <p:txBody>
          <a:bodyPr/>
          <a:lstStyle/>
          <a:p>
            <a:endParaRPr lang="en-US"/>
          </a:p>
        </p:txBody>
      </p:sp>
      <p:sp>
        <p:nvSpPr>
          <p:cNvPr id="30" name="Text 7">
            <a:extLst>
              <a:ext uri="{FF2B5EF4-FFF2-40B4-BE49-F238E27FC236}">
                <a16:creationId xmlns:a16="http://schemas.microsoft.com/office/drawing/2014/main" id="{46092ACB-FFB7-4AC2-8AFA-A26DD51111A3}"/>
              </a:ext>
            </a:extLst>
          </p:cNvPr>
          <p:cNvSpPr/>
          <p:nvPr/>
        </p:nvSpPr>
        <p:spPr>
          <a:xfrm>
            <a:off x="4069080" y="3191256"/>
            <a:ext cx="914400" cy="274320"/>
          </a:xfrm>
          <a:prstGeom prst="rect">
            <a:avLst/>
          </a:prstGeom>
          <a:noFill/>
          <a:ln/>
        </p:spPr>
        <p:txBody>
          <a:bodyPr wrap="square" lIns="0" tIns="0" rIns="0" bIns="0" rtlCol="0" anchor="ctr"/>
          <a:lstStyle/>
          <a:p>
            <a:pPr marL="0" indent="0" algn="ctr">
              <a:buNone/>
            </a:pPr>
            <a:r>
              <a:rPr lang="en-US" sz="1050" b="1" dirty="0">
                <a:solidFill>
                  <a:srgbClr val="24262A"/>
                </a:solidFill>
                <a:latin typeface="Calibri" pitchFamily="34" charset="0"/>
                <a:ea typeface="Calibri" pitchFamily="34" charset="-122"/>
                <a:cs typeface="Calibri" pitchFamily="34" charset="-120"/>
              </a:rPr>
              <a:t>RP</a:t>
            </a:r>
            <a:endParaRPr lang="en-US" sz="1050" dirty="0"/>
          </a:p>
        </p:txBody>
      </p:sp>
      <p:sp>
        <p:nvSpPr>
          <p:cNvPr id="31" name="Text 8">
            <a:extLst>
              <a:ext uri="{FF2B5EF4-FFF2-40B4-BE49-F238E27FC236}">
                <a16:creationId xmlns:a16="http://schemas.microsoft.com/office/drawing/2014/main" id="{8776E763-9FCE-40CA-BE4F-287DC5A81E67}"/>
              </a:ext>
            </a:extLst>
          </p:cNvPr>
          <p:cNvSpPr/>
          <p:nvPr/>
        </p:nvSpPr>
        <p:spPr>
          <a:xfrm>
            <a:off x="6858000" y="3191256"/>
            <a:ext cx="914400" cy="274320"/>
          </a:xfrm>
          <a:prstGeom prst="rect">
            <a:avLst/>
          </a:prstGeom>
          <a:noFill/>
          <a:ln/>
        </p:spPr>
        <p:txBody>
          <a:bodyPr wrap="square" lIns="0" tIns="0" rIns="0" bIns="0" rtlCol="0" anchor="ctr"/>
          <a:lstStyle/>
          <a:p>
            <a:pPr marL="0" indent="0" algn="ctr">
              <a:buNone/>
            </a:pPr>
            <a:r>
              <a:rPr lang="en-US" sz="1050" b="1" dirty="0">
                <a:solidFill>
                  <a:srgbClr val="24262A"/>
                </a:solidFill>
                <a:latin typeface="Calibri" pitchFamily="34" charset="0"/>
                <a:ea typeface="Calibri" pitchFamily="34" charset="-122"/>
                <a:cs typeface="Calibri" pitchFamily="34" charset="-120"/>
              </a:rPr>
              <a:t>RP</a:t>
            </a:r>
            <a:endParaRPr lang="en-US" sz="1050" dirty="0"/>
          </a:p>
        </p:txBody>
      </p:sp>
      <p:sp>
        <p:nvSpPr>
          <p:cNvPr id="32" name="Text 9">
            <a:extLst>
              <a:ext uri="{FF2B5EF4-FFF2-40B4-BE49-F238E27FC236}">
                <a16:creationId xmlns:a16="http://schemas.microsoft.com/office/drawing/2014/main" id="{488BE9BF-88CE-4238-9380-EF632DAB0D04}"/>
              </a:ext>
            </a:extLst>
          </p:cNvPr>
          <p:cNvSpPr/>
          <p:nvPr/>
        </p:nvSpPr>
        <p:spPr>
          <a:xfrm>
            <a:off x="5394960" y="4261104"/>
            <a:ext cx="1097280" cy="274320"/>
          </a:xfrm>
          <a:prstGeom prst="rect">
            <a:avLst/>
          </a:prstGeom>
          <a:noFill/>
          <a:ln/>
        </p:spPr>
        <p:txBody>
          <a:bodyPr wrap="square" lIns="0" tIns="0" rIns="0" bIns="0" rtlCol="0" anchor="ctr"/>
          <a:lstStyle/>
          <a:p>
            <a:pPr marL="0" indent="0" algn="ctr">
              <a:buNone/>
            </a:pPr>
            <a:r>
              <a:rPr lang="en-US" sz="1000" b="1" dirty="0">
                <a:solidFill>
                  <a:srgbClr val="C97A00"/>
                </a:solidFill>
                <a:latin typeface="Calibri" pitchFamily="34" charset="0"/>
                <a:ea typeface="Calibri" pitchFamily="34" charset="-122"/>
                <a:cs typeface="Calibri" pitchFamily="34" charset="-120"/>
              </a:rPr>
              <a:t>Blocked</a:t>
            </a:r>
            <a:endParaRPr lang="en-US" sz="1000" dirty="0"/>
          </a:p>
        </p:txBody>
      </p:sp>
      <p:sp>
        <p:nvSpPr>
          <p:cNvPr id="33" name="Text 10">
            <a:extLst>
              <a:ext uri="{FF2B5EF4-FFF2-40B4-BE49-F238E27FC236}">
                <a16:creationId xmlns:a16="http://schemas.microsoft.com/office/drawing/2014/main" id="{A445ED43-B84B-477D-9B69-74BEB62CEAD6}"/>
              </a:ext>
            </a:extLst>
          </p:cNvPr>
          <p:cNvSpPr/>
          <p:nvPr/>
        </p:nvSpPr>
        <p:spPr>
          <a:xfrm>
            <a:off x="4846320" y="1536192"/>
            <a:ext cx="2103120" cy="274320"/>
          </a:xfrm>
          <a:prstGeom prst="rect">
            <a:avLst/>
          </a:prstGeom>
          <a:noFill/>
          <a:ln/>
        </p:spPr>
        <p:txBody>
          <a:bodyPr wrap="square" lIns="0" tIns="0" rIns="0" bIns="0" rtlCol="0" anchor="ctr"/>
          <a:lstStyle/>
          <a:p>
            <a:pPr marL="0" indent="0" algn="ctr">
              <a:buNone/>
            </a:pPr>
            <a:r>
              <a:rPr lang="en-US" sz="1050" b="1" kern="0" spc="100" dirty="0">
                <a:solidFill>
                  <a:srgbClr val="3A3D42"/>
                </a:solidFill>
                <a:latin typeface="Calibri" pitchFamily="34" charset="0"/>
                <a:ea typeface="Calibri" pitchFamily="34" charset="-122"/>
                <a:cs typeface="Calibri" pitchFamily="34" charset="-120"/>
              </a:rPr>
              <a:t>ROOT BRIDGE</a:t>
            </a:r>
            <a:endParaRPr lang="en-US" sz="1050" dirty="0"/>
          </a:p>
        </p:txBody>
      </p:sp>
      <p:sp>
        <p:nvSpPr>
          <p:cNvPr id="34" name="Shape 11">
            <a:extLst>
              <a:ext uri="{FF2B5EF4-FFF2-40B4-BE49-F238E27FC236}">
                <a16:creationId xmlns:a16="http://schemas.microsoft.com/office/drawing/2014/main" id="{74CBEE2C-39E8-4ADE-A8F0-8F0A8ADEBA33}"/>
              </a:ext>
            </a:extLst>
          </p:cNvPr>
          <p:cNvSpPr/>
          <p:nvPr/>
        </p:nvSpPr>
        <p:spPr>
          <a:xfrm>
            <a:off x="5120640" y="1920240"/>
            <a:ext cx="1554480" cy="548640"/>
          </a:xfrm>
          <a:prstGeom prst="roundRect">
            <a:avLst>
              <a:gd name="adj" fmla="val 13333"/>
            </a:avLst>
          </a:prstGeom>
          <a:solidFill>
            <a:srgbClr val="2EC4B6"/>
          </a:solidFill>
          <a:ln/>
        </p:spPr>
        <p:txBody>
          <a:bodyPr/>
          <a:lstStyle/>
          <a:p>
            <a:endParaRPr lang="en-US"/>
          </a:p>
        </p:txBody>
      </p:sp>
      <p:sp>
        <p:nvSpPr>
          <p:cNvPr id="35" name="Text 12">
            <a:extLst>
              <a:ext uri="{FF2B5EF4-FFF2-40B4-BE49-F238E27FC236}">
                <a16:creationId xmlns:a16="http://schemas.microsoft.com/office/drawing/2014/main" id="{9A9CD158-65B0-4EF3-B10B-EF9015EEE2DA}"/>
              </a:ext>
            </a:extLst>
          </p:cNvPr>
          <p:cNvSpPr/>
          <p:nvPr/>
        </p:nvSpPr>
        <p:spPr>
          <a:xfrm>
            <a:off x="5120640" y="1920240"/>
            <a:ext cx="1554480" cy="548640"/>
          </a:xfrm>
          <a:prstGeom prst="rect">
            <a:avLst/>
          </a:prstGeom>
          <a:noFill/>
          <a:ln/>
        </p:spPr>
        <p:txBody>
          <a:bodyPr wrap="square" lIns="0" tIns="0" rIns="0" bIns="0" rtlCol="0" anchor="ctr"/>
          <a:lstStyle/>
          <a:p>
            <a:pPr marL="0" indent="0" algn="ctr">
              <a:buNone/>
            </a:pPr>
            <a:r>
              <a:rPr lang="en-US" sz="1300" b="1" dirty="0">
                <a:solidFill>
                  <a:srgbClr val="24262A"/>
                </a:solidFill>
                <a:latin typeface="Calibri" pitchFamily="34" charset="0"/>
                <a:ea typeface="Calibri" pitchFamily="34" charset="-122"/>
                <a:cs typeface="Calibri" pitchFamily="34" charset="-120"/>
              </a:rPr>
              <a:t>SW-1</a:t>
            </a:r>
            <a:endParaRPr lang="en-US" sz="1300" dirty="0"/>
          </a:p>
        </p:txBody>
      </p:sp>
      <p:sp>
        <p:nvSpPr>
          <p:cNvPr id="36" name="Text 13">
            <a:extLst>
              <a:ext uri="{FF2B5EF4-FFF2-40B4-BE49-F238E27FC236}">
                <a16:creationId xmlns:a16="http://schemas.microsoft.com/office/drawing/2014/main" id="{C1CE57EB-92FD-4613-A786-472F5AE3B072}"/>
              </a:ext>
            </a:extLst>
          </p:cNvPr>
          <p:cNvSpPr/>
          <p:nvPr/>
        </p:nvSpPr>
        <p:spPr>
          <a:xfrm>
            <a:off x="6071616" y="2002536"/>
            <a:ext cx="2103120" cy="256032"/>
          </a:xfrm>
          <a:prstGeom prst="rect">
            <a:avLst/>
          </a:prstGeom>
          <a:noFill/>
          <a:ln/>
        </p:spPr>
        <p:txBody>
          <a:bodyPr wrap="square" lIns="0" tIns="0" rIns="0" bIns="0" rtlCol="0" anchor="ctr"/>
          <a:lstStyle/>
          <a:p>
            <a:pPr marL="0" indent="0" algn="ctr">
              <a:buNone/>
            </a:pPr>
            <a:r>
              <a:rPr lang="en-US" sz="900" dirty="0">
                <a:solidFill>
                  <a:srgbClr val="5B5E63"/>
                </a:solidFill>
                <a:latin typeface="Calibri" pitchFamily="34" charset="0"/>
                <a:ea typeface="Calibri" pitchFamily="34" charset="-122"/>
                <a:cs typeface="Calibri" pitchFamily="34" charset="-120"/>
              </a:rPr>
              <a:t>Priority 4096</a:t>
            </a:r>
            <a:endParaRPr lang="en-US" sz="900" dirty="0"/>
          </a:p>
        </p:txBody>
      </p:sp>
      <p:sp>
        <p:nvSpPr>
          <p:cNvPr id="37" name="Shape 14">
            <a:extLst>
              <a:ext uri="{FF2B5EF4-FFF2-40B4-BE49-F238E27FC236}">
                <a16:creationId xmlns:a16="http://schemas.microsoft.com/office/drawing/2014/main" id="{9C025A05-FC93-4B20-91FC-E4A75C450CA5}"/>
              </a:ext>
            </a:extLst>
          </p:cNvPr>
          <p:cNvSpPr/>
          <p:nvPr/>
        </p:nvSpPr>
        <p:spPr>
          <a:xfrm>
            <a:off x="2377440" y="4206240"/>
            <a:ext cx="1554480" cy="548640"/>
          </a:xfrm>
          <a:prstGeom prst="roundRect">
            <a:avLst>
              <a:gd name="adj" fmla="val 13333"/>
            </a:avLst>
          </a:prstGeom>
          <a:solidFill>
            <a:srgbClr val="24262A"/>
          </a:solidFill>
          <a:ln/>
        </p:spPr>
        <p:txBody>
          <a:bodyPr/>
          <a:lstStyle/>
          <a:p>
            <a:endParaRPr lang="en-US"/>
          </a:p>
        </p:txBody>
      </p:sp>
      <p:sp>
        <p:nvSpPr>
          <p:cNvPr id="38" name="Text 15">
            <a:extLst>
              <a:ext uri="{FF2B5EF4-FFF2-40B4-BE49-F238E27FC236}">
                <a16:creationId xmlns:a16="http://schemas.microsoft.com/office/drawing/2014/main" id="{A8605F82-AC92-44B8-8452-19AE9197C10E}"/>
              </a:ext>
            </a:extLst>
          </p:cNvPr>
          <p:cNvSpPr/>
          <p:nvPr/>
        </p:nvSpPr>
        <p:spPr>
          <a:xfrm>
            <a:off x="2377440" y="4206240"/>
            <a:ext cx="155448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SW-2</a:t>
            </a:r>
            <a:endParaRPr lang="en-US" sz="1300" dirty="0"/>
          </a:p>
        </p:txBody>
      </p:sp>
      <p:sp>
        <p:nvSpPr>
          <p:cNvPr id="39" name="Text 16">
            <a:extLst>
              <a:ext uri="{FF2B5EF4-FFF2-40B4-BE49-F238E27FC236}">
                <a16:creationId xmlns:a16="http://schemas.microsoft.com/office/drawing/2014/main" id="{3FE62727-F4C2-4C99-92BB-80CDB088E6FD}"/>
              </a:ext>
            </a:extLst>
          </p:cNvPr>
          <p:cNvSpPr/>
          <p:nvPr/>
        </p:nvSpPr>
        <p:spPr>
          <a:xfrm>
            <a:off x="2103120" y="4809744"/>
            <a:ext cx="2103120" cy="256032"/>
          </a:xfrm>
          <a:prstGeom prst="rect">
            <a:avLst/>
          </a:prstGeom>
          <a:noFill/>
          <a:ln/>
        </p:spPr>
        <p:txBody>
          <a:bodyPr wrap="square" lIns="0" tIns="0" rIns="0" bIns="0" rtlCol="0" anchor="ctr"/>
          <a:lstStyle/>
          <a:p>
            <a:pPr marL="0" indent="0" algn="ctr">
              <a:buNone/>
            </a:pPr>
            <a:r>
              <a:rPr lang="en-US" sz="900" dirty="0">
                <a:solidFill>
                  <a:srgbClr val="5B5E63"/>
                </a:solidFill>
                <a:latin typeface="Calibri" pitchFamily="34" charset="0"/>
                <a:ea typeface="Calibri" pitchFamily="34" charset="-122"/>
                <a:cs typeface="Calibri" pitchFamily="34" charset="-120"/>
              </a:rPr>
              <a:t>Priority 32768</a:t>
            </a:r>
            <a:endParaRPr lang="en-US" sz="900" dirty="0"/>
          </a:p>
        </p:txBody>
      </p:sp>
      <p:sp>
        <p:nvSpPr>
          <p:cNvPr id="40" name="Shape 17">
            <a:extLst>
              <a:ext uri="{FF2B5EF4-FFF2-40B4-BE49-F238E27FC236}">
                <a16:creationId xmlns:a16="http://schemas.microsoft.com/office/drawing/2014/main" id="{FBA3B8B9-E811-49D6-A260-0F14EC80B707}"/>
              </a:ext>
            </a:extLst>
          </p:cNvPr>
          <p:cNvSpPr/>
          <p:nvPr/>
        </p:nvSpPr>
        <p:spPr>
          <a:xfrm>
            <a:off x="7955280" y="4206240"/>
            <a:ext cx="1554480" cy="548640"/>
          </a:xfrm>
          <a:prstGeom prst="roundRect">
            <a:avLst>
              <a:gd name="adj" fmla="val 13333"/>
            </a:avLst>
          </a:prstGeom>
          <a:solidFill>
            <a:srgbClr val="24262A"/>
          </a:solidFill>
          <a:ln/>
        </p:spPr>
        <p:txBody>
          <a:bodyPr/>
          <a:lstStyle/>
          <a:p>
            <a:endParaRPr lang="en-US"/>
          </a:p>
        </p:txBody>
      </p:sp>
      <p:sp>
        <p:nvSpPr>
          <p:cNvPr id="41" name="Text 18">
            <a:extLst>
              <a:ext uri="{FF2B5EF4-FFF2-40B4-BE49-F238E27FC236}">
                <a16:creationId xmlns:a16="http://schemas.microsoft.com/office/drawing/2014/main" id="{512F2B1F-A8B5-4F0C-A6CC-A2279EDA1A35}"/>
              </a:ext>
            </a:extLst>
          </p:cNvPr>
          <p:cNvSpPr/>
          <p:nvPr/>
        </p:nvSpPr>
        <p:spPr>
          <a:xfrm>
            <a:off x="7955280" y="4206240"/>
            <a:ext cx="155448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SW-3</a:t>
            </a:r>
            <a:endParaRPr lang="en-US" sz="1300" dirty="0"/>
          </a:p>
        </p:txBody>
      </p:sp>
      <p:sp>
        <p:nvSpPr>
          <p:cNvPr id="42" name="Text 19">
            <a:extLst>
              <a:ext uri="{FF2B5EF4-FFF2-40B4-BE49-F238E27FC236}">
                <a16:creationId xmlns:a16="http://schemas.microsoft.com/office/drawing/2014/main" id="{B5CC7112-4A13-4524-9150-EF0629ED692D}"/>
              </a:ext>
            </a:extLst>
          </p:cNvPr>
          <p:cNvSpPr/>
          <p:nvPr/>
        </p:nvSpPr>
        <p:spPr>
          <a:xfrm>
            <a:off x="7680960" y="4809744"/>
            <a:ext cx="2103120" cy="256032"/>
          </a:xfrm>
          <a:prstGeom prst="rect">
            <a:avLst/>
          </a:prstGeom>
          <a:noFill/>
          <a:ln/>
        </p:spPr>
        <p:txBody>
          <a:bodyPr wrap="square" lIns="0" tIns="0" rIns="0" bIns="0" rtlCol="0" anchor="ctr"/>
          <a:lstStyle/>
          <a:p>
            <a:pPr marL="0" indent="0" algn="ctr">
              <a:buNone/>
            </a:pPr>
            <a:r>
              <a:rPr lang="en-US" sz="900" dirty="0">
                <a:solidFill>
                  <a:srgbClr val="5B5E63"/>
                </a:solidFill>
                <a:latin typeface="Calibri" pitchFamily="34" charset="0"/>
                <a:ea typeface="Calibri" pitchFamily="34" charset="-122"/>
                <a:cs typeface="Calibri" pitchFamily="34" charset="-120"/>
              </a:rPr>
              <a:t>Priority 32768</a:t>
            </a:r>
            <a:endParaRPr lang="en-US" sz="900" dirty="0"/>
          </a:p>
        </p:txBody>
      </p:sp>
      <p:sp>
        <p:nvSpPr>
          <p:cNvPr id="43" name="Text 20">
            <a:extLst>
              <a:ext uri="{FF2B5EF4-FFF2-40B4-BE49-F238E27FC236}">
                <a16:creationId xmlns:a16="http://schemas.microsoft.com/office/drawing/2014/main" id="{6637E8BF-587A-42AE-ACA7-497D1C7C676A}"/>
              </a:ext>
            </a:extLst>
          </p:cNvPr>
          <p:cNvSpPr/>
          <p:nvPr/>
        </p:nvSpPr>
        <p:spPr>
          <a:xfrm>
            <a:off x="365760" y="5623560"/>
            <a:ext cx="10881360" cy="640080"/>
          </a:xfrm>
          <a:prstGeom prst="rect">
            <a:avLst/>
          </a:prstGeom>
          <a:noFill/>
          <a:ln/>
        </p:spPr>
        <p:txBody>
          <a:bodyPr wrap="square" lIns="0" tIns="0" rIns="0" bIns="0" rtlCol="0" anchor="ctr"/>
          <a:lstStyle/>
          <a:p>
            <a:pPr marL="0" indent="0" algn="ctr">
              <a:lnSpc>
                <a:spcPct val="115000"/>
              </a:lnSpc>
              <a:buNone/>
            </a:pPr>
            <a:r>
              <a:rPr lang="en-US" sz="1150" dirty="0">
                <a:solidFill>
                  <a:srgbClr val="5B5E63"/>
                </a:solidFill>
                <a:latin typeface="Calibri" pitchFamily="34" charset="0"/>
                <a:ea typeface="Calibri" pitchFamily="34" charset="-122"/>
                <a:cs typeface="Calibri" pitchFamily="34" charset="-120"/>
              </a:rPr>
              <a:t>SW-1 has the lowest priority (4096) and becomes root. SW-2 and SW-3 each pick their Root Port toward SW-1, and the link between them is blocked on the higher-cost side to remove the loop.</a:t>
            </a:r>
            <a:endParaRPr lang="en-US" sz="1150" dirty="0"/>
          </a:p>
        </p:txBody>
      </p:sp>
      <p:sp>
        <p:nvSpPr>
          <p:cNvPr id="44" name="Shape 5">
            <a:extLst>
              <a:ext uri="{FF2B5EF4-FFF2-40B4-BE49-F238E27FC236}">
                <a16:creationId xmlns:a16="http://schemas.microsoft.com/office/drawing/2014/main" id="{7B138A15-AA5F-4812-A2DD-3C53738CB1DF}"/>
              </a:ext>
            </a:extLst>
          </p:cNvPr>
          <p:cNvSpPr/>
          <p:nvPr/>
        </p:nvSpPr>
        <p:spPr>
          <a:xfrm flipH="1">
            <a:off x="3419855" y="2468881"/>
            <a:ext cx="1841331" cy="1766486"/>
          </a:xfrm>
          <a:prstGeom prst="line">
            <a:avLst/>
          </a:prstGeom>
          <a:noFill/>
          <a:ln w="28575">
            <a:solidFill>
              <a:srgbClr val="3A3D42"/>
            </a:solidFill>
            <a:prstDash val="solid"/>
          </a:ln>
        </p:spPr>
        <p:txBody>
          <a:bodyPr/>
          <a:lstStyle/>
          <a:p>
            <a:endParaRPr lang="en-US"/>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gitbranch.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04 · TIMERS &amp; CONVERGENCE</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The Cost of Convergence</a:t>
            </a:r>
            <a:endParaRPr lang="en-US" sz="3200" dirty="0"/>
          </a:p>
        </p:txBody>
      </p:sp>
      <p:sp>
        <p:nvSpPr>
          <p:cNvPr id="4" name="Shape 2"/>
          <p:cNvSpPr/>
          <p:nvPr/>
        </p:nvSpPr>
        <p:spPr>
          <a:xfrm>
            <a:off x="640080" y="1828800"/>
            <a:ext cx="3383280" cy="2103120"/>
          </a:xfrm>
          <a:prstGeom prst="roundRect">
            <a:avLst>
              <a:gd name="adj" fmla="val 3478"/>
            </a:avLst>
          </a:prstGeom>
          <a:solidFill>
            <a:srgbClr val="F2F6F9"/>
          </a:solidFill>
          <a:ln/>
        </p:spPr>
        <p:txBody>
          <a:bodyPr/>
          <a:lstStyle/>
          <a:p>
            <a:endParaRPr lang="en-US"/>
          </a:p>
        </p:txBody>
      </p:sp>
      <p:sp>
        <p:nvSpPr>
          <p:cNvPr id="5" name="Text 3"/>
          <p:cNvSpPr/>
          <p:nvPr/>
        </p:nvSpPr>
        <p:spPr>
          <a:xfrm>
            <a:off x="640080" y="2148840"/>
            <a:ext cx="3383280" cy="914400"/>
          </a:xfrm>
          <a:prstGeom prst="rect">
            <a:avLst/>
          </a:prstGeom>
          <a:noFill/>
          <a:ln/>
        </p:spPr>
        <p:txBody>
          <a:bodyPr wrap="square" rtlCol="0" anchor="ctr"/>
          <a:lstStyle/>
          <a:p>
            <a:pPr marL="0" indent="0" algn="ctr">
              <a:buNone/>
            </a:pPr>
            <a:r>
              <a:rPr lang="en-US" sz="4000" b="1" dirty="0">
                <a:solidFill>
                  <a:srgbClr val="0E9594"/>
                </a:solidFill>
                <a:latin typeface="Cambria" pitchFamily="34" charset="0"/>
                <a:ea typeface="Cambria" pitchFamily="34" charset="-122"/>
                <a:cs typeface="Cambria" pitchFamily="34" charset="-120"/>
              </a:rPr>
              <a:t>30–50s</a:t>
            </a:r>
            <a:endParaRPr lang="en-US" sz="4000" dirty="0"/>
          </a:p>
        </p:txBody>
      </p:sp>
      <p:sp>
        <p:nvSpPr>
          <p:cNvPr id="6" name="Text 4"/>
          <p:cNvSpPr/>
          <p:nvPr/>
        </p:nvSpPr>
        <p:spPr>
          <a:xfrm>
            <a:off x="914400" y="3108960"/>
            <a:ext cx="2834640" cy="731520"/>
          </a:xfrm>
          <a:prstGeom prst="rect">
            <a:avLst/>
          </a:prstGeom>
          <a:noFill/>
          <a:ln/>
        </p:spPr>
        <p:txBody>
          <a:bodyPr wrap="square" rtlCol="0" anchor="t"/>
          <a:lstStyle/>
          <a:p>
            <a:pPr marL="0" indent="0" algn="ctr">
              <a:buNone/>
            </a:pPr>
            <a:r>
              <a:rPr lang="en-US" sz="1300" dirty="0">
                <a:solidFill>
                  <a:srgbClr val="16232E"/>
                </a:solidFill>
                <a:latin typeface="Calibri" pitchFamily="34" charset="0"/>
                <a:ea typeface="Calibri" pitchFamily="34" charset="-122"/>
                <a:cs typeface="Calibri" pitchFamily="34" charset="-120"/>
              </a:rPr>
              <a:t>Typical STP (802.1D) convergence time</a:t>
            </a:r>
            <a:endParaRPr lang="en-US" sz="1300" dirty="0"/>
          </a:p>
        </p:txBody>
      </p:sp>
      <p:sp>
        <p:nvSpPr>
          <p:cNvPr id="7" name="Shape 5"/>
          <p:cNvSpPr/>
          <p:nvPr/>
        </p:nvSpPr>
        <p:spPr>
          <a:xfrm>
            <a:off x="4343400" y="1828800"/>
            <a:ext cx="3383280" cy="2103120"/>
          </a:xfrm>
          <a:prstGeom prst="roundRect">
            <a:avLst>
              <a:gd name="adj" fmla="val 3478"/>
            </a:avLst>
          </a:prstGeom>
          <a:solidFill>
            <a:srgbClr val="F2F6F9"/>
          </a:solidFill>
          <a:ln/>
        </p:spPr>
        <p:txBody>
          <a:bodyPr/>
          <a:lstStyle/>
          <a:p>
            <a:endParaRPr lang="en-US"/>
          </a:p>
        </p:txBody>
      </p:sp>
      <p:sp>
        <p:nvSpPr>
          <p:cNvPr id="8" name="Text 6"/>
          <p:cNvSpPr/>
          <p:nvPr/>
        </p:nvSpPr>
        <p:spPr>
          <a:xfrm>
            <a:off x="4343400" y="2148840"/>
            <a:ext cx="3383280" cy="914400"/>
          </a:xfrm>
          <a:prstGeom prst="rect">
            <a:avLst/>
          </a:prstGeom>
          <a:noFill/>
          <a:ln/>
        </p:spPr>
        <p:txBody>
          <a:bodyPr wrap="square" rtlCol="0" anchor="ctr"/>
          <a:lstStyle/>
          <a:p>
            <a:pPr marL="0" indent="0" algn="ctr">
              <a:buNone/>
            </a:pPr>
            <a:r>
              <a:rPr lang="en-US" sz="4000" b="1" dirty="0">
                <a:solidFill>
                  <a:srgbClr val="0E9594"/>
                </a:solidFill>
                <a:latin typeface="Cambria" pitchFamily="34" charset="0"/>
                <a:ea typeface="Cambria" pitchFamily="34" charset="-122"/>
                <a:cs typeface="Cambria" pitchFamily="34" charset="-120"/>
              </a:rPr>
              <a:t>2s</a:t>
            </a:r>
            <a:endParaRPr lang="en-US" sz="4000" dirty="0"/>
          </a:p>
        </p:txBody>
      </p:sp>
      <p:sp>
        <p:nvSpPr>
          <p:cNvPr id="9" name="Text 7"/>
          <p:cNvSpPr/>
          <p:nvPr/>
        </p:nvSpPr>
        <p:spPr>
          <a:xfrm>
            <a:off x="4617720" y="3108960"/>
            <a:ext cx="2834640" cy="731520"/>
          </a:xfrm>
          <a:prstGeom prst="rect">
            <a:avLst/>
          </a:prstGeom>
          <a:noFill/>
          <a:ln/>
        </p:spPr>
        <p:txBody>
          <a:bodyPr wrap="square" rtlCol="0" anchor="t"/>
          <a:lstStyle/>
          <a:p>
            <a:pPr marL="0" indent="0" algn="ctr">
              <a:buNone/>
            </a:pPr>
            <a:r>
              <a:rPr lang="en-US" sz="1300" dirty="0">
                <a:solidFill>
                  <a:srgbClr val="16232E"/>
                </a:solidFill>
                <a:latin typeface="Calibri" pitchFamily="34" charset="0"/>
                <a:ea typeface="Calibri" pitchFamily="34" charset="-122"/>
                <a:cs typeface="Calibri" pitchFamily="34" charset="-120"/>
              </a:rPr>
              <a:t>Default Hello interval between BPDUs</a:t>
            </a:r>
            <a:endParaRPr lang="en-US" sz="1300" dirty="0"/>
          </a:p>
        </p:txBody>
      </p:sp>
      <p:sp>
        <p:nvSpPr>
          <p:cNvPr id="10" name="Shape 8"/>
          <p:cNvSpPr/>
          <p:nvPr/>
        </p:nvSpPr>
        <p:spPr>
          <a:xfrm>
            <a:off x="8046720" y="1828800"/>
            <a:ext cx="3383280" cy="2103120"/>
          </a:xfrm>
          <a:prstGeom prst="roundRect">
            <a:avLst>
              <a:gd name="adj" fmla="val 3478"/>
            </a:avLst>
          </a:prstGeom>
          <a:solidFill>
            <a:srgbClr val="134074"/>
          </a:solidFill>
          <a:ln/>
        </p:spPr>
        <p:txBody>
          <a:bodyPr/>
          <a:lstStyle/>
          <a:p>
            <a:endParaRPr lang="en-US"/>
          </a:p>
        </p:txBody>
      </p:sp>
      <p:sp>
        <p:nvSpPr>
          <p:cNvPr id="11" name="Text 9"/>
          <p:cNvSpPr/>
          <p:nvPr/>
        </p:nvSpPr>
        <p:spPr>
          <a:xfrm>
            <a:off x="8046720" y="2148840"/>
            <a:ext cx="3383280" cy="914400"/>
          </a:xfrm>
          <a:prstGeom prst="rect">
            <a:avLst/>
          </a:prstGeom>
          <a:noFill/>
          <a:ln/>
        </p:spPr>
        <p:txBody>
          <a:bodyPr wrap="square"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&lt;1s</a:t>
            </a:r>
            <a:endParaRPr lang="en-US" sz="4000" dirty="0"/>
          </a:p>
        </p:txBody>
      </p:sp>
      <p:sp>
        <p:nvSpPr>
          <p:cNvPr id="12" name="Text 10"/>
          <p:cNvSpPr/>
          <p:nvPr/>
        </p:nvSpPr>
        <p:spPr>
          <a:xfrm>
            <a:off x="8321040" y="3108960"/>
            <a:ext cx="2834640" cy="731520"/>
          </a:xfrm>
          <a:prstGeom prst="rect">
            <a:avLst/>
          </a:prstGeom>
          <a:noFill/>
          <a:ln/>
        </p:spPr>
        <p:txBody>
          <a:bodyPr wrap="square" rtlCol="0" anchor="t"/>
          <a:lstStyle/>
          <a:p>
            <a:pPr marL="0" indent="0" algn="ctr">
              <a:buNone/>
            </a:pPr>
            <a:r>
              <a:rPr lang="en-US" sz="1300" dirty="0">
                <a:solidFill>
                  <a:srgbClr val="F2F6F9"/>
                </a:solidFill>
                <a:latin typeface="Calibri" pitchFamily="34" charset="0"/>
                <a:ea typeface="Calibri" pitchFamily="34" charset="-122"/>
                <a:cs typeface="Calibri" pitchFamily="34" charset="-120"/>
              </a:rPr>
              <a:t>Convergence achievable with RSTP</a:t>
            </a:r>
            <a:endParaRPr lang="en-US" sz="1300" dirty="0"/>
          </a:p>
        </p:txBody>
      </p:sp>
      <p:sp>
        <p:nvSpPr>
          <p:cNvPr id="13" name="Text 11"/>
          <p:cNvSpPr/>
          <p:nvPr/>
        </p:nvSpPr>
        <p:spPr>
          <a:xfrm>
            <a:off x="640080" y="4297680"/>
            <a:ext cx="10241280" cy="822960"/>
          </a:xfrm>
          <a:prstGeom prst="rect">
            <a:avLst/>
          </a:prstGeom>
          <a:noFill/>
          <a:ln/>
        </p:spPr>
        <p:txBody>
          <a:bodyPr wrap="square" rtlCol="0" anchor="t"/>
          <a:lstStyle/>
          <a:p>
            <a:pPr marL="0" indent="0">
              <a:buNone/>
            </a:pPr>
            <a:r>
              <a:rPr lang="en-US" sz="1400" i="1" dirty="0">
                <a:solidFill>
                  <a:srgbClr val="5B6B76"/>
                </a:solidFill>
                <a:latin typeface="Calibri" pitchFamily="34" charset="0"/>
                <a:ea typeface="Calibri" pitchFamily="34" charset="-122"/>
                <a:cs typeface="Calibri" pitchFamily="34" charset="-120"/>
              </a:rPr>
              <a:t>During convergence, an affected segment has no forwarding path — end users experience a full network outage until a blocked port transitions to forwarding.</a:t>
            </a:r>
            <a:endParaRPr lang="en-US" sz="1400" dirty="0"/>
          </a:p>
        </p:txBody>
      </p:sp>
      <p:sp>
        <p:nvSpPr>
          <p:cNvPr id="15" name="Text 12"/>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17</a:t>
            </a:r>
            <a:endParaRPr lang="en-US" sz="1000" dirty="0"/>
          </a:p>
        </p:txBody>
      </p:sp>
      <p:sp>
        <p:nvSpPr>
          <p:cNvPr id="16" name="Text 13"/>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activity.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04 · TIMERS &amp; CONVERGENCE</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STP Timers</a:t>
            </a:r>
            <a:endParaRPr lang="en-US" sz="3200" dirty="0"/>
          </a:p>
        </p:txBody>
      </p:sp>
      <p:sp>
        <p:nvSpPr>
          <p:cNvPr id="4" name="Shape 2"/>
          <p:cNvSpPr/>
          <p:nvPr/>
        </p:nvSpPr>
        <p:spPr>
          <a:xfrm>
            <a:off x="548640" y="1828800"/>
            <a:ext cx="10607040" cy="457200"/>
          </a:xfrm>
          <a:prstGeom prst="rect">
            <a:avLst/>
          </a:prstGeom>
          <a:solidFill>
            <a:srgbClr val="134074"/>
          </a:solidFill>
          <a:ln/>
        </p:spPr>
        <p:txBody>
          <a:bodyPr/>
          <a:lstStyle/>
          <a:p>
            <a:endParaRPr lang="en-US"/>
          </a:p>
        </p:txBody>
      </p:sp>
      <p:sp>
        <p:nvSpPr>
          <p:cNvPr id="5" name="Text 3"/>
          <p:cNvSpPr/>
          <p:nvPr/>
        </p:nvSpPr>
        <p:spPr>
          <a:xfrm>
            <a:off x="731520" y="1828800"/>
            <a:ext cx="2194560" cy="457200"/>
          </a:xfrm>
          <a:prstGeom prst="rect">
            <a:avLst/>
          </a:prstGeom>
          <a:noFill/>
          <a:ln/>
        </p:spPr>
        <p:txBody>
          <a:bodyPr wrap="square"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Timer</a:t>
            </a:r>
            <a:endParaRPr lang="en-US" sz="1350" dirty="0"/>
          </a:p>
        </p:txBody>
      </p:sp>
      <p:sp>
        <p:nvSpPr>
          <p:cNvPr id="6" name="Text 4"/>
          <p:cNvSpPr/>
          <p:nvPr/>
        </p:nvSpPr>
        <p:spPr>
          <a:xfrm>
            <a:off x="3108960" y="1828800"/>
            <a:ext cx="2194560" cy="457200"/>
          </a:xfrm>
          <a:prstGeom prst="rect">
            <a:avLst/>
          </a:prstGeom>
          <a:noFill/>
          <a:ln/>
        </p:spPr>
        <p:txBody>
          <a:bodyPr wrap="square"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Default</a:t>
            </a:r>
            <a:endParaRPr lang="en-US" sz="1350" dirty="0"/>
          </a:p>
        </p:txBody>
      </p:sp>
      <p:sp>
        <p:nvSpPr>
          <p:cNvPr id="7" name="Text 5"/>
          <p:cNvSpPr/>
          <p:nvPr/>
        </p:nvSpPr>
        <p:spPr>
          <a:xfrm>
            <a:off x="5486400" y="1828800"/>
            <a:ext cx="5486400" cy="457200"/>
          </a:xfrm>
          <a:prstGeom prst="rect">
            <a:avLst/>
          </a:prstGeom>
          <a:noFill/>
          <a:ln/>
        </p:spPr>
        <p:txBody>
          <a:bodyPr wrap="square"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What It Controls</a:t>
            </a:r>
            <a:endParaRPr lang="en-US" sz="1350" dirty="0"/>
          </a:p>
        </p:txBody>
      </p:sp>
      <p:sp>
        <p:nvSpPr>
          <p:cNvPr id="8" name="Shape 6"/>
          <p:cNvSpPr/>
          <p:nvPr/>
        </p:nvSpPr>
        <p:spPr>
          <a:xfrm>
            <a:off x="548640" y="2286000"/>
            <a:ext cx="10607040" cy="640080"/>
          </a:xfrm>
          <a:prstGeom prst="rect">
            <a:avLst/>
          </a:prstGeom>
          <a:solidFill>
            <a:srgbClr val="F2F6F8"/>
          </a:solidFill>
          <a:ln w="9525">
            <a:solidFill>
              <a:srgbClr val="E9F1F4"/>
            </a:solidFill>
            <a:prstDash val="solid"/>
          </a:ln>
        </p:spPr>
        <p:txBody>
          <a:bodyPr/>
          <a:lstStyle/>
          <a:p>
            <a:endParaRPr lang="en-US"/>
          </a:p>
        </p:txBody>
      </p:sp>
      <p:sp>
        <p:nvSpPr>
          <p:cNvPr id="9" name="Text 7"/>
          <p:cNvSpPr/>
          <p:nvPr/>
        </p:nvSpPr>
        <p:spPr>
          <a:xfrm>
            <a:off x="731520" y="2286000"/>
            <a:ext cx="2194560" cy="640080"/>
          </a:xfrm>
          <a:prstGeom prst="rect">
            <a:avLst/>
          </a:prstGeom>
          <a:noFill/>
          <a:ln/>
        </p:spPr>
        <p:txBody>
          <a:bodyPr wrap="square"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Hello Time</a:t>
            </a:r>
            <a:endParaRPr lang="en-US" sz="1350" dirty="0"/>
          </a:p>
        </p:txBody>
      </p:sp>
      <p:sp>
        <p:nvSpPr>
          <p:cNvPr id="10" name="Text 8"/>
          <p:cNvSpPr/>
          <p:nvPr/>
        </p:nvSpPr>
        <p:spPr>
          <a:xfrm>
            <a:off x="3108960" y="2286000"/>
            <a:ext cx="2194560" cy="640080"/>
          </a:xfrm>
          <a:prstGeom prst="rect">
            <a:avLst/>
          </a:prstGeom>
          <a:noFill/>
          <a:ln/>
        </p:spPr>
        <p:txBody>
          <a:bodyPr wrap="square" rtlCol="0" anchor="ctr"/>
          <a:lstStyle/>
          <a:p>
            <a:pPr marL="0" indent="0">
              <a:buNone/>
            </a:pPr>
            <a:r>
              <a:rPr lang="en-US" sz="1400" b="1" dirty="0">
                <a:solidFill>
                  <a:srgbClr val="0E9594"/>
                </a:solidFill>
                <a:latin typeface="Cambria" pitchFamily="34" charset="0"/>
                <a:ea typeface="Cambria" pitchFamily="34" charset="-122"/>
                <a:cs typeface="Cambria" pitchFamily="34" charset="-120"/>
              </a:rPr>
              <a:t>2 seconds</a:t>
            </a:r>
            <a:endParaRPr lang="en-US" sz="1400" dirty="0"/>
          </a:p>
        </p:txBody>
      </p:sp>
      <p:sp>
        <p:nvSpPr>
          <p:cNvPr id="11" name="Text 9"/>
          <p:cNvSpPr/>
          <p:nvPr/>
        </p:nvSpPr>
        <p:spPr>
          <a:xfrm>
            <a:off x="5486400" y="2286000"/>
            <a:ext cx="5486400" cy="64008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How often the Root Bridge sends configuration BPDUs</a:t>
            </a:r>
            <a:endParaRPr lang="en-US" sz="1250" dirty="0"/>
          </a:p>
        </p:txBody>
      </p:sp>
      <p:sp>
        <p:nvSpPr>
          <p:cNvPr id="12" name="Shape 10"/>
          <p:cNvSpPr/>
          <p:nvPr/>
        </p:nvSpPr>
        <p:spPr>
          <a:xfrm>
            <a:off x="548640" y="2926080"/>
            <a:ext cx="10607040" cy="640080"/>
          </a:xfrm>
          <a:prstGeom prst="rect">
            <a:avLst/>
          </a:prstGeom>
          <a:solidFill>
            <a:srgbClr val="FFFFFF"/>
          </a:solidFill>
          <a:ln w="9525">
            <a:solidFill>
              <a:srgbClr val="E9F1F4"/>
            </a:solidFill>
            <a:prstDash val="solid"/>
          </a:ln>
        </p:spPr>
        <p:txBody>
          <a:bodyPr/>
          <a:lstStyle/>
          <a:p>
            <a:endParaRPr lang="en-US"/>
          </a:p>
        </p:txBody>
      </p:sp>
      <p:sp>
        <p:nvSpPr>
          <p:cNvPr id="13" name="Text 11"/>
          <p:cNvSpPr/>
          <p:nvPr/>
        </p:nvSpPr>
        <p:spPr>
          <a:xfrm>
            <a:off x="731520" y="2926080"/>
            <a:ext cx="2194560" cy="640080"/>
          </a:xfrm>
          <a:prstGeom prst="rect">
            <a:avLst/>
          </a:prstGeom>
          <a:noFill/>
          <a:ln/>
        </p:spPr>
        <p:txBody>
          <a:bodyPr wrap="square"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Forward Delay</a:t>
            </a:r>
            <a:endParaRPr lang="en-US" sz="1350" dirty="0"/>
          </a:p>
        </p:txBody>
      </p:sp>
      <p:sp>
        <p:nvSpPr>
          <p:cNvPr id="14" name="Text 12"/>
          <p:cNvSpPr/>
          <p:nvPr/>
        </p:nvSpPr>
        <p:spPr>
          <a:xfrm>
            <a:off x="3108960" y="2926080"/>
            <a:ext cx="2194560" cy="640080"/>
          </a:xfrm>
          <a:prstGeom prst="rect">
            <a:avLst/>
          </a:prstGeom>
          <a:noFill/>
          <a:ln/>
        </p:spPr>
        <p:txBody>
          <a:bodyPr wrap="square" rtlCol="0" anchor="ctr"/>
          <a:lstStyle/>
          <a:p>
            <a:pPr marL="0" indent="0">
              <a:buNone/>
            </a:pPr>
            <a:r>
              <a:rPr lang="en-US" sz="1400" b="1" dirty="0">
                <a:solidFill>
                  <a:srgbClr val="0E9594"/>
                </a:solidFill>
                <a:latin typeface="Cambria" pitchFamily="34" charset="0"/>
                <a:ea typeface="Cambria" pitchFamily="34" charset="-122"/>
                <a:cs typeface="Cambria" pitchFamily="34" charset="-120"/>
              </a:rPr>
              <a:t>15 seconds</a:t>
            </a:r>
            <a:endParaRPr lang="en-US" sz="1400" dirty="0"/>
          </a:p>
        </p:txBody>
      </p:sp>
      <p:sp>
        <p:nvSpPr>
          <p:cNvPr id="15" name="Text 13"/>
          <p:cNvSpPr/>
          <p:nvPr/>
        </p:nvSpPr>
        <p:spPr>
          <a:xfrm>
            <a:off x="5486400" y="2926080"/>
            <a:ext cx="5486400" cy="64008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Duration of both the Listening and Learning states</a:t>
            </a:r>
            <a:endParaRPr lang="en-US" sz="1250" dirty="0"/>
          </a:p>
        </p:txBody>
      </p:sp>
      <p:sp>
        <p:nvSpPr>
          <p:cNvPr id="16" name="Shape 14"/>
          <p:cNvSpPr/>
          <p:nvPr/>
        </p:nvSpPr>
        <p:spPr>
          <a:xfrm>
            <a:off x="548640" y="3566160"/>
            <a:ext cx="10607040" cy="640080"/>
          </a:xfrm>
          <a:prstGeom prst="rect">
            <a:avLst/>
          </a:prstGeom>
          <a:solidFill>
            <a:srgbClr val="F2F6F8"/>
          </a:solidFill>
          <a:ln w="9525">
            <a:solidFill>
              <a:srgbClr val="E9F1F4"/>
            </a:solidFill>
            <a:prstDash val="solid"/>
          </a:ln>
        </p:spPr>
        <p:txBody>
          <a:bodyPr/>
          <a:lstStyle/>
          <a:p>
            <a:endParaRPr lang="en-US"/>
          </a:p>
        </p:txBody>
      </p:sp>
      <p:sp>
        <p:nvSpPr>
          <p:cNvPr id="17" name="Text 15"/>
          <p:cNvSpPr/>
          <p:nvPr/>
        </p:nvSpPr>
        <p:spPr>
          <a:xfrm>
            <a:off x="731520" y="3566160"/>
            <a:ext cx="2194560" cy="640080"/>
          </a:xfrm>
          <a:prstGeom prst="rect">
            <a:avLst/>
          </a:prstGeom>
          <a:noFill/>
          <a:ln/>
        </p:spPr>
        <p:txBody>
          <a:bodyPr wrap="square"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Max Age</a:t>
            </a:r>
            <a:endParaRPr lang="en-US" sz="1350" dirty="0"/>
          </a:p>
        </p:txBody>
      </p:sp>
      <p:sp>
        <p:nvSpPr>
          <p:cNvPr id="18" name="Text 16"/>
          <p:cNvSpPr/>
          <p:nvPr/>
        </p:nvSpPr>
        <p:spPr>
          <a:xfrm>
            <a:off x="3108960" y="3566160"/>
            <a:ext cx="2194560" cy="640080"/>
          </a:xfrm>
          <a:prstGeom prst="rect">
            <a:avLst/>
          </a:prstGeom>
          <a:noFill/>
          <a:ln/>
        </p:spPr>
        <p:txBody>
          <a:bodyPr wrap="square" rtlCol="0" anchor="ctr"/>
          <a:lstStyle/>
          <a:p>
            <a:pPr marL="0" indent="0">
              <a:buNone/>
            </a:pPr>
            <a:r>
              <a:rPr lang="en-US" sz="1400" b="1" dirty="0">
                <a:solidFill>
                  <a:srgbClr val="0E9594"/>
                </a:solidFill>
                <a:latin typeface="Cambria" pitchFamily="34" charset="0"/>
                <a:ea typeface="Cambria" pitchFamily="34" charset="-122"/>
                <a:cs typeface="Cambria" pitchFamily="34" charset="-120"/>
              </a:rPr>
              <a:t>20 seconds</a:t>
            </a:r>
            <a:endParaRPr lang="en-US" sz="1400" dirty="0"/>
          </a:p>
        </p:txBody>
      </p:sp>
      <p:sp>
        <p:nvSpPr>
          <p:cNvPr id="19" name="Text 17"/>
          <p:cNvSpPr/>
          <p:nvPr/>
        </p:nvSpPr>
        <p:spPr>
          <a:xfrm>
            <a:off x="5486400" y="3566160"/>
            <a:ext cx="5486400" cy="64008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How long a switch keeps BPDU info before it expires</a:t>
            </a:r>
            <a:endParaRPr lang="en-US" sz="1250" dirty="0"/>
          </a:p>
        </p:txBody>
      </p:sp>
      <p:sp>
        <p:nvSpPr>
          <p:cNvPr id="20" name="Text 18"/>
          <p:cNvSpPr/>
          <p:nvPr/>
        </p:nvSpPr>
        <p:spPr>
          <a:xfrm>
            <a:off x="548640" y="4297680"/>
            <a:ext cx="10515600" cy="548640"/>
          </a:xfrm>
          <a:prstGeom prst="rect">
            <a:avLst/>
          </a:prstGeom>
          <a:noFill/>
          <a:ln/>
        </p:spPr>
        <p:txBody>
          <a:bodyPr wrap="square" rtlCol="0" anchor="ctr"/>
          <a:lstStyle/>
          <a:p>
            <a:pPr marL="0" indent="0">
              <a:buNone/>
            </a:pPr>
            <a:r>
              <a:rPr lang="en-US" sz="1300" i="1" dirty="0">
                <a:solidFill>
                  <a:srgbClr val="5B6B76"/>
                </a:solidFill>
                <a:latin typeface="Calibri" pitchFamily="34" charset="0"/>
                <a:ea typeface="Calibri" pitchFamily="34" charset="-122"/>
                <a:cs typeface="Calibri" pitchFamily="34" charset="-120"/>
              </a:rPr>
              <a:t>These are advertised in every BPDU from the Root Bridge, so all switches in the tree stay synchronized to the same values.</a:t>
            </a:r>
            <a:endParaRPr lang="en-US" sz="1300" dirty="0"/>
          </a:p>
        </p:txBody>
      </p:sp>
      <p:sp>
        <p:nvSpPr>
          <p:cNvPr id="22" name="Text 19"/>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18</a:t>
            </a:r>
            <a:endParaRPr lang="en-US" sz="1000" dirty="0"/>
          </a:p>
        </p:txBody>
      </p:sp>
      <p:sp>
        <p:nvSpPr>
          <p:cNvPr id="23" name="Text 20"/>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activity.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04 · TIMERS &amp; CONVERGENCE</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Topology Change Notification</a:t>
            </a:r>
            <a:endParaRPr lang="en-US" sz="3200" dirty="0"/>
          </a:p>
        </p:txBody>
      </p:sp>
      <p:sp>
        <p:nvSpPr>
          <p:cNvPr id="4" name="Shape 2"/>
          <p:cNvSpPr/>
          <p:nvPr/>
        </p:nvSpPr>
        <p:spPr>
          <a:xfrm>
            <a:off x="548640" y="1691640"/>
            <a:ext cx="1005840" cy="1005840"/>
          </a:xfrm>
          <a:prstGeom prst="ellipse">
            <a:avLst/>
          </a:prstGeom>
          <a:solidFill>
            <a:srgbClr val="134074"/>
          </a:solidFill>
          <a:ln/>
        </p:spPr>
        <p:txBody>
          <a:bodyPr/>
          <a:lstStyle/>
          <a:p>
            <a:endParaRPr lang="en-US"/>
          </a:p>
        </p:txBody>
      </p:sp>
      <p:pic>
        <p:nvPicPr>
          <p:cNvPr id="5" name="Image 0" descr="/home/claude/stp_deck/icons/arrows_white.png"/>
          <p:cNvPicPr>
            <a:picLocks noChangeAspect="1"/>
          </p:cNvPicPr>
          <p:nvPr/>
        </p:nvPicPr>
        <p:blipFill>
          <a:blip r:embed="rId3"/>
          <a:stretch>
            <a:fillRect/>
          </a:stretch>
        </p:blipFill>
        <p:spPr>
          <a:xfrm>
            <a:off x="774954" y="1917954"/>
            <a:ext cx="553212" cy="553212"/>
          </a:xfrm>
          <a:prstGeom prst="rect">
            <a:avLst/>
          </a:prstGeom>
        </p:spPr>
      </p:pic>
      <p:sp>
        <p:nvSpPr>
          <p:cNvPr id="6" name="Text 3"/>
          <p:cNvSpPr/>
          <p:nvPr/>
        </p:nvSpPr>
        <p:spPr>
          <a:xfrm>
            <a:off x="1828800" y="1783080"/>
            <a:ext cx="9326880" cy="777240"/>
          </a:xfrm>
          <a:prstGeom prst="rect">
            <a:avLst/>
          </a:prstGeom>
          <a:noFill/>
          <a:ln/>
        </p:spPr>
        <p:txBody>
          <a:bodyPr wrap="square" rtlCol="0" anchor="t"/>
          <a:lstStyle/>
          <a:p>
            <a:pPr marL="0" indent="0">
              <a:lnSpc>
                <a:spcPct val="125000"/>
              </a:lnSpc>
              <a:buNone/>
            </a:pPr>
            <a:r>
              <a:rPr lang="en-US" sz="1500" dirty="0">
                <a:solidFill>
                  <a:srgbClr val="16232E"/>
                </a:solidFill>
                <a:latin typeface="Calibri" pitchFamily="34" charset="0"/>
                <a:ea typeface="Calibri" pitchFamily="34" charset="-122"/>
                <a:cs typeface="Calibri" pitchFamily="34" charset="-120"/>
              </a:rPr>
              <a:t>When a link fails or a new one comes up, a switch sends a TCN BPDU toward the root to trigger faster relearning of the topology.</a:t>
            </a:r>
            <a:endParaRPr lang="en-US" sz="1500" dirty="0"/>
          </a:p>
        </p:txBody>
      </p:sp>
      <p:sp>
        <p:nvSpPr>
          <p:cNvPr id="7" name="Text 4"/>
          <p:cNvSpPr/>
          <p:nvPr/>
        </p:nvSpPr>
        <p:spPr>
          <a:xfrm>
            <a:off x="548640" y="2834640"/>
            <a:ext cx="10607040" cy="2926080"/>
          </a:xfrm>
          <a:prstGeom prst="rect">
            <a:avLst/>
          </a:prstGeom>
          <a:noFill/>
          <a:ln/>
        </p:spPr>
        <p:txBody>
          <a:bodyPr wrap="square" rtlCol="0" anchor="t"/>
          <a:lstStyle/>
          <a:p>
            <a:pPr marL="0" indent="0">
              <a:spcAft>
                <a:spcPts val="1200"/>
              </a:spcAft>
              <a:buNone/>
            </a:pPr>
            <a:r>
              <a:rPr lang="en-US" sz="1400" dirty="0">
                <a:solidFill>
                  <a:srgbClr val="16232E"/>
                </a:solidFill>
                <a:latin typeface="Calibri" pitchFamily="34" charset="0"/>
                <a:ea typeface="Calibri" pitchFamily="34" charset="-122"/>
                <a:cs typeface="Calibri" pitchFamily="34" charset="-120"/>
              </a:rPr>
              <a:t>1.  A non-root switch detects a topology change and sends a TCN BPDU upstream</a:t>
            </a:r>
            <a:endParaRPr lang="en-US" sz="1400" dirty="0"/>
          </a:p>
          <a:p>
            <a:pPr marL="0" indent="0">
              <a:spcAft>
                <a:spcPts val="1200"/>
              </a:spcAft>
              <a:buNone/>
            </a:pPr>
            <a:r>
              <a:rPr lang="en-US" sz="1400" dirty="0">
                <a:solidFill>
                  <a:srgbClr val="16232E"/>
                </a:solidFill>
                <a:latin typeface="Calibri" pitchFamily="34" charset="0"/>
                <a:ea typeface="Calibri" pitchFamily="34" charset="-122"/>
                <a:cs typeface="Calibri" pitchFamily="34" charset="-120"/>
              </a:rPr>
              <a:t>2.  Each switch relays the TCN toward the Root Bridge, acknowledging it hop by hop</a:t>
            </a:r>
            <a:endParaRPr lang="en-US" sz="1400" dirty="0"/>
          </a:p>
          <a:p>
            <a:pPr marL="0" indent="0">
              <a:spcAft>
                <a:spcPts val="1200"/>
              </a:spcAft>
              <a:buNone/>
            </a:pPr>
            <a:r>
              <a:rPr lang="en-US" sz="1400" dirty="0">
                <a:solidFill>
                  <a:srgbClr val="16232E"/>
                </a:solidFill>
                <a:latin typeface="Calibri" pitchFamily="34" charset="0"/>
                <a:ea typeface="Calibri" pitchFamily="34" charset="-122"/>
                <a:cs typeface="Calibri" pitchFamily="34" charset="-120"/>
              </a:rPr>
              <a:t>3.  The Root Bridge sets the Topology Change flag in normal BPDUs</a:t>
            </a:r>
            <a:endParaRPr lang="en-US" sz="1400" dirty="0"/>
          </a:p>
          <a:p>
            <a:pPr marL="0" indent="0">
              <a:spcAft>
                <a:spcPts val="1200"/>
              </a:spcAft>
              <a:buNone/>
            </a:pPr>
            <a:r>
              <a:rPr lang="en-US" sz="1400" dirty="0">
                <a:solidFill>
                  <a:srgbClr val="16232E"/>
                </a:solidFill>
                <a:latin typeface="Calibri" pitchFamily="34" charset="0"/>
                <a:ea typeface="Calibri" pitchFamily="34" charset="-122"/>
                <a:cs typeface="Calibri" pitchFamily="34" charset="-120"/>
              </a:rPr>
              <a:t>4.  All switches temporarily shorten their MAC address table aging time to flush stale entries</a:t>
            </a:r>
            <a:endParaRPr lang="en-US" sz="1400" dirty="0"/>
          </a:p>
        </p:txBody>
      </p:sp>
      <p:sp>
        <p:nvSpPr>
          <p:cNvPr id="9" name="Text 5"/>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19</a:t>
            </a:r>
            <a:endParaRPr lang="en-US" sz="1000" dirty="0"/>
          </a:p>
        </p:txBody>
      </p:sp>
      <p:sp>
        <p:nvSpPr>
          <p:cNvPr id="10" name="Text 6"/>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shuffle.png"/>
          <p:cNvPicPr>
            <a:picLocks noChangeAspect="1"/>
          </p:cNvPicPr>
          <p:nvPr/>
        </p:nvPicPr>
        <p:blipFill>
          <a:blip r:embed="rId4"/>
          <a:stretch>
            <a:fillRect/>
          </a:stretch>
        </p:blipFill>
        <p:spPr>
          <a:xfrm>
            <a:off x="10544861" y="623621"/>
            <a:ext cx="307238" cy="30723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0B2545"/>
        </a:solidFill>
        <a:effectLst/>
      </p:bgPr>
    </p:bg>
    <p:spTree>
      <p:nvGrpSpPr>
        <p:cNvPr id="1" name=""/>
        <p:cNvGrpSpPr/>
        <p:nvPr/>
      </p:nvGrpSpPr>
      <p:grpSpPr>
        <a:xfrm>
          <a:off x="0" y="0"/>
          <a:ext cx="0" cy="0"/>
          <a:chOff x="0" y="0"/>
          <a:chExt cx="0" cy="0"/>
        </a:xfrm>
      </p:grpSpPr>
      <p:sp>
        <p:nvSpPr>
          <p:cNvPr id="3" name="Text 0"/>
          <p:cNvSpPr/>
          <p:nvPr/>
        </p:nvSpPr>
        <p:spPr>
          <a:xfrm>
            <a:off x="731520" y="2103120"/>
            <a:ext cx="2743200" cy="1280160"/>
          </a:xfrm>
          <a:prstGeom prst="rect">
            <a:avLst/>
          </a:prstGeom>
          <a:noFill/>
          <a:ln/>
        </p:spPr>
        <p:txBody>
          <a:bodyPr wrap="square" rtlCol="0" anchor="ctr"/>
          <a:lstStyle/>
          <a:p>
            <a:pPr marL="0" indent="0">
              <a:buNone/>
            </a:pPr>
            <a:r>
              <a:rPr lang="en-US" sz="8000" b="1" dirty="0">
                <a:solidFill>
                  <a:srgbClr val="2EC4B6"/>
                </a:solidFill>
                <a:latin typeface="Cambria" pitchFamily="34" charset="0"/>
                <a:ea typeface="Cambria" pitchFamily="34" charset="-122"/>
                <a:cs typeface="Cambria" pitchFamily="34" charset="-120"/>
              </a:rPr>
              <a:t>02</a:t>
            </a:r>
            <a:endParaRPr lang="en-US" sz="8000" dirty="0"/>
          </a:p>
        </p:txBody>
      </p:sp>
      <p:sp>
        <p:nvSpPr>
          <p:cNvPr id="4" name="Text 1"/>
          <p:cNvSpPr/>
          <p:nvPr/>
        </p:nvSpPr>
        <p:spPr>
          <a:xfrm>
            <a:off x="777240" y="3291840"/>
            <a:ext cx="9601200" cy="1005840"/>
          </a:xfrm>
          <a:prstGeom prst="rect">
            <a:avLst/>
          </a:prstGeom>
          <a:noFill/>
          <a:ln/>
        </p:spPr>
        <p:txBody>
          <a:bodyPr wrap="square"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The Evolution of STP</a:t>
            </a:r>
            <a:endParaRPr lang="en-US" sz="4000" dirty="0"/>
          </a:p>
        </p:txBody>
      </p:sp>
      <p:sp>
        <p:nvSpPr>
          <p:cNvPr id="5" name="Text 2"/>
          <p:cNvSpPr/>
          <p:nvPr/>
        </p:nvSpPr>
        <p:spPr>
          <a:xfrm>
            <a:off x="822960" y="4206240"/>
            <a:ext cx="8686800" cy="548640"/>
          </a:xfrm>
          <a:prstGeom prst="rect">
            <a:avLst/>
          </a:prstGeom>
          <a:noFill/>
          <a:ln/>
        </p:spPr>
        <p:txBody>
          <a:bodyPr wrap="square" rtlCol="0" anchor="ctr"/>
          <a:lstStyle/>
          <a:p>
            <a:pPr marL="0" indent="0">
              <a:buNone/>
            </a:pPr>
            <a:r>
              <a:rPr lang="en-US" sz="1600" dirty="0">
                <a:solidFill>
                  <a:srgbClr val="F2F6F9"/>
                </a:solidFill>
                <a:latin typeface="Calibri" pitchFamily="34" charset="0"/>
                <a:ea typeface="Calibri" pitchFamily="34" charset="-122"/>
                <a:cs typeface="Calibri" pitchFamily="34" charset="-120"/>
              </a:rPr>
              <a:t>From a 50-second failover to sub-second recovery</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05 · STP EVOLUTION</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RSTP — Rapid Spanning Tree (802.1w)</a:t>
            </a:r>
            <a:endParaRPr lang="en-US" sz="3200" dirty="0"/>
          </a:p>
        </p:txBody>
      </p:sp>
      <p:sp>
        <p:nvSpPr>
          <p:cNvPr id="4" name="Shape 2"/>
          <p:cNvSpPr/>
          <p:nvPr/>
        </p:nvSpPr>
        <p:spPr>
          <a:xfrm>
            <a:off x="548640" y="1691640"/>
            <a:ext cx="1005840" cy="1005840"/>
          </a:xfrm>
          <a:prstGeom prst="ellipse">
            <a:avLst/>
          </a:prstGeom>
          <a:solidFill>
            <a:srgbClr val="134074"/>
          </a:solidFill>
          <a:ln/>
        </p:spPr>
        <p:txBody>
          <a:bodyPr/>
          <a:lstStyle/>
          <a:p>
            <a:endParaRPr lang="en-US"/>
          </a:p>
        </p:txBody>
      </p:sp>
      <p:pic>
        <p:nvPicPr>
          <p:cNvPr id="5" name="Image 0" descr="/home/claude/stp_deck/icons/clock_white.png"/>
          <p:cNvPicPr>
            <a:picLocks noChangeAspect="1"/>
          </p:cNvPicPr>
          <p:nvPr/>
        </p:nvPicPr>
        <p:blipFill>
          <a:blip r:embed="rId3"/>
          <a:stretch>
            <a:fillRect/>
          </a:stretch>
        </p:blipFill>
        <p:spPr>
          <a:xfrm>
            <a:off x="774954" y="1917954"/>
            <a:ext cx="553212" cy="553212"/>
          </a:xfrm>
          <a:prstGeom prst="rect">
            <a:avLst/>
          </a:prstGeom>
        </p:spPr>
      </p:pic>
      <p:sp>
        <p:nvSpPr>
          <p:cNvPr id="6" name="Text 3"/>
          <p:cNvSpPr/>
          <p:nvPr/>
        </p:nvSpPr>
        <p:spPr>
          <a:xfrm>
            <a:off x="1828800" y="1783080"/>
            <a:ext cx="9326880" cy="777240"/>
          </a:xfrm>
          <a:prstGeom prst="rect">
            <a:avLst/>
          </a:prstGeom>
          <a:noFill/>
          <a:ln/>
        </p:spPr>
        <p:txBody>
          <a:bodyPr wrap="square" rtlCol="0" anchor="t"/>
          <a:lstStyle/>
          <a:p>
            <a:pPr marL="0" indent="0">
              <a:lnSpc>
                <a:spcPct val="125000"/>
              </a:lnSpc>
              <a:buNone/>
            </a:pPr>
            <a:r>
              <a:rPr lang="en-US" sz="1500" dirty="0">
                <a:solidFill>
                  <a:srgbClr val="16232E"/>
                </a:solidFill>
                <a:latin typeface="Calibri" pitchFamily="34" charset="0"/>
                <a:ea typeface="Calibri" pitchFamily="34" charset="-122"/>
                <a:cs typeface="Calibri" pitchFamily="34" charset="-120"/>
              </a:rPr>
              <a:t>RSTP re-defines port roles and states to converge in under a second, and is backward-compatible with classic 802.1D.</a:t>
            </a:r>
            <a:endParaRPr lang="en-US" sz="1500" dirty="0"/>
          </a:p>
        </p:txBody>
      </p:sp>
      <p:sp>
        <p:nvSpPr>
          <p:cNvPr id="7" name="Shape 4"/>
          <p:cNvSpPr/>
          <p:nvPr/>
        </p:nvSpPr>
        <p:spPr>
          <a:xfrm>
            <a:off x="548640" y="2834640"/>
            <a:ext cx="10607040" cy="502920"/>
          </a:xfrm>
          <a:prstGeom prst="rect">
            <a:avLst/>
          </a:prstGeom>
          <a:solidFill>
            <a:srgbClr val="134074"/>
          </a:solidFill>
          <a:ln/>
        </p:spPr>
        <p:txBody>
          <a:bodyPr/>
          <a:lstStyle/>
          <a:p>
            <a:endParaRPr lang="en-US"/>
          </a:p>
        </p:txBody>
      </p:sp>
      <p:sp>
        <p:nvSpPr>
          <p:cNvPr id="8" name="Text 5"/>
          <p:cNvSpPr/>
          <p:nvPr/>
        </p:nvSpPr>
        <p:spPr>
          <a:xfrm>
            <a:off x="731520" y="2834640"/>
            <a:ext cx="301752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Aspect</a:t>
            </a:r>
            <a:endParaRPr lang="en-US" sz="1300" dirty="0"/>
          </a:p>
        </p:txBody>
      </p:sp>
      <p:sp>
        <p:nvSpPr>
          <p:cNvPr id="9" name="Text 6"/>
          <p:cNvSpPr/>
          <p:nvPr/>
        </p:nvSpPr>
        <p:spPr>
          <a:xfrm>
            <a:off x="3749040" y="2834640"/>
            <a:ext cx="365760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STP (802.1D)</a:t>
            </a:r>
            <a:endParaRPr lang="en-US" sz="1300" dirty="0"/>
          </a:p>
        </p:txBody>
      </p:sp>
      <p:sp>
        <p:nvSpPr>
          <p:cNvPr id="10" name="Text 7"/>
          <p:cNvSpPr/>
          <p:nvPr/>
        </p:nvSpPr>
        <p:spPr>
          <a:xfrm>
            <a:off x="7498080" y="2834640"/>
            <a:ext cx="4206240" cy="50292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RSTP (802.1w)</a:t>
            </a:r>
            <a:endParaRPr lang="en-US" sz="1300" dirty="0"/>
          </a:p>
        </p:txBody>
      </p:sp>
      <p:sp>
        <p:nvSpPr>
          <p:cNvPr id="11" name="Shape 8"/>
          <p:cNvSpPr/>
          <p:nvPr/>
        </p:nvSpPr>
        <p:spPr>
          <a:xfrm>
            <a:off x="548640" y="3337560"/>
            <a:ext cx="10607040" cy="502920"/>
          </a:xfrm>
          <a:prstGeom prst="rect">
            <a:avLst/>
          </a:prstGeom>
          <a:solidFill>
            <a:srgbClr val="F2F6F8"/>
          </a:solidFill>
          <a:ln w="9525">
            <a:solidFill>
              <a:srgbClr val="E9F1F4"/>
            </a:solidFill>
            <a:prstDash val="solid"/>
          </a:ln>
        </p:spPr>
        <p:txBody>
          <a:bodyPr/>
          <a:lstStyle/>
          <a:p>
            <a:endParaRPr lang="en-US"/>
          </a:p>
        </p:txBody>
      </p:sp>
      <p:sp>
        <p:nvSpPr>
          <p:cNvPr id="12" name="Text 9"/>
          <p:cNvSpPr/>
          <p:nvPr/>
        </p:nvSpPr>
        <p:spPr>
          <a:xfrm>
            <a:off x="731520" y="3337560"/>
            <a:ext cx="3017520" cy="50292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Convergence</a:t>
            </a:r>
            <a:endParaRPr lang="en-US" sz="1250" dirty="0"/>
          </a:p>
        </p:txBody>
      </p:sp>
      <p:sp>
        <p:nvSpPr>
          <p:cNvPr id="13" name="Text 10"/>
          <p:cNvSpPr/>
          <p:nvPr/>
        </p:nvSpPr>
        <p:spPr>
          <a:xfrm>
            <a:off x="3749040" y="3337560"/>
            <a:ext cx="3657600" cy="502920"/>
          </a:xfrm>
          <a:prstGeom prst="rect">
            <a:avLst/>
          </a:prstGeom>
          <a:noFill/>
          <a:ln/>
        </p:spPr>
        <p:txBody>
          <a:bodyPr wrap="square" rtlCol="0" anchor="ctr"/>
          <a:lstStyle/>
          <a:p>
            <a:pPr marL="0" indent="0">
              <a:buNone/>
            </a:pPr>
            <a:r>
              <a:rPr lang="en-US" sz="1200" dirty="0">
                <a:solidFill>
                  <a:srgbClr val="5B6B76"/>
                </a:solidFill>
                <a:latin typeface="Calibri" pitchFamily="34" charset="0"/>
                <a:ea typeface="Calibri" pitchFamily="34" charset="-122"/>
                <a:cs typeface="Calibri" pitchFamily="34" charset="-120"/>
              </a:rPr>
              <a:t>30–50 seconds</a:t>
            </a:r>
            <a:endParaRPr lang="en-US" sz="1200" dirty="0"/>
          </a:p>
        </p:txBody>
      </p:sp>
      <p:sp>
        <p:nvSpPr>
          <p:cNvPr id="14" name="Text 11"/>
          <p:cNvSpPr/>
          <p:nvPr/>
        </p:nvSpPr>
        <p:spPr>
          <a:xfrm>
            <a:off x="7498080" y="3337560"/>
            <a:ext cx="4206240" cy="502920"/>
          </a:xfrm>
          <a:prstGeom prst="rect">
            <a:avLst/>
          </a:prstGeom>
          <a:noFill/>
          <a:ln/>
        </p:spPr>
        <p:txBody>
          <a:bodyPr wrap="square" rtlCol="0" anchor="ctr"/>
          <a:lstStyle/>
          <a:p>
            <a:pPr marL="0" indent="0">
              <a:buNone/>
            </a:pPr>
            <a:r>
              <a:rPr lang="en-US" sz="1200" b="1" dirty="0">
                <a:solidFill>
                  <a:srgbClr val="0E9594"/>
                </a:solidFill>
                <a:latin typeface="Calibri" pitchFamily="34" charset="0"/>
                <a:ea typeface="Calibri" pitchFamily="34" charset="-122"/>
                <a:cs typeface="Calibri" pitchFamily="34" charset="-120"/>
              </a:rPr>
              <a:t>&lt; 1 second</a:t>
            </a:r>
            <a:endParaRPr lang="en-US" sz="1200" dirty="0"/>
          </a:p>
        </p:txBody>
      </p:sp>
      <p:sp>
        <p:nvSpPr>
          <p:cNvPr id="15" name="Shape 12"/>
          <p:cNvSpPr/>
          <p:nvPr/>
        </p:nvSpPr>
        <p:spPr>
          <a:xfrm>
            <a:off x="548640" y="3840480"/>
            <a:ext cx="10607040" cy="502920"/>
          </a:xfrm>
          <a:prstGeom prst="rect">
            <a:avLst/>
          </a:prstGeom>
          <a:solidFill>
            <a:srgbClr val="FFFFFF"/>
          </a:solidFill>
          <a:ln w="9525">
            <a:solidFill>
              <a:srgbClr val="E9F1F4"/>
            </a:solidFill>
            <a:prstDash val="solid"/>
          </a:ln>
        </p:spPr>
        <p:txBody>
          <a:bodyPr/>
          <a:lstStyle/>
          <a:p>
            <a:endParaRPr lang="en-US"/>
          </a:p>
        </p:txBody>
      </p:sp>
      <p:sp>
        <p:nvSpPr>
          <p:cNvPr id="16" name="Text 13"/>
          <p:cNvSpPr/>
          <p:nvPr/>
        </p:nvSpPr>
        <p:spPr>
          <a:xfrm>
            <a:off x="731520" y="3840480"/>
            <a:ext cx="3017520" cy="50292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Port states</a:t>
            </a:r>
            <a:endParaRPr lang="en-US" sz="1250" dirty="0"/>
          </a:p>
        </p:txBody>
      </p:sp>
      <p:sp>
        <p:nvSpPr>
          <p:cNvPr id="17" name="Text 14"/>
          <p:cNvSpPr/>
          <p:nvPr/>
        </p:nvSpPr>
        <p:spPr>
          <a:xfrm>
            <a:off x="3749040" y="3840480"/>
            <a:ext cx="3657600" cy="502920"/>
          </a:xfrm>
          <a:prstGeom prst="rect">
            <a:avLst/>
          </a:prstGeom>
          <a:noFill/>
          <a:ln/>
        </p:spPr>
        <p:txBody>
          <a:bodyPr wrap="square" rtlCol="0" anchor="ctr"/>
          <a:lstStyle/>
          <a:p>
            <a:pPr marL="0" indent="0">
              <a:buNone/>
            </a:pPr>
            <a:r>
              <a:rPr lang="en-US" sz="1200" dirty="0">
                <a:solidFill>
                  <a:srgbClr val="5B6B76"/>
                </a:solidFill>
                <a:latin typeface="Calibri" pitchFamily="34" charset="0"/>
                <a:ea typeface="Calibri" pitchFamily="34" charset="-122"/>
                <a:cs typeface="Calibri" pitchFamily="34" charset="-120"/>
              </a:rPr>
              <a:t>5 (incl. Listening)</a:t>
            </a:r>
            <a:endParaRPr lang="en-US" sz="1200" dirty="0"/>
          </a:p>
        </p:txBody>
      </p:sp>
      <p:sp>
        <p:nvSpPr>
          <p:cNvPr id="18" name="Text 15"/>
          <p:cNvSpPr/>
          <p:nvPr/>
        </p:nvSpPr>
        <p:spPr>
          <a:xfrm>
            <a:off x="7498080" y="3840480"/>
            <a:ext cx="4206240" cy="502920"/>
          </a:xfrm>
          <a:prstGeom prst="rect">
            <a:avLst/>
          </a:prstGeom>
          <a:noFill/>
          <a:ln/>
        </p:spPr>
        <p:txBody>
          <a:bodyPr wrap="square" rtlCol="0" anchor="ctr"/>
          <a:lstStyle/>
          <a:p>
            <a:pPr marL="0" indent="0">
              <a:buNone/>
            </a:pPr>
            <a:r>
              <a:rPr lang="en-US" sz="1200" b="1" dirty="0">
                <a:solidFill>
                  <a:srgbClr val="0E9594"/>
                </a:solidFill>
                <a:latin typeface="Calibri" pitchFamily="34" charset="0"/>
                <a:ea typeface="Calibri" pitchFamily="34" charset="-122"/>
                <a:cs typeface="Calibri" pitchFamily="34" charset="-120"/>
              </a:rPr>
              <a:t>3 (Discarding, Learning, Forwarding)</a:t>
            </a:r>
            <a:endParaRPr lang="en-US" sz="1200" dirty="0"/>
          </a:p>
        </p:txBody>
      </p:sp>
      <p:sp>
        <p:nvSpPr>
          <p:cNvPr id="19" name="Shape 16"/>
          <p:cNvSpPr/>
          <p:nvPr/>
        </p:nvSpPr>
        <p:spPr>
          <a:xfrm>
            <a:off x="548640" y="4343400"/>
            <a:ext cx="10607040" cy="502920"/>
          </a:xfrm>
          <a:prstGeom prst="rect">
            <a:avLst/>
          </a:prstGeom>
          <a:solidFill>
            <a:srgbClr val="F2F6F8"/>
          </a:solidFill>
          <a:ln w="9525">
            <a:solidFill>
              <a:srgbClr val="E9F1F4"/>
            </a:solidFill>
            <a:prstDash val="solid"/>
          </a:ln>
        </p:spPr>
        <p:txBody>
          <a:bodyPr/>
          <a:lstStyle/>
          <a:p>
            <a:endParaRPr lang="en-US"/>
          </a:p>
        </p:txBody>
      </p:sp>
      <p:sp>
        <p:nvSpPr>
          <p:cNvPr id="20" name="Text 17"/>
          <p:cNvSpPr/>
          <p:nvPr/>
        </p:nvSpPr>
        <p:spPr>
          <a:xfrm>
            <a:off x="731520" y="4343400"/>
            <a:ext cx="3017520" cy="50292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New roles</a:t>
            </a:r>
            <a:endParaRPr lang="en-US" sz="1250" dirty="0"/>
          </a:p>
        </p:txBody>
      </p:sp>
      <p:sp>
        <p:nvSpPr>
          <p:cNvPr id="21" name="Text 18"/>
          <p:cNvSpPr/>
          <p:nvPr/>
        </p:nvSpPr>
        <p:spPr>
          <a:xfrm>
            <a:off x="3749040" y="4343400"/>
            <a:ext cx="3657600" cy="502920"/>
          </a:xfrm>
          <a:prstGeom prst="rect">
            <a:avLst/>
          </a:prstGeom>
          <a:noFill/>
          <a:ln/>
        </p:spPr>
        <p:txBody>
          <a:bodyPr wrap="square" rtlCol="0" anchor="ctr"/>
          <a:lstStyle/>
          <a:p>
            <a:pPr marL="0" indent="0">
              <a:buNone/>
            </a:pPr>
            <a:r>
              <a:rPr lang="en-US" sz="1200" dirty="0">
                <a:solidFill>
                  <a:srgbClr val="5B6B76"/>
                </a:solidFill>
                <a:latin typeface="Calibri" pitchFamily="34" charset="0"/>
                <a:ea typeface="Calibri" pitchFamily="34" charset="-122"/>
                <a:cs typeface="Calibri" pitchFamily="34" charset="-120"/>
              </a:rPr>
              <a:t>—</a:t>
            </a:r>
            <a:endParaRPr lang="en-US" sz="1200" dirty="0"/>
          </a:p>
        </p:txBody>
      </p:sp>
      <p:sp>
        <p:nvSpPr>
          <p:cNvPr id="22" name="Text 19"/>
          <p:cNvSpPr/>
          <p:nvPr/>
        </p:nvSpPr>
        <p:spPr>
          <a:xfrm>
            <a:off x="7498080" y="4343400"/>
            <a:ext cx="4206240" cy="502920"/>
          </a:xfrm>
          <a:prstGeom prst="rect">
            <a:avLst/>
          </a:prstGeom>
          <a:noFill/>
          <a:ln/>
        </p:spPr>
        <p:txBody>
          <a:bodyPr wrap="square" rtlCol="0" anchor="ctr"/>
          <a:lstStyle/>
          <a:p>
            <a:pPr marL="0" indent="0">
              <a:buNone/>
            </a:pPr>
            <a:r>
              <a:rPr lang="en-US" sz="1200" b="1" dirty="0">
                <a:solidFill>
                  <a:srgbClr val="0E9594"/>
                </a:solidFill>
                <a:latin typeface="Calibri" pitchFamily="34" charset="0"/>
                <a:ea typeface="Calibri" pitchFamily="34" charset="-122"/>
                <a:cs typeface="Calibri" pitchFamily="34" charset="-120"/>
              </a:rPr>
              <a:t>Alternate &amp; Backup ports</a:t>
            </a:r>
            <a:endParaRPr lang="en-US" sz="1200" dirty="0"/>
          </a:p>
        </p:txBody>
      </p:sp>
      <p:sp>
        <p:nvSpPr>
          <p:cNvPr id="23" name="Shape 20"/>
          <p:cNvSpPr/>
          <p:nvPr/>
        </p:nvSpPr>
        <p:spPr>
          <a:xfrm>
            <a:off x="548640" y="4846320"/>
            <a:ext cx="10607040" cy="502920"/>
          </a:xfrm>
          <a:prstGeom prst="rect">
            <a:avLst/>
          </a:prstGeom>
          <a:solidFill>
            <a:srgbClr val="FFFFFF"/>
          </a:solidFill>
          <a:ln w="9525">
            <a:solidFill>
              <a:srgbClr val="E9F1F4"/>
            </a:solidFill>
            <a:prstDash val="solid"/>
          </a:ln>
        </p:spPr>
        <p:txBody>
          <a:bodyPr/>
          <a:lstStyle/>
          <a:p>
            <a:endParaRPr lang="en-US"/>
          </a:p>
        </p:txBody>
      </p:sp>
      <p:sp>
        <p:nvSpPr>
          <p:cNvPr id="24" name="Text 21"/>
          <p:cNvSpPr/>
          <p:nvPr/>
        </p:nvSpPr>
        <p:spPr>
          <a:xfrm>
            <a:off x="731520" y="4846320"/>
            <a:ext cx="3017520" cy="502920"/>
          </a:xfrm>
          <a:prstGeom prst="rect">
            <a:avLst/>
          </a:prstGeom>
          <a:noFill/>
          <a:ln/>
        </p:spPr>
        <p:txBody>
          <a:bodyPr wrap="square" rtlCol="0" anchor="ctr"/>
          <a:lstStyle/>
          <a:p>
            <a:pPr marL="0" indent="0">
              <a:buNone/>
            </a:pPr>
            <a:r>
              <a:rPr lang="en-US" sz="1250" b="1" dirty="0">
                <a:solidFill>
                  <a:srgbClr val="16232E"/>
                </a:solidFill>
                <a:latin typeface="Calibri" pitchFamily="34" charset="0"/>
                <a:ea typeface="Calibri" pitchFamily="34" charset="-122"/>
                <a:cs typeface="Calibri" pitchFamily="34" charset="-120"/>
              </a:rPr>
              <a:t>Change propagation</a:t>
            </a:r>
            <a:endParaRPr lang="en-US" sz="1250" dirty="0"/>
          </a:p>
        </p:txBody>
      </p:sp>
      <p:sp>
        <p:nvSpPr>
          <p:cNvPr id="25" name="Text 22"/>
          <p:cNvSpPr/>
          <p:nvPr/>
        </p:nvSpPr>
        <p:spPr>
          <a:xfrm>
            <a:off x="3749040" y="4846320"/>
            <a:ext cx="3657600" cy="502920"/>
          </a:xfrm>
          <a:prstGeom prst="rect">
            <a:avLst/>
          </a:prstGeom>
          <a:noFill/>
          <a:ln/>
        </p:spPr>
        <p:txBody>
          <a:bodyPr wrap="square" rtlCol="0" anchor="ctr"/>
          <a:lstStyle/>
          <a:p>
            <a:pPr marL="0" indent="0">
              <a:buNone/>
            </a:pPr>
            <a:r>
              <a:rPr lang="en-US" sz="1200" dirty="0">
                <a:solidFill>
                  <a:srgbClr val="5B6B76"/>
                </a:solidFill>
                <a:latin typeface="Calibri" pitchFamily="34" charset="0"/>
                <a:ea typeface="Calibri" pitchFamily="34" charset="-122"/>
                <a:cs typeface="Calibri" pitchFamily="34" charset="-120"/>
              </a:rPr>
              <a:t>Passive, timer-based</a:t>
            </a:r>
            <a:endParaRPr lang="en-US" sz="1200" dirty="0"/>
          </a:p>
        </p:txBody>
      </p:sp>
      <p:sp>
        <p:nvSpPr>
          <p:cNvPr id="26" name="Text 23"/>
          <p:cNvSpPr/>
          <p:nvPr/>
        </p:nvSpPr>
        <p:spPr>
          <a:xfrm>
            <a:off x="7498080" y="4846320"/>
            <a:ext cx="4206240" cy="502920"/>
          </a:xfrm>
          <a:prstGeom prst="rect">
            <a:avLst/>
          </a:prstGeom>
          <a:noFill/>
          <a:ln/>
        </p:spPr>
        <p:txBody>
          <a:bodyPr wrap="square" rtlCol="0" anchor="ctr"/>
          <a:lstStyle/>
          <a:p>
            <a:pPr marL="0" indent="0">
              <a:buNone/>
            </a:pPr>
            <a:r>
              <a:rPr lang="en-US" sz="1200" b="1" dirty="0">
                <a:solidFill>
                  <a:srgbClr val="0E9594"/>
                </a:solidFill>
                <a:latin typeface="Calibri" pitchFamily="34" charset="0"/>
                <a:ea typeface="Calibri" pitchFamily="34" charset="-122"/>
                <a:cs typeface="Calibri" pitchFamily="34" charset="-120"/>
              </a:rPr>
              <a:t>Active handshake (proposal/agreement)</a:t>
            </a:r>
            <a:endParaRPr lang="en-US" sz="1200" dirty="0"/>
          </a:p>
        </p:txBody>
      </p:sp>
      <p:sp>
        <p:nvSpPr>
          <p:cNvPr id="28" name="Text 24"/>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21</a:t>
            </a:r>
            <a:endParaRPr lang="en-US" sz="1000" dirty="0"/>
          </a:p>
        </p:txBody>
      </p:sp>
      <p:sp>
        <p:nvSpPr>
          <p:cNvPr id="29" name="Text 25"/>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zap.png"/>
          <p:cNvPicPr>
            <a:picLocks noChangeAspect="1"/>
          </p:cNvPicPr>
          <p:nvPr/>
        </p:nvPicPr>
        <p:blipFill>
          <a:blip r:embed="rId4"/>
          <a:stretch>
            <a:fillRect/>
          </a:stretch>
        </p:blipFill>
        <p:spPr>
          <a:xfrm>
            <a:off x="10544861" y="623621"/>
            <a:ext cx="307238" cy="30723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05 · STP EVOLUTION</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PVST+ — Per-VLAN Spanning Tree</a:t>
            </a:r>
            <a:endParaRPr lang="en-US" sz="3200" dirty="0"/>
          </a:p>
        </p:txBody>
      </p:sp>
      <p:sp>
        <p:nvSpPr>
          <p:cNvPr id="4" name="Shape 2"/>
          <p:cNvSpPr/>
          <p:nvPr/>
        </p:nvSpPr>
        <p:spPr>
          <a:xfrm>
            <a:off x="548640" y="1691640"/>
            <a:ext cx="1005840" cy="1005840"/>
          </a:xfrm>
          <a:prstGeom prst="ellipse">
            <a:avLst/>
          </a:prstGeom>
          <a:solidFill>
            <a:srgbClr val="134074"/>
          </a:solidFill>
          <a:ln/>
        </p:spPr>
        <p:txBody>
          <a:bodyPr/>
          <a:lstStyle/>
          <a:p>
            <a:endParaRPr lang="en-US"/>
          </a:p>
        </p:txBody>
      </p:sp>
      <p:pic>
        <p:nvPicPr>
          <p:cNvPr id="5" name="Image 0" descr="/home/claude/stp_deck/icons/layers_white.png"/>
          <p:cNvPicPr>
            <a:picLocks noChangeAspect="1"/>
          </p:cNvPicPr>
          <p:nvPr/>
        </p:nvPicPr>
        <p:blipFill>
          <a:blip r:embed="rId3"/>
          <a:stretch>
            <a:fillRect/>
          </a:stretch>
        </p:blipFill>
        <p:spPr>
          <a:xfrm>
            <a:off x="774954" y="1917954"/>
            <a:ext cx="553212" cy="553212"/>
          </a:xfrm>
          <a:prstGeom prst="rect">
            <a:avLst/>
          </a:prstGeom>
        </p:spPr>
      </p:pic>
      <p:sp>
        <p:nvSpPr>
          <p:cNvPr id="6" name="Text 3"/>
          <p:cNvSpPr/>
          <p:nvPr/>
        </p:nvSpPr>
        <p:spPr>
          <a:xfrm>
            <a:off x="1828800" y="1783080"/>
            <a:ext cx="9326880" cy="777240"/>
          </a:xfrm>
          <a:prstGeom prst="rect">
            <a:avLst/>
          </a:prstGeom>
          <a:noFill/>
          <a:ln/>
        </p:spPr>
        <p:txBody>
          <a:bodyPr wrap="square" rtlCol="0" anchor="t"/>
          <a:lstStyle/>
          <a:p>
            <a:pPr marL="0" indent="0">
              <a:lnSpc>
                <a:spcPct val="125000"/>
              </a:lnSpc>
              <a:buNone/>
            </a:pPr>
            <a:r>
              <a:rPr lang="en-US" sz="1500" dirty="0">
                <a:solidFill>
                  <a:srgbClr val="16232E"/>
                </a:solidFill>
                <a:latin typeface="Calibri" pitchFamily="34" charset="0"/>
                <a:ea typeface="Calibri" pitchFamily="34" charset="-122"/>
                <a:cs typeface="Calibri" pitchFamily="34" charset="-120"/>
              </a:rPr>
              <a:t>A Cisco enhancement that runs a </a:t>
            </a:r>
            <a:r>
              <a:rPr lang="en-US" sz="1500" b="1" dirty="0">
                <a:solidFill>
                  <a:srgbClr val="134074"/>
                </a:solidFill>
                <a:latin typeface="Calibri" pitchFamily="34" charset="0"/>
                <a:ea typeface="Calibri" pitchFamily="34" charset="-122"/>
                <a:cs typeface="Calibri" pitchFamily="34" charset="-120"/>
              </a:rPr>
              <a:t>separate spanning-tree instance for every VLAN</a:t>
            </a:r>
            <a:r>
              <a:rPr lang="en-US" sz="1500" dirty="0">
                <a:solidFill>
                  <a:srgbClr val="16232E"/>
                </a:solidFill>
                <a:latin typeface="Calibri" pitchFamily="34" charset="0"/>
                <a:ea typeface="Calibri" pitchFamily="34" charset="-122"/>
                <a:cs typeface="Calibri" pitchFamily="34" charset="-120"/>
              </a:rPr>
              <a:t>, instead of one shared tree for the whole network.</a:t>
            </a:r>
            <a:endParaRPr lang="en-US" sz="1500" dirty="0"/>
          </a:p>
        </p:txBody>
      </p:sp>
      <p:sp>
        <p:nvSpPr>
          <p:cNvPr id="7" name="Shape 4"/>
          <p:cNvSpPr/>
          <p:nvPr/>
        </p:nvSpPr>
        <p:spPr>
          <a:xfrm>
            <a:off x="548640" y="2788920"/>
            <a:ext cx="3429000" cy="2743200"/>
          </a:xfrm>
          <a:prstGeom prst="roundRect">
            <a:avLst>
              <a:gd name="adj" fmla="val 266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8" name="Text 5"/>
          <p:cNvSpPr/>
          <p:nvPr/>
        </p:nvSpPr>
        <p:spPr>
          <a:xfrm>
            <a:off x="777240" y="301752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Per-VLAN load balancing</a:t>
            </a:r>
            <a:endParaRPr lang="en-US" sz="1500" dirty="0"/>
          </a:p>
        </p:txBody>
      </p:sp>
      <p:sp>
        <p:nvSpPr>
          <p:cNvPr id="9" name="Text 6"/>
          <p:cNvSpPr/>
          <p:nvPr/>
        </p:nvSpPr>
        <p:spPr>
          <a:xfrm>
            <a:off x="777240" y="3429000"/>
            <a:ext cx="2971800" cy="192024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Different VLANs can use different links as their forwarding path, spreading traffic across redundant uplinks.</a:t>
            </a:r>
            <a:endParaRPr lang="en-US" sz="1250" dirty="0"/>
          </a:p>
        </p:txBody>
      </p:sp>
      <p:sp>
        <p:nvSpPr>
          <p:cNvPr id="10" name="Shape 7"/>
          <p:cNvSpPr/>
          <p:nvPr/>
        </p:nvSpPr>
        <p:spPr>
          <a:xfrm>
            <a:off x="4297680" y="2788920"/>
            <a:ext cx="3429000" cy="2743200"/>
          </a:xfrm>
          <a:prstGeom prst="roundRect">
            <a:avLst>
              <a:gd name="adj" fmla="val 266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1" name="Text 8"/>
          <p:cNvSpPr/>
          <p:nvPr/>
        </p:nvSpPr>
        <p:spPr>
          <a:xfrm>
            <a:off x="4526280" y="301752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Independent root per VLAN</a:t>
            </a:r>
            <a:endParaRPr lang="en-US" sz="1500" dirty="0"/>
          </a:p>
        </p:txBody>
      </p:sp>
      <p:sp>
        <p:nvSpPr>
          <p:cNvPr id="12" name="Text 9"/>
          <p:cNvSpPr/>
          <p:nvPr/>
        </p:nvSpPr>
        <p:spPr>
          <a:xfrm>
            <a:off x="4526280" y="3429000"/>
            <a:ext cx="2971800" cy="192024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Each VLAN can have a different root bridge, tuned to where that VLAN's traffic actually needs to go.</a:t>
            </a:r>
            <a:endParaRPr lang="en-US" sz="1250" dirty="0"/>
          </a:p>
        </p:txBody>
      </p:sp>
      <p:sp>
        <p:nvSpPr>
          <p:cNvPr id="13" name="Shape 10"/>
          <p:cNvSpPr/>
          <p:nvPr/>
        </p:nvSpPr>
        <p:spPr>
          <a:xfrm>
            <a:off x="8046720" y="2788920"/>
            <a:ext cx="3429000" cy="2743200"/>
          </a:xfrm>
          <a:prstGeom prst="roundRect">
            <a:avLst>
              <a:gd name="adj" fmla="val 266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4" name="Text 11"/>
          <p:cNvSpPr/>
          <p:nvPr/>
        </p:nvSpPr>
        <p:spPr>
          <a:xfrm>
            <a:off x="8275320" y="3017520"/>
            <a:ext cx="29718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More BPDU overhead</a:t>
            </a:r>
            <a:endParaRPr lang="en-US" sz="1500" dirty="0"/>
          </a:p>
        </p:txBody>
      </p:sp>
      <p:sp>
        <p:nvSpPr>
          <p:cNvPr id="15" name="Text 12"/>
          <p:cNvSpPr/>
          <p:nvPr/>
        </p:nvSpPr>
        <p:spPr>
          <a:xfrm>
            <a:off x="8275320" y="3429000"/>
            <a:ext cx="2971800" cy="192024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One BPDU set per VLAN means more control-plane traffic than a single shared spanning tree.</a:t>
            </a:r>
            <a:endParaRPr lang="en-US" sz="1250" dirty="0"/>
          </a:p>
        </p:txBody>
      </p:sp>
      <p:sp>
        <p:nvSpPr>
          <p:cNvPr id="17" name="Text 13"/>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22</a:t>
            </a:r>
            <a:endParaRPr lang="en-US" sz="1000" dirty="0"/>
          </a:p>
        </p:txBody>
      </p:sp>
      <p:sp>
        <p:nvSpPr>
          <p:cNvPr id="18" name="Text 14"/>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layers.png"/>
          <p:cNvPicPr>
            <a:picLocks noChangeAspect="1"/>
          </p:cNvPicPr>
          <p:nvPr/>
        </p:nvPicPr>
        <p:blipFill>
          <a:blip r:embed="rId4"/>
          <a:stretch>
            <a:fillRect/>
          </a:stretch>
        </p:blipFill>
        <p:spPr>
          <a:xfrm>
            <a:off x="10544861" y="623621"/>
            <a:ext cx="307238" cy="30723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05 · STP EVOLUTION</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MSTP — Multiple Spanning Tree (802.1s)</a:t>
            </a:r>
            <a:endParaRPr lang="en-US" sz="3200" dirty="0"/>
          </a:p>
        </p:txBody>
      </p:sp>
      <p:sp>
        <p:nvSpPr>
          <p:cNvPr id="4" name="Shape 2"/>
          <p:cNvSpPr/>
          <p:nvPr/>
        </p:nvSpPr>
        <p:spPr>
          <a:xfrm>
            <a:off x="548640" y="1691640"/>
            <a:ext cx="1005840" cy="1005840"/>
          </a:xfrm>
          <a:prstGeom prst="ellipse">
            <a:avLst/>
          </a:prstGeom>
          <a:solidFill>
            <a:srgbClr val="134074"/>
          </a:solidFill>
          <a:ln/>
        </p:spPr>
        <p:txBody>
          <a:bodyPr/>
          <a:lstStyle/>
          <a:p>
            <a:endParaRPr lang="en-US"/>
          </a:p>
        </p:txBody>
      </p:sp>
      <p:pic>
        <p:nvPicPr>
          <p:cNvPr id="5" name="Image 0" descr="/home/claude/stp_deck/icons/diagram_white.png"/>
          <p:cNvPicPr>
            <a:picLocks noChangeAspect="1"/>
          </p:cNvPicPr>
          <p:nvPr/>
        </p:nvPicPr>
        <p:blipFill>
          <a:blip r:embed="rId3"/>
          <a:stretch>
            <a:fillRect/>
          </a:stretch>
        </p:blipFill>
        <p:spPr>
          <a:xfrm>
            <a:off x="774954" y="1917954"/>
            <a:ext cx="553212" cy="553212"/>
          </a:xfrm>
          <a:prstGeom prst="rect">
            <a:avLst/>
          </a:prstGeom>
        </p:spPr>
      </p:pic>
      <p:sp>
        <p:nvSpPr>
          <p:cNvPr id="6" name="Text 3"/>
          <p:cNvSpPr/>
          <p:nvPr/>
        </p:nvSpPr>
        <p:spPr>
          <a:xfrm>
            <a:off x="1828800" y="1783080"/>
            <a:ext cx="9326880" cy="777240"/>
          </a:xfrm>
          <a:prstGeom prst="rect">
            <a:avLst/>
          </a:prstGeom>
          <a:noFill/>
          <a:ln/>
        </p:spPr>
        <p:txBody>
          <a:bodyPr wrap="square" rtlCol="0" anchor="t"/>
          <a:lstStyle/>
          <a:p>
            <a:pPr marL="0" indent="0">
              <a:lnSpc>
                <a:spcPct val="125000"/>
              </a:lnSpc>
              <a:buNone/>
            </a:pPr>
            <a:r>
              <a:rPr lang="en-US" sz="1500" dirty="0">
                <a:solidFill>
                  <a:srgbClr val="16232E"/>
                </a:solidFill>
                <a:latin typeface="Calibri" pitchFamily="34" charset="0"/>
                <a:ea typeface="Calibri" pitchFamily="34" charset="-122"/>
                <a:cs typeface="Calibri" pitchFamily="34" charset="-120"/>
              </a:rPr>
              <a:t>MSTP maps groups of VLANs to a </a:t>
            </a:r>
            <a:r>
              <a:rPr lang="en-US" sz="1500" b="1" dirty="0">
                <a:solidFill>
                  <a:srgbClr val="134074"/>
                </a:solidFill>
                <a:latin typeface="Calibri" pitchFamily="34" charset="0"/>
                <a:ea typeface="Calibri" pitchFamily="34" charset="-122"/>
                <a:cs typeface="Calibri" pitchFamily="34" charset="-120"/>
              </a:rPr>
              <a:t>small number of spanning-tree instances</a:t>
            </a:r>
            <a:r>
              <a:rPr lang="en-US" sz="1500" dirty="0">
                <a:solidFill>
                  <a:srgbClr val="16232E"/>
                </a:solidFill>
                <a:latin typeface="Calibri" pitchFamily="34" charset="0"/>
                <a:ea typeface="Calibri" pitchFamily="34" charset="-122"/>
                <a:cs typeface="Calibri" pitchFamily="34" charset="-120"/>
              </a:rPr>
              <a:t>, combining PVST+'s flexibility with far less overhead.</a:t>
            </a:r>
            <a:endParaRPr lang="en-US" sz="1500" dirty="0"/>
          </a:p>
        </p:txBody>
      </p:sp>
      <p:sp>
        <p:nvSpPr>
          <p:cNvPr id="7" name="Shape 4"/>
          <p:cNvSpPr/>
          <p:nvPr/>
        </p:nvSpPr>
        <p:spPr>
          <a:xfrm>
            <a:off x="822960" y="2880360"/>
            <a:ext cx="3291840" cy="1554480"/>
          </a:xfrm>
          <a:prstGeom prst="roundRect">
            <a:avLst>
              <a:gd name="adj" fmla="val 4706"/>
            </a:avLst>
          </a:prstGeom>
          <a:solidFill>
            <a:srgbClr val="F2F6F9"/>
          </a:solidFill>
          <a:ln/>
        </p:spPr>
        <p:txBody>
          <a:bodyPr/>
          <a:lstStyle/>
          <a:p>
            <a:endParaRPr lang="en-US"/>
          </a:p>
        </p:txBody>
      </p:sp>
      <p:sp>
        <p:nvSpPr>
          <p:cNvPr id="8" name="Text 5"/>
          <p:cNvSpPr/>
          <p:nvPr/>
        </p:nvSpPr>
        <p:spPr>
          <a:xfrm>
            <a:off x="822960" y="3108960"/>
            <a:ext cx="3291840" cy="365760"/>
          </a:xfrm>
          <a:prstGeom prst="rect">
            <a:avLst/>
          </a:prstGeom>
          <a:noFill/>
          <a:ln/>
        </p:spPr>
        <p:txBody>
          <a:bodyPr wrap="square" rtlCol="0" anchor="ctr"/>
          <a:lstStyle/>
          <a:p>
            <a:pPr marL="0" indent="0" algn="ctr">
              <a:buNone/>
            </a:pPr>
            <a:r>
              <a:rPr lang="en-US" sz="1500" b="1" dirty="0">
                <a:solidFill>
                  <a:srgbClr val="16232E"/>
                </a:solidFill>
                <a:latin typeface="Calibri" pitchFamily="34" charset="0"/>
                <a:ea typeface="Calibri" pitchFamily="34" charset="-122"/>
                <a:cs typeface="Calibri" pitchFamily="34" charset="-120"/>
              </a:rPr>
              <a:t>MST Instance 1</a:t>
            </a:r>
            <a:endParaRPr lang="en-US" sz="1500" dirty="0"/>
          </a:p>
        </p:txBody>
      </p:sp>
      <p:sp>
        <p:nvSpPr>
          <p:cNvPr id="9" name="Text 6"/>
          <p:cNvSpPr/>
          <p:nvPr/>
        </p:nvSpPr>
        <p:spPr>
          <a:xfrm>
            <a:off x="822960" y="3566160"/>
            <a:ext cx="3291840" cy="365760"/>
          </a:xfrm>
          <a:prstGeom prst="rect">
            <a:avLst/>
          </a:prstGeom>
          <a:noFill/>
          <a:ln/>
        </p:spPr>
        <p:txBody>
          <a:bodyPr wrap="square" rtlCol="0" anchor="ctr"/>
          <a:lstStyle/>
          <a:p>
            <a:pPr marL="0" indent="0" algn="ctr">
              <a:buNone/>
            </a:pPr>
            <a:r>
              <a:rPr lang="en-US" sz="1600" dirty="0">
                <a:solidFill>
                  <a:srgbClr val="0E9594"/>
                </a:solidFill>
                <a:latin typeface="Cambria" pitchFamily="34" charset="0"/>
                <a:ea typeface="Cambria" pitchFamily="34" charset="-122"/>
                <a:cs typeface="Cambria" pitchFamily="34" charset="-120"/>
              </a:rPr>
              <a:t>VLANs 1–100</a:t>
            </a:r>
            <a:endParaRPr lang="en-US" sz="1600" dirty="0"/>
          </a:p>
        </p:txBody>
      </p:sp>
      <p:sp>
        <p:nvSpPr>
          <p:cNvPr id="10" name="Text 7"/>
          <p:cNvSpPr/>
          <p:nvPr/>
        </p:nvSpPr>
        <p:spPr>
          <a:xfrm>
            <a:off x="822960" y="3977640"/>
            <a:ext cx="3291840" cy="320040"/>
          </a:xfrm>
          <a:prstGeom prst="rect">
            <a:avLst/>
          </a:prstGeom>
          <a:noFill/>
          <a:ln/>
        </p:spPr>
        <p:txBody>
          <a:bodyPr wrap="square" rtlCol="0" anchor="ctr"/>
          <a:lstStyle/>
          <a:p>
            <a:pPr marL="0" indent="0" algn="ctr">
              <a:buNone/>
            </a:pPr>
            <a:r>
              <a:rPr lang="en-US" sz="1100" i="1" dirty="0">
                <a:solidFill>
                  <a:srgbClr val="5B6B76"/>
                </a:solidFill>
                <a:latin typeface="Calibri" pitchFamily="34" charset="0"/>
                <a:ea typeface="Calibri" pitchFamily="34" charset="-122"/>
                <a:cs typeface="Calibri" pitchFamily="34" charset="-120"/>
              </a:rPr>
              <a:t>One RSTP-based tree</a:t>
            </a:r>
            <a:endParaRPr lang="en-US" sz="1100" dirty="0"/>
          </a:p>
        </p:txBody>
      </p:sp>
      <p:sp>
        <p:nvSpPr>
          <p:cNvPr id="11" name="Shape 8"/>
          <p:cNvSpPr/>
          <p:nvPr/>
        </p:nvSpPr>
        <p:spPr>
          <a:xfrm>
            <a:off x="4480560" y="2880360"/>
            <a:ext cx="3291840" cy="1554480"/>
          </a:xfrm>
          <a:prstGeom prst="roundRect">
            <a:avLst>
              <a:gd name="adj" fmla="val 4706"/>
            </a:avLst>
          </a:prstGeom>
          <a:solidFill>
            <a:srgbClr val="F2F6F9"/>
          </a:solidFill>
          <a:ln/>
        </p:spPr>
        <p:txBody>
          <a:bodyPr/>
          <a:lstStyle/>
          <a:p>
            <a:endParaRPr lang="en-US"/>
          </a:p>
        </p:txBody>
      </p:sp>
      <p:sp>
        <p:nvSpPr>
          <p:cNvPr id="12" name="Text 9"/>
          <p:cNvSpPr/>
          <p:nvPr/>
        </p:nvSpPr>
        <p:spPr>
          <a:xfrm>
            <a:off x="4480560" y="3108960"/>
            <a:ext cx="3291840" cy="365760"/>
          </a:xfrm>
          <a:prstGeom prst="rect">
            <a:avLst/>
          </a:prstGeom>
          <a:noFill/>
          <a:ln/>
        </p:spPr>
        <p:txBody>
          <a:bodyPr wrap="square" rtlCol="0" anchor="ctr"/>
          <a:lstStyle/>
          <a:p>
            <a:pPr marL="0" indent="0" algn="ctr">
              <a:buNone/>
            </a:pPr>
            <a:r>
              <a:rPr lang="en-US" sz="1500" b="1" dirty="0">
                <a:solidFill>
                  <a:srgbClr val="16232E"/>
                </a:solidFill>
                <a:latin typeface="Calibri" pitchFamily="34" charset="0"/>
                <a:ea typeface="Calibri" pitchFamily="34" charset="-122"/>
                <a:cs typeface="Calibri" pitchFamily="34" charset="-120"/>
              </a:rPr>
              <a:t>MST Instance 2</a:t>
            </a:r>
            <a:endParaRPr lang="en-US" sz="1500" dirty="0"/>
          </a:p>
        </p:txBody>
      </p:sp>
      <p:sp>
        <p:nvSpPr>
          <p:cNvPr id="13" name="Text 10"/>
          <p:cNvSpPr/>
          <p:nvPr/>
        </p:nvSpPr>
        <p:spPr>
          <a:xfrm>
            <a:off x="4480560" y="3566160"/>
            <a:ext cx="3291840" cy="365760"/>
          </a:xfrm>
          <a:prstGeom prst="rect">
            <a:avLst/>
          </a:prstGeom>
          <a:noFill/>
          <a:ln/>
        </p:spPr>
        <p:txBody>
          <a:bodyPr wrap="square" rtlCol="0" anchor="ctr"/>
          <a:lstStyle/>
          <a:p>
            <a:pPr marL="0" indent="0" algn="ctr">
              <a:buNone/>
            </a:pPr>
            <a:r>
              <a:rPr lang="en-US" sz="1600" dirty="0">
                <a:solidFill>
                  <a:srgbClr val="0E9594"/>
                </a:solidFill>
                <a:latin typeface="Cambria" pitchFamily="34" charset="0"/>
                <a:ea typeface="Cambria" pitchFamily="34" charset="-122"/>
                <a:cs typeface="Cambria" pitchFamily="34" charset="-120"/>
              </a:rPr>
              <a:t>VLANs 101–200</a:t>
            </a:r>
            <a:endParaRPr lang="en-US" sz="1600" dirty="0"/>
          </a:p>
        </p:txBody>
      </p:sp>
      <p:sp>
        <p:nvSpPr>
          <p:cNvPr id="14" name="Text 11"/>
          <p:cNvSpPr/>
          <p:nvPr/>
        </p:nvSpPr>
        <p:spPr>
          <a:xfrm>
            <a:off x="4480560" y="3977640"/>
            <a:ext cx="3291840" cy="320040"/>
          </a:xfrm>
          <a:prstGeom prst="rect">
            <a:avLst/>
          </a:prstGeom>
          <a:noFill/>
          <a:ln/>
        </p:spPr>
        <p:txBody>
          <a:bodyPr wrap="square" rtlCol="0" anchor="ctr"/>
          <a:lstStyle/>
          <a:p>
            <a:pPr marL="0" indent="0" algn="ctr">
              <a:buNone/>
            </a:pPr>
            <a:r>
              <a:rPr lang="en-US" sz="1100" i="1" dirty="0">
                <a:solidFill>
                  <a:srgbClr val="5B6B76"/>
                </a:solidFill>
                <a:latin typeface="Calibri" pitchFamily="34" charset="0"/>
                <a:ea typeface="Calibri" pitchFamily="34" charset="-122"/>
                <a:cs typeface="Calibri" pitchFamily="34" charset="-120"/>
              </a:rPr>
              <a:t>One RSTP-based tree</a:t>
            </a:r>
            <a:endParaRPr lang="en-US" sz="1100" dirty="0"/>
          </a:p>
        </p:txBody>
      </p:sp>
      <p:sp>
        <p:nvSpPr>
          <p:cNvPr id="15" name="Shape 12"/>
          <p:cNvSpPr/>
          <p:nvPr/>
        </p:nvSpPr>
        <p:spPr>
          <a:xfrm>
            <a:off x="8138160" y="2880360"/>
            <a:ext cx="3291840" cy="1554480"/>
          </a:xfrm>
          <a:prstGeom prst="roundRect">
            <a:avLst>
              <a:gd name="adj" fmla="val 4706"/>
            </a:avLst>
          </a:prstGeom>
          <a:solidFill>
            <a:srgbClr val="F2F6F9"/>
          </a:solidFill>
          <a:ln/>
        </p:spPr>
        <p:txBody>
          <a:bodyPr/>
          <a:lstStyle/>
          <a:p>
            <a:endParaRPr lang="en-US"/>
          </a:p>
        </p:txBody>
      </p:sp>
      <p:sp>
        <p:nvSpPr>
          <p:cNvPr id="16" name="Text 13"/>
          <p:cNvSpPr/>
          <p:nvPr/>
        </p:nvSpPr>
        <p:spPr>
          <a:xfrm>
            <a:off x="8138160" y="3108960"/>
            <a:ext cx="3291840" cy="365760"/>
          </a:xfrm>
          <a:prstGeom prst="rect">
            <a:avLst/>
          </a:prstGeom>
          <a:noFill/>
          <a:ln/>
        </p:spPr>
        <p:txBody>
          <a:bodyPr wrap="square" rtlCol="0" anchor="ctr"/>
          <a:lstStyle/>
          <a:p>
            <a:pPr marL="0" indent="0" algn="ctr">
              <a:buNone/>
            </a:pPr>
            <a:r>
              <a:rPr lang="en-US" sz="1500" b="1" dirty="0">
                <a:solidFill>
                  <a:srgbClr val="16232E"/>
                </a:solidFill>
                <a:latin typeface="Calibri" pitchFamily="34" charset="0"/>
                <a:ea typeface="Calibri" pitchFamily="34" charset="-122"/>
                <a:cs typeface="Calibri" pitchFamily="34" charset="-120"/>
              </a:rPr>
              <a:t>MST Instance 3</a:t>
            </a:r>
            <a:endParaRPr lang="en-US" sz="1500" dirty="0"/>
          </a:p>
        </p:txBody>
      </p:sp>
      <p:sp>
        <p:nvSpPr>
          <p:cNvPr id="17" name="Text 14"/>
          <p:cNvSpPr/>
          <p:nvPr/>
        </p:nvSpPr>
        <p:spPr>
          <a:xfrm>
            <a:off x="8138160" y="3566160"/>
            <a:ext cx="3291840" cy="365760"/>
          </a:xfrm>
          <a:prstGeom prst="rect">
            <a:avLst/>
          </a:prstGeom>
          <a:noFill/>
          <a:ln/>
        </p:spPr>
        <p:txBody>
          <a:bodyPr wrap="square" rtlCol="0" anchor="ctr"/>
          <a:lstStyle/>
          <a:p>
            <a:pPr marL="0" indent="0" algn="ctr">
              <a:buNone/>
            </a:pPr>
            <a:r>
              <a:rPr lang="en-US" sz="1600" dirty="0">
                <a:solidFill>
                  <a:srgbClr val="0E9594"/>
                </a:solidFill>
                <a:latin typeface="Cambria" pitchFamily="34" charset="0"/>
                <a:ea typeface="Cambria" pitchFamily="34" charset="-122"/>
                <a:cs typeface="Cambria" pitchFamily="34" charset="-120"/>
              </a:rPr>
              <a:t>VLANs 201–300</a:t>
            </a:r>
            <a:endParaRPr lang="en-US" sz="1600" dirty="0"/>
          </a:p>
        </p:txBody>
      </p:sp>
      <p:sp>
        <p:nvSpPr>
          <p:cNvPr id="18" name="Text 15"/>
          <p:cNvSpPr/>
          <p:nvPr/>
        </p:nvSpPr>
        <p:spPr>
          <a:xfrm>
            <a:off x="8138160" y="3977640"/>
            <a:ext cx="3291840" cy="320040"/>
          </a:xfrm>
          <a:prstGeom prst="rect">
            <a:avLst/>
          </a:prstGeom>
          <a:noFill/>
          <a:ln/>
        </p:spPr>
        <p:txBody>
          <a:bodyPr wrap="square" rtlCol="0" anchor="ctr"/>
          <a:lstStyle/>
          <a:p>
            <a:pPr marL="0" indent="0" algn="ctr">
              <a:buNone/>
            </a:pPr>
            <a:r>
              <a:rPr lang="en-US" sz="1100" i="1" dirty="0">
                <a:solidFill>
                  <a:srgbClr val="5B6B76"/>
                </a:solidFill>
                <a:latin typeface="Calibri" pitchFamily="34" charset="0"/>
                <a:ea typeface="Calibri" pitchFamily="34" charset="-122"/>
                <a:cs typeface="Calibri" pitchFamily="34" charset="-120"/>
              </a:rPr>
              <a:t>One RSTP-based tree</a:t>
            </a:r>
            <a:endParaRPr lang="en-US" sz="1100" dirty="0"/>
          </a:p>
        </p:txBody>
      </p:sp>
      <p:sp>
        <p:nvSpPr>
          <p:cNvPr id="19" name="Text 16"/>
          <p:cNvSpPr/>
          <p:nvPr/>
        </p:nvSpPr>
        <p:spPr>
          <a:xfrm>
            <a:off x="822960" y="4663440"/>
            <a:ext cx="9601200" cy="548640"/>
          </a:xfrm>
          <a:prstGeom prst="rect">
            <a:avLst/>
          </a:prstGeom>
          <a:noFill/>
          <a:ln/>
        </p:spPr>
        <p:txBody>
          <a:bodyPr wrap="square" rtlCol="0" anchor="ctr"/>
          <a:lstStyle/>
          <a:p>
            <a:pPr marL="0" indent="0">
              <a:buNone/>
            </a:pPr>
            <a:r>
              <a:rPr lang="en-US" sz="1300" i="1" dirty="0">
                <a:solidFill>
                  <a:srgbClr val="5B6B76"/>
                </a:solidFill>
                <a:latin typeface="Calibri" pitchFamily="34" charset="0"/>
                <a:ea typeface="Calibri" pitchFamily="34" charset="-122"/>
                <a:cs typeface="Calibri" pitchFamily="34" charset="-120"/>
              </a:rPr>
              <a:t>Runs on top of RSTP for fast convergence, while grouping VLANs so the number of trees stays manageable even in large networks.</a:t>
            </a:r>
            <a:endParaRPr lang="en-US" sz="1300" dirty="0"/>
          </a:p>
        </p:txBody>
      </p:sp>
      <p:sp>
        <p:nvSpPr>
          <p:cNvPr id="21" name="Text 17"/>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23</a:t>
            </a:r>
            <a:endParaRPr lang="en-US" sz="1000" dirty="0"/>
          </a:p>
        </p:txBody>
      </p:sp>
      <p:sp>
        <p:nvSpPr>
          <p:cNvPr id="22" name="Text 18"/>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layers.png"/>
          <p:cNvPicPr>
            <a:picLocks noChangeAspect="1"/>
          </p:cNvPicPr>
          <p:nvPr/>
        </p:nvPicPr>
        <p:blipFill>
          <a:blip r:embed="rId4"/>
          <a:stretch>
            <a:fillRect/>
          </a:stretch>
        </p:blipFill>
        <p:spPr>
          <a:xfrm>
            <a:off x="10544861" y="623621"/>
            <a:ext cx="307238" cy="30723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CHECK YOUR UNDERSTANDING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Checkpoint 2 — Ports, States and Convergence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33000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4</a:t>
            </a:r>
          </a:p>
        </p:txBody>
      </p:sp>
      <p:sp>
        <p:nvSpPr>
          <p:cNvPr id="8" name="Text 8"/>
          <p:cNvSpPr txBox="1"/>
          <p:nvPr/>
        </p:nvSpPr>
        <p:spPr>
          <a:xfrm>
            <a:off x="82296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A blocked 802.1D port must start forwarding. How long does that take?</a:t>
            </a:r>
          </a:p>
        </p:txBody>
      </p:sp>
      <p:sp>
        <p:nvSpPr>
          <p:cNvPr id="9" name="Text 9"/>
          <p:cNvSpPr txBox="1"/>
          <p:nvPr/>
        </p:nvSpPr>
        <p:spPr>
          <a:xfrm>
            <a:off x="82296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Under a second</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About 30 seconds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About 50 seconds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It never does</a:t>
            </a:r>
          </a:p>
        </p:txBody>
      </p:sp>
      <p:sp>
        <p:nvSpPr>
          <p:cNvPr id="10" name="Card 10"/>
          <p:cNvSpPr/>
          <p:nvPr/>
        </p:nvSpPr>
        <p:spPr>
          <a:xfrm>
            <a:off x="4353560" y="1828800"/>
            <a:ext cx="3484880" cy="3300000"/>
          </a:xfrm>
          <a:prstGeom prst="roundRect">
            <a:avLst>
              <a:gd name="adj" fmla="val 2400"/>
            </a:avLst>
          </a:prstGeom>
          <a:solidFill>
            <a:srgbClr val="F2F6F9"/>
          </a:solidFill>
          <a:ln/>
        </p:spPr>
        <p:txBody>
          <a:bodyPr/>
          <a:lstStyle/>
          <a:p>
            <a:endParaRPr lang="en-US"/>
          </a:p>
        </p:txBody>
      </p:sp>
      <p:sp>
        <p:nvSpPr>
          <p:cNvPr id="11" name="Text 11"/>
          <p:cNvSpPr txBox="1"/>
          <p:nvPr/>
        </p:nvSpPr>
        <p:spPr>
          <a:xfrm>
            <a:off x="462788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5</a:t>
            </a:r>
          </a:p>
        </p:txBody>
      </p:sp>
      <p:sp>
        <p:nvSpPr>
          <p:cNvPr id="12" name="Text 12"/>
          <p:cNvSpPr txBox="1"/>
          <p:nvPr/>
        </p:nvSpPr>
        <p:spPr>
          <a:xfrm>
            <a:off x="462788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port role does a non-root switch use to reach the root bridge?</a:t>
            </a:r>
          </a:p>
        </p:txBody>
      </p:sp>
      <p:sp>
        <p:nvSpPr>
          <p:cNvPr id="13" name="Text 13"/>
          <p:cNvSpPr txBox="1"/>
          <p:nvPr/>
        </p:nvSpPr>
        <p:spPr>
          <a:xfrm>
            <a:off x="462788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Designated port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Root port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Alternate port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Backup port</a:t>
            </a:r>
          </a:p>
        </p:txBody>
      </p:sp>
      <p:sp>
        <p:nvSpPr>
          <p:cNvPr id="14" name="Card 14"/>
          <p:cNvSpPr/>
          <p:nvPr/>
        </p:nvSpPr>
        <p:spPr>
          <a:xfrm>
            <a:off x="8158480" y="1828800"/>
            <a:ext cx="3484880" cy="3300000"/>
          </a:xfrm>
          <a:prstGeom prst="roundRect">
            <a:avLst>
              <a:gd name="adj" fmla="val 2400"/>
            </a:avLst>
          </a:prstGeom>
          <a:solidFill>
            <a:srgbClr val="F2F6F9"/>
          </a:solidFill>
          <a:ln/>
        </p:spPr>
        <p:txBody>
          <a:bodyPr/>
          <a:lstStyle/>
          <a:p>
            <a:endParaRPr lang="en-US"/>
          </a:p>
        </p:txBody>
      </p:sp>
      <p:sp>
        <p:nvSpPr>
          <p:cNvPr id="15" name="Text 15"/>
          <p:cNvSpPr txBox="1"/>
          <p:nvPr/>
        </p:nvSpPr>
        <p:spPr>
          <a:xfrm>
            <a:off x="843280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6</a:t>
            </a:r>
          </a:p>
        </p:txBody>
      </p:sp>
      <p:sp>
        <p:nvSpPr>
          <p:cNvPr id="16" name="Text 16"/>
          <p:cNvSpPr txBox="1"/>
          <p:nvPr/>
        </p:nvSpPr>
        <p:spPr>
          <a:xfrm>
            <a:off x="843280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An access port with PortFast receives a BPDU. What should happen?</a:t>
            </a:r>
          </a:p>
        </p:txBody>
      </p:sp>
      <p:sp>
        <p:nvSpPr>
          <p:cNvPr id="17" name="Text 17"/>
          <p:cNvSpPr txBox="1"/>
          <p:nvPr/>
        </p:nvSpPr>
        <p:spPr>
          <a:xfrm>
            <a:off x="843280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Nothing — PortFast ports ignore BPDUs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BPDU Guard shuts the port down</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The port becomes the new root port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The switch reboots</a:t>
            </a:r>
          </a:p>
        </p:txBody>
      </p:sp>
      <p:sp>
        <p:nvSpPr>
          <p:cNvPr id="18" name="Text 18"/>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Checkpoint</a:t>
            </a:r>
          </a:p>
        </p:txBody>
      </p:sp>
      <p:sp>
        <p:nvSpPr>
          <p:cNvPr id="19" name="Text 19"/>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06 · SECURITY &amp; BEST PRACTICES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Hardening STP: Security Features</a:t>
            </a:r>
            <a:endParaRPr lang="en-US" sz="3200" dirty="0"/>
          </a:p>
        </p:txBody>
      </p:sp>
      <p:sp>
        <p:nvSpPr>
          <p:cNvPr id="4" name="Shape 2"/>
          <p:cNvSpPr/>
          <p:nvPr/>
        </p:nvSpPr>
        <p:spPr>
          <a:xfrm>
            <a:off x="548640" y="1737360"/>
            <a:ext cx="3429000" cy="2743200"/>
          </a:xfrm>
          <a:prstGeom prst="roundRect">
            <a:avLst>
              <a:gd name="adj" fmla="val 266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5" name="Shape 3"/>
          <p:cNvSpPr/>
          <p:nvPr/>
        </p:nvSpPr>
        <p:spPr>
          <a:xfrm>
            <a:off x="777240" y="1965960"/>
            <a:ext cx="548640" cy="548640"/>
          </a:xfrm>
          <a:prstGeom prst="ellipse">
            <a:avLst/>
          </a:prstGeom>
          <a:solidFill>
            <a:srgbClr val="134074"/>
          </a:solidFill>
          <a:ln/>
        </p:spPr>
        <p:txBody>
          <a:bodyPr/>
          <a:lstStyle/>
          <a:p>
            <a:endParaRPr lang="en-US"/>
          </a:p>
        </p:txBody>
      </p:sp>
      <p:pic>
        <p:nvPicPr>
          <p:cNvPr id="6" name="Image 0" descr="/home/claude/stp_deck/icons/shield_white.png"/>
          <p:cNvPicPr>
            <a:picLocks noChangeAspect="1"/>
          </p:cNvPicPr>
          <p:nvPr/>
        </p:nvPicPr>
        <p:blipFill>
          <a:blip r:embed="rId3"/>
          <a:stretch>
            <a:fillRect/>
          </a:stretch>
        </p:blipFill>
        <p:spPr>
          <a:xfrm>
            <a:off x="900684" y="2089404"/>
            <a:ext cx="301752" cy="301752"/>
          </a:xfrm>
          <a:prstGeom prst="rect">
            <a:avLst/>
          </a:prstGeom>
        </p:spPr>
      </p:pic>
      <p:sp>
        <p:nvSpPr>
          <p:cNvPr id="7" name="Text 4"/>
          <p:cNvSpPr/>
          <p:nvPr/>
        </p:nvSpPr>
        <p:spPr>
          <a:xfrm>
            <a:off x="1463040" y="1965960"/>
            <a:ext cx="22860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BPDU Guard</a:t>
            </a:r>
            <a:endParaRPr lang="en-US" sz="1500" dirty="0"/>
          </a:p>
        </p:txBody>
      </p:sp>
      <p:sp>
        <p:nvSpPr>
          <p:cNvPr id="8" name="Text 5"/>
          <p:cNvSpPr/>
          <p:nvPr/>
        </p:nvSpPr>
        <p:spPr>
          <a:xfrm>
            <a:off x="777240" y="2606040"/>
            <a:ext cx="2971800" cy="169164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Disables an access port the instant it receives a BPDU — stops rogue switches on user-facing ports.</a:t>
            </a:r>
            <a:endParaRPr lang="en-US" sz="1250" dirty="0"/>
          </a:p>
        </p:txBody>
      </p:sp>
      <p:sp>
        <p:nvSpPr>
          <p:cNvPr id="9" name="Shape 6"/>
          <p:cNvSpPr/>
          <p:nvPr/>
        </p:nvSpPr>
        <p:spPr>
          <a:xfrm>
            <a:off x="4297680" y="1737360"/>
            <a:ext cx="3429000" cy="2743200"/>
          </a:xfrm>
          <a:prstGeom prst="roundRect">
            <a:avLst>
              <a:gd name="adj" fmla="val 266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0" name="Shape 7"/>
          <p:cNvSpPr/>
          <p:nvPr/>
        </p:nvSpPr>
        <p:spPr>
          <a:xfrm>
            <a:off x="4526280" y="1965960"/>
            <a:ext cx="548640" cy="548640"/>
          </a:xfrm>
          <a:prstGeom prst="ellipse">
            <a:avLst/>
          </a:prstGeom>
          <a:solidFill>
            <a:srgbClr val="134074"/>
          </a:solidFill>
          <a:ln/>
        </p:spPr>
        <p:txBody>
          <a:bodyPr/>
          <a:lstStyle/>
          <a:p>
            <a:endParaRPr lang="en-US"/>
          </a:p>
        </p:txBody>
      </p:sp>
      <p:pic>
        <p:nvPicPr>
          <p:cNvPr id="11" name="Image 1" descr="/home/claude/stp_deck/icons/lock_white.png"/>
          <p:cNvPicPr>
            <a:picLocks noChangeAspect="1"/>
          </p:cNvPicPr>
          <p:nvPr/>
        </p:nvPicPr>
        <p:blipFill>
          <a:blip r:embed="rId4"/>
          <a:stretch>
            <a:fillRect/>
          </a:stretch>
        </p:blipFill>
        <p:spPr>
          <a:xfrm>
            <a:off x="4649724" y="2089404"/>
            <a:ext cx="301752" cy="301752"/>
          </a:xfrm>
          <a:prstGeom prst="rect">
            <a:avLst/>
          </a:prstGeom>
        </p:spPr>
      </p:pic>
      <p:sp>
        <p:nvSpPr>
          <p:cNvPr id="12" name="Text 8"/>
          <p:cNvSpPr/>
          <p:nvPr/>
        </p:nvSpPr>
        <p:spPr>
          <a:xfrm>
            <a:off x="5212080" y="1965960"/>
            <a:ext cx="22860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Root Guard</a:t>
            </a:r>
            <a:endParaRPr lang="en-US" sz="1500" dirty="0"/>
          </a:p>
        </p:txBody>
      </p:sp>
      <p:sp>
        <p:nvSpPr>
          <p:cNvPr id="13" name="Text 9"/>
          <p:cNvSpPr/>
          <p:nvPr/>
        </p:nvSpPr>
        <p:spPr>
          <a:xfrm>
            <a:off x="4526280" y="2606040"/>
            <a:ext cx="2971800" cy="169164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Prevents a port from ever becoming a Root Port, protecting the intended root from a hostile takeover.</a:t>
            </a:r>
            <a:endParaRPr lang="en-US" sz="1250" dirty="0"/>
          </a:p>
        </p:txBody>
      </p:sp>
      <p:sp>
        <p:nvSpPr>
          <p:cNvPr id="14" name="Shape 10"/>
          <p:cNvSpPr/>
          <p:nvPr/>
        </p:nvSpPr>
        <p:spPr>
          <a:xfrm>
            <a:off x="8046720" y="1737360"/>
            <a:ext cx="3429000" cy="2743200"/>
          </a:xfrm>
          <a:prstGeom prst="roundRect">
            <a:avLst>
              <a:gd name="adj" fmla="val 2667"/>
            </a:avLst>
          </a:prstGeom>
          <a:solidFill>
            <a:srgbClr val="F2F6F9"/>
          </a:solidFill>
          <a:ln/>
          <a:effectLst>
            <a:outerShdw blurRad="76200" dist="25400" dir="5400000" algn="bl" rotWithShape="0">
              <a:srgbClr val="365673">
                <a:alpha val="18000"/>
              </a:srgbClr>
            </a:outerShdw>
          </a:effectLst>
        </p:spPr>
        <p:txBody>
          <a:bodyPr/>
          <a:lstStyle/>
          <a:p>
            <a:endParaRPr lang="en-US"/>
          </a:p>
        </p:txBody>
      </p:sp>
      <p:sp>
        <p:nvSpPr>
          <p:cNvPr id="15" name="Shape 11"/>
          <p:cNvSpPr/>
          <p:nvPr/>
        </p:nvSpPr>
        <p:spPr>
          <a:xfrm>
            <a:off x="8275320" y="1965960"/>
            <a:ext cx="548640" cy="548640"/>
          </a:xfrm>
          <a:prstGeom prst="ellipse">
            <a:avLst/>
          </a:prstGeom>
          <a:solidFill>
            <a:srgbClr val="134074"/>
          </a:solidFill>
          <a:ln/>
        </p:spPr>
        <p:txBody>
          <a:bodyPr/>
          <a:lstStyle/>
          <a:p>
            <a:endParaRPr lang="en-US"/>
          </a:p>
        </p:txBody>
      </p:sp>
      <p:pic>
        <p:nvPicPr>
          <p:cNvPr id="16" name="Image 2" descr="/home/claude/stp_deck/icons/bolt_white.png"/>
          <p:cNvPicPr>
            <a:picLocks noChangeAspect="1"/>
          </p:cNvPicPr>
          <p:nvPr/>
        </p:nvPicPr>
        <p:blipFill>
          <a:blip r:embed="rId5"/>
          <a:stretch>
            <a:fillRect/>
          </a:stretch>
        </p:blipFill>
        <p:spPr>
          <a:xfrm>
            <a:off x="8398764" y="2089404"/>
            <a:ext cx="301752" cy="301752"/>
          </a:xfrm>
          <a:prstGeom prst="rect">
            <a:avLst/>
          </a:prstGeom>
        </p:spPr>
      </p:pic>
      <p:sp>
        <p:nvSpPr>
          <p:cNvPr id="17" name="Text 12"/>
          <p:cNvSpPr/>
          <p:nvPr/>
        </p:nvSpPr>
        <p:spPr>
          <a:xfrm>
            <a:off x="8961120" y="1965960"/>
            <a:ext cx="2286000" cy="365760"/>
          </a:xfrm>
          <a:prstGeom prst="rect">
            <a:avLst/>
          </a:prstGeom>
          <a:noFill/>
          <a:ln/>
        </p:spPr>
        <p:txBody>
          <a:bodyPr wrap="square" rtlCol="0" anchor="t"/>
          <a:lstStyle/>
          <a:p>
            <a:pPr marL="0" indent="0">
              <a:buNone/>
            </a:pPr>
            <a:r>
              <a:rPr lang="en-US" sz="1500" b="1" dirty="0">
                <a:solidFill>
                  <a:srgbClr val="16232E"/>
                </a:solidFill>
                <a:latin typeface="Calibri" pitchFamily="34" charset="0"/>
                <a:ea typeface="Calibri" pitchFamily="34" charset="-122"/>
                <a:cs typeface="Calibri" pitchFamily="34" charset="-120"/>
              </a:rPr>
              <a:t>PortFast</a:t>
            </a:r>
            <a:endParaRPr lang="en-US" sz="1500" dirty="0"/>
          </a:p>
        </p:txBody>
      </p:sp>
      <p:sp>
        <p:nvSpPr>
          <p:cNvPr id="18" name="Text 13"/>
          <p:cNvSpPr/>
          <p:nvPr/>
        </p:nvSpPr>
        <p:spPr>
          <a:xfrm>
            <a:off x="8275320" y="2606040"/>
            <a:ext cx="2971800" cy="1691640"/>
          </a:xfrm>
          <a:prstGeom prst="rect">
            <a:avLst/>
          </a:prstGeom>
          <a:noFill/>
          <a:ln/>
        </p:spPr>
        <p:txBody>
          <a:bodyPr wrap="square" rtlCol="0" anchor="t"/>
          <a:lstStyle/>
          <a:p>
            <a:pPr marL="0" indent="0">
              <a:lnSpc>
                <a:spcPct val="115000"/>
              </a:lnSpc>
              <a:buNone/>
            </a:pPr>
            <a:r>
              <a:rPr lang="en-US" sz="1250" dirty="0">
                <a:solidFill>
                  <a:srgbClr val="16232E"/>
                </a:solidFill>
                <a:latin typeface="Calibri" pitchFamily="34" charset="0"/>
                <a:ea typeface="Calibri" pitchFamily="34" charset="-122"/>
                <a:cs typeface="Calibri" pitchFamily="34" charset="-120"/>
              </a:rPr>
              <a:t>Skips Listening/Learning on access ports so end devices get network access immediately.</a:t>
            </a:r>
            <a:endParaRPr lang="en-US" sz="1250" dirty="0"/>
          </a:p>
        </p:txBody>
      </p:sp>
      <p:sp>
        <p:nvSpPr>
          <p:cNvPr id="20" name="Text 14"/>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25</a:t>
            </a:r>
            <a:endParaRPr lang="en-US" sz="1000" dirty="0"/>
          </a:p>
        </p:txBody>
      </p:sp>
      <p:sp>
        <p:nvSpPr>
          <p:cNvPr id="21" name="Text 15"/>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shield.png"/>
          <p:cNvPicPr>
            <a:picLocks noChangeAspect="1"/>
          </p:cNvPicPr>
          <p:nvPr/>
        </p:nvPicPr>
        <p:blipFill>
          <a:blip r:embed="rId6"/>
          <a:stretch>
            <a:fillRect/>
          </a:stretch>
        </p:blipFill>
        <p:spPr>
          <a:xfrm>
            <a:off x="10544861" y="623621"/>
            <a:ext cx="307238" cy="30723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06 · SECURITY &amp; BEST PRACTICES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Advantages &amp; Limitations</a:t>
            </a:r>
            <a:endParaRPr lang="en-US" sz="3200" dirty="0"/>
          </a:p>
        </p:txBody>
      </p:sp>
      <p:sp>
        <p:nvSpPr>
          <p:cNvPr id="15" name="Text 10"/>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26</a:t>
            </a:r>
            <a:endParaRPr lang="en-US" sz="1000" dirty="0"/>
          </a:p>
        </p:txBody>
      </p:sp>
      <p:sp>
        <p:nvSpPr>
          <p:cNvPr id="16" name="Text 11"/>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17" name="Shape 4">
            <a:extLst>
              <a:ext uri="{FF2B5EF4-FFF2-40B4-BE49-F238E27FC236}">
                <a16:creationId xmlns:a16="http://schemas.microsoft.com/office/drawing/2014/main" id="{0902DA4A-96FB-4E73-91B9-BE5E51AFB9CB}"/>
              </a:ext>
            </a:extLst>
          </p:cNvPr>
          <p:cNvSpPr/>
          <p:nvPr/>
        </p:nvSpPr>
        <p:spPr>
          <a:xfrm>
            <a:off x="548640" y="1691640"/>
            <a:ext cx="5410048" cy="3840480"/>
          </a:xfrm>
          <a:prstGeom prst="roundRect">
            <a:avLst>
              <a:gd name="adj" fmla="val 2381"/>
            </a:avLst>
          </a:prstGeom>
          <a:solidFill>
            <a:srgbClr val="24262A"/>
          </a:solidFill>
          <a:ln/>
        </p:spPr>
        <p:txBody>
          <a:bodyPr/>
          <a:lstStyle/>
          <a:p>
            <a:endParaRPr lang="en-US"/>
          </a:p>
        </p:txBody>
      </p:sp>
      <p:sp>
        <p:nvSpPr>
          <p:cNvPr id="18" name="Text 5">
            <a:extLst>
              <a:ext uri="{FF2B5EF4-FFF2-40B4-BE49-F238E27FC236}">
                <a16:creationId xmlns:a16="http://schemas.microsoft.com/office/drawing/2014/main" id="{65E92ABD-E1D2-4159-875E-719BDE0AE32D}"/>
              </a:ext>
            </a:extLst>
          </p:cNvPr>
          <p:cNvSpPr/>
          <p:nvPr/>
        </p:nvSpPr>
        <p:spPr>
          <a:xfrm>
            <a:off x="822960" y="1920240"/>
            <a:ext cx="4861408" cy="365760"/>
          </a:xfrm>
          <a:prstGeom prst="rect">
            <a:avLst/>
          </a:prstGeom>
          <a:noFill/>
          <a:ln/>
        </p:spPr>
        <p:txBody>
          <a:bodyPr wrap="square" lIns="0" tIns="0" rIns="0" bIns="0" rtlCol="0" anchor="ctr"/>
          <a:lstStyle/>
          <a:p>
            <a:pPr marL="0" indent="0">
              <a:buNone/>
            </a:pPr>
            <a:r>
              <a:rPr lang="en-US" sz="1500" b="1" dirty="0">
                <a:solidFill>
                  <a:srgbClr val="2EC4B6"/>
                </a:solidFill>
                <a:latin typeface="Calibri" pitchFamily="34" charset="0"/>
                <a:ea typeface="Calibri" pitchFamily="34" charset="-122"/>
                <a:cs typeface="Calibri" pitchFamily="34" charset="-120"/>
              </a:rPr>
              <a:t>Advantages</a:t>
            </a:r>
            <a:endParaRPr lang="en-US" sz="1500" dirty="0"/>
          </a:p>
        </p:txBody>
      </p:sp>
      <p:sp>
        <p:nvSpPr>
          <p:cNvPr id="19" name="Shape 6">
            <a:extLst>
              <a:ext uri="{FF2B5EF4-FFF2-40B4-BE49-F238E27FC236}">
                <a16:creationId xmlns:a16="http://schemas.microsoft.com/office/drawing/2014/main" id="{0751EB37-6ED0-42B0-B42F-D289E1482953}"/>
              </a:ext>
            </a:extLst>
          </p:cNvPr>
          <p:cNvSpPr/>
          <p:nvPr/>
        </p:nvSpPr>
        <p:spPr>
          <a:xfrm>
            <a:off x="822960" y="2468880"/>
            <a:ext cx="365760" cy="365760"/>
          </a:xfrm>
          <a:prstGeom prst="roundRect">
            <a:avLst>
              <a:gd name="adj" fmla="val 24000"/>
            </a:avLst>
          </a:prstGeom>
          <a:solidFill>
            <a:srgbClr val="2EC4B6"/>
          </a:solidFill>
          <a:ln/>
        </p:spPr>
        <p:txBody>
          <a:bodyPr/>
          <a:lstStyle/>
          <a:p>
            <a:endParaRPr lang="en-US"/>
          </a:p>
        </p:txBody>
      </p:sp>
      <p:pic>
        <p:nvPicPr>
          <p:cNvPr id="20" name="Image 1" descr="/home/claude/work/icons/check.png">
            <a:extLst>
              <a:ext uri="{FF2B5EF4-FFF2-40B4-BE49-F238E27FC236}">
                <a16:creationId xmlns:a16="http://schemas.microsoft.com/office/drawing/2014/main" id="{6B8B006C-C4CA-4556-ABE2-B7C6785A419B}"/>
              </a:ext>
            </a:extLst>
          </p:cNvPr>
          <p:cNvPicPr>
            <a:picLocks noChangeAspect="1"/>
          </p:cNvPicPr>
          <p:nvPr/>
        </p:nvPicPr>
        <p:blipFill>
          <a:blip r:embed="rId3"/>
          <a:stretch>
            <a:fillRect/>
          </a:stretch>
        </p:blipFill>
        <p:spPr>
          <a:xfrm>
            <a:off x="910742" y="2556662"/>
            <a:ext cx="190195" cy="190195"/>
          </a:xfrm>
          <a:prstGeom prst="rect">
            <a:avLst/>
          </a:prstGeom>
        </p:spPr>
      </p:pic>
      <p:sp>
        <p:nvSpPr>
          <p:cNvPr id="21" name="Text 7">
            <a:extLst>
              <a:ext uri="{FF2B5EF4-FFF2-40B4-BE49-F238E27FC236}">
                <a16:creationId xmlns:a16="http://schemas.microsoft.com/office/drawing/2014/main" id="{218BC6EA-975E-46E2-99E4-587E8DA53B71}"/>
              </a:ext>
            </a:extLst>
          </p:cNvPr>
          <p:cNvSpPr/>
          <p:nvPr/>
        </p:nvSpPr>
        <p:spPr>
          <a:xfrm>
            <a:off x="1325880" y="2414016"/>
            <a:ext cx="4495648" cy="594360"/>
          </a:xfrm>
          <a:prstGeom prst="rect">
            <a:avLst/>
          </a:prstGeom>
          <a:noFill/>
          <a:ln/>
        </p:spPr>
        <p:txBody>
          <a:bodyPr wrap="square" lIns="0" tIns="0" rIns="0" bIns="0" rtlCol="0" anchor="ctr"/>
          <a:lstStyle/>
          <a:p>
            <a:pPr marL="0" indent="0">
              <a:lnSpc>
                <a:spcPct val="110000"/>
              </a:lnSpc>
              <a:buNone/>
            </a:pPr>
            <a:r>
              <a:rPr lang="en-US" sz="1150" dirty="0">
                <a:solidFill>
                  <a:srgbClr val="FFFFFF"/>
                </a:solidFill>
                <a:latin typeface="Calibri" pitchFamily="34" charset="0"/>
                <a:ea typeface="Calibri" pitchFamily="34" charset="-122"/>
                <a:cs typeface="Calibri" pitchFamily="34" charset="-120"/>
              </a:rPr>
              <a:t>Automatic loop prevention with no manual link tracking</a:t>
            </a:r>
            <a:endParaRPr lang="en-US" sz="1150" dirty="0"/>
          </a:p>
        </p:txBody>
      </p:sp>
      <p:sp>
        <p:nvSpPr>
          <p:cNvPr id="22" name="Shape 8">
            <a:extLst>
              <a:ext uri="{FF2B5EF4-FFF2-40B4-BE49-F238E27FC236}">
                <a16:creationId xmlns:a16="http://schemas.microsoft.com/office/drawing/2014/main" id="{217D5060-2E6B-40F9-90A1-5B4C0635D3FB}"/>
              </a:ext>
            </a:extLst>
          </p:cNvPr>
          <p:cNvSpPr/>
          <p:nvPr/>
        </p:nvSpPr>
        <p:spPr>
          <a:xfrm>
            <a:off x="822960" y="3182112"/>
            <a:ext cx="365760" cy="365760"/>
          </a:xfrm>
          <a:prstGeom prst="roundRect">
            <a:avLst>
              <a:gd name="adj" fmla="val 24000"/>
            </a:avLst>
          </a:prstGeom>
          <a:solidFill>
            <a:srgbClr val="2EC4B6"/>
          </a:solidFill>
          <a:ln/>
        </p:spPr>
        <p:txBody>
          <a:bodyPr/>
          <a:lstStyle/>
          <a:p>
            <a:endParaRPr lang="en-US"/>
          </a:p>
        </p:txBody>
      </p:sp>
      <p:pic>
        <p:nvPicPr>
          <p:cNvPr id="23" name="Image 2" descr="/home/claude/work/icons/check.png">
            <a:extLst>
              <a:ext uri="{FF2B5EF4-FFF2-40B4-BE49-F238E27FC236}">
                <a16:creationId xmlns:a16="http://schemas.microsoft.com/office/drawing/2014/main" id="{5D7B1F22-4745-46BB-9C3F-BFB0A291B13C}"/>
              </a:ext>
            </a:extLst>
          </p:cNvPr>
          <p:cNvPicPr>
            <a:picLocks noChangeAspect="1"/>
          </p:cNvPicPr>
          <p:nvPr/>
        </p:nvPicPr>
        <p:blipFill>
          <a:blip r:embed="rId3"/>
          <a:stretch>
            <a:fillRect/>
          </a:stretch>
        </p:blipFill>
        <p:spPr>
          <a:xfrm>
            <a:off x="910742" y="3269894"/>
            <a:ext cx="190195" cy="190195"/>
          </a:xfrm>
          <a:prstGeom prst="rect">
            <a:avLst/>
          </a:prstGeom>
        </p:spPr>
      </p:pic>
      <p:sp>
        <p:nvSpPr>
          <p:cNvPr id="24" name="Text 9">
            <a:extLst>
              <a:ext uri="{FF2B5EF4-FFF2-40B4-BE49-F238E27FC236}">
                <a16:creationId xmlns:a16="http://schemas.microsoft.com/office/drawing/2014/main" id="{3717CBAB-9494-49D2-90FE-3232C3CA10D3}"/>
              </a:ext>
            </a:extLst>
          </p:cNvPr>
          <p:cNvSpPr/>
          <p:nvPr/>
        </p:nvSpPr>
        <p:spPr>
          <a:xfrm>
            <a:off x="1325880" y="3127248"/>
            <a:ext cx="4495648" cy="594360"/>
          </a:xfrm>
          <a:prstGeom prst="rect">
            <a:avLst/>
          </a:prstGeom>
          <a:noFill/>
          <a:ln/>
        </p:spPr>
        <p:txBody>
          <a:bodyPr wrap="square" lIns="0" tIns="0" rIns="0" bIns="0" rtlCol="0" anchor="ctr"/>
          <a:lstStyle/>
          <a:p>
            <a:pPr marL="0" indent="0">
              <a:lnSpc>
                <a:spcPct val="110000"/>
              </a:lnSpc>
              <a:buNone/>
            </a:pPr>
            <a:r>
              <a:rPr lang="en-US" sz="1150" dirty="0">
                <a:solidFill>
                  <a:srgbClr val="FFFFFF"/>
                </a:solidFill>
                <a:latin typeface="Calibri" pitchFamily="34" charset="0"/>
                <a:ea typeface="Calibri" pitchFamily="34" charset="-122"/>
                <a:cs typeface="Calibri" pitchFamily="34" charset="-120"/>
              </a:rPr>
              <a:t>Keeps redundant links as live standby, not wasted cable</a:t>
            </a:r>
            <a:endParaRPr lang="en-US" sz="1150" dirty="0"/>
          </a:p>
        </p:txBody>
      </p:sp>
      <p:sp>
        <p:nvSpPr>
          <p:cNvPr id="25" name="Shape 10">
            <a:extLst>
              <a:ext uri="{FF2B5EF4-FFF2-40B4-BE49-F238E27FC236}">
                <a16:creationId xmlns:a16="http://schemas.microsoft.com/office/drawing/2014/main" id="{67210BC0-103C-48AD-86FE-5741DD307626}"/>
              </a:ext>
            </a:extLst>
          </p:cNvPr>
          <p:cNvSpPr/>
          <p:nvPr/>
        </p:nvSpPr>
        <p:spPr>
          <a:xfrm>
            <a:off x="822960" y="3895344"/>
            <a:ext cx="365760" cy="365760"/>
          </a:xfrm>
          <a:prstGeom prst="roundRect">
            <a:avLst>
              <a:gd name="adj" fmla="val 24000"/>
            </a:avLst>
          </a:prstGeom>
          <a:solidFill>
            <a:srgbClr val="2EC4B6"/>
          </a:solidFill>
          <a:ln/>
        </p:spPr>
        <p:txBody>
          <a:bodyPr/>
          <a:lstStyle/>
          <a:p>
            <a:endParaRPr lang="en-US"/>
          </a:p>
        </p:txBody>
      </p:sp>
      <p:pic>
        <p:nvPicPr>
          <p:cNvPr id="26" name="Image 3" descr="/home/claude/work/icons/check.png">
            <a:extLst>
              <a:ext uri="{FF2B5EF4-FFF2-40B4-BE49-F238E27FC236}">
                <a16:creationId xmlns:a16="http://schemas.microsoft.com/office/drawing/2014/main" id="{C1827E76-EF7C-4EC2-B2B8-69B6C5DC6B00}"/>
              </a:ext>
            </a:extLst>
          </p:cNvPr>
          <p:cNvPicPr>
            <a:picLocks noChangeAspect="1"/>
          </p:cNvPicPr>
          <p:nvPr/>
        </p:nvPicPr>
        <p:blipFill>
          <a:blip r:embed="rId3"/>
          <a:stretch>
            <a:fillRect/>
          </a:stretch>
        </p:blipFill>
        <p:spPr>
          <a:xfrm>
            <a:off x="910742" y="3983126"/>
            <a:ext cx="190195" cy="190195"/>
          </a:xfrm>
          <a:prstGeom prst="rect">
            <a:avLst/>
          </a:prstGeom>
        </p:spPr>
      </p:pic>
      <p:sp>
        <p:nvSpPr>
          <p:cNvPr id="27" name="Text 11">
            <a:extLst>
              <a:ext uri="{FF2B5EF4-FFF2-40B4-BE49-F238E27FC236}">
                <a16:creationId xmlns:a16="http://schemas.microsoft.com/office/drawing/2014/main" id="{D580C903-08AF-427D-A18E-3D72279CDC98}"/>
              </a:ext>
            </a:extLst>
          </p:cNvPr>
          <p:cNvSpPr/>
          <p:nvPr/>
        </p:nvSpPr>
        <p:spPr>
          <a:xfrm>
            <a:off x="1325880" y="3840480"/>
            <a:ext cx="4495648" cy="594360"/>
          </a:xfrm>
          <a:prstGeom prst="rect">
            <a:avLst/>
          </a:prstGeom>
          <a:noFill/>
          <a:ln/>
        </p:spPr>
        <p:txBody>
          <a:bodyPr wrap="square" lIns="0" tIns="0" rIns="0" bIns="0" rtlCol="0" anchor="ctr"/>
          <a:lstStyle/>
          <a:p>
            <a:pPr marL="0" indent="0">
              <a:lnSpc>
                <a:spcPct val="110000"/>
              </a:lnSpc>
              <a:buNone/>
            </a:pPr>
            <a:r>
              <a:rPr lang="en-US" sz="1150" dirty="0">
                <a:solidFill>
                  <a:srgbClr val="FFFFFF"/>
                </a:solidFill>
                <a:latin typeface="Calibri" pitchFamily="34" charset="0"/>
                <a:ea typeface="Calibri" pitchFamily="34" charset="-122"/>
                <a:cs typeface="Calibri" pitchFamily="34" charset="-120"/>
              </a:rPr>
              <a:t>Works transparently — no end-host configuration needed</a:t>
            </a:r>
            <a:endParaRPr lang="en-US" sz="1150" dirty="0"/>
          </a:p>
        </p:txBody>
      </p:sp>
      <p:sp>
        <p:nvSpPr>
          <p:cNvPr id="28" name="Shape 12">
            <a:extLst>
              <a:ext uri="{FF2B5EF4-FFF2-40B4-BE49-F238E27FC236}">
                <a16:creationId xmlns:a16="http://schemas.microsoft.com/office/drawing/2014/main" id="{F51900FB-C474-4BB9-A411-C8277AB21E71}"/>
              </a:ext>
            </a:extLst>
          </p:cNvPr>
          <p:cNvSpPr/>
          <p:nvPr/>
        </p:nvSpPr>
        <p:spPr>
          <a:xfrm>
            <a:off x="822960" y="4608576"/>
            <a:ext cx="365760" cy="365760"/>
          </a:xfrm>
          <a:prstGeom prst="roundRect">
            <a:avLst>
              <a:gd name="adj" fmla="val 24000"/>
            </a:avLst>
          </a:prstGeom>
          <a:solidFill>
            <a:srgbClr val="2EC4B6"/>
          </a:solidFill>
          <a:ln/>
        </p:spPr>
        <p:txBody>
          <a:bodyPr/>
          <a:lstStyle/>
          <a:p>
            <a:endParaRPr lang="en-US"/>
          </a:p>
        </p:txBody>
      </p:sp>
      <p:pic>
        <p:nvPicPr>
          <p:cNvPr id="29" name="Image 4" descr="/home/claude/work/icons/check.png">
            <a:extLst>
              <a:ext uri="{FF2B5EF4-FFF2-40B4-BE49-F238E27FC236}">
                <a16:creationId xmlns:a16="http://schemas.microsoft.com/office/drawing/2014/main" id="{99541530-1AC5-4428-9347-D5A5C3ACCD65}"/>
              </a:ext>
            </a:extLst>
          </p:cNvPr>
          <p:cNvPicPr>
            <a:picLocks noChangeAspect="1"/>
          </p:cNvPicPr>
          <p:nvPr/>
        </p:nvPicPr>
        <p:blipFill>
          <a:blip r:embed="rId3"/>
          <a:stretch>
            <a:fillRect/>
          </a:stretch>
        </p:blipFill>
        <p:spPr>
          <a:xfrm>
            <a:off x="910742" y="4696358"/>
            <a:ext cx="190195" cy="190195"/>
          </a:xfrm>
          <a:prstGeom prst="rect">
            <a:avLst/>
          </a:prstGeom>
        </p:spPr>
      </p:pic>
      <p:sp>
        <p:nvSpPr>
          <p:cNvPr id="30" name="Text 13">
            <a:extLst>
              <a:ext uri="{FF2B5EF4-FFF2-40B4-BE49-F238E27FC236}">
                <a16:creationId xmlns:a16="http://schemas.microsoft.com/office/drawing/2014/main" id="{4EE78B76-8DEF-47B3-8D74-7DE472DFF964}"/>
              </a:ext>
            </a:extLst>
          </p:cNvPr>
          <p:cNvSpPr/>
          <p:nvPr/>
        </p:nvSpPr>
        <p:spPr>
          <a:xfrm>
            <a:off x="1325880" y="4553712"/>
            <a:ext cx="4495648" cy="594360"/>
          </a:xfrm>
          <a:prstGeom prst="rect">
            <a:avLst/>
          </a:prstGeom>
          <a:noFill/>
          <a:ln/>
        </p:spPr>
        <p:txBody>
          <a:bodyPr wrap="square" lIns="0" tIns="0" rIns="0" bIns="0" rtlCol="0" anchor="ctr"/>
          <a:lstStyle/>
          <a:p>
            <a:pPr marL="0" indent="0">
              <a:lnSpc>
                <a:spcPct val="110000"/>
              </a:lnSpc>
              <a:buNone/>
            </a:pPr>
            <a:r>
              <a:rPr lang="en-US" sz="1150" dirty="0">
                <a:solidFill>
                  <a:srgbClr val="FFFFFF"/>
                </a:solidFill>
                <a:latin typeface="Calibri" pitchFamily="34" charset="0"/>
                <a:ea typeface="Calibri" pitchFamily="34" charset="-122"/>
                <a:cs typeface="Calibri" pitchFamily="34" charset="-120"/>
              </a:rPr>
              <a:t>Well-supported across virtually every vendor</a:t>
            </a:r>
            <a:endParaRPr lang="en-US" sz="1150" dirty="0"/>
          </a:p>
        </p:txBody>
      </p:sp>
      <p:sp>
        <p:nvSpPr>
          <p:cNvPr id="31" name="Shape 14">
            <a:extLst>
              <a:ext uri="{FF2B5EF4-FFF2-40B4-BE49-F238E27FC236}">
                <a16:creationId xmlns:a16="http://schemas.microsoft.com/office/drawing/2014/main" id="{696CEB76-D933-44C5-AB91-A0AC1033D98F}"/>
              </a:ext>
            </a:extLst>
          </p:cNvPr>
          <p:cNvSpPr/>
          <p:nvPr/>
        </p:nvSpPr>
        <p:spPr>
          <a:xfrm>
            <a:off x="6233008" y="1691640"/>
            <a:ext cx="5410048" cy="3840480"/>
          </a:xfrm>
          <a:prstGeom prst="roundRect">
            <a:avLst>
              <a:gd name="adj" fmla="val 2381"/>
            </a:avLst>
          </a:prstGeom>
          <a:solidFill>
            <a:srgbClr val="F2F2F3"/>
          </a:solidFill>
          <a:ln w="12700">
            <a:solidFill>
              <a:srgbClr val="E3E4E6"/>
            </a:solidFill>
            <a:prstDash val="solid"/>
          </a:ln>
        </p:spPr>
        <p:txBody>
          <a:bodyPr/>
          <a:lstStyle/>
          <a:p>
            <a:endParaRPr lang="en-US"/>
          </a:p>
        </p:txBody>
      </p:sp>
      <p:sp>
        <p:nvSpPr>
          <p:cNvPr id="32" name="Text 15">
            <a:extLst>
              <a:ext uri="{FF2B5EF4-FFF2-40B4-BE49-F238E27FC236}">
                <a16:creationId xmlns:a16="http://schemas.microsoft.com/office/drawing/2014/main" id="{83BBB394-36C3-47C6-9E12-4071F15C545B}"/>
              </a:ext>
            </a:extLst>
          </p:cNvPr>
          <p:cNvSpPr/>
          <p:nvPr/>
        </p:nvSpPr>
        <p:spPr>
          <a:xfrm>
            <a:off x="6507328" y="1920240"/>
            <a:ext cx="4861408" cy="365760"/>
          </a:xfrm>
          <a:prstGeom prst="rect">
            <a:avLst/>
          </a:prstGeom>
          <a:noFill/>
          <a:ln/>
        </p:spPr>
        <p:txBody>
          <a:bodyPr wrap="square" lIns="0" tIns="0" rIns="0" bIns="0" rtlCol="0" anchor="ctr"/>
          <a:lstStyle/>
          <a:p>
            <a:pPr marL="0" indent="0">
              <a:buNone/>
            </a:pPr>
            <a:r>
              <a:rPr lang="en-US" sz="1500" b="1" dirty="0">
                <a:solidFill>
                  <a:srgbClr val="0B6B78"/>
                </a:solidFill>
                <a:latin typeface="Calibri" pitchFamily="34" charset="0"/>
                <a:ea typeface="Calibri" pitchFamily="34" charset="-122"/>
                <a:cs typeface="Calibri" pitchFamily="34" charset="-120"/>
              </a:rPr>
              <a:t>Limitations</a:t>
            </a:r>
            <a:endParaRPr lang="en-US" sz="1500" dirty="0"/>
          </a:p>
        </p:txBody>
      </p:sp>
      <p:sp>
        <p:nvSpPr>
          <p:cNvPr id="33" name="Shape 16">
            <a:extLst>
              <a:ext uri="{FF2B5EF4-FFF2-40B4-BE49-F238E27FC236}">
                <a16:creationId xmlns:a16="http://schemas.microsoft.com/office/drawing/2014/main" id="{1CDAB330-D98B-40B2-9F91-064C59B9C77D}"/>
              </a:ext>
            </a:extLst>
          </p:cNvPr>
          <p:cNvSpPr/>
          <p:nvPr/>
        </p:nvSpPr>
        <p:spPr>
          <a:xfrm>
            <a:off x="6507328" y="2468880"/>
            <a:ext cx="365760" cy="365760"/>
          </a:xfrm>
          <a:prstGeom prst="roundRect">
            <a:avLst>
              <a:gd name="adj" fmla="val 24000"/>
            </a:avLst>
          </a:prstGeom>
          <a:solidFill>
            <a:srgbClr val="0B6B78"/>
          </a:solidFill>
          <a:ln/>
        </p:spPr>
        <p:txBody>
          <a:bodyPr/>
          <a:lstStyle/>
          <a:p>
            <a:endParaRPr lang="en-US"/>
          </a:p>
        </p:txBody>
      </p:sp>
      <p:pic>
        <p:nvPicPr>
          <p:cNvPr id="34" name="Image 5" descr="/home/claude/work/icons/alert.png">
            <a:extLst>
              <a:ext uri="{FF2B5EF4-FFF2-40B4-BE49-F238E27FC236}">
                <a16:creationId xmlns:a16="http://schemas.microsoft.com/office/drawing/2014/main" id="{3CCBB5B3-1D90-4895-985C-4274AA3F98B7}"/>
              </a:ext>
            </a:extLst>
          </p:cNvPr>
          <p:cNvPicPr>
            <a:picLocks noChangeAspect="1"/>
          </p:cNvPicPr>
          <p:nvPr/>
        </p:nvPicPr>
        <p:blipFill>
          <a:blip r:embed="rId4"/>
          <a:stretch>
            <a:fillRect/>
          </a:stretch>
        </p:blipFill>
        <p:spPr>
          <a:xfrm>
            <a:off x="6595110" y="2556662"/>
            <a:ext cx="190195" cy="190195"/>
          </a:xfrm>
          <a:prstGeom prst="rect">
            <a:avLst/>
          </a:prstGeom>
        </p:spPr>
      </p:pic>
      <p:sp>
        <p:nvSpPr>
          <p:cNvPr id="35" name="Text 17">
            <a:extLst>
              <a:ext uri="{FF2B5EF4-FFF2-40B4-BE49-F238E27FC236}">
                <a16:creationId xmlns:a16="http://schemas.microsoft.com/office/drawing/2014/main" id="{EE28A35D-5421-4F61-87BA-84123B6883C1}"/>
              </a:ext>
            </a:extLst>
          </p:cNvPr>
          <p:cNvSpPr/>
          <p:nvPr/>
        </p:nvSpPr>
        <p:spPr>
          <a:xfrm>
            <a:off x="7010248" y="2414016"/>
            <a:ext cx="4358488" cy="594360"/>
          </a:xfrm>
          <a:prstGeom prst="rect">
            <a:avLst/>
          </a:prstGeom>
          <a:noFill/>
          <a:ln/>
        </p:spPr>
        <p:txBody>
          <a:bodyPr wrap="square" lIns="0" tIns="0" rIns="0" bIns="0" rtlCol="0" anchor="ctr"/>
          <a:lstStyle/>
          <a:p>
            <a:pPr marL="0" indent="0">
              <a:lnSpc>
                <a:spcPct val="110000"/>
              </a:lnSpc>
              <a:buNone/>
            </a:pPr>
            <a:r>
              <a:rPr lang="en-US" sz="1150" dirty="0">
                <a:solidFill>
                  <a:srgbClr val="18191B"/>
                </a:solidFill>
                <a:latin typeface="Calibri" pitchFamily="34" charset="0"/>
                <a:ea typeface="Calibri" pitchFamily="34" charset="-122"/>
                <a:cs typeface="Calibri" pitchFamily="34" charset="-120"/>
              </a:rPr>
              <a:t>Slow convergence in classic 802.1D (up to 50s)</a:t>
            </a:r>
            <a:endParaRPr lang="en-US" sz="1150" dirty="0"/>
          </a:p>
        </p:txBody>
      </p:sp>
      <p:sp>
        <p:nvSpPr>
          <p:cNvPr id="36" name="Shape 18">
            <a:extLst>
              <a:ext uri="{FF2B5EF4-FFF2-40B4-BE49-F238E27FC236}">
                <a16:creationId xmlns:a16="http://schemas.microsoft.com/office/drawing/2014/main" id="{A73F4E26-6BF5-4B52-9E4D-E9511171B6BB}"/>
              </a:ext>
            </a:extLst>
          </p:cNvPr>
          <p:cNvSpPr/>
          <p:nvPr/>
        </p:nvSpPr>
        <p:spPr>
          <a:xfrm>
            <a:off x="6507328" y="3182112"/>
            <a:ext cx="365760" cy="365760"/>
          </a:xfrm>
          <a:prstGeom prst="roundRect">
            <a:avLst>
              <a:gd name="adj" fmla="val 24000"/>
            </a:avLst>
          </a:prstGeom>
          <a:solidFill>
            <a:srgbClr val="0B6B78"/>
          </a:solidFill>
          <a:ln/>
        </p:spPr>
        <p:txBody>
          <a:bodyPr/>
          <a:lstStyle/>
          <a:p>
            <a:endParaRPr lang="en-US"/>
          </a:p>
        </p:txBody>
      </p:sp>
      <p:pic>
        <p:nvPicPr>
          <p:cNvPr id="37" name="Image 6" descr="/home/claude/work/icons/alert.png">
            <a:extLst>
              <a:ext uri="{FF2B5EF4-FFF2-40B4-BE49-F238E27FC236}">
                <a16:creationId xmlns:a16="http://schemas.microsoft.com/office/drawing/2014/main" id="{043FFF4A-BE42-4CD6-A4DC-89A88A8BE6C4}"/>
              </a:ext>
            </a:extLst>
          </p:cNvPr>
          <p:cNvPicPr>
            <a:picLocks noChangeAspect="1"/>
          </p:cNvPicPr>
          <p:nvPr/>
        </p:nvPicPr>
        <p:blipFill>
          <a:blip r:embed="rId4"/>
          <a:stretch>
            <a:fillRect/>
          </a:stretch>
        </p:blipFill>
        <p:spPr>
          <a:xfrm>
            <a:off x="6595110" y="3269894"/>
            <a:ext cx="190195" cy="190195"/>
          </a:xfrm>
          <a:prstGeom prst="rect">
            <a:avLst/>
          </a:prstGeom>
        </p:spPr>
      </p:pic>
      <p:sp>
        <p:nvSpPr>
          <p:cNvPr id="38" name="Text 19">
            <a:extLst>
              <a:ext uri="{FF2B5EF4-FFF2-40B4-BE49-F238E27FC236}">
                <a16:creationId xmlns:a16="http://schemas.microsoft.com/office/drawing/2014/main" id="{229E353F-7CA6-443C-83A0-BB9EA94E6B0D}"/>
              </a:ext>
            </a:extLst>
          </p:cNvPr>
          <p:cNvSpPr/>
          <p:nvPr/>
        </p:nvSpPr>
        <p:spPr>
          <a:xfrm>
            <a:off x="7010248" y="3127248"/>
            <a:ext cx="4358488" cy="594360"/>
          </a:xfrm>
          <a:prstGeom prst="rect">
            <a:avLst/>
          </a:prstGeom>
          <a:noFill/>
          <a:ln/>
        </p:spPr>
        <p:txBody>
          <a:bodyPr wrap="square" lIns="0" tIns="0" rIns="0" bIns="0" rtlCol="0" anchor="ctr"/>
          <a:lstStyle/>
          <a:p>
            <a:pPr marL="0" indent="0">
              <a:lnSpc>
                <a:spcPct val="110000"/>
              </a:lnSpc>
              <a:buNone/>
            </a:pPr>
            <a:r>
              <a:rPr lang="en-US" sz="1150" dirty="0">
                <a:solidFill>
                  <a:srgbClr val="18191B"/>
                </a:solidFill>
                <a:latin typeface="Calibri" pitchFamily="34" charset="0"/>
                <a:ea typeface="Calibri" pitchFamily="34" charset="-122"/>
                <a:cs typeface="Calibri" pitchFamily="34" charset="-120"/>
              </a:rPr>
              <a:t>Blocked links sit idle, wasting available bandwidth</a:t>
            </a:r>
            <a:endParaRPr lang="en-US" sz="1150" dirty="0"/>
          </a:p>
        </p:txBody>
      </p:sp>
      <p:sp>
        <p:nvSpPr>
          <p:cNvPr id="39" name="Shape 20">
            <a:extLst>
              <a:ext uri="{FF2B5EF4-FFF2-40B4-BE49-F238E27FC236}">
                <a16:creationId xmlns:a16="http://schemas.microsoft.com/office/drawing/2014/main" id="{F33D5538-2107-434E-94E5-D3AA0A11E5D6}"/>
              </a:ext>
            </a:extLst>
          </p:cNvPr>
          <p:cNvSpPr/>
          <p:nvPr/>
        </p:nvSpPr>
        <p:spPr>
          <a:xfrm>
            <a:off x="6507328" y="3895344"/>
            <a:ext cx="365760" cy="365760"/>
          </a:xfrm>
          <a:prstGeom prst="roundRect">
            <a:avLst>
              <a:gd name="adj" fmla="val 24000"/>
            </a:avLst>
          </a:prstGeom>
          <a:solidFill>
            <a:srgbClr val="0B6B78"/>
          </a:solidFill>
          <a:ln/>
        </p:spPr>
        <p:txBody>
          <a:bodyPr/>
          <a:lstStyle/>
          <a:p>
            <a:endParaRPr lang="en-US"/>
          </a:p>
        </p:txBody>
      </p:sp>
      <p:pic>
        <p:nvPicPr>
          <p:cNvPr id="40" name="Image 7" descr="/home/claude/work/icons/alert.png">
            <a:extLst>
              <a:ext uri="{FF2B5EF4-FFF2-40B4-BE49-F238E27FC236}">
                <a16:creationId xmlns:a16="http://schemas.microsoft.com/office/drawing/2014/main" id="{95316E0C-1970-4A57-A5C4-9C79BA08249A}"/>
              </a:ext>
            </a:extLst>
          </p:cNvPr>
          <p:cNvPicPr>
            <a:picLocks noChangeAspect="1"/>
          </p:cNvPicPr>
          <p:nvPr/>
        </p:nvPicPr>
        <p:blipFill>
          <a:blip r:embed="rId4"/>
          <a:stretch>
            <a:fillRect/>
          </a:stretch>
        </p:blipFill>
        <p:spPr>
          <a:xfrm>
            <a:off x="6595110" y="3983126"/>
            <a:ext cx="190195" cy="190195"/>
          </a:xfrm>
          <a:prstGeom prst="rect">
            <a:avLst/>
          </a:prstGeom>
        </p:spPr>
      </p:pic>
      <p:sp>
        <p:nvSpPr>
          <p:cNvPr id="41" name="Text 21">
            <a:extLst>
              <a:ext uri="{FF2B5EF4-FFF2-40B4-BE49-F238E27FC236}">
                <a16:creationId xmlns:a16="http://schemas.microsoft.com/office/drawing/2014/main" id="{3C37855E-F520-4397-8DE3-9A671F88B16F}"/>
              </a:ext>
            </a:extLst>
          </p:cNvPr>
          <p:cNvSpPr/>
          <p:nvPr/>
        </p:nvSpPr>
        <p:spPr>
          <a:xfrm>
            <a:off x="7010248" y="3840480"/>
            <a:ext cx="4358488" cy="594360"/>
          </a:xfrm>
          <a:prstGeom prst="rect">
            <a:avLst/>
          </a:prstGeom>
          <a:noFill/>
          <a:ln/>
        </p:spPr>
        <p:txBody>
          <a:bodyPr wrap="square" lIns="0" tIns="0" rIns="0" bIns="0" rtlCol="0" anchor="ctr"/>
          <a:lstStyle/>
          <a:p>
            <a:pPr marL="0" indent="0">
              <a:lnSpc>
                <a:spcPct val="110000"/>
              </a:lnSpc>
              <a:buNone/>
            </a:pPr>
            <a:r>
              <a:rPr lang="en-US" sz="1150" dirty="0">
                <a:solidFill>
                  <a:srgbClr val="18191B"/>
                </a:solidFill>
                <a:latin typeface="Calibri" pitchFamily="34" charset="0"/>
                <a:ea typeface="Calibri" pitchFamily="34" charset="-122"/>
                <a:cs typeface="Calibri" pitchFamily="34" charset="-120"/>
              </a:rPr>
              <a:t>Misconfiguration can trigger accidental loops</a:t>
            </a:r>
            <a:endParaRPr lang="en-US" sz="1150" dirty="0"/>
          </a:p>
        </p:txBody>
      </p:sp>
      <p:sp>
        <p:nvSpPr>
          <p:cNvPr id="42" name="Shape 22">
            <a:extLst>
              <a:ext uri="{FF2B5EF4-FFF2-40B4-BE49-F238E27FC236}">
                <a16:creationId xmlns:a16="http://schemas.microsoft.com/office/drawing/2014/main" id="{50E3ACC3-D46B-4FC3-A117-FD070908AB07}"/>
              </a:ext>
            </a:extLst>
          </p:cNvPr>
          <p:cNvSpPr/>
          <p:nvPr/>
        </p:nvSpPr>
        <p:spPr>
          <a:xfrm>
            <a:off x="6507328" y="4608576"/>
            <a:ext cx="365760" cy="365760"/>
          </a:xfrm>
          <a:prstGeom prst="roundRect">
            <a:avLst>
              <a:gd name="adj" fmla="val 24000"/>
            </a:avLst>
          </a:prstGeom>
          <a:solidFill>
            <a:srgbClr val="0B6B78"/>
          </a:solidFill>
          <a:ln/>
        </p:spPr>
        <p:txBody>
          <a:bodyPr/>
          <a:lstStyle/>
          <a:p>
            <a:endParaRPr lang="en-US"/>
          </a:p>
        </p:txBody>
      </p:sp>
      <p:pic>
        <p:nvPicPr>
          <p:cNvPr id="43" name="Image 8" descr="/home/claude/work/icons/alert.png">
            <a:extLst>
              <a:ext uri="{FF2B5EF4-FFF2-40B4-BE49-F238E27FC236}">
                <a16:creationId xmlns:a16="http://schemas.microsoft.com/office/drawing/2014/main" id="{26305796-6149-4828-A712-96957A23BE56}"/>
              </a:ext>
            </a:extLst>
          </p:cNvPr>
          <p:cNvPicPr>
            <a:picLocks noChangeAspect="1"/>
          </p:cNvPicPr>
          <p:nvPr/>
        </p:nvPicPr>
        <p:blipFill>
          <a:blip r:embed="rId4"/>
          <a:stretch>
            <a:fillRect/>
          </a:stretch>
        </p:blipFill>
        <p:spPr>
          <a:xfrm>
            <a:off x="6595110" y="4696358"/>
            <a:ext cx="190195" cy="190195"/>
          </a:xfrm>
          <a:prstGeom prst="rect">
            <a:avLst/>
          </a:prstGeom>
        </p:spPr>
      </p:pic>
      <p:sp>
        <p:nvSpPr>
          <p:cNvPr id="44" name="Text 23">
            <a:extLst>
              <a:ext uri="{FF2B5EF4-FFF2-40B4-BE49-F238E27FC236}">
                <a16:creationId xmlns:a16="http://schemas.microsoft.com/office/drawing/2014/main" id="{35D6CB96-9072-4C3A-8923-E3966E5BBAA5}"/>
              </a:ext>
            </a:extLst>
          </p:cNvPr>
          <p:cNvSpPr/>
          <p:nvPr/>
        </p:nvSpPr>
        <p:spPr>
          <a:xfrm>
            <a:off x="7010248" y="4553712"/>
            <a:ext cx="4358488" cy="594360"/>
          </a:xfrm>
          <a:prstGeom prst="rect">
            <a:avLst/>
          </a:prstGeom>
          <a:noFill/>
          <a:ln/>
        </p:spPr>
        <p:txBody>
          <a:bodyPr wrap="square" lIns="0" tIns="0" rIns="0" bIns="0" rtlCol="0" anchor="ctr"/>
          <a:lstStyle/>
          <a:p>
            <a:pPr marL="0" indent="0">
              <a:lnSpc>
                <a:spcPct val="110000"/>
              </a:lnSpc>
              <a:buNone/>
            </a:pPr>
            <a:r>
              <a:rPr lang="en-US" sz="1150" dirty="0">
                <a:solidFill>
                  <a:srgbClr val="18191B"/>
                </a:solidFill>
                <a:latin typeface="Calibri" pitchFamily="34" charset="0"/>
                <a:ea typeface="Calibri" pitchFamily="34" charset="-122"/>
                <a:cs typeface="Calibri" pitchFamily="34" charset="-120"/>
              </a:rPr>
              <a:t>Per-VLAN variants add real management overhead</a:t>
            </a:r>
            <a:endParaRPr lang="en-US" sz="115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shuffle.png"/>
          <p:cNvPicPr>
            <a:picLocks noChangeAspect="1"/>
          </p:cNvPicPr>
          <p:nvPr/>
        </p:nvPicPr>
        <p:blipFill>
          <a:blip r:embed="rId5"/>
          <a:stretch>
            <a:fillRect/>
          </a:stretch>
        </p:blipFill>
        <p:spPr>
          <a:xfrm>
            <a:off x="10544861" y="623621"/>
            <a:ext cx="307238" cy="30723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7315200" cy="274320"/>
          </a:xfrm>
          <a:prstGeom prst="rect">
            <a:avLst/>
          </a:prstGeom>
          <a:noFill/>
          <a:ln/>
        </p:spPr>
        <p:txBody>
          <a:bodyPr wrap="square" rtlCol="0" anchor="ctr"/>
          <a:lstStyle/>
          <a:p>
            <a:pPr marL="0" indent="0">
              <a:buNone/>
            </a:pPr>
            <a:r>
              <a:rPr lang="en-US" sz="1200" b="1" kern="0" spc="200" dirty="0">
                <a:solidFill>
                  <a:srgbClr val="0E9594"/>
                </a:solidFill>
                <a:latin typeface="Calibri" pitchFamily="34" charset="0"/>
                <a:ea typeface="Calibri" pitchFamily="34" charset="-122"/>
                <a:cs typeface="Calibri" pitchFamily="34" charset="-120"/>
              </a:rPr>
              <a:t>06 · SECURITY &amp; BEST PRACTICES</a:t>
            </a:r>
            <a:endParaRPr lang="en-US" sz="1200" dirty="0"/>
          </a:p>
        </p:txBody>
      </p:sp>
      <p:sp>
        <p:nvSpPr>
          <p:cNvPr id="3" name="Text 1"/>
          <p:cNvSpPr/>
          <p:nvPr/>
        </p:nvSpPr>
        <p:spPr>
          <a:xfrm>
            <a:off x="530352" y="658368"/>
            <a:ext cx="10515600" cy="731520"/>
          </a:xfrm>
          <a:prstGeom prst="rect">
            <a:avLst/>
          </a:prstGeom>
          <a:noFill/>
          <a:ln/>
        </p:spPr>
        <p:txBody>
          <a:bodyPr wrap="square" rtlCol="0" anchor="ctr"/>
          <a:lstStyle/>
          <a:p>
            <a:pPr marL="0" indent="0">
              <a:buNone/>
            </a:pPr>
            <a:r>
              <a:rPr lang="en-US" sz="3200" b="1" dirty="0">
                <a:solidFill>
                  <a:srgbClr val="16232E"/>
                </a:solidFill>
                <a:latin typeface="Cambria" pitchFamily="34" charset="0"/>
                <a:ea typeface="Cambria" pitchFamily="34" charset="-122"/>
                <a:cs typeface="Cambria" pitchFamily="34" charset="-120"/>
              </a:rPr>
              <a:t>Best Practices</a:t>
            </a:r>
            <a:endParaRPr lang="en-US" sz="3200" dirty="0"/>
          </a:p>
        </p:txBody>
      </p:sp>
      <p:sp>
        <p:nvSpPr>
          <p:cNvPr id="4" name="Shape 2"/>
          <p:cNvSpPr/>
          <p:nvPr/>
        </p:nvSpPr>
        <p:spPr>
          <a:xfrm>
            <a:off x="548640" y="169164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5" name="Shape 3"/>
          <p:cNvSpPr/>
          <p:nvPr/>
        </p:nvSpPr>
        <p:spPr>
          <a:xfrm>
            <a:off x="731520" y="2034540"/>
            <a:ext cx="548640" cy="548640"/>
          </a:xfrm>
          <a:prstGeom prst="ellipse">
            <a:avLst/>
          </a:prstGeom>
          <a:solidFill>
            <a:srgbClr val="134074"/>
          </a:solidFill>
          <a:ln/>
        </p:spPr>
        <p:txBody>
          <a:bodyPr/>
          <a:lstStyle/>
          <a:p>
            <a:endParaRPr lang="en-US"/>
          </a:p>
        </p:txBody>
      </p:sp>
      <p:pic>
        <p:nvPicPr>
          <p:cNvPr id="6" name="Image 0" descr="/home/claude/stp_deck/icons/check_white.png"/>
          <p:cNvPicPr>
            <a:picLocks noChangeAspect="1"/>
          </p:cNvPicPr>
          <p:nvPr/>
        </p:nvPicPr>
        <p:blipFill>
          <a:blip r:embed="rId3"/>
          <a:stretch>
            <a:fillRect/>
          </a:stretch>
        </p:blipFill>
        <p:spPr>
          <a:xfrm>
            <a:off x="854964" y="2157984"/>
            <a:ext cx="301752" cy="301752"/>
          </a:xfrm>
          <a:prstGeom prst="rect">
            <a:avLst/>
          </a:prstGeom>
        </p:spPr>
      </p:pic>
      <p:sp>
        <p:nvSpPr>
          <p:cNvPr id="7" name="Text 4"/>
          <p:cNvSpPr/>
          <p:nvPr/>
        </p:nvSpPr>
        <p:spPr>
          <a:xfrm>
            <a:off x="1463040" y="1828800"/>
            <a:ext cx="4023360" cy="96012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Pin the root bridge deliberately — lower its priority rather than leaving election to chance</a:t>
            </a:r>
            <a:endParaRPr lang="en-US" sz="1250" dirty="0"/>
          </a:p>
        </p:txBody>
      </p:sp>
      <p:sp>
        <p:nvSpPr>
          <p:cNvPr id="8" name="Shape 5"/>
          <p:cNvSpPr/>
          <p:nvPr/>
        </p:nvSpPr>
        <p:spPr>
          <a:xfrm>
            <a:off x="6035040" y="169164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9" name="Shape 6"/>
          <p:cNvSpPr/>
          <p:nvPr/>
        </p:nvSpPr>
        <p:spPr>
          <a:xfrm>
            <a:off x="6217920" y="2034540"/>
            <a:ext cx="548640" cy="548640"/>
          </a:xfrm>
          <a:prstGeom prst="ellipse">
            <a:avLst/>
          </a:prstGeom>
          <a:solidFill>
            <a:srgbClr val="134074"/>
          </a:solidFill>
          <a:ln/>
        </p:spPr>
        <p:txBody>
          <a:bodyPr/>
          <a:lstStyle/>
          <a:p>
            <a:endParaRPr lang="en-US"/>
          </a:p>
        </p:txBody>
      </p:sp>
      <p:pic>
        <p:nvPicPr>
          <p:cNvPr id="10" name="Image 1" descr="/home/claude/stp_deck/icons/check_white.png"/>
          <p:cNvPicPr>
            <a:picLocks noChangeAspect="1"/>
          </p:cNvPicPr>
          <p:nvPr/>
        </p:nvPicPr>
        <p:blipFill>
          <a:blip r:embed="rId3"/>
          <a:stretch>
            <a:fillRect/>
          </a:stretch>
        </p:blipFill>
        <p:spPr>
          <a:xfrm>
            <a:off x="6341364" y="2157984"/>
            <a:ext cx="301752" cy="301752"/>
          </a:xfrm>
          <a:prstGeom prst="rect">
            <a:avLst/>
          </a:prstGeom>
        </p:spPr>
      </p:pic>
      <p:sp>
        <p:nvSpPr>
          <p:cNvPr id="11" name="Text 7"/>
          <p:cNvSpPr/>
          <p:nvPr/>
        </p:nvSpPr>
        <p:spPr>
          <a:xfrm>
            <a:off x="6949440" y="1828800"/>
            <a:ext cx="4023360" cy="96012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Enable BPDU Guard on every access/edge port</a:t>
            </a:r>
            <a:endParaRPr lang="en-US" sz="1250" dirty="0"/>
          </a:p>
        </p:txBody>
      </p:sp>
      <p:sp>
        <p:nvSpPr>
          <p:cNvPr id="12" name="Shape 8"/>
          <p:cNvSpPr/>
          <p:nvPr/>
        </p:nvSpPr>
        <p:spPr>
          <a:xfrm>
            <a:off x="548640" y="315468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13" name="Shape 9"/>
          <p:cNvSpPr/>
          <p:nvPr/>
        </p:nvSpPr>
        <p:spPr>
          <a:xfrm>
            <a:off x="731520" y="3497580"/>
            <a:ext cx="548640" cy="548640"/>
          </a:xfrm>
          <a:prstGeom prst="ellipse">
            <a:avLst/>
          </a:prstGeom>
          <a:solidFill>
            <a:srgbClr val="134074"/>
          </a:solidFill>
          <a:ln/>
        </p:spPr>
        <p:txBody>
          <a:bodyPr/>
          <a:lstStyle/>
          <a:p>
            <a:endParaRPr lang="en-US"/>
          </a:p>
        </p:txBody>
      </p:sp>
      <p:pic>
        <p:nvPicPr>
          <p:cNvPr id="14" name="Image 2" descr="/home/claude/stp_deck/icons/check_white.png"/>
          <p:cNvPicPr>
            <a:picLocks noChangeAspect="1"/>
          </p:cNvPicPr>
          <p:nvPr/>
        </p:nvPicPr>
        <p:blipFill>
          <a:blip r:embed="rId3"/>
          <a:stretch>
            <a:fillRect/>
          </a:stretch>
        </p:blipFill>
        <p:spPr>
          <a:xfrm>
            <a:off x="854964" y="3621024"/>
            <a:ext cx="301752" cy="301752"/>
          </a:xfrm>
          <a:prstGeom prst="rect">
            <a:avLst/>
          </a:prstGeom>
        </p:spPr>
      </p:pic>
      <p:sp>
        <p:nvSpPr>
          <p:cNvPr id="15" name="Text 10"/>
          <p:cNvSpPr/>
          <p:nvPr/>
        </p:nvSpPr>
        <p:spPr>
          <a:xfrm>
            <a:off x="1463040" y="3291840"/>
            <a:ext cx="4023360" cy="96012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Enable Root Guard on ports facing untrusted switches</a:t>
            </a:r>
            <a:endParaRPr lang="en-US" sz="1250" dirty="0"/>
          </a:p>
        </p:txBody>
      </p:sp>
      <p:sp>
        <p:nvSpPr>
          <p:cNvPr id="16" name="Shape 11"/>
          <p:cNvSpPr/>
          <p:nvPr/>
        </p:nvSpPr>
        <p:spPr>
          <a:xfrm>
            <a:off x="6035040" y="315468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17" name="Shape 12"/>
          <p:cNvSpPr/>
          <p:nvPr/>
        </p:nvSpPr>
        <p:spPr>
          <a:xfrm>
            <a:off x="6217920" y="3497580"/>
            <a:ext cx="548640" cy="548640"/>
          </a:xfrm>
          <a:prstGeom prst="ellipse">
            <a:avLst/>
          </a:prstGeom>
          <a:solidFill>
            <a:srgbClr val="134074"/>
          </a:solidFill>
          <a:ln/>
        </p:spPr>
        <p:txBody>
          <a:bodyPr/>
          <a:lstStyle/>
          <a:p>
            <a:endParaRPr lang="en-US"/>
          </a:p>
        </p:txBody>
      </p:sp>
      <p:pic>
        <p:nvPicPr>
          <p:cNvPr id="18" name="Image 3" descr="/home/claude/stp_deck/icons/check_white.png"/>
          <p:cNvPicPr>
            <a:picLocks noChangeAspect="1"/>
          </p:cNvPicPr>
          <p:nvPr/>
        </p:nvPicPr>
        <p:blipFill>
          <a:blip r:embed="rId3"/>
          <a:stretch>
            <a:fillRect/>
          </a:stretch>
        </p:blipFill>
        <p:spPr>
          <a:xfrm>
            <a:off x="6341364" y="3621024"/>
            <a:ext cx="301752" cy="301752"/>
          </a:xfrm>
          <a:prstGeom prst="rect">
            <a:avLst/>
          </a:prstGeom>
        </p:spPr>
      </p:pic>
      <p:sp>
        <p:nvSpPr>
          <p:cNvPr id="19" name="Text 13"/>
          <p:cNvSpPr/>
          <p:nvPr/>
        </p:nvSpPr>
        <p:spPr>
          <a:xfrm>
            <a:off x="6949440" y="3291840"/>
            <a:ext cx="4023360" cy="96012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Use PortFast only on true end-device ports, never between switches</a:t>
            </a:r>
            <a:endParaRPr lang="en-US" sz="1250" dirty="0"/>
          </a:p>
        </p:txBody>
      </p:sp>
      <p:sp>
        <p:nvSpPr>
          <p:cNvPr id="20" name="Shape 14"/>
          <p:cNvSpPr/>
          <p:nvPr/>
        </p:nvSpPr>
        <p:spPr>
          <a:xfrm>
            <a:off x="548640" y="461772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21" name="Shape 15"/>
          <p:cNvSpPr/>
          <p:nvPr/>
        </p:nvSpPr>
        <p:spPr>
          <a:xfrm>
            <a:off x="731520" y="4960620"/>
            <a:ext cx="548640" cy="548640"/>
          </a:xfrm>
          <a:prstGeom prst="ellipse">
            <a:avLst/>
          </a:prstGeom>
          <a:solidFill>
            <a:srgbClr val="134074"/>
          </a:solidFill>
          <a:ln/>
        </p:spPr>
        <p:txBody>
          <a:bodyPr/>
          <a:lstStyle/>
          <a:p>
            <a:endParaRPr lang="en-US"/>
          </a:p>
        </p:txBody>
      </p:sp>
      <p:pic>
        <p:nvPicPr>
          <p:cNvPr id="22" name="Image 4" descr="/home/claude/stp_deck/icons/check_white.png"/>
          <p:cNvPicPr>
            <a:picLocks noChangeAspect="1"/>
          </p:cNvPicPr>
          <p:nvPr/>
        </p:nvPicPr>
        <p:blipFill>
          <a:blip r:embed="rId3"/>
          <a:stretch>
            <a:fillRect/>
          </a:stretch>
        </p:blipFill>
        <p:spPr>
          <a:xfrm>
            <a:off x="854964" y="5084064"/>
            <a:ext cx="301752" cy="301752"/>
          </a:xfrm>
          <a:prstGeom prst="rect">
            <a:avLst/>
          </a:prstGeom>
        </p:spPr>
      </p:pic>
      <p:sp>
        <p:nvSpPr>
          <p:cNvPr id="23" name="Text 16"/>
          <p:cNvSpPr/>
          <p:nvPr/>
        </p:nvSpPr>
        <p:spPr>
          <a:xfrm>
            <a:off x="1463040" y="4754880"/>
            <a:ext cx="4023360" cy="96012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Prefer RSTP or MSTP over classic 802.1D wherever supported</a:t>
            </a:r>
            <a:endParaRPr lang="en-US" sz="1250" dirty="0"/>
          </a:p>
        </p:txBody>
      </p:sp>
      <p:sp>
        <p:nvSpPr>
          <p:cNvPr id="24" name="Shape 17"/>
          <p:cNvSpPr/>
          <p:nvPr/>
        </p:nvSpPr>
        <p:spPr>
          <a:xfrm>
            <a:off x="6035040" y="4617720"/>
            <a:ext cx="5120640" cy="1234440"/>
          </a:xfrm>
          <a:prstGeom prst="roundRect">
            <a:avLst>
              <a:gd name="adj" fmla="val 5926"/>
            </a:avLst>
          </a:prstGeom>
          <a:solidFill>
            <a:srgbClr val="F2F6F8"/>
          </a:solidFill>
          <a:ln w="12700">
            <a:solidFill>
              <a:srgbClr val="E4EAEE"/>
            </a:solidFill>
            <a:prstDash val="solid"/>
          </a:ln>
        </p:spPr>
        <p:txBody>
          <a:bodyPr/>
          <a:lstStyle/>
          <a:p>
            <a:endParaRPr lang="en-US"/>
          </a:p>
        </p:txBody>
      </p:sp>
      <p:sp>
        <p:nvSpPr>
          <p:cNvPr id="25" name="Shape 18"/>
          <p:cNvSpPr/>
          <p:nvPr/>
        </p:nvSpPr>
        <p:spPr>
          <a:xfrm>
            <a:off x="6217920" y="4960620"/>
            <a:ext cx="548640" cy="548640"/>
          </a:xfrm>
          <a:prstGeom prst="ellipse">
            <a:avLst/>
          </a:prstGeom>
          <a:solidFill>
            <a:srgbClr val="134074"/>
          </a:solidFill>
          <a:ln/>
        </p:spPr>
        <p:txBody>
          <a:bodyPr/>
          <a:lstStyle/>
          <a:p>
            <a:endParaRPr lang="en-US"/>
          </a:p>
        </p:txBody>
      </p:sp>
      <p:pic>
        <p:nvPicPr>
          <p:cNvPr id="26" name="Image 5" descr="/home/claude/stp_deck/icons/check_white.png"/>
          <p:cNvPicPr>
            <a:picLocks noChangeAspect="1"/>
          </p:cNvPicPr>
          <p:nvPr/>
        </p:nvPicPr>
        <p:blipFill>
          <a:blip r:embed="rId3"/>
          <a:stretch>
            <a:fillRect/>
          </a:stretch>
        </p:blipFill>
        <p:spPr>
          <a:xfrm>
            <a:off x="6341364" y="5084064"/>
            <a:ext cx="301752" cy="301752"/>
          </a:xfrm>
          <a:prstGeom prst="rect">
            <a:avLst/>
          </a:prstGeom>
        </p:spPr>
      </p:pic>
      <p:sp>
        <p:nvSpPr>
          <p:cNvPr id="27" name="Text 19"/>
          <p:cNvSpPr/>
          <p:nvPr/>
        </p:nvSpPr>
        <p:spPr>
          <a:xfrm>
            <a:off x="6949440" y="4754880"/>
            <a:ext cx="4023360" cy="960120"/>
          </a:xfrm>
          <a:prstGeom prst="rect">
            <a:avLst/>
          </a:prstGeom>
          <a:noFill/>
          <a:ln/>
        </p:spPr>
        <p:txBody>
          <a:bodyPr wrap="square" rtlCol="0" anchor="ctr"/>
          <a:lstStyle/>
          <a:p>
            <a:pPr marL="0" indent="0">
              <a:buNone/>
            </a:pPr>
            <a:r>
              <a:rPr lang="en-US" sz="1250" dirty="0">
                <a:solidFill>
                  <a:srgbClr val="16232E"/>
                </a:solidFill>
                <a:latin typeface="Calibri" pitchFamily="34" charset="0"/>
                <a:ea typeface="Calibri" pitchFamily="34" charset="-122"/>
                <a:cs typeface="Calibri" pitchFamily="34" charset="-120"/>
              </a:rPr>
              <a:t>Document your intended topology so blocked ports are expected, not alarming</a:t>
            </a:r>
            <a:endParaRPr lang="en-US" sz="1250" dirty="0"/>
          </a:p>
        </p:txBody>
      </p:sp>
      <p:sp>
        <p:nvSpPr>
          <p:cNvPr id="29" name="Text 20"/>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27</a:t>
            </a:r>
            <a:endParaRPr lang="en-US" sz="1000" dirty="0"/>
          </a:p>
        </p:txBody>
      </p:sp>
      <p:sp>
        <p:nvSpPr>
          <p:cNvPr id="30" name="Text 21"/>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checkcircle.png"/>
          <p:cNvPicPr>
            <a:picLocks noChangeAspect="1"/>
          </p:cNvPicPr>
          <p:nvPr/>
        </p:nvPicPr>
        <p:blipFill>
          <a:blip r:embed="rId4"/>
          <a:stretch>
            <a:fillRect/>
          </a:stretch>
        </p:blipFill>
        <p:spPr>
          <a:xfrm>
            <a:off x="10544861" y="623621"/>
            <a:ext cx="307238" cy="30723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ASSESSMENT</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How You'll Be Assessed</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Each lab step is verified before the group moves on — the instructor checks your show spanning-tree output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are assessed on the topology you can explain, not just the one the switch produced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When a port blocks where you did not expect it, a correct diagnosis counts as much as a correct command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Checkpoint questions between sections are formative, not graded</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Success criteria — by the close of this session each group can name its root bridge and say why it won, point at the blocked port, force the root onto the other switch, and state the recovery time they measured.</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Assessment</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4">
    <p:bg>
      <p:bgPr>
        <a:solidFill>
          <a:srgbClr val="0B2545"/>
        </a:solidFill>
        <a:effectLst/>
      </p:bgPr>
    </p:bg>
    <p:spTree>
      <p:nvGrpSpPr>
        <p:cNvPr id="1" name=""/>
        <p:cNvGrpSpPr/>
        <p:nvPr/>
      </p:nvGrpSpPr>
      <p:grpSpPr>
        <a:xfrm>
          <a:off x="0" y="0"/>
          <a:ext cx="0" cy="0"/>
          <a:chOff x="0" y="0"/>
          <a:chExt cx="0" cy="0"/>
        </a:xfrm>
      </p:grpSpPr>
      <p:sp>
        <p:nvSpPr>
          <p:cNvPr id="2" name="Text 0"/>
          <p:cNvSpPr/>
          <p:nvPr/>
        </p:nvSpPr>
        <p:spPr>
          <a:xfrm>
            <a:off x="640080" y="548640"/>
            <a:ext cx="9144000" cy="64008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Key Takeaways</a:t>
            </a:r>
            <a:endParaRPr lang="en-US" sz="3200" dirty="0"/>
          </a:p>
        </p:txBody>
      </p:sp>
      <p:sp>
        <p:nvSpPr>
          <p:cNvPr id="3" name="Shape 1"/>
          <p:cNvSpPr/>
          <p:nvPr/>
        </p:nvSpPr>
        <p:spPr>
          <a:xfrm>
            <a:off x="640080" y="1463040"/>
            <a:ext cx="5120640" cy="2011680"/>
          </a:xfrm>
          <a:prstGeom prst="roundRect">
            <a:avLst>
              <a:gd name="adj" fmla="val 3636"/>
            </a:avLst>
          </a:prstGeom>
          <a:solidFill>
            <a:srgbClr val="13315C"/>
          </a:solidFill>
          <a:ln/>
        </p:spPr>
        <p:txBody>
          <a:bodyPr/>
          <a:lstStyle/>
          <a:p>
            <a:endParaRPr lang="en-US"/>
          </a:p>
        </p:txBody>
      </p:sp>
      <p:sp>
        <p:nvSpPr>
          <p:cNvPr id="4" name="Text 2"/>
          <p:cNvSpPr/>
          <p:nvPr/>
        </p:nvSpPr>
        <p:spPr>
          <a:xfrm>
            <a:off x="914400" y="1691640"/>
            <a:ext cx="4572000" cy="457200"/>
          </a:xfrm>
          <a:prstGeom prst="rect">
            <a:avLst/>
          </a:prstGeom>
          <a:noFill/>
          <a:ln/>
        </p:spPr>
        <p:txBody>
          <a:bodyPr wrap="square" rtlCol="0" anchor="ctr"/>
          <a:lstStyle/>
          <a:p>
            <a:pPr marL="0" indent="0">
              <a:buNone/>
            </a:pPr>
            <a:r>
              <a:rPr lang="en-US" sz="1600" b="1" dirty="0">
                <a:solidFill>
                  <a:srgbClr val="0E9594"/>
                </a:solidFill>
                <a:latin typeface="Calibri" pitchFamily="34" charset="0"/>
                <a:ea typeface="Calibri" pitchFamily="34" charset="-122"/>
                <a:cs typeface="Calibri" pitchFamily="34" charset="-120"/>
              </a:rPr>
              <a:t>Loops are the enemy</a:t>
            </a:r>
            <a:endParaRPr lang="en-US" sz="1600" dirty="0"/>
          </a:p>
        </p:txBody>
      </p:sp>
      <p:sp>
        <p:nvSpPr>
          <p:cNvPr id="5" name="Text 3"/>
          <p:cNvSpPr/>
          <p:nvPr/>
        </p:nvSpPr>
        <p:spPr>
          <a:xfrm>
            <a:off x="914400" y="2194560"/>
            <a:ext cx="4572000" cy="1097280"/>
          </a:xfrm>
          <a:prstGeom prst="rect">
            <a:avLst/>
          </a:prstGeom>
          <a:noFill/>
          <a:ln/>
        </p:spPr>
        <p:txBody>
          <a:bodyPr wrap="square" rtlCol="0" anchor="t"/>
          <a:lstStyle/>
          <a:p>
            <a:pPr marL="0" indent="0">
              <a:lnSpc>
                <a:spcPct val="125000"/>
              </a:lnSpc>
              <a:buNone/>
            </a:pPr>
            <a:r>
              <a:rPr lang="en-US" sz="1300" dirty="0">
                <a:solidFill>
                  <a:srgbClr val="F2F6F9"/>
                </a:solidFill>
                <a:latin typeface="Calibri" pitchFamily="34" charset="0"/>
                <a:ea typeface="Calibri" pitchFamily="34" charset="-122"/>
                <a:cs typeface="Calibri" pitchFamily="34" charset="-120"/>
              </a:rPr>
              <a:t>Redundant Layer 2 links without a control protocol cause broadcast storms.</a:t>
            </a:r>
            <a:endParaRPr lang="en-US" sz="1300" dirty="0"/>
          </a:p>
        </p:txBody>
      </p:sp>
      <p:sp>
        <p:nvSpPr>
          <p:cNvPr id="6" name="Shape 4"/>
          <p:cNvSpPr/>
          <p:nvPr/>
        </p:nvSpPr>
        <p:spPr>
          <a:xfrm>
            <a:off x="6217920" y="1463040"/>
            <a:ext cx="5120640" cy="2011680"/>
          </a:xfrm>
          <a:prstGeom prst="roundRect">
            <a:avLst>
              <a:gd name="adj" fmla="val 3636"/>
            </a:avLst>
          </a:prstGeom>
          <a:solidFill>
            <a:srgbClr val="13315C"/>
          </a:solidFill>
          <a:ln/>
        </p:spPr>
        <p:txBody>
          <a:bodyPr/>
          <a:lstStyle/>
          <a:p>
            <a:endParaRPr lang="en-US"/>
          </a:p>
        </p:txBody>
      </p:sp>
      <p:sp>
        <p:nvSpPr>
          <p:cNvPr id="7" name="Text 5"/>
          <p:cNvSpPr/>
          <p:nvPr/>
        </p:nvSpPr>
        <p:spPr>
          <a:xfrm>
            <a:off x="6492240" y="1691640"/>
            <a:ext cx="4572000" cy="457200"/>
          </a:xfrm>
          <a:prstGeom prst="rect">
            <a:avLst/>
          </a:prstGeom>
          <a:noFill/>
          <a:ln/>
        </p:spPr>
        <p:txBody>
          <a:bodyPr wrap="square" rtlCol="0" anchor="ctr"/>
          <a:lstStyle/>
          <a:p>
            <a:pPr marL="0" indent="0">
              <a:buNone/>
            </a:pPr>
            <a:r>
              <a:rPr lang="en-US" sz="1600" b="1" dirty="0">
                <a:solidFill>
                  <a:srgbClr val="0E9594"/>
                </a:solidFill>
                <a:latin typeface="Calibri" pitchFamily="34" charset="0"/>
                <a:ea typeface="Calibri" pitchFamily="34" charset="-122"/>
                <a:cs typeface="Calibri" pitchFamily="34" charset="-120"/>
              </a:rPr>
              <a:t>STP builds one tree</a:t>
            </a:r>
            <a:endParaRPr lang="en-US" sz="1600" dirty="0"/>
          </a:p>
        </p:txBody>
      </p:sp>
      <p:sp>
        <p:nvSpPr>
          <p:cNvPr id="8" name="Text 6"/>
          <p:cNvSpPr/>
          <p:nvPr/>
        </p:nvSpPr>
        <p:spPr>
          <a:xfrm>
            <a:off x="6492240" y="2194560"/>
            <a:ext cx="4572000" cy="1097280"/>
          </a:xfrm>
          <a:prstGeom prst="rect">
            <a:avLst/>
          </a:prstGeom>
          <a:noFill/>
          <a:ln/>
        </p:spPr>
        <p:txBody>
          <a:bodyPr wrap="square" rtlCol="0" anchor="t"/>
          <a:lstStyle/>
          <a:p>
            <a:pPr marL="0" indent="0">
              <a:lnSpc>
                <a:spcPct val="125000"/>
              </a:lnSpc>
              <a:buNone/>
            </a:pPr>
            <a:r>
              <a:rPr lang="en-US" sz="1300" dirty="0">
                <a:solidFill>
                  <a:srgbClr val="F2F6F9"/>
                </a:solidFill>
                <a:latin typeface="Calibri" pitchFamily="34" charset="0"/>
                <a:ea typeface="Calibri" pitchFamily="34" charset="-122"/>
                <a:cs typeface="Calibri" pitchFamily="34" charset="-120"/>
              </a:rPr>
              <a:t>A Root Bridge is elected, and every other switch finds its best path to it.</a:t>
            </a:r>
            <a:endParaRPr lang="en-US" sz="1300" dirty="0"/>
          </a:p>
        </p:txBody>
      </p:sp>
      <p:sp>
        <p:nvSpPr>
          <p:cNvPr id="9" name="Shape 7"/>
          <p:cNvSpPr/>
          <p:nvPr/>
        </p:nvSpPr>
        <p:spPr>
          <a:xfrm>
            <a:off x="640080" y="3749040"/>
            <a:ext cx="5120640" cy="2011680"/>
          </a:xfrm>
          <a:prstGeom prst="roundRect">
            <a:avLst>
              <a:gd name="adj" fmla="val 3636"/>
            </a:avLst>
          </a:prstGeom>
          <a:solidFill>
            <a:srgbClr val="13315C"/>
          </a:solidFill>
          <a:ln/>
        </p:spPr>
        <p:txBody>
          <a:bodyPr/>
          <a:lstStyle/>
          <a:p>
            <a:endParaRPr lang="en-US"/>
          </a:p>
        </p:txBody>
      </p:sp>
      <p:sp>
        <p:nvSpPr>
          <p:cNvPr id="10" name="Text 8"/>
          <p:cNvSpPr/>
          <p:nvPr/>
        </p:nvSpPr>
        <p:spPr>
          <a:xfrm>
            <a:off x="914400" y="3977640"/>
            <a:ext cx="4572000" cy="457200"/>
          </a:xfrm>
          <a:prstGeom prst="rect">
            <a:avLst/>
          </a:prstGeom>
          <a:noFill/>
          <a:ln/>
        </p:spPr>
        <p:txBody>
          <a:bodyPr wrap="square" rtlCol="0" anchor="ctr"/>
          <a:lstStyle/>
          <a:p>
            <a:pPr marL="0" indent="0">
              <a:buNone/>
            </a:pPr>
            <a:r>
              <a:rPr lang="en-US" sz="1600" b="1" dirty="0">
                <a:solidFill>
                  <a:srgbClr val="0E9594"/>
                </a:solidFill>
                <a:latin typeface="Calibri" pitchFamily="34" charset="0"/>
                <a:ea typeface="Calibri" pitchFamily="34" charset="-122"/>
                <a:cs typeface="Calibri" pitchFamily="34" charset="-120"/>
              </a:rPr>
              <a:t>Ports have roles &amp; states</a:t>
            </a:r>
            <a:endParaRPr lang="en-US" sz="1600" dirty="0"/>
          </a:p>
        </p:txBody>
      </p:sp>
      <p:sp>
        <p:nvSpPr>
          <p:cNvPr id="11" name="Text 9"/>
          <p:cNvSpPr/>
          <p:nvPr/>
        </p:nvSpPr>
        <p:spPr>
          <a:xfrm>
            <a:off x="914400" y="4480560"/>
            <a:ext cx="4572000" cy="1097280"/>
          </a:xfrm>
          <a:prstGeom prst="rect">
            <a:avLst/>
          </a:prstGeom>
          <a:noFill/>
          <a:ln/>
        </p:spPr>
        <p:txBody>
          <a:bodyPr wrap="square" rtlCol="0" anchor="t"/>
          <a:lstStyle/>
          <a:p>
            <a:pPr marL="0" indent="0">
              <a:lnSpc>
                <a:spcPct val="125000"/>
              </a:lnSpc>
              <a:buNone/>
            </a:pPr>
            <a:r>
              <a:rPr lang="en-US" sz="1300" dirty="0">
                <a:solidFill>
                  <a:srgbClr val="F2F6F9"/>
                </a:solidFill>
                <a:latin typeface="Calibri" pitchFamily="34" charset="0"/>
                <a:ea typeface="Calibri" pitchFamily="34" charset="-122"/>
                <a:cs typeface="Calibri" pitchFamily="34" charset="-120"/>
              </a:rPr>
              <a:t>Root, Designated, and Blocking ports move through Blocking → Listening → Learning → Forwarding.</a:t>
            </a:r>
            <a:endParaRPr lang="en-US" sz="1300" dirty="0"/>
          </a:p>
        </p:txBody>
      </p:sp>
      <p:sp>
        <p:nvSpPr>
          <p:cNvPr id="12" name="Shape 10"/>
          <p:cNvSpPr/>
          <p:nvPr/>
        </p:nvSpPr>
        <p:spPr>
          <a:xfrm>
            <a:off x="6217920" y="3749040"/>
            <a:ext cx="5120640" cy="2011680"/>
          </a:xfrm>
          <a:prstGeom prst="roundRect">
            <a:avLst>
              <a:gd name="adj" fmla="val 3636"/>
            </a:avLst>
          </a:prstGeom>
          <a:solidFill>
            <a:srgbClr val="13315C"/>
          </a:solidFill>
          <a:ln/>
        </p:spPr>
        <p:txBody>
          <a:bodyPr/>
          <a:lstStyle/>
          <a:p>
            <a:endParaRPr lang="en-US"/>
          </a:p>
        </p:txBody>
      </p:sp>
      <p:sp>
        <p:nvSpPr>
          <p:cNvPr id="13" name="Text 11"/>
          <p:cNvSpPr/>
          <p:nvPr/>
        </p:nvSpPr>
        <p:spPr>
          <a:xfrm>
            <a:off x="6492240" y="3977640"/>
            <a:ext cx="4572000" cy="457200"/>
          </a:xfrm>
          <a:prstGeom prst="rect">
            <a:avLst/>
          </a:prstGeom>
          <a:noFill/>
          <a:ln/>
        </p:spPr>
        <p:txBody>
          <a:bodyPr wrap="square" rtlCol="0" anchor="ctr"/>
          <a:lstStyle/>
          <a:p>
            <a:pPr marL="0" indent="0">
              <a:buNone/>
            </a:pPr>
            <a:r>
              <a:rPr lang="en-US" sz="1600" b="1" dirty="0">
                <a:solidFill>
                  <a:srgbClr val="0E9594"/>
                </a:solidFill>
                <a:latin typeface="Calibri" pitchFamily="34" charset="0"/>
                <a:ea typeface="Calibri" pitchFamily="34" charset="-122"/>
                <a:cs typeface="Calibri" pitchFamily="34" charset="-120"/>
              </a:rPr>
              <a:t>Newer variants are faster</a:t>
            </a:r>
            <a:endParaRPr lang="en-US" sz="1600" dirty="0"/>
          </a:p>
        </p:txBody>
      </p:sp>
      <p:sp>
        <p:nvSpPr>
          <p:cNvPr id="14" name="Text 12"/>
          <p:cNvSpPr/>
          <p:nvPr/>
        </p:nvSpPr>
        <p:spPr>
          <a:xfrm>
            <a:off x="6492240" y="4480560"/>
            <a:ext cx="4572000" cy="1097280"/>
          </a:xfrm>
          <a:prstGeom prst="rect">
            <a:avLst/>
          </a:prstGeom>
          <a:noFill/>
          <a:ln/>
        </p:spPr>
        <p:txBody>
          <a:bodyPr wrap="square" rtlCol="0" anchor="t"/>
          <a:lstStyle/>
          <a:p>
            <a:pPr marL="0" indent="0">
              <a:lnSpc>
                <a:spcPct val="125000"/>
              </a:lnSpc>
              <a:buNone/>
            </a:pPr>
            <a:r>
              <a:rPr lang="en-US" sz="1300" dirty="0">
                <a:solidFill>
                  <a:srgbClr val="F2F6F9"/>
                </a:solidFill>
                <a:latin typeface="Calibri" pitchFamily="34" charset="0"/>
                <a:ea typeface="Calibri" pitchFamily="34" charset="-122"/>
                <a:cs typeface="Calibri" pitchFamily="34" charset="-120"/>
              </a:rPr>
              <a:t>RSTP, PVST+, and MSTP improve convergence speed and VLAN flexibility over classic 802.1D.</a:t>
            </a:r>
            <a:endParaRPr lang="en-US" sz="1300" dirty="0"/>
          </a:p>
        </p:txBody>
      </p:sp>
      <p:sp>
        <p:nvSpPr>
          <p:cNvPr id="16" name="Text 13"/>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29</a:t>
            </a:r>
            <a:endParaRPr lang="en-US" sz="1000" dirty="0"/>
          </a:p>
        </p:txBody>
      </p:sp>
      <p:sp>
        <p:nvSpPr>
          <p:cNvPr id="17" name="Text 14"/>
          <p:cNvSpPr/>
          <p:nvPr/>
        </p:nvSpPr>
        <p:spPr>
          <a:xfrm>
            <a:off x="548640" y="6528816"/>
            <a:ext cx="7315200" cy="274320"/>
          </a:xfrm>
          <a:prstGeom prst="rect">
            <a:avLst/>
          </a:prstGeom>
          <a:noFill/>
          <a:ln/>
        </p:spPr>
        <p:txBody>
          <a:bodyPr wrap="square" rtlCol="0" anchor="ctr"/>
          <a:lstStyle/>
          <a:p>
            <a:pPr marL="0" indent="0" algn="l">
              <a:buNone/>
            </a:pPr>
            <a:r>
              <a:rPr lang="en-US" sz="1000" dirty="0">
                <a:solidFill>
                  <a:srgbClr val="5B6B76"/>
                </a:solidFill>
                <a:latin typeface="Calibri" pitchFamily="34" charset="0"/>
                <a:ea typeface="Calibri" pitchFamily="34" charset="-122"/>
                <a:cs typeface="Calibri" pitchFamily="34" charset="-120"/>
              </a:rPr>
              <a:t>Spanning Tree Protocol</a:t>
            </a:r>
            <a:endParaRPr lang="en-US" sz="1000" dirty="0"/>
          </a:p>
        </p:txBody>
      </p:sp>
      <p:sp>
        <p:nvSpPr>
          <p:cNvPr id="960"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961" name="Icon" descr="icons/checkcircle.png"/>
          <p:cNvPicPr>
            <a:picLocks noChangeAspect="1"/>
          </p:cNvPicPr>
          <p:nvPr/>
        </p:nvPicPr>
        <p:blipFill>
          <a:blip r:embed="rId3"/>
          <a:stretch>
            <a:fillRect/>
          </a:stretch>
        </p:blipFill>
        <p:spPr>
          <a:xfrm>
            <a:off x="10544861" y="623621"/>
            <a:ext cx="307238" cy="30723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INSTRUCTOR NOTES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Answer Key</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173736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1     </a:t>
            </a:r>
            <a:r>
              <a:rPr lang="en-US" sz="1800" b="1" dirty="0">
                <a:solidFill>
                  <a:srgbClr val="0E9594"/>
                </a:solidFill>
                <a:latin typeface="Calibri" pitchFamily="34" charset="0"/>
                <a:ea typeface="Calibri" pitchFamily="34" charset="-122"/>
                <a:cs typeface="Calibri" pitchFamily="34" charset="-120"/>
              </a:rPr>
              <a:t>B</a:t>
            </a:r>
          </a:p>
        </p:txBody>
      </p:sp>
      <p:sp>
        <p:nvSpPr>
          <p:cNvPr id="8" name="Text 8"/>
          <p:cNvSpPr txBox="1"/>
          <p:nvPr/>
        </p:nvSpPr>
        <p:spPr>
          <a:xfrm>
            <a:off x="82296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Ethernet has no TTL, so a looped frame is forwarded forever. IP headers expire; Ethernet headers do not.</a:t>
            </a:r>
          </a:p>
        </p:txBody>
      </p:sp>
      <p:sp>
        <p:nvSpPr>
          <p:cNvPr id="9" name="Card 9"/>
          <p:cNvSpPr/>
          <p:nvPr/>
        </p:nvSpPr>
        <p:spPr>
          <a:xfrm>
            <a:off x="4353560" y="1828800"/>
            <a:ext cx="3484880" cy="1737360"/>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462788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2     </a:t>
            </a:r>
            <a:r>
              <a:rPr lang="en-US" sz="1800" b="1" dirty="0">
                <a:solidFill>
                  <a:srgbClr val="0E9594"/>
                </a:solidFill>
                <a:latin typeface="Calibri" pitchFamily="34" charset="0"/>
                <a:ea typeface="Calibri" pitchFamily="34" charset="-122"/>
                <a:cs typeface="Calibri" pitchFamily="34" charset="-120"/>
              </a:rPr>
              <a:t>B</a:t>
            </a:r>
          </a:p>
        </p:txBody>
      </p:sp>
      <p:sp>
        <p:nvSpPr>
          <p:cNvPr id="11" name="Text 11"/>
          <p:cNvSpPr txBox="1"/>
          <p:nvPr/>
        </p:nvSpPr>
        <p:spPr>
          <a:xfrm>
            <a:off x="462788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With equal priority the Bridge ID is decided by MAC address, and lower always wins.</a:t>
            </a:r>
          </a:p>
        </p:txBody>
      </p:sp>
      <p:sp>
        <p:nvSpPr>
          <p:cNvPr id="12" name="Card 12"/>
          <p:cNvSpPr/>
          <p:nvPr/>
        </p:nvSpPr>
        <p:spPr>
          <a:xfrm>
            <a:off x="8158480" y="1828800"/>
            <a:ext cx="3484880" cy="1737360"/>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43280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3     </a:t>
            </a:r>
            <a:r>
              <a:rPr lang="en-US" sz="1800" b="1" dirty="0">
                <a:solidFill>
                  <a:srgbClr val="0E9594"/>
                </a:solidFill>
                <a:latin typeface="Calibri" pitchFamily="34" charset="0"/>
                <a:ea typeface="Calibri" pitchFamily="34" charset="-122"/>
                <a:cs typeface="Calibri" pitchFamily="34" charset="-120"/>
              </a:rPr>
              <a:t>B</a:t>
            </a:r>
          </a:p>
        </p:txBody>
      </p:sp>
      <p:sp>
        <p:nvSpPr>
          <p:cNvPr id="14" name="Text 14"/>
          <p:cNvSpPr txBox="1"/>
          <p:nvPr/>
        </p:nvSpPr>
        <p:spPr>
          <a:xfrm>
            <a:off x="843280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Root path cost accumulates hop by hop, so each switch knows how far it is from the root.</a:t>
            </a:r>
          </a:p>
        </p:txBody>
      </p:sp>
      <p:sp>
        <p:nvSpPr>
          <p:cNvPr id="15" name="Card 15"/>
          <p:cNvSpPr/>
          <p:nvPr/>
        </p:nvSpPr>
        <p:spPr>
          <a:xfrm>
            <a:off x="548640" y="3840480"/>
            <a:ext cx="3484880" cy="1737360"/>
          </a:xfrm>
          <a:prstGeom prst="roundRect">
            <a:avLst>
              <a:gd name="adj" fmla="val 2400"/>
            </a:avLst>
          </a:prstGeom>
          <a:solidFill>
            <a:srgbClr val="F2F6F9"/>
          </a:solidFill>
          <a:ln/>
        </p:spPr>
        <p:txBody>
          <a:bodyPr/>
          <a:lstStyle/>
          <a:p>
            <a:endParaRPr lang="en-US"/>
          </a:p>
        </p:txBody>
      </p:sp>
      <p:sp>
        <p:nvSpPr>
          <p:cNvPr id="16" name="Text 16"/>
          <p:cNvSpPr txBox="1"/>
          <p:nvPr/>
        </p:nvSpPr>
        <p:spPr>
          <a:xfrm>
            <a:off x="82296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4     </a:t>
            </a:r>
            <a:r>
              <a:rPr lang="en-US" sz="1800" b="1" dirty="0">
                <a:solidFill>
                  <a:srgbClr val="0E9594"/>
                </a:solidFill>
                <a:latin typeface="Calibri" pitchFamily="34" charset="0"/>
                <a:ea typeface="Calibri" pitchFamily="34" charset="-122"/>
                <a:cs typeface="Calibri" pitchFamily="34" charset="-120"/>
              </a:rPr>
              <a:t>C</a:t>
            </a:r>
          </a:p>
        </p:txBody>
      </p:sp>
      <p:sp>
        <p:nvSpPr>
          <p:cNvPr id="17" name="Text 17"/>
          <p:cNvSpPr txBox="1"/>
          <p:nvPr/>
        </p:nvSpPr>
        <p:spPr>
          <a:xfrm>
            <a:off x="82296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Blocking 20s, then Listening 15s, then Learning 15s — 50 seconds worst case in 802.1D.</a:t>
            </a:r>
          </a:p>
        </p:txBody>
      </p:sp>
      <p:sp>
        <p:nvSpPr>
          <p:cNvPr id="18" name="Card 18"/>
          <p:cNvSpPr/>
          <p:nvPr/>
        </p:nvSpPr>
        <p:spPr>
          <a:xfrm>
            <a:off x="4353560" y="3840480"/>
            <a:ext cx="3484880" cy="1737360"/>
          </a:xfrm>
          <a:prstGeom prst="roundRect">
            <a:avLst>
              <a:gd name="adj" fmla="val 2400"/>
            </a:avLst>
          </a:prstGeom>
          <a:solidFill>
            <a:srgbClr val="F2F6F9"/>
          </a:solidFill>
          <a:ln/>
        </p:spPr>
        <p:txBody>
          <a:bodyPr/>
          <a:lstStyle/>
          <a:p>
            <a:endParaRPr lang="en-US"/>
          </a:p>
        </p:txBody>
      </p:sp>
      <p:sp>
        <p:nvSpPr>
          <p:cNvPr id="19" name="Text 19"/>
          <p:cNvSpPr txBox="1"/>
          <p:nvPr/>
        </p:nvSpPr>
        <p:spPr>
          <a:xfrm>
            <a:off x="462788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5     </a:t>
            </a:r>
            <a:r>
              <a:rPr lang="en-US" sz="1800" b="1" dirty="0">
                <a:solidFill>
                  <a:srgbClr val="0E9594"/>
                </a:solidFill>
                <a:latin typeface="Calibri" pitchFamily="34" charset="0"/>
                <a:ea typeface="Calibri" pitchFamily="34" charset="-122"/>
                <a:cs typeface="Calibri" pitchFamily="34" charset="-120"/>
              </a:rPr>
              <a:t>B</a:t>
            </a:r>
          </a:p>
        </p:txBody>
      </p:sp>
      <p:sp>
        <p:nvSpPr>
          <p:cNvPr id="20" name="Text 20"/>
          <p:cNvSpPr txBox="1"/>
          <p:nvPr/>
        </p:nvSpPr>
        <p:spPr>
          <a:xfrm>
            <a:off x="462788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Each non-root switch has exactly one root port: its lowest-cost path toward the root.</a:t>
            </a:r>
          </a:p>
        </p:txBody>
      </p:sp>
      <p:sp>
        <p:nvSpPr>
          <p:cNvPr id="21" name="Card 21"/>
          <p:cNvSpPr/>
          <p:nvPr/>
        </p:nvSpPr>
        <p:spPr>
          <a:xfrm>
            <a:off x="8158480" y="3840480"/>
            <a:ext cx="3484880" cy="1737360"/>
          </a:xfrm>
          <a:prstGeom prst="roundRect">
            <a:avLst>
              <a:gd name="adj" fmla="val 2400"/>
            </a:avLst>
          </a:prstGeom>
          <a:solidFill>
            <a:srgbClr val="F2F6F9"/>
          </a:solidFill>
          <a:ln/>
        </p:spPr>
        <p:txBody>
          <a:bodyPr/>
          <a:lstStyle/>
          <a:p>
            <a:endParaRPr lang="en-US"/>
          </a:p>
        </p:txBody>
      </p:sp>
      <p:sp>
        <p:nvSpPr>
          <p:cNvPr id="22" name="Text 22"/>
          <p:cNvSpPr txBox="1"/>
          <p:nvPr/>
        </p:nvSpPr>
        <p:spPr>
          <a:xfrm>
            <a:off x="843280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6     </a:t>
            </a:r>
            <a:r>
              <a:rPr lang="en-US" sz="1800" b="1" dirty="0">
                <a:solidFill>
                  <a:srgbClr val="0E9594"/>
                </a:solidFill>
                <a:latin typeface="Calibri" pitchFamily="34" charset="0"/>
                <a:ea typeface="Calibri" pitchFamily="34" charset="-122"/>
                <a:cs typeface="Calibri" pitchFamily="34" charset="-120"/>
              </a:rPr>
              <a:t>B</a:t>
            </a:r>
          </a:p>
        </p:txBody>
      </p:sp>
      <p:sp>
        <p:nvSpPr>
          <p:cNvPr id="23" name="Text 23"/>
          <p:cNvSpPr txBox="1"/>
          <p:nvPr/>
        </p:nvSpPr>
        <p:spPr>
          <a:xfrm>
            <a:off x="843280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A BPDU on an edge port means a switch was plugged in. BPDU Guard err-disables the port.</a:t>
            </a:r>
          </a:p>
        </p:txBody>
      </p:sp>
      <p:sp>
        <p:nvSpPr>
          <p:cNvPr id="24" name="Text 24"/>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Answer Key — remove for student handout</a:t>
            </a:r>
          </a:p>
        </p:txBody>
      </p:sp>
      <p:sp>
        <p:nvSpPr>
          <p:cNvPr id="25" name="Text 25"/>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5">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1371600" y="4114800"/>
            <a:ext cx="5029200" cy="5029200"/>
          </a:xfrm>
          <a:prstGeom prst="ellipse">
            <a:avLst/>
          </a:prstGeom>
          <a:solidFill>
            <a:srgbClr val="134074"/>
          </a:solidFill>
          <a:ln/>
        </p:spPr>
        <p:txBody>
          <a:bodyPr/>
          <a:lstStyle/>
          <a:p>
            <a:endParaRPr lang="en-US"/>
          </a:p>
        </p:txBody>
      </p:sp>
      <p:sp>
        <p:nvSpPr>
          <p:cNvPr id="4" name="Text 1"/>
          <p:cNvSpPr/>
          <p:nvPr/>
        </p:nvSpPr>
        <p:spPr>
          <a:xfrm>
            <a:off x="640080" y="2926080"/>
            <a:ext cx="10881360" cy="914400"/>
          </a:xfrm>
          <a:prstGeom prst="rect">
            <a:avLst/>
          </a:prstGeom>
          <a:noFill/>
          <a:ln/>
        </p:spPr>
        <p:txBody>
          <a:bodyPr wrap="square" rtlCol="0" anchor="ctr"/>
          <a:lstStyle/>
          <a:p>
            <a:pPr marL="0" indent="0" algn="ctr">
              <a:buNone/>
            </a:pPr>
            <a:r>
              <a:rPr lang="en-US" sz="4400" b="1" dirty="0">
                <a:solidFill>
                  <a:srgbClr val="FFFFFF"/>
                </a:solidFill>
                <a:latin typeface="Cambria" pitchFamily="34" charset="0"/>
                <a:ea typeface="Cambria" pitchFamily="34" charset="-122"/>
                <a:cs typeface="Cambria" pitchFamily="34" charset="-120"/>
              </a:rPr>
              <a:t>Thank You</a:t>
            </a:r>
            <a:endParaRPr lang="en-US" sz="4400" dirty="0"/>
          </a:p>
        </p:txBody>
      </p:sp>
      <p:sp>
        <p:nvSpPr>
          <p:cNvPr id="5" name="Text 2"/>
          <p:cNvSpPr/>
          <p:nvPr/>
        </p:nvSpPr>
        <p:spPr>
          <a:xfrm>
            <a:off x="640080" y="3840480"/>
            <a:ext cx="10881360" cy="457200"/>
          </a:xfrm>
          <a:prstGeom prst="rect">
            <a:avLst/>
          </a:prstGeom>
          <a:noFill/>
          <a:ln/>
        </p:spPr>
        <p:txBody>
          <a:bodyPr wrap="square" rtlCol="0" anchor="ctr"/>
          <a:lstStyle/>
          <a:p>
            <a:pPr marL="0" indent="0" algn="ctr">
              <a:buNone/>
            </a:pPr>
            <a:r>
              <a:rPr lang="en-US" sz="1600" dirty="0">
                <a:solidFill>
                  <a:srgbClr val="F2F6F9"/>
                </a:solidFill>
                <a:latin typeface="Calibri" pitchFamily="34" charset="0"/>
                <a:ea typeface="Calibri" pitchFamily="34" charset="-122"/>
                <a:cs typeface="Calibri" pitchFamily="34" charset="-120"/>
              </a:rPr>
              <a:t>Questions about Spanning Tree Protocol?</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TotalTime>
  <Words>2668</Words>
  <Application>Microsoft Office PowerPoint</Application>
  <PresentationFormat>Widescreen</PresentationFormat>
  <Paragraphs>431</Paragraphs>
  <Slides>31</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Sharaf A. Roble</cp:lastModifiedBy>
  <cp:revision>9</cp:revision>
  <dcterms:created xsi:type="dcterms:W3CDTF">2026-09-11T07:48:53Z</dcterms:created>
  <dcterms:modified xsi:type="dcterms:W3CDTF">2026-09-13T09:31:44Z</dcterms:modified>
</cp:coreProperties>
</file>