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4" d="100"/>
          <a:sy n="114" d="100"/>
        </p:scale>
        <p:origin x="43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361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flipV="1">
            <a:off x="9692640" y="594360"/>
            <a:ext cx="1188720" cy="320040"/>
          </a:xfrm>
          <a:prstGeom prst="line">
            <a:avLst/>
          </a:prstGeom>
          <a:noFill/>
          <a:ln w="15875">
            <a:solidFill>
              <a:srgbClr val="2A4A7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881360" y="594360"/>
            <a:ext cx="594360" cy="822960"/>
          </a:xfrm>
          <a:prstGeom prst="line">
            <a:avLst/>
          </a:prstGeom>
          <a:noFill/>
          <a:ln w="15875">
            <a:solidFill>
              <a:srgbClr val="2A4A7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flipH="1">
            <a:off x="10332720" y="1417320"/>
            <a:ext cx="1143000" cy="365760"/>
          </a:xfrm>
          <a:prstGeom prst="line">
            <a:avLst/>
          </a:prstGeom>
          <a:noFill/>
          <a:ln w="15875">
            <a:solidFill>
              <a:srgbClr val="2A4A7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flipH="1" flipV="1">
            <a:off x="9692640" y="914400"/>
            <a:ext cx="640080" cy="868680"/>
          </a:xfrm>
          <a:prstGeom prst="line">
            <a:avLst/>
          </a:prstGeom>
          <a:noFill/>
          <a:ln w="15875">
            <a:solidFill>
              <a:srgbClr val="2A4A7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flipH="1">
            <a:off x="9281160" y="914400"/>
            <a:ext cx="411480" cy="685800"/>
          </a:xfrm>
          <a:prstGeom prst="line">
            <a:avLst/>
          </a:prstGeom>
          <a:noFill/>
          <a:ln w="15875">
            <a:solidFill>
              <a:srgbClr val="2A4A7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281160" y="1600200"/>
            <a:ext cx="1051560" cy="182880"/>
          </a:xfrm>
          <a:prstGeom prst="line">
            <a:avLst/>
          </a:prstGeom>
          <a:noFill/>
          <a:ln w="15875">
            <a:solidFill>
              <a:srgbClr val="2A4A7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 flipH="1">
            <a:off x="10332720" y="594360"/>
            <a:ext cx="548640" cy="1188720"/>
          </a:xfrm>
          <a:prstGeom prst="line">
            <a:avLst/>
          </a:prstGeom>
          <a:noFill/>
          <a:ln w="15875">
            <a:solidFill>
              <a:srgbClr val="2A4A7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637776" y="859536"/>
            <a:ext cx="109728" cy="109728"/>
          </a:xfrm>
          <a:prstGeom prst="ellipse">
            <a:avLst/>
          </a:prstGeom>
          <a:solidFill>
            <a:srgbClr val="2EC4B6"/>
          </a:solidFill>
          <a:ln/>
        </p:spPr>
      </p:sp>
      <p:sp>
        <p:nvSpPr>
          <p:cNvPr id="10" name="Shape 8"/>
          <p:cNvSpPr/>
          <p:nvPr/>
        </p:nvSpPr>
        <p:spPr>
          <a:xfrm>
            <a:off x="10826496" y="539496"/>
            <a:ext cx="109728" cy="109728"/>
          </a:xfrm>
          <a:prstGeom prst="ellipse">
            <a:avLst/>
          </a:prstGeom>
          <a:solidFill>
            <a:srgbClr val="2EC4B6"/>
          </a:solidFill>
          <a:ln/>
        </p:spPr>
      </p:sp>
      <p:sp>
        <p:nvSpPr>
          <p:cNvPr id="11" name="Shape 9"/>
          <p:cNvSpPr/>
          <p:nvPr/>
        </p:nvSpPr>
        <p:spPr>
          <a:xfrm>
            <a:off x="11420856" y="1362456"/>
            <a:ext cx="109728" cy="109728"/>
          </a:xfrm>
          <a:prstGeom prst="ellipse">
            <a:avLst/>
          </a:prstGeom>
          <a:solidFill>
            <a:srgbClr val="2EC4B6"/>
          </a:solidFill>
          <a:ln/>
        </p:spPr>
      </p:sp>
      <p:sp>
        <p:nvSpPr>
          <p:cNvPr id="12" name="Shape 10"/>
          <p:cNvSpPr/>
          <p:nvPr/>
        </p:nvSpPr>
        <p:spPr>
          <a:xfrm>
            <a:off x="10277856" y="1728216"/>
            <a:ext cx="109728" cy="109728"/>
          </a:xfrm>
          <a:prstGeom prst="ellipse">
            <a:avLst/>
          </a:prstGeom>
          <a:solidFill>
            <a:srgbClr val="2EC4B6"/>
          </a:solidFill>
          <a:ln/>
        </p:spPr>
      </p:sp>
      <p:sp>
        <p:nvSpPr>
          <p:cNvPr id="13" name="Shape 11"/>
          <p:cNvSpPr/>
          <p:nvPr/>
        </p:nvSpPr>
        <p:spPr>
          <a:xfrm>
            <a:off x="9226296" y="1545336"/>
            <a:ext cx="109728" cy="109728"/>
          </a:xfrm>
          <a:prstGeom prst="ellipse">
            <a:avLst/>
          </a:prstGeom>
          <a:solidFill>
            <a:srgbClr val="2EC4B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23317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INFRASTRUCTURE WORKSHOP  ·  2026 EDITION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594360" y="269748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Other Layer-2 Features</a:t>
            </a:r>
            <a:endParaRPr lang="en-US" sz="5000" dirty="0"/>
          </a:p>
        </p:txBody>
      </p:sp>
      <p:sp>
        <p:nvSpPr>
          <p:cNvPr id="16" name="Text 14"/>
          <p:cNvSpPr txBox="1"/>
          <p:nvPr/>
        </p:nvSpPr>
        <p:spPr>
          <a:xfrm>
            <a:off x="621792" y="3703320"/>
            <a:ext cx="9509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 Aggregation, Rapid &amp; Multiple Spanning Tree, and Modern Switch Design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621792" y="4434840"/>
            <a:ext cx="2011680" cy="0"/>
          </a:xfrm>
          <a:prstGeom prst="line">
            <a:avLst/>
          </a:prstGeom>
          <a:noFill/>
          <a:ln w="31750">
            <a:solidFill>
              <a:srgbClr val="2EC4B6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21792" y="46177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9FB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Updated with current IEEE standards, MLAG/vPC, EVPN-VXLAN, and real vendor examples</a:t>
            </a: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We'll Cover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566928" cy="566928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5" name="Image 0" descr="icons/lin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481" y="1930481"/>
            <a:ext cx="272125" cy="27212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417320" y="1764792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 Aggregation &amp; MLAG</a:t>
            </a:r>
            <a:endParaRPr lang="en-US" sz="1650" dirty="0"/>
          </a:p>
        </p:txBody>
      </p:sp>
      <p:sp>
        <p:nvSpPr>
          <p:cNvPr id="7" name="Text 4"/>
          <p:cNvSpPr txBox="1"/>
          <p:nvPr/>
        </p:nvSpPr>
        <p:spPr>
          <a:xfrm>
            <a:off x="1417320" y="2112264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Bundling links for capacity and resilience — across one switch or two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640080" y="2606040"/>
            <a:ext cx="10241280" cy="0"/>
          </a:xfrm>
          <a:prstGeom prst="line">
            <a:avLst/>
          </a:prstGeom>
          <a:noFill/>
          <a:ln w="12700">
            <a:solidFill>
              <a:srgbClr val="E4EAEE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40080" y="2679192"/>
            <a:ext cx="566928" cy="566928"/>
          </a:xfrm>
          <a:prstGeom prst="ellipse">
            <a:avLst/>
          </a:prstGeom>
          <a:solidFill>
            <a:srgbClr val="134074"/>
          </a:solidFill>
          <a:ln/>
        </p:spPr>
      </p:sp>
      <p:pic>
        <p:nvPicPr>
          <p:cNvPr id="10" name="Image 1" descr="icons/za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481" y="2826593"/>
            <a:ext cx="272125" cy="272125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417320" y="2660904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Rapid Spanning Tree (802.1w)</a:t>
            </a:r>
            <a:endParaRPr lang="en-US" sz="1650" dirty="0"/>
          </a:p>
        </p:txBody>
      </p:sp>
      <p:sp>
        <p:nvSpPr>
          <p:cNvPr id="12" name="Text 8"/>
          <p:cNvSpPr txBox="1"/>
          <p:nvPr/>
        </p:nvSpPr>
        <p:spPr>
          <a:xfrm>
            <a:off x="1417320" y="3008376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Fast, loop-free convergence for redundant topologies</a:t>
            </a:r>
            <a:endParaRPr lang="en-US" sz="1250" dirty="0"/>
          </a:p>
        </p:txBody>
      </p:sp>
      <p:sp>
        <p:nvSpPr>
          <p:cNvPr id="13" name="Shape 9"/>
          <p:cNvSpPr/>
          <p:nvPr/>
        </p:nvSpPr>
        <p:spPr>
          <a:xfrm>
            <a:off x="640080" y="3502152"/>
            <a:ext cx="10241280" cy="0"/>
          </a:xfrm>
          <a:prstGeom prst="line">
            <a:avLst/>
          </a:prstGeom>
          <a:noFill/>
          <a:ln w="12700">
            <a:solidFill>
              <a:srgbClr val="E4EAEE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640080" y="3575304"/>
            <a:ext cx="566928" cy="566928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15" name="Image 2" descr="icons/layer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481" y="3722705"/>
            <a:ext cx="272125" cy="272125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417320" y="3557016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Spanning Tree (802.1s)</a:t>
            </a:r>
            <a:endParaRPr lang="en-US" sz="1650" dirty="0"/>
          </a:p>
        </p:txBody>
      </p:sp>
      <p:sp>
        <p:nvSpPr>
          <p:cNvPr id="17" name="Text 12"/>
          <p:cNvSpPr txBox="1"/>
          <p:nvPr/>
        </p:nvSpPr>
        <p:spPr>
          <a:xfrm>
            <a:off x="1417320" y="3904488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Per-VLAN topologies for genuine load balancing</a:t>
            </a:r>
            <a:endParaRPr lang="en-US" sz="1250" dirty="0"/>
          </a:p>
        </p:txBody>
      </p:sp>
      <p:sp>
        <p:nvSpPr>
          <p:cNvPr id="18" name="Shape 13"/>
          <p:cNvSpPr/>
          <p:nvPr/>
        </p:nvSpPr>
        <p:spPr>
          <a:xfrm>
            <a:off x="640080" y="4398264"/>
            <a:ext cx="10241280" cy="0"/>
          </a:xfrm>
          <a:prstGeom prst="line">
            <a:avLst/>
          </a:prstGeom>
          <a:noFill/>
          <a:ln w="12700">
            <a:solidFill>
              <a:srgbClr val="E4EAEE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640080" y="4471416"/>
            <a:ext cx="566928" cy="566928"/>
          </a:xfrm>
          <a:prstGeom prst="ellipse">
            <a:avLst/>
          </a:prstGeom>
          <a:solidFill>
            <a:srgbClr val="134074"/>
          </a:solidFill>
          <a:ln/>
        </p:spPr>
      </p:sp>
      <p:pic>
        <p:nvPicPr>
          <p:cNvPr id="20" name="Image 3" descr="icons/clou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7481" y="4618817"/>
            <a:ext cx="272125" cy="272125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1417320" y="4453128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 Data Center Fabrics</a:t>
            </a:r>
            <a:endParaRPr lang="en-US" sz="1650" dirty="0"/>
          </a:p>
        </p:txBody>
      </p:sp>
      <p:sp>
        <p:nvSpPr>
          <p:cNvPr id="22" name="Text 16"/>
          <p:cNvSpPr txBox="1"/>
          <p:nvPr/>
        </p:nvSpPr>
        <p:spPr>
          <a:xfrm>
            <a:off x="1417320" y="480060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large-scale designs are heading beyond spanning tree</a:t>
            </a:r>
            <a:endParaRPr lang="en-US" sz="1250" dirty="0"/>
          </a:p>
        </p:txBody>
      </p:sp>
      <p:sp>
        <p:nvSpPr>
          <p:cNvPr id="23" name="Shape 17"/>
          <p:cNvSpPr/>
          <p:nvPr/>
        </p:nvSpPr>
        <p:spPr>
          <a:xfrm>
            <a:off x="640080" y="5294376"/>
            <a:ext cx="10241280" cy="0"/>
          </a:xfrm>
          <a:prstGeom prst="line">
            <a:avLst/>
          </a:prstGeom>
          <a:noFill/>
          <a:ln w="12700">
            <a:solidFill>
              <a:srgbClr val="E4EAEE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640080" y="5367528"/>
            <a:ext cx="566928" cy="566928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25" name="Image 4" descr="icons/settings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7481" y="5514929"/>
            <a:ext cx="272125" cy="272125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1417320" y="5349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 Configuration Advice</a:t>
            </a:r>
            <a:endParaRPr lang="en-US" sz="1650" dirty="0"/>
          </a:p>
        </p:txBody>
      </p:sp>
      <p:sp>
        <p:nvSpPr>
          <p:cNvPr id="27" name="Text 20"/>
          <p:cNvSpPr txBox="1"/>
          <p:nvPr/>
        </p:nvSpPr>
        <p:spPr>
          <a:xfrm>
            <a:off x="1417320" y="5696712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Management, monitoring, and documentation done right</a:t>
            </a:r>
            <a:endParaRPr lang="en-US" sz="1250" dirty="0"/>
          </a:p>
        </p:txBody>
      </p:sp>
      <p:sp>
        <p:nvSpPr>
          <p:cNvPr id="28" name="Text 21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 Layer-2 Features</a:t>
            </a:r>
            <a:endParaRPr lang="en-US" sz="950" dirty="0"/>
          </a:p>
        </p:txBody>
      </p:sp>
      <p:sp>
        <p:nvSpPr>
          <p:cNvPr id="29" name="Text 22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 AGGREGATION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Bundling Links for Capacity &amp; Resilience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10378440" y="50292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5" name="Image 0" descr="icons/lin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4861" y="669341"/>
            <a:ext cx="307238" cy="30723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94360" y="1691640"/>
            <a:ext cx="612648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600"/>
              </a:spcAft>
              <a:buSzPct val="100000"/>
              <a:buChar char="•"/>
            </a:pPr>
            <a:r>
              <a:rPr lang="en-US" sz="14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Also known as port bundling, link bundling, or (on Cisco gear) EtherChannel</a:t>
            </a:r>
            <a:endParaRPr lang="en-US" sz="1450" dirty="0"/>
          </a:p>
          <a:p>
            <a:pPr marL="228600" indent="-228600">
              <a:lnSpc>
                <a:spcPct val="108000"/>
              </a:lnSpc>
              <a:spcAft>
                <a:spcPts val="1600"/>
              </a:spcAft>
              <a:buSzPct val="100000"/>
              <a:buChar char="•"/>
            </a:pPr>
            <a:r>
              <a:rPr lang="en-US" sz="14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Combine multiple physical links into one logical link for more bandwidth and fault tolerance</a:t>
            </a:r>
            <a:endParaRPr lang="en-US" sz="1450" dirty="0"/>
          </a:p>
          <a:p>
            <a:pPr marL="228600" indent="-228600">
              <a:lnSpc>
                <a:spcPct val="108000"/>
              </a:lnSpc>
              <a:spcAft>
                <a:spcPts val="1600"/>
              </a:spcAft>
              <a:buSzPct val="100000"/>
              <a:buChar char="•"/>
            </a:pPr>
            <a:r>
              <a:rPr lang="en-US" sz="14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LACP is the standardized negotiation protocol — originally IEEE 802.3ad, now consolidated into IEEE 802.1AX-2014, the current governing standard for link aggregation</a:t>
            </a:r>
            <a:endParaRPr lang="en-US" sz="1450" dirty="0"/>
          </a:p>
          <a:p>
            <a:pPr marL="228600" indent="-228600">
              <a:lnSpc>
                <a:spcPct val="108000"/>
              </a:lnSpc>
              <a:spcAft>
                <a:spcPts val="1600"/>
              </a:spcAft>
              <a:buSzPct val="100000"/>
              <a:buChar char="•"/>
            </a:pPr>
            <a:r>
              <a:rPr lang="en-US" sz="14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Vendor implementations: Cisco EtherChannel/Port-Channel, Juniper “ae” interfaces, Arista Port-Channel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7086600" y="1737360"/>
            <a:ext cx="4480560" cy="3794760"/>
          </a:xfrm>
          <a:prstGeom prst="roundRect">
            <a:avLst>
              <a:gd name="adj" fmla="val 2169"/>
            </a:avLst>
          </a:prstGeom>
          <a:solidFill>
            <a:srgbClr val="E9F1F4"/>
          </a:solidFill>
          <a:ln/>
        </p:spPr>
      </p:sp>
      <p:sp>
        <p:nvSpPr>
          <p:cNvPr id="8" name="Shape 5"/>
          <p:cNvSpPr/>
          <p:nvPr/>
        </p:nvSpPr>
        <p:spPr>
          <a:xfrm>
            <a:off x="7086600" y="1737360"/>
            <a:ext cx="82296" cy="3794760"/>
          </a:xfrm>
          <a:prstGeom prst="rect">
            <a:avLst/>
          </a:prstGeom>
          <a:solidFill>
            <a:srgbClr val="2EC4B6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79208" y="1938528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Real-World Example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7379208" y="2304288"/>
            <a:ext cx="3931920" cy="3044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server with dual 25 GbE NICs forms an LACP bundle to a Cisco Nexus 93180YC-EX, delivering 50 Gbps of active-active bandwidth with automatic failover — the modern equivalent of the 2×100 Mbps bundles common a decade ago.</a:t>
            </a:r>
            <a:endParaRPr lang="en-US" sz="1250" dirty="0"/>
          </a:p>
          <a:p>
            <a:pPr marL="0" indent="0">
              <a:lnSpc>
                <a:spcPct val="115000"/>
              </a:lnSpc>
              <a:buNone/>
            </a:pPr>
            <a:endParaRPr lang="en-US" sz="12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and enterprise data centers now routinely bundle 4×100 GbE links between leaf switches and spine switches for 400 Gbps of aggregate uplink capacity.</a:t>
            </a:r>
            <a:endParaRPr lang="en-US" sz="125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 Aggregation</a:t>
            </a:r>
            <a:endParaRPr lang="en-US" sz="950" dirty="0"/>
          </a:p>
        </p:txBody>
      </p:sp>
      <p:sp>
        <p:nvSpPr>
          <p:cNvPr id="12" name="Text 9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LACP OPERATION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Two Switches Negotiate a Bundle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10378440" y="502920"/>
            <a:ext cx="640080" cy="640080"/>
          </a:xfrm>
          <a:prstGeom prst="ellipse">
            <a:avLst/>
          </a:prstGeom>
          <a:solidFill>
            <a:srgbClr val="134074"/>
          </a:solidFill>
          <a:ln/>
        </p:spPr>
      </p:sp>
      <p:pic>
        <p:nvPicPr>
          <p:cNvPr id="5" name="Image 0" descr="icons/shuff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4861" y="669341"/>
            <a:ext cx="307238" cy="30723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822960" y="1828800"/>
            <a:ext cx="1828800" cy="685800"/>
          </a:xfrm>
          <a:prstGeom prst="roundRect">
            <a:avLst>
              <a:gd name="adj" fmla="val 8000"/>
            </a:avLst>
          </a:prstGeom>
          <a:solidFill>
            <a:srgbClr val="0B2545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1828800"/>
            <a:ext cx="1828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 A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4160520" y="1828800"/>
            <a:ext cx="1828800" cy="685800"/>
          </a:xfrm>
          <a:prstGeom prst="roundRect">
            <a:avLst>
              <a:gd name="adj" fmla="val 8000"/>
            </a:avLst>
          </a:prstGeom>
          <a:solidFill>
            <a:srgbClr val="0B2545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160520" y="1828800"/>
            <a:ext cx="1828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 B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2651760" y="2029968"/>
            <a:ext cx="1508760" cy="9144"/>
          </a:xfrm>
          <a:prstGeom prst="line">
            <a:avLst/>
          </a:prstGeom>
          <a:noFill/>
          <a:ln w="31750">
            <a:solidFill>
              <a:srgbClr val="1C7293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2651760" y="2313432"/>
            <a:ext cx="1508760" cy="9144"/>
          </a:xfrm>
          <a:prstGeom prst="line">
            <a:avLst/>
          </a:prstGeom>
          <a:noFill/>
          <a:ln w="31750">
            <a:solidFill>
              <a:srgbClr val="1C7293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2651760" y="1444752"/>
            <a:ext cx="1508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× 25 GbE  +  LACPDUs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6355080" y="1965960"/>
            <a:ext cx="777240" cy="411480"/>
          </a:xfrm>
          <a:prstGeom prst="rightArrow">
            <a:avLst/>
          </a:prstGeom>
          <a:solidFill>
            <a:srgbClr val="2EC4B6"/>
          </a:solidFill>
          <a:ln/>
        </p:spPr>
      </p:sp>
      <p:sp>
        <p:nvSpPr>
          <p:cNvPr id="14" name="Shape 11"/>
          <p:cNvSpPr/>
          <p:nvPr/>
        </p:nvSpPr>
        <p:spPr>
          <a:xfrm>
            <a:off x="7498080" y="1463040"/>
            <a:ext cx="1828800" cy="685800"/>
          </a:xfrm>
          <a:prstGeom prst="roundRect">
            <a:avLst>
              <a:gd name="adj" fmla="val 8000"/>
            </a:avLst>
          </a:prstGeom>
          <a:solidFill>
            <a:srgbClr val="0B2545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7498080" y="1463040"/>
            <a:ext cx="1828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 A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7498080" y="2377440"/>
            <a:ext cx="1828800" cy="685800"/>
          </a:xfrm>
          <a:prstGeom prst="roundRect">
            <a:avLst>
              <a:gd name="adj" fmla="val 8000"/>
            </a:avLst>
          </a:prstGeom>
          <a:solidFill>
            <a:srgbClr val="0B2545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7498080" y="2377440"/>
            <a:ext cx="1828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 B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9326880" y="1805940"/>
            <a:ext cx="9144" cy="914400"/>
          </a:xfrm>
          <a:prstGeom prst="line">
            <a:avLst/>
          </a:prstGeom>
          <a:noFill/>
          <a:ln w="38100">
            <a:solidFill>
              <a:srgbClr val="2EC4B6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9326880" y="2263140"/>
            <a:ext cx="274320" cy="9144"/>
          </a:xfrm>
          <a:prstGeom prst="line">
            <a:avLst/>
          </a:prstGeom>
          <a:noFill/>
          <a:ln w="38100">
            <a:solidFill>
              <a:srgbClr val="2EC4B6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9692640" y="1956816"/>
            <a:ext cx="1920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Logical</a:t>
            </a:r>
            <a:endParaRPr lang="en-US" sz="1200" dirty="0"/>
          </a:p>
          <a:p>
            <a:pPr marL="0" indent="0" algn="l">
              <a:buNone/>
            </a:pPr>
            <a:r>
              <a:rPr lang="en-US" sz="1200" b="1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 Gbps link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594360" y="3200400"/>
            <a:ext cx="11018520" cy="2834640"/>
          </a:xfrm>
          <a:prstGeom prst="roundRect">
            <a:avLst>
              <a:gd name="adj" fmla="val 2903"/>
            </a:avLst>
          </a:prstGeom>
          <a:solidFill>
            <a:srgbClr val="F2F6F8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3401568"/>
            <a:ext cx="103784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Switches send LACPDU (Link Aggregation Control Protocol Data Unit) packets identifying themselves and each port's capabilities</a:t>
            </a:r>
            <a:endParaRPr lang="en-US" sz="1350" dirty="0"/>
          </a:p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Once negotiation matches, they automatically build the logical aggregated link and begin forwarding traffic across all members</a:t>
            </a:r>
            <a:endParaRPr lang="en-US" sz="1350" dirty="0"/>
          </a:p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port is configured as active (initiates negotiation) or passive (only responds)</a:t>
            </a:r>
            <a:endParaRPr lang="en-US" sz="1350" dirty="0"/>
          </a:p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a member link fails, LACP automatically removes it from the bundle and keeps forwarding over the remaining links — no manual intervention needed</a:t>
            </a:r>
            <a:endParaRPr lang="en-US" sz="1350" dirty="0"/>
          </a:p>
        </p:txBody>
      </p:sp>
      <p:sp>
        <p:nvSpPr>
          <p:cNvPr id="23" name="Text 20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 Aggregation</a:t>
            </a:r>
            <a:endParaRPr lang="en-US" sz="950" dirty="0"/>
          </a:p>
        </p:txBody>
      </p:sp>
      <p:sp>
        <p:nvSpPr>
          <p:cNvPr id="24" name="Text 21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 BALANCING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Distributing Traffic Across a LAG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10378440" y="50292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5" name="Image 0" descr="icons/activit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4861" y="669341"/>
            <a:ext cx="307238" cy="30723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94360" y="1737360"/>
            <a:ext cx="640080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300"/>
              </a:spcAft>
              <a:buSzPct val="100000"/>
              <a:buChar char="•"/>
            </a:pPr>
            <a:r>
              <a:rPr lang="en-US" sz="14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Bundled links distribute frames using a hashing algorithm, typically based on:</a:t>
            </a:r>
            <a:endParaRPr lang="en-US" sz="1400" dirty="0"/>
          </a:p>
          <a:p>
            <a:pPr marL="457200" lvl="1" indent="-228600">
              <a:lnSpc>
                <a:spcPct val="108000"/>
              </a:lnSpc>
              <a:spcAft>
                <a:spcPts val="1300"/>
              </a:spcAft>
              <a:buSzPct val="100000"/>
              <a:buChar char="•"/>
            </a:pPr>
            <a:r>
              <a:rPr lang="en-US" sz="14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 and/or destination MAC address</a:t>
            </a:r>
            <a:endParaRPr lang="en-US" sz="1400" dirty="0"/>
          </a:p>
          <a:p>
            <a:pPr marL="457200" lvl="1" indent="-228600">
              <a:lnSpc>
                <a:spcPct val="108000"/>
              </a:lnSpc>
              <a:spcAft>
                <a:spcPts val="1300"/>
              </a:spcAft>
              <a:buSzPct val="100000"/>
              <a:buChar char="•"/>
            </a:pPr>
            <a:r>
              <a:rPr lang="en-US" sz="14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 and/or destination IP address</a:t>
            </a:r>
            <a:endParaRPr lang="en-US" sz="1400" dirty="0"/>
          </a:p>
          <a:p>
            <a:pPr marL="457200" lvl="1" indent="-228600">
              <a:lnSpc>
                <a:spcPct val="108000"/>
              </a:lnSpc>
              <a:spcAft>
                <a:spcPts val="1300"/>
              </a:spcAft>
              <a:buSzPct val="100000"/>
              <a:buChar char="•"/>
            </a:pPr>
            <a:r>
              <a:rPr lang="en-US" sz="14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 and/or destination L4 port numbers (“5-tuple” hashing)</a:t>
            </a:r>
            <a:endParaRPr lang="en-US" sz="1400" dirty="0"/>
          </a:p>
          <a:p>
            <a:pPr marL="228600" indent="-228600">
              <a:lnSpc>
                <a:spcPct val="108000"/>
              </a:lnSpc>
              <a:spcAft>
                <a:spcPts val="1300"/>
              </a:spcAft>
              <a:buSzPct val="100000"/>
              <a:buChar char="•"/>
            </a:pPr>
            <a:r>
              <a:rPr lang="en-US" sz="14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 switches (Cisco Nexus, Arista EOS, Juniper Junos) default to 5-tuple hashing for far better entropy than MAC-only hashing used historically</a:t>
            </a:r>
            <a:endParaRPr lang="en-US" sz="1400" dirty="0"/>
          </a:p>
          <a:p>
            <a:pPr marL="228600" indent="-228600">
              <a:lnSpc>
                <a:spcPct val="108000"/>
              </a:lnSpc>
              <a:spcAft>
                <a:spcPts val="1300"/>
              </a:spcAft>
              <a:buSzPct val="100000"/>
              <a:buChar char="•"/>
            </a:pPr>
            <a:r>
              <a:rPr lang="en-US" sz="14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handful of very large “elephant” flows can still ride a single member link — always choose the hash mode that gives the most distribution for your traffic mix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7178040" y="1783080"/>
            <a:ext cx="4389120" cy="3749040"/>
          </a:xfrm>
          <a:prstGeom prst="roundRect">
            <a:avLst>
              <a:gd name="adj" fmla="val 2195"/>
            </a:avLst>
          </a:prstGeom>
          <a:solidFill>
            <a:srgbClr val="E9F1F4"/>
          </a:solidFill>
          <a:ln/>
        </p:spPr>
      </p:sp>
      <p:sp>
        <p:nvSpPr>
          <p:cNvPr id="8" name="Shape 5"/>
          <p:cNvSpPr/>
          <p:nvPr/>
        </p:nvSpPr>
        <p:spPr>
          <a:xfrm>
            <a:off x="7178040" y="1783080"/>
            <a:ext cx="82296" cy="3749040"/>
          </a:xfrm>
          <a:prstGeom prst="rect">
            <a:avLst/>
          </a:prstGeom>
          <a:solidFill>
            <a:srgbClr val="2EC4B6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470648" y="198424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Real-World Example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7470648" y="2350008"/>
            <a:ext cx="3840480" cy="2999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4×100 GbE spine-to-leaf bundle carrying thousands of small microservice flows balances evenly under 5-tuple hashing.</a:t>
            </a:r>
            <a:endParaRPr lang="en-US" sz="1250" dirty="0"/>
          </a:p>
          <a:p>
            <a:pPr marL="0" indent="0">
              <a:lnSpc>
                <a:spcPct val="115000"/>
              </a:lnSpc>
              <a:buNone/>
            </a:pPr>
            <a:endParaRPr lang="en-US" sz="12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single large iSCSI backup or VM migration flow, however, still rides just one member link no matter the hash — which is why high-throughput fabrics increasingly favor ECMP routing over simple Layer-2 LAGs.</a:t>
            </a:r>
            <a:endParaRPr lang="en-US" sz="125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 Aggregation</a:t>
            </a:r>
            <a:endParaRPr lang="en-US" sz="950" dirty="0"/>
          </a:p>
        </p:txBody>
      </p:sp>
      <p:sp>
        <p:nvSpPr>
          <p:cNvPr id="12" name="Text 9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 EXTENSION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MLAG &amp; vPC — Cross-Chassis LAG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10378440" y="502920"/>
            <a:ext cx="640080" cy="640080"/>
          </a:xfrm>
          <a:prstGeom prst="ellipse">
            <a:avLst/>
          </a:prstGeom>
          <a:solidFill>
            <a:srgbClr val="134074"/>
          </a:solidFill>
          <a:ln/>
        </p:spPr>
      </p:sp>
      <p:pic>
        <p:nvPicPr>
          <p:cNvPr id="5" name="Image 0" descr="icons/shie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4861" y="669341"/>
            <a:ext cx="307238" cy="30723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94360" y="1691640"/>
            <a:ext cx="59436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4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 LACP only bundles links terminating on ONE physical switch</a:t>
            </a:r>
            <a:endParaRPr lang="en-US" sz="1400" dirty="0"/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4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Multi-Chassis Link Aggregation (MLAG) lets a device bundle links across TWO physical switches that appear as a single logical partner</a:t>
            </a:r>
            <a:endParaRPr lang="en-US" sz="1400" dirty="0"/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4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Removes the single point of failure a whole-chassis outage would otherwise cause</a:t>
            </a:r>
            <a:endParaRPr lang="en-US" sz="1400" dirty="0"/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4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Known by different names per vendor: Cisco Nexus vPC, Arista MLAG, Juniper MC-LAG, Aruba/HPE VSX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7589520" y="1828800"/>
            <a:ext cx="1920240" cy="594360"/>
          </a:xfrm>
          <a:prstGeom prst="roundRect">
            <a:avLst>
              <a:gd name="adj" fmla="val 9231"/>
            </a:avLst>
          </a:prstGeom>
          <a:solidFill>
            <a:srgbClr val="1C7293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589520" y="1828800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 A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9966960" y="1828800"/>
            <a:ext cx="1920240" cy="594360"/>
          </a:xfrm>
          <a:prstGeom prst="roundRect">
            <a:avLst>
              <a:gd name="adj" fmla="val 9231"/>
            </a:avLst>
          </a:prstGeom>
          <a:solidFill>
            <a:srgbClr val="1C7293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966960" y="1828800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 B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9509760" y="2121408"/>
            <a:ext cx="457200" cy="9144"/>
          </a:xfrm>
          <a:prstGeom prst="line">
            <a:avLst/>
          </a:prstGeom>
          <a:noFill/>
          <a:ln w="25400">
            <a:solidFill>
              <a:srgbClr val="0B2545"/>
            </a:solidFill>
            <a:prstDash val="dash"/>
          </a:ln>
        </p:spPr>
      </p:sp>
      <p:sp>
        <p:nvSpPr>
          <p:cNvPr id="12" name="Text 9"/>
          <p:cNvSpPr txBox="1"/>
          <p:nvPr/>
        </p:nvSpPr>
        <p:spPr>
          <a:xfrm>
            <a:off x="9509760" y="153619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Peer link</a:t>
            </a:r>
            <a:endParaRPr lang="en-US" sz="950" dirty="0"/>
          </a:p>
        </p:txBody>
      </p:sp>
      <p:sp>
        <p:nvSpPr>
          <p:cNvPr id="13" name="Shape 10"/>
          <p:cNvSpPr/>
          <p:nvPr/>
        </p:nvSpPr>
        <p:spPr>
          <a:xfrm>
            <a:off x="8641080" y="3200400"/>
            <a:ext cx="1737360" cy="594360"/>
          </a:xfrm>
          <a:prstGeom prst="roundRect">
            <a:avLst>
              <a:gd name="adj" fmla="val 9231"/>
            </a:avLst>
          </a:prstGeom>
          <a:solidFill>
            <a:srgbClr val="0B2545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8641080" y="3200400"/>
            <a:ext cx="1737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8549640" y="2423160"/>
            <a:ext cx="777240" cy="777240"/>
          </a:xfrm>
          <a:prstGeom prst="line">
            <a:avLst/>
          </a:prstGeom>
          <a:noFill/>
          <a:ln w="38100">
            <a:solidFill>
              <a:srgbClr val="2EC4B6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flipH="1">
            <a:off x="10058400" y="2423160"/>
            <a:ext cx="868680" cy="777240"/>
          </a:xfrm>
          <a:prstGeom prst="line">
            <a:avLst/>
          </a:prstGeom>
          <a:noFill/>
          <a:ln w="38100">
            <a:solidFill>
              <a:srgbClr val="2EC4B6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7315200" y="39319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 sees ONE logical port-channel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594360" y="4709160"/>
            <a:ext cx="10927080" cy="1600200"/>
          </a:xfrm>
          <a:prstGeom prst="roundRect">
            <a:avLst>
              <a:gd name="adj" fmla="val 5143"/>
            </a:avLst>
          </a:prstGeom>
          <a:solidFill>
            <a:srgbClr val="E9F1F4"/>
          </a:solidFill>
          <a:ln/>
        </p:spPr>
      </p:sp>
      <p:sp>
        <p:nvSpPr>
          <p:cNvPr id="19" name="Shape 16"/>
          <p:cNvSpPr/>
          <p:nvPr/>
        </p:nvSpPr>
        <p:spPr>
          <a:xfrm>
            <a:off x="594360" y="4709160"/>
            <a:ext cx="82296" cy="1600200"/>
          </a:xfrm>
          <a:prstGeom prst="rect">
            <a:avLst/>
          </a:prstGeom>
          <a:solidFill>
            <a:srgbClr val="2EC4B6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886968" y="4910328"/>
            <a:ext cx="10378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Real-World Example</a:t>
            </a:r>
            <a:endParaRPr lang="en-US" sz="1300" dirty="0"/>
          </a:p>
        </p:txBody>
      </p:sp>
      <p:sp>
        <p:nvSpPr>
          <p:cNvPr id="21" name="Text 18"/>
          <p:cNvSpPr txBox="1"/>
          <p:nvPr/>
        </p:nvSpPr>
        <p:spPr>
          <a:xfrm>
            <a:off x="886968" y="5276088"/>
            <a:ext cx="1037844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Cisco Nexus 93180YC-EX switches form a vPC domain so a VMware ESXi host can uplink one NIC to each switch as a single active-active port-channel. If Switch A reboots for a firmware upgrade, traffic keeps flowing through Switch B with zero LACP renegotiation on the host.</a:t>
            </a:r>
            <a:endParaRPr lang="en-US" sz="1250" dirty="0"/>
          </a:p>
        </p:txBody>
      </p:sp>
      <p:sp>
        <p:nvSpPr>
          <p:cNvPr id="22" name="Text 19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 Aggregation</a:t>
            </a:r>
            <a:endParaRPr lang="en-US" sz="950" dirty="0"/>
          </a:p>
        </p:txBody>
      </p:sp>
      <p:sp>
        <p:nvSpPr>
          <p:cNvPr id="23" name="Text 20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IEEE 802.1W · NOW PART OF 802.1Q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Rapid Spanning Tree Protocol (RSTP)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10378440" y="50292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5" name="Image 0" descr="icons/za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4861" y="669341"/>
            <a:ext cx="307238" cy="30723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94360" y="169164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Backward-compatible with classic Spanning Tree (802.1D)</a:t>
            </a:r>
            <a:endParaRPr lang="en-US" sz="1500" dirty="0"/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Convergence is much faster — seconds instead of 30–50 seconds — because switches communicate interactively rather than waiting on timers</a:t>
            </a:r>
            <a:endParaRPr lang="en-US" sz="1500" dirty="0"/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Edge ports (access ports with no other switches attached) skip straight to the forwarding state</a:t>
            </a:r>
            <a:endParaRPr lang="en-US" sz="1500" dirty="0"/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a BPDU is ever received on an edge port, it immediately reverts to a normal, loop-checked port — protecting against accidental loops</a:t>
            </a:r>
            <a:endParaRPr lang="en-US" sz="1500" dirty="0"/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Since 2011, RSTP's behavior has been folded directly into the IEEE 802.1Q standard rather than a separate amendment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594360" y="4846320"/>
            <a:ext cx="11018520" cy="1417320"/>
          </a:xfrm>
          <a:prstGeom prst="roundRect">
            <a:avLst>
              <a:gd name="adj" fmla="val 5806"/>
            </a:avLst>
          </a:prstGeom>
          <a:solidFill>
            <a:srgbClr val="F2F6F8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68680" y="496519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Failover Convergence Time</a:t>
            </a:r>
            <a:endParaRPr lang="en-US" sz="1150" dirty="0"/>
          </a:p>
        </p:txBody>
      </p:sp>
      <p:sp>
        <p:nvSpPr>
          <p:cNvPr id="9" name="Text 6"/>
          <p:cNvSpPr txBox="1"/>
          <p:nvPr/>
        </p:nvSpPr>
        <p:spPr>
          <a:xfrm>
            <a:off x="868680" y="5276088"/>
            <a:ext cx="1783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802.1D (STP)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2743200" y="5285232"/>
            <a:ext cx="8138160" cy="292608"/>
          </a:xfrm>
          <a:prstGeom prst="roundRect">
            <a:avLst>
              <a:gd name="adj" fmla="val 15625"/>
            </a:avLst>
          </a:prstGeom>
          <a:solidFill>
            <a:srgbClr val="C7D2D8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9326880" y="5285232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30–50 seconds</a:t>
            </a:r>
            <a:endParaRPr lang="en-US" sz="1050" dirty="0"/>
          </a:p>
        </p:txBody>
      </p:sp>
      <p:sp>
        <p:nvSpPr>
          <p:cNvPr id="12" name="Text 9"/>
          <p:cNvSpPr txBox="1"/>
          <p:nvPr/>
        </p:nvSpPr>
        <p:spPr>
          <a:xfrm>
            <a:off x="868680" y="5696712"/>
            <a:ext cx="1783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802.1w (RSTP)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2743200" y="5705856"/>
            <a:ext cx="8138160" cy="292608"/>
          </a:xfrm>
          <a:prstGeom prst="roundRect">
            <a:avLst>
              <a:gd name="adj" fmla="val 15625"/>
            </a:avLst>
          </a:prstGeom>
          <a:solidFill>
            <a:srgbClr val="E4EAEE"/>
          </a:solidFill>
          <a:ln/>
        </p:spPr>
      </p:sp>
      <p:sp>
        <p:nvSpPr>
          <p:cNvPr id="14" name="Shape 11"/>
          <p:cNvSpPr/>
          <p:nvPr/>
        </p:nvSpPr>
        <p:spPr>
          <a:xfrm>
            <a:off x="2743200" y="5705856"/>
            <a:ext cx="256032" cy="292608"/>
          </a:xfrm>
          <a:prstGeom prst="roundRect">
            <a:avLst>
              <a:gd name="adj" fmla="val 17857"/>
            </a:avLst>
          </a:prstGeom>
          <a:solidFill>
            <a:srgbClr val="2EC4B6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3108960" y="5705856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&lt; 1 second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Rapid Spanning Tree</a:t>
            </a:r>
            <a:endParaRPr lang="en-US" sz="950" dirty="0"/>
          </a:p>
        </p:txBody>
      </p:sp>
      <p:sp>
        <p:nvSpPr>
          <p:cNvPr id="17" name="Text 14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 CONVERGENCE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Port Roles &amp; the Sync Handshake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10378440" y="502920"/>
            <a:ext cx="640080" cy="640080"/>
          </a:xfrm>
          <a:prstGeom prst="ellipse">
            <a:avLst/>
          </a:prstGeom>
          <a:solidFill>
            <a:srgbClr val="134074"/>
          </a:solidFill>
          <a:ln/>
        </p:spPr>
      </p:sp>
      <p:pic>
        <p:nvPicPr>
          <p:cNvPr id="5" name="Image 0" descr="icons/gitbranc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4861" y="669341"/>
            <a:ext cx="307238" cy="30723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94360" y="1691640"/>
            <a:ext cx="5029200" cy="841248"/>
          </a:xfrm>
          <a:prstGeom prst="roundRect">
            <a:avLst>
              <a:gd name="adj" fmla="val 9783"/>
            </a:avLst>
          </a:prstGeom>
          <a:solidFill>
            <a:srgbClr val="F2F6F8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1764792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Root Port</a:t>
            </a:r>
            <a:endParaRPr lang="en-US" sz="135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2075688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path toward the root bridge (same concept as classic STP)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594360" y="2651760"/>
            <a:ext cx="5029200" cy="841248"/>
          </a:xfrm>
          <a:prstGeom prst="roundRect">
            <a:avLst>
              <a:gd name="adj" fmla="val 9783"/>
            </a:avLst>
          </a:prstGeom>
          <a:solidFill>
            <a:srgbClr val="F2F6F8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822960" y="2724912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Designated Port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822960" y="3035808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Forwards for its segment (same concept as classic STP)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594360" y="3611880"/>
            <a:ext cx="5029200" cy="841248"/>
          </a:xfrm>
          <a:prstGeom prst="roundRect">
            <a:avLst>
              <a:gd name="adj" fmla="val 9783"/>
            </a:avLst>
          </a:prstGeom>
          <a:solidFill>
            <a:srgbClr val="F2F6F8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822960" y="3685032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Alternate Port</a:t>
            </a:r>
            <a:endParaRPr lang="en-US" sz="1350" dirty="0"/>
          </a:p>
        </p:txBody>
      </p:sp>
      <p:sp>
        <p:nvSpPr>
          <p:cNvPr id="14" name="Text 11"/>
          <p:cNvSpPr txBox="1"/>
          <p:nvPr/>
        </p:nvSpPr>
        <p:spPr>
          <a:xfrm>
            <a:off x="822960" y="3995928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Backup port with an alternate path to the root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594360" y="4572000"/>
            <a:ext cx="5029200" cy="841248"/>
          </a:xfrm>
          <a:prstGeom prst="roundRect">
            <a:avLst>
              <a:gd name="adj" fmla="val 9783"/>
            </a:avLst>
          </a:prstGeom>
          <a:solidFill>
            <a:srgbClr val="F2F6F8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822960" y="4645152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Backup Port</a:t>
            </a:r>
            <a:endParaRPr lang="en-US" sz="1350" dirty="0"/>
          </a:p>
        </p:txBody>
      </p:sp>
      <p:sp>
        <p:nvSpPr>
          <p:cNvPr id="17" name="Text 14"/>
          <p:cNvSpPr txBox="1"/>
          <p:nvPr/>
        </p:nvSpPr>
        <p:spPr>
          <a:xfrm>
            <a:off x="822960" y="4956048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Redundant path to a segment another port already serves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7955280" y="1691640"/>
            <a:ext cx="1554480" cy="548640"/>
          </a:xfrm>
          <a:prstGeom prst="roundRect">
            <a:avLst>
              <a:gd name="adj" fmla="val 10000"/>
            </a:avLst>
          </a:prstGeom>
          <a:solidFill>
            <a:srgbClr val="0B2545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7955280" y="169164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Root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6492240" y="2743200"/>
            <a:ext cx="1554480" cy="548640"/>
          </a:xfrm>
          <a:prstGeom prst="roundRect">
            <a:avLst>
              <a:gd name="adj" fmla="val 10000"/>
            </a:avLst>
          </a:prstGeom>
          <a:solidFill>
            <a:srgbClr val="1C7293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6492240" y="274320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 1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9418320" y="2743200"/>
            <a:ext cx="1554480" cy="548640"/>
          </a:xfrm>
          <a:prstGeom prst="roundRect">
            <a:avLst>
              <a:gd name="adj" fmla="val 10000"/>
            </a:avLst>
          </a:prstGeom>
          <a:solidFill>
            <a:srgbClr val="1C7293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9418320" y="274320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 2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6492240" y="3840480"/>
            <a:ext cx="1554480" cy="548640"/>
          </a:xfrm>
          <a:prstGeom prst="roundRect">
            <a:avLst>
              <a:gd name="adj" fmla="val 10000"/>
            </a:avLst>
          </a:prstGeom>
          <a:solidFill>
            <a:srgbClr val="134074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6492240" y="384048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 3</a:t>
            </a:r>
            <a:endParaRPr lang="en-US" sz="1100" dirty="0"/>
          </a:p>
        </p:txBody>
      </p:sp>
      <p:sp>
        <p:nvSpPr>
          <p:cNvPr id="26" name="Shape 23"/>
          <p:cNvSpPr/>
          <p:nvPr/>
        </p:nvSpPr>
        <p:spPr>
          <a:xfrm flipH="1">
            <a:off x="7269480" y="2240280"/>
            <a:ext cx="914400" cy="502920"/>
          </a:xfrm>
          <a:prstGeom prst="line">
            <a:avLst/>
          </a:prstGeom>
          <a:noFill/>
          <a:ln w="25400">
            <a:solidFill>
              <a:srgbClr val="5B6B76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8458200" y="2240280"/>
            <a:ext cx="1737360" cy="502920"/>
          </a:xfrm>
          <a:prstGeom prst="line">
            <a:avLst/>
          </a:prstGeom>
          <a:noFill/>
          <a:ln w="25400">
            <a:solidFill>
              <a:srgbClr val="5B6B76"/>
            </a:solidFill>
            <a:prstDash val="dash"/>
          </a:ln>
        </p:spPr>
      </p:sp>
      <p:sp>
        <p:nvSpPr>
          <p:cNvPr id="28" name="Shape 25"/>
          <p:cNvSpPr/>
          <p:nvPr/>
        </p:nvSpPr>
        <p:spPr>
          <a:xfrm>
            <a:off x="7269480" y="3291840"/>
            <a:ext cx="9144" cy="548640"/>
          </a:xfrm>
          <a:prstGeom prst="line">
            <a:avLst/>
          </a:prstGeom>
          <a:noFill/>
          <a:ln w="25400">
            <a:solidFill>
              <a:srgbClr val="5B6B76"/>
            </a:solidFill>
            <a:prstDash val="solid"/>
          </a:ln>
        </p:spPr>
      </p:sp>
      <p:sp>
        <p:nvSpPr>
          <p:cNvPr id="29" name="Text 26"/>
          <p:cNvSpPr txBox="1"/>
          <p:nvPr/>
        </p:nvSpPr>
        <p:spPr>
          <a:xfrm>
            <a:off x="6400800" y="44165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Proposal ↓  /  Agreement ↑</a:t>
            </a:r>
            <a:endParaRPr lang="en-US" sz="1000" dirty="0"/>
          </a:p>
        </p:txBody>
      </p:sp>
      <p:sp>
        <p:nvSpPr>
          <p:cNvPr id="30" name="Text 27"/>
          <p:cNvSpPr txBox="1"/>
          <p:nvPr/>
        </p:nvSpPr>
        <p:spPr>
          <a:xfrm>
            <a:off x="6355080" y="4709160"/>
            <a:ext cx="4937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Root proposes each downstream link; once a switch agrees, it cascades the same handshake further down — only that branch briefly blocks, not the whole network.</a:t>
            </a:r>
            <a:endParaRPr lang="en-US" sz="1100" dirty="0"/>
          </a:p>
        </p:txBody>
      </p:sp>
      <p:sp>
        <p:nvSpPr>
          <p:cNvPr id="31" name="Shape 28"/>
          <p:cNvSpPr/>
          <p:nvPr/>
        </p:nvSpPr>
        <p:spPr>
          <a:xfrm>
            <a:off x="594360" y="5440680"/>
            <a:ext cx="10927080" cy="914400"/>
          </a:xfrm>
          <a:prstGeom prst="roundRect">
            <a:avLst>
              <a:gd name="adj" fmla="val 9000"/>
            </a:avLst>
          </a:prstGeom>
          <a:solidFill>
            <a:srgbClr val="E9F1F4"/>
          </a:solidFill>
          <a:ln/>
        </p:spPr>
      </p:sp>
      <p:sp>
        <p:nvSpPr>
          <p:cNvPr id="32" name="Shape 29"/>
          <p:cNvSpPr/>
          <p:nvPr/>
        </p:nvSpPr>
        <p:spPr>
          <a:xfrm>
            <a:off x="594360" y="5440680"/>
            <a:ext cx="82296" cy="914400"/>
          </a:xfrm>
          <a:prstGeom prst="rect">
            <a:avLst/>
          </a:prstGeom>
          <a:solidFill>
            <a:srgbClr val="2EC4B6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886968" y="5641848"/>
            <a:ext cx="10378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Real-World Example</a:t>
            </a:r>
            <a:endParaRPr lang="en-US" sz="1300" dirty="0"/>
          </a:p>
        </p:txBody>
      </p:sp>
      <p:sp>
        <p:nvSpPr>
          <p:cNvPr id="34" name="Text 31"/>
          <p:cNvSpPr txBox="1"/>
          <p:nvPr/>
        </p:nvSpPr>
        <p:spPr>
          <a:xfrm>
            <a:off x="886968" y="6007608"/>
            <a:ext cx="10378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a 3-tier campus network (core – distribution – access) with redundant uplinks, RSTP typically re-converges a failed link in under 1 second — versus 30+ seconds on legacy 802.1D — keeping VoIP calls and video conferencing from dropping.</a:t>
            </a:r>
            <a:endParaRPr lang="en-US" sz="1250" dirty="0"/>
          </a:p>
        </p:txBody>
      </p:sp>
      <p:sp>
        <p:nvSpPr>
          <p:cNvPr id="35" name="Text 32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Rapid Spanning Tree</a:t>
            </a:r>
            <a:endParaRPr lang="en-US" sz="950" dirty="0"/>
          </a:p>
        </p:txBody>
      </p:sp>
      <p:sp>
        <p:nvSpPr>
          <p:cNvPr id="36" name="Text 33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IEEE 802.1S · NOW PART OF 802.1Q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Multiple Spanning Tree Protocol (MSTP)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10378440" y="50292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5" name="Image 0" descr="icons/laye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4861" y="669341"/>
            <a:ext cx="307238" cy="30723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94360" y="1691640"/>
            <a:ext cx="576072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600"/>
              </a:spcAft>
              <a:buSzPct val="100000"/>
              <a:buChar char="•"/>
            </a:pPr>
            <a:r>
              <a:rPr lang="en-US" sz="14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Backward-compatible with 802.1D and interoperable with RSTP</a:t>
            </a:r>
            <a:endParaRPr lang="en-US" sz="1450" dirty="0"/>
          </a:p>
          <a:p>
            <a:pPr marL="228600" indent="-228600">
              <a:lnSpc>
                <a:spcPct val="108000"/>
              </a:lnSpc>
              <a:spcAft>
                <a:spcPts val="1600"/>
              </a:spcAft>
              <a:buSzPct val="100000"/>
              <a:buChar char="•"/>
            </a:pPr>
            <a:r>
              <a:rPr lang="en-US" sz="14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Runs a separate spanning-tree topology per group of VLANs — an “MST Instance” (MSTI)</a:t>
            </a:r>
            <a:endParaRPr lang="en-US" sz="1450" dirty="0"/>
          </a:p>
          <a:p>
            <a:pPr marL="228600" indent="-228600">
              <a:lnSpc>
                <a:spcPct val="108000"/>
              </a:lnSpc>
              <a:spcAft>
                <a:spcPts val="1600"/>
              </a:spcAft>
              <a:buSzPct val="100000"/>
              <a:buChar char="•"/>
            </a:pPr>
            <a:r>
              <a:rPr lang="en-US" sz="14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Different topologies per instance let you load-balance across redundant uplinks instead of leaving one link idle</a:t>
            </a:r>
            <a:endParaRPr lang="en-US" sz="1450" dirty="0"/>
          </a:p>
          <a:p>
            <a:pPr marL="228600" indent="-228600">
              <a:lnSpc>
                <a:spcPct val="108000"/>
              </a:lnSpc>
              <a:spcAft>
                <a:spcPts val="1600"/>
              </a:spcAft>
              <a:buSzPct val="100000"/>
              <a:buChar char="•"/>
            </a:pPr>
            <a:r>
              <a:rPr lang="en-US" sz="14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particular VLAN maps to exactly one MSTI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6858000" y="1783080"/>
            <a:ext cx="1737360" cy="502920"/>
          </a:xfrm>
          <a:prstGeom prst="roundRect">
            <a:avLst>
              <a:gd name="adj" fmla="val 10909"/>
            </a:avLst>
          </a:prstGeom>
          <a:solidFill>
            <a:srgbClr val="1C7293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6858000" y="178308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Root: VLAN A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9235440" y="1783080"/>
            <a:ext cx="1737360" cy="502920"/>
          </a:xfrm>
          <a:prstGeom prst="roundRect">
            <a:avLst>
              <a:gd name="adj" fmla="val 10909"/>
            </a:avLst>
          </a:prstGeom>
          <a:solidFill>
            <a:srgbClr val="134074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235440" y="178308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Root: VLAN B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8046720" y="2926080"/>
            <a:ext cx="1737360" cy="502920"/>
          </a:xfrm>
          <a:prstGeom prst="roundRect">
            <a:avLst>
              <a:gd name="adj" fmla="val 10909"/>
            </a:avLst>
          </a:prstGeom>
          <a:solidFill>
            <a:srgbClr val="0B2545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8046720" y="292608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7726680" y="2286000"/>
            <a:ext cx="868680" cy="640080"/>
          </a:xfrm>
          <a:prstGeom prst="line">
            <a:avLst/>
          </a:prstGeom>
          <a:noFill/>
          <a:ln w="31750">
            <a:solidFill>
              <a:srgbClr val="1C7293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 flipH="1">
            <a:off x="9189720" y="2286000"/>
            <a:ext cx="914400" cy="640080"/>
          </a:xfrm>
          <a:prstGeom prst="line">
            <a:avLst/>
          </a:prstGeom>
          <a:noFill/>
          <a:ln w="31750">
            <a:solidFill>
              <a:srgbClr val="134074"/>
            </a:solidFill>
            <a:prstDash val="dash"/>
          </a:ln>
        </p:spPr>
      </p:sp>
      <p:sp>
        <p:nvSpPr>
          <p:cNvPr id="15" name="Shape 12"/>
          <p:cNvSpPr/>
          <p:nvPr/>
        </p:nvSpPr>
        <p:spPr>
          <a:xfrm>
            <a:off x="7223760" y="4069080"/>
            <a:ext cx="1371600" cy="457200"/>
          </a:xfrm>
          <a:prstGeom prst="roundRect">
            <a:avLst>
              <a:gd name="adj" fmla="val 12000"/>
            </a:avLst>
          </a:prstGeom>
          <a:solidFill>
            <a:srgbClr val="1C7293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7223760" y="406908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 A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8869680" y="4069080"/>
            <a:ext cx="1371600" cy="457200"/>
          </a:xfrm>
          <a:prstGeom prst="roundRect">
            <a:avLst>
              <a:gd name="adj" fmla="val 12000"/>
            </a:avLst>
          </a:prstGeom>
          <a:solidFill>
            <a:srgbClr val="134074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8869680" y="406908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 B</a:t>
            </a:r>
            <a:endParaRPr lang="en-US" sz="1000" dirty="0"/>
          </a:p>
        </p:txBody>
      </p:sp>
      <p:sp>
        <p:nvSpPr>
          <p:cNvPr id="19" name="Shape 16"/>
          <p:cNvSpPr/>
          <p:nvPr/>
        </p:nvSpPr>
        <p:spPr>
          <a:xfrm flipH="1">
            <a:off x="7909560" y="3429000"/>
            <a:ext cx="685800" cy="640080"/>
          </a:xfrm>
          <a:prstGeom prst="line">
            <a:avLst/>
          </a:prstGeom>
          <a:noFill/>
          <a:ln w="25400">
            <a:solidFill>
              <a:srgbClr val="1C7293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9144000" y="3429000"/>
            <a:ext cx="411480" cy="640080"/>
          </a:xfrm>
          <a:prstGeom prst="line">
            <a:avLst/>
          </a:prstGeom>
          <a:noFill/>
          <a:ln w="25400">
            <a:solidFill>
              <a:srgbClr val="134074"/>
            </a:solidFill>
            <a:prstDash val="dash"/>
          </a:ln>
        </p:spPr>
      </p:sp>
      <p:sp>
        <p:nvSpPr>
          <p:cNvPr id="21" name="Text 18"/>
          <p:cNvSpPr txBox="1"/>
          <p:nvPr/>
        </p:nvSpPr>
        <p:spPr>
          <a:xfrm>
            <a:off x="6583680" y="4663440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i="1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active topologies share the same physical links — each VLAN group takes a different logical path to its own root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Spanning Tree</a:t>
            </a:r>
            <a:endParaRPr lang="en-US" sz="950" dirty="0"/>
          </a:p>
        </p:txBody>
      </p:sp>
      <p:sp>
        <p:nvSpPr>
          <p:cNvPr id="23" name="Text 20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SPANNING TREE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Regions, CST &amp; IST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10378440" y="502920"/>
            <a:ext cx="640080" cy="640080"/>
          </a:xfrm>
          <a:prstGeom prst="ellipse">
            <a:avLst/>
          </a:prstGeom>
          <a:solidFill>
            <a:srgbClr val="134074"/>
          </a:solidFill>
          <a:ln/>
        </p:spPr>
      </p:sp>
      <p:pic>
        <p:nvPicPr>
          <p:cNvPr id="5" name="Image 0" descr="icons/gri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4861" y="669341"/>
            <a:ext cx="307238" cy="30723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94360" y="1691640"/>
            <a:ext cx="603504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spcAft>
                <a:spcPts val="1000"/>
              </a:spcAft>
              <a:buNone/>
            </a:pPr>
            <a:r>
              <a:rPr lang="en-US" sz="14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MST Region</a:t>
            </a:r>
            <a:endParaRPr lang="en-US" sz="1400" dirty="0"/>
          </a:p>
          <a:p>
            <a:pPr marL="457200" lvl="1" indent="-228600">
              <a:lnSpc>
                <a:spcPct val="108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Switches belong to the same region only if they share an identical MST configuration name, revision number, and VLAN-to-instance mapping</a:t>
            </a:r>
            <a:endParaRPr lang="en-US" sz="1400" dirty="0"/>
          </a:p>
          <a:p>
            <a:pPr marL="457200" lvl="1" indent="-228600">
              <a:lnSpc>
                <a:spcPct val="108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digest of these attributes rides inside every BPDU for fast comparison — one region is usually sufficient</a:t>
            </a:r>
            <a:endParaRPr lang="en-US" sz="1400" dirty="0"/>
          </a:p>
          <a:p>
            <a:pPr marL="0" indent="0">
              <a:lnSpc>
                <a:spcPct val="108000"/>
              </a:lnSpc>
              <a:spcAft>
                <a:spcPts val="1000"/>
              </a:spcAft>
              <a:buNone/>
            </a:pPr>
            <a:r>
              <a:rPr lang="en-US" sz="14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Spanning Tree (CST)</a:t>
            </a:r>
            <a:endParaRPr lang="en-US" sz="1400" dirty="0"/>
          </a:p>
          <a:p>
            <a:pPr marL="457200" lvl="1" indent="-228600">
              <a:lnSpc>
                <a:spcPct val="108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Defined in IEEE 802.1Q — connects separate MST regions and any legacy 802.1D switches into a single loop-free tree</a:t>
            </a:r>
            <a:endParaRPr lang="en-US" sz="1400" dirty="0"/>
          </a:p>
          <a:p>
            <a:pPr marL="0" indent="0">
              <a:lnSpc>
                <a:spcPct val="108000"/>
              </a:lnSpc>
              <a:spcAft>
                <a:spcPts val="1000"/>
              </a:spcAft>
              <a:buNone/>
            </a:pPr>
            <a:r>
              <a:rPr lang="en-US" sz="14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Spanning Tree (IST)</a:t>
            </a:r>
            <a:endParaRPr lang="en-US" sz="1400" dirty="0"/>
          </a:p>
          <a:p>
            <a:pPr marL="457200" lvl="1" indent="-228600">
              <a:lnSpc>
                <a:spcPct val="108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Instance 0, always present on an MSTP switch — represents the whole region as a single virtual bridge to the CST outside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995160" y="1691640"/>
            <a:ext cx="2331720" cy="1508760"/>
          </a:xfrm>
          <a:prstGeom prst="roundRect">
            <a:avLst>
              <a:gd name="adj" fmla="val 33333"/>
            </a:avLst>
          </a:prstGeom>
          <a:solidFill>
            <a:srgbClr val="E9F1F4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6995160" y="219456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MST Region 1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(IST)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8915400" y="2377440"/>
            <a:ext cx="2331720" cy="1508760"/>
          </a:xfrm>
          <a:prstGeom prst="roundRect">
            <a:avLst>
              <a:gd name="adj" fmla="val 33333"/>
            </a:avLst>
          </a:prstGeom>
          <a:solidFill>
            <a:srgbClr val="E9F1F4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8915400" y="288036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340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MST Region 2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1340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(IST)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8229600" y="4206240"/>
            <a:ext cx="1737360" cy="502920"/>
          </a:xfrm>
          <a:prstGeom prst="roundRect">
            <a:avLst>
              <a:gd name="adj" fmla="val 10909"/>
            </a:avLst>
          </a:prstGeom>
          <a:solidFill>
            <a:srgbClr val="0B2545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8229600" y="420624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802.1D switch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8183880" y="3063240"/>
            <a:ext cx="640080" cy="1143000"/>
          </a:xfrm>
          <a:prstGeom prst="line">
            <a:avLst/>
          </a:prstGeom>
          <a:noFill/>
          <a:ln w="22225">
            <a:solidFill>
              <a:srgbClr val="5B6B76"/>
            </a:solidFill>
            <a:prstDash val="dash"/>
          </a:ln>
        </p:spPr>
      </p:sp>
      <p:sp>
        <p:nvSpPr>
          <p:cNvPr id="14" name="Shape 11"/>
          <p:cNvSpPr/>
          <p:nvPr/>
        </p:nvSpPr>
        <p:spPr>
          <a:xfrm flipH="1">
            <a:off x="9646920" y="3657600"/>
            <a:ext cx="457200" cy="548640"/>
          </a:xfrm>
          <a:prstGeom prst="line">
            <a:avLst/>
          </a:prstGeom>
          <a:noFill/>
          <a:ln w="22225">
            <a:solidFill>
              <a:srgbClr val="5B6B76"/>
            </a:solidFill>
            <a:prstDash val="dash"/>
          </a:ln>
        </p:spPr>
      </p:sp>
      <p:sp>
        <p:nvSpPr>
          <p:cNvPr id="15" name="Text 12"/>
          <p:cNvSpPr txBox="1"/>
          <p:nvPr/>
        </p:nvSpPr>
        <p:spPr>
          <a:xfrm>
            <a:off x="6858000" y="493776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i="1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Spanning Tree (CST) ties every region — and any legacy switch — into one loop-free tree, regardless of VLAN or region count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Spanning Tree</a:t>
            </a:r>
            <a:endParaRPr lang="en-US" sz="950" dirty="0"/>
          </a:p>
        </p:txBody>
      </p:sp>
      <p:sp>
        <p:nvSpPr>
          <p:cNvPr id="17" name="Text 14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PRACTICES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Designing an MST Deployment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10378440" y="50292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5" name="Image 0" descr="icons/checkcirc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4861" y="669341"/>
            <a:ext cx="307238" cy="30723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94360" y="1691640"/>
            <a:ext cx="10927080" cy="713232"/>
          </a:xfrm>
          <a:prstGeom prst="roundRect">
            <a:avLst>
              <a:gd name="adj" fmla="val 11538"/>
            </a:avLst>
          </a:prstGeom>
          <a:solidFill>
            <a:srgbClr val="F2F6F8"/>
          </a:solidFill>
          <a:ln/>
        </p:spPr>
      </p:sp>
      <p:sp>
        <p:nvSpPr>
          <p:cNvPr id="7" name="Shape 4"/>
          <p:cNvSpPr/>
          <p:nvPr/>
        </p:nvSpPr>
        <p:spPr>
          <a:xfrm>
            <a:off x="822960" y="1847088"/>
            <a:ext cx="402336" cy="402336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184708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1417320" y="1691640"/>
            <a:ext cx="9875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 VLANs to instances that mirror your real forwarding paths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594360" y="2514600"/>
            <a:ext cx="10927080" cy="713232"/>
          </a:xfrm>
          <a:prstGeom prst="roundRect">
            <a:avLst>
              <a:gd name="adj" fmla="val 11538"/>
            </a:avLst>
          </a:prstGeom>
          <a:solidFill>
            <a:srgbClr val="F2F6F8"/>
          </a:solidFill>
          <a:ln/>
        </p:spPr>
      </p:sp>
      <p:sp>
        <p:nvSpPr>
          <p:cNvPr id="11" name="Shape 8"/>
          <p:cNvSpPr/>
          <p:nvPr/>
        </p:nvSpPr>
        <p:spPr>
          <a:xfrm>
            <a:off x="822960" y="2670048"/>
            <a:ext cx="402336" cy="402336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822960" y="26700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1417320" y="2514600"/>
            <a:ext cx="9875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Assign a different root and alternate-root switch to each instance for genuine load sharing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594360" y="3337560"/>
            <a:ext cx="10927080" cy="713232"/>
          </a:xfrm>
          <a:prstGeom prst="roundRect">
            <a:avLst>
              <a:gd name="adj" fmla="val 11538"/>
            </a:avLst>
          </a:prstGeom>
          <a:solidFill>
            <a:srgbClr val="F2F6F8"/>
          </a:solidFill>
          <a:ln/>
        </p:spPr>
      </p:sp>
      <p:sp>
        <p:nvSpPr>
          <p:cNvPr id="15" name="Shape 12"/>
          <p:cNvSpPr/>
          <p:nvPr/>
        </p:nvSpPr>
        <p:spPr>
          <a:xfrm>
            <a:off x="822960" y="3493008"/>
            <a:ext cx="402336" cy="402336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822960" y="349300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1417320" y="3337560"/>
            <a:ext cx="9875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every switch's region name, revision number, and VLAN mapping identical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594360" y="4160520"/>
            <a:ext cx="10927080" cy="713232"/>
          </a:xfrm>
          <a:prstGeom prst="roundRect">
            <a:avLst>
              <a:gd name="adj" fmla="val 11538"/>
            </a:avLst>
          </a:prstGeom>
          <a:solidFill>
            <a:srgbClr val="F2F6F8"/>
          </a:solidFill>
          <a:ln/>
        </p:spPr>
      </p:sp>
      <p:sp>
        <p:nvSpPr>
          <p:cNvPr id="19" name="Shape 16"/>
          <p:cNvSpPr/>
          <p:nvPr/>
        </p:nvSpPr>
        <p:spPr>
          <a:xfrm>
            <a:off x="822960" y="4315968"/>
            <a:ext cx="402336" cy="402336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822960" y="43159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1" name="Text 18"/>
          <p:cNvSpPr txBox="1"/>
          <p:nvPr/>
        </p:nvSpPr>
        <p:spPr>
          <a:xfrm>
            <a:off x="1417320" y="4160520"/>
            <a:ext cx="9875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Leave instance 0 (the IST) free of VLAN assignments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594360" y="5120640"/>
            <a:ext cx="10927080" cy="1234440"/>
          </a:xfrm>
          <a:prstGeom prst="roundRect">
            <a:avLst>
              <a:gd name="adj" fmla="val 6667"/>
            </a:avLst>
          </a:prstGeom>
          <a:solidFill>
            <a:srgbClr val="E9F1F4"/>
          </a:solidFill>
          <a:ln/>
        </p:spPr>
      </p:sp>
      <p:sp>
        <p:nvSpPr>
          <p:cNvPr id="23" name="Shape 20"/>
          <p:cNvSpPr/>
          <p:nvPr/>
        </p:nvSpPr>
        <p:spPr>
          <a:xfrm>
            <a:off x="594360" y="5120640"/>
            <a:ext cx="82296" cy="1234440"/>
          </a:xfrm>
          <a:prstGeom prst="rect">
            <a:avLst/>
          </a:prstGeom>
          <a:solidFill>
            <a:srgbClr val="2EC4B6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886968" y="5321808"/>
            <a:ext cx="10378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 Tip</a:t>
            </a:r>
            <a:endParaRPr lang="en-US" sz="1300" dirty="0"/>
          </a:p>
        </p:txBody>
      </p:sp>
      <p:sp>
        <p:nvSpPr>
          <p:cNvPr id="25" name="Text 22"/>
          <p:cNvSpPr txBox="1"/>
          <p:nvPr/>
        </p:nvSpPr>
        <p:spPr>
          <a:xfrm>
            <a:off x="886968" y="5687568"/>
            <a:ext cx="1037844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vendor platforms today (Cisco IOS-XE, Aruba AOS-CX, Juniper Junos) default to MST rather than legacy PVST+ for new deployments, since it scales far better once a network has hundreds of VLANs.</a:t>
            </a:r>
            <a:endParaRPr lang="en-US" sz="1250" dirty="0"/>
          </a:p>
        </p:txBody>
      </p:sp>
      <p:sp>
        <p:nvSpPr>
          <p:cNvPr id="26" name="Text 23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Spanning Tree</a:t>
            </a:r>
            <a:endParaRPr lang="en-US" sz="950" dirty="0"/>
          </a:p>
        </p:txBody>
      </p:sp>
      <p:sp>
        <p:nvSpPr>
          <p:cNvPr id="27" name="Text 24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LATEST TECHNOLOGY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749808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Layer-2 Design Is Headed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5" name="Image 0" descr="icons/clou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94360" y="1783080"/>
            <a:ext cx="640080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600"/>
              </a:spcAft>
              <a:buSzPct val="100000"/>
              <a:buChar char="•"/>
            </a:pPr>
            <a:r>
              <a:rPr lang="en-US" sz="1450" dirty="0">
                <a:solidFill>
                  <a:srgbClr val="E3E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 data centers increasingly avoid STP-blocked links entirely by moving to a routed Layer-3 leaf-spine fabric</a:t>
            </a:r>
            <a:endParaRPr lang="en-US" sz="1450" dirty="0"/>
          </a:p>
          <a:p>
            <a:pPr marL="228600" indent="-228600">
              <a:lnSpc>
                <a:spcPct val="108000"/>
              </a:lnSpc>
              <a:spcAft>
                <a:spcPts val="1600"/>
              </a:spcAft>
              <a:buSzPct val="100000"/>
              <a:buChar char="•"/>
            </a:pPr>
            <a:r>
              <a:rPr lang="en-US" sz="1450" dirty="0">
                <a:solidFill>
                  <a:srgbClr val="E3E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EVPN-VXLAN (RFC 7432 / RFC 8365) builds a virtual Layer-2 overlay on top of that routed IP underlay, using BGP — not spanning tree — to prevent loops, so every uplink stays active</a:t>
            </a:r>
            <a:endParaRPr lang="en-US" sz="1450" dirty="0"/>
          </a:p>
          <a:p>
            <a:pPr marL="228600" indent="-228600">
              <a:lnSpc>
                <a:spcPct val="108000"/>
              </a:lnSpc>
              <a:spcAft>
                <a:spcPts val="1600"/>
              </a:spcAft>
              <a:buSzPct val="100000"/>
              <a:buChar char="•"/>
            </a:pPr>
            <a:r>
              <a:rPr lang="en-US" sz="1450" dirty="0">
                <a:solidFill>
                  <a:srgbClr val="E3E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Campus and branch networks still rely heavily on RSTP/MSTP, so both skill sets remain essential for a working network engineer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7223760" y="1828800"/>
            <a:ext cx="4343400" cy="3566160"/>
          </a:xfrm>
          <a:prstGeom prst="roundRect">
            <a:avLst>
              <a:gd name="adj" fmla="val 2308"/>
            </a:avLst>
          </a:prstGeom>
          <a:solidFill>
            <a:srgbClr val="13315C"/>
          </a:solidFill>
          <a:ln/>
        </p:spPr>
      </p:sp>
      <p:sp>
        <p:nvSpPr>
          <p:cNvPr id="8" name="Shape 5"/>
          <p:cNvSpPr/>
          <p:nvPr/>
        </p:nvSpPr>
        <p:spPr>
          <a:xfrm>
            <a:off x="7223760" y="1828800"/>
            <a:ext cx="82296" cy="3566160"/>
          </a:xfrm>
          <a:prstGeom prst="rect">
            <a:avLst/>
          </a:prstGeom>
          <a:solidFill>
            <a:srgbClr val="2EC4B6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516368" y="2029968"/>
            <a:ext cx="3794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Real-World Example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7516368" y="2395728"/>
            <a:ext cx="3794760" cy="2816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D7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Fabrics built on Cisco ACI, Arista CloudVision, or Juniper Apstra run EVPN-VXLAN so that all spine–leaf links forward traffic simultaneously with ECMP — something classic spanning tree, by design, could never do.</a:t>
            </a:r>
            <a:endParaRPr lang="en-US" sz="13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9FB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 Data Center Fabrics</a:t>
            </a:r>
            <a:endParaRPr lang="en-US" sz="950" dirty="0"/>
          </a:p>
        </p:txBody>
      </p:sp>
      <p:sp>
        <p:nvSpPr>
          <p:cNvPr id="12" name="Text 9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9FB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STUDY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Putting It Together: A Campus Network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10378440" y="502920"/>
            <a:ext cx="640080" cy="640080"/>
          </a:xfrm>
          <a:prstGeom prst="ellipse">
            <a:avLst/>
          </a:prstGeom>
          <a:solidFill>
            <a:srgbClr val="134074"/>
          </a:solidFill>
          <a:ln/>
        </p:spPr>
      </p:sp>
      <p:pic>
        <p:nvPicPr>
          <p:cNvPr id="5" name="Image 0" descr="icons/ma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4861" y="669341"/>
            <a:ext cx="307238" cy="30723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2743200" y="1737360"/>
            <a:ext cx="1737360" cy="502920"/>
          </a:xfrm>
          <a:prstGeom prst="roundRect">
            <a:avLst>
              <a:gd name="adj" fmla="val 10909"/>
            </a:avLst>
          </a:prstGeom>
          <a:solidFill>
            <a:srgbClr val="0B2545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2743200" y="173736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A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5029200" y="1737360"/>
            <a:ext cx="1737360" cy="502920"/>
          </a:xfrm>
          <a:prstGeom prst="roundRect">
            <a:avLst>
              <a:gd name="adj" fmla="val 10909"/>
            </a:avLst>
          </a:prstGeom>
          <a:solidFill>
            <a:srgbClr val="0B2545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029200" y="173736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B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4480560" y="1984248"/>
            <a:ext cx="548640" cy="9144"/>
          </a:xfrm>
          <a:prstGeom prst="line">
            <a:avLst/>
          </a:prstGeom>
          <a:noFill/>
          <a:ln w="38100">
            <a:solidFill>
              <a:srgbClr val="2EC4B6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343400" y="1463040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MLAG peer link</a:t>
            </a:r>
            <a:endParaRPr lang="en-US" sz="900" dirty="0"/>
          </a:p>
        </p:txBody>
      </p:sp>
      <p:sp>
        <p:nvSpPr>
          <p:cNvPr id="12" name="Shape 9"/>
          <p:cNvSpPr/>
          <p:nvPr/>
        </p:nvSpPr>
        <p:spPr>
          <a:xfrm>
            <a:off x="1097280" y="2971800"/>
            <a:ext cx="1737360" cy="502920"/>
          </a:xfrm>
          <a:prstGeom prst="roundRect">
            <a:avLst>
              <a:gd name="adj" fmla="val 10909"/>
            </a:avLst>
          </a:prstGeom>
          <a:solidFill>
            <a:srgbClr val="1C7293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97280" y="297180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Dist. Bldg 1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3886200" y="2971800"/>
            <a:ext cx="1737360" cy="502920"/>
          </a:xfrm>
          <a:prstGeom prst="roundRect">
            <a:avLst>
              <a:gd name="adj" fmla="val 10909"/>
            </a:avLst>
          </a:prstGeom>
          <a:solidFill>
            <a:srgbClr val="1C7293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3886200" y="297180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Dist. Bldg 2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6675120" y="2971800"/>
            <a:ext cx="1737360" cy="502920"/>
          </a:xfrm>
          <a:prstGeom prst="roundRect">
            <a:avLst>
              <a:gd name="adj" fmla="val 10909"/>
            </a:avLst>
          </a:prstGeom>
          <a:solidFill>
            <a:srgbClr val="1C7293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6675120" y="297180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Dist. Bldg 3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 flipH="1">
            <a:off x="1965960" y="2240280"/>
            <a:ext cx="1645920" cy="731520"/>
          </a:xfrm>
          <a:prstGeom prst="line">
            <a:avLst/>
          </a:prstGeom>
          <a:noFill/>
          <a:ln w="19050">
            <a:solidFill>
              <a:srgbClr val="5B6B76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flipH="1">
            <a:off x="1965960" y="2240280"/>
            <a:ext cx="3931920" cy="731520"/>
          </a:xfrm>
          <a:prstGeom prst="line">
            <a:avLst/>
          </a:prstGeom>
          <a:noFill/>
          <a:ln w="19050">
            <a:solidFill>
              <a:srgbClr val="5B6B76"/>
            </a:solidFill>
            <a:prstDash val="dash"/>
          </a:ln>
        </p:spPr>
      </p:sp>
      <p:sp>
        <p:nvSpPr>
          <p:cNvPr id="20" name="Shape 17"/>
          <p:cNvSpPr/>
          <p:nvPr/>
        </p:nvSpPr>
        <p:spPr>
          <a:xfrm>
            <a:off x="3611880" y="2240280"/>
            <a:ext cx="1143000" cy="731520"/>
          </a:xfrm>
          <a:prstGeom prst="line">
            <a:avLst/>
          </a:prstGeom>
          <a:noFill/>
          <a:ln w="19050">
            <a:solidFill>
              <a:srgbClr val="5B6B76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 flipH="1">
            <a:off x="4754880" y="2240280"/>
            <a:ext cx="1143000" cy="731520"/>
          </a:xfrm>
          <a:prstGeom prst="line">
            <a:avLst/>
          </a:prstGeom>
          <a:noFill/>
          <a:ln w="19050">
            <a:solidFill>
              <a:srgbClr val="5B6B76"/>
            </a:solidFill>
            <a:prstDash val="dash"/>
          </a:ln>
        </p:spPr>
      </p:sp>
      <p:sp>
        <p:nvSpPr>
          <p:cNvPr id="22" name="Shape 19"/>
          <p:cNvSpPr/>
          <p:nvPr/>
        </p:nvSpPr>
        <p:spPr>
          <a:xfrm>
            <a:off x="3611880" y="2240280"/>
            <a:ext cx="3931920" cy="731520"/>
          </a:xfrm>
          <a:prstGeom prst="line">
            <a:avLst/>
          </a:prstGeom>
          <a:noFill/>
          <a:ln w="19050">
            <a:solidFill>
              <a:srgbClr val="5B6B76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5897880" y="2240280"/>
            <a:ext cx="1645920" cy="731520"/>
          </a:xfrm>
          <a:prstGeom prst="line">
            <a:avLst/>
          </a:prstGeom>
          <a:noFill/>
          <a:ln w="19050">
            <a:solidFill>
              <a:srgbClr val="5B6B76"/>
            </a:solidFill>
            <a:prstDash val="dash"/>
          </a:ln>
        </p:spPr>
      </p:sp>
      <p:sp>
        <p:nvSpPr>
          <p:cNvPr id="24" name="Shape 21"/>
          <p:cNvSpPr/>
          <p:nvPr/>
        </p:nvSpPr>
        <p:spPr>
          <a:xfrm>
            <a:off x="2468880" y="4206240"/>
            <a:ext cx="1554480" cy="457200"/>
          </a:xfrm>
          <a:prstGeom prst="roundRect">
            <a:avLst>
              <a:gd name="adj" fmla="val 12000"/>
            </a:avLst>
          </a:prstGeom>
          <a:solidFill>
            <a:srgbClr val="134074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2468880" y="420624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SW</a:t>
            </a:r>
            <a:endParaRPr lang="en-US" sz="950" dirty="0"/>
          </a:p>
        </p:txBody>
      </p:sp>
      <p:sp>
        <p:nvSpPr>
          <p:cNvPr id="26" name="Shape 23"/>
          <p:cNvSpPr/>
          <p:nvPr/>
        </p:nvSpPr>
        <p:spPr>
          <a:xfrm>
            <a:off x="1965960" y="3474720"/>
            <a:ext cx="1051560" cy="731520"/>
          </a:xfrm>
          <a:prstGeom prst="line">
            <a:avLst/>
          </a:prstGeom>
          <a:noFill/>
          <a:ln w="19050">
            <a:solidFill>
              <a:srgbClr val="5B6B76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2377440" y="3474720"/>
            <a:ext cx="1188720" cy="731520"/>
          </a:xfrm>
          <a:prstGeom prst="line">
            <a:avLst/>
          </a:prstGeom>
          <a:noFill/>
          <a:ln w="19050">
            <a:solidFill>
              <a:srgbClr val="5B6B76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822960" y="4800600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Solid = MST Instance 1 (Data VLAN, root = Core A)   ·   Dashed = MST Instance 2 (Voice VLAN, root = Core B)</a:t>
            </a:r>
            <a:endParaRPr lang="en-US" sz="950" dirty="0"/>
          </a:p>
        </p:txBody>
      </p:sp>
      <p:sp>
        <p:nvSpPr>
          <p:cNvPr id="29" name="Shape 26"/>
          <p:cNvSpPr/>
          <p:nvPr/>
        </p:nvSpPr>
        <p:spPr>
          <a:xfrm>
            <a:off x="594360" y="5074920"/>
            <a:ext cx="10927080" cy="1417320"/>
          </a:xfrm>
          <a:prstGeom prst="roundRect">
            <a:avLst>
              <a:gd name="adj" fmla="val 5806"/>
            </a:avLst>
          </a:prstGeom>
          <a:solidFill>
            <a:srgbClr val="F2F6F8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0" y="0"/>
            <a:ext cx="0" cy="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endParaRPr lang="en-US" dirty="0"/>
          </a:p>
        </p:txBody>
      </p:sp>
      <p:sp>
        <p:nvSpPr>
          <p:cNvPr id="31" name="Text 28"/>
          <p:cNvSpPr txBox="1"/>
          <p:nvPr/>
        </p:nvSpPr>
        <p:spPr>
          <a:xfrm>
            <a:off x="868680" y="5193792"/>
            <a:ext cx="10332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Core: two Cisco Catalyst 9500 switches paired via StackWise Virtual act as one logical root</a:t>
            </a:r>
            <a:endParaRPr lang="en-US" sz="1250" dirty="0"/>
          </a:p>
          <a:p>
            <a:pPr marL="228600" indent="-2286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Distribution: each building switch uses a 2×10G LACP/MLAG uplink to both core switches for redundancy</a:t>
            </a:r>
            <a:endParaRPr lang="en-US" sz="1250" dirty="0"/>
          </a:p>
          <a:p>
            <a:pPr marL="228600" indent="-2286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VLANs: the Data VLAN is pinned to Core A as MST root, the Voice VLAN to Core B — so both uplinks stay busy instead of one sitting idle</a:t>
            </a:r>
            <a:endParaRPr lang="en-US" sz="1250" dirty="0"/>
          </a:p>
        </p:txBody>
      </p:sp>
      <p:sp>
        <p:nvSpPr>
          <p:cNvPr id="32" name="Text 29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Real-World Design</a:t>
            </a:r>
            <a:endParaRPr lang="en-US" sz="950" dirty="0"/>
          </a:p>
        </p:txBody>
      </p:sp>
      <p:sp>
        <p:nvSpPr>
          <p:cNvPr id="33" name="Text 30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 CONFIGURATION ADVICE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Network Management, Updated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10378440" y="50292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5" name="Image 0" descr="icons/setting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4861" y="669341"/>
            <a:ext cx="307238" cy="30723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94360" y="1691640"/>
            <a:ext cx="5349240" cy="4434840"/>
          </a:xfrm>
          <a:prstGeom prst="roundRect">
            <a:avLst>
              <a:gd name="adj" fmla="val 1856"/>
            </a:avLst>
          </a:prstGeom>
          <a:solidFill>
            <a:srgbClr val="F2F6F8"/>
          </a:solidFill>
          <a:ln/>
        </p:spPr>
      </p:sp>
      <p:sp>
        <p:nvSpPr>
          <p:cNvPr id="7" name="Shape 4"/>
          <p:cNvSpPr/>
          <p:nvPr/>
        </p:nvSpPr>
        <p:spPr>
          <a:xfrm>
            <a:off x="868680" y="1920240"/>
            <a:ext cx="502920" cy="502920"/>
          </a:xfrm>
          <a:prstGeom prst="ellipse">
            <a:avLst/>
          </a:prstGeom>
          <a:solidFill>
            <a:srgbClr val="134074"/>
          </a:solidFill>
          <a:ln/>
        </p:spPr>
      </p:sp>
      <p:pic>
        <p:nvPicPr>
          <p:cNvPr id="8" name="Image 1" descr="icons/activit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552" y="2039112"/>
            <a:ext cx="265176" cy="265176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508760" y="1965960"/>
            <a:ext cx="4160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Monitoring</a:t>
            </a:r>
            <a:endParaRPr lang="en-US" sz="1600" dirty="0"/>
          </a:p>
        </p:txBody>
      </p:sp>
      <p:sp>
        <p:nvSpPr>
          <p:cNvPr id="10" name="Text 6"/>
          <p:cNvSpPr txBox="1"/>
          <p:nvPr/>
        </p:nvSpPr>
        <p:spPr>
          <a:xfrm>
            <a:off x="914400" y="2606040"/>
            <a:ext cx="470916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2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SNMP traps &amp; syslog, centralized on a log server</a:t>
            </a:r>
            <a:endParaRPr lang="en-US" sz="1200" dirty="0"/>
          </a:p>
          <a:p>
            <a:pPr marL="228600" indent="-2286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2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Streaming telemetry (gNMI/gRPC) increasingly complements SNMP for near real-time visibility on modern platforms</a:t>
            </a:r>
            <a:endParaRPr lang="en-US" sz="1200" dirty="0"/>
          </a:p>
          <a:p>
            <a:pPr marL="228600" indent="-2286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2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spanning-tree changes, duplex mismatches, and wiring problems automatically</a:t>
            </a:r>
            <a:endParaRPr lang="en-US" sz="1200" dirty="0"/>
          </a:p>
          <a:p>
            <a:pPr marL="228600" indent="-2286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2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Open-source stacks in wide use today: LibreNMS or Zabbix, plus Prometheus + Grafana for dashboards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6172200" y="1691640"/>
            <a:ext cx="5349240" cy="4434840"/>
          </a:xfrm>
          <a:prstGeom prst="roundRect">
            <a:avLst>
              <a:gd name="adj" fmla="val 1856"/>
            </a:avLst>
          </a:prstGeom>
          <a:solidFill>
            <a:srgbClr val="F2F6F8"/>
          </a:solidFill>
          <a:ln/>
        </p:spPr>
      </p:sp>
      <p:sp>
        <p:nvSpPr>
          <p:cNvPr id="12" name="Shape 8"/>
          <p:cNvSpPr/>
          <p:nvPr/>
        </p:nvSpPr>
        <p:spPr>
          <a:xfrm>
            <a:off x="6446520" y="1920240"/>
            <a:ext cx="502920" cy="502920"/>
          </a:xfrm>
          <a:prstGeom prst="ellipse">
            <a:avLst/>
          </a:prstGeom>
          <a:solidFill>
            <a:srgbClr val="134074"/>
          </a:solidFill>
          <a:ln/>
        </p:spPr>
      </p:sp>
      <p:pic>
        <p:nvPicPr>
          <p:cNvPr id="13" name="Image 2" descr="icons/cpu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5392" y="2039112"/>
            <a:ext cx="265176" cy="265176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7086600" y="1965960"/>
            <a:ext cx="4160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Configuration &amp; Discovery</a:t>
            </a:r>
            <a:endParaRPr lang="en-US" sz="1600" dirty="0"/>
          </a:p>
        </p:txBody>
      </p:sp>
      <p:sp>
        <p:nvSpPr>
          <p:cNvPr id="15" name="Text 10"/>
          <p:cNvSpPr txBox="1"/>
          <p:nvPr/>
        </p:nvSpPr>
        <p:spPr>
          <a:xfrm>
            <a:off x="6492240" y="2606040"/>
            <a:ext cx="470916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2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 up configs and detect changes with Oxidized (RANCID's modern successor)</a:t>
            </a:r>
            <a:endParaRPr lang="en-US" sz="1200" dirty="0"/>
          </a:p>
          <a:p>
            <a:pPr marL="228600" indent="-2286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2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manage configs as code with Ansible + Git for versioned, auditable changes</a:t>
            </a:r>
            <a:endParaRPr lang="en-US" sz="1200" dirty="0"/>
          </a:p>
          <a:p>
            <a:pPr marL="228600" indent="-2286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2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Enable LLDP (vendor-neutral) alongside or instead of CDP to map how switches connect to each other and other devices</a:t>
            </a:r>
            <a:endParaRPr lang="en-US" sz="1200" dirty="0"/>
          </a:p>
          <a:p>
            <a:pPr marL="228600" indent="-2286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2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 forwarding tables via SNMP or gNMI to locate a MAC address quickly</a:t>
            </a:r>
            <a:endParaRPr lang="en-US" sz="1200" dirty="0"/>
          </a:p>
        </p:txBody>
      </p:sp>
      <p:sp>
        <p:nvSpPr>
          <p:cNvPr id="16" name="Text 11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 Configuration Advice</a:t>
            </a:r>
            <a:endParaRPr lang="en-US" sz="950" dirty="0"/>
          </a:p>
        </p:txBody>
      </p:sp>
      <p:sp>
        <p:nvSpPr>
          <p:cNvPr id="17" name="Text 12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 CONFIGURATION ADVICE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Documentation That Scales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10378440" y="502920"/>
            <a:ext cx="640080" cy="640080"/>
          </a:xfrm>
          <a:prstGeom prst="ellipse">
            <a:avLst/>
          </a:prstGeom>
          <a:solidFill>
            <a:srgbClr val="134074"/>
          </a:solidFill>
          <a:ln/>
        </p:spPr>
      </p:sp>
      <p:pic>
        <p:nvPicPr>
          <p:cNvPr id="5" name="Image 0" descr="icons/filetex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4861" y="669341"/>
            <a:ext cx="307238" cy="30723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94360" y="1691640"/>
            <a:ext cx="1088136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4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switches by location and role, not just a sequence number — a good scheme encodes site, floor, and function at a glance</a:t>
            </a:r>
            <a:endParaRPr lang="en-US" sz="1400" dirty="0"/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4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physical location, rack position, and cable patching in a single source of truth rather than scattered spreadsheets</a:t>
            </a:r>
            <a:endParaRPr lang="en-US" sz="1400" dirty="0"/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4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 teams use a DCIM/IPAM platform such as NetBox or Device42 to centralize IPs, VLANs, cable maps, and rack elevations</a:t>
            </a:r>
            <a:endParaRPr lang="en-US" sz="1400" dirty="0"/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4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 every edge-port connection — room, jack, and device — and keep it in Git or NetBox so changes are reviewed and versioned, not just remembered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594360" y="4754880"/>
            <a:ext cx="10927080" cy="1508760"/>
          </a:xfrm>
          <a:prstGeom prst="roundRect">
            <a:avLst>
              <a:gd name="adj" fmla="val 5455"/>
            </a:avLst>
          </a:prstGeom>
          <a:solidFill>
            <a:srgbClr val="F2F6F8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68680" y="48737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Naming Convention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868680" y="5212080"/>
            <a:ext cx="1691640" cy="530352"/>
          </a:xfrm>
          <a:prstGeom prst="roundRect">
            <a:avLst>
              <a:gd name="adj" fmla="val 15517"/>
            </a:avLst>
          </a:prstGeom>
          <a:solidFill>
            <a:srgbClr val="1C7293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868680" y="5212080"/>
            <a:ext cx="1691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 err="1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Mog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777240" y="5788152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 (city)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2852928" y="5212080"/>
            <a:ext cx="1691640" cy="530352"/>
          </a:xfrm>
          <a:prstGeom prst="roundRect">
            <a:avLst>
              <a:gd name="adj" fmla="val 15517"/>
            </a:avLst>
          </a:prstGeom>
          <a:solidFill>
            <a:srgbClr val="134074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2852928" y="5212080"/>
            <a:ext cx="1691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hq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2761488" y="5788152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</a:t>
            </a:r>
            <a:endParaRPr lang="en-US" sz="1000" dirty="0"/>
          </a:p>
        </p:txBody>
      </p:sp>
      <p:sp>
        <p:nvSpPr>
          <p:cNvPr id="15" name="Shape 12"/>
          <p:cNvSpPr/>
          <p:nvPr/>
        </p:nvSpPr>
        <p:spPr>
          <a:xfrm>
            <a:off x="4837176" y="5212080"/>
            <a:ext cx="1691640" cy="530352"/>
          </a:xfrm>
          <a:prstGeom prst="roundRect">
            <a:avLst>
              <a:gd name="adj" fmla="val 15517"/>
            </a:avLst>
          </a:prstGeom>
          <a:solidFill>
            <a:srgbClr val="1C7293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4837176" y="5212080"/>
            <a:ext cx="1691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fl3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4745736" y="5788152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Floor 3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6821424" y="5212080"/>
            <a:ext cx="1691640" cy="530352"/>
          </a:xfrm>
          <a:prstGeom prst="roundRect">
            <a:avLst>
              <a:gd name="adj" fmla="val 15517"/>
            </a:avLst>
          </a:prstGeom>
          <a:solidFill>
            <a:srgbClr val="134074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6821424" y="5212080"/>
            <a:ext cx="1691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6729984" y="5788152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</a:t>
            </a:r>
            <a:endParaRPr lang="en-US" sz="1000" dirty="0"/>
          </a:p>
        </p:txBody>
      </p:sp>
      <p:sp>
        <p:nvSpPr>
          <p:cNvPr id="21" name="Shape 18"/>
          <p:cNvSpPr/>
          <p:nvPr/>
        </p:nvSpPr>
        <p:spPr>
          <a:xfrm>
            <a:off x="8805672" y="5212080"/>
            <a:ext cx="1691640" cy="530352"/>
          </a:xfrm>
          <a:prstGeom prst="roundRect">
            <a:avLst>
              <a:gd name="adj" fmla="val 15517"/>
            </a:avLst>
          </a:prstGeom>
          <a:solidFill>
            <a:srgbClr val="1C7293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8805672" y="5212080"/>
            <a:ext cx="1691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sw01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8714232" y="5788152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01</a:t>
            </a:r>
            <a:endParaRPr lang="en-US" sz="1000" dirty="0"/>
          </a:p>
        </p:txBody>
      </p:sp>
      <p:sp>
        <p:nvSpPr>
          <p:cNvPr id="24" name="Text 21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 Configuration Advice</a:t>
            </a:r>
            <a:endParaRPr lang="en-US" sz="950" dirty="0"/>
          </a:p>
        </p:txBody>
      </p:sp>
      <p:sp>
        <p:nvSpPr>
          <p:cNvPr id="25" name="Text 22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Takeaways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10378440" y="50292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5" name="Image 0" descr="icons/checkcirc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4861" y="669341"/>
            <a:ext cx="307238" cy="30723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94360" y="1783080"/>
            <a:ext cx="5349240" cy="1965960"/>
          </a:xfrm>
          <a:prstGeom prst="roundRect">
            <a:avLst>
              <a:gd name="adj" fmla="val 4186"/>
            </a:avLst>
          </a:prstGeom>
          <a:solidFill>
            <a:srgbClr val="F2F6F8"/>
          </a:solidFill>
          <a:ln/>
        </p:spPr>
      </p:sp>
      <p:sp>
        <p:nvSpPr>
          <p:cNvPr id="7" name="Shape 4"/>
          <p:cNvSpPr/>
          <p:nvPr/>
        </p:nvSpPr>
        <p:spPr>
          <a:xfrm>
            <a:off x="868680" y="2057400"/>
            <a:ext cx="548640" cy="54864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8" name="Image 1" descr="icons/lin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326" y="2200046"/>
            <a:ext cx="263347" cy="263347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600200" y="2075688"/>
            <a:ext cx="4160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LAG &amp; MLAG</a:t>
            </a:r>
            <a:endParaRPr lang="en-US" sz="1650" dirty="0"/>
          </a:p>
        </p:txBody>
      </p:sp>
      <p:sp>
        <p:nvSpPr>
          <p:cNvPr id="10" name="Text 6"/>
          <p:cNvSpPr txBox="1"/>
          <p:nvPr/>
        </p:nvSpPr>
        <p:spPr>
          <a:xfrm>
            <a:off x="914400" y="2743200"/>
            <a:ext cx="4709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you capacity and resilience, even across two chassis</a:t>
            </a:r>
            <a:endParaRPr lang="en-US" sz="1250" dirty="0"/>
          </a:p>
        </p:txBody>
      </p:sp>
      <p:sp>
        <p:nvSpPr>
          <p:cNvPr id="11" name="Shape 7"/>
          <p:cNvSpPr/>
          <p:nvPr/>
        </p:nvSpPr>
        <p:spPr>
          <a:xfrm>
            <a:off x="6172200" y="1783080"/>
            <a:ext cx="5349240" cy="1965960"/>
          </a:xfrm>
          <a:prstGeom prst="roundRect">
            <a:avLst>
              <a:gd name="adj" fmla="val 4186"/>
            </a:avLst>
          </a:prstGeom>
          <a:solidFill>
            <a:srgbClr val="F2F6F8"/>
          </a:solidFill>
          <a:ln/>
        </p:spPr>
      </p:sp>
      <p:sp>
        <p:nvSpPr>
          <p:cNvPr id="12" name="Shape 8"/>
          <p:cNvSpPr/>
          <p:nvPr/>
        </p:nvSpPr>
        <p:spPr>
          <a:xfrm>
            <a:off x="6446520" y="2057400"/>
            <a:ext cx="548640" cy="548640"/>
          </a:xfrm>
          <a:prstGeom prst="ellipse">
            <a:avLst/>
          </a:prstGeom>
          <a:solidFill>
            <a:srgbClr val="134074"/>
          </a:solidFill>
          <a:ln/>
        </p:spPr>
      </p:sp>
      <p:pic>
        <p:nvPicPr>
          <p:cNvPr id="13" name="Image 2" descr="icons/zap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9166" y="2200046"/>
            <a:ext cx="263347" cy="263347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7178040" y="2075688"/>
            <a:ext cx="4160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RSTP</a:t>
            </a:r>
            <a:endParaRPr lang="en-US" sz="1650" dirty="0"/>
          </a:p>
        </p:txBody>
      </p:sp>
      <p:sp>
        <p:nvSpPr>
          <p:cNvPr id="15" name="Text 10"/>
          <p:cNvSpPr txBox="1"/>
          <p:nvPr/>
        </p:nvSpPr>
        <p:spPr>
          <a:xfrm>
            <a:off x="6492240" y="2743200"/>
            <a:ext cx="4709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Delivers fast, simple convergence for redundant links</a:t>
            </a:r>
            <a:endParaRPr lang="en-US" sz="1250" dirty="0"/>
          </a:p>
        </p:txBody>
      </p:sp>
      <p:sp>
        <p:nvSpPr>
          <p:cNvPr id="16" name="Shape 11"/>
          <p:cNvSpPr/>
          <p:nvPr/>
        </p:nvSpPr>
        <p:spPr>
          <a:xfrm>
            <a:off x="594360" y="3977640"/>
            <a:ext cx="5349240" cy="1965960"/>
          </a:xfrm>
          <a:prstGeom prst="roundRect">
            <a:avLst>
              <a:gd name="adj" fmla="val 4186"/>
            </a:avLst>
          </a:prstGeom>
          <a:solidFill>
            <a:srgbClr val="F2F6F8"/>
          </a:solidFill>
          <a:ln/>
        </p:spPr>
      </p:sp>
      <p:sp>
        <p:nvSpPr>
          <p:cNvPr id="17" name="Shape 12"/>
          <p:cNvSpPr/>
          <p:nvPr/>
        </p:nvSpPr>
        <p:spPr>
          <a:xfrm>
            <a:off x="868680" y="4251960"/>
            <a:ext cx="548640" cy="54864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18" name="Image 3" descr="icons/layer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1326" y="4394606"/>
            <a:ext cx="263347" cy="263347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1600200" y="4270248"/>
            <a:ext cx="4160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MSTP</a:t>
            </a:r>
            <a:endParaRPr lang="en-US" sz="1650" dirty="0"/>
          </a:p>
        </p:txBody>
      </p:sp>
      <p:sp>
        <p:nvSpPr>
          <p:cNvPr id="20" name="Text 14"/>
          <p:cNvSpPr txBox="1"/>
          <p:nvPr/>
        </p:nvSpPr>
        <p:spPr>
          <a:xfrm>
            <a:off x="914400" y="4937760"/>
            <a:ext cx="4709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Adds real load-balancing across VLANs at scale</a:t>
            </a:r>
            <a:endParaRPr lang="en-US" sz="1250" dirty="0"/>
          </a:p>
        </p:txBody>
      </p:sp>
      <p:sp>
        <p:nvSpPr>
          <p:cNvPr id="21" name="Shape 15"/>
          <p:cNvSpPr/>
          <p:nvPr/>
        </p:nvSpPr>
        <p:spPr>
          <a:xfrm>
            <a:off x="6172200" y="3977640"/>
            <a:ext cx="5349240" cy="1965960"/>
          </a:xfrm>
          <a:prstGeom prst="roundRect">
            <a:avLst>
              <a:gd name="adj" fmla="val 4186"/>
            </a:avLst>
          </a:prstGeom>
          <a:solidFill>
            <a:srgbClr val="F2F6F8"/>
          </a:solidFill>
          <a:ln/>
        </p:spPr>
      </p:sp>
      <p:sp>
        <p:nvSpPr>
          <p:cNvPr id="22" name="Shape 16"/>
          <p:cNvSpPr/>
          <p:nvPr/>
        </p:nvSpPr>
        <p:spPr>
          <a:xfrm>
            <a:off x="6446520" y="4251960"/>
            <a:ext cx="548640" cy="548640"/>
          </a:xfrm>
          <a:prstGeom prst="ellipse">
            <a:avLst/>
          </a:prstGeom>
          <a:solidFill>
            <a:srgbClr val="134074"/>
          </a:solidFill>
          <a:ln/>
        </p:spPr>
      </p:sp>
      <p:pic>
        <p:nvPicPr>
          <p:cNvPr id="23" name="Image 4" descr="icons/clou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9166" y="4394606"/>
            <a:ext cx="263347" cy="263347"/>
          </a:xfrm>
          <a:prstGeom prst="rect">
            <a:avLst/>
          </a:prstGeom>
        </p:spPr>
      </p:pic>
      <p:sp>
        <p:nvSpPr>
          <p:cNvPr id="24" name="Text 17"/>
          <p:cNvSpPr txBox="1"/>
          <p:nvPr/>
        </p:nvSpPr>
        <p:spPr>
          <a:xfrm>
            <a:off x="7178040" y="4270248"/>
            <a:ext cx="4160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EVPN-VXLAN</a:t>
            </a:r>
            <a:endParaRPr lang="en-US" sz="1650" dirty="0"/>
          </a:p>
        </p:txBody>
      </p:sp>
      <p:sp>
        <p:nvSpPr>
          <p:cNvPr id="25" name="Text 18"/>
          <p:cNvSpPr txBox="1"/>
          <p:nvPr/>
        </p:nvSpPr>
        <p:spPr>
          <a:xfrm>
            <a:off x="6492240" y="4937760"/>
            <a:ext cx="4709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Goes further in the data center — but RSTP/MSTP remain the backbone of campus networks</a:t>
            </a:r>
            <a:endParaRPr lang="en-US" sz="1250" dirty="0"/>
          </a:p>
        </p:txBody>
      </p:sp>
      <p:sp>
        <p:nvSpPr>
          <p:cNvPr id="26" name="Text 19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Summary</a:t>
            </a:r>
            <a:endParaRPr lang="en-US" sz="950" dirty="0"/>
          </a:p>
        </p:txBody>
      </p:sp>
      <p:sp>
        <p:nvSpPr>
          <p:cNvPr id="27" name="Text 20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82996" y="1920240"/>
            <a:ext cx="822960" cy="82296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3" name="Image 0" descr="icons/helpcirc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4164" y="2121408"/>
            <a:ext cx="420624" cy="4206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0" y="2971800"/>
            <a:ext cx="121889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Questions?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0" y="3886200"/>
            <a:ext cx="121889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9FB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 Layer-2 Features — Network Infrastructure Workshop, 2026 Edition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0" y="6126480"/>
            <a:ext cx="121889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E8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Based on original materials by the Network Startup Resource Center (NSRC, nsrc.org)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6E8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Licensed under Creative Commons Attribution-NonCommercial 4.0 International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1886</Words>
  <Application>Microsoft Office PowerPoint</Application>
  <PresentationFormat>Widescreen</PresentationFormat>
  <Paragraphs>243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NIRA Abdikarim</cp:lastModifiedBy>
  <cp:revision>4</cp:revision>
  <dcterms:created xsi:type="dcterms:W3CDTF">2026-09-11T05:05:09Z</dcterms:created>
  <dcterms:modified xsi:type="dcterms:W3CDTF">2026-09-12T08:41:07Z</dcterms:modified>
</cp:coreProperties>
</file>