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779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097280"/>
            <a:ext cx="3840480" cy="38404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9659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 WORKSHOP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77240" y="2331720"/>
            <a:ext cx="9875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OSPF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822960" y="342900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Shortest Path First — link-state routing for IP networks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4114800"/>
            <a:ext cx="3291840" cy="310896"/>
          </a:xfrm>
          <a:prstGeom prst="roundRect">
            <a:avLst>
              <a:gd name="adj" fmla="val 17647"/>
            </a:avLst>
          </a:prstGeom>
          <a:solidFill>
            <a:srgbClr val="E5F1F5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41148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Edition — September 2026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822960" y="4114800"/>
            <a:ext cx="3291840" cy="310896"/>
          </a:xfrm>
          <a:prstGeom prst="roundRect">
            <a:avLst>
              <a:gd name="adj" fmla="val 17647"/>
            </a:avLst>
          </a:prstGeom>
          <a:solidFill>
            <a:srgbClr val="16204A"/>
          </a:solidFill>
          <a:ln w="9525">
            <a:solidFill>
              <a:srgbClr val="3A4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1148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Edition — September 2026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22960" y="59893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0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document builds on original work by the Network Startup Resource Center (NSRC, nsrc.org) and </a:t>
            </a:r>
            <a:r>
              <a:rPr lang="en-US" sz="1050" dirty="0" err="1" smtClean="0">
                <a:solidFill>
                  <a:srgbClr val="9FB0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SomNOG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Shortest Path First — a link-state Interior Gateway Protocol (IGP) for routing within an autonomous system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“Open”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open, vendor-neutral standard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by the IETF OSPF Working Group; the original design was published as RFC 1247 (1991), since superseded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base standard: OSPFv2, RFC 2328 (1998) — elevated to Internet Standard STD 54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“Shortest Path First”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Edsger Dijkstra’s algorithm for computing a shortest-path tree through a graph</a:t>
            </a:r>
            <a:endParaRPr lang="en-US" sz="1500" dirty="0"/>
          </a:p>
          <a:p>
            <a:pPr marL="685800" lvl="2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Dijkstra, E. W. (1959). “A note on two problems in connexion with graphs.” Numerische Mathematik 1: 269–271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638251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RFC 2328 remains the current OSPFv2 standard; see “Recent OSPF Developments” for the 2023 terminology update.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 FAMILY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Link-State vs. Distance-Vector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212080" cy="4114800"/>
          </a:xfrm>
          <a:prstGeom prst="roundRect">
            <a:avLst>
              <a:gd name="adj" fmla="val 2222"/>
            </a:avLst>
          </a:prstGeom>
          <a:solidFill>
            <a:srgbClr val="E5F1F5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Link-State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468880"/>
            <a:ext cx="46634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OSPF’s category of routing protocol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link-state protocol in wide use is IS-IS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node computes its own map of the network’s connectivity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router floods link-state information; all routers converge on the same topology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035040" y="1828800"/>
            <a:ext cx="5212080" cy="4114800"/>
          </a:xfrm>
          <a:prstGeom prst="roundRect">
            <a:avLst>
              <a:gd name="adj" fmla="val 2222"/>
            </a:avLst>
          </a:prstGeom>
          <a:solidFill>
            <a:srgbClr val="F7FAFC"/>
          </a:solidFill>
          <a:ln w="12700">
            <a:solidFill>
              <a:srgbClr val="D8E2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Distance-Vector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09360" y="2468880"/>
            <a:ext cx="46634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major type of IGP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RIP, and EIGRP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EIGRP originated as Cisco-proprietary, then was published as an open Informational spec, RFC 7868 (2016)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node shares its own view of the routing table with its neighbours, rather than raw topology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NEIGHBOR DISCOVERY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Hello Protocol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Routers with OSPF enabled look for neighbouring routers also running OSPF, using the “Hello” protocol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OSPFv2, the Hello packet carries the subnet mask, the list of known neighbours, the “hello interval,” and the “router dead interval”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 interval — how often the router sends Hellos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dead interval — how long to wait before declaring a neighbour gone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 interval, dead interval, and (on OSPFv2) subnet mask must match on both neighbours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OSPFv3 runs on a per-link, rather than per-subnet, basis — its Hello identifies neighbours by Interface ID and Router ID instead of an IPv4 subnet mask (RFC 5340)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neighbouring router responds with matching parameters, a neighbour relationship is formed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Neighbour Relationships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relationship formed between selected neighbouring routers for the purpose of exchanging routing information is called an 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ADJACENCY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pair of neighbouring routers becomes adjacent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multi-access networks (e.g. Ethernet), only selected routers form full adjacencies — see Designated Router, later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EXCHANGE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Adjacencies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an adjacency is formed, neighbours share their link-state information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is carried in a Link State Packet (LSP)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LSPs sent to a neighbour are Link State Advertisements (LSAs)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information received from neighbours is used to compute a fresh view of the network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link failure: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LSAs are flooded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Routers recompute the routing table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E5F1F5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5001768"/>
            <a:ext cx="10424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terminology (RFC 9454, Aug 2023): </a:t>
            </a: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Database Description exchange’s “Master/Slave” roles are now called “Leader/Follower” in both OSPFv2 (RFC 2328) and OSPFv3 (RFC 5340). This is a naming-only change — protocol behaviour is unaffected.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Across a Network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routers across the network form neighbour relationships with their directly attached neighbours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router computes its own routing table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every router shares the same view of the network, the network has converged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IGP design is crucially important for scalability and rapid convergence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rule: the fewer the prefixes, the faster the convergence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Areas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OSPF has the concept of areas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networks must have an Area 0, the “backbone” / default area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exist to scale OSPF for large networks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 smtClean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</a:t>
            </a: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small-to-medium networks (up to roughly 300 routers) can comfortably run a single area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OSPFv2 and OSPFv3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212080" cy="4206240"/>
          </a:xfrm>
          <a:prstGeom prst="roundRect">
            <a:avLst>
              <a:gd name="adj" fmla="val 2174"/>
            </a:avLst>
          </a:prstGeom>
          <a:solidFill>
            <a:srgbClr val="E5F1F5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OSPFv2 — IPv4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46634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IPv4 prefixes only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in RFC 2328 (STD 54)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Terminology updated by RFC 9454 (2023): Leader/Follower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035040" y="1828800"/>
            <a:ext cx="5212080" cy="4206240"/>
          </a:xfrm>
          <a:prstGeom prst="roundRect">
            <a:avLst>
              <a:gd name="adj" fmla="val 2174"/>
            </a:avLst>
          </a:prstGeom>
          <a:solidFill>
            <a:srgbClr val="F7FAFC"/>
          </a:solidFill>
          <a:ln w="12700">
            <a:solidFill>
              <a:srgbClr val="D8E2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OSPFv3 — IPv6 (and more)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09360" y="2514600"/>
            <a:ext cx="46634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Originally for IPv6 prefixes; based on OSPFv2 concepts but a fully independent protocol instance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in RFC 5340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by RFC 5838 (2010) to carry multiple address families — including IPv4 — over OSPFv3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updated by RFC 9454 (2023): Leader/Follower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48640" y="638251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concepts and syntax remain very similar across the two versions, with subtle differences and improvements.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 TYPES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Links in OSPF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types of links in OSPF: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Point-to-point link — only one other router on the link, forming a single point-to-point adjacency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Multi-access network (e.g. Ethernet) — potentially many routers on the segment, with several possible adjacencies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OSPF on multi-access networks uses optimisations to aid scaling: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routers are elected to originate the LSAs for the whole segment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Called the “Designated Router” (DR) and “Backup Designated Router” (BDR)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routers on the segment form full adjacencies only with the DR and BDR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MULTI-ACCESS SCALING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Designated Router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ONE Designated Router per multi-access network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the network-link advertisement for the segment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Assists in database synchronisation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Scales OSPF for multi-access (Ethernet-type) networks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554480" y="4160520"/>
            <a:ext cx="8046720" cy="914"/>
          </a:xfrm>
          <a:prstGeom prst="line">
            <a:avLst/>
          </a:prstGeom>
          <a:noFill/>
          <a:ln w="25400">
            <a:solidFill>
              <a:srgbClr val="B3452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54480" y="5074920"/>
            <a:ext cx="8046720" cy="914"/>
          </a:xfrm>
          <a:prstGeom prst="line">
            <a:avLst/>
          </a:prstGeom>
          <a:noFill/>
          <a:ln w="25400">
            <a:solidFill>
              <a:srgbClr val="B3452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03120" y="4160520"/>
            <a:ext cx="914" cy="914400"/>
          </a:xfrm>
          <a:prstGeom prst="line">
            <a:avLst/>
          </a:prstGeom>
          <a:noFill/>
          <a:ln w="19050">
            <a:solidFill>
              <a:srgbClr val="B3452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91640" y="4389120"/>
            <a:ext cx="822960" cy="457200"/>
          </a:xfrm>
          <a:prstGeom prst="roundRect">
            <a:avLst>
              <a:gd name="adj" fmla="val 16000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91640" y="438912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35935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206240" y="4160520"/>
            <a:ext cx="914" cy="914400"/>
          </a:xfrm>
          <a:prstGeom prst="line">
            <a:avLst/>
          </a:prstGeom>
          <a:noFill/>
          <a:ln w="19050">
            <a:solidFill>
              <a:srgbClr val="B3452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794760" y="4389120"/>
            <a:ext cx="822960" cy="457200"/>
          </a:xfrm>
          <a:prstGeom prst="roundRect">
            <a:avLst>
              <a:gd name="adj" fmla="val 16000"/>
            </a:avLst>
          </a:prstGeom>
          <a:solidFill>
            <a:srgbClr val="1C7293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94760" y="438912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200400" y="35935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Designated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200400" y="383133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949440" y="4160520"/>
            <a:ext cx="914" cy="914400"/>
          </a:xfrm>
          <a:prstGeom prst="line">
            <a:avLst/>
          </a:prstGeom>
          <a:noFill/>
          <a:ln w="19050">
            <a:solidFill>
              <a:srgbClr val="B3452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37960" y="4389120"/>
            <a:ext cx="822960" cy="457200"/>
          </a:xfrm>
          <a:prstGeom prst="roundRect">
            <a:avLst>
              <a:gd name="adj" fmla="val 16000"/>
            </a:avLst>
          </a:prstGeom>
          <a:solidFill>
            <a:srgbClr val="065A82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37960" y="438912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0" y="35935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943600" y="3831336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Designated Router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052560" y="4160520"/>
            <a:ext cx="914" cy="914400"/>
          </a:xfrm>
          <a:prstGeom prst="line">
            <a:avLst/>
          </a:prstGeom>
          <a:noFill/>
          <a:ln w="19050">
            <a:solidFill>
              <a:srgbClr val="B3452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641080" y="4389120"/>
            <a:ext cx="822960" cy="457200"/>
          </a:xfrm>
          <a:prstGeom prst="roundRect">
            <a:avLst>
              <a:gd name="adj" fmla="val 16000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41080" y="438912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046720" y="359359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ELECTION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Selecting the Designated Router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Configured priority (per interface) — configure a high priority on the routers meant to be DR/BDR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Otherwise, priority is determined by the highest Router ID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ID is a 32-bit value, in dotted-quad form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manually, otherwise derived from a loopback interface’s IPv4 address, otherwise the highest active IPv4 address on the router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practice: set router-id explicitly, so a link flap can’t silently change the elected DR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554480" y="370332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— higher Router ID via loopback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011680" y="40050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131.108.3.2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7498080" y="40050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131.108.3.3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537460" y="4334256"/>
            <a:ext cx="960120" cy="566928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37460" y="4334256"/>
            <a:ext cx="960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23860" y="4334256"/>
            <a:ext cx="960120" cy="566928"/>
          </a:xfrm>
          <a:prstGeom prst="roundRect">
            <a:avLst>
              <a:gd name="adj" fmla="val 12903"/>
            </a:avLst>
          </a:prstGeom>
          <a:solidFill>
            <a:srgbClr val="065A82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23860" y="4334256"/>
            <a:ext cx="960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011680" y="5257800"/>
            <a:ext cx="7498080" cy="914"/>
          </a:xfrm>
          <a:prstGeom prst="line">
            <a:avLst/>
          </a:prstGeom>
          <a:noFill/>
          <a:ln w="25400">
            <a:solidFill>
              <a:srgbClr val="B3452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017520" y="4901184"/>
            <a:ext cx="914" cy="356616"/>
          </a:xfrm>
          <a:prstGeom prst="line">
            <a:avLst/>
          </a:prstGeom>
          <a:noFill/>
          <a:ln w="19050">
            <a:solidFill>
              <a:srgbClr val="B3452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03920" y="4901184"/>
            <a:ext cx="914" cy="356616"/>
          </a:xfrm>
          <a:prstGeom prst="line">
            <a:avLst/>
          </a:prstGeom>
          <a:noFill/>
          <a:ln w="19050">
            <a:solidFill>
              <a:srgbClr val="B3452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71600" y="54864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 Router ID = 144.254.3.5 (loopback)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58000" y="54864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 Router ID = 131.108.3.3 (no loopback)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Adjacencies: Examples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find adjacency state: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21408"/>
            <a:ext cx="5486400" cy="365760"/>
          </a:xfrm>
          <a:prstGeom prst="roundRect">
            <a:avLst>
              <a:gd name="adj" fmla="val 12500"/>
            </a:avLst>
          </a:prstGeom>
          <a:solidFill>
            <a:srgbClr val="21295C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12140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show ip[v6] ospf neighbor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2697480"/>
            <a:ext cx="10607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Point-to-point link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2971800"/>
            <a:ext cx="10698480" cy="512064"/>
          </a:xfrm>
          <a:prstGeom prst="roundRect">
            <a:avLst>
              <a:gd name="adj" fmla="val 7143"/>
            </a:avLst>
          </a:prstGeom>
          <a:solidFill>
            <a:srgbClr val="F7FAFC"/>
          </a:solidFill>
          <a:ln w="9525">
            <a:solidFill>
              <a:srgbClr val="D8E2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999232"/>
            <a:ext cx="10424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A6B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Neighbor ID       Pri  State          Dead Time  Address        Interface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85800" y="3246120"/>
            <a:ext cx="10424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10.10.15.236       0   FULL/-         00:00:35   10.10.15.16    Serial1/0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3611880"/>
            <a:ext cx="10607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Multi-access link — FULL/BDR and FULL/DR: other routers adjacent to DR/BDR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3886200"/>
            <a:ext cx="10698480" cy="768096"/>
          </a:xfrm>
          <a:prstGeom prst="roundRect">
            <a:avLst>
              <a:gd name="adj" fmla="val 4762"/>
            </a:avLst>
          </a:prstGeom>
          <a:solidFill>
            <a:srgbClr val="F7FAFC"/>
          </a:solidFill>
          <a:ln w="9525">
            <a:solidFill>
              <a:srgbClr val="D8E2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913632"/>
            <a:ext cx="10424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A6B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Neighbor ID       Pri  State          Dead Time  Address        Interface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85800" y="4160520"/>
            <a:ext cx="10424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10.10.15.225       1   FULL/BDR       00:00:35   10.10.15.2     FastEth0/0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85800" y="4407408"/>
            <a:ext cx="10424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10.10.15.226       1   FULL/DR        00:00:35   10.10.15.3     FastEth0/0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48640" y="4892040"/>
            <a:ext cx="10607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2WAY/DROTHER: neighbour seen, but not DR/BDR — no full adjacency needed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5166360"/>
            <a:ext cx="10698480" cy="512064"/>
          </a:xfrm>
          <a:prstGeom prst="roundRect">
            <a:avLst>
              <a:gd name="adj" fmla="val 7143"/>
            </a:avLst>
          </a:prstGeom>
          <a:solidFill>
            <a:srgbClr val="F7FAFC"/>
          </a:solidFill>
          <a:ln w="9525">
            <a:solidFill>
              <a:srgbClr val="D8E2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5193792"/>
            <a:ext cx="10424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A6B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Neighbor ID       Pri  State          Dead Time  Address        Interface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85800" y="5440680"/>
            <a:ext cx="10424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10.10.15.227       1   2WAY/DROTHER   00:00:35   10.10.15.4     FastEth0/0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48640" y="638251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syntax and states shown are current on Cisco IOS/IOS-XE; other vendors expose equivalent state via their own show commands.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on Cisco IOS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OSPFv2 (IPv4):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4206240" cy="384048"/>
          </a:xfrm>
          <a:prstGeom prst="roundRect">
            <a:avLst>
              <a:gd name="adj" fmla="val 11905"/>
            </a:avLst>
          </a:prstGeom>
          <a:solidFill>
            <a:srgbClr val="21295C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10312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router ospf 42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278892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OSPFv3 (IPv6):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3108960"/>
            <a:ext cx="4206240" cy="384048"/>
          </a:xfrm>
          <a:prstGeom prst="roundRect">
            <a:avLst>
              <a:gd name="adj" fmla="val 11905"/>
            </a:avLst>
          </a:prstGeom>
          <a:solidFill>
            <a:srgbClr val="21295C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310896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ipv6 router ospf 42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3703320"/>
            <a:ext cx="1088136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“42” is the process ID, unique to the router</a:t>
            </a:r>
            <a:endParaRPr lang="en-US" sz="13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the possibility of running multiple OSPF instances on one router</a:t>
            </a:r>
            <a:endParaRPr lang="en-US" sz="13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 ID is locally significant only — it is not passed between routers in an AS</a:t>
            </a:r>
            <a:endParaRPr lang="en-US" sz="13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ISPs configure the process ID to match their BGP Autonomous System Number, as a convention</a:t>
            </a:r>
            <a:endParaRPr lang="en-US" sz="13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25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this syntax is current for Cisco IOS/IOS-XE; IOS-XR and NX-OS accept a named or numbered OSPF process tag, and other vendors (Juniper, Arista, Nokia) use their own CLI/config-model syntax for the same concepts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on Cisco IOS — Forming Neighbours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OSPF must be activated on the interface where a neighbour relationship is desired: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31720"/>
            <a:ext cx="8412480" cy="1920240"/>
          </a:xfrm>
          <a:prstGeom prst="roundRect">
            <a:avLst>
              <a:gd name="adj" fmla="val 2857"/>
            </a:avLst>
          </a:prstGeom>
          <a:solidFill>
            <a:srgbClr val="21295C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468880"/>
            <a:ext cx="8046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interface POS 4/0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ip address 192.168.1.1 255.255.255.252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ip ospf 42 area 0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!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router ospf 42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passive-interface default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no passive-interface POS 4/0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!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480560"/>
            <a:ext cx="10607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“passive-interface default” suppresses Hellos everywhere, then “no passive-interface” re-enables them only where adjacencies are wanted — still the recommended pattern for controlling exactly where OSPF forms neighbours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SELECTION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Interface Costs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 IOS sets interface cost automatically: cost = 10⁸ / interface bandwidth</a:t>
            </a:r>
            <a:endParaRPr lang="en-US" sz="150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4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default (100 Mbps reference bandwidth) was fine when 100 Mbps was fast</a:t>
            </a:r>
            <a:endParaRPr lang="en-US" sz="15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operators set their own interface-cost strategy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3246120"/>
            <a:ext cx="4206240" cy="384048"/>
          </a:xfrm>
          <a:prstGeom prst="roundRect">
            <a:avLst>
              <a:gd name="adj" fmla="val 11905"/>
            </a:avLst>
          </a:prstGeom>
          <a:solidFill>
            <a:srgbClr val="21295C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324612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D3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ip ospf cost 100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937760" y="331012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interface cost to 100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840480"/>
            <a:ext cx="10881360" cy="1920240"/>
          </a:xfrm>
          <a:prstGeom prst="roundRect">
            <a:avLst>
              <a:gd name="adj" fmla="val 3810"/>
            </a:avLst>
          </a:prstGeom>
          <a:solidFill>
            <a:srgbClr val="E5F1F5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977640"/>
            <a:ext cx="1042416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true today: </a:t>
            </a: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OSPF chooses the lowest-cost path through a network, and load-balances across equal-cost paths to the same destination.
</a:t>
            </a:r>
            <a:r>
              <a:rPr lang="en-US" sz="1250" b="1" dirty="0">
                <a:solidFill>
                  <a:srgbClr val="B3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updating for modern links: </a:t>
            </a: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the default 100 Mbps reference bandwidth, cost = 10⁸/bandwidth rounds to the same minimum value (1) for every interface at or above 100 Mbps — so 1G, 10G, 100G, and 400G links all look identical to SPF by default. Set a consistent, higher “auto-cost reference-bandwidth” (e.g. in the hundreds of thousands of Mbps) on every router in the domain, or assign “ip ospf cost” explicitly, to keep path selection meaningful on today’s high-speed links.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Metric Calculation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path / lowest cost = 60  (via R1 → R3 → R4)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32688" y="3611880"/>
            <a:ext cx="512064" cy="640080"/>
          </a:xfrm>
          <a:prstGeom prst="rect">
            <a:avLst/>
          </a:prstGeom>
          <a:solidFill>
            <a:srgbClr val="5A6B7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431596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716768" y="3611880"/>
            <a:ext cx="512064" cy="640080"/>
          </a:xfrm>
          <a:prstGeom prst="rect">
            <a:avLst/>
          </a:prstGeom>
          <a:solidFill>
            <a:srgbClr val="5A6B7A"/>
          </a:solidFill>
          <a:ln/>
        </p:spPr>
      </p:sp>
      <p:sp>
        <p:nvSpPr>
          <p:cNvPr id="9" name="Text 7"/>
          <p:cNvSpPr/>
          <p:nvPr/>
        </p:nvSpPr>
        <p:spPr>
          <a:xfrm>
            <a:off x="10424160" y="431596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811780" y="36804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11780" y="36804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20740" y="27660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0740" y="27660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20740" y="45948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20740" y="45948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R3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29700" y="36804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29700" y="36804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R4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1463040" y="3931920"/>
            <a:ext cx="1335024" cy="914"/>
          </a:xfrm>
          <a:prstGeom prst="line">
            <a:avLst/>
          </a:prstGeom>
          <a:noFill/>
          <a:ln w="19050">
            <a:solidFill>
              <a:srgbClr val="5A6B7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V="1">
            <a:off x="3602736" y="3017520"/>
            <a:ext cx="2304288" cy="841248"/>
          </a:xfrm>
          <a:prstGeom prst="line">
            <a:avLst/>
          </a:prstGeom>
          <a:noFill/>
          <a:ln w="28575">
            <a:solidFill>
              <a:srgbClr val="B3452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02736" y="4005072"/>
            <a:ext cx="2304288" cy="841248"/>
          </a:xfrm>
          <a:prstGeom prst="line">
            <a:avLst/>
          </a:prstGeom>
          <a:noFill/>
          <a:ln w="28575">
            <a:solidFill>
              <a:srgbClr val="1C729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711696" y="3017520"/>
            <a:ext cx="2304288" cy="841248"/>
          </a:xfrm>
          <a:prstGeom prst="line">
            <a:avLst/>
          </a:prstGeom>
          <a:noFill/>
          <a:ln w="28575">
            <a:solidFill>
              <a:srgbClr val="B3452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6711696" y="4005072"/>
            <a:ext cx="2304288" cy="841248"/>
          </a:xfrm>
          <a:prstGeom prst="line">
            <a:avLst/>
          </a:prstGeom>
          <a:noFill/>
          <a:ln w="28575">
            <a:solidFill>
              <a:srgbClr val="1C729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820656" y="3931920"/>
            <a:ext cx="877824" cy="914"/>
          </a:xfrm>
          <a:prstGeom prst="line">
            <a:avLst/>
          </a:prstGeom>
          <a:noFill/>
          <a:ln w="19050">
            <a:solidFill>
              <a:srgbClr val="5A6B7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931920" y="325526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Mbps — cost 20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040880" y="325526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Mbps — cost 50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931920" y="446227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Mbps — cost 50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040880" y="446227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Mbps — cost 10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5806440"/>
            <a:ext cx="10881360" cy="594360"/>
          </a:xfrm>
          <a:prstGeom prst="roundRect">
            <a:avLst>
              <a:gd name="adj" fmla="val 12308"/>
            </a:avLst>
          </a:prstGeom>
          <a:solidFill>
            <a:srgbClr val="E5F1F5"/>
          </a:solidFill>
          <a:ln/>
        </p:spPr>
      </p:sp>
      <p:sp>
        <p:nvSpPr>
          <p:cNvPr id="29" name="Text 27"/>
          <p:cNvSpPr/>
          <p:nvPr/>
        </p:nvSpPr>
        <p:spPr>
          <a:xfrm>
            <a:off x="777240" y="580644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R1→R2→R4 = 20+50 = 70.  </a:t>
            </a: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R1→R3→R4 = 50+10 = 60 — lower cost, so OSPF installs this path only.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OSPF Metric Calculation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Equal-cost paths = 70 each  →  OSPF load-balances across both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32688" y="3611880"/>
            <a:ext cx="512064" cy="640080"/>
          </a:xfrm>
          <a:prstGeom prst="rect">
            <a:avLst/>
          </a:prstGeom>
          <a:solidFill>
            <a:srgbClr val="5A6B7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431596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716768" y="3611880"/>
            <a:ext cx="512064" cy="640080"/>
          </a:xfrm>
          <a:prstGeom prst="rect">
            <a:avLst/>
          </a:prstGeom>
          <a:solidFill>
            <a:srgbClr val="5A6B7A"/>
          </a:solidFill>
          <a:ln/>
        </p:spPr>
      </p:sp>
      <p:sp>
        <p:nvSpPr>
          <p:cNvPr id="9" name="Text 7"/>
          <p:cNvSpPr/>
          <p:nvPr/>
        </p:nvSpPr>
        <p:spPr>
          <a:xfrm>
            <a:off x="10424160" y="431596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811780" y="36804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11780" y="36804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20740" y="27660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0740" y="27660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20740" y="45948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20740" y="45948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R3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29700" y="3680460"/>
            <a:ext cx="77724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 w="9525">
            <a:solidFill>
              <a:srgbClr val="21295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29700" y="3680460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R4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1463040" y="3931920"/>
            <a:ext cx="1335024" cy="914"/>
          </a:xfrm>
          <a:prstGeom prst="line">
            <a:avLst/>
          </a:prstGeom>
          <a:noFill/>
          <a:ln w="19050">
            <a:solidFill>
              <a:srgbClr val="5A6B7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V="1">
            <a:off x="3602736" y="3017520"/>
            <a:ext cx="2304288" cy="841248"/>
          </a:xfrm>
          <a:prstGeom prst="line">
            <a:avLst/>
          </a:prstGeom>
          <a:noFill/>
          <a:ln w="28575">
            <a:solidFill>
              <a:srgbClr val="1C729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02736" y="4005072"/>
            <a:ext cx="2304288" cy="841248"/>
          </a:xfrm>
          <a:prstGeom prst="line">
            <a:avLst/>
          </a:prstGeom>
          <a:noFill/>
          <a:ln w="28575">
            <a:solidFill>
              <a:srgbClr val="1C729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711696" y="3017520"/>
            <a:ext cx="2304288" cy="841248"/>
          </a:xfrm>
          <a:prstGeom prst="line">
            <a:avLst/>
          </a:prstGeom>
          <a:noFill/>
          <a:ln w="28575">
            <a:solidFill>
              <a:srgbClr val="1C729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6711696" y="4005072"/>
            <a:ext cx="2304288" cy="841248"/>
          </a:xfrm>
          <a:prstGeom prst="line">
            <a:avLst/>
          </a:prstGeom>
          <a:noFill/>
          <a:ln w="28575">
            <a:solidFill>
              <a:srgbClr val="1C729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820656" y="3931920"/>
            <a:ext cx="877824" cy="914"/>
          </a:xfrm>
          <a:prstGeom prst="line">
            <a:avLst/>
          </a:prstGeom>
          <a:noFill/>
          <a:ln w="19050">
            <a:solidFill>
              <a:srgbClr val="5A6B7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931920" y="325526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Mbps — cost 20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040880" y="325526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Mbps — cost 50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931920" y="446227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Mbps — cost 60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040880" y="446227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Mbps — cost 10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5806440"/>
            <a:ext cx="10881360" cy="594360"/>
          </a:xfrm>
          <a:prstGeom prst="roundRect">
            <a:avLst>
              <a:gd name="adj" fmla="val 12308"/>
            </a:avLst>
          </a:prstGeom>
          <a:solidFill>
            <a:srgbClr val="E5F1F5"/>
          </a:solidFill>
          <a:ln/>
        </p:spPr>
      </p:sp>
      <p:sp>
        <p:nvSpPr>
          <p:cNvPr id="29" name="Text 27"/>
          <p:cNvSpPr/>
          <p:nvPr/>
        </p:nvSpPr>
        <p:spPr>
          <a:xfrm>
            <a:off x="777240" y="5806440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R1→R2→R4 = 20+50 = 70.  </a:t>
            </a: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R1→R3→R4 = 60+10 = 70 — equal cost, so OSPF installs and load-balances across both paths.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NEW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Recent OSPF Developments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088136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45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RFC 9454 (Aug 2023) — Inclusive-language terminology update</a:t>
            </a:r>
            <a:endParaRPr lang="en-US" sz="14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Renames “Master/Slave” to “Leader/Follower” across OSPFv2 (RFC 2328), OSPFv3 (RFC 5340), and five related RFCs — no change to protocol behaviour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45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Routing extensions — RFC 8665 (OSPFv2) and RFC 8666 (OSPFv3)</a:t>
            </a:r>
            <a:endParaRPr lang="en-US" sz="14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OSPF advertise SR-MPLS Segment IDs so paths can be engineered without a separate signalling protocol; now widely deployed in service-provider and data-centre fabrics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45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IGP Flexible Algorithm (“Flex-Algo”) — RFC 9350 (2023)</a:t>
            </a:r>
            <a:endParaRPr lang="en-US" sz="14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OSPF (and IS-IS) compute extra, constraint-based paths — e.g. lowest latency — alongside standard shortest-path-first, still inside the same IGP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●"/>
            </a:pPr>
            <a:r>
              <a:rPr lang="en-US" sz="145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Routing over IPv6 (SRv6) for OSPFv3 — ongoing IETF work</a:t>
            </a:r>
            <a:endParaRPr lang="en-US" sz="1450" dirty="0"/>
          </a:p>
          <a:p>
            <a:pPr marL="457200" lvl="1" indent="-228600">
              <a:lnSpc>
                <a:spcPct val="108000"/>
              </a:lnSpc>
              <a:spcAft>
                <a:spcPts val="600"/>
              </a:spcAft>
              <a:buSzPct val="100000"/>
              <a:buChar char="–"/>
            </a:pPr>
            <a:r>
              <a:rPr lang="en-US" sz="135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Extends segment-routing capability natively into the IPv6 data plane for OSPFv3 domains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48640" y="638251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this changes OSPF’s core mechanics (Hello, flooding, SPF) — these are additive extensions operators opt into.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-1280160"/>
            <a:ext cx="3657600" cy="36576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777240" y="777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77240" y="114300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It Simple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822960" y="2331720"/>
            <a:ext cx="128016" cy="128016"/>
          </a:xfrm>
          <a:prstGeom prst="ellipse">
            <a:avLst/>
          </a:prstGeom>
          <a:solidFill>
            <a:srgbClr val="9FD3E8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19456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E7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OSPF is a link-state routing protocol — its core mechanics are unchanged since RFC 2328 (1998) and RFC 5340 (2008)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22960" y="2990088"/>
            <a:ext cx="128016" cy="128016"/>
          </a:xfrm>
          <a:prstGeom prst="ellipse">
            <a:avLst/>
          </a:prstGeom>
          <a:solidFill>
            <a:srgbClr val="9FD3E8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2852928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E7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and simple to get started, with a myriad of options and features covering almost any network topology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3648456"/>
            <a:ext cx="128016" cy="128016"/>
          </a:xfrm>
          <a:prstGeom prst="ellipse">
            <a:avLst/>
          </a:prstGeom>
          <a:solidFill>
            <a:srgbClr val="9FD3E8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3511296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E7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ISPs keep their OSPF design SIMPLE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22960" y="4306824"/>
            <a:ext cx="128016" cy="128016"/>
          </a:xfrm>
          <a:prstGeom prst="ellipse">
            <a:avLst/>
          </a:prstGeom>
          <a:solidFill>
            <a:srgbClr val="9FD3E8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4169664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E7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300 routers in a single area remains entirely feasible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22960" y="4965192"/>
            <a:ext cx="128016" cy="128016"/>
          </a:xfrm>
          <a:prstGeom prst="ellipse">
            <a:avLst/>
          </a:prstGeom>
          <a:solidFill>
            <a:srgbClr val="9FD3E8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4828032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E7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Routing and Flex-Algo extend OSPF for modern traffic-engineered, SDN-integrated networks — without changing that founding principle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0" y="2834640"/>
            <a:ext cx="1218895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1859</Words>
  <Application>Microsoft Office PowerPoint</Application>
  <PresentationFormat>Widescreen</PresentationFormat>
  <Paragraphs>250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NIRA Abdikarim</cp:lastModifiedBy>
  <cp:revision>5</cp:revision>
  <dcterms:created xsi:type="dcterms:W3CDTF">2026-09-12T02:55:35Z</dcterms:created>
  <dcterms:modified xsi:type="dcterms:W3CDTF">2026-09-12T08:40:08Z</dcterms:modified>
</cp:coreProperties>
</file>