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4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-20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solidFill>
              <a:srgbClr val="1F6FB2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12304F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Somalia (0 IXPs)</c:v>
                </c:pt>
                <c:pt idx="1">
                  <c:v>Ethiopia (1 IXP)</c:v>
                </c:pt>
                <c:pt idx="2">
                  <c:v>Rwanda (1 IXP)</c:v>
                </c:pt>
                <c:pt idx="3">
                  <c:v>Djibouti (1 IXP)</c:v>
                </c:pt>
                <c:pt idx="4">
                  <c:v>Kenya (5 IXPs)</c:v>
                </c:pt>
                <c:pt idx="5">
                  <c:v>South Africa (11 IXPs)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17</c:v>
                </c:pt>
                <c:pt idx="3">
                  <c:v>20</c:v>
                </c:pt>
                <c:pt idx="4">
                  <c:v>177</c:v>
                </c:pt>
                <c:pt idx="5">
                  <c:v>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5-5745-B2CB-1E8AC6EFC6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E2A36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2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6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hmed.Siyad@somaliren.or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0"/>
            <a:ext cx="5287975" cy="6858000"/>
          </a:xfrm>
          <a:prstGeom prst="rect">
            <a:avLst/>
          </a:prstGeom>
          <a:solidFill>
            <a:srgbClr val="F1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87438" y="753557"/>
            <a:ext cx="4089197" cy="5304160"/>
          </a:xfrm>
          <a:custGeom>
            <a:avLst/>
            <a:gdLst/>
            <a:ahLst/>
            <a:cxnLst/>
            <a:rect l="l" t="t" r="r" b="b"/>
            <a:pathLst>
              <a:path w="4089197" h="5304160">
                <a:moveTo>
                  <a:pt x="884682" y="141549"/>
                </a:moveTo>
                <a:lnTo>
                  <a:pt x="971184" y="188732"/>
                </a:lnTo>
                <a:lnTo>
                  <a:pt x="1297534" y="365669"/>
                </a:lnTo>
                <a:lnTo>
                  <a:pt x="1576700" y="546537"/>
                </a:lnTo>
                <a:lnTo>
                  <a:pt x="1965960" y="483626"/>
                </a:lnTo>
                <a:lnTo>
                  <a:pt x="2437790" y="365669"/>
                </a:lnTo>
                <a:lnTo>
                  <a:pt x="2830982" y="267371"/>
                </a:lnTo>
                <a:lnTo>
                  <a:pt x="3216311" y="216256"/>
                </a:lnTo>
                <a:lnTo>
                  <a:pt x="3656686" y="149413"/>
                </a:lnTo>
                <a:lnTo>
                  <a:pt x="4042014" y="0"/>
                </a:lnTo>
                <a:lnTo>
                  <a:pt x="3990899" y="247711"/>
                </a:lnTo>
                <a:lnTo>
                  <a:pt x="4089197" y="554401"/>
                </a:lnTo>
                <a:lnTo>
                  <a:pt x="3853282" y="916137"/>
                </a:lnTo>
                <a:lnTo>
                  <a:pt x="3479749" y="1505925"/>
                </a:lnTo>
                <a:lnTo>
                  <a:pt x="3184855" y="2095713"/>
                </a:lnTo>
                <a:lnTo>
                  <a:pt x="2960736" y="2547884"/>
                </a:lnTo>
                <a:lnTo>
                  <a:pt x="2595067" y="3078693"/>
                </a:lnTo>
                <a:lnTo>
                  <a:pt x="1706453" y="3849350"/>
                </a:lnTo>
                <a:lnTo>
                  <a:pt x="1191372" y="4218950"/>
                </a:lnTo>
                <a:lnTo>
                  <a:pt x="766724" y="4533504"/>
                </a:lnTo>
                <a:lnTo>
                  <a:pt x="605516" y="4793010"/>
                </a:lnTo>
                <a:lnTo>
                  <a:pt x="393192" y="5044653"/>
                </a:lnTo>
                <a:lnTo>
                  <a:pt x="220188" y="5304160"/>
                </a:lnTo>
                <a:lnTo>
                  <a:pt x="0" y="5005334"/>
                </a:lnTo>
                <a:lnTo>
                  <a:pt x="0" y="3550524"/>
                </a:lnTo>
                <a:lnTo>
                  <a:pt x="353873" y="3098353"/>
                </a:lnTo>
                <a:lnTo>
                  <a:pt x="432511" y="3078693"/>
                </a:lnTo>
                <a:lnTo>
                  <a:pt x="707746" y="2960736"/>
                </a:lnTo>
                <a:lnTo>
                  <a:pt x="1140257" y="2724821"/>
                </a:lnTo>
                <a:lnTo>
                  <a:pt x="1553108" y="2705161"/>
                </a:lnTo>
                <a:lnTo>
                  <a:pt x="2744480" y="1505925"/>
                </a:lnTo>
                <a:lnTo>
                  <a:pt x="2083918" y="1152053"/>
                </a:lnTo>
                <a:lnTo>
                  <a:pt x="1572768" y="1073414"/>
                </a:lnTo>
                <a:lnTo>
                  <a:pt x="1179576" y="1034095"/>
                </a:lnTo>
                <a:lnTo>
                  <a:pt x="904342" y="876818"/>
                </a:lnTo>
                <a:lnTo>
                  <a:pt x="786384" y="601584"/>
                </a:lnTo>
                <a:lnTo>
                  <a:pt x="747065" y="326349"/>
                </a:lnTo>
                <a:lnTo>
                  <a:pt x="884682" y="141549"/>
                </a:lnTo>
                <a:close/>
              </a:path>
            </a:pathLst>
          </a:custGeom>
          <a:solidFill>
            <a:srgbClr val="DCE7F2"/>
          </a:solidFill>
          <a:ln w="12700">
            <a:solidFill>
              <a:srgbClr val="9DBF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898587" y="490118"/>
            <a:ext cx="3971239" cy="5779922"/>
          </a:xfrm>
          <a:custGeom>
            <a:avLst/>
            <a:gdLst/>
            <a:ahLst/>
            <a:cxnLst/>
            <a:rect l="l" t="t" r="r" b="b"/>
            <a:pathLst>
              <a:path w="3971239" h="5779922">
                <a:moveTo>
                  <a:pt x="432511" y="0"/>
                </a:moveTo>
                <a:lnTo>
                  <a:pt x="1454810" y="196596"/>
                </a:lnTo>
                <a:lnTo>
                  <a:pt x="2752344" y="78638"/>
                </a:lnTo>
                <a:lnTo>
                  <a:pt x="3774643" y="39319"/>
                </a:lnTo>
                <a:lnTo>
                  <a:pt x="3971239" y="747065"/>
                </a:lnTo>
                <a:lnTo>
                  <a:pt x="3224174" y="2555748"/>
                </a:lnTo>
                <a:lnTo>
                  <a:pt x="1690726" y="4010558"/>
                </a:lnTo>
                <a:lnTo>
                  <a:pt x="432511" y="5150815"/>
                </a:lnTo>
                <a:lnTo>
                  <a:pt x="0" y="5779922"/>
                </a:lnTo>
              </a:path>
            </a:pathLst>
          </a:custGeom>
          <a:ln w="22225">
            <a:solidFill>
              <a:srgbClr val="1F6F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>
            <a:off x="8964138" y="667055"/>
            <a:ext cx="114026" cy="633039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872698" y="1208654"/>
            <a:ext cx="182880" cy="182880"/>
          </a:xfrm>
          <a:prstGeom prst="ellipse">
            <a:avLst/>
          </a:prstGeom>
          <a:solidFill>
            <a:srgbClr val="C98A1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141178" y="1373246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8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Berbera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 flipH="1">
            <a:off x="10603748" y="568757"/>
            <a:ext cx="47183" cy="401056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0512308" y="878373"/>
            <a:ext cx="182880" cy="18288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10713476" y="1042965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Bosaso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 flipH="1">
            <a:off x="9093891" y="4422038"/>
            <a:ext cx="574060" cy="180868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9002451" y="4511467"/>
            <a:ext cx="182880" cy="18288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31435" y="4484035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Mogadishu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92953" y="5546568"/>
            <a:ext cx="338145" cy="15728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901513" y="5455128"/>
            <a:ext cx="182880" cy="18288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630497" y="542769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Kismayo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778240" y="64008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 corridor and landing cities (stylized)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2487168" y="640080"/>
            <a:ext cx="0" cy="365760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 txBox="1"/>
          <p:nvPr/>
        </p:nvSpPr>
        <p:spPr>
          <a:xfrm>
            <a:off x="725929" y="1698315"/>
            <a:ext cx="6217920" cy="1299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Digital State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with the Internet</a:t>
            </a:r>
            <a:endParaRPr lang="en-US" sz="3200" dirty="0"/>
          </a:p>
        </p:txBody>
      </p:sp>
      <p:sp>
        <p:nvSpPr>
          <p:cNvPr id="22" name="Text 18"/>
          <p:cNvSpPr txBox="1"/>
          <p:nvPr/>
        </p:nvSpPr>
        <p:spPr>
          <a:xfrm>
            <a:off x="699129" y="2667717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Essential Infrastructure for Somalia’s Digital Growth</a:t>
            </a:r>
            <a:endParaRPr lang="en-US" sz="1800" dirty="0"/>
          </a:p>
        </p:txBody>
      </p:sp>
      <p:sp>
        <p:nvSpPr>
          <p:cNvPr id="24" name="Text 20"/>
          <p:cNvSpPr txBox="1"/>
          <p:nvPr/>
        </p:nvSpPr>
        <p:spPr>
          <a:xfrm>
            <a:off x="699129" y="3800796"/>
            <a:ext cx="3089100" cy="893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Ahmed Siyad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CEO, </a:t>
            </a:r>
            <a:r>
              <a:rPr lang="en-US" sz="2000" dirty="0" err="1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SomaliREN</a:t>
            </a:r>
            <a:endParaRPr lang="en-US" sz="2000" dirty="0"/>
          </a:p>
        </p:txBody>
      </p:sp>
      <p:pic>
        <p:nvPicPr>
          <p:cNvPr id="26" name="Picture 25" descr="A logo with black text&#10;&#10;AI-generated content may be incorrect.">
            <a:extLst>
              <a:ext uri="{FF2B5EF4-FFF2-40B4-BE49-F238E27FC236}">
                <a16:creationId xmlns:a16="http://schemas.microsoft.com/office/drawing/2014/main" id="{D3BEB893-1863-CCAB-3711-0989FEB45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120" y="134153"/>
            <a:ext cx="2641600" cy="927100"/>
          </a:xfrm>
          <a:prstGeom prst="rect">
            <a:avLst/>
          </a:prstGeom>
        </p:spPr>
      </p:pic>
      <p:pic>
        <p:nvPicPr>
          <p:cNvPr id="28" name="Picture 27" descr="A close-up of a logo&#10;&#10;AI-generated content may be incorrect.">
            <a:extLst>
              <a:ext uri="{FF2B5EF4-FFF2-40B4-BE49-F238E27FC236}">
                <a16:creationId xmlns:a16="http://schemas.microsoft.com/office/drawing/2014/main" id="{6ADB977D-C04A-76B2-0395-48A0141C7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95" y="296185"/>
            <a:ext cx="2869005" cy="7650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80643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 Internet evolution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211581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scarce access to cable-era opportunity, but the ecosystem is still incomplete.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333351" y="6382512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Submarine Networks; National Communications Authority, Somalia</a:t>
            </a:r>
            <a:endParaRPr lang="en-US" sz="1050" dirty="0">
              <a:solidFill>
                <a:srgbClr val="0070C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9421978" y="1783080"/>
            <a:ext cx="2218334" cy="4160520"/>
          </a:xfrm>
          <a:prstGeom prst="rect">
            <a:avLst/>
          </a:prstGeom>
          <a:solidFill>
            <a:srgbClr val="FBF1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1657807" y="2788920"/>
            <a:ext cx="6655003" cy="0"/>
          </a:xfrm>
          <a:prstGeom prst="line">
            <a:avLst/>
          </a:prstGeom>
          <a:noFill/>
          <a:ln w="25400">
            <a:solidFill>
              <a:srgbClr val="9DBF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8312810" y="2788920"/>
            <a:ext cx="2218334" cy="0"/>
          </a:xfrm>
          <a:prstGeom prst="line">
            <a:avLst/>
          </a:prstGeom>
          <a:noFill/>
          <a:ln w="25400">
            <a:solidFill>
              <a:srgbClr val="C98A1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731520" y="2057400"/>
            <a:ext cx="18525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1990s–2000s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1502359" y="2633472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640080" y="3246120"/>
            <a:ext cx="20354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and ISP era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749808" y="3749040"/>
            <a:ext cx="18159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latency, high cost, limited capacity.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6" name="Text 12"/>
          <p:cNvSpPr txBox="1"/>
          <p:nvPr/>
        </p:nvSpPr>
        <p:spPr>
          <a:xfrm>
            <a:off x="2949854" y="2057400"/>
            <a:ext cx="18525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 onward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3720694" y="2633472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 txBox="1"/>
          <p:nvPr/>
        </p:nvSpPr>
        <p:spPr>
          <a:xfrm>
            <a:off x="2858414" y="3246120"/>
            <a:ext cx="20354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cable era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2968142" y="3749040"/>
            <a:ext cx="181599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capacity begins to expand.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20" name="Text 16"/>
          <p:cNvSpPr txBox="1"/>
          <p:nvPr/>
        </p:nvSpPr>
        <p:spPr>
          <a:xfrm>
            <a:off x="5168189" y="2057400"/>
            <a:ext cx="18525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2018–2020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5939028" y="2633472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 txBox="1"/>
          <p:nvPr/>
        </p:nvSpPr>
        <p:spPr>
          <a:xfrm>
            <a:off x="5076749" y="3246120"/>
            <a:ext cx="232806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cs typeface="Calibri" pitchFamily="34" charset="-120"/>
              </a:rPr>
              <a:t>Second cable landing</a:t>
            </a:r>
            <a:endParaRPr lang="en-US" sz="1600" dirty="0"/>
          </a:p>
        </p:txBody>
      </p:sp>
      <p:sp>
        <p:nvSpPr>
          <p:cNvPr id="23" name="Text 19"/>
          <p:cNvSpPr txBox="1"/>
          <p:nvPr/>
        </p:nvSpPr>
        <p:spPr>
          <a:xfrm>
            <a:off x="5186477" y="3749040"/>
            <a:ext cx="1815998" cy="611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DARE1 lands in Bosaso and Mogadishu.</a:t>
            </a:r>
            <a:endParaRPr lang="en-US" sz="1400" dirty="0"/>
          </a:p>
        </p:txBody>
      </p:sp>
      <p:sp>
        <p:nvSpPr>
          <p:cNvPr id="24" name="Text 20"/>
          <p:cNvSpPr txBox="1"/>
          <p:nvPr/>
        </p:nvSpPr>
        <p:spPr>
          <a:xfrm>
            <a:off x="7386523" y="2057400"/>
            <a:ext cx="18525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2020s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8157362" y="2633472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 txBox="1"/>
          <p:nvPr/>
        </p:nvSpPr>
        <p:spPr>
          <a:xfrm>
            <a:off x="7295083" y="3246120"/>
            <a:ext cx="20354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Multi-cable coast</a:t>
            </a:r>
            <a:endParaRPr lang="en-US" sz="1600" dirty="0"/>
          </a:p>
        </p:txBody>
      </p:sp>
      <p:sp>
        <p:nvSpPr>
          <p:cNvPr id="27" name="Text 23"/>
          <p:cNvSpPr txBox="1"/>
          <p:nvPr/>
        </p:nvSpPr>
        <p:spPr>
          <a:xfrm>
            <a:off x="7404811" y="3749040"/>
            <a:ext cx="1815998" cy="877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DARE1, EASSy, PEACE, G2A and 2Africa bring more routes and landings.</a:t>
            </a:r>
            <a:endParaRPr lang="en-US" sz="1400" dirty="0"/>
          </a:p>
        </p:txBody>
      </p:sp>
      <p:sp>
        <p:nvSpPr>
          <p:cNvPr id="28" name="Text 24"/>
          <p:cNvSpPr txBox="1"/>
          <p:nvPr/>
        </p:nvSpPr>
        <p:spPr>
          <a:xfrm>
            <a:off x="9604858" y="2057400"/>
            <a:ext cx="18525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8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1400" dirty="0"/>
          </a:p>
        </p:txBody>
      </p:sp>
      <p:sp>
        <p:nvSpPr>
          <p:cNvPr id="29" name="Shape 25"/>
          <p:cNvSpPr/>
          <p:nvPr/>
        </p:nvSpPr>
        <p:spPr>
          <a:xfrm>
            <a:off x="10375697" y="2633472"/>
            <a:ext cx="310896" cy="310896"/>
          </a:xfrm>
          <a:prstGeom prst="ellipse">
            <a:avLst/>
          </a:prstGeom>
          <a:solidFill>
            <a:srgbClr val="C98A12"/>
          </a:solidFill>
          <a:ln w="31750">
            <a:solidFill>
              <a:srgbClr val="C98A1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6"/>
          <p:cNvSpPr txBox="1"/>
          <p:nvPr/>
        </p:nvSpPr>
        <p:spPr>
          <a:xfrm>
            <a:off x="9513418" y="3246120"/>
            <a:ext cx="20354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ecosystem</a:t>
            </a:r>
            <a:endParaRPr lang="en-US" sz="1600" dirty="0"/>
          </a:p>
        </p:txBody>
      </p:sp>
      <p:sp>
        <p:nvSpPr>
          <p:cNvPr id="31" name="Text 27"/>
          <p:cNvSpPr txBox="1"/>
          <p:nvPr/>
        </p:nvSpPr>
        <p:spPr>
          <a:xfrm>
            <a:off x="9623146" y="3749040"/>
            <a:ext cx="1815998" cy="877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Backbone, IXPs, data centres, caches, cloud and institutional capacity.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Why it matters for the digital economy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digital service depends on the Internet stack beneath it, from international cables to citizen services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783080"/>
            <a:ext cx="7315200" cy="731520"/>
          </a:xfrm>
          <a:prstGeom prst="rect">
            <a:avLst/>
          </a:prstGeom>
          <a:solidFill>
            <a:srgbClr val="E7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777240" y="178308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1188720" y="187452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economy and state services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188720" y="217627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E-government · Digital ID · Education · Health · Payments · AI · Cloud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2606040"/>
            <a:ext cx="7315200" cy="731520"/>
          </a:xfrm>
          <a:prstGeom prst="rect">
            <a:avLst/>
          </a:prstGeom>
          <a:solidFill>
            <a:srgbClr val="C9DD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777240" y="260604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1188720" y="269748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Applications and platforms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1188720" y="299923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content · Data platforms · Research repositories · E-learning · Telemedicine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548640" y="3429000"/>
            <a:ext cx="7315200" cy="731520"/>
          </a:xfrm>
          <a:prstGeom prst="rect">
            <a:avLst/>
          </a:prstGeom>
          <a:solidFill>
            <a:srgbClr val="8FB7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 txBox="1"/>
          <p:nvPr/>
        </p:nvSpPr>
        <p:spPr>
          <a:xfrm>
            <a:off x="777240" y="342900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1188720" y="352044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Hosting and local exchange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1188720" y="382219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IXPs · Data centres · Caches and CDNs · DNS · Cloud edge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548640" y="4251960"/>
            <a:ext cx="7315200" cy="731520"/>
          </a:xfrm>
          <a:prstGeom prst="rect">
            <a:avLst/>
          </a:prstGeom>
          <a:solidFill>
            <a:srgbClr val="2F6FA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 txBox="1"/>
          <p:nvPr/>
        </p:nvSpPr>
        <p:spPr>
          <a:xfrm>
            <a:off x="777240" y="425196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22" name="Text 18"/>
          <p:cNvSpPr txBox="1"/>
          <p:nvPr/>
        </p:nvSpPr>
        <p:spPr>
          <a:xfrm>
            <a:off x="1188720" y="434340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connectivity</a:t>
            </a:r>
            <a:endParaRPr lang="en-US" sz="1500" dirty="0"/>
          </a:p>
        </p:txBody>
      </p:sp>
      <p:sp>
        <p:nvSpPr>
          <p:cNvPr id="23" name="Text 19"/>
          <p:cNvSpPr txBox="1"/>
          <p:nvPr/>
        </p:nvSpPr>
        <p:spPr>
          <a:xfrm>
            <a:off x="1188720" y="464515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fibre · National backbone · Redundancy · Open-access routes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548640" y="5074920"/>
            <a:ext cx="7315200" cy="731520"/>
          </a:xfrm>
          <a:prstGeom prst="rect">
            <a:avLst/>
          </a:prstGeom>
          <a:solidFill>
            <a:srgbClr val="1230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777240" y="5074920"/>
            <a:ext cx="320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26" name="Text 22"/>
          <p:cNvSpPr txBox="1"/>
          <p:nvPr/>
        </p:nvSpPr>
        <p:spPr>
          <a:xfrm>
            <a:off x="1188720" y="5166360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gateways</a:t>
            </a:r>
            <a:endParaRPr lang="en-US" sz="1500" dirty="0"/>
          </a:p>
        </p:txBody>
      </p:sp>
      <p:sp>
        <p:nvSpPr>
          <p:cNvPr id="27" name="Text 23"/>
          <p:cNvSpPr txBox="1"/>
          <p:nvPr/>
        </p:nvSpPr>
        <p:spPr>
          <a:xfrm>
            <a:off x="1188720" y="546811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Submarine cables · Landing stations · Cross-border capacity</a:t>
            </a:r>
            <a:endParaRPr lang="en-US" sz="1200" dirty="0"/>
          </a:p>
        </p:txBody>
      </p:sp>
      <p:sp>
        <p:nvSpPr>
          <p:cNvPr id="28" name="Text 24"/>
          <p:cNvSpPr txBox="1"/>
          <p:nvPr/>
        </p:nvSpPr>
        <p:spPr>
          <a:xfrm>
            <a:off x="8412480" y="2103120"/>
            <a:ext cx="3200400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any layer is weak, the digital economy becomes slower, costlier and less resilient.</a:t>
            </a:r>
            <a:endParaRPr lang="en-US" sz="2200" dirty="0"/>
          </a:p>
        </p:txBody>
      </p:sp>
      <p:sp>
        <p:nvSpPr>
          <p:cNvPr id="29" name="Text 25"/>
          <p:cNvSpPr txBox="1"/>
          <p:nvPr/>
        </p:nvSpPr>
        <p:spPr>
          <a:xfrm>
            <a:off x="8302752" y="3737585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stack from the bottom up: each layer can only perform as well as the one beneath it.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Somalia: progress with a capacity gap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is growing. The deeper question is about quality, resilience and local capacity.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741805" y="6455664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ISOC Pulse Somalia country report; World Bank. DataReportal 2025/2026 figures use a different methodology.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48640" y="1783080"/>
            <a:ext cx="3511296" cy="187452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822960" y="1920240"/>
            <a:ext cx="2962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~28%</a:t>
            </a:r>
            <a:endParaRPr lang="en-US" sz="50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78892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adoption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822960" y="3108960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population online (World Bank / ISOC Pulse)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334256" y="1783080"/>
            <a:ext cx="3511296" cy="187452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4608576" y="1920240"/>
            <a:ext cx="2962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C98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43/100</a:t>
            </a:r>
            <a:endParaRPr lang="en-US" sz="5000" dirty="0"/>
          </a:p>
        </p:txBody>
      </p:sp>
      <p:sp>
        <p:nvSpPr>
          <p:cNvPr id="15" name="Text 11"/>
          <p:cNvSpPr txBox="1"/>
          <p:nvPr/>
        </p:nvSpPr>
        <p:spPr>
          <a:xfrm>
            <a:off x="4608576" y="278892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 score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4608576" y="3108960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resilience index (ISOC Pulse)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8119872" y="1783080"/>
            <a:ext cx="3511296" cy="187452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 txBox="1"/>
          <p:nvPr/>
        </p:nvSpPr>
        <p:spPr>
          <a:xfrm>
            <a:off x="8394192" y="1920240"/>
            <a:ext cx="2962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2%</a:t>
            </a:r>
            <a:endParaRPr lang="en-US" sz="5000" dirty="0"/>
          </a:p>
        </p:txBody>
      </p:sp>
      <p:sp>
        <p:nvSpPr>
          <p:cNvPr id="19" name="Text 15"/>
          <p:cNvSpPr txBox="1"/>
          <p:nvPr/>
        </p:nvSpPr>
        <p:spPr>
          <a:xfrm>
            <a:off x="8394192" y="278892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cache share</a:t>
            </a:r>
            <a:endParaRPr lang="en-US" sz="1600" dirty="0"/>
          </a:p>
        </p:txBody>
      </p:sp>
      <p:sp>
        <p:nvSpPr>
          <p:cNvPr id="20" name="Text 16"/>
          <p:cNvSpPr txBox="1"/>
          <p:nvPr/>
        </p:nvSpPr>
        <p:spPr>
          <a:xfrm>
            <a:off x="8394192" y="3108960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websites reachable from an in-country cache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48640" y="4069080"/>
            <a:ext cx="3511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alone is not enough</a:t>
            </a:r>
            <a:endParaRPr lang="en-US" sz="1600" dirty="0"/>
          </a:p>
        </p:txBody>
      </p:sp>
      <p:sp>
        <p:nvSpPr>
          <p:cNvPr id="22" name="Text 18"/>
          <p:cNvSpPr txBox="1"/>
          <p:nvPr/>
        </p:nvSpPr>
        <p:spPr>
          <a:xfrm>
            <a:off x="548640" y="4434840"/>
            <a:ext cx="33284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connected user may still face low speed, high latency or high cost.</a:t>
            </a:r>
            <a:endParaRPr lang="en-US" sz="1400" dirty="0"/>
          </a:p>
        </p:txBody>
      </p:sp>
      <p:sp>
        <p:nvSpPr>
          <p:cNvPr id="23" name="Text 19"/>
          <p:cNvSpPr txBox="1"/>
          <p:nvPr/>
        </p:nvSpPr>
        <p:spPr>
          <a:xfrm>
            <a:off x="4334256" y="4069080"/>
            <a:ext cx="3511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determines benefit</a:t>
            </a:r>
            <a:endParaRPr lang="en-US" sz="1600" dirty="0"/>
          </a:p>
        </p:txBody>
      </p:sp>
      <p:sp>
        <p:nvSpPr>
          <p:cNvPr id="24" name="Text 20"/>
          <p:cNvSpPr txBox="1"/>
          <p:nvPr/>
        </p:nvSpPr>
        <p:spPr>
          <a:xfrm>
            <a:off x="4334256" y="4434840"/>
            <a:ext cx="33284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Cloud, AI, e-learning and public services need stable, high-capacity links.</a:t>
            </a:r>
            <a:endParaRPr lang="en-US" sz="1400" dirty="0"/>
          </a:p>
        </p:txBody>
      </p:sp>
      <p:sp>
        <p:nvSpPr>
          <p:cNvPr id="25" name="Text 21"/>
          <p:cNvSpPr txBox="1"/>
          <p:nvPr/>
        </p:nvSpPr>
        <p:spPr>
          <a:xfrm>
            <a:off x="8119872" y="4069080"/>
            <a:ext cx="35112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local ecosystem matters</a:t>
            </a:r>
            <a:endParaRPr lang="en-US" sz="1600" dirty="0"/>
          </a:p>
        </p:txBody>
      </p:sp>
      <p:sp>
        <p:nvSpPr>
          <p:cNvPr id="26" name="Text 22"/>
          <p:cNvSpPr txBox="1"/>
          <p:nvPr/>
        </p:nvSpPr>
        <p:spPr>
          <a:xfrm>
            <a:off x="8119872" y="4434840"/>
            <a:ext cx="33284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IXPs and caches, even local use often travels over international routes.</a:t>
            </a:r>
            <a:endParaRPr lang="en-US" sz="1400" dirty="0"/>
          </a:p>
        </p:txBody>
      </p:sp>
      <p:sp>
        <p:nvSpPr>
          <p:cNvPr id="27" name="Text 23"/>
          <p:cNvSpPr txBox="1"/>
          <p:nvPr/>
        </p:nvSpPr>
        <p:spPr>
          <a:xfrm>
            <a:off x="548640" y="5111496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differ on the exact numbers, but they agree on the priority: better quality, local infrastructure and resilience.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Somalia's cable geography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 coastline is an opportunity: the task is to turn cable landings into national value.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429000" y="6364224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NCA Somalia cable register; Submarine Networks , Map is stylized, not an engineering route map.</a:t>
            </a:r>
            <a:endParaRPr lang="en-US" sz="100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48640" y="1737360"/>
            <a:ext cx="4572000" cy="4343400"/>
          </a:xfrm>
          <a:prstGeom prst="rect">
            <a:avLst/>
          </a:prstGeom>
          <a:solidFill>
            <a:srgbClr val="F1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996696" y="2113178"/>
            <a:ext cx="2852928" cy="3700577"/>
          </a:xfrm>
          <a:custGeom>
            <a:avLst/>
            <a:gdLst/>
            <a:ahLst/>
            <a:cxnLst/>
            <a:rect l="l" t="t" r="r" b="b"/>
            <a:pathLst>
              <a:path w="2852928" h="3700577">
                <a:moveTo>
                  <a:pt x="617220" y="98755"/>
                </a:moveTo>
                <a:lnTo>
                  <a:pt x="677570" y="131674"/>
                </a:lnTo>
                <a:lnTo>
                  <a:pt x="905256" y="255118"/>
                </a:lnTo>
                <a:lnTo>
                  <a:pt x="1100023" y="381305"/>
                </a:lnTo>
                <a:lnTo>
                  <a:pt x="1371600" y="337414"/>
                </a:lnTo>
                <a:lnTo>
                  <a:pt x="1700784" y="255118"/>
                </a:lnTo>
                <a:lnTo>
                  <a:pt x="1975104" y="186538"/>
                </a:lnTo>
                <a:lnTo>
                  <a:pt x="2243938" y="150876"/>
                </a:lnTo>
                <a:lnTo>
                  <a:pt x="2551176" y="104242"/>
                </a:lnTo>
                <a:lnTo>
                  <a:pt x="2820010" y="0"/>
                </a:lnTo>
                <a:lnTo>
                  <a:pt x="2784348" y="172822"/>
                </a:lnTo>
                <a:lnTo>
                  <a:pt x="2852928" y="386791"/>
                </a:lnTo>
                <a:lnTo>
                  <a:pt x="2688336" y="639166"/>
                </a:lnTo>
                <a:lnTo>
                  <a:pt x="2427732" y="1050646"/>
                </a:lnTo>
                <a:lnTo>
                  <a:pt x="2221992" y="1462126"/>
                </a:lnTo>
                <a:lnTo>
                  <a:pt x="2065630" y="1777594"/>
                </a:lnTo>
                <a:lnTo>
                  <a:pt x="1810512" y="2147926"/>
                </a:lnTo>
                <a:lnTo>
                  <a:pt x="1190549" y="2685593"/>
                </a:lnTo>
                <a:lnTo>
                  <a:pt x="831190" y="2943454"/>
                </a:lnTo>
                <a:lnTo>
                  <a:pt x="534924" y="3162910"/>
                </a:lnTo>
                <a:lnTo>
                  <a:pt x="422453" y="3343961"/>
                </a:lnTo>
                <a:lnTo>
                  <a:pt x="274320" y="3519526"/>
                </a:lnTo>
                <a:lnTo>
                  <a:pt x="153619" y="3700577"/>
                </a:lnTo>
                <a:lnTo>
                  <a:pt x="0" y="3492094"/>
                </a:lnTo>
                <a:lnTo>
                  <a:pt x="0" y="2477110"/>
                </a:lnTo>
                <a:lnTo>
                  <a:pt x="246888" y="2161642"/>
                </a:lnTo>
                <a:lnTo>
                  <a:pt x="301752" y="2147926"/>
                </a:lnTo>
                <a:lnTo>
                  <a:pt x="493776" y="2065630"/>
                </a:lnTo>
                <a:lnTo>
                  <a:pt x="795528" y="1901038"/>
                </a:lnTo>
                <a:lnTo>
                  <a:pt x="1083564" y="1887322"/>
                </a:lnTo>
                <a:lnTo>
                  <a:pt x="1914754" y="1050646"/>
                </a:lnTo>
                <a:lnTo>
                  <a:pt x="1453896" y="803758"/>
                </a:lnTo>
                <a:lnTo>
                  <a:pt x="1097280" y="748894"/>
                </a:lnTo>
                <a:lnTo>
                  <a:pt x="822960" y="721462"/>
                </a:lnTo>
                <a:lnTo>
                  <a:pt x="630936" y="611734"/>
                </a:lnTo>
                <a:lnTo>
                  <a:pt x="548640" y="419710"/>
                </a:lnTo>
                <a:lnTo>
                  <a:pt x="521208" y="227686"/>
                </a:lnTo>
                <a:lnTo>
                  <a:pt x="617220" y="98755"/>
                </a:lnTo>
                <a:close/>
              </a:path>
            </a:pathLst>
          </a:custGeom>
          <a:solidFill>
            <a:srgbClr val="DCE7F2"/>
          </a:solidFill>
          <a:ln w="12700">
            <a:solidFill>
              <a:srgbClr val="9DBF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1353312" y="1929384"/>
            <a:ext cx="2770632" cy="4032504"/>
          </a:xfrm>
          <a:custGeom>
            <a:avLst/>
            <a:gdLst/>
            <a:ahLst/>
            <a:cxnLst/>
            <a:rect l="l" t="t" r="r" b="b"/>
            <a:pathLst>
              <a:path w="2770632" h="4032504">
                <a:moveTo>
                  <a:pt x="301752" y="0"/>
                </a:moveTo>
                <a:lnTo>
                  <a:pt x="1014984" y="137160"/>
                </a:lnTo>
                <a:lnTo>
                  <a:pt x="1920240" y="54864"/>
                </a:lnTo>
                <a:lnTo>
                  <a:pt x="2633472" y="27432"/>
                </a:lnTo>
                <a:lnTo>
                  <a:pt x="2770632" y="521208"/>
                </a:lnTo>
                <a:lnTo>
                  <a:pt x="2249424" y="1783080"/>
                </a:lnTo>
                <a:lnTo>
                  <a:pt x="1179576" y="2798064"/>
                </a:lnTo>
                <a:lnTo>
                  <a:pt x="301752" y="3593592"/>
                </a:lnTo>
                <a:lnTo>
                  <a:pt x="0" y="4032504"/>
                </a:lnTo>
              </a:path>
            </a:pathLst>
          </a:custGeom>
          <a:ln w="22225">
            <a:solidFill>
              <a:srgbClr val="1F6FB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 flipH="1">
            <a:off x="2096719" y="2052828"/>
            <a:ext cx="79553" cy="441655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2028139" y="2425903"/>
            <a:ext cx="137160" cy="137160"/>
          </a:xfrm>
          <a:prstGeom prst="ellipse">
            <a:avLst/>
          </a:prstGeom>
          <a:solidFill>
            <a:srgbClr val="C98A1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2206447" y="2567635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Berbera</a:t>
            </a:r>
            <a:endParaRPr lang="en-US" sz="1100" dirty="0">
              <a:solidFill>
                <a:srgbClr val="002060"/>
              </a:solidFill>
            </a:endParaRPr>
          </a:p>
        </p:txBody>
      </p:sp>
      <p:sp>
        <p:nvSpPr>
          <p:cNvPr id="15" name="Shape 11"/>
          <p:cNvSpPr/>
          <p:nvPr/>
        </p:nvSpPr>
        <p:spPr>
          <a:xfrm flipH="1">
            <a:off x="3240634" y="1984248"/>
            <a:ext cx="32918" cy="279806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172054" y="2195474"/>
            <a:ext cx="137160" cy="13716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 txBox="1"/>
          <p:nvPr/>
        </p:nvSpPr>
        <p:spPr>
          <a:xfrm>
            <a:off x="3350362" y="233720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Bosaso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 flipH="1">
            <a:off x="2187245" y="4672584"/>
            <a:ext cx="400507" cy="126187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2118665" y="4730191"/>
            <a:ext cx="137160" cy="13716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824789" y="4679899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Mogadishu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1419149" y="5457139"/>
            <a:ext cx="235915" cy="10973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1350569" y="5388559"/>
            <a:ext cx="137160" cy="13716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56693" y="5338267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Kismayo</a:t>
            </a:r>
            <a:endParaRPr lang="en-US" sz="11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70237"/>
              </p:ext>
            </p:extLst>
          </p:nvPr>
        </p:nvGraphicFramePr>
        <p:xfrm>
          <a:off x="5486400" y="1783080"/>
          <a:ext cx="6153912" cy="3657600"/>
        </p:xfrm>
        <a:graphic>
          <a:graphicData uri="http://schemas.openxmlformats.org/drawingml/2006/table">
            <a:tbl>
              <a:tblPr/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1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5A667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5A667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 and scope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5A667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Somali landings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230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DARE1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Djibouti – Bosaso – Mogadishu – Mombasa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Bosaso, Mogadishu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230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EASSy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 system along the East and Southern African coast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Mogadishu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230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PEACE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Asia – Europe – Africa, multiple landings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Mogadishu, Kismayo, Berbera, Bosaso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230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G2A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Gulf to Africa; fibre pair extension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Berbera, Bosaso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2304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2Africa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Pan-African ring system (Bayobab landing partner)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Berbera, Mogadishu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54864" marB="54864" anchor="ctr">
                    <a:lnL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Text 21"/>
          <p:cNvSpPr txBox="1"/>
          <p:nvPr/>
        </p:nvSpPr>
        <p:spPr>
          <a:xfrm>
            <a:off x="5486400" y="548640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systems now touch the Somali coast. The value comes from what is built behind the landing stations.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Red Sea cables go dark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Somalia's position is strategic, and exposed to regional chokepoints.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429000" y="6364224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ITU submarine cable resilience backgrounder; Reuters and AP reporting on Red Sea cable disruptions.</a:t>
            </a:r>
            <a:endParaRPr lang="en-US" sz="100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169164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&gt;99%</a:t>
            </a:r>
            <a:endParaRPr lang="en-US" sz="5600" dirty="0"/>
          </a:p>
        </p:txBody>
      </p:sp>
      <p:sp>
        <p:nvSpPr>
          <p:cNvPr id="10" name="Text 6"/>
          <p:cNvSpPr txBox="1"/>
          <p:nvPr/>
        </p:nvSpPr>
        <p:spPr>
          <a:xfrm>
            <a:off x="3017520" y="1810512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global Internet traffic moves through submarine cables. Faults are normal; conflict and chokepoints make them harder to repair and route around.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880360"/>
            <a:ext cx="6949440" cy="0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108960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51560" y="30632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Anchors and fishing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3291840" y="306324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faults are still caused by accidental human activity.</a:t>
            </a:r>
            <a:endParaRPr lang="en-US" sz="1300" dirty="0">
              <a:solidFill>
                <a:srgbClr val="002060"/>
              </a:solidFill>
            </a:endParaRPr>
          </a:p>
        </p:txBody>
      </p:sp>
      <p:sp>
        <p:nvSpPr>
          <p:cNvPr id="15" name="Shape 10"/>
          <p:cNvSpPr/>
          <p:nvPr/>
        </p:nvSpPr>
        <p:spPr>
          <a:xfrm>
            <a:off x="548640" y="3593592"/>
            <a:ext cx="6949440" cy="0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3822192"/>
            <a:ext cx="256032" cy="25603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051560" y="37764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 zones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3291840" y="3776472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rises when ships cannot safely operate or repair cables.</a:t>
            </a:r>
            <a:endParaRPr lang="en-US" sz="1300" dirty="0">
              <a:solidFill>
                <a:srgbClr val="002060"/>
              </a:solidFill>
            </a:endParaRPr>
          </a:p>
        </p:txBody>
      </p:sp>
      <p:sp>
        <p:nvSpPr>
          <p:cNvPr id="19" name="Shape 13"/>
          <p:cNvSpPr/>
          <p:nvPr/>
        </p:nvSpPr>
        <p:spPr>
          <a:xfrm>
            <a:off x="548640" y="4306824"/>
            <a:ext cx="6949440" cy="0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4535424"/>
            <a:ext cx="256032" cy="25603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051560" y="448970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Permits and delays</a:t>
            </a:r>
            <a:endParaRPr lang="en-US" sz="1500" dirty="0"/>
          </a:p>
        </p:txBody>
      </p:sp>
      <p:sp>
        <p:nvSpPr>
          <p:cNvPr id="22" name="Text 15"/>
          <p:cNvSpPr txBox="1"/>
          <p:nvPr/>
        </p:nvSpPr>
        <p:spPr>
          <a:xfrm>
            <a:off x="3291840" y="4489704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Repairs can take weeks or months in constrained waters.</a:t>
            </a:r>
            <a:endParaRPr lang="en-US" sz="1300" dirty="0">
              <a:solidFill>
                <a:srgbClr val="002060"/>
              </a:solidFill>
            </a:endParaRPr>
          </a:p>
        </p:txBody>
      </p:sp>
      <p:sp>
        <p:nvSpPr>
          <p:cNvPr id="23" name="Shape 16"/>
          <p:cNvSpPr/>
          <p:nvPr/>
        </p:nvSpPr>
        <p:spPr>
          <a:xfrm>
            <a:off x="548640" y="5020056"/>
            <a:ext cx="6949440" cy="0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5248656"/>
            <a:ext cx="256032" cy="256032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051560" y="5202936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Rerouting pressure</a:t>
            </a:r>
            <a:endParaRPr lang="en-US" sz="1500" dirty="0"/>
          </a:p>
        </p:txBody>
      </p:sp>
      <p:sp>
        <p:nvSpPr>
          <p:cNvPr id="26" name="Text 18"/>
          <p:cNvSpPr txBox="1"/>
          <p:nvPr/>
        </p:nvSpPr>
        <p:spPr>
          <a:xfrm>
            <a:off x="3291840" y="5202936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shifts to alternate routes, often with higher latency.</a:t>
            </a:r>
            <a:endParaRPr lang="en-US" sz="1300" dirty="0">
              <a:solidFill>
                <a:srgbClr val="002060"/>
              </a:solidFill>
            </a:endParaRPr>
          </a:p>
        </p:txBody>
      </p:sp>
      <p:sp>
        <p:nvSpPr>
          <p:cNvPr id="27" name="Shape 19"/>
          <p:cNvSpPr/>
          <p:nvPr/>
        </p:nvSpPr>
        <p:spPr>
          <a:xfrm>
            <a:off x="8001000" y="1783080"/>
            <a:ext cx="3639312" cy="4023360"/>
          </a:xfrm>
          <a:prstGeom prst="rect">
            <a:avLst/>
          </a:prstGeom>
          <a:solidFill>
            <a:srgbClr val="1230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0"/>
          <p:cNvSpPr txBox="1"/>
          <p:nvPr/>
        </p:nvSpPr>
        <p:spPr>
          <a:xfrm>
            <a:off x="8321040" y="20574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9DB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Counter-strategy</a:t>
            </a:r>
            <a:endParaRPr lang="en-US" sz="1300" dirty="0"/>
          </a:p>
        </p:txBody>
      </p:sp>
      <p:sp>
        <p:nvSpPr>
          <p:cNvPr id="29" name="Text 21"/>
          <p:cNvSpPr txBox="1"/>
          <p:nvPr/>
        </p:nvSpPr>
        <p:spPr>
          <a:xfrm>
            <a:off x="8321040" y="2468880"/>
            <a:ext cx="3108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routes.</a:t>
            </a: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exchange.</a:t>
            </a:r>
            <a:endParaRPr lang="en-US" sz="2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redundancy.</a:t>
            </a:r>
            <a:endParaRPr lang="en-US" sz="2400" dirty="0"/>
          </a:p>
        </p:txBody>
      </p:sp>
      <p:sp>
        <p:nvSpPr>
          <p:cNvPr id="30" name="Text 22"/>
          <p:cNvSpPr txBox="1"/>
          <p:nvPr/>
        </p:nvSpPr>
        <p:spPr>
          <a:xfrm>
            <a:off x="8321040" y="434340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5E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Diversify cables, peer locally and plan for cuts as a normal event, not an exception.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comparison: IXP ecosystem maturity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 needs local peers (ISPs, mobile operators, banks, universities, CDNs and DNS) exchanging traffic in-country.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566160" y="6382512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ISOC Pulse IXP Tracker (September 2026); Af-IX active IXP list.</a:t>
            </a:r>
            <a:endParaRPr lang="en-US" sz="110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17373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Peers connected at IXPs, by country</a:t>
            </a:r>
            <a:endParaRPr lang="en-US" sz="1500" dirty="0"/>
          </a:p>
        </p:txBody>
      </p:sp>
      <p:graphicFrame>
        <p:nvGraphicFramePr>
          <p:cNvPr id="10" name="Chart 0"/>
          <p:cNvGraphicFramePr/>
          <p:nvPr/>
        </p:nvGraphicFramePr>
        <p:xfrm>
          <a:off x="457200" y="2103120"/>
          <a:ext cx="676656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 6"/>
          <p:cNvSpPr txBox="1"/>
          <p:nvPr/>
        </p:nvSpPr>
        <p:spPr>
          <a:xfrm>
            <a:off x="7818120" y="178308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5400" dirty="0"/>
          </a:p>
        </p:txBody>
      </p:sp>
      <p:sp>
        <p:nvSpPr>
          <p:cNvPr id="12" name="Text 7"/>
          <p:cNvSpPr txBox="1"/>
          <p:nvPr/>
        </p:nvSpPr>
        <p:spPr>
          <a:xfrm>
            <a:off x="7818120" y="260604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IXPs across Africa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9784080" y="178308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1F6FB2"/>
                </a:solidFill>
                <a:latin typeface="Calibri" pitchFamily="34" charset="0"/>
                <a:cs typeface="Calibri" pitchFamily="34" charset="-120"/>
              </a:rPr>
              <a:t>40</a:t>
            </a:r>
            <a:endParaRPr lang="en-US" sz="5400" dirty="0"/>
          </a:p>
        </p:txBody>
      </p:sp>
      <p:sp>
        <p:nvSpPr>
          <p:cNvPr id="14" name="Text 9"/>
          <p:cNvSpPr txBox="1"/>
          <p:nvPr/>
        </p:nvSpPr>
        <p:spPr>
          <a:xfrm>
            <a:off x="9784080" y="26060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with an active IXP (Af-IX)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7818120" y="34290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 for Somalia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7818120" y="3767328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Attract ISPs, mobile operators, universities, banks, CDNs, DNS services and regional peers to exchange traffic locally, so the corridor becomes a fabric.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Somali traffic in Somalia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IXPs turn long, expensive international paths into short local ones.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630771" y="6400800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African Union and Internet Society on IXPs as local exchange infrastructure.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48640" y="1737360"/>
            <a:ext cx="5394960" cy="3840480"/>
          </a:xfrm>
          <a:prstGeom prst="rect">
            <a:avLst/>
          </a:prstGeom>
          <a:solidFill>
            <a:srgbClr val="F8E9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822960" y="1920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local peering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914400" y="2514600"/>
            <a:ext cx="1371600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C451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914400" y="2606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 A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Mogadishu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206240" y="2514600"/>
            <a:ext cx="1371600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C451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4206240" y="2606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 B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Mogadishu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2286000" y="4069080"/>
            <a:ext cx="1920240" cy="685800"/>
          </a:xfrm>
          <a:prstGeom prst="rect">
            <a:avLst/>
          </a:prstGeom>
          <a:solidFill>
            <a:srgbClr val="C451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2286000" y="41605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transit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Dubai / Europe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1600200" y="3200400"/>
            <a:ext cx="685800" cy="1188720"/>
          </a:xfrm>
          <a:prstGeom prst="line">
            <a:avLst/>
          </a:prstGeom>
          <a:noFill/>
          <a:ln w="22225">
            <a:solidFill>
              <a:srgbClr val="C4513B"/>
            </a:solidFill>
            <a:prstDash val="dash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 flipV="1">
            <a:off x="4206240" y="3200400"/>
            <a:ext cx="685800" cy="1188720"/>
          </a:xfrm>
          <a:prstGeom prst="line">
            <a:avLst/>
          </a:prstGeom>
          <a:noFill/>
          <a:ln w="22225">
            <a:solidFill>
              <a:srgbClr val="C4513B"/>
            </a:solidFill>
            <a:prstDash val="dash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 txBox="1"/>
          <p:nvPr/>
        </p:nvSpPr>
        <p:spPr>
          <a:xfrm>
            <a:off x="822960" y="49377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traffic detours abroad: higher latency, higher cost, less resilience.</a:t>
            </a:r>
            <a:endParaRPr lang="en-US" sz="1300" dirty="0"/>
          </a:p>
        </p:txBody>
      </p:sp>
      <p:sp>
        <p:nvSpPr>
          <p:cNvPr id="20" name="Shape 16"/>
          <p:cNvSpPr/>
          <p:nvPr/>
        </p:nvSpPr>
        <p:spPr>
          <a:xfrm>
            <a:off x="6245352" y="1737360"/>
            <a:ext cx="5394960" cy="3840480"/>
          </a:xfrm>
          <a:prstGeom prst="rect">
            <a:avLst/>
          </a:prstGeom>
          <a:solidFill>
            <a:srgbClr val="E4F2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 txBox="1"/>
          <p:nvPr/>
        </p:nvSpPr>
        <p:spPr>
          <a:xfrm>
            <a:off x="6519672" y="1920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 strong IXP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6611112" y="2514600"/>
            <a:ext cx="1371600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17806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6611112" y="2606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 A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Mogadishu</a:t>
            </a:r>
            <a:endParaRPr lang="en-US" sz="1400" dirty="0"/>
          </a:p>
        </p:txBody>
      </p:sp>
      <p:sp>
        <p:nvSpPr>
          <p:cNvPr id="24" name="Shape 20"/>
          <p:cNvSpPr/>
          <p:nvPr/>
        </p:nvSpPr>
        <p:spPr>
          <a:xfrm>
            <a:off x="9902952" y="2514600"/>
            <a:ext cx="1371600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17806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9902952" y="2606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ISP B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Mogadishu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8394192" y="2487168"/>
            <a:ext cx="1097280" cy="749808"/>
          </a:xfrm>
          <a:prstGeom prst="hexagon">
            <a:avLst/>
          </a:prstGeom>
          <a:solidFill>
            <a:srgbClr val="17806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 txBox="1"/>
          <p:nvPr/>
        </p:nvSpPr>
        <p:spPr>
          <a:xfrm>
            <a:off x="8394192" y="2487168"/>
            <a:ext cx="1097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IXP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7982712" y="2857500"/>
            <a:ext cx="411480" cy="0"/>
          </a:xfrm>
          <a:prstGeom prst="line">
            <a:avLst/>
          </a:prstGeom>
          <a:noFill/>
          <a:ln w="25400">
            <a:solidFill>
              <a:srgbClr val="17806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5"/>
          <p:cNvSpPr/>
          <p:nvPr/>
        </p:nvSpPr>
        <p:spPr>
          <a:xfrm>
            <a:off x="9491472" y="2857500"/>
            <a:ext cx="411480" cy="0"/>
          </a:xfrm>
          <a:prstGeom prst="line">
            <a:avLst/>
          </a:prstGeom>
          <a:noFill/>
          <a:ln w="25400">
            <a:solidFill>
              <a:srgbClr val="17806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6"/>
          <p:cNvSpPr txBox="1"/>
          <p:nvPr/>
        </p:nvSpPr>
        <p:spPr>
          <a:xfrm>
            <a:off x="7799832" y="3429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peering, in-country</a:t>
            </a:r>
            <a:endParaRPr lang="en-US" sz="1200" dirty="0"/>
          </a:p>
        </p:txBody>
      </p:sp>
      <p:sp>
        <p:nvSpPr>
          <p:cNvPr id="31" name="Text 27"/>
          <p:cNvSpPr txBox="1"/>
          <p:nvPr/>
        </p:nvSpPr>
        <p:spPr>
          <a:xfrm>
            <a:off x="6519672" y="49377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traffic stays local: lower latency, lower cost, higher resilience.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is not the same as data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way to explain it to non-technical audiences.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48640" y="1783080"/>
            <a:ext cx="4937760" cy="329184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868680" y="20574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23317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C98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GB</a:t>
            </a:r>
            <a:endParaRPr lang="en-US" sz="4400" dirty="0"/>
          </a:p>
        </p:txBody>
      </p:sp>
      <p:sp>
        <p:nvSpPr>
          <p:cNvPr id="12" name="Text 8"/>
          <p:cNvSpPr txBox="1"/>
          <p:nvPr/>
        </p:nvSpPr>
        <p:spPr>
          <a:xfrm>
            <a:off x="868680" y="320040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the water in a tank: an amount you have or use.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337560" y="3236976"/>
            <a:ext cx="1737360" cy="1426464"/>
          </a:xfrm>
          <a:prstGeom prst="rect">
            <a:avLst/>
          </a:prstGeom>
          <a:solidFill>
            <a:srgbClr val="F3D9A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337560" y="2286000"/>
            <a:ext cx="1737360" cy="2377440"/>
          </a:xfrm>
          <a:prstGeom prst="rect">
            <a:avLst/>
          </a:prstGeom>
          <a:ln w="25400">
            <a:solidFill>
              <a:srgbClr val="C98A1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3337560" y="35935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8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GB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5623560" y="292608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endParaRPr lang="en-US" sz="4800" dirty="0"/>
          </a:p>
        </p:txBody>
      </p:sp>
      <p:sp>
        <p:nvSpPr>
          <p:cNvPr id="17" name="Shape 13"/>
          <p:cNvSpPr/>
          <p:nvPr/>
        </p:nvSpPr>
        <p:spPr>
          <a:xfrm>
            <a:off x="6702552" y="1783080"/>
            <a:ext cx="4937760" cy="329184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 txBox="1"/>
          <p:nvPr/>
        </p:nvSpPr>
        <p:spPr>
          <a:xfrm>
            <a:off x="7022592" y="20574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(speed)</a:t>
            </a:r>
            <a:endParaRPr lang="en-US" sz="1300" dirty="0"/>
          </a:p>
        </p:txBody>
      </p:sp>
      <p:sp>
        <p:nvSpPr>
          <p:cNvPr id="19" name="Text 15"/>
          <p:cNvSpPr txBox="1"/>
          <p:nvPr/>
        </p:nvSpPr>
        <p:spPr>
          <a:xfrm>
            <a:off x="7022592" y="23317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Gbps</a:t>
            </a:r>
            <a:endParaRPr lang="en-US" sz="4400" dirty="0"/>
          </a:p>
        </p:txBody>
      </p:sp>
      <p:sp>
        <p:nvSpPr>
          <p:cNvPr id="20" name="Text 16"/>
          <p:cNvSpPr txBox="1"/>
          <p:nvPr/>
        </p:nvSpPr>
        <p:spPr>
          <a:xfrm>
            <a:off x="7022592" y="3200400"/>
            <a:ext cx="4206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 the width of a pipe: how fast data can flow every second.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7022592" y="4023360"/>
            <a:ext cx="4297680" cy="685800"/>
          </a:xfrm>
          <a:prstGeom prst="roundRect">
            <a:avLst>
              <a:gd name="adj" fmla="val 49333"/>
            </a:avLst>
          </a:prstGeom>
          <a:solidFill>
            <a:srgbClr val="E7F0F8"/>
          </a:solidFill>
          <a:ln w="254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7434072" y="4366260"/>
            <a:ext cx="3474720" cy="0"/>
          </a:xfrm>
          <a:prstGeom prst="line">
            <a:avLst/>
          </a:prstGeom>
          <a:noFill/>
          <a:ln w="38100">
            <a:solidFill>
              <a:srgbClr val="1F6FB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548640" y="53492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matter. Institutions need enough data and enough capacity at the same time.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capacity: Somalia's hidden bottleneck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institutions still buy Internet like a small office, not like a digital campus or public-service platform.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429000" y="6364224"/>
            <a:ext cx="7498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ranges reflect common mission-grade capacity planning in low-bandwidth markets.</a:t>
            </a:r>
            <a:endParaRPr lang="en-US" sz="1050" dirty="0">
              <a:solidFill>
                <a:srgbClr val="002060"/>
              </a:solidFill>
            </a:endParaRPr>
          </a:p>
        </p:txBody>
      </p:sp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1645920"/>
            <a:ext cx="7955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university, hospital or ministry with thousands of users cannot run on the capacity logic of a household.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4206240"/>
            <a:ext cx="2286000" cy="1691640"/>
          </a:xfrm>
          <a:prstGeom prst="rect">
            <a:avLst/>
          </a:prstGeom>
          <a:solidFill>
            <a:srgbClr val="C9DDF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731520" y="43434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1 · Basic browsing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731520" y="4864608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10–50 Mbps</a:t>
            </a:r>
            <a:endParaRPr lang="en-US" sz="2600" dirty="0"/>
          </a:p>
        </p:txBody>
      </p:sp>
      <p:sp>
        <p:nvSpPr>
          <p:cNvPr id="13" name="Text 9"/>
          <p:cNvSpPr txBox="1"/>
          <p:nvPr/>
        </p:nvSpPr>
        <p:spPr>
          <a:xfrm>
            <a:off x="731520" y="53949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Email, WhatsApp, browsing. Sized for households.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3063240" y="3474720"/>
            <a:ext cx="2286000" cy="2423160"/>
          </a:xfrm>
          <a:prstGeom prst="rect">
            <a:avLst/>
          </a:prstGeom>
          <a:solidFill>
            <a:srgbClr val="5E95C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3246120" y="36118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2 · Digital campus / ministry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3246120" y="4133088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0.5–2 Gbps</a:t>
            </a:r>
            <a:endParaRPr lang="en-US" sz="2600" dirty="0"/>
          </a:p>
        </p:txBody>
      </p:sp>
      <p:sp>
        <p:nvSpPr>
          <p:cNvPr id="17" name="Text 13"/>
          <p:cNvSpPr txBox="1"/>
          <p:nvPr/>
        </p:nvSpPr>
        <p:spPr>
          <a:xfrm>
            <a:off x="3246120" y="466344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E-learning, ERP, video, cloud, identity, repositories.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577840" y="2743200"/>
            <a:ext cx="2286000" cy="3154680"/>
          </a:xfrm>
          <a:prstGeom prst="rect">
            <a:avLst/>
          </a:prstGeom>
          <a:solidFill>
            <a:srgbClr val="1230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5"/>
          <p:cNvSpPr txBox="1"/>
          <p:nvPr/>
        </p:nvSpPr>
        <p:spPr>
          <a:xfrm>
            <a:off x="5760720" y="28803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3 · AI, research, national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5760720" y="3401568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Gbps+</a:t>
            </a:r>
            <a:endParaRPr lang="en-US" sz="2600" dirty="0"/>
          </a:p>
        </p:txBody>
      </p:sp>
      <p:sp>
        <p:nvSpPr>
          <p:cNvPr id="21" name="Text 17"/>
          <p:cNvSpPr txBox="1"/>
          <p:nvPr/>
        </p:nvSpPr>
        <p:spPr>
          <a:xfrm>
            <a:off x="5760720" y="39319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Datasets, HPC, telemedicine, cloud edge, national platforms.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8229600" y="2697480"/>
            <a:ext cx="3410712" cy="3200400"/>
          </a:xfrm>
          <a:prstGeom prst="rect">
            <a:avLst/>
          </a:prstGeom>
          <a:solidFill>
            <a:srgbClr val="FBF1D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8503920" y="29260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C98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Mindset shift</a:t>
            </a:r>
            <a:endParaRPr lang="en-US" sz="1300" dirty="0"/>
          </a:p>
        </p:txBody>
      </p:sp>
      <p:sp>
        <p:nvSpPr>
          <p:cNvPr id="24" name="Text 20"/>
          <p:cNvSpPr txBox="1"/>
          <p:nvPr/>
        </p:nvSpPr>
        <p:spPr>
          <a:xfrm>
            <a:off x="8503920" y="3291840"/>
            <a:ext cx="29260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asking “what is the cheapest link?” Start asking “what capacity does our mission require?”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complete Internet ecosystem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Cables feed the chain. IXPs are where capacity turns into local value. Demand is what compounds it.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Shape 5"/>
          <p:cNvSpPr/>
          <p:nvPr/>
        </p:nvSpPr>
        <p:spPr>
          <a:xfrm>
            <a:off x="548640" y="1828800"/>
            <a:ext cx="1349393" cy="13258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 6"/>
          <p:cNvSpPr txBox="1"/>
          <p:nvPr/>
        </p:nvSpPr>
        <p:spPr>
          <a:xfrm>
            <a:off x="685800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Cables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capacity</a:t>
            </a:r>
            <a:endParaRPr lang="en-US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041" y="2418588"/>
            <a:ext cx="146304" cy="146304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2172353" y="1828800"/>
            <a:ext cx="1349393" cy="13258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 txBox="1"/>
          <p:nvPr/>
        </p:nvSpPr>
        <p:spPr>
          <a:xfrm>
            <a:off x="2309513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2309513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Landings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2309513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Open-access gateways</a:t>
            </a:r>
            <a:endParaRPr lang="en-US" sz="11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5754" y="2418588"/>
            <a:ext cx="146304" cy="146304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3796066" y="1828800"/>
            <a:ext cx="1349393" cy="13258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 txBox="1"/>
          <p:nvPr/>
        </p:nvSpPr>
        <p:spPr>
          <a:xfrm>
            <a:off x="3933226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3933226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Backbone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933226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Nationwide transport</a:t>
            </a:r>
            <a:endParaRPr lang="en-US" sz="11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467" y="2418588"/>
            <a:ext cx="146304" cy="146304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5419779" y="1828800"/>
            <a:ext cx="1349393" cy="1325880"/>
          </a:xfrm>
          <a:prstGeom prst="rect">
            <a:avLst/>
          </a:prstGeom>
          <a:solidFill>
            <a:srgbClr val="1230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8"/>
          <p:cNvSpPr txBox="1"/>
          <p:nvPr/>
        </p:nvSpPr>
        <p:spPr>
          <a:xfrm>
            <a:off x="5556939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9DB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6" name="Text 19"/>
          <p:cNvSpPr txBox="1"/>
          <p:nvPr/>
        </p:nvSpPr>
        <p:spPr>
          <a:xfrm>
            <a:off x="5556939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IXPs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5556939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5E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traffic exchange</a:t>
            </a:r>
            <a:endParaRPr lang="en-US" sz="110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181" y="2418588"/>
            <a:ext cx="146304" cy="146304"/>
          </a:xfrm>
          <a:prstGeom prst="rect">
            <a:avLst/>
          </a:prstGeom>
        </p:spPr>
      </p:pic>
      <p:sp>
        <p:nvSpPr>
          <p:cNvPr id="29" name="Shape 21"/>
          <p:cNvSpPr/>
          <p:nvPr/>
        </p:nvSpPr>
        <p:spPr>
          <a:xfrm>
            <a:off x="7043493" y="1828800"/>
            <a:ext cx="1349393" cy="13258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 txBox="1"/>
          <p:nvPr/>
        </p:nvSpPr>
        <p:spPr>
          <a:xfrm>
            <a:off x="7180653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31" name="Text 23"/>
          <p:cNvSpPr txBox="1"/>
          <p:nvPr/>
        </p:nvSpPr>
        <p:spPr>
          <a:xfrm>
            <a:off x="7180653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fibre</a:t>
            </a:r>
            <a:endParaRPr lang="en-US" sz="1600" dirty="0"/>
          </a:p>
        </p:txBody>
      </p:sp>
      <p:sp>
        <p:nvSpPr>
          <p:cNvPr id="32" name="Text 24"/>
          <p:cNvSpPr txBox="1"/>
          <p:nvPr/>
        </p:nvSpPr>
        <p:spPr>
          <a:xfrm>
            <a:off x="7180653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distribution</a:t>
            </a:r>
            <a:endParaRPr lang="en-US" sz="1100" dirty="0"/>
          </a:p>
        </p:txBody>
      </p:sp>
      <p:pic>
        <p:nvPicPr>
          <p:cNvPr id="33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6894" y="2418588"/>
            <a:ext cx="146304" cy="146304"/>
          </a:xfrm>
          <a:prstGeom prst="rect">
            <a:avLst/>
          </a:prstGeom>
        </p:spPr>
      </p:pic>
      <p:sp>
        <p:nvSpPr>
          <p:cNvPr id="34" name="Shape 25"/>
          <p:cNvSpPr/>
          <p:nvPr/>
        </p:nvSpPr>
        <p:spPr>
          <a:xfrm>
            <a:off x="8667206" y="1828800"/>
            <a:ext cx="1349393" cy="13258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6"/>
          <p:cNvSpPr txBox="1"/>
          <p:nvPr/>
        </p:nvSpPr>
        <p:spPr>
          <a:xfrm>
            <a:off x="8804366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6" name="Text 27"/>
          <p:cNvSpPr txBox="1"/>
          <p:nvPr/>
        </p:nvSpPr>
        <p:spPr>
          <a:xfrm>
            <a:off x="8804366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centres</a:t>
            </a:r>
            <a:endParaRPr lang="en-US" sz="1600" dirty="0"/>
          </a:p>
        </p:txBody>
      </p:sp>
      <p:sp>
        <p:nvSpPr>
          <p:cNvPr id="37" name="Text 28"/>
          <p:cNvSpPr txBox="1"/>
          <p:nvPr/>
        </p:nvSpPr>
        <p:spPr>
          <a:xfrm>
            <a:off x="8804366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Hosting and cloud edge</a:t>
            </a:r>
            <a:endParaRPr lang="en-US" sz="1100" dirty="0"/>
          </a:p>
        </p:txBody>
      </p:sp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607" y="2418588"/>
            <a:ext cx="146304" cy="146304"/>
          </a:xfrm>
          <a:prstGeom prst="rect">
            <a:avLst/>
          </a:prstGeom>
        </p:spPr>
      </p:pic>
      <p:sp>
        <p:nvSpPr>
          <p:cNvPr id="39" name="Shape 29"/>
          <p:cNvSpPr/>
          <p:nvPr/>
        </p:nvSpPr>
        <p:spPr>
          <a:xfrm>
            <a:off x="10290919" y="1828800"/>
            <a:ext cx="1349393" cy="13258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0"/>
          <p:cNvSpPr txBox="1"/>
          <p:nvPr/>
        </p:nvSpPr>
        <p:spPr>
          <a:xfrm>
            <a:off x="10428079" y="19659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41" name="Text 31"/>
          <p:cNvSpPr txBox="1"/>
          <p:nvPr/>
        </p:nvSpPr>
        <p:spPr>
          <a:xfrm>
            <a:off x="10428079" y="2286000"/>
            <a:ext cx="112079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</a:t>
            </a:r>
            <a:endParaRPr lang="en-US" sz="1600" dirty="0"/>
          </a:p>
        </p:txBody>
      </p:sp>
      <p:sp>
        <p:nvSpPr>
          <p:cNvPr id="42" name="Text 32"/>
          <p:cNvSpPr txBox="1"/>
          <p:nvPr/>
        </p:nvSpPr>
        <p:spPr>
          <a:xfrm>
            <a:off x="10428079" y="2633472"/>
            <a:ext cx="11207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Institutions and services</a:t>
            </a:r>
            <a:endParaRPr lang="en-US" sz="1100" dirty="0"/>
          </a:p>
        </p:txBody>
      </p:sp>
      <p:sp>
        <p:nvSpPr>
          <p:cNvPr id="44" name="Text 34"/>
          <p:cNvSpPr txBox="1"/>
          <p:nvPr/>
        </p:nvSpPr>
        <p:spPr>
          <a:xfrm>
            <a:off x="548640" y="393192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link is weak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leaks out</a:t>
            </a:r>
            <a:endParaRPr lang="en-US" sz="1600" dirty="0"/>
          </a:p>
        </p:txBody>
      </p:sp>
      <p:sp>
        <p:nvSpPr>
          <p:cNvPr id="45" name="Shape 35"/>
          <p:cNvSpPr/>
          <p:nvPr/>
        </p:nvSpPr>
        <p:spPr>
          <a:xfrm>
            <a:off x="3200400" y="3840480"/>
            <a:ext cx="1965960" cy="868680"/>
          </a:xfrm>
          <a:prstGeom prst="rect">
            <a:avLst/>
          </a:prstGeom>
          <a:solidFill>
            <a:srgbClr val="F8E9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36"/>
          <p:cNvSpPr txBox="1"/>
          <p:nvPr/>
        </p:nvSpPr>
        <p:spPr>
          <a:xfrm>
            <a:off x="3383280" y="397764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rides abroad</a:t>
            </a:r>
            <a:endParaRPr lang="en-US" sz="1500" dirty="0"/>
          </a:p>
        </p:txBody>
      </p:sp>
      <p:sp>
        <p:nvSpPr>
          <p:cNvPr id="47" name="Shape 37"/>
          <p:cNvSpPr/>
          <p:nvPr/>
        </p:nvSpPr>
        <p:spPr>
          <a:xfrm>
            <a:off x="5349240" y="3840480"/>
            <a:ext cx="1965960" cy="868680"/>
          </a:xfrm>
          <a:prstGeom prst="rect">
            <a:avLst/>
          </a:prstGeom>
          <a:solidFill>
            <a:srgbClr val="F8E9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38"/>
          <p:cNvSpPr txBox="1"/>
          <p:nvPr/>
        </p:nvSpPr>
        <p:spPr>
          <a:xfrm>
            <a:off x="5532120" y="397764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paid abroad</a:t>
            </a:r>
            <a:endParaRPr lang="en-US" sz="1500" dirty="0"/>
          </a:p>
        </p:txBody>
      </p:sp>
      <p:sp>
        <p:nvSpPr>
          <p:cNvPr id="49" name="Shape 39"/>
          <p:cNvSpPr/>
          <p:nvPr/>
        </p:nvSpPr>
        <p:spPr>
          <a:xfrm>
            <a:off x="7498080" y="3840480"/>
            <a:ext cx="1965960" cy="868680"/>
          </a:xfrm>
          <a:prstGeom prst="rect">
            <a:avLst/>
          </a:prstGeom>
          <a:solidFill>
            <a:srgbClr val="F8E9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0"/>
          <p:cNvSpPr txBox="1"/>
          <p:nvPr/>
        </p:nvSpPr>
        <p:spPr>
          <a:xfrm>
            <a:off x="7680960" y="397764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paths</a:t>
            </a:r>
            <a:endParaRPr lang="en-US" sz="1500" dirty="0"/>
          </a:p>
        </p:txBody>
      </p:sp>
      <p:sp>
        <p:nvSpPr>
          <p:cNvPr id="51" name="Shape 41"/>
          <p:cNvSpPr/>
          <p:nvPr/>
        </p:nvSpPr>
        <p:spPr>
          <a:xfrm>
            <a:off x="9646920" y="3840480"/>
            <a:ext cx="1965960" cy="868680"/>
          </a:xfrm>
          <a:prstGeom prst="rect">
            <a:avLst/>
          </a:prstGeom>
          <a:solidFill>
            <a:srgbClr val="F8E9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42"/>
          <p:cNvSpPr txBox="1"/>
          <p:nvPr/>
        </p:nvSpPr>
        <p:spPr>
          <a:xfrm>
            <a:off x="9829800" y="397764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leaves the country</a:t>
            </a:r>
            <a:endParaRPr lang="en-US" sz="1500" dirty="0"/>
          </a:p>
        </p:txBody>
      </p:sp>
      <p:sp>
        <p:nvSpPr>
          <p:cNvPr id="53" name="Text 43"/>
          <p:cNvSpPr txBox="1"/>
          <p:nvPr/>
        </p:nvSpPr>
        <p:spPr>
          <a:xfrm>
            <a:off x="548640" y="4983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chain is whole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compounds</a:t>
            </a:r>
            <a:endParaRPr lang="en-US" sz="1600" dirty="0"/>
          </a:p>
        </p:txBody>
      </p:sp>
      <p:sp>
        <p:nvSpPr>
          <p:cNvPr id="54" name="Shape 44"/>
          <p:cNvSpPr/>
          <p:nvPr/>
        </p:nvSpPr>
        <p:spPr>
          <a:xfrm>
            <a:off x="3200400" y="4892040"/>
            <a:ext cx="1965960" cy="868680"/>
          </a:xfrm>
          <a:prstGeom prst="rect">
            <a:avLst/>
          </a:prstGeom>
          <a:solidFill>
            <a:srgbClr val="E4F2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45"/>
          <p:cNvSpPr txBox="1"/>
          <p:nvPr/>
        </p:nvSpPr>
        <p:spPr>
          <a:xfrm>
            <a:off x="3383280" y="50292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local</a:t>
            </a:r>
            <a:endParaRPr lang="en-US" sz="1500" dirty="0"/>
          </a:p>
        </p:txBody>
      </p:sp>
      <p:sp>
        <p:nvSpPr>
          <p:cNvPr id="56" name="Shape 46"/>
          <p:cNvSpPr/>
          <p:nvPr/>
        </p:nvSpPr>
        <p:spPr>
          <a:xfrm>
            <a:off x="5349240" y="4892040"/>
            <a:ext cx="1965960" cy="868680"/>
          </a:xfrm>
          <a:prstGeom prst="rect">
            <a:avLst/>
          </a:prstGeom>
          <a:solidFill>
            <a:srgbClr val="E4F2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47"/>
          <p:cNvSpPr txBox="1"/>
          <p:nvPr/>
        </p:nvSpPr>
        <p:spPr>
          <a:xfrm>
            <a:off x="5532120" y="50292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stays in-country</a:t>
            </a:r>
            <a:endParaRPr lang="en-US" sz="1500" dirty="0"/>
          </a:p>
        </p:txBody>
      </p:sp>
      <p:sp>
        <p:nvSpPr>
          <p:cNvPr id="58" name="Shape 48"/>
          <p:cNvSpPr/>
          <p:nvPr/>
        </p:nvSpPr>
        <p:spPr>
          <a:xfrm>
            <a:off x="7498080" y="4892040"/>
            <a:ext cx="1965960" cy="868680"/>
          </a:xfrm>
          <a:prstGeom prst="rect">
            <a:avLst/>
          </a:prstGeom>
          <a:solidFill>
            <a:srgbClr val="E4F2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49"/>
          <p:cNvSpPr txBox="1"/>
          <p:nvPr/>
        </p:nvSpPr>
        <p:spPr>
          <a:xfrm>
            <a:off x="7680960" y="50292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and live</a:t>
            </a:r>
            <a:endParaRPr lang="en-US" sz="1500" dirty="0"/>
          </a:p>
        </p:txBody>
      </p:sp>
      <p:sp>
        <p:nvSpPr>
          <p:cNvPr id="60" name="Shape 50"/>
          <p:cNvSpPr/>
          <p:nvPr/>
        </p:nvSpPr>
        <p:spPr>
          <a:xfrm>
            <a:off x="9646920" y="4892040"/>
            <a:ext cx="1965960" cy="868680"/>
          </a:xfrm>
          <a:prstGeom prst="rect">
            <a:avLst/>
          </a:prstGeom>
          <a:solidFill>
            <a:srgbClr val="E4F2E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1"/>
          <p:cNvSpPr txBox="1"/>
          <p:nvPr/>
        </p:nvSpPr>
        <p:spPr>
          <a:xfrm>
            <a:off x="9829800" y="502920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9" grpId="0" animBg="1"/>
      <p:bldP spid="24" grpId="0" animBg="1"/>
      <p:bldP spid="29" grpId="0" animBg="1"/>
      <p:bldP spid="34" grpId="0" animBg="1"/>
      <p:bldP spid="39" grpId="0" animBg="1"/>
      <p:bldP spid="47" grpId="0" animBg="1"/>
      <p:bldP spid="49" grpId="0" animBg="1"/>
      <p:bldP spid="51" grpId="0" animBg="1"/>
      <p:bldP spid="53" grpId="0" animBg="1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duplication to sharing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once where possible. Compete on services, innovation and customer experience.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1783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C45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duplication problem</a:t>
            </a:r>
            <a:endParaRPr lang="en-US" sz="1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386584"/>
            <a:ext cx="237744" cy="23774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960120" y="23317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 fibre along the same roads</a:t>
            </a:r>
            <a:endParaRPr lang="en-US" sz="15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889504"/>
            <a:ext cx="237744" cy="237744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960120" y="28346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towers in the same locations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392424"/>
            <a:ext cx="237744" cy="237744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960120" y="33375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civil works and trenching</a:t>
            </a:r>
            <a:endParaRPr lang="en-US" sz="15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3895344"/>
            <a:ext cx="237744" cy="237744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960120" y="3840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costs that slow rural expansion</a:t>
            </a:r>
            <a:endParaRPr lang="en-US" sz="1500" dirty="0"/>
          </a:p>
        </p:txBody>
      </p:sp>
      <p:sp>
        <p:nvSpPr>
          <p:cNvPr id="17" name="Text 9"/>
          <p:cNvSpPr txBox="1"/>
          <p:nvPr/>
        </p:nvSpPr>
        <p:spPr>
          <a:xfrm>
            <a:off x="548640" y="44348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duplicated trench is a school, a clinic or a tower that did not get built.</a:t>
            </a:r>
            <a:endParaRPr lang="en-US" sz="1300" dirty="0"/>
          </a:p>
        </p:txBody>
      </p:sp>
      <p:sp>
        <p:nvSpPr>
          <p:cNvPr id="18" name="Shape 10"/>
          <p:cNvSpPr/>
          <p:nvPr/>
        </p:nvSpPr>
        <p:spPr>
          <a:xfrm>
            <a:off x="6099048" y="1828800"/>
            <a:ext cx="0" cy="3108960"/>
          </a:xfrm>
          <a:prstGeom prst="line">
            <a:avLst/>
          </a:prstGeom>
          <a:noFill/>
          <a:ln w="12700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1"/>
          <p:cNvSpPr txBox="1"/>
          <p:nvPr/>
        </p:nvSpPr>
        <p:spPr>
          <a:xfrm>
            <a:off x="6400800" y="1783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780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shared infrastructure model</a:t>
            </a:r>
            <a:endParaRPr lang="en-US" sz="180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386584"/>
            <a:ext cx="237744" cy="237744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6812280" y="23317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Open-access backbone and ducts</a:t>
            </a:r>
            <a:endParaRPr lang="en-US" sz="1500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889504"/>
            <a:ext cx="237744" cy="237744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6812280" y="28346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 data centres and landing stations</a:t>
            </a:r>
            <a:endParaRPr lang="en-US" sz="150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392424"/>
            <a:ext cx="237744" cy="237744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6812280" y="33375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towers and power infrastructure</a:t>
            </a:r>
            <a:endParaRPr lang="en-US" sz="1500" dirty="0"/>
          </a:p>
        </p:txBody>
      </p:sp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3895344"/>
            <a:ext cx="237744" cy="237744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6812280" y="3840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IXP as a neutral exchange fabric</a:t>
            </a:r>
            <a:endParaRPr lang="en-US" sz="1500" dirty="0"/>
          </a:p>
        </p:txBody>
      </p:sp>
      <p:sp>
        <p:nvSpPr>
          <p:cNvPr id="28" name="Text 16"/>
          <p:cNvSpPr txBox="1"/>
          <p:nvPr/>
        </p:nvSpPr>
        <p:spPr>
          <a:xfrm>
            <a:off x="6400800" y="44348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 compete on services, content and customer experience, not on siloed infrastructure.</a:t>
            </a:r>
            <a:endParaRPr lang="en-US" sz="1300" dirty="0"/>
          </a:p>
        </p:txBody>
      </p:sp>
      <p:sp>
        <p:nvSpPr>
          <p:cNvPr id="29" name="Shape 17"/>
          <p:cNvSpPr/>
          <p:nvPr/>
        </p:nvSpPr>
        <p:spPr>
          <a:xfrm>
            <a:off x="548640" y="5166360"/>
            <a:ext cx="11091672" cy="777240"/>
          </a:xfrm>
          <a:prstGeom prst="rect">
            <a:avLst/>
          </a:prstGeom>
          <a:solidFill>
            <a:srgbClr val="E7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18"/>
          <p:cNvSpPr txBox="1"/>
          <p:nvPr/>
        </p:nvSpPr>
        <p:spPr>
          <a:xfrm>
            <a:off x="804672" y="5222095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Somalia, sharing can reduce cost, accelerate coverage and free capital for service quality and innovation.</a:t>
            </a:r>
            <a:endParaRPr lang="en-US" sz="1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Priorities for a resilient Internet ecosystem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agenda for policy makers, operators and institutions across Somalia and Somaliland.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783080"/>
            <a:ext cx="3511296" cy="17830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822960" y="20116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600" dirty="0"/>
          </a:p>
        </p:txBody>
      </p:sp>
      <p:sp>
        <p:nvSpPr>
          <p:cNvPr id="10" name="Text 6"/>
          <p:cNvSpPr txBox="1"/>
          <p:nvPr/>
        </p:nvSpPr>
        <p:spPr>
          <a:xfrm>
            <a:off x="822960" y="251460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IXPs work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86207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 governance, member onboarding, traffic transparency, caches and DNS.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334256" y="1783080"/>
            <a:ext cx="3511296" cy="17830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 txBox="1"/>
          <p:nvPr/>
        </p:nvSpPr>
        <p:spPr>
          <a:xfrm>
            <a:off x="4608576" y="20116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600" dirty="0"/>
          </a:p>
        </p:txBody>
      </p:sp>
      <p:sp>
        <p:nvSpPr>
          <p:cNvPr id="14" name="Text 10"/>
          <p:cNvSpPr txBox="1"/>
          <p:nvPr/>
        </p:nvSpPr>
        <p:spPr>
          <a:xfrm>
            <a:off x="4608576" y="251460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route diversity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608576" y="286207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cable paths, cross-border routes, diverse landings and national rings.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8119872" y="1783080"/>
            <a:ext cx="3511296" cy="17830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 txBox="1"/>
          <p:nvPr/>
        </p:nvSpPr>
        <p:spPr>
          <a:xfrm>
            <a:off x="8394192" y="20116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600" dirty="0"/>
          </a:p>
        </p:txBody>
      </p:sp>
      <p:sp>
        <p:nvSpPr>
          <p:cNvPr id="18" name="Text 14"/>
          <p:cNvSpPr txBox="1"/>
          <p:nvPr/>
        </p:nvSpPr>
        <p:spPr>
          <a:xfrm>
            <a:off x="8394192" y="251460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 demand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8394192" y="286207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Universities, government, banks and hospitals buy capacity strategically.</a:t>
            </a:r>
            <a:endParaRPr lang="en-US" sz="1300" dirty="0"/>
          </a:p>
        </p:txBody>
      </p:sp>
      <p:sp>
        <p:nvSpPr>
          <p:cNvPr id="20" name="Shape 16"/>
          <p:cNvSpPr/>
          <p:nvPr/>
        </p:nvSpPr>
        <p:spPr>
          <a:xfrm>
            <a:off x="548640" y="3840480"/>
            <a:ext cx="3511296" cy="17830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 txBox="1"/>
          <p:nvPr/>
        </p:nvSpPr>
        <p:spPr>
          <a:xfrm>
            <a:off x="822960" y="40690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600" dirty="0"/>
          </a:p>
        </p:txBody>
      </p:sp>
      <p:sp>
        <p:nvSpPr>
          <p:cNvPr id="22" name="Text 18"/>
          <p:cNvSpPr txBox="1"/>
          <p:nvPr/>
        </p:nvSpPr>
        <p:spPr>
          <a:xfrm>
            <a:off x="822960" y="457200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sharing</a:t>
            </a:r>
            <a:endParaRPr lang="en-US" sz="1700" dirty="0"/>
          </a:p>
        </p:txBody>
      </p:sp>
      <p:sp>
        <p:nvSpPr>
          <p:cNvPr id="23" name="Text 19"/>
          <p:cNvSpPr txBox="1"/>
          <p:nvPr/>
        </p:nvSpPr>
        <p:spPr>
          <a:xfrm>
            <a:off x="822960" y="491947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Open-access ducts, towers, fibre and carrier-neutral data centres.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4334256" y="3840480"/>
            <a:ext cx="3511296" cy="17830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4608576" y="40690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600" dirty="0"/>
          </a:p>
        </p:txBody>
      </p:sp>
      <p:sp>
        <p:nvSpPr>
          <p:cNvPr id="26" name="Text 22"/>
          <p:cNvSpPr txBox="1"/>
          <p:nvPr/>
        </p:nvSpPr>
        <p:spPr>
          <a:xfrm>
            <a:off x="4608576" y="457200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local services</a:t>
            </a:r>
            <a:endParaRPr lang="en-US" sz="1700" dirty="0"/>
          </a:p>
        </p:txBody>
      </p:sp>
      <p:sp>
        <p:nvSpPr>
          <p:cNvPr id="27" name="Text 23"/>
          <p:cNvSpPr txBox="1"/>
          <p:nvPr/>
        </p:nvSpPr>
        <p:spPr>
          <a:xfrm>
            <a:off x="4608576" y="491947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edge, CDNs, government platforms and Somali content inside the country.</a:t>
            </a:r>
            <a:endParaRPr lang="en-US" sz="1300" dirty="0"/>
          </a:p>
        </p:txBody>
      </p:sp>
      <p:sp>
        <p:nvSpPr>
          <p:cNvPr id="28" name="Shape 24"/>
          <p:cNvSpPr/>
          <p:nvPr/>
        </p:nvSpPr>
        <p:spPr>
          <a:xfrm>
            <a:off x="8119872" y="3840480"/>
            <a:ext cx="3511296" cy="1783080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5"/>
          <p:cNvSpPr txBox="1"/>
          <p:nvPr/>
        </p:nvSpPr>
        <p:spPr>
          <a:xfrm>
            <a:off x="8394192" y="40690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600" dirty="0"/>
          </a:p>
        </p:txBody>
      </p:sp>
      <p:sp>
        <p:nvSpPr>
          <p:cNvPr id="30" name="Text 26"/>
          <p:cNvSpPr txBox="1"/>
          <p:nvPr/>
        </p:nvSpPr>
        <p:spPr>
          <a:xfrm>
            <a:off x="8394192" y="4572000"/>
            <a:ext cx="2962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skills</a:t>
            </a:r>
            <a:endParaRPr lang="en-US" sz="1700" dirty="0"/>
          </a:p>
        </p:txBody>
      </p:sp>
      <p:sp>
        <p:nvSpPr>
          <p:cNvPr id="31" name="Text 27"/>
          <p:cNvSpPr txBox="1"/>
          <p:nvPr/>
        </p:nvSpPr>
        <p:spPr>
          <a:xfrm>
            <a:off x="8394192" y="4919472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operations, peering, cybersecurity, measurement and regulation.</a:t>
            </a:r>
            <a:endParaRPr lang="en-US" sz="1300" dirty="0"/>
          </a:p>
        </p:txBody>
      </p:sp>
      <p:sp>
        <p:nvSpPr>
          <p:cNvPr id="32" name="Text 28"/>
          <p:cNvSpPr txBox="1"/>
          <p:nvPr/>
        </p:nvSpPr>
        <p:spPr>
          <a:xfrm>
            <a:off x="548640" y="5760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priorities are not a budget. They are a posture.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24-month roadmap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from infrastructure assets to a working national Internet fabric.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822960" y="2240280"/>
            <a:ext cx="8318754" cy="0"/>
          </a:xfrm>
          <a:prstGeom prst="line">
            <a:avLst/>
          </a:prstGeom>
          <a:noFill/>
          <a:ln w="25400">
            <a:solidFill>
              <a:srgbClr val="9DBF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594360" y="1965960"/>
            <a:ext cx="548640" cy="548640"/>
          </a:xfrm>
          <a:prstGeom prst="ellipse">
            <a:avLst/>
          </a:prstGeom>
          <a:solidFill>
            <a:srgbClr val="1F6FB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 txBox="1"/>
          <p:nvPr/>
        </p:nvSpPr>
        <p:spPr>
          <a:xfrm>
            <a:off x="5943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2743200"/>
            <a:ext cx="24528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0–3 months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594360" y="3063240"/>
            <a:ext cx="24528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and coordination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594360" y="3794760"/>
            <a:ext cx="23614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cables, routes, ASNs, caches, institutional demand and IXP membership.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3367278" y="1965960"/>
            <a:ext cx="548640" cy="548640"/>
          </a:xfrm>
          <a:prstGeom prst="ellipse">
            <a:avLst/>
          </a:prstGeom>
          <a:solidFill>
            <a:srgbClr val="1F6FB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 txBox="1"/>
          <p:nvPr/>
        </p:nvSpPr>
        <p:spPr>
          <a:xfrm>
            <a:off x="3367278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3367278" y="2743200"/>
            <a:ext cx="24528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3–6 months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3367278" y="3063240"/>
            <a:ext cx="24528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IXP activation push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3367278" y="3794760"/>
            <a:ext cx="23614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member onboarding, traffic graphs, root DNS and cache deployment.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6140196" y="1965960"/>
            <a:ext cx="548640" cy="548640"/>
          </a:xfrm>
          <a:prstGeom prst="ellipse">
            <a:avLst/>
          </a:prstGeom>
          <a:solidFill>
            <a:srgbClr val="1F6FB2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6140196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6140196" y="2743200"/>
            <a:ext cx="24528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6–12 months</a:t>
            </a:r>
            <a:endParaRPr lang="en-US" sz="1300" dirty="0"/>
          </a:p>
        </p:txBody>
      </p:sp>
      <p:sp>
        <p:nvSpPr>
          <p:cNvPr id="22" name="Text 18"/>
          <p:cNvSpPr txBox="1"/>
          <p:nvPr/>
        </p:nvSpPr>
        <p:spPr>
          <a:xfrm>
            <a:off x="6140196" y="3063240"/>
            <a:ext cx="24528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Domestic routing and backbone</a:t>
            </a:r>
            <a:endParaRPr lang="en-US" sz="1800" dirty="0"/>
          </a:p>
        </p:txBody>
      </p:sp>
      <p:sp>
        <p:nvSpPr>
          <p:cNvPr id="23" name="Text 19"/>
          <p:cNvSpPr txBox="1"/>
          <p:nvPr/>
        </p:nvSpPr>
        <p:spPr>
          <a:xfrm>
            <a:off x="6140196" y="3794760"/>
            <a:ext cx="23614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Backbone interconnects, metro fibre, redundant routes and demand aggregation.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8913114" y="1965960"/>
            <a:ext cx="548640" cy="548640"/>
          </a:xfrm>
          <a:prstGeom prst="ellipse">
            <a:avLst/>
          </a:prstGeom>
          <a:solidFill>
            <a:srgbClr val="12304F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/>
          <p:cNvSpPr txBox="1"/>
          <p:nvPr/>
        </p:nvSpPr>
        <p:spPr>
          <a:xfrm>
            <a:off x="8913114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2"/>
          <p:cNvSpPr txBox="1"/>
          <p:nvPr/>
        </p:nvSpPr>
        <p:spPr>
          <a:xfrm>
            <a:off x="8913114" y="2743200"/>
            <a:ext cx="24528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12–24 months</a:t>
            </a:r>
            <a:endParaRPr lang="en-US" sz="1300" dirty="0"/>
          </a:p>
        </p:txBody>
      </p:sp>
      <p:sp>
        <p:nvSpPr>
          <p:cNvPr id="27" name="Text 23"/>
          <p:cNvSpPr txBox="1"/>
          <p:nvPr/>
        </p:nvSpPr>
        <p:spPr>
          <a:xfrm>
            <a:off x="8913114" y="3063240"/>
            <a:ext cx="245287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economy layer</a:t>
            </a:r>
            <a:endParaRPr lang="en-US" sz="1800" dirty="0"/>
          </a:p>
        </p:txBody>
      </p:sp>
      <p:sp>
        <p:nvSpPr>
          <p:cNvPr id="28" name="Text 24"/>
          <p:cNvSpPr txBox="1"/>
          <p:nvPr/>
        </p:nvSpPr>
        <p:spPr>
          <a:xfrm>
            <a:off x="8913114" y="3794760"/>
            <a:ext cx="23614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data centres, cloud edge, content hosting, government and education platforms.</a:t>
            </a:r>
            <a:endParaRPr lang="en-US" sz="1300" dirty="0"/>
          </a:p>
        </p:txBody>
      </p:sp>
      <p:sp>
        <p:nvSpPr>
          <p:cNvPr id="29" name="Shape 25"/>
          <p:cNvSpPr/>
          <p:nvPr/>
        </p:nvSpPr>
        <p:spPr>
          <a:xfrm>
            <a:off x="548640" y="5166360"/>
            <a:ext cx="11091672" cy="777240"/>
          </a:xfrm>
          <a:prstGeom prst="rect">
            <a:avLst/>
          </a:prstGeom>
          <a:solidFill>
            <a:srgbClr val="E7F0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6"/>
          <p:cNvSpPr txBox="1"/>
          <p:nvPr/>
        </p:nvSpPr>
        <p:spPr>
          <a:xfrm>
            <a:off x="822960" y="516636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success by what stays local: traffic, content, skills, value and resilience.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5943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to action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1556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 can become a resilient digital gateway if we build the local ecosystem.</a:t>
            </a:r>
            <a:endParaRPr lang="en-US" sz="1500" dirty="0"/>
          </a:p>
        </p:txBody>
      </p:sp>
      <p:pic>
        <p:nvPicPr>
          <p:cNvPr id="4" name="Image 0" descr="build/isoc_ori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6336792"/>
            <a:ext cx="1335293" cy="274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993392" y="6355080"/>
            <a:ext cx="0" cy="237744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build/somnog_ori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0552" y="6327648"/>
            <a:ext cx="1091184" cy="29260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183112" y="6364224"/>
            <a:ext cx="457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5A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182880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is no longer whether Somalia is connected to the Internet.</a:t>
            </a:r>
            <a:endParaRPr lang="en-US" sz="22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2971800"/>
            <a:ext cx="5303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whether Somalia will keep more of its traffic, services, skills, value and innovation inside the country.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6492240" y="1828800"/>
            <a:ext cx="5148072" cy="603504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6675120" y="1828800"/>
            <a:ext cx="365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7132320" y="1828800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IXPs as critical infrastructure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6492240" y="2578608"/>
            <a:ext cx="5148072" cy="60350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 txBox="1"/>
          <p:nvPr/>
        </p:nvSpPr>
        <p:spPr>
          <a:xfrm>
            <a:off x="6675120" y="2578608"/>
            <a:ext cx="365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7132320" y="2578608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capacity for the mission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6492240" y="3328416"/>
            <a:ext cx="5148072" cy="603504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 txBox="1"/>
          <p:nvPr/>
        </p:nvSpPr>
        <p:spPr>
          <a:xfrm>
            <a:off x="6675120" y="3328416"/>
            <a:ext cx="365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7132320" y="3328416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local traffic exchange the default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6492240" y="4078224"/>
            <a:ext cx="5148072" cy="60350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6675120" y="4078224"/>
            <a:ext cx="365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7132320" y="4078224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infrastructure; compete on value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6492240" y="4828032"/>
            <a:ext cx="5148072" cy="603504"/>
          </a:xfrm>
          <a:prstGeom prst="rect">
            <a:avLst/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 txBox="1"/>
          <p:nvPr/>
        </p:nvSpPr>
        <p:spPr>
          <a:xfrm>
            <a:off x="6675120" y="4828032"/>
            <a:ext cx="365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0"/>
          <p:cNvSpPr txBox="1"/>
          <p:nvPr/>
        </p:nvSpPr>
        <p:spPr>
          <a:xfrm>
            <a:off x="7132320" y="4828032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for cable cuts, not sunny days</a:t>
            </a:r>
            <a:endParaRPr lang="en-US" sz="1600" dirty="0"/>
          </a:p>
        </p:txBody>
      </p:sp>
      <p:sp>
        <p:nvSpPr>
          <p:cNvPr id="25" name="Text 21"/>
          <p:cNvSpPr txBox="1"/>
          <p:nvPr/>
        </p:nvSpPr>
        <p:spPr>
          <a:xfrm>
            <a:off x="548640" y="57150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1F6F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Internet is the layer under every sector. The conversation now is what we build on top of it.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0"/>
            <a:ext cx="5287975" cy="6858000"/>
          </a:xfrm>
          <a:prstGeom prst="rect">
            <a:avLst/>
          </a:prstGeom>
          <a:solidFill>
            <a:srgbClr val="F1F5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>
            <a:off x="8964138" y="667055"/>
            <a:ext cx="114026" cy="633039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872698" y="1208654"/>
            <a:ext cx="182880" cy="182880"/>
          </a:xfrm>
          <a:prstGeom prst="ellipse">
            <a:avLst/>
          </a:prstGeom>
          <a:solidFill>
            <a:srgbClr val="C98A1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 flipH="1">
            <a:off x="10603748" y="568757"/>
            <a:ext cx="47183" cy="401056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0512308" y="878373"/>
            <a:ext cx="182880" cy="18288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 flipH="1">
            <a:off x="9093891" y="4422038"/>
            <a:ext cx="574060" cy="180868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002451" y="4511467"/>
            <a:ext cx="182880" cy="18288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992953" y="5546568"/>
            <a:ext cx="338145" cy="15728"/>
          </a:xfrm>
          <a:prstGeom prst="line">
            <a:avLst/>
          </a:prstGeom>
          <a:noFill/>
          <a:ln w="12700">
            <a:solidFill>
              <a:srgbClr val="1F6F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901513" y="5455128"/>
            <a:ext cx="182880" cy="182880"/>
          </a:xfrm>
          <a:prstGeom prst="ellipse">
            <a:avLst/>
          </a:prstGeom>
          <a:solidFill>
            <a:srgbClr val="1230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2011680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rgbClr val="123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15" name="Text 13"/>
          <p:cNvSpPr txBox="1"/>
          <p:nvPr/>
        </p:nvSpPr>
        <p:spPr>
          <a:xfrm>
            <a:off x="585597" y="310896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1E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Ahmed Siyad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Ahmed.Siyad@somaliren.org</a:t>
            </a:r>
            <a:r>
              <a:rPr lang="en-US" sz="1400" dirty="0">
                <a:solidFill>
                  <a:srgbClr val="5A66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</p:txBody>
      </p:sp>
      <p:pic>
        <p:nvPicPr>
          <p:cNvPr id="16" name="Image 0" descr="build/isoc_4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760720"/>
            <a:ext cx="1780391" cy="365760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2487168" y="5760720"/>
            <a:ext cx="0" cy="365760"/>
          </a:xfrm>
          <a:prstGeom prst="line">
            <a:avLst/>
          </a:prstGeom>
          <a:noFill/>
          <a:ln w="9525">
            <a:solidFill>
              <a:srgbClr val="D8DE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1" descr="build/somnog_4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0048" y="5742432"/>
            <a:ext cx="1500378" cy="402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1712</Words>
  <Application>Microsoft Macintosh PowerPoint</Application>
  <PresentationFormat>Widescreen</PresentationFormat>
  <Paragraphs>310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Internet Society Somalia Chapter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Somalia's Digital Future Starts with the Internet</dc:title>
  <dc:subject>PptxGenJS Presentation</dc:subject>
  <dc:creator>PptxGenJS</dc:creator>
  <cp:lastModifiedBy>Ahmed Siyad</cp:lastModifiedBy>
  <cp:revision>3</cp:revision>
  <dcterms:created xsi:type="dcterms:W3CDTF">2026-09-22T21:17:51Z</dcterms:created>
  <dcterms:modified xsi:type="dcterms:W3CDTF">2026-09-23T05:58:58Z</dcterms:modified>
</cp:coreProperties>
</file>