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3"/>
  </p:notesMasterIdLst>
  <p:sldIdLst>
    <p:sldId id="268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3"/>
    <p:restoredTop sz="96266" autoAdjust="0"/>
  </p:normalViewPr>
  <p:slideViewPr>
    <p:cSldViewPr snapToGrid="0" snapToObjects="1">
      <p:cViewPr varScale="1">
        <p:scale>
          <a:sx n="126" d="100"/>
          <a:sy n="126" d="100"/>
        </p:scale>
        <p:origin x="22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AF4CB-C194-431F-9CC7-F1AF76F83C2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72D17-FCD1-4615-A4F5-7955D57CD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9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energy and hope. Say: our objective is not a digital wall; it is a digital foundation. Then repeat the three closing 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B9D8F-E0FE-CBBD-8D41-5335853BB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871E2-80A8-410A-28D6-9DB5405F93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8380A-5A66-33AC-C773-6DCF2168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C39AB-07AF-FF9C-C755-5A5E23F2E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F9277-F758-ADFF-449C-CC21D4F4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1260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8EB2DBB-03C4-0AC6-577E-92C771B178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6486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bg_dark2.png">
            <a:extLst>
              <a:ext uri="{FF2B5EF4-FFF2-40B4-BE49-F238E27FC236}">
                <a16:creationId xmlns:a16="http://schemas.microsoft.com/office/drawing/2014/main" id="{601392CF-67D9-0CF5-2349-62CFAB5FED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C9384E-36F5-0990-3D47-250277DF2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A873C-5120-A3E5-E776-B7A6B9E7FF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00B4C-717F-254B-704E-B922DBC0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01BD4-A29B-4D4C-336B-31A3145AC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4D6F8-8F69-A26F-0501-2E77BD0B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CA4E4447-01BB-4B78-009B-F4852680859C}"/>
              </a:ext>
            </a:extLst>
          </p:cNvPr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1A7D8"/>
          </a:solidFill>
          <a:ln w="12700">
            <a:solidFill>
              <a:srgbClr val="21A7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744C66-AE94-D0C2-0586-788057471B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31108" y="316547"/>
            <a:ext cx="1796176" cy="61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5576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DE29DC9-951A-A2CD-7B05-4B74C3077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9270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EA13-F1F2-6736-7677-A68CFD5F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CD3DE3-173C-7169-A0FA-F36DDA960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45BEB-69C3-09F8-8283-5264DD8F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124D1-B946-F6DB-4370-313EA88D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5B1AF-6DDE-2F9C-9769-A876A2B1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80806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6E007-CE0A-8EBA-4C4D-E8A5CB726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0A8FC-CC15-8C9E-9CFF-12322961BA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63A543-0939-F8BD-F1AD-6257B2A3F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3C27C1-1DEF-094E-FE54-94707BDE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ECE3D-FECA-9A81-6391-6B9D0A149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3CC60-3E05-4682-23B1-0036F492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7859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E083-4DE0-5D31-4F7A-534D2CDA8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9ED2A-1F5F-3C22-FB22-61BCB0367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833D3-5238-F789-2D51-CDB57DE0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DEBA2-C10E-BF72-295C-D4BA6C06FF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3951AD-21C5-9039-373F-D0D75EB89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83CBE3-CB49-A134-0D8D-C11EE3F5E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3BD959-346D-CA2F-4F40-D381031C8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FE5D81-AC65-78B8-7DC6-115BB33DC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8866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D4253-A040-861B-DAED-091CAEED8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2EF52E-06C4-8E83-77A9-8C85B928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5BA934-F06B-9A23-EB7C-35DF158CB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E1FFA4-F216-72B4-0597-00F3649E8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03853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02663C-FC92-05B1-FD71-2279668C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9CCCB2-FA02-B23E-AB2C-C9A650652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9A7E5-2D40-8077-0B83-B9A1225C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64310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FE621-A65C-9FFF-0511-C3BE3AA81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37F70-0A68-4662-BB38-C5898F1A6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E883F-BC15-A169-B2EE-AF22B89599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A8935A-9658-2EBD-ED02-D390DDD64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CE4AFF-0D82-0570-28B5-705FFCAC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23F57B-14FB-8B86-BEB0-171BAA64E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0511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4385-56BF-B419-6C06-5C440B268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28391C-6541-D503-8B7F-64533346FF7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54470-C81F-73A1-CD38-E526D48602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D4FD0-47CF-18B6-C41C-87DEEDE68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8EE66-2053-DFF5-A0EF-4F32DA925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2CD179-E7D6-5837-6C27-B6252540F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63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37C6B-F0E9-9866-FC4B-9CF96662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5BED0C-16B6-EE99-D2D6-2683322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7CB33-39B9-4F49-E87A-73C4D020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B4FD61-6E96-F084-B69C-AE06B1521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68CA3-86BB-5B77-BF77-F98796575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4798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C36FC-6255-3559-7955-4B38A1F311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16151F-8F46-37E1-6DE6-44C43DF66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37025-3CA9-8DDA-87D3-9C0F7A4CE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193D6-E067-DA1B-11FF-027BB3EB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87102B-32AE-D920-54F8-E866EDA64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31737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66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0741E5-51CA-2EF4-B023-804989B76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76721-3154-C826-E327-FDE2484ABE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04FB4-59C9-AFB8-2C87-FDDCD732B2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7031FA-5374-F449-992C-A408D65F9B5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DCDB7-5A46-C07F-5A3A-9E89F75E86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5F2D9A-74AF-A2EC-F685-4F7DF859F7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22BDF5-3437-5545-B825-3FB9A30F1C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37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808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dark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" y="0"/>
            <a:ext cx="12191695" cy="68580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3716" y="1646977"/>
            <a:ext cx="9944991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Sovereignty</a:t>
            </a:r>
            <a:r>
              <a:rPr lang="en-US" sz="4400" dirty="0"/>
              <a:t> </a:t>
            </a: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Somalia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1072966" y="2888376"/>
            <a:ext cx="9471123" cy="721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Role of National Data Centres, Cloud Infrastructure and Local Hosting</a:t>
            </a:r>
          </a:p>
        </p:txBody>
      </p:sp>
      <p:sp>
        <p:nvSpPr>
          <p:cNvPr id="6" name="Text 3"/>
          <p:cNvSpPr txBox="1"/>
          <p:nvPr/>
        </p:nvSpPr>
        <p:spPr>
          <a:xfrm>
            <a:off x="1186333" y="3570125"/>
            <a:ext cx="944800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8000"/>
              </a:lnSpc>
              <a:buNone/>
            </a:pPr>
            <a:r>
              <a:rPr lang="en-US" sz="1600" b="1" i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“Sovereignty is not built by owning every server.</a:t>
            </a:r>
            <a:r>
              <a:rPr lang="en-US" sz="1600" b="1" dirty="0"/>
              <a:t> </a:t>
            </a:r>
            <a:r>
              <a:rPr lang="en-US" sz="1600" b="1" i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built by controlling every critical decision.”</a:t>
            </a:r>
            <a:endParaRPr lang="en-US" sz="1600" b="1" dirty="0"/>
          </a:p>
        </p:txBody>
      </p:sp>
      <p:sp>
        <p:nvSpPr>
          <p:cNvPr id="7" name="Shape 4"/>
          <p:cNvSpPr/>
          <p:nvPr/>
        </p:nvSpPr>
        <p:spPr>
          <a:xfrm>
            <a:off x="3078327" y="4480560"/>
            <a:ext cx="6035040" cy="1005840"/>
          </a:xfrm>
          <a:prstGeom prst="roundRect">
            <a:avLst>
              <a:gd name="adj" fmla="val 8182"/>
            </a:avLst>
          </a:prstGeom>
          <a:solidFill>
            <a:srgbClr val="0E2C34">
              <a:alpha val="88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5"/>
          <p:cNvSpPr txBox="1"/>
          <p:nvPr/>
        </p:nvSpPr>
        <p:spPr>
          <a:xfrm>
            <a:off x="3876700" y="4632327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Mohamed Adil</a:t>
            </a:r>
            <a:endParaRPr lang="en-US" sz="1550" dirty="0"/>
          </a:p>
        </p:txBody>
      </p:sp>
      <p:sp>
        <p:nvSpPr>
          <p:cNvPr id="10" name="Text 6"/>
          <p:cNvSpPr txBox="1"/>
          <p:nvPr/>
        </p:nvSpPr>
        <p:spPr>
          <a:xfrm>
            <a:off x="4114800" y="4961511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Datacenter Manager</a:t>
            </a:r>
            <a:endParaRPr lang="en-US" dirty="0"/>
          </a:p>
        </p:txBody>
      </p:sp>
      <p:sp>
        <p:nvSpPr>
          <p:cNvPr id="11" name="Shape 7"/>
          <p:cNvSpPr/>
          <p:nvPr/>
        </p:nvSpPr>
        <p:spPr>
          <a:xfrm>
            <a:off x="0" y="6172200"/>
            <a:ext cx="12191695" cy="685800"/>
          </a:xfrm>
          <a:prstGeom prst="rect">
            <a:avLst/>
          </a:prstGeom>
          <a:solidFill>
            <a:srgbClr val="123943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0" y="6172200"/>
            <a:ext cx="40638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27.6%  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Somalis online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063898" y="6172200"/>
            <a:ext cx="40638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b="1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 centres today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8127797" y="6172200"/>
            <a:ext cx="406389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2026–2030   </a:t>
            </a: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Somalia's DPI Roadmap horizon</a:t>
            </a:r>
            <a:endParaRPr lang="en-US" sz="1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E3F5CC9-C073-BE68-4B74-BA990FBC39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3000" y="813938"/>
            <a:ext cx="3632200" cy="1250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943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BASELINE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749808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Growth Is Outpacing Control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3716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snapshot of Somalia's digital footprint entering 2026.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92024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95528" y="2048256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27.6%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795528" y="2542032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penetration — 5.47M users</a:t>
            </a:r>
            <a:endParaRPr lang="en-US" sz="1030" dirty="0"/>
          </a:p>
        </p:txBody>
      </p:sp>
      <p:sp>
        <p:nvSpPr>
          <p:cNvPr id="9" name="Text 6"/>
          <p:cNvSpPr txBox="1"/>
          <p:nvPr/>
        </p:nvSpPr>
        <p:spPr>
          <a:xfrm>
            <a:off x="795528" y="3063240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DataReportal, end-2025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4297680" y="192024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498848" y="2048256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11.5M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4498848" y="2542032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cellular connections (58% of population)</a:t>
            </a:r>
            <a:endParaRPr lang="en-US" sz="1030" dirty="0"/>
          </a:p>
        </p:txBody>
      </p:sp>
      <p:sp>
        <p:nvSpPr>
          <p:cNvPr id="13" name="Text 10"/>
          <p:cNvSpPr txBox="1"/>
          <p:nvPr/>
        </p:nvSpPr>
        <p:spPr>
          <a:xfrm>
            <a:off x="4498848" y="3063240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DataReportal, end-2025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8001000" y="1920240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8202168" y="2048256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</a:rPr>
              <a:t>2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8202168" y="2542032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 centres in operation today</a:t>
            </a:r>
            <a:endParaRPr lang="en-US" sz="1030" dirty="0"/>
          </a:p>
        </p:txBody>
      </p:sp>
      <p:sp>
        <p:nvSpPr>
          <p:cNvPr id="17" name="Text 14"/>
          <p:cNvSpPr txBox="1"/>
          <p:nvPr/>
        </p:nvSpPr>
        <p:spPr>
          <a:xfrm>
            <a:off x="8202168" y="3063240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ISOC Pulse, 2026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594360" y="3502152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95528" y="3630168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2%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795528" y="4123944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top 1,000 sites locally cached — Africa avg. 38%</a:t>
            </a:r>
            <a:endParaRPr lang="en-US" sz="1030" dirty="0"/>
          </a:p>
        </p:txBody>
      </p:sp>
      <p:sp>
        <p:nvSpPr>
          <p:cNvPr id="21" name="Text 18"/>
          <p:cNvSpPr txBox="1"/>
          <p:nvPr/>
        </p:nvSpPr>
        <p:spPr>
          <a:xfrm>
            <a:off x="795528" y="4645152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ISOC Pulse, 2026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4297680" y="3502152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4498848" y="3630168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37/100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4498848" y="4123944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Cybersecurity Index score</a:t>
            </a:r>
            <a:endParaRPr lang="en-US" sz="1030" dirty="0"/>
          </a:p>
        </p:txBody>
      </p:sp>
      <p:sp>
        <p:nvSpPr>
          <p:cNvPr id="25" name="Text 22"/>
          <p:cNvSpPr txBox="1"/>
          <p:nvPr/>
        </p:nvSpPr>
        <p:spPr>
          <a:xfrm>
            <a:off x="4498848" y="4645152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ITU / ISOC Pulse, 2024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8001000" y="3502152"/>
            <a:ext cx="3520440" cy="1417320"/>
          </a:xfrm>
          <a:prstGeom prst="roundRect">
            <a:avLst>
              <a:gd name="adj" fmla="val 5806"/>
            </a:avLst>
          </a:prstGeom>
          <a:solidFill>
            <a:srgbClr val="0E2C34">
              <a:alpha val="90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 txBox="1"/>
          <p:nvPr/>
        </p:nvSpPr>
        <p:spPr>
          <a:xfrm>
            <a:off x="8202168" y="3630168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14.7/100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8202168" y="4123944"/>
            <a:ext cx="311810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e-Government readiness score</a:t>
            </a:r>
            <a:endParaRPr lang="en-US" sz="1030" dirty="0"/>
          </a:p>
        </p:txBody>
      </p:sp>
      <p:sp>
        <p:nvSpPr>
          <p:cNvPr id="29" name="Text 26"/>
          <p:cNvSpPr txBox="1"/>
          <p:nvPr/>
        </p:nvSpPr>
        <p:spPr>
          <a:xfrm>
            <a:off x="8202168" y="4645152"/>
            <a:ext cx="3118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/ ISOC Pulse, 2024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594360" y="5806440"/>
            <a:ext cx="11000232" cy="594360"/>
          </a:xfrm>
          <a:prstGeom prst="roundRect">
            <a:avLst>
              <a:gd name="adj" fmla="val 12308"/>
            </a:avLst>
          </a:prstGeom>
          <a:solidFill>
            <a:srgbClr val="123943">
              <a:alpha val="85000"/>
            </a:srgbClr>
          </a:solidFill>
          <a:ln w="12700">
            <a:solidFill>
              <a:srgbClr val="E096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777240" y="5806440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Somalia's people are already online. Somalia's data, in large part, is not yet home.</a:t>
            </a:r>
            <a:endParaRPr lang="en-US" sz="2000" dirty="0"/>
          </a:p>
        </p:txBody>
      </p:sp>
      <p:sp>
        <p:nvSpPr>
          <p:cNvPr id="32" name="Text 29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rner_accent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855" y="-914400"/>
            <a:ext cx="4206240" cy="4206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3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749808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Digital Sovereignty Actually Means</a:t>
            </a:r>
            <a:endParaRPr lang="en-US" sz="29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353312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Sovereignty is not a single switch. It rests on three distinct </a:t>
            </a:r>
            <a:r>
              <a:rPr lang="en-US" sz="13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pillars.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965960"/>
            <a:ext cx="3566160" cy="2834640"/>
          </a:xfrm>
          <a:prstGeom prst="roundRect">
            <a:avLst>
              <a:gd name="adj" fmla="val 290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850392" y="2221992"/>
            <a:ext cx="566928" cy="566928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50392" y="22128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850392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Sovereignty</a:t>
            </a:r>
            <a:endParaRPr lang="en-US" sz="1650" dirty="0"/>
          </a:p>
        </p:txBody>
      </p:sp>
      <p:sp>
        <p:nvSpPr>
          <p:cNvPr id="10" name="Text 7"/>
          <p:cNvSpPr txBox="1"/>
          <p:nvPr/>
        </p:nvSpPr>
        <p:spPr>
          <a:xfrm>
            <a:off x="850392" y="3502152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where data lives, who can lawfully access it, and under whose law it is governed</a:t>
            </a:r>
            <a:r>
              <a:rPr lang="en-US" sz="11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315968" y="1965960"/>
            <a:ext cx="3566160" cy="2834640"/>
          </a:xfrm>
          <a:prstGeom prst="roundRect">
            <a:avLst>
              <a:gd name="adj" fmla="val 290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72000" y="2221992"/>
            <a:ext cx="566928" cy="566928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4572000" y="22128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0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Infrastructure Sovereignty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4400550" y="3502152"/>
            <a:ext cx="323469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Owning or controlling the physical and virtual capacity — data centres, cloud, networks — that services run on.</a:t>
            </a:r>
          </a:p>
        </p:txBody>
      </p:sp>
      <p:sp>
        <p:nvSpPr>
          <p:cNvPr id="16" name="Shape 13"/>
          <p:cNvSpPr/>
          <p:nvPr/>
        </p:nvSpPr>
        <p:spPr>
          <a:xfrm>
            <a:off x="8037576" y="1965960"/>
            <a:ext cx="3566160" cy="2834640"/>
          </a:xfrm>
          <a:prstGeom prst="roundRect">
            <a:avLst>
              <a:gd name="adj" fmla="val 290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293608" y="2221992"/>
            <a:ext cx="566928" cy="566928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8293608" y="22128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8293608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Sovereignty</a:t>
            </a:r>
            <a:endParaRPr lang="en-US" sz="1650" dirty="0"/>
          </a:p>
        </p:txBody>
      </p:sp>
      <p:sp>
        <p:nvSpPr>
          <p:cNvPr id="20" name="Text 17"/>
          <p:cNvSpPr txBox="1"/>
          <p:nvPr/>
        </p:nvSpPr>
        <p:spPr>
          <a:xfrm>
            <a:off x="8293608" y="3502152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60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Having the people, processes and authority to operate, secure and recover services without depending on a single external party.</a:t>
            </a:r>
          </a:p>
        </p:txBody>
      </p:sp>
      <p:sp>
        <p:nvSpPr>
          <p:cNvPr id="21" name="Shape 18"/>
          <p:cNvSpPr/>
          <p:nvPr/>
        </p:nvSpPr>
        <p:spPr>
          <a:xfrm>
            <a:off x="594360" y="5074920"/>
            <a:ext cx="11000232" cy="914400"/>
          </a:xfrm>
          <a:prstGeom prst="roundRect">
            <a:avLst>
              <a:gd name="adj" fmla="val 8000"/>
            </a:avLst>
          </a:prstGeom>
          <a:solidFill>
            <a:srgbClr val="EAF4F4"/>
          </a:solidFill>
          <a:ln w="12700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868680" y="507492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“A sovereign digital state is not one that hosts everything at home. It is one that can always answer three questions: where is it, who controls it, and what happens if it fails?”</a:t>
            </a:r>
          </a:p>
        </p:txBody>
      </p:sp>
      <p:sp>
        <p:nvSpPr>
          <p:cNvPr id="23" name="Text 20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9436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RISK CASE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804672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Exposure Is Real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594360" y="1965960"/>
            <a:ext cx="2624328" cy="2880360"/>
          </a:xfrm>
          <a:prstGeom prst="roundRect">
            <a:avLst>
              <a:gd name="adj" fmla="val 3484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95528" y="2185416"/>
            <a:ext cx="457200" cy="457200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5528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95528" y="278892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 local capacity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795528" y="3410712"/>
            <a:ext cx="222199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data centres nationally serve a population approaching 20 million and a fast-growing digital economy</a:t>
            </a:r>
            <a:r>
              <a:rPr lang="en-US" sz="10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64992" y="1965960"/>
            <a:ext cx="2624328" cy="2880360"/>
          </a:xfrm>
          <a:prstGeom prst="roundRect">
            <a:avLst>
              <a:gd name="adj" fmla="val 3484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566160" y="2185416"/>
            <a:ext cx="457200" cy="457200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3566160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3527157" y="2693579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 still flows abroad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436583" y="3202567"/>
            <a:ext cx="2483181" cy="1579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2% of Somalia's most-visited websites can be served from inside the country, against a 38% average across Africa — most everyday traffic leaves, and re-enters, Somali networks.</a:t>
            </a:r>
          </a:p>
        </p:txBody>
      </p:sp>
      <p:sp>
        <p:nvSpPr>
          <p:cNvPr id="16" name="Shape 13"/>
          <p:cNvSpPr/>
          <p:nvPr/>
        </p:nvSpPr>
        <p:spPr>
          <a:xfrm>
            <a:off x="6135624" y="1965960"/>
            <a:ext cx="2624328" cy="2880360"/>
          </a:xfrm>
          <a:prstGeom prst="roundRect">
            <a:avLst>
              <a:gd name="adj" fmla="val 3484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336792" y="2185416"/>
            <a:ext cx="457200" cy="457200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6336792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6336792" y="278892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concentrated market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6218786" y="3241570"/>
            <a:ext cx="2541165" cy="15407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operator carries the majority of Somalia's internet traffic, and international assessments rate ISP choice as poor — a single point of failure risk.</a:t>
            </a:r>
          </a:p>
        </p:txBody>
      </p:sp>
      <p:sp>
        <p:nvSpPr>
          <p:cNvPr id="21" name="Shape 18"/>
          <p:cNvSpPr/>
          <p:nvPr/>
        </p:nvSpPr>
        <p:spPr>
          <a:xfrm>
            <a:off x="8906256" y="1965960"/>
            <a:ext cx="2624328" cy="2880360"/>
          </a:xfrm>
          <a:prstGeom prst="roundRect">
            <a:avLst>
              <a:gd name="adj" fmla="val 3484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9107424" y="2185416"/>
            <a:ext cx="457200" cy="457200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9107424" y="21762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107424" y="2788920"/>
            <a:ext cx="22219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Governance still forming</a:t>
            </a:r>
            <a:endParaRPr lang="en-US" sz="1350" dirty="0"/>
          </a:p>
        </p:txBody>
      </p:sp>
      <p:sp>
        <p:nvSpPr>
          <p:cNvPr id="25" name="Text 22"/>
          <p:cNvSpPr txBox="1"/>
          <p:nvPr/>
        </p:nvSpPr>
        <p:spPr>
          <a:xfrm>
            <a:off x="8906255" y="3287939"/>
            <a:ext cx="2553919" cy="149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Somalia's </a:t>
            </a:r>
            <a:r>
              <a:rPr lang="en-US" sz="1400" dirty="0" err="1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cybersecurity</a:t>
            </a: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preparedness, data governance and e-government readiness scores remain low by global benchmarks — technology is arriving faster than the rules to secure it.</a:t>
            </a:r>
          </a:p>
        </p:txBody>
      </p:sp>
      <p:sp>
        <p:nvSpPr>
          <p:cNvPr id="26" name="Shape 23"/>
          <p:cNvSpPr/>
          <p:nvPr/>
        </p:nvSpPr>
        <p:spPr>
          <a:xfrm>
            <a:off x="594360" y="5166360"/>
            <a:ext cx="11000232" cy="640080"/>
          </a:xfrm>
          <a:prstGeom prst="roundRect">
            <a:avLst>
              <a:gd name="adj" fmla="val 11429"/>
            </a:avLst>
          </a:prstGeom>
          <a:solidFill>
            <a:srgbClr val="123943">
              <a:alpha val="85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 txBox="1"/>
          <p:nvPr/>
        </p:nvSpPr>
        <p:spPr>
          <a:xfrm>
            <a:off x="777240" y="516636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None of this means less digital. It means the control layer has to catch up with the growth.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30" name="Text 27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94360" y="5029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FROM THE WORLD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80467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Models, Three Lessons</a:t>
            </a:r>
            <a:endParaRPr lang="en-US" sz="2900" dirty="0"/>
          </a:p>
        </p:txBody>
      </p:sp>
      <p:sp>
        <p:nvSpPr>
          <p:cNvPr id="5" name="Shape 2"/>
          <p:cNvSpPr/>
          <p:nvPr/>
        </p:nvSpPr>
        <p:spPr>
          <a:xfrm>
            <a:off x="594360" y="1600200"/>
            <a:ext cx="3520440" cy="3429000"/>
          </a:xfrm>
          <a:prstGeom prst="roundRect">
            <a:avLst>
              <a:gd name="adj" fmla="val 2667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832104" y="180136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EMBASSY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32104" y="205740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Estonia</a:t>
            </a:r>
            <a:endParaRPr lang="en-US" sz="2200" dirty="0"/>
          </a:p>
        </p:txBody>
      </p:sp>
      <p:sp>
        <p:nvSpPr>
          <p:cNvPr id="8" name="Shape 5"/>
          <p:cNvSpPr/>
          <p:nvPr/>
        </p:nvSpPr>
        <p:spPr>
          <a:xfrm>
            <a:off x="832104" y="2651760"/>
            <a:ext cx="3044952" cy="0"/>
          </a:xfrm>
          <a:prstGeom prst="line">
            <a:avLst/>
          </a:prstGeom>
          <a:noFill/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832104" y="27889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6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Since 2017, Estonia has hosted legally sovereign backups of its most critical registries in a Tier IV facility in Luxembourg, under a treaty that keeps them under Estonian law alone.</a:t>
            </a:r>
            <a:endParaRPr lang="en-US" sz="1160" dirty="0"/>
          </a:p>
        </p:txBody>
      </p:sp>
      <p:sp>
        <p:nvSpPr>
          <p:cNvPr id="10" name="Text 7"/>
          <p:cNvSpPr txBox="1"/>
          <p:nvPr/>
        </p:nvSpPr>
        <p:spPr>
          <a:xfrm>
            <a:off x="832104" y="4325112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i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Sovereignty can travel — if the legal architecture goes with it.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88536" y="1600200"/>
            <a:ext cx="3520440" cy="3429000"/>
          </a:xfrm>
          <a:prstGeom prst="roundRect">
            <a:avLst>
              <a:gd name="adj" fmla="val 2667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526280" y="180136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 CENTRE + PLATFORM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4526280" y="205740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Rwanda</a:t>
            </a:r>
            <a:endParaRPr lang="en-US" sz="2200" dirty="0"/>
          </a:p>
        </p:txBody>
      </p:sp>
      <p:sp>
        <p:nvSpPr>
          <p:cNvPr id="14" name="Shape 11"/>
          <p:cNvSpPr/>
          <p:nvPr/>
        </p:nvSpPr>
        <p:spPr>
          <a:xfrm>
            <a:off x="4526280" y="2651760"/>
            <a:ext cx="3044952" cy="0"/>
          </a:xfrm>
          <a:prstGeom prst="line">
            <a:avLst/>
          </a:prstGeom>
          <a:noFill/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4526280" y="27889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6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National Data Centre hosts government workloads under a public-private model, while the Irembo platform now delivers well over 200 public services online.</a:t>
            </a:r>
            <a:endParaRPr lang="en-US" sz="1160" dirty="0"/>
          </a:p>
        </p:txBody>
      </p:sp>
      <p:sp>
        <p:nvSpPr>
          <p:cNvPr id="16" name="Text 13"/>
          <p:cNvSpPr txBox="1"/>
          <p:nvPr/>
        </p:nvSpPr>
        <p:spPr>
          <a:xfrm>
            <a:off x="4526280" y="4325112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i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well-governed centre can carry a whole government.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982712" y="1600200"/>
            <a:ext cx="3520440" cy="3429000"/>
          </a:xfrm>
          <a:prstGeom prst="roundRect">
            <a:avLst>
              <a:gd name="adj" fmla="val 2667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8220456" y="1801368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8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PUBLIC INFRASTRUCTURE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8220456" y="205740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India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20456" y="2651760"/>
            <a:ext cx="3044952" cy="0"/>
          </a:xfrm>
          <a:prstGeom prst="line">
            <a:avLst/>
          </a:prstGeom>
          <a:noFill/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8220456" y="278892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6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around open, interoperable “rails” for identity, payments and documents (Aadhaar, UPI, DigiLocker), reaching well over a billion people.</a:t>
            </a:r>
            <a:endParaRPr lang="en-US" sz="1160" dirty="0"/>
          </a:p>
        </p:txBody>
      </p:sp>
      <p:sp>
        <p:nvSpPr>
          <p:cNvPr id="22" name="Text 19"/>
          <p:cNvSpPr txBox="1"/>
          <p:nvPr/>
        </p:nvSpPr>
        <p:spPr>
          <a:xfrm>
            <a:off x="8220456" y="4325112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i="1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Sovereignty and scale reinforce each other when infrastructure is a public good.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94360" y="5230368"/>
            <a:ext cx="11000232" cy="621792"/>
          </a:xfrm>
          <a:prstGeom prst="roundRect">
            <a:avLst>
              <a:gd name="adj" fmla="val 11765"/>
            </a:avLst>
          </a:prstGeom>
          <a:solidFill>
            <a:srgbClr val="123943">
              <a:alpha val="85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777240" y="5230368"/>
            <a:ext cx="10607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thread: each country chose to control the architecture, not to close the border</a:t>
            </a:r>
            <a:r>
              <a:rPr lang="en-US" sz="13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27" name="Text 24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rner_accent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855" y="-914400"/>
            <a:ext cx="4206240" cy="4206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360" y="4572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STARTING FROM ZERO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74980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Somalia's Foundations Are Already Being Built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594360" y="1600200"/>
            <a:ext cx="5349240" cy="1572768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13816" y="1819656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13816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453896" y="178308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Data Centre</a:t>
            </a:r>
            <a:endParaRPr lang="en-US" sz="1450" dirty="0"/>
          </a:p>
        </p:txBody>
      </p:sp>
      <p:sp>
        <p:nvSpPr>
          <p:cNvPr id="9" name="Text 6"/>
          <p:cNvSpPr txBox="1"/>
          <p:nvPr/>
        </p:nvSpPr>
        <p:spPr>
          <a:xfrm>
            <a:off x="1453896" y="2167128"/>
            <a:ext cx="4251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MoCT's sovereign anchor facility for critical government workloads, under the National Datacenter Manager's operational leadership.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6144768" y="1600200"/>
            <a:ext cx="5349240" cy="1572768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364224" y="1819656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364224" y="18105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7004304" y="1783080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GovNet 2.0</a:t>
            </a:r>
            <a:endParaRPr lang="en-US" sz="1450" dirty="0"/>
          </a:p>
        </p:txBody>
      </p:sp>
      <p:sp>
        <p:nvSpPr>
          <p:cNvPr id="14" name="Text 11"/>
          <p:cNvSpPr txBox="1"/>
          <p:nvPr/>
        </p:nvSpPr>
        <p:spPr>
          <a:xfrm>
            <a:off x="7004304" y="2167128"/>
            <a:ext cx="4251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feasibility and expansion programme for Somalia's government network — covering design, viability and a phased rollout, delivered with EA-RDIP and World Bank support.</a:t>
            </a:r>
            <a:endParaRPr lang="en-US" sz="1080" dirty="0"/>
          </a:p>
        </p:txBody>
      </p:sp>
      <p:sp>
        <p:nvSpPr>
          <p:cNvPr id="15" name="Shape 12"/>
          <p:cNvSpPr/>
          <p:nvPr/>
        </p:nvSpPr>
        <p:spPr>
          <a:xfrm>
            <a:off x="594360" y="3355848"/>
            <a:ext cx="5349240" cy="1572768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13816" y="3575304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13816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1453896" y="3538728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Government Programme</a:t>
            </a:r>
            <a:endParaRPr lang="en-US" sz="1450" dirty="0"/>
          </a:p>
        </p:txBody>
      </p:sp>
      <p:sp>
        <p:nvSpPr>
          <p:cNvPr id="19" name="Text 16"/>
          <p:cNvSpPr txBox="1"/>
          <p:nvPr/>
        </p:nvSpPr>
        <p:spPr>
          <a:xfrm>
            <a:off x="1453896" y="3922776"/>
            <a:ext cx="4251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MyGOV portal, a NIRA-backed single sign-on, a Government Service Bus and Central Bank payment integration, digitising priority citizen services.</a:t>
            </a:r>
            <a:endParaRPr lang="en-US" sz="1080" dirty="0"/>
          </a:p>
        </p:txBody>
      </p:sp>
      <p:sp>
        <p:nvSpPr>
          <p:cNvPr id="20" name="Shape 17"/>
          <p:cNvSpPr/>
          <p:nvPr/>
        </p:nvSpPr>
        <p:spPr>
          <a:xfrm>
            <a:off x="6144768" y="3355848"/>
            <a:ext cx="5349240" cy="1572768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A1E3D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364224" y="3575304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6364224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7004304" y="3538728"/>
            <a:ext cx="4251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DPI Roadmap 2026–2030</a:t>
            </a:r>
            <a:endParaRPr lang="en-US" sz="1450" dirty="0"/>
          </a:p>
        </p:txBody>
      </p:sp>
      <p:sp>
        <p:nvSpPr>
          <p:cNvPr id="24" name="Text 21"/>
          <p:cNvSpPr txBox="1"/>
          <p:nvPr/>
        </p:nvSpPr>
        <p:spPr>
          <a:xfrm>
            <a:off x="7004304" y="3922776"/>
            <a:ext cx="4251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roadmap for digital public infrastructure covering ownership, interoperability, identity, payments and cybersecurity — aimed at reducing vendor dependence over time.</a:t>
            </a:r>
            <a:endParaRPr lang="en-US" sz="1080" dirty="0"/>
          </a:p>
        </p:txBody>
      </p:sp>
      <p:sp>
        <p:nvSpPr>
          <p:cNvPr id="25" name="Shape 22"/>
          <p:cNvSpPr/>
          <p:nvPr/>
        </p:nvSpPr>
        <p:spPr>
          <a:xfrm>
            <a:off x="594360" y="5166360"/>
            <a:ext cx="11000232" cy="777240"/>
          </a:xfrm>
          <a:prstGeom prst="roundRect">
            <a:avLst>
              <a:gd name="adj" fmla="val 9412"/>
            </a:avLst>
          </a:prstGeom>
          <a:solidFill>
            <a:srgbClr val="EAF4F4"/>
          </a:solidFill>
          <a:ln w="12700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868680" y="516636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task ahead is not to start a sovereignty programme — it is to connect the ones already underway into one governed architecture</a:t>
            </a:r>
            <a:r>
              <a:rPr lang="en-US" sz="1350" i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1350" dirty="0"/>
          </a:p>
        </p:txBody>
      </p:sp>
      <p:sp>
        <p:nvSpPr>
          <p:cNvPr id="27" name="Text 24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28" name="Text 25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50" dirty="0"/>
          </a:p>
        </p:txBody>
      </p:sp>
      <p:sp>
        <p:nvSpPr>
          <p:cNvPr id="30" name="Shape 1">
            <a:extLst>
              <a:ext uri="{FF2B5EF4-FFF2-40B4-BE49-F238E27FC236}">
                <a16:creationId xmlns:a16="http://schemas.microsoft.com/office/drawing/2014/main" id="{7A3A8C81-B96E-5939-CA6F-6B2BBECEF8D3}"/>
              </a:ext>
            </a:extLst>
          </p:cNvPr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1A7D8"/>
          </a:solidFill>
          <a:ln w="12700">
            <a:solidFill>
              <a:srgbClr val="21A7D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FDB02B0-98EA-7123-0C99-A78763CF2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415" y="273558"/>
            <a:ext cx="1545986" cy="53187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94360" y="5029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RECOMMENDED MODEL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80467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Sovereign Hybrid Cloud for Somalia</a:t>
            </a:r>
            <a:endParaRPr lang="en-US" sz="29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426464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governed tiers — not government monopoly, not blind external dependency</a:t>
            </a:r>
            <a:r>
              <a:rPr lang="en-US" sz="135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965960"/>
            <a:ext cx="3566160" cy="2880360"/>
          </a:xfrm>
          <a:prstGeom prst="roundRect">
            <a:avLst>
              <a:gd name="adj" fmla="val 3175"/>
            </a:avLst>
          </a:prstGeom>
          <a:solidFill>
            <a:srgbClr val="0E2C34"/>
          </a:solidFill>
          <a:ln w="12700">
            <a:solidFill>
              <a:srgbClr val="0E2C34"/>
            </a:solidFill>
            <a:prstDash val="solid"/>
          </a:ln>
          <a:effectLst>
            <a:outerShdw blurRad="127000" dist="25400" dir="5400000" algn="bl" rotWithShape="0">
              <a:srgbClr val="05141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32104" y="218541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8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SOVEREIGN CORE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32104" y="253288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Data Centre / GovCloud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832104" y="3447288"/>
            <a:ext cx="3090672" cy="0"/>
          </a:xfrm>
          <a:prstGeom prst="line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32104" y="3593592"/>
            <a:ext cx="3108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registries • national identity • PKI • classified data • sensitive services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4315968" y="1965960"/>
            <a:ext cx="3566160" cy="2880360"/>
          </a:xfrm>
          <a:prstGeom prst="roundRect">
            <a:avLst>
              <a:gd name="adj" fmla="val 3175"/>
            </a:avLst>
          </a:prstGeom>
          <a:solidFill>
            <a:srgbClr val="3A969C"/>
          </a:solidFill>
          <a:ln w="12700">
            <a:solidFill>
              <a:srgbClr val="3A969C"/>
            </a:solidFill>
            <a:prstDash val="solid"/>
          </a:ln>
          <a:effectLst>
            <a:outerShdw blurRad="127000" dist="25400" dir="5400000" algn="bl" rotWithShape="0">
              <a:srgbClr val="05141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553712" y="218541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 MARKET</a:t>
            </a:r>
          </a:p>
        </p:txBody>
      </p:sp>
      <p:sp>
        <p:nvSpPr>
          <p:cNvPr id="13" name="Text 10"/>
          <p:cNvSpPr txBox="1"/>
          <p:nvPr/>
        </p:nvSpPr>
        <p:spPr>
          <a:xfrm>
            <a:off x="4553712" y="253288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Qualified Somali private data centres &amp; cloud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4553712" y="3447288"/>
            <a:ext cx="3090672" cy="0"/>
          </a:xfrm>
          <a:prstGeom prst="line">
            <a:avLst/>
          </a:prstGeom>
          <a:noFill/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4553712" y="3593592"/>
            <a:ext cx="3108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Public-facing systems • disaster recovery • CDN / cache • local innovation</a:t>
            </a:r>
          </a:p>
        </p:txBody>
      </p:sp>
      <p:sp>
        <p:nvSpPr>
          <p:cNvPr id="16" name="Shape 13"/>
          <p:cNvSpPr/>
          <p:nvPr/>
        </p:nvSpPr>
        <p:spPr>
          <a:xfrm>
            <a:off x="8037576" y="1965960"/>
            <a:ext cx="3566160" cy="2880360"/>
          </a:xfrm>
          <a:prstGeom prst="roundRect">
            <a:avLst>
              <a:gd name="adj" fmla="val 3175"/>
            </a:avLst>
          </a:prstGeom>
          <a:solidFill>
            <a:srgbClr val="EAF4F4"/>
          </a:solidFill>
          <a:ln w="12700">
            <a:solidFill>
              <a:srgbClr val="DCE6E7"/>
            </a:solidFill>
            <a:prstDash val="solid"/>
          </a:ln>
          <a:effectLst>
            <a:outerShdw blurRad="127000" dist="25400" dir="5400000" algn="bl" rotWithShape="0">
              <a:srgbClr val="05141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75320" y="2185416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kern="0" spc="8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GLOBAL</a:t>
            </a:r>
          </a:p>
        </p:txBody>
      </p:sp>
      <p:sp>
        <p:nvSpPr>
          <p:cNvPr id="18" name="Text 15"/>
          <p:cNvSpPr txBox="1"/>
          <p:nvPr/>
        </p:nvSpPr>
        <p:spPr>
          <a:xfrm>
            <a:off x="8275320" y="253288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Approved international cloud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8275320" y="3447288"/>
            <a:ext cx="3090672" cy="0"/>
          </a:xfrm>
          <a:prstGeom prst="line">
            <a:avLst/>
          </a:prstGeom>
          <a:noFill/>
          <a:ln w="12700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8275320" y="3593592"/>
            <a:ext cx="3108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Specialist SaaS • analytics • geographic DR • selected low-risk, high-scale workloads</a:t>
            </a:r>
          </a:p>
        </p:txBody>
      </p:sp>
      <p:sp>
        <p:nvSpPr>
          <p:cNvPr id="23" name="Text 20"/>
          <p:cNvSpPr txBox="1"/>
          <p:nvPr/>
        </p:nvSpPr>
        <p:spPr>
          <a:xfrm>
            <a:off x="663073" y="5318320"/>
            <a:ext cx="11000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9FD3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r>
              <a:rPr lang="en-US" sz="2000" i="1" dirty="0">
                <a:solidFill>
                  <a:srgbClr val="9FD3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objective is not to own every server; it is to control every critical decision.”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rner_accent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9855" y="-914400"/>
            <a:ext cx="4206240" cy="42062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360" y="4572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CLASSIFICATION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749808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3222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Classify First. Host Second.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94360" y="13716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every byte needs the same protection — but every byte needs a deliberate decision</a:t>
            </a:r>
            <a:r>
              <a:rPr lang="en-US" sz="13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94360" y="1920240"/>
            <a:ext cx="11000232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95528" y="192024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kern="0" spc="1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Class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4087368" y="1920240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kern="0" spc="1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150" dirty="0"/>
          </a:p>
        </p:txBody>
      </p:sp>
      <p:sp>
        <p:nvSpPr>
          <p:cNvPr id="9" name="Text 6"/>
          <p:cNvSpPr txBox="1"/>
          <p:nvPr/>
        </p:nvSpPr>
        <p:spPr>
          <a:xfrm>
            <a:off x="8567928" y="1920240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b="1" kern="0" spc="1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 Decision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94360" y="2423160"/>
            <a:ext cx="1100023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95528" y="2423160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B340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/ Sovereign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4087368" y="242316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registries, keys, national security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8567928" y="2423160"/>
            <a:ext cx="29077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Data Centre / GovCloud + DR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4360" y="3081528"/>
            <a:ext cx="11000232" cy="658368"/>
          </a:xfrm>
          <a:prstGeom prst="rect">
            <a:avLst/>
          </a:prstGeom>
          <a:solidFill>
            <a:srgbClr val="F0F7F7"/>
          </a:solidFill>
          <a:ln w="9525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 txBox="1"/>
          <p:nvPr/>
        </p:nvSpPr>
        <p:spPr>
          <a:xfrm>
            <a:off x="795528" y="3081528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F5D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4087368" y="308152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Citizen, sensitive MDA records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8567928" y="3081528"/>
            <a:ext cx="29077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GovCloud or controlled hybrid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94360" y="3739896"/>
            <a:ext cx="11000232" cy="658368"/>
          </a:xfrm>
          <a:prstGeom prst="rect">
            <a:avLst/>
          </a:prstGeom>
          <a:solidFill>
            <a:srgbClr val="FFFFFF"/>
          </a:solidFill>
          <a:ln w="9525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95528" y="3739896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F5D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087368" y="373989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government workloads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8567928" y="3739896"/>
            <a:ext cx="29077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GovCloud / local cloud / approved cloud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94360" y="4398264"/>
            <a:ext cx="11000232" cy="658368"/>
          </a:xfrm>
          <a:prstGeom prst="rect">
            <a:avLst/>
          </a:prstGeom>
          <a:solidFill>
            <a:srgbClr val="F0F7F7"/>
          </a:solidFill>
          <a:ln w="9525">
            <a:solidFill>
              <a:srgbClr val="DCE6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795528" y="4398264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F5D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/ Open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087368" y="439826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Websites, open data, public content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567928" y="4398264"/>
            <a:ext cx="29077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3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hosting / CDN / public cloud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594360" y="507492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rgbClr val="3A96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TEST BEFORE ANY HOSTING DECISION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94360" y="5440680"/>
            <a:ext cx="2606040" cy="566928"/>
          </a:xfrm>
          <a:prstGeom prst="roundRect">
            <a:avLst>
              <a:gd name="adj" fmla="val 12903"/>
            </a:avLst>
          </a:prstGeom>
          <a:solidFill>
            <a:srgbClr val="0E2C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731520" y="544068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data?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3218688" y="5614416"/>
            <a:ext cx="128016" cy="219456"/>
          </a:xfrm>
          <a:prstGeom prst="rightArrow">
            <a:avLst/>
          </a:prstGeom>
          <a:solidFill>
            <a:srgbClr val="E096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7"/>
          <p:cNvSpPr/>
          <p:nvPr/>
        </p:nvSpPr>
        <p:spPr>
          <a:xfrm>
            <a:off x="3337560" y="5440680"/>
            <a:ext cx="2606040" cy="566928"/>
          </a:xfrm>
          <a:prstGeom prst="roundRect">
            <a:avLst>
              <a:gd name="adj" fmla="val 12903"/>
            </a:avLst>
          </a:prstGeom>
          <a:solidFill>
            <a:srgbClr val="0E2C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3474720" y="544068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harmed if exposed?</a:t>
            </a:r>
            <a:endParaRPr lang="en-US" sz="1050" dirty="0"/>
          </a:p>
        </p:txBody>
      </p:sp>
      <p:sp>
        <p:nvSpPr>
          <p:cNvPr id="32" name="Shape 29"/>
          <p:cNvSpPr/>
          <p:nvPr/>
        </p:nvSpPr>
        <p:spPr>
          <a:xfrm>
            <a:off x="5961888" y="5614416"/>
            <a:ext cx="128016" cy="219456"/>
          </a:xfrm>
          <a:prstGeom prst="rightArrow">
            <a:avLst/>
          </a:prstGeom>
          <a:solidFill>
            <a:srgbClr val="E096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0"/>
          <p:cNvSpPr/>
          <p:nvPr/>
        </p:nvSpPr>
        <p:spPr>
          <a:xfrm>
            <a:off x="6080760" y="5440680"/>
            <a:ext cx="2606040" cy="566928"/>
          </a:xfrm>
          <a:prstGeom prst="roundRect">
            <a:avLst>
              <a:gd name="adj" fmla="val 12903"/>
            </a:avLst>
          </a:prstGeom>
          <a:solidFill>
            <a:srgbClr val="0E2C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 txBox="1"/>
          <p:nvPr/>
        </p:nvSpPr>
        <p:spPr>
          <a:xfrm>
            <a:off x="6217920" y="544068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law applies?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8705088" y="5614416"/>
            <a:ext cx="128016" cy="219456"/>
          </a:xfrm>
          <a:prstGeom prst="rightArrow">
            <a:avLst/>
          </a:prstGeom>
          <a:solidFill>
            <a:srgbClr val="E096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8823960" y="5440680"/>
            <a:ext cx="2606040" cy="566928"/>
          </a:xfrm>
          <a:prstGeom prst="roundRect">
            <a:avLst>
              <a:gd name="adj" fmla="val 12903"/>
            </a:avLst>
          </a:prstGeom>
          <a:solidFill>
            <a:srgbClr val="0E2C3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 txBox="1"/>
          <p:nvPr/>
        </p:nvSpPr>
        <p:spPr>
          <a:xfrm>
            <a:off x="8961120" y="5440680"/>
            <a:ext cx="2331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exit plan?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457200" y="6473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Sovereignty for Somalia  •  Strategic Briefing</a:t>
            </a:r>
            <a:endParaRPr lang="en-US" sz="950" dirty="0"/>
          </a:p>
        </p:txBody>
      </p:sp>
      <p:sp>
        <p:nvSpPr>
          <p:cNvPr id="39" name="Text 36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B6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41" name="Shape 1">
            <a:extLst>
              <a:ext uri="{FF2B5EF4-FFF2-40B4-BE49-F238E27FC236}">
                <a16:creationId xmlns:a16="http://schemas.microsoft.com/office/drawing/2014/main" id="{6EDD2801-B253-C2D2-A9C3-2E3469C4C35C}"/>
              </a:ext>
            </a:extLst>
          </p:cNvPr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21A7D8"/>
          </a:solidFill>
          <a:ln w="12700">
            <a:solidFill>
              <a:srgbClr val="21A7D8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7D192C2-CB66-5394-C102-0AC30AE18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415" y="273558"/>
            <a:ext cx="1545986" cy="53187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16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9436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200" dirty="0">
                <a:solidFill>
                  <a:srgbClr val="E096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PHYSICAL LAYER</a:t>
            </a:r>
            <a:endParaRPr lang="en-US" sz="1150" dirty="0"/>
          </a:p>
        </p:txBody>
      </p:sp>
      <p:sp>
        <p:nvSpPr>
          <p:cNvPr id="4" name="Text 1"/>
          <p:cNvSpPr txBox="1"/>
          <p:nvPr/>
        </p:nvSpPr>
        <p:spPr>
          <a:xfrm>
            <a:off x="566928" y="804672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the Infrastructure That Carries Sovereignty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94360" y="178308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813816" y="2002536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813816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2624328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Data Centre Standards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13816" y="3319272"/>
            <a:ext cx="30815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Tiered resilience, diverse power and connectivity, a tested disaster-recovery twin-site, and a published service catalogue for onboarding MDAs.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288536" y="178308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07992" y="2002536"/>
            <a:ext cx="457200" cy="457200"/>
          </a:xfrm>
          <a:prstGeom prst="ellipse">
            <a:avLst/>
          </a:prstGeom>
          <a:solidFill>
            <a:srgbClr val="E09608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4507992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A29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07992" y="2624328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Internet Exchange &amp; Local Peering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507992" y="3319272"/>
            <a:ext cx="30815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Somali-to-Somali traffic should meet inside Somalia. Today, only 2% of local content is cached in-country — most everyday requests leave and return unnecessarily</a:t>
            </a:r>
            <a:r>
              <a:rPr lang="en-US" sz="106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60" dirty="0"/>
          </a:p>
        </p:txBody>
      </p:sp>
      <p:sp>
        <p:nvSpPr>
          <p:cNvPr id="15" name="Shape 12"/>
          <p:cNvSpPr/>
          <p:nvPr/>
        </p:nvSpPr>
        <p:spPr>
          <a:xfrm>
            <a:off x="7982712" y="1783080"/>
            <a:ext cx="3520440" cy="2880360"/>
          </a:xfrm>
          <a:prstGeom prst="roundRect">
            <a:avLst>
              <a:gd name="adj" fmla="val 3175"/>
            </a:avLst>
          </a:prstGeom>
          <a:solidFill>
            <a:srgbClr val="0E2C34">
              <a:alpha val="92000"/>
            </a:srgbClr>
          </a:solidFill>
          <a:ln w="12700">
            <a:solidFill>
              <a:srgbClr val="1E4E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8202168" y="2002536"/>
            <a:ext cx="457200" cy="457200"/>
          </a:xfrm>
          <a:prstGeom prst="ellipse">
            <a:avLst/>
          </a:prstGeom>
          <a:solidFill>
            <a:srgbClr val="3A969C"/>
          </a:solidFill>
          <a:ln/>
          <a:effectLst>
            <a:outerShdw blurRad="101600" dist="38100" dir="5400000" algn="bl" rotWithShape="0">
              <a:srgbClr val="05141A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8202168" y="1993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8202168" y="2624328"/>
            <a:ext cx="30815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Backbone &amp; Upstream Diversity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8202168" y="3319272"/>
            <a:ext cx="308152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1400" dirty="0">
                <a:solidFill>
                  <a:srgbClr val="9FD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Somalia's international upstream diversity is already rated very good — more than two routes to the global Internet. That external strength is an asset to build the domestic layer on.</a:t>
            </a:r>
          </a:p>
        </p:txBody>
      </p:sp>
      <p:sp>
        <p:nvSpPr>
          <p:cNvPr id="20" name="Shape 17"/>
          <p:cNvSpPr/>
          <p:nvPr/>
        </p:nvSpPr>
        <p:spPr>
          <a:xfrm>
            <a:off x="594360" y="5029200"/>
            <a:ext cx="11000232" cy="713232"/>
          </a:xfrm>
          <a:prstGeom prst="roundRect">
            <a:avLst>
              <a:gd name="adj" fmla="val 10256"/>
            </a:avLst>
          </a:prstGeom>
          <a:solidFill>
            <a:srgbClr val="123943">
              <a:alpha val="85000"/>
            </a:srgbClr>
          </a:solidFill>
          <a:ln w="12700">
            <a:solidFill>
              <a:srgbClr val="E096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777240" y="5029200"/>
            <a:ext cx="10607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000" i="1" dirty="0">
                <a:solidFill>
                  <a:schemeClr val="accent2">
                    <a:lumMod val="20000"/>
                    <a:lumOff val="80000"/>
                  </a:scheme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external link is already strong. The missing layer is the domestic one — where Somali traffic meets, is cached, and is served</a:t>
            </a:r>
            <a:r>
              <a:rPr lang="en-US" sz="2000" i="1" dirty="0">
                <a:solidFill>
                  <a:srgbClr val="E096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1118585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5E83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cinematic_night_skyline_tech_network_illustra_d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8503" y="-212349"/>
            <a:ext cx="12916080" cy="7265477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449272" y="1152117"/>
            <a:ext cx="10542578" cy="285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CONNECTED TO THE WORLD.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CONTROLLED BY SOMALIA.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TO SURVIVE.</a:t>
            </a:r>
            <a:endParaRPr lang="en-US" sz="2800" dirty="0"/>
          </a:p>
        </p:txBody>
      </p:sp>
      <p:sp>
        <p:nvSpPr>
          <p:cNvPr id="22" name="Text 19"/>
          <p:cNvSpPr/>
          <p:nvPr/>
        </p:nvSpPr>
        <p:spPr>
          <a:xfrm>
            <a:off x="819033" y="2316854"/>
            <a:ext cx="9879447" cy="13183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dirty="0">
                <a:solidFill>
                  <a:srgbClr val="D8E8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11292840" y="64190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5B9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14</a:t>
            </a: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19AA7-10E5-B7F0-8283-C363EF4521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5472" y="4025086"/>
            <a:ext cx="3681055" cy="154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19383"/>
      </p:ext>
    </p:extLst>
  </p:cSld>
  <p:clrMapOvr>
    <a:masterClrMapping/>
  </p:clrMapOvr>
</p:sld>
</file>

<file path=ppt/theme/theme1.xml><?xml version="1.0" encoding="utf-8"?>
<a:theme xmlns:a="http://schemas.openxmlformats.org/drawingml/2006/main" name="Somnog Temp 2x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omnog Temp 2x" id="{F015FB8B-27A8-7949-818B-6C095F9BC71C}" vid="{4C663601-E6E9-884B-8AF3-81F94F066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Somnog Temp 2x</Template>
  <TotalTime>350</TotalTime>
  <Words>1192</Words>
  <Application>Microsoft Macintosh PowerPoint</Application>
  <PresentationFormat>Widescreen</PresentationFormat>
  <Paragraphs>166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</vt:lpstr>
      <vt:lpstr>Somnog Temp 2x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Ahmed Aden</cp:lastModifiedBy>
  <cp:revision>18</cp:revision>
  <dcterms:created xsi:type="dcterms:W3CDTF">2026-09-22T17:29:52Z</dcterms:created>
  <dcterms:modified xsi:type="dcterms:W3CDTF">2026-09-23T09:08:53Z</dcterms:modified>
</cp:coreProperties>
</file>