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8" r:id="rId1"/>
  </p:sldMasterIdLst>
  <p:notesMasterIdLst>
    <p:notesMasterId r:id="rId15"/>
  </p:notesMasterIdLst>
  <p:sldIdLst>
    <p:sldId id="285" r:id="rId2"/>
    <p:sldId id="28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79" r:id="rId11"/>
    <p:sldId id="284" r:id="rId12"/>
    <p:sldId id="280" r:id="rId13"/>
    <p:sldId id="287" r:id="rId14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94675"/>
  </p:normalViewPr>
  <p:slideViewPr>
    <p:cSldViewPr showGuides="1">
      <p:cViewPr>
        <p:scale>
          <a:sx n="85" d="100"/>
          <a:sy n="85" d="100"/>
        </p:scale>
        <p:origin x="2640" y="13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8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258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5931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5309"/>
            <a:ext cx="7315200" cy="202525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5432"/>
            <a:ext cx="3962400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4885432"/>
            <a:ext cx="3962400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B9D8F-E0FE-CBBD-8D41-5335853BBD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B871E2-80A8-410A-28D6-9DB5405F93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F8380A-5A66-33AC-C773-6DCF2168C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DC39AB-07AF-FF9C-C755-5A5E23F2E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F9277-F758-ADFF-449C-CC21D4F4C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1042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02663C-FC92-05B1-FD71-2279668C6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9CCCB2-FA02-B23E-AB2C-C9A650652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9A7E5-2D40-8077-0B83-B9A1225CC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8EB2DBB-03C4-0AC6-577E-92C771B178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246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9384E-36F5-0990-3D47-250277DF2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A873C-5120-A3E5-E776-B7A6B9E7FF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00B4C-717F-254B-704E-B922DBC00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A01BD4-A29B-4D4C-336B-31A3145AC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B4D6F8-8F69-A26F-0501-2E77BD0BB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hape 1">
            <a:extLst>
              <a:ext uri="{FF2B5EF4-FFF2-40B4-BE49-F238E27FC236}">
                <a16:creationId xmlns:a16="http://schemas.microsoft.com/office/drawing/2014/main" id="{CA4E4447-01BB-4B78-009B-F4852680859C}"/>
              </a:ext>
            </a:extLst>
          </p:cNvPr>
          <p:cNvSpPr/>
          <p:nvPr/>
        </p:nvSpPr>
        <p:spPr>
          <a:xfrm>
            <a:off x="1" y="0"/>
            <a:ext cx="9143771" cy="102870"/>
          </a:xfrm>
          <a:prstGeom prst="rect">
            <a:avLst/>
          </a:prstGeom>
          <a:solidFill>
            <a:srgbClr val="21A7D8"/>
          </a:solidFill>
          <a:ln w="12700">
            <a:solidFill>
              <a:srgbClr val="21A7D8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06DD1EB-7CE5-A99F-4C1C-4FBD36F94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8647" y="172641"/>
            <a:ext cx="1186703" cy="40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58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02663C-FC92-05B1-FD71-2279668C6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9CCCB2-FA02-B23E-AB2C-C9A650652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9A7E5-2D40-8077-0B83-B9A1225CC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DE29DC9-951A-A2CD-7B05-4B74C30779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129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5EA13-F1F2-6736-7677-A68CFD5FD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CD3DE3-173C-7169-A0FA-F36DDA960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045BEB-69C3-09F8-8283-5264DD8F5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4124D1-B946-F6DB-4370-313EA88D3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75B1AF-6DDE-2F9C-9769-A876A2B11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922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6E007-CE0A-8EBA-4C4D-E8A5CB726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0A8FC-CC15-8C9E-9CFF-12322961BA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63A543-0939-F8BD-F1AD-6257B2A3F8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3C27C1-1DEF-094E-FE54-94707BDE5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4ECE3D-FECA-9A81-6391-6B9D0A149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03CC60-3E05-4682-23B1-0036F492C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7895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DE083-4DE0-5D31-4F7A-534D2CDA8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59ED2A-1F5F-3C22-FB22-61BCB0367C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9833D3-5238-F789-2D51-CDB57DE027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5DEBA2-C10E-BF72-295C-D4BA6C06FF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3951AD-21C5-9039-373F-D0D75EB895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83CBE3-CB49-A134-0D8D-C11EE3F5E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3BD959-346D-CA2F-4F40-D381031C8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FE5D81-AC65-78B8-7DC6-115BB33DC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602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D4253-A040-861B-DAED-091CAEED8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2EF52E-06C4-8E83-77A9-8C85B928F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5BA934-F06B-9A23-EB7C-35DF158CB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E1FFA4-F216-72B4-0597-00F3649E8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310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02663C-FC92-05B1-FD71-2279668C6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9CCCB2-FA02-B23E-AB2C-C9A650652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9A7E5-2D40-8077-0B83-B9A1225CC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1556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FE621-A65C-9FFF-0511-C3BE3AA81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537F70-0A68-4662-BB38-C5898F1A6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0E883F-BC15-A169-B2EE-AF22B89599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A8935A-9658-2EBD-ED02-D390DDD64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CE4AFF-0D82-0570-28B5-705FFCAC3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23F57B-14FB-8B86-BEB0-171BAA64E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746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C4385-56BF-B419-6C06-5C440B268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28391C-6541-D503-8B7F-64533346FF72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F54470-C81F-73A1-CD38-E526D48602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FD4FD0-47CF-18B6-C41C-87DEEDE68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8EE66-2053-DFF5-A0EF-4F32DA925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2CD179-E7D6-5837-6C27-B6252540F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7323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37C6B-F0E9-9866-FC4B-9CF966625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5BED0C-16B6-EE99-D2D6-268332215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7CB33-39B9-4F49-E87A-73C4D020E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B4FD61-6E96-F084-B69C-AE06B1521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F68CA3-86BB-5B77-BF77-F98796575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82760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0C36FC-6255-3559-7955-4B38A1F311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16151F-8F46-37E1-6DE6-44C43DF66A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237025-3CA9-8DDA-87D3-9C0F7A4CE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A193D6-E067-DA1B-11FF-027BB3EB5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87102B-32AE-D920-54F8-E866EDA64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4991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0741E5-51CA-2EF4-B023-804989B76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B76721-3154-C826-E327-FDE2484ABE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04FB4-59C9-AFB8-2C87-FDDCD732B2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EDCDB7-5A46-C07F-5A3A-9E89F75E86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5F2D9A-74AF-A2EC-F685-4F7DF859F7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966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gamma.app/?utm_source=made-with-gamma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gamma.app/?utm_source=made-with-gamma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gamma.app/?utm_source=made-with-gamma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gamma.app/?utm_source=made-with-gamma" TargetMode="Externa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6487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E65FA19F-ED2E-1AAE-6FF0-FDAA7F032B28}"/>
              </a:ext>
            </a:extLst>
          </p:cNvPr>
          <p:cNvSpPr txBox="1"/>
          <p:nvPr/>
        </p:nvSpPr>
        <p:spPr>
          <a:xfrm>
            <a:off x="3892041" y="1780158"/>
            <a:ext cx="91757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KEYNOTE</a:t>
            </a:r>
            <a:r>
              <a:rPr sz="700" spc="-4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ADDRESS</a:t>
            </a:r>
            <a:r>
              <a:rPr sz="700" spc="-3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00" spc="-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·</a:t>
            </a:r>
            <a:endParaRPr sz="7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3" descr="$PPTXTitle">
            <a:extLst>
              <a:ext uri="{FF2B5EF4-FFF2-40B4-BE49-F238E27FC236}">
                <a16:creationId xmlns:a16="http://schemas.microsoft.com/office/drawing/2014/main" id="{D755496D-2C55-8CEF-D02B-98A6314CB6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22700" y="1965325"/>
            <a:ext cx="5175250" cy="2133600"/>
          </a:xfrm>
          <a:prstGeom prst="rect">
            <a:avLst/>
          </a:prstGeom>
        </p:spPr>
        <p:txBody>
          <a:bodyPr vert="horz" wrap="square" lIns="0" tIns="5080" rIns="0" bIns="0" rtlCol="0">
            <a:noAutofit/>
          </a:bodyPr>
          <a:lstStyle/>
          <a:p>
            <a:pPr marL="12700" marR="5080">
              <a:lnSpc>
                <a:spcPts val="4060"/>
              </a:lnSpc>
              <a:spcBef>
                <a:spcPts val="40"/>
              </a:spcBef>
            </a:pPr>
            <a:r>
              <a:rPr lang="en-US" altLang="en-US" sz="3250" dirty="0"/>
              <a:t>Data Sovereignty in Everyday Life: Who Controls Our Data, Platforms and Digital Identity.</a:t>
            </a:r>
          </a:p>
        </p:txBody>
      </p:sp>
      <p:sp>
        <p:nvSpPr>
          <p:cNvPr id="6" name="Text Box 6">
            <a:extLst>
              <a:ext uri="{FF2B5EF4-FFF2-40B4-BE49-F238E27FC236}">
                <a16:creationId xmlns:a16="http://schemas.microsoft.com/office/drawing/2014/main" id="{0BCBCC32-C5E3-AC9D-DBB8-1D5357A81789}"/>
              </a:ext>
            </a:extLst>
          </p:cNvPr>
          <p:cNvSpPr txBox="1"/>
          <p:nvPr/>
        </p:nvSpPr>
        <p:spPr>
          <a:xfrm>
            <a:off x="3886200" y="3790950"/>
            <a:ext cx="30480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Abdikarim Abdullahi Osman</a:t>
            </a:r>
          </a:p>
          <a:p>
            <a:r>
              <a:rPr lang="en-US" sz="1000" i="1"/>
              <a:t>Sernior Network Engineer</a:t>
            </a:r>
          </a:p>
          <a:p>
            <a:r>
              <a:rPr lang="en-US" sz="1000" i="1"/>
              <a:t>Dalkom Somalia</a:t>
            </a:r>
          </a:p>
          <a:p>
            <a:endParaRPr lang="en-US" sz="1000" i="1"/>
          </a:p>
        </p:txBody>
      </p:sp>
      <p:sp>
        <p:nvSpPr>
          <p:cNvPr id="7" name="bg object 17">
            <a:extLst>
              <a:ext uri="{FF2B5EF4-FFF2-40B4-BE49-F238E27FC236}">
                <a16:creationId xmlns:a16="http://schemas.microsoft.com/office/drawing/2014/main" id="{6EE0BFC9-199B-9CC4-CBE3-48549F1CFE82}"/>
              </a:ext>
            </a:extLst>
          </p:cNvPr>
          <p:cNvSpPr/>
          <p:nvPr/>
        </p:nvSpPr>
        <p:spPr>
          <a:xfrm>
            <a:off x="0" y="133350"/>
            <a:ext cx="3429000" cy="5010150"/>
          </a:xfrm>
          <a:custGeom>
            <a:avLst/>
            <a:gdLst/>
            <a:ahLst/>
            <a:cxnLst/>
            <a:rect l="l" t="t" r="r" b="b"/>
            <a:pathLst>
              <a:path w="3429000" h="5143500">
                <a:moveTo>
                  <a:pt x="3429000" y="0"/>
                </a:moveTo>
                <a:lnTo>
                  <a:pt x="0" y="0"/>
                </a:lnTo>
                <a:lnTo>
                  <a:pt x="0" y="5143500"/>
                </a:lnTo>
                <a:lnTo>
                  <a:pt x="3429000" y="5143500"/>
                </a:lnTo>
                <a:lnTo>
                  <a:pt x="3429000" y="0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bg object 18">
            <a:extLst>
              <a:ext uri="{FF2B5EF4-FFF2-40B4-BE49-F238E27FC236}">
                <a16:creationId xmlns:a16="http://schemas.microsoft.com/office/drawing/2014/main" id="{DED42661-DBF3-DC00-B9A2-133D2EBF7AE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2937" y="1500250"/>
            <a:ext cx="2143125" cy="2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990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628650" y="336035"/>
            <a:ext cx="6762750" cy="86979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ts val="3360"/>
              </a:lnSpc>
              <a:spcBef>
                <a:spcPts val="85"/>
              </a:spcBef>
            </a:pPr>
            <a:r>
              <a:rPr sz="2700" dirty="0"/>
              <a:t>What</a:t>
            </a:r>
            <a:r>
              <a:rPr sz="2700" spc="-5" dirty="0"/>
              <a:t> </a:t>
            </a:r>
            <a:r>
              <a:rPr sz="2700" dirty="0"/>
              <a:t>Is</a:t>
            </a:r>
            <a:r>
              <a:rPr sz="2700" spc="-20" dirty="0"/>
              <a:t> </a:t>
            </a:r>
            <a:r>
              <a:rPr sz="2700" dirty="0"/>
              <a:t>Data</a:t>
            </a:r>
            <a:r>
              <a:rPr sz="2700" spc="-5" dirty="0"/>
              <a:t> </a:t>
            </a:r>
            <a:r>
              <a:rPr sz="2700" dirty="0"/>
              <a:t>Sovereignty</a:t>
            </a:r>
            <a:r>
              <a:rPr sz="2700" spc="-5" dirty="0"/>
              <a:t> </a:t>
            </a:r>
            <a:r>
              <a:rPr sz="2700" dirty="0"/>
              <a:t>—</a:t>
            </a:r>
            <a:r>
              <a:rPr sz="2700" spc="-35" dirty="0"/>
              <a:t> </a:t>
            </a:r>
            <a:r>
              <a:rPr sz="2700" dirty="0"/>
              <a:t>and</a:t>
            </a:r>
            <a:r>
              <a:rPr sz="2700" spc="-10" dirty="0"/>
              <a:t> </a:t>
            </a:r>
            <a:r>
              <a:rPr sz="2700" dirty="0"/>
              <a:t>Why</a:t>
            </a:r>
            <a:r>
              <a:rPr sz="2700" spc="-5" dirty="0"/>
              <a:t> </a:t>
            </a:r>
            <a:r>
              <a:rPr sz="2700" dirty="0"/>
              <a:t>Does Somalia</a:t>
            </a:r>
            <a:r>
              <a:rPr sz="2700" spc="-25" dirty="0"/>
              <a:t> </a:t>
            </a:r>
            <a:r>
              <a:rPr sz="2700" spc="-20" dirty="0"/>
              <a:t>Need </a:t>
            </a:r>
            <a:r>
              <a:rPr sz="2700" spc="-25" dirty="0"/>
              <a:t>It?</a:t>
            </a:r>
            <a:endParaRPr sz="2700" dirty="0"/>
          </a:p>
        </p:txBody>
      </p:sp>
      <p:pic>
        <p:nvPicPr>
          <p:cNvPr id="5" name="object 5" descr="preencoded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825" y="1574088"/>
            <a:ext cx="4440174" cy="233413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773295" y="1704975"/>
            <a:ext cx="3406775" cy="1874520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700" marR="231140">
              <a:lnSpc>
                <a:spcPct val="122000"/>
              </a:lnSpc>
              <a:spcBef>
                <a:spcPts val="100"/>
              </a:spcBef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Data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sovereignty</a:t>
            </a:r>
            <a:r>
              <a:rPr sz="11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means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Somalia's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citizens, businesses,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1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institutions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retain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legal</a:t>
            </a:r>
            <a:r>
              <a:rPr lang="en-US" altLang="" sz="11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en-US" sz="1100" b="1" spc="-25" dirty="0">
                <a:latin typeface="Times New Roman" panose="02020603050405020304"/>
                <a:cs typeface="Times New Roman" panose="02020603050405020304"/>
              </a:rPr>
              <a:t>and practical power </a:t>
            </a:r>
            <a:r>
              <a:rPr lang="en-US" altLang="en-US" sz="1100" b="0" spc="-25" dirty="0">
                <a:latin typeface="Times New Roman" panose="02020603050405020304"/>
                <a:cs typeface="Times New Roman" panose="02020603050405020304"/>
              </a:rPr>
              <a:t>to control, govern, and own their digital identity, data flows, and platform interactions -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over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data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generated</a:t>
            </a:r>
            <a:r>
              <a:rPr sz="11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within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its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borders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.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</a:p>
          <a:p>
            <a:pPr marL="12700" marR="5080">
              <a:lnSpc>
                <a:spcPct val="122000"/>
              </a:lnSpc>
            </a:pPr>
            <a:endParaRPr sz="1100" spc="-25" dirty="0">
              <a:latin typeface="Times New Roman" panose="02020603050405020304"/>
              <a:cs typeface="Times New Roman" panose="02020603050405020304"/>
            </a:endParaRPr>
          </a:p>
          <a:p>
            <a:pPr marL="12700" marR="5080">
              <a:lnSpc>
                <a:spcPct val="122000"/>
              </a:lnSpc>
            </a:pPr>
            <a:r>
              <a:rPr sz="1100" dirty="0">
                <a:latin typeface="Times New Roman" panose="02020603050405020304"/>
                <a:cs typeface="Times New Roman" panose="02020603050405020304"/>
              </a:rPr>
              <a:t>Without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it,</a:t>
            </a:r>
            <a:r>
              <a:rPr sz="11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sensitive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information</a:t>
            </a:r>
            <a:r>
              <a:rPr lang="en-US" altLang="" sz="11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flows</a:t>
            </a:r>
            <a:r>
              <a:rPr sz="11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foreign</a:t>
            </a:r>
            <a:r>
              <a:rPr sz="11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jurisdictions</a:t>
            </a:r>
            <a:r>
              <a:rPr sz="11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—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beyond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Somali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law,</a:t>
            </a:r>
            <a:r>
              <a:rPr sz="11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beyond</a:t>
            </a:r>
            <a:r>
              <a:rPr sz="11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dirty="0">
                <a:latin typeface="Times New Roman" panose="02020603050405020304"/>
                <a:cs typeface="Times New Roman" panose="02020603050405020304"/>
              </a:rPr>
              <a:t>Somali</a:t>
            </a:r>
            <a:r>
              <a:rPr sz="11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spc="-10" dirty="0">
                <a:latin typeface="Times New Roman" panose="02020603050405020304"/>
                <a:cs typeface="Times New Roman" panose="02020603050405020304"/>
              </a:rPr>
              <a:t>protection.</a:t>
            </a:r>
            <a:endParaRPr sz="11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17537" y="4079830"/>
            <a:ext cx="2728595" cy="779145"/>
            <a:chOff x="417537" y="4079830"/>
            <a:chExt cx="2728595" cy="779145"/>
          </a:xfrm>
        </p:grpSpPr>
        <p:sp>
          <p:nvSpPr>
            <p:cNvPr id="8" name="object 8"/>
            <p:cNvSpPr/>
            <p:nvPr/>
          </p:nvSpPr>
          <p:spPr>
            <a:xfrm>
              <a:off x="431825" y="4086974"/>
              <a:ext cx="2707640" cy="764540"/>
            </a:xfrm>
            <a:custGeom>
              <a:avLst/>
              <a:gdLst/>
              <a:ahLst/>
              <a:cxnLst/>
              <a:rect l="l" t="t" r="r" b="b"/>
              <a:pathLst>
                <a:path w="2707640" h="764539">
                  <a:moveTo>
                    <a:pt x="2638526" y="0"/>
                  </a:moveTo>
                  <a:lnTo>
                    <a:pt x="68579" y="0"/>
                  </a:lnTo>
                  <a:lnTo>
                    <a:pt x="41887" y="5387"/>
                  </a:lnTo>
                  <a:lnTo>
                    <a:pt x="20088" y="20081"/>
                  </a:lnTo>
                  <a:lnTo>
                    <a:pt x="5389" y="41876"/>
                  </a:lnTo>
                  <a:lnTo>
                    <a:pt x="0" y="68567"/>
                  </a:lnTo>
                  <a:lnTo>
                    <a:pt x="0" y="695947"/>
                  </a:lnTo>
                  <a:lnTo>
                    <a:pt x="5389" y="722639"/>
                  </a:lnTo>
                  <a:lnTo>
                    <a:pt x="20088" y="744439"/>
                  </a:lnTo>
                  <a:lnTo>
                    <a:pt x="41887" y="759137"/>
                  </a:lnTo>
                  <a:lnTo>
                    <a:pt x="68579" y="764527"/>
                  </a:lnTo>
                  <a:lnTo>
                    <a:pt x="2638526" y="764527"/>
                  </a:lnTo>
                  <a:lnTo>
                    <a:pt x="2665208" y="759137"/>
                  </a:lnTo>
                  <a:lnTo>
                    <a:pt x="2687008" y="744439"/>
                  </a:lnTo>
                  <a:lnTo>
                    <a:pt x="2701713" y="722639"/>
                  </a:lnTo>
                  <a:lnTo>
                    <a:pt x="2707106" y="695947"/>
                  </a:lnTo>
                  <a:lnTo>
                    <a:pt x="2707106" y="68567"/>
                  </a:lnTo>
                  <a:lnTo>
                    <a:pt x="2701713" y="41876"/>
                  </a:lnTo>
                  <a:lnTo>
                    <a:pt x="2687008" y="20081"/>
                  </a:lnTo>
                  <a:lnTo>
                    <a:pt x="2665208" y="5387"/>
                  </a:lnTo>
                  <a:lnTo>
                    <a:pt x="2638526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1825" y="4086974"/>
              <a:ext cx="2707640" cy="764540"/>
            </a:xfrm>
            <a:custGeom>
              <a:avLst/>
              <a:gdLst/>
              <a:ahLst/>
              <a:cxnLst/>
              <a:rect l="l" t="t" r="r" b="b"/>
              <a:pathLst>
                <a:path w="2707640" h="764539">
                  <a:moveTo>
                    <a:pt x="0" y="68567"/>
                  </a:moveTo>
                  <a:lnTo>
                    <a:pt x="5389" y="41876"/>
                  </a:lnTo>
                  <a:lnTo>
                    <a:pt x="20088" y="20081"/>
                  </a:lnTo>
                  <a:lnTo>
                    <a:pt x="41887" y="5387"/>
                  </a:lnTo>
                  <a:lnTo>
                    <a:pt x="68579" y="0"/>
                  </a:lnTo>
                  <a:lnTo>
                    <a:pt x="2638526" y="0"/>
                  </a:lnTo>
                  <a:lnTo>
                    <a:pt x="2665208" y="5387"/>
                  </a:lnTo>
                  <a:lnTo>
                    <a:pt x="2687008" y="20081"/>
                  </a:lnTo>
                  <a:lnTo>
                    <a:pt x="2701713" y="41876"/>
                  </a:lnTo>
                  <a:lnTo>
                    <a:pt x="2707106" y="68567"/>
                  </a:lnTo>
                  <a:lnTo>
                    <a:pt x="2707106" y="695947"/>
                  </a:lnTo>
                  <a:lnTo>
                    <a:pt x="2701713" y="722639"/>
                  </a:lnTo>
                  <a:lnTo>
                    <a:pt x="2687008" y="744439"/>
                  </a:lnTo>
                  <a:lnTo>
                    <a:pt x="2665208" y="759137"/>
                  </a:lnTo>
                  <a:lnTo>
                    <a:pt x="2638526" y="764527"/>
                  </a:lnTo>
                  <a:lnTo>
                    <a:pt x="68579" y="764527"/>
                  </a:lnTo>
                  <a:lnTo>
                    <a:pt x="41887" y="759137"/>
                  </a:lnTo>
                  <a:lnTo>
                    <a:pt x="20088" y="744439"/>
                  </a:lnTo>
                  <a:lnTo>
                    <a:pt x="5389" y="722639"/>
                  </a:lnTo>
                  <a:lnTo>
                    <a:pt x="0" y="695947"/>
                  </a:lnTo>
                  <a:lnTo>
                    <a:pt x="0" y="68567"/>
                  </a:lnTo>
                  <a:close/>
                </a:path>
              </a:pathLst>
            </a:custGeom>
            <a:ln w="14287">
              <a:solidFill>
                <a:srgbClr val="D2C5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17537" y="4086974"/>
              <a:ext cx="57150" cy="764540"/>
            </a:xfrm>
            <a:custGeom>
              <a:avLst/>
              <a:gdLst/>
              <a:ahLst/>
              <a:cxnLst/>
              <a:rect l="l" t="t" r="r" b="b"/>
              <a:pathLst>
                <a:path w="57150" h="764539">
                  <a:moveTo>
                    <a:pt x="28575" y="0"/>
                  </a:moveTo>
                  <a:lnTo>
                    <a:pt x="17450" y="2244"/>
                  </a:lnTo>
                  <a:lnTo>
                    <a:pt x="8367" y="8367"/>
                  </a:lnTo>
                  <a:lnTo>
                    <a:pt x="2244" y="17450"/>
                  </a:lnTo>
                  <a:lnTo>
                    <a:pt x="0" y="28575"/>
                  </a:lnTo>
                  <a:lnTo>
                    <a:pt x="0" y="735952"/>
                  </a:lnTo>
                  <a:lnTo>
                    <a:pt x="2244" y="747071"/>
                  </a:lnTo>
                  <a:lnTo>
                    <a:pt x="8367" y="756154"/>
                  </a:lnTo>
                  <a:lnTo>
                    <a:pt x="17450" y="762280"/>
                  </a:lnTo>
                  <a:lnTo>
                    <a:pt x="28575" y="764527"/>
                  </a:lnTo>
                  <a:lnTo>
                    <a:pt x="39699" y="762280"/>
                  </a:lnTo>
                  <a:lnTo>
                    <a:pt x="48782" y="756154"/>
                  </a:lnTo>
                  <a:lnTo>
                    <a:pt x="54905" y="747071"/>
                  </a:lnTo>
                  <a:lnTo>
                    <a:pt x="57150" y="735952"/>
                  </a:lnTo>
                  <a:lnTo>
                    <a:pt x="57150" y="28575"/>
                  </a:lnTo>
                  <a:lnTo>
                    <a:pt x="54905" y="17450"/>
                  </a:lnTo>
                  <a:lnTo>
                    <a:pt x="48782" y="8367"/>
                  </a:lnTo>
                  <a:lnTo>
                    <a:pt x="39699" y="2244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72516" y="4173728"/>
            <a:ext cx="2299335" cy="5645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National</a:t>
            </a:r>
            <a:r>
              <a:rPr sz="1350" spc="-4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35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Security</a:t>
            </a:r>
            <a:endParaRPr sz="1350">
              <a:latin typeface="Times New Roman" panose="02020603050405020304"/>
              <a:cs typeface="Times New Roman" panose="02020603050405020304"/>
            </a:endParaRPr>
          </a:p>
          <a:p>
            <a:pPr marL="12700" marR="5080">
              <a:lnSpc>
                <a:spcPct val="121000"/>
              </a:lnSpc>
              <a:spcBef>
                <a:spcPts val="430"/>
              </a:spcBef>
            </a:pPr>
            <a:r>
              <a:rPr sz="7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Protects</a:t>
            </a:r>
            <a:r>
              <a:rPr sz="750" spc="-2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critical</a:t>
            </a:r>
            <a:r>
              <a:rPr sz="75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infrastructure</a:t>
            </a:r>
            <a:r>
              <a:rPr sz="750" spc="-4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75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citizen</a:t>
            </a:r>
            <a:r>
              <a:rPr sz="750" spc="-2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data</a:t>
            </a:r>
            <a:r>
              <a:rPr sz="750" spc="-1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750" spc="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foreign</a:t>
            </a:r>
            <a:r>
              <a:rPr sz="750" spc="5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exploitation</a:t>
            </a:r>
            <a:endParaRPr sz="75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204082" y="4079830"/>
            <a:ext cx="2729230" cy="779145"/>
            <a:chOff x="3204082" y="4079830"/>
            <a:chExt cx="2729230" cy="779145"/>
          </a:xfrm>
        </p:grpSpPr>
        <p:sp>
          <p:nvSpPr>
            <p:cNvPr id="13" name="object 13"/>
            <p:cNvSpPr/>
            <p:nvPr/>
          </p:nvSpPr>
          <p:spPr>
            <a:xfrm>
              <a:off x="3218433" y="4086974"/>
              <a:ext cx="2707640" cy="764540"/>
            </a:xfrm>
            <a:custGeom>
              <a:avLst/>
              <a:gdLst/>
              <a:ahLst/>
              <a:cxnLst/>
              <a:rect l="l" t="t" r="r" b="b"/>
              <a:pathLst>
                <a:path w="2707640" h="764539">
                  <a:moveTo>
                    <a:pt x="2638552" y="0"/>
                  </a:moveTo>
                  <a:lnTo>
                    <a:pt x="68580" y="0"/>
                  </a:lnTo>
                  <a:lnTo>
                    <a:pt x="41898" y="5387"/>
                  </a:lnTo>
                  <a:lnTo>
                    <a:pt x="20097" y="20081"/>
                  </a:lnTo>
                  <a:lnTo>
                    <a:pt x="5393" y="41876"/>
                  </a:lnTo>
                  <a:lnTo>
                    <a:pt x="0" y="68567"/>
                  </a:lnTo>
                  <a:lnTo>
                    <a:pt x="0" y="695947"/>
                  </a:lnTo>
                  <a:lnTo>
                    <a:pt x="5393" y="722639"/>
                  </a:lnTo>
                  <a:lnTo>
                    <a:pt x="20097" y="744439"/>
                  </a:lnTo>
                  <a:lnTo>
                    <a:pt x="41898" y="759137"/>
                  </a:lnTo>
                  <a:lnTo>
                    <a:pt x="68580" y="764527"/>
                  </a:lnTo>
                  <a:lnTo>
                    <a:pt x="2638552" y="764527"/>
                  </a:lnTo>
                  <a:lnTo>
                    <a:pt x="2665233" y="759137"/>
                  </a:lnTo>
                  <a:lnTo>
                    <a:pt x="2687034" y="744439"/>
                  </a:lnTo>
                  <a:lnTo>
                    <a:pt x="2701738" y="722639"/>
                  </a:lnTo>
                  <a:lnTo>
                    <a:pt x="2707132" y="695947"/>
                  </a:lnTo>
                  <a:lnTo>
                    <a:pt x="2707132" y="68567"/>
                  </a:lnTo>
                  <a:lnTo>
                    <a:pt x="2701738" y="41876"/>
                  </a:lnTo>
                  <a:lnTo>
                    <a:pt x="2687034" y="20081"/>
                  </a:lnTo>
                  <a:lnTo>
                    <a:pt x="2665233" y="5387"/>
                  </a:lnTo>
                  <a:lnTo>
                    <a:pt x="2638552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218433" y="4086974"/>
              <a:ext cx="2707640" cy="764540"/>
            </a:xfrm>
            <a:custGeom>
              <a:avLst/>
              <a:gdLst/>
              <a:ahLst/>
              <a:cxnLst/>
              <a:rect l="l" t="t" r="r" b="b"/>
              <a:pathLst>
                <a:path w="2707640" h="764539">
                  <a:moveTo>
                    <a:pt x="0" y="68567"/>
                  </a:moveTo>
                  <a:lnTo>
                    <a:pt x="5393" y="41876"/>
                  </a:lnTo>
                  <a:lnTo>
                    <a:pt x="20097" y="20081"/>
                  </a:lnTo>
                  <a:lnTo>
                    <a:pt x="41898" y="5387"/>
                  </a:lnTo>
                  <a:lnTo>
                    <a:pt x="68580" y="0"/>
                  </a:lnTo>
                  <a:lnTo>
                    <a:pt x="2638552" y="0"/>
                  </a:lnTo>
                  <a:lnTo>
                    <a:pt x="2665233" y="5387"/>
                  </a:lnTo>
                  <a:lnTo>
                    <a:pt x="2687034" y="20081"/>
                  </a:lnTo>
                  <a:lnTo>
                    <a:pt x="2701738" y="41876"/>
                  </a:lnTo>
                  <a:lnTo>
                    <a:pt x="2707132" y="68567"/>
                  </a:lnTo>
                  <a:lnTo>
                    <a:pt x="2707132" y="695947"/>
                  </a:lnTo>
                  <a:lnTo>
                    <a:pt x="2701738" y="722639"/>
                  </a:lnTo>
                  <a:lnTo>
                    <a:pt x="2687034" y="744439"/>
                  </a:lnTo>
                  <a:lnTo>
                    <a:pt x="2665233" y="759137"/>
                  </a:lnTo>
                  <a:lnTo>
                    <a:pt x="2638552" y="764527"/>
                  </a:lnTo>
                  <a:lnTo>
                    <a:pt x="68580" y="764527"/>
                  </a:lnTo>
                  <a:lnTo>
                    <a:pt x="41898" y="759137"/>
                  </a:lnTo>
                  <a:lnTo>
                    <a:pt x="20097" y="744439"/>
                  </a:lnTo>
                  <a:lnTo>
                    <a:pt x="5393" y="722639"/>
                  </a:lnTo>
                  <a:lnTo>
                    <a:pt x="0" y="695947"/>
                  </a:lnTo>
                  <a:lnTo>
                    <a:pt x="0" y="68567"/>
                  </a:lnTo>
                  <a:close/>
                </a:path>
              </a:pathLst>
            </a:custGeom>
            <a:ln w="14287">
              <a:solidFill>
                <a:srgbClr val="D2C5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204082" y="4086974"/>
              <a:ext cx="57150" cy="764540"/>
            </a:xfrm>
            <a:custGeom>
              <a:avLst/>
              <a:gdLst/>
              <a:ahLst/>
              <a:cxnLst/>
              <a:rect l="l" t="t" r="r" b="b"/>
              <a:pathLst>
                <a:path w="57150" h="764539">
                  <a:moveTo>
                    <a:pt x="28575" y="0"/>
                  </a:moveTo>
                  <a:lnTo>
                    <a:pt x="17466" y="2244"/>
                  </a:lnTo>
                  <a:lnTo>
                    <a:pt x="8381" y="8367"/>
                  </a:lnTo>
                  <a:lnTo>
                    <a:pt x="2250" y="17450"/>
                  </a:lnTo>
                  <a:lnTo>
                    <a:pt x="0" y="28575"/>
                  </a:lnTo>
                  <a:lnTo>
                    <a:pt x="0" y="735952"/>
                  </a:lnTo>
                  <a:lnTo>
                    <a:pt x="2250" y="747071"/>
                  </a:lnTo>
                  <a:lnTo>
                    <a:pt x="8381" y="756154"/>
                  </a:lnTo>
                  <a:lnTo>
                    <a:pt x="17466" y="762280"/>
                  </a:lnTo>
                  <a:lnTo>
                    <a:pt x="28575" y="764527"/>
                  </a:lnTo>
                  <a:lnTo>
                    <a:pt x="39737" y="762280"/>
                  </a:lnTo>
                  <a:lnTo>
                    <a:pt x="48815" y="756154"/>
                  </a:lnTo>
                  <a:lnTo>
                    <a:pt x="54917" y="747071"/>
                  </a:lnTo>
                  <a:lnTo>
                    <a:pt x="57150" y="735952"/>
                  </a:lnTo>
                  <a:lnTo>
                    <a:pt x="57150" y="28575"/>
                  </a:lnTo>
                  <a:lnTo>
                    <a:pt x="54917" y="17450"/>
                  </a:lnTo>
                  <a:lnTo>
                    <a:pt x="48815" y="8367"/>
                  </a:lnTo>
                  <a:lnTo>
                    <a:pt x="39737" y="2244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359277" y="4173728"/>
            <a:ext cx="2284730" cy="425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Economic</a:t>
            </a:r>
            <a:r>
              <a:rPr sz="1350" spc="-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35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Independence</a:t>
            </a:r>
            <a:endParaRPr sz="135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7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Enables</a:t>
            </a:r>
            <a:r>
              <a:rPr sz="75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Somalia</a:t>
            </a:r>
            <a:r>
              <a:rPr sz="75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750" spc="-1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negotiate</a:t>
            </a:r>
            <a:r>
              <a:rPr sz="75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digital</a:t>
            </a:r>
            <a:r>
              <a:rPr sz="75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trade</a:t>
            </a:r>
            <a:r>
              <a:rPr sz="75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750" spc="-1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its</a:t>
            </a:r>
            <a:r>
              <a:rPr sz="750" spc="-2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own</a:t>
            </a:r>
            <a:r>
              <a:rPr sz="750" spc="-1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terms</a:t>
            </a:r>
            <a:endParaRPr sz="75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990716" y="4079671"/>
            <a:ext cx="2729230" cy="779145"/>
            <a:chOff x="5990716" y="4079671"/>
            <a:chExt cx="2729230" cy="779145"/>
          </a:xfrm>
        </p:grpSpPr>
        <p:sp>
          <p:nvSpPr>
            <p:cNvPr id="18" name="object 18"/>
            <p:cNvSpPr/>
            <p:nvPr/>
          </p:nvSpPr>
          <p:spPr>
            <a:xfrm>
              <a:off x="6004940" y="4086974"/>
              <a:ext cx="2707640" cy="764540"/>
            </a:xfrm>
            <a:custGeom>
              <a:avLst/>
              <a:gdLst/>
              <a:ahLst/>
              <a:cxnLst/>
              <a:rect l="l" t="t" r="r" b="b"/>
              <a:pathLst>
                <a:path w="2707640" h="764539">
                  <a:moveTo>
                    <a:pt x="2638552" y="0"/>
                  </a:moveTo>
                  <a:lnTo>
                    <a:pt x="68580" y="0"/>
                  </a:lnTo>
                  <a:lnTo>
                    <a:pt x="41898" y="5387"/>
                  </a:lnTo>
                  <a:lnTo>
                    <a:pt x="20097" y="20081"/>
                  </a:lnTo>
                  <a:lnTo>
                    <a:pt x="5393" y="41876"/>
                  </a:lnTo>
                  <a:lnTo>
                    <a:pt x="0" y="68567"/>
                  </a:lnTo>
                  <a:lnTo>
                    <a:pt x="0" y="695947"/>
                  </a:lnTo>
                  <a:lnTo>
                    <a:pt x="5393" y="722639"/>
                  </a:lnTo>
                  <a:lnTo>
                    <a:pt x="20097" y="744439"/>
                  </a:lnTo>
                  <a:lnTo>
                    <a:pt x="41898" y="759137"/>
                  </a:lnTo>
                  <a:lnTo>
                    <a:pt x="68580" y="764527"/>
                  </a:lnTo>
                  <a:lnTo>
                    <a:pt x="2638552" y="764527"/>
                  </a:lnTo>
                  <a:lnTo>
                    <a:pt x="2665233" y="759137"/>
                  </a:lnTo>
                  <a:lnTo>
                    <a:pt x="2687034" y="744439"/>
                  </a:lnTo>
                  <a:lnTo>
                    <a:pt x="2701738" y="722639"/>
                  </a:lnTo>
                  <a:lnTo>
                    <a:pt x="2707132" y="695947"/>
                  </a:lnTo>
                  <a:lnTo>
                    <a:pt x="2707132" y="68567"/>
                  </a:lnTo>
                  <a:lnTo>
                    <a:pt x="2701738" y="41876"/>
                  </a:lnTo>
                  <a:lnTo>
                    <a:pt x="2687034" y="20081"/>
                  </a:lnTo>
                  <a:lnTo>
                    <a:pt x="2665233" y="5387"/>
                  </a:lnTo>
                  <a:lnTo>
                    <a:pt x="2638552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004940" y="4086974"/>
              <a:ext cx="2707640" cy="764540"/>
            </a:xfrm>
            <a:custGeom>
              <a:avLst/>
              <a:gdLst/>
              <a:ahLst/>
              <a:cxnLst/>
              <a:rect l="l" t="t" r="r" b="b"/>
              <a:pathLst>
                <a:path w="2707640" h="764539">
                  <a:moveTo>
                    <a:pt x="0" y="68567"/>
                  </a:moveTo>
                  <a:lnTo>
                    <a:pt x="5393" y="41876"/>
                  </a:lnTo>
                  <a:lnTo>
                    <a:pt x="20097" y="20081"/>
                  </a:lnTo>
                  <a:lnTo>
                    <a:pt x="41898" y="5387"/>
                  </a:lnTo>
                  <a:lnTo>
                    <a:pt x="68580" y="0"/>
                  </a:lnTo>
                  <a:lnTo>
                    <a:pt x="2638552" y="0"/>
                  </a:lnTo>
                  <a:lnTo>
                    <a:pt x="2665233" y="5387"/>
                  </a:lnTo>
                  <a:lnTo>
                    <a:pt x="2687034" y="20081"/>
                  </a:lnTo>
                  <a:lnTo>
                    <a:pt x="2701738" y="41876"/>
                  </a:lnTo>
                  <a:lnTo>
                    <a:pt x="2707132" y="68567"/>
                  </a:lnTo>
                  <a:lnTo>
                    <a:pt x="2707132" y="695947"/>
                  </a:lnTo>
                  <a:lnTo>
                    <a:pt x="2701738" y="722639"/>
                  </a:lnTo>
                  <a:lnTo>
                    <a:pt x="2687034" y="744439"/>
                  </a:lnTo>
                  <a:lnTo>
                    <a:pt x="2665233" y="759137"/>
                  </a:lnTo>
                  <a:lnTo>
                    <a:pt x="2638552" y="764527"/>
                  </a:lnTo>
                  <a:lnTo>
                    <a:pt x="68580" y="764527"/>
                  </a:lnTo>
                  <a:lnTo>
                    <a:pt x="41898" y="759137"/>
                  </a:lnTo>
                  <a:lnTo>
                    <a:pt x="20097" y="744439"/>
                  </a:lnTo>
                  <a:lnTo>
                    <a:pt x="5393" y="722639"/>
                  </a:lnTo>
                  <a:lnTo>
                    <a:pt x="0" y="695947"/>
                  </a:lnTo>
                  <a:lnTo>
                    <a:pt x="0" y="68567"/>
                  </a:lnTo>
                  <a:close/>
                </a:path>
              </a:pathLst>
            </a:custGeom>
            <a:ln w="14287">
              <a:solidFill>
                <a:srgbClr val="D2C5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990716" y="4086974"/>
              <a:ext cx="57150" cy="764540"/>
            </a:xfrm>
            <a:custGeom>
              <a:avLst/>
              <a:gdLst/>
              <a:ahLst/>
              <a:cxnLst/>
              <a:rect l="l" t="t" r="r" b="b"/>
              <a:pathLst>
                <a:path w="57150" h="764539">
                  <a:moveTo>
                    <a:pt x="28575" y="0"/>
                  </a:moveTo>
                  <a:lnTo>
                    <a:pt x="17466" y="2244"/>
                  </a:lnTo>
                  <a:lnTo>
                    <a:pt x="8382" y="8367"/>
                  </a:lnTo>
                  <a:lnTo>
                    <a:pt x="2250" y="17450"/>
                  </a:lnTo>
                  <a:lnTo>
                    <a:pt x="0" y="28575"/>
                  </a:lnTo>
                  <a:lnTo>
                    <a:pt x="0" y="735952"/>
                  </a:lnTo>
                  <a:lnTo>
                    <a:pt x="2250" y="747071"/>
                  </a:lnTo>
                  <a:lnTo>
                    <a:pt x="8382" y="756154"/>
                  </a:lnTo>
                  <a:lnTo>
                    <a:pt x="17466" y="762280"/>
                  </a:lnTo>
                  <a:lnTo>
                    <a:pt x="28575" y="764527"/>
                  </a:lnTo>
                  <a:lnTo>
                    <a:pt x="39683" y="762280"/>
                  </a:lnTo>
                  <a:lnTo>
                    <a:pt x="48767" y="756154"/>
                  </a:lnTo>
                  <a:lnTo>
                    <a:pt x="54899" y="747071"/>
                  </a:lnTo>
                  <a:lnTo>
                    <a:pt x="57150" y="735952"/>
                  </a:lnTo>
                  <a:lnTo>
                    <a:pt x="57150" y="28575"/>
                  </a:lnTo>
                  <a:lnTo>
                    <a:pt x="54899" y="17450"/>
                  </a:lnTo>
                  <a:lnTo>
                    <a:pt x="48767" y="8367"/>
                  </a:lnTo>
                  <a:lnTo>
                    <a:pt x="39683" y="2244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6146419" y="4173728"/>
            <a:ext cx="2194560" cy="425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Citizen</a:t>
            </a:r>
            <a:r>
              <a:rPr sz="1350" spc="-4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35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Trust</a:t>
            </a:r>
            <a:endParaRPr sz="135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7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Builds</a:t>
            </a:r>
            <a:r>
              <a:rPr sz="750" spc="-4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confidence</a:t>
            </a:r>
            <a:r>
              <a:rPr sz="750" spc="-3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750" spc="-3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Somalia's</a:t>
            </a:r>
            <a:r>
              <a:rPr sz="750" spc="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growing</a:t>
            </a:r>
            <a:r>
              <a:rPr sz="750" spc="-3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digital</a:t>
            </a:r>
            <a:r>
              <a:rPr sz="750" spc="-3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economy</a:t>
            </a:r>
            <a:endParaRPr sz="75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7989823" y="4858111"/>
            <a:ext cx="1096010" cy="257810"/>
            <a:chOff x="7989823" y="4858111"/>
            <a:chExt cx="1096010" cy="257810"/>
          </a:xfrm>
        </p:grpSpPr>
        <p:sp>
          <p:nvSpPr>
            <p:cNvPr id="23" name="object 23">
              <a:hlinkClick r:id="rId3"/>
            </p:cNvPr>
            <p:cNvSpPr/>
            <p:nvPr/>
          </p:nvSpPr>
          <p:spPr>
            <a:xfrm>
              <a:off x="7996173" y="4864461"/>
              <a:ext cx="1083310" cy="245110"/>
            </a:xfrm>
            <a:custGeom>
              <a:avLst/>
              <a:gdLst/>
              <a:ahLst/>
              <a:cxnLst/>
              <a:rect l="l" t="t" r="r" b="b"/>
              <a:pathLst>
                <a:path w="1083309" h="245110">
                  <a:moveTo>
                    <a:pt x="1083017" y="0"/>
                  </a:moveTo>
                  <a:lnTo>
                    <a:pt x="0" y="0"/>
                  </a:lnTo>
                  <a:lnTo>
                    <a:pt x="0" y="244754"/>
                  </a:lnTo>
                  <a:lnTo>
                    <a:pt x="1083017" y="244754"/>
                  </a:lnTo>
                  <a:lnTo>
                    <a:pt x="10830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>
              <a:hlinkClick r:id="rId3"/>
            </p:cNvPr>
            <p:cNvSpPr/>
            <p:nvPr/>
          </p:nvSpPr>
          <p:spPr>
            <a:xfrm>
              <a:off x="7996173" y="4864461"/>
              <a:ext cx="1083310" cy="245110"/>
            </a:xfrm>
            <a:custGeom>
              <a:avLst/>
              <a:gdLst/>
              <a:ahLst/>
              <a:cxnLst/>
              <a:rect l="l" t="t" r="r" b="b"/>
              <a:pathLst>
                <a:path w="1083309" h="245110">
                  <a:moveTo>
                    <a:pt x="0" y="244754"/>
                  </a:moveTo>
                  <a:lnTo>
                    <a:pt x="1083017" y="244754"/>
                  </a:lnTo>
                  <a:lnTo>
                    <a:pt x="1083017" y="0"/>
                  </a:lnTo>
                  <a:lnTo>
                    <a:pt x="0" y="0"/>
                  </a:lnTo>
                  <a:lnTo>
                    <a:pt x="0" y="24475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33350"/>
            <a:ext cx="3429000" cy="5010150"/>
            <a:chOff x="0" y="0"/>
            <a:chExt cx="3429000" cy="51435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3429000" cy="5143500"/>
            </a:xfrm>
            <a:custGeom>
              <a:avLst/>
              <a:gdLst/>
              <a:ahLst/>
              <a:cxnLst/>
              <a:rect l="l" t="t" r="r" b="b"/>
              <a:pathLst>
                <a:path w="3429000" h="5143500">
                  <a:moveTo>
                    <a:pt x="3429000" y="0"/>
                  </a:moveTo>
                  <a:lnTo>
                    <a:pt x="0" y="0"/>
                  </a:lnTo>
                  <a:lnTo>
                    <a:pt x="0" y="5143500"/>
                  </a:lnTo>
                  <a:lnTo>
                    <a:pt x="3429000" y="5143500"/>
                  </a:lnTo>
                  <a:lnTo>
                    <a:pt x="3429000" y="0"/>
                  </a:lnTo>
                  <a:close/>
                </a:path>
              </a:pathLst>
            </a:custGeom>
            <a:solidFill>
              <a:srgbClr val="9DC3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 descr="preencoded.png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2937" y="1500250"/>
              <a:ext cx="2143125" cy="2142998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3809365" y="342265"/>
            <a:ext cx="609600" cy="200025"/>
          </a:xfrm>
          <a:custGeom>
            <a:avLst/>
            <a:gdLst/>
            <a:ahLst/>
            <a:cxnLst/>
            <a:rect l="l" t="t" r="r" b="b"/>
            <a:pathLst>
              <a:path w="609600" h="200025">
                <a:moveTo>
                  <a:pt x="509650" y="0"/>
                </a:moveTo>
                <a:lnTo>
                  <a:pt x="99949" y="0"/>
                </a:lnTo>
                <a:lnTo>
                  <a:pt x="61025" y="7866"/>
                </a:lnTo>
                <a:lnTo>
                  <a:pt x="29257" y="29305"/>
                </a:lnTo>
                <a:lnTo>
                  <a:pt x="7848" y="61079"/>
                </a:lnTo>
                <a:lnTo>
                  <a:pt x="0" y="99949"/>
                </a:lnTo>
                <a:lnTo>
                  <a:pt x="7848" y="138872"/>
                </a:lnTo>
                <a:lnTo>
                  <a:pt x="29257" y="170640"/>
                </a:lnTo>
                <a:lnTo>
                  <a:pt x="61025" y="192049"/>
                </a:lnTo>
                <a:lnTo>
                  <a:pt x="99949" y="199898"/>
                </a:lnTo>
                <a:lnTo>
                  <a:pt x="509650" y="199898"/>
                </a:lnTo>
                <a:lnTo>
                  <a:pt x="548574" y="192049"/>
                </a:lnTo>
                <a:lnTo>
                  <a:pt x="580342" y="170640"/>
                </a:lnTo>
                <a:lnTo>
                  <a:pt x="601751" y="138872"/>
                </a:lnTo>
                <a:lnTo>
                  <a:pt x="609600" y="99949"/>
                </a:lnTo>
                <a:lnTo>
                  <a:pt x="601751" y="61079"/>
                </a:lnTo>
                <a:lnTo>
                  <a:pt x="580342" y="29305"/>
                </a:lnTo>
                <a:lnTo>
                  <a:pt x="548574" y="7866"/>
                </a:lnTo>
                <a:lnTo>
                  <a:pt x="509650" y="0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862578" y="375615"/>
            <a:ext cx="516255" cy="125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65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STAKES</a:t>
            </a:r>
            <a:endParaRPr sz="6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3797300" y="545668"/>
            <a:ext cx="4716145" cy="97409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ts val="3810"/>
              </a:lnSpc>
              <a:spcBef>
                <a:spcPts val="45"/>
              </a:spcBef>
            </a:pPr>
            <a:r>
              <a:rPr sz="3050" dirty="0"/>
              <a:t>3</a:t>
            </a:r>
            <a:r>
              <a:rPr sz="3050" spc="-25" dirty="0"/>
              <a:t> </a:t>
            </a:r>
            <a:r>
              <a:rPr sz="3050" dirty="0"/>
              <a:t>Major</a:t>
            </a:r>
            <a:r>
              <a:rPr sz="3050" spc="-30" dirty="0"/>
              <a:t> </a:t>
            </a:r>
            <a:r>
              <a:rPr sz="3050" dirty="0"/>
              <a:t>Risks</a:t>
            </a:r>
            <a:r>
              <a:rPr sz="3050" spc="-30" dirty="0"/>
              <a:t> </a:t>
            </a:r>
            <a:r>
              <a:rPr sz="3050" dirty="0"/>
              <a:t>of</a:t>
            </a:r>
            <a:r>
              <a:rPr sz="3050" spc="-20" dirty="0"/>
              <a:t> </a:t>
            </a:r>
            <a:r>
              <a:rPr sz="3050" spc="-10" dirty="0"/>
              <a:t>Unsovereign </a:t>
            </a:r>
            <a:r>
              <a:rPr sz="3050" spc="-20" dirty="0"/>
              <a:t>Data</a:t>
            </a:r>
            <a:endParaRPr sz="3050"/>
          </a:p>
        </p:txBody>
      </p:sp>
      <p:grpSp>
        <p:nvGrpSpPr>
          <p:cNvPr id="8" name="object 8"/>
          <p:cNvGrpSpPr/>
          <p:nvPr/>
        </p:nvGrpSpPr>
        <p:grpSpPr>
          <a:xfrm>
            <a:off x="3809365" y="1712086"/>
            <a:ext cx="2426335" cy="1699895"/>
            <a:chOff x="3809365" y="1712086"/>
            <a:chExt cx="2426335" cy="1699895"/>
          </a:xfrm>
        </p:grpSpPr>
        <p:sp>
          <p:nvSpPr>
            <p:cNvPr id="9" name="object 9"/>
            <p:cNvSpPr/>
            <p:nvPr/>
          </p:nvSpPr>
          <p:spPr>
            <a:xfrm>
              <a:off x="3809365" y="1712086"/>
              <a:ext cx="2426335" cy="1699895"/>
            </a:xfrm>
            <a:custGeom>
              <a:avLst/>
              <a:gdLst/>
              <a:ahLst/>
              <a:cxnLst/>
              <a:rect l="l" t="t" r="r" b="b"/>
              <a:pathLst>
                <a:path w="2426335" h="1699895">
                  <a:moveTo>
                    <a:pt x="2426208" y="163068"/>
                  </a:moveTo>
                  <a:lnTo>
                    <a:pt x="2420378" y="119735"/>
                  </a:lnTo>
                  <a:lnTo>
                    <a:pt x="2403932" y="80772"/>
                  </a:lnTo>
                  <a:lnTo>
                    <a:pt x="2378430" y="47777"/>
                  </a:lnTo>
                  <a:lnTo>
                    <a:pt x="2345436" y="22275"/>
                  </a:lnTo>
                  <a:lnTo>
                    <a:pt x="2306472" y="5829"/>
                  </a:lnTo>
                  <a:lnTo>
                    <a:pt x="2263140" y="0"/>
                  </a:lnTo>
                  <a:lnTo>
                    <a:pt x="162941" y="0"/>
                  </a:lnTo>
                  <a:lnTo>
                    <a:pt x="119595" y="5829"/>
                  </a:lnTo>
                  <a:lnTo>
                    <a:pt x="80670" y="22275"/>
                  </a:lnTo>
                  <a:lnTo>
                    <a:pt x="47701" y="47777"/>
                  </a:lnTo>
                  <a:lnTo>
                    <a:pt x="22225" y="80772"/>
                  </a:lnTo>
                  <a:lnTo>
                    <a:pt x="5816" y="119735"/>
                  </a:lnTo>
                  <a:lnTo>
                    <a:pt x="0" y="163068"/>
                  </a:lnTo>
                  <a:lnTo>
                    <a:pt x="0" y="1536827"/>
                  </a:lnTo>
                  <a:lnTo>
                    <a:pt x="5816" y="1580172"/>
                  </a:lnTo>
                  <a:lnTo>
                    <a:pt x="22225" y="1619123"/>
                  </a:lnTo>
                  <a:lnTo>
                    <a:pt x="47701" y="1652130"/>
                  </a:lnTo>
                  <a:lnTo>
                    <a:pt x="80670" y="1677631"/>
                  </a:lnTo>
                  <a:lnTo>
                    <a:pt x="119595" y="1694078"/>
                  </a:lnTo>
                  <a:lnTo>
                    <a:pt x="162941" y="1699895"/>
                  </a:lnTo>
                  <a:lnTo>
                    <a:pt x="2263140" y="1699895"/>
                  </a:lnTo>
                  <a:lnTo>
                    <a:pt x="2306472" y="1694078"/>
                  </a:lnTo>
                  <a:lnTo>
                    <a:pt x="2345436" y="1677631"/>
                  </a:lnTo>
                  <a:lnTo>
                    <a:pt x="2378430" y="1652130"/>
                  </a:lnTo>
                  <a:lnTo>
                    <a:pt x="2403932" y="1619123"/>
                  </a:lnTo>
                  <a:lnTo>
                    <a:pt x="2420378" y="1580172"/>
                  </a:lnTo>
                  <a:lnTo>
                    <a:pt x="2426208" y="1536827"/>
                  </a:lnTo>
                  <a:lnTo>
                    <a:pt x="2426208" y="163068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10685" y="1922864"/>
              <a:ext cx="140615" cy="121619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3905758" y="2224532"/>
            <a:ext cx="2003425" cy="106934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199390">
              <a:lnSpc>
                <a:spcPct val="104000"/>
              </a:lnSpc>
              <a:spcBef>
                <a:spcPts val="25"/>
              </a:spcBef>
            </a:pPr>
            <a:r>
              <a:rPr sz="15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Foreign</a:t>
            </a:r>
            <a:r>
              <a:rPr sz="1500" spc="-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Surveillance</a:t>
            </a:r>
            <a:r>
              <a:rPr sz="1500" spc="-5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&amp; </a:t>
            </a:r>
            <a:r>
              <a:rPr sz="150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Exploitation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12700" marR="5080">
              <a:lnSpc>
                <a:spcPct val="130000"/>
              </a:lnSpc>
              <a:spcBef>
                <a:spcPts val="585"/>
              </a:spcBef>
            </a:pP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Somali citizen</a:t>
            </a:r>
            <a:r>
              <a:rPr sz="850" spc="-4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data</a:t>
            </a:r>
            <a:r>
              <a:rPr sz="850" spc="-3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stored</a:t>
            </a:r>
            <a:r>
              <a:rPr sz="85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abroad</a:t>
            </a:r>
            <a:r>
              <a:rPr sz="850" spc="-4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85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subject</a:t>
            </a:r>
            <a:r>
              <a:rPr sz="850" spc="-3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spc="-2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foreign </a:t>
            </a:r>
            <a:r>
              <a:rPr sz="85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intelligence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laws</a:t>
            </a:r>
            <a:r>
              <a:rPr sz="850" spc="-1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—</a:t>
            </a:r>
            <a:r>
              <a:rPr sz="850" spc="-1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no Somali</a:t>
            </a:r>
            <a:r>
              <a:rPr sz="850" spc="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legal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recourse</a:t>
            </a:r>
            <a:r>
              <a:rPr sz="850" spc="-5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exists.</a:t>
            </a:r>
            <a:endParaRPr sz="85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337427" y="1712086"/>
            <a:ext cx="2426335" cy="1699895"/>
            <a:chOff x="6337427" y="1712086"/>
            <a:chExt cx="2426335" cy="1699895"/>
          </a:xfrm>
        </p:grpSpPr>
        <p:sp>
          <p:nvSpPr>
            <p:cNvPr id="13" name="object 13"/>
            <p:cNvSpPr/>
            <p:nvPr/>
          </p:nvSpPr>
          <p:spPr>
            <a:xfrm>
              <a:off x="6337427" y="1712086"/>
              <a:ext cx="2426335" cy="1699895"/>
            </a:xfrm>
            <a:custGeom>
              <a:avLst/>
              <a:gdLst/>
              <a:ahLst/>
              <a:cxnLst/>
              <a:rect l="l" t="t" r="r" b="b"/>
              <a:pathLst>
                <a:path w="2426334" h="1699895">
                  <a:moveTo>
                    <a:pt x="2426208" y="163068"/>
                  </a:moveTo>
                  <a:lnTo>
                    <a:pt x="2420378" y="119735"/>
                  </a:lnTo>
                  <a:lnTo>
                    <a:pt x="2403970" y="80772"/>
                  </a:lnTo>
                  <a:lnTo>
                    <a:pt x="2378494" y="47777"/>
                  </a:lnTo>
                  <a:lnTo>
                    <a:pt x="2345525" y="22275"/>
                  </a:lnTo>
                  <a:lnTo>
                    <a:pt x="2306599" y="5829"/>
                  </a:lnTo>
                  <a:lnTo>
                    <a:pt x="2263267" y="0"/>
                  </a:lnTo>
                  <a:lnTo>
                    <a:pt x="163068" y="0"/>
                  </a:lnTo>
                  <a:lnTo>
                    <a:pt x="119722" y="5829"/>
                  </a:lnTo>
                  <a:lnTo>
                    <a:pt x="80772" y="22275"/>
                  </a:lnTo>
                  <a:lnTo>
                    <a:pt x="47764" y="47777"/>
                  </a:lnTo>
                  <a:lnTo>
                    <a:pt x="22263" y="80772"/>
                  </a:lnTo>
                  <a:lnTo>
                    <a:pt x="5816" y="119735"/>
                  </a:lnTo>
                  <a:lnTo>
                    <a:pt x="0" y="163068"/>
                  </a:lnTo>
                  <a:lnTo>
                    <a:pt x="0" y="1536827"/>
                  </a:lnTo>
                  <a:lnTo>
                    <a:pt x="5816" y="1580172"/>
                  </a:lnTo>
                  <a:lnTo>
                    <a:pt x="22263" y="1619123"/>
                  </a:lnTo>
                  <a:lnTo>
                    <a:pt x="47764" y="1652130"/>
                  </a:lnTo>
                  <a:lnTo>
                    <a:pt x="80772" y="1677631"/>
                  </a:lnTo>
                  <a:lnTo>
                    <a:pt x="119722" y="1694078"/>
                  </a:lnTo>
                  <a:lnTo>
                    <a:pt x="163068" y="1699895"/>
                  </a:lnTo>
                  <a:lnTo>
                    <a:pt x="2263267" y="1699895"/>
                  </a:lnTo>
                  <a:lnTo>
                    <a:pt x="2306599" y="1694078"/>
                  </a:lnTo>
                  <a:lnTo>
                    <a:pt x="2345525" y="1677631"/>
                  </a:lnTo>
                  <a:lnTo>
                    <a:pt x="2378494" y="1652130"/>
                  </a:lnTo>
                  <a:lnTo>
                    <a:pt x="2403970" y="1619123"/>
                  </a:lnTo>
                  <a:lnTo>
                    <a:pt x="2420378" y="1580172"/>
                  </a:lnTo>
                  <a:lnTo>
                    <a:pt x="2426208" y="1536827"/>
                  </a:lnTo>
                  <a:lnTo>
                    <a:pt x="2426208" y="163068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38833" y="1913401"/>
              <a:ext cx="141108" cy="141587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6434454" y="2224532"/>
            <a:ext cx="2178050" cy="106934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360045">
              <a:lnSpc>
                <a:spcPct val="104000"/>
              </a:lnSpc>
              <a:spcBef>
                <a:spcPts val="25"/>
              </a:spcBef>
            </a:pPr>
            <a:r>
              <a:rPr sz="15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Regulatory</a:t>
            </a:r>
            <a:r>
              <a:rPr sz="1500" spc="-4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&amp;</a:t>
            </a:r>
            <a:r>
              <a:rPr sz="1500" spc="-1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Financial Penalties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12700" marR="5080">
              <a:lnSpc>
                <a:spcPct val="130000"/>
              </a:lnSpc>
              <a:spcBef>
                <a:spcPts val="585"/>
              </a:spcBef>
            </a:pPr>
            <a:r>
              <a:rPr sz="85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Non-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compliance</a:t>
            </a:r>
            <a:r>
              <a:rPr sz="850" spc="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850" spc="-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international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data</a:t>
            </a:r>
            <a:r>
              <a:rPr sz="850" spc="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standards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blocks</a:t>
            </a:r>
            <a:r>
              <a:rPr sz="850" spc="-2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global</a:t>
            </a:r>
            <a:r>
              <a:rPr sz="850" spc="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partnerships</a:t>
            </a:r>
            <a:r>
              <a:rPr sz="850" spc="-4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850" spc="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triggers</a:t>
            </a:r>
            <a:r>
              <a:rPr sz="850" spc="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costly sanctions.</a:t>
            </a:r>
            <a:endParaRPr sz="85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809365" y="3513835"/>
            <a:ext cx="4954270" cy="1287780"/>
            <a:chOff x="3809365" y="3513835"/>
            <a:chExt cx="4954270" cy="1287780"/>
          </a:xfrm>
        </p:grpSpPr>
        <p:sp>
          <p:nvSpPr>
            <p:cNvPr id="17" name="object 17"/>
            <p:cNvSpPr/>
            <p:nvPr/>
          </p:nvSpPr>
          <p:spPr>
            <a:xfrm>
              <a:off x="3809365" y="3513835"/>
              <a:ext cx="4954270" cy="1287780"/>
            </a:xfrm>
            <a:custGeom>
              <a:avLst/>
              <a:gdLst/>
              <a:ahLst/>
              <a:cxnLst/>
              <a:rect l="l" t="t" r="r" b="b"/>
              <a:pathLst>
                <a:path w="4954270" h="1287779">
                  <a:moveTo>
                    <a:pt x="4954270" y="163068"/>
                  </a:moveTo>
                  <a:lnTo>
                    <a:pt x="4948440" y="119735"/>
                  </a:lnTo>
                  <a:lnTo>
                    <a:pt x="4932032" y="80772"/>
                  </a:lnTo>
                  <a:lnTo>
                    <a:pt x="4906556" y="47777"/>
                  </a:lnTo>
                  <a:lnTo>
                    <a:pt x="4873587" y="22275"/>
                  </a:lnTo>
                  <a:lnTo>
                    <a:pt x="4834661" y="5829"/>
                  </a:lnTo>
                  <a:lnTo>
                    <a:pt x="4791329" y="0"/>
                  </a:lnTo>
                  <a:lnTo>
                    <a:pt x="162941" y="0"/>
                  </a:lnTo>
                  <a:lnTo>
                    <a:pt x="119595" y="5829"/>
                  </a:lnTo>
                  <a:lnTo>
                    <a:pt x="80670" y="22275"/>
                  </a:lnTo>
                  <a:lnTo>
                    <a:pt x="47701" y="47777"/>
                  </a:lnTo>
                  <a:lnTo>
                    <a:pt x="22225" y="80772"/>
                  </a:lnTo>
                  <a:lnTo>
                    <a:pt x="5816" y="119735"/>
                  </a:lnTo>
                  <a:lnTo>
                    <a:pt x="0" y="163068"/>
                  </a:lnTo>
                  <a:lnTo>
                    <a:pt x="0" y="1124267"/>
                  </a:lnTo>
                  <a:lnTo>
                    <a:pt x="5816" y="1167612"/>
                  </a:lnTo>
                  <a:lnTo>
                    <a:pt x="22225" y="1206550"/>
                  </a:lnTo>
                  <a:lnTo>
                    <a:pt x="47701" y="1239545"/>
                  </a:lnTo>
                  <a:lnTo>
                    <a:pt x="80670" y="1265034"/>
                  </a:lnTo>
                  <a:lnTo>
                    <a:pt x="119595" y="1281468"/>
                  </a:lnTo>
                  <a:lnTo>
                    <a:pt x="162941" y="1287284"/>
                  </a:lnTo>
                  <a:lnTo>
                    <a:pt x="4791329" y="1287284"/>
                  </a:lnTo>
                  <a:lnTo>
                    <a:pt x="4834661" y="1281468"/>
                  </a:lnTo>
                  <a:lnTo>
                    <a:pt x="4873587" y="1265034"/>
                  </a:lnTo>
                  <a:lnTo>
                    <a:pt x="4906556" y="1239545"/>
                  </a:lnTo>
                  <a:lnTo>
                    <a:pt x="4932032" y="1206550"/>
                  </a:lnTo>
                  <a:lnTo>
                    <a:pt x="4948440" y="1167612"/>
                  </a:lnTo>
                  <a:lnTo>
                    <a:pt x="4954270" y="1124267"/>
                  </a:lnTo>
                  <a:lnTo>
                    <a:pt x="4954270" y="163068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34312" y="3715183"/>
              <a:ext cx="93554" cy="140552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3905758" y="4026814"/>
            <a:ext cx="4394200" cy="657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Loss</a:t>
            </a:r>
            <a:r>
              <a:rPr sz="150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500" spc="-3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Digital</a:t>
            </a:r>
            <a:r>
              <a:rPr sz="1500" spc="-4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Governance</a:t>
            </a:r>
            <a:r>
              <a:rPr sz="1500" spc="-3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Control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12700" marR="5080">
              <a:lnSpc>
                <a:spcPct val="129000"/>
              </a:lnSpc>
              <a:spcBef>
                <a:spcPts val="530"/>
              </a:spcBef>
            </a:pP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Without</a:t>
            </a:r>
            <a:r>
              <a:rPr sz="850" spc="-2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sovereign</a:t>
            </a:r>
            <a:r>
              <a:rPr sz="850" spc="-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data</a:t>
            </a:r>
            <a:r>
              <a:rPr sz="850" spc="-4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frameworks,</a:t>
            </a:r>
            <a:r>
              <a:rPr sz="850" spc="-3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Somalia</a:t>
            </a:r>
            <a:r>
              <a:rPr sz="85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cannot</a:t>
            </a:r>
            <a:r>
              <a:rPr sz="850" spc="-3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enforce</a:t>
            </a:r>
            <a:r>
              <a:rPr sz="85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its</a:t>
            </a:r>
            <a:r>
              <a:rPr sz="850" spc="-4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own</a:t>
            </a:r>
            <a:r>
              <a:rPr sz="85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digital</a:t>
            </a:r>
            <a:r>
              <a:rPr sz="850" spc="-4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policies</a:t>
            </a:r>
            <a:r>
              <a:rPr sz="850" spc="-4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or</a:t>
            </a:r>
            <a:r>
              <a:rPr sz="85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protect</a:t>
            </a:r>
            <a:r>
              <a:rPr sz="850" spc="-3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public registries.</a:t>
            </a:r>
            <a:endParaRPr sz="85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7989823" y="4838019"/>
            <a:ext cx="1096010" cy="264795"/>
            <a:chOff x="7989823" y="4838019"/>
            <a:chExt cx="1096010" cy="264795"/>
          </a:xfrm>
        </p:grpSpPr>
        <p:sp>
          <p:nvSpPr>
            <p:cNvPr id="21" name="object 21">
              <a:hlinkClick r:id="rId6"/>
            </p:cNvPr>
            <p:cNvSpPr/>
            <p:nvPr/>
          </p:nvSpPr>
          <p:spPr>
            <a:xfrm>
              <a:off x="7996173" y="4844369"/>
              <a:ext cx="1083310" cy="252095"/>
            </a:xfrm>
            <a:custGeom>
              <a:avLst/>
              <a:gdLst/>
              <a:ahLst/>
              <a:cxnLst/>
              <a:rect l="l" t="t" r="r" b="b"/>
              <a:pathLst>
                <a:path w="1083309" h="252095">
                  <a:moveTo>
                    <a:pt x="1083017" y="0"/>
                  </a:moveTo>
                  <a:lnTo>
                    <a:pt x="0" y="0"/>
                  </a:lnTo>
                  <a:lnTo>
                    <a:pt x="0" y="251879"/>
                  </a:lnTo>
                  <a:lnTo>
                    <a:pt x="1083017" y="251879"/>
                  </a:lnTo>
                  <a:lnTo>
                    <a:pt x="10830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>
              <a:hlinkClick r:id="rId6"/>
            </p:cNvPr>
            <p:cNvSpPr/>
            <p:nvPr/>
          </p:nvSpPr>
          <p:spPr>
            <a:xfrm>
              <a:off x="7996173" y="4844369"/>
              <a:ext cx="1083310" cy="252095"/>
            </a:xfrm>
            <a:custGeom>
              <a:avLst/>
              <a:gdLst/>
              <a:ahLst/>
              <a:cxnLst/>
              <a:rect l="l" t="t" r="r" b="b"/>
              <a:pathLst>
                <a:path w="1083309" h="252095">
                  <a:moveTo>
                    <a:pt x="0" y="251879"/>
                  </a:moveTo>
                  <a:lnTo>
                    <a:pt x="1083017" y="251879"/>
                  </a:lnTo>
                  <a:lnTo>
                    <a:pt x="1083017" y="0"/>
                  </a:lnTo>
                  <a:lnTo>
                    <a:pt x="0" y="0"/>
                  </a:lnTo>
                  <a:lnTo>
                    <a:pt x="0" y="25187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3320" y="698658"/>
            <a:ext cx="937894" cy="232410"/>
            <a:chOff x="403320" y="698658"/>
            <a:chExt cx="937894" cy="232410"/>
          </a:xfrm>
        </p:grpSpPr>
        <p:sp>
          <p:nvSpPr>
            <p:cNvPr id="3" name="object 3"/>
            <p:cNvSpPr/>
            <p:nvPr/>
          </p:nvSpPr>
          <p:spPr>
            <a:xfrm>
              <a:off x="405701" y="701040"/>
              <a:ext cx="933450" cy="227329"/>
            </a:xfrm>
            <a:custGeom>
              <a:avLst/>
              <a:gdLst/>
              <a:ahLst/>
              <a:cxnLst/>
              <a:rect l="l" t="t" r="r" b="b"/>
              <a:pathLst>
                <a:path w="933450" h="227330">
                  <a:moveTo>
                    <a:pt x="819188" y="0"/>
                  </a:moveTo>
                  <a:lnTo>
                    <a:pt x="113665" y="0"/>
                  </a:lnTo>
                  <a:lnTo>
                    <a:pt x="69421" y="8937"/>
                  </a:lnTo>
                  <a:lnTo>
                    <a:pt x="33291" y="33305"/>
                  </a:lnTo>
                  <a:lnTo>
                    <a:pt x="8932" y="69437"/>
                  </a:lnTo>
                  <a:lnTo>
                    <a:pt x="0" y="113664"/>
                  </a:lnTo>
                  <a:lnTo>
                    <a:pt x="8932" y="157892"/>
                  </a:lnTo>
                  <a:lnTo>
                    <a:pt x="33291" y="194024"/>
                  </a:lnTo>
                  <a:lnTo>
                    <a:pt x="69421" y="218392"/>
                  </a:lnTo>
                  <a:lnTo>
                    <a:pt x="113665" y="227330"/>
                  </a:lnTo>
                  <a:lnTo>
                    <a:pt x="819188" y="227330"/>
                  </a:lnTo>
                  <a:lnTo>
                    <a:pt x="863430" y="218392"/>
                  </a:lnTo>
                  <a:lnTo>
                    <a:pt x="899569" y="194024"/>
                  </a:lnTo>
                  <a:lnTo>
                    <a:pt x="923940" y="157892"/>
                  </a:lnTo>
                  <a:lnTo>
                    <a:pt x="932878" y="113664"/>
                  </a:lnTo>
                  <a:lnTo>
                    <a:pt x="923940" y="69437"/>
                  </a:lnTo>
                  <a:lnTo>
                    <a:pt x="899569" y="33305"/>
                  </a:lnTo>
                  <a:lnTo>
                    <a:pt x="863430" y="8937"/>
                  </a:lnTo>
                  <a:lnTo>
                    <a:pt x="819188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05701" y="701040"/>
              <a:ext cx="933450" cy="227329"/>
            </a:xfrm>
            <a:custGeom>
              <a:avLst/>
              <a:gdLst/>
              <a:ahLst/>
              <a:cxnLst/>
              <a:rect l="l" t="t" r="r" b="b"/>
              <a:pathLst>
                <a:path w="933450" h="227330">
                  <a:moveTo>
                    <a:pt x="0" y="113664"/>
                  </a:moveTo>
                  <a:lnTo>
                    <a:pt x="8932" y="69437"/>
                  </a:lnTo>
                  <a:lnTo>
                    <a:pt x="33291" y="33305"/>
                  </a:lnTo>
                  <a:lnTo>
                    <a:pt x="69421" y="8937"/>
                  </a:lnTo>
                  <a:lnTo>
                    <a:pt x="113665" y="0"/>
                  </a:lnTo>
                  <a:lnTo>
                    <a:pt x="819188" y="0"/>
                  </a:lnTo>
                  <a:lnTo>
                    <a:pt x="863430" y="8937"/>
                  </a:lnTo>
                  <a:lnTo>
                    <a:pt x="899569" y="33305"/>
                  </a:lnTo>
                  <a:lnTo>
                    <a:pt x="923940" y="69437"/>
                  </a:lnTo>
                  <a:lnTo>
                    <a:pt x="932878" y="113664"/>
                  </a:lnTo>
                  <a:lnTo>
                    <a:pt x="923940" y="157892"/>
                  </a:lnTo>
                  <a:lnTo>
                    <a:pt x="899569" y="194024"/>
                  </a:lnTo>
                  <a:lnTo>
                    <a:pt x="863430" y="218392"/>
                  </a:lnTo>
                  <a:lnTo>
                    <a:pt x="819188" y="227330"/>
                  </a:lnTo>
                  <a:lnTo>
                    <a:pt x="113665" y="227330"/>
                  </a:lnTo>
                  <a:lnTo>
                    <a:pt x="69421" y="218392"/>
                  </a:lnTo>
                  <a:lnTo>
                    <a:pt x="33291" y="194024"/>
                  </a:lnTo>
                  <a:lnTo>
                    <a:pt x="8932" y="157892"/>
                  </a:lnTo>
                  <a:lnTo>
                    <a:pt x="0" y="113664"/>
                  </a:lnTo>
                  <a:close/>
                </a:path>
              </a:pathLst>
            </a:custGeom>
            <a:ln w="4763">
              <a:solidFill>
                <a:srgbClr val="C6A1A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1124" y="750417"/>
              <a:ext cx="721360" cy="73025"/>
            </a:xfrm>
            <a:custGeom>
              <a:avLst/>
              <a:gdLst/>
              <a:ahLst/>
              <a:cxnLst/>
              <a:rect l="l" t="t" r="r" b="b"/>
              <a:pathLst>
                <a:path w="721360" h="73025">
                  <a:moveTo>
                    <a:pt x="721042" y="0"/>
                  </a:moveTo>
                  <a:lnTo>
                    <a:pt x="0" y="0"/>
                  </a:lnTo>
                  <a:lnTo>
                    <a:pt x="0" y="72923"/>
                  </a:lnTo>
                  <a:lnTo>
                    <a:pt x="721042" y="72923"/>
                  </a:lnTo>
                  <a:lnTo>
                    <a:pt x="721042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98449" y="756285"/>
            <a:ext cx="81661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GLOBAL</a:t>
            </a:r>
            <a:r>
              <a:rPr sz="700" spc="-2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0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CONTEXT</a:t>
            </a:r>
            <a:endParaRPr sz="7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392988" y="936193"/>
            <a:ext cx="7108190" cy="103695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ts val="4060"/>
              </a:lnSpc>
              <a:spcBef>
                <a:spcPts val="40"/>
              </a:spcBef>
            </a:pPr>
            <a:r>
              <a:rPr sz="3250" dirty="0"/>
              <a:t>Data</a:t>
            </a:r>
            <a:r>
              <a:rPr sz="3250" spc="-20" dirty="0"/>
              <a:t> </a:t>
            </a:r>
            <a:r>
              <a:rPr sz="3250" dirty="0"/>
              <a:t>Sovereignty</a:t>
            </a:r>
            <a:r>
              <a:rPr sz="3250" spc="-35" dirty="0"/>
              <a:t> </a:t>
            </a:r>
            <a:r>
              <a:rPr sz="3250" dirty="0"/>
              <a:t>in</a:t>
            </a:r>
            <a:r>
              <a:rPr sz="3250" spc="-5" dirty="0"/>
              <a:t> </a:t>
            </a:r>
            <a:r>
              <a:rPr sz="3250" dirty="0"/>
              <a:t>Action:</a:t>
            </a:r>
            <a:r>
              <a:rPr sz="3250" spc="-25" dirty="0"/>
              <a:t> </a:t>
            </a:r>
            <a:r>
              <a:rPr sz="3250" dirty="0"/>
              <a:t>3</a:t>
            </a:r>
            <a:r>
              <a:rPr sz="3250" spc="5" dirty="0"/>
              <a:t> </a:t>
            </a:r>
            <a:r>
              <a:rPr sz="3250" dirty="0"/>
              <a:t>Global</a:t>
            </a:r>
            <a:r>
              <a:rPr sz="3250" spc="-30" dirty="0"/>
              <a:t> </a:t>
            </a:r>
            <a:r>
              <a:rPr sz="3250" spc="-20" dirty="0"/>
              <a:t>Case </a:t>
            </a:r>
            <a:r>
              <a:rPr sz="3250" spc="-10" dirty="0"/>
              <a:t>Studies</a:t>
            </a:r>
            <a:endParaRPr sz="3250"/>
          </a:p>
        </p:txBody>
      </p:sp>
      <p:pic>
        <p:nvPicPr>
          <p:cNvPr id="8" name="object 8" descr="preencoded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5701" y="2190140"/>
            <a:ext cx="1554861" cy="960983"/>
          </a:xfrm>
          <a:prstGeom prst="rect">
            <a:avLst/>
          </a:prstGeom>
        </p:spPr>
      </p:pic>
      <p:pic>
        <p:nvPicPr>
          <p:cNvPr id="10" name="object 10" descr="preencoded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31514" y="2190140"/>
            <a:ext cx="1554861" cy="960983"/>
          </a:xfrm>
          <a:prstGeom prst="rect">
            <a:avLst/>
          </a:prstGeom>
        </p:spPr>
      </p:pic>
      <p:pic>
        <p:nvPicPr>
          <p:cNvPr id="12" name="object 12" descr="preencoded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62455" y="2190140"/>
            <a:ext cx="1344607" cy="960983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92988" y="3272154"/>
            <a:ext cx="2632075" cy="97091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400050">
              <a:lnSpc>
                <a:spcPct val="104000"/>
              </a:lnSpc>
              <a:spcBef>
                <a:spcPts val="2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EU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—</a:t>
            </a:r>
            <a:r>
              <a:rPr sz="16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GDPR</a:t>
            </a:r>
            <a:r>
              <a:rPr sz="16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Enforcement (2024)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015"/>
              </a:spcBef>
            </a:pPr>
            <a:r>
              <a:rPr sz="900" dirty="0">
                <a:latin typeface="Times New Roman" panose="02020603050405020304"/>
                <a:cs typeface="Times New Roman" panose="02020603050405020304"/>
              </a:rPr>
              <a:t>Meta</a:t>
            </a:r>
            <a:r>
              <a:rPr sz="9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fined</a:t>
            </a:r>
            <a:r>
              <a:rPr sz="9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b="1" dirty="0">
                <a:latin typeface="Times New Roman" panose="02020603050405020304"/>
                <a:cs typeface="Times New Roman" panose="02020603050405020304"/>
              </a:rPr>
              <a:t>€1.2B</a:t>
            </a:r>
            <a:r>
              <a:rPr sz="9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9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transferring</a:t>
            </a:r>
            <a:r>
              <a:rPr sz="9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EU</a:t>
            </a:r>
            <a:r>
              <a:rPr sz="9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user</a:t>
            </a:r>
            <a:r>
              <a:rPr sz="9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data</a:t>
            </a:r>
            <a:r>
              <a:rPr sz="9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9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9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spc="-25" dirty="0">
                <a:latin typeface="Times New Roman" panose="02020603050405020304"/>
                <a:cs typeface="Times New Roman" panose="02020603050405020304"/>
              </a:rPr>
              <a:t>US</a:t>
            </a:r>
            <a:endParaRPr sz="9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900" dirty="0">
                <a:latin typeface="Times New Roman" panose="02020603050405020304"/>
                <a:cs typeface="Times New Roman" panose="02020603050405020304"/>
              </a:rPr>
              <a:t>—</a:t>
            </a:r>
            <a:r>
              <a:rPr sz="9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proving</a:t>
            </a:r>
            <a:r>
              <a:rPr sz="9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sovereignty</a:t>
            </a:r>
            <a:r>
              <a:rPr sz="9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has</a:t>
            </a:r>
            <a:r>
              <a:rPr sz="9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real financial</a:t>
            </a:r>
            <a:r>
              <a:rPr sz="9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spc="-10" dirty="0">
                <a:latin typeface="Times New Roman" panose="02020603050405020304"/>
                <a:cs typeface="Times New Roman" panose="02020603050405020304"/>
              </a:rPr>
              <a:t>consequences.</a:t>
            </a:r>
            <a:endParaRPr sz="9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19450" y="3272154"/>
            <a:ext cx="2614295" cy="115252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>
              <a:lnSpc>
                <a:spcPct val="104000"/>
              </a:lnSpc>
              <a:spcBef>
                <a:spcPts val="2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India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—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Data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Localization</a:t>
            </a:r>
            <a:r>
              <a:rPr sz="16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Law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(2023)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12700" marR="69850">
              <a:lnSpc>
                <a:spcPct val="133000"/>
              </a:lnSpc>
              <a:spcBef>
                <a:spcPts val="655"/>
              </a:spcBef>
            </a:pPr>
            <a:r>
              <a:rPr sz="900" dirty="0">
                <a:latin typeface="Times New Roman" panose="02020603050405020304"/>
                <a:cs typeface="Times New Roman" panose="02020603050405020304"/>
              </a:rPr>
              <a:t>India</a:t>
            </a:r>
            <a:r>
              <a:rPr sz="9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mandated</a:t>
            </a:r>
            <a:r>
              <a:rPr sz="9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b="1" spc="-10" dirty="0">
                <a:latin typeface="Times New Roman" panose="02020603050405020304"/>
                <a:cs typeface="Times New Roman" panose="02020603050405020304"/>
              </a:rPr>
              <a:t>in-</a:t>
            </a:r>
            <a:r>
              <a:rPr sz="900" b="1" dirty="0">
                <a:latin typeface="Times New Roman" panose="02020603050405020304"/>
                <a:cs typeface="Times New Roman" panose="02020603050405020304"/>
              </a:rPr>
              <a:t>country</a:t>
            </a:r>
            <a:r>
              <a:rPr sz="900" b="1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b="1" dirty="0">
                <a:latin typeface="Times New Roman" panose="02020603050405020304"/>
                <a:cs typeface="Times New Roman" panose="02020603050405020304"/>
              </a:rPr>
              <a:t>storage</a:t>
            </a:r>
            <a:r>
              <a:rPr sz="9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9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9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financial</a:t>
            </a:r>
            <a:r>
              <a:rPr sz="9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spc="-25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 personal</a:t>
            </a:r>
            <a:r>
              <a:rPr sz="9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data,</a:t>
            </a:r>
            <a:r>
              <a:rPr sz="9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forcing</a:t>
            </a:r>
            <a:r>
              <a:rPr sz="9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global</a:t>
            </a:r>
            <a:r>
              <a:rPr sz="9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tech</a:t>
            </a:r>
            <a:r>
              <a:rPr sz="9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giants</a:t>
            </a:r>
            <a:r>
              <a:rPr sz="9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9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build</a:t>
            </a:r>
            <a:r>
              <a:rPr sz="9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spc="-20" dirty="0">
                <a:latin typeface="Times New Roman" panose="02020603050405020304"/>
                <a:cs typeface="Times New Roman" panose="02020603050405020304"/>
              </a:rPr>
              <a:t>local </a:t>
            </a:r>
            <a:r>
              <a:rPr sz="900" spc="-10" dirty="0">
                <a:latin typeface="Times New Roman" panose="02020603050405020304"/>
                <a:cs typeface="Times New Roman" panose="02020603050405020304"/>
              </a:rPr>
              <a:t>infrastructure.</a:t>
            </a:r>
            <a:endParaRPr sz="9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45453" y="3272154"/>
            <a:ext cx="2695575" cy="115252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222885">
              <a:lnSpc>
                <a:spcPct val="104000"/>
              </a:lnSpc>
              <a:spcBef>
                <a:spcPts val="2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Kenya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—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Data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Protection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Act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(2023)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12700" marR="5080">
              <a:lnSpc>
                <a:spcPct val="133000"/>
              </a:lnSpc>
              <a:spcBef>
                <a:spcPts val="655"/>
              </a:spcBef>
            </a:pPr>
            <a:r>
              <a:rPr sz="900" dirty="0">
                <a:latin typeface="Times New Roman" panose="02020603050405020304"/>
                <a:cs typeface="Times New Roman" panose="02020603050405020304"/>
              </a:rPr>
              <a:t>Kenya's</a:t>
            </a:r>
            <a:r>
              <a:rPr sz="9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ODPC</a:t>
            </a:r>
            <a:r>
              <a:rPr sz="9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enforced</a:t>
            </a:r>
            <a:r>
              <a:rPr sz="9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spc="-10" dirty="0">
                <a:latin typeface="Times New Roman" panose="02020603050405020304"/>
                <a:cs typeface="Times New Roman" panose="02020603050405020304"/>
              </a:rPr>
              <a:t>cross-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border</a:t>
            </a:r>
            <a:r>
              <a:rPr sz="9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transfer</a:t>
            </a:r>
            <a:r>
              <a:rPr sz="9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spc="-10" dirty="0">
                <a:latin typeface="Times New Roman" panose="02020603050405020304"/>
                <a:cs typeface="Times New Roman" panose="02020603050405020304"/>
              </a:rPr>
              <a:t>restrictions, 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setting</a:t>
            </a:r>
            <a:r>
              <a:rPr sz="9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9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b="1" dirty="0">
                <a:latin typeface="Times New Roman" panose="02020603050405020304"/>
                <a:cs typeface="Times New Roman" panose="02020603050405020304"/>
              </a:rPr>
              <a:t>regional</a:t>
            </a:r>
            <a:r>
              <a:rPr sz="9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b="1" dirty="0">
                <a:latin typeface="Times New Roman" panose="02020603050405020304"/>
                <a:cs typeface="Times New Roman" panose="02020603050405020304"/>
              </a:rPr>
              <a:t>benchmark</a:t>
            </a:r>
            <a:r>
              <a:rPr sz="900" b="1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9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East</a:t>
            </a:r>
            <a:r>
              <a:rPr sz="9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latin typeface="Times New Roman" panose="02020603050405020304"/>
                <a:cs typeface="Times New Roman" panose="02020603050405020304"/>
              </a:rPr>
              <a:t>African</a:t>
            </a:r>
            <a:r>
              <a:rPr sz="9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spc="-20" dirty="0">
                <a:latin typeface="Times New Roman" panose="02020603050405020304"/>
                <a:cs typeface="Times New Roman" panose="02020603050405020304"/>
              </a:rPr>
              <a:t>data </a:t>
            </a:r>
            <a:r>
              <a:rPr sz="900" spc="-10" dirty="0">
                <a:latin typeface="Times New Roman" panose="02020603050405020304"/>
                <a:cs typeface="Times New Roman" panose="02020603050405020304"/>
              </a:rPr>
              <a:t>governance.</a:t>
            </a:r>
            <a:endParaRPr sz="9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989823" y="4838019"/>
            <a:ext cx="1096010" cy="264795"/>
            <a:chOff x="7989823" y="4838019"/>
            <a:chExt cx="1096010" cy="264795"/>
          </a:xfrm>
        </p:grpSpPr>
        <p:sp>
          <p:nvSpPr>
            <p:cNvPr id="15" name="object 15">
              <a:hlinkClick r:id="rId5"/>
            </p:cNvPr>
            <p:cNvSpPr/>
            <p:nvPr/>
          </p:nvSpPr>
          <p:spPr>
            <a:xfrm>
              <a:off x="7996173" y="4844369"/>
              <a:ext cx="1083310" cy="252095"/>
            </a:xfrm>
            <a:custGeom>
              <a:avLst/>
              <a:gdLst/>
              <a:ahLst/>
              <a:cxnLst/>
              <a:rect l="l" t="t" r="r" b="b"/>
              <a:pathLst>
                <a:path w="1083309" h="252095">
                  <a:moveTo>
                    <a:pt x="1083017" y="0"/>
                  </a:moveTo>
                  <a:lnTo>
                    <a:pt x="0" y="0"/>
                  </a:lnTo>
                  <a:lnTo>
                    <a:pt x="0" y="251879"/>
                  </a:lnTo>
                  <a:lnTo>
                    <a:pt x="1083017" y="251879"/>
                  </a:lnTo>
                  <a:lnTo>
                    <a:pt x="10830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>
              <a:hlinkClick r:id="rId5"/>
            </p:cNvPr>
            <p:cNvSpPr/>
            <p:nvPr/>
          </p:nvSpPr>
          <p:spPr>
            <a:xfrm>
              <a:off x="7996173" y="4844369"/>
              <a:ext cx="1083310" cy="252095"/>
            </a:xfrm>
            <a:custGeom>
              <a:avLst/>
              <a:gdLst/>
              <a:ahLst/>
              <a:cxnLst/>
              <a:rect l="l" t="t" r="r" b="b"/>
              <a:pathLst>
                <a:path w="1083309" h="252095">
                  <a:moveTo>
                    <a:pt x="0" y="251879"/>
                  </a:moveTo>
                  <a:lnTo>
                    <a:pt x="1083017" y="251879"/>
                  </a:lnTo>
                  <a:lnTo>
                    <a:pt x="1083017" y="0"/>
                  </a:lnTo>
                  <a:lnTo>
                    <a:pt x="0" y="0"/>
                  </a:lnTo>
                  <a:lnTo>
                    <a:pt x="0" y="25187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405701" y="526033"/>
            <a:ext cx="1271270" cy="217804"/>
          </a:xfrm>
          <a:custGeom>
            <a:avLst/>
            <a:gdLst/>
            <a:ahLst/>
            <a:cxnLst/>
            <a:rect l="l" t="t" r="r" b="b"/>
            <a:pathLst>
              <a:path w="1271270" h="217804">
                <a:moveTo>
                  <a:pt x="1162113" y="0"/>
                </a:moveTo>
                <a:lnTo>
                  <a:pt x="108902" y="0"/>
                </a:lnTo>
                <a:lnTo>
                  <a:pt x="66511" y="8560"/>
                </a:lnTo>
                <a:lnTo>
                  <a:pt x="31896" y="31908"/>
                </a:lnTo>
                <a:lnTo>
                  <a:pt x="8557" y="66544"/>
                </a:lnTo>
                <a:lnTo>
                  <a:pt x="0" y="108965"/>
                </a:lnTo>
                <a:lnTo>
                  <a:pt x="8557" y="151314"/>
                </a:lnTo>
                <a:lnTo>
                  <a:pt x="31896" y="185912"/>
                </a:lnTo>
                <a:lnTo>
                  <a:pt x="66511" y="209246"/>
                </a:lnTo>
                <a:lnTo>
                  <a:pt x="108902" y="217804"/>
                </a:lnTo>
                <a:lnTo>
                  <a:pt x="1162113" y="217804"/>
                </a:lnTo>
                <a:lnTo>
                  <a:pt x="1204462" y="209246"/>
                </a:lnTo>
                <a:lnTo>
                  <a:pt x="1239059" y="185912"/>
                </a:lnTo>
                <a:lnTo>
                  <a:pt x="1262393" y="151314"/>
                </a:lnTo>
                <a:lnTo>
                  <a:pt x="1270952" y="108965"/>
                </a:lnTo>
                <a:lnTo>
                  <a:pt x="1262393" y="66544"/>
                </a:lnTo>
                <a:lnTo>
                  <a:pt x="1239059" y="31908"/>
                </a:lnTo>
                <a:lnTo>
                  <a:pt x="1204462" y="8560"/>
                </a:lnTo>
                <a:lnTo>
                  <a:pt x="1162113" y="0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62483" y="566115"/>
            <a:ext cx="117221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SECTOR</a:t>
            </a:r>
            <a:r>
              <a:rPr sz="700" spc="-3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VALUE</a:t>
            </a:r>
            <a:r>
              <a:rPr sz="700" spc="-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·</a:t>
            </a:r>
            <a:r>
              <a:rPr sz="700" spc="-3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0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TELECOM</a:t>
            </a:r>
            <a:endParaRPr sz="7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392988" y="752093"/>
            <a:ext cx="4523740" cy="1036319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4060"/>
              </a:lnSpc>
              <a:spcBef>
                <a:spcPts val="35"/>
              </a:spcBef>
            </a:pPr>
            <a:r>
              <a:rPr sz="3250" dirty="0"/>
              <a:t>Telecommunications:</a:t>
            </a:r>
            <a:r>
              <a:rPr sz="3250" spc="-85" dirty="0"/>
              <a:t> </a:t>
            </a:r>
            <a:r>
              <a:rPr sz="3250" spc="-20" dirty="0"/>
              <a:t>Lead </a:t>
            </a:r>
            <a:r>
              <a:rPr sz="3250" dirty="0"/>
              <a:t>With</a:t>
            </a:r>
            <a:r>
              <a:rPr sz="3250" spc="-25" dirty="0"/>
              <a:t> </a:t>
            </a:r>
            <a:r>
              <a:rPr sz="3250" spc="-10" dirty="0"/>
              <a:t>Trust</a:t>
            </a:r>
            <a:endParaRPr sz="3250"/>
          </a:p>
        </p:txBody>
      </p:sp>
      <p:grpSp>
        <p:nvGrpSpPr>
          <p:cNvPr id="8" name="object 8"/>
          <p:cNvGrpSpPr/>
          <p:nvPr/>
        </p:nvGrpSpPr>
        <p:grpSpPr>
          <a:xfrm>
            <a:off x="399288" y="2005583"/>
            <a:ext cx="2400300" cy="1564005"/>
            <a:chOff x="399288" y="2005583"/>
            <a:chExt cx="2400300" cy="1564005"/>
          </a:xfrm>
        </p:grpSpPr>
        <p:sp>
          <p:nvSpPr>
            <p:cNvPr id="9" name="object 9"/>
            <p:cNvSpPr/>
            <p:nvPr/>
          </p:nvSpPr>
          <p:spPr>
            <a:xfrm>
              <a:off x="405701" y="2005583"/>
              <a:ext cx="2393950" cy="1564005"/>
            </a:xfrm>
            <a:custGeom>
              <a:avLst/>
              <a:gdLst/>
              <a:ahLst/>
              <a:cxnLst/>
              <a:rect l="l" t="t" r="r" b="b"/>
              <a:pathLst>
                <a:path w="2393950" h="1564004">
                  <a:moveTo>
                    <a:pt x="2219896" y="0"/>
                  </a:moveTo>
                  <a:lnTo>
                    <a:pt x="173901" y="0"/>
                  </a:lnTo>
                  <a:lnTo>
                    <a:pt x="127673" y="6211"/>
                  </a:lnTo>
                  <a:lnTo>
                    <a:pt x="86132" y="23739"/>
                  </a:lnTo>
                  <a:lnTo>
                    <a:pt x="50936" y="50927"/>
                  </a:lnTo>
                  <a:lnTo>
                    <a:pt x="23743" y="86115"/>
                  </a:lnTo>
                  <a:lnTo>
                    <a:pt x="6212" y="127646"/>
                  </a:lnTo>
                  <a:lnTo>
                    <a:pt x="0" y="173863"/>
                  </a:lnTo>
                  <a:lnTo>
                    <a:pt x="0" y="1389634"/>
                  </a:lnTo>
                  <a:lnTo>
                    <a:pt x="6212" y="1435850"/>
                  </a:lnTo>
                  <a:lnTo>
                    <a:pt x="23743" y="1477381"/>
                  </a:lnTo>
                  <a:lnTo>
                    <a:pt x="50936" y="1512570"/>
                  </a:lnTo>
                  <a:lnTo>
                    <a:pt x="86132" y="1539757"/>
                  </a:lnTo>
                  <a:lnTo>
                    <a:pt x="127673" y="1557285"/>
                  </a:lnTo>
                  <a:lnTo>
                    <a:pt x="173901" y="1563497"/>
                  </a:lnTo>
                  <a:lnTo>
                    <a:pt x="2219896" y="1563497"/>
                  </a:lnTo>
                  <a:lnTo>
                    <a:pt x="2266122" y="1557285"/>
                  </a:lnTo>
                  <a:lnTo>
                    <a:pt x="2307677" y="1539757"/>
                  </a:lnTo>
                  <a:lnTo>
                    <a:pt x="2342896" y="1512570"/>
                  </a:lnTo>
                  <a:lnTo>
                    <a:pt x="2370113" y="1477381"/>
                  </a:lnTo>
                  <a:lnTo>
                    <a:pt x="2387665" y="1435850"/>
                  </a:lnTo>
                  <a:lnTo>
                    <a:pt x="2393886" y="1389634"/>
                  </a:lnTo>
                  <a:lnTo>
                    <a:pt x="2393886" y="173863"/>
                  </a:lnTo>
                  <a:lnTo>
                    <a:pt x="2387665" y="127646"/>
                  </a:lnTo>
                  <a:lnTo>
                    <a:pt x="2370113" y="86115"/>
                  </a:lnTo>
                  <a:lnTo>
                    <a:pt x="2342896" y="50926"/>
                  </a:lnTo>
                  <a:lnTo>
                    <a:pt x="2307677" y="23739"/>
                  </a:lnTo>
                  <a:lnTo>
                    <a:pt x="2266122" y="6211"/>
                  </a:lnTo>
                  <a:lnTo>
                    <a:pt x="2219896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9288" y="2051303"/>
              <a:ext cx="465581" cy="427481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508812" y="2097150"/>
            <a:ext cx="2126615" cy="8921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75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Risk</a:t>
            </a:r>
            <a:r>
              <a:rPr sz="1600" spc="-4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Minimization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12700" marR="5080">
              <a:lnSpc>
                <a:spcPct val="134000"/>
              </a:lnSpc>
              <a:spcBef>
                <a:spcPts val="595"/>
              </a:spcBef>
            </a:pPr>
            <a:r>
              <a:rPr sz="9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Registered</a:t>
            </a:r>
            <a:r>
              <a:rPr sz="900" spc="-1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operators</a:t>
            </a:r>
            <a:r>
              <a:rPr sz="900" spc="-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gain</a:t>
            </a:r>
            <a:r>
              <a:rPr sz="90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legal</a:t>
            </a:r>
            <a:r>
              <a:rPr sz="90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clarity</a:t>
            </a:r>
            <a:r>
              <a:rPr sz="900" spc="-3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900" spc="-3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data </a:t>
            </a:r>
            <a:r>
              <a:rPr sz="9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handling,</a:t>
            </a:r>
            <a:r>
              <a:rPr sz="900" spc="-4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reducing</a:t>
            </a:r>
            <a:r>
              <a:rPr sz="900" spc="-2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liability</a:t>
            </a:r>
            <a:r>
              <a:rPr sz="900" spc="-2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exposure</a:t>
            </a:r>
            <a:r>
              <a:rPr sz="90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spc="-2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and</a:t>
            </a:r>
            <a:endParaRPr sz="9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9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regulatory</a:t>
            </a:r>
            <a:r>
              <a:rPr sz="900" spc="-4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uncertainty.</a:t>
            </a:r>
            <a:endParaRPr sz="9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909316" y="2005583"/>
            <a:ext cx="2400300" cy="1564005"/>
            <a:chOff x="2909316" y="2005583"/>
            <a:chExt cx="2400300" cy="1564005"/>
          </a:xfrm>
        </p:grpSpPr>
        <p:sp>
          <p:nvSpPr>
            <p:cNvPr id="13" name="object 13"/>
            <p:cNvSpPr/>
            <p:nvPr/>
          </p:nvSpPr>
          <p:spPr>
            <a:xfrm>
              <a:off x="2915412" y="2005583"/>
              <a:ext cx="2393950" cy="1564005"/>
            </a:xfrm>
            <a:custGeom>
              <a:avLst/>
              <a:gdLst/>
              <a:ahLst/>
              <a:cxnLst/>
              <a:rect l="l" t="t" r="r" b="b"/>
              <a:pathLst>
                <a:path w="2393950" h="1564004">
                  <a:moveTo>
                    <a:pt x="2219960" y="0"/>
                  </a:moveTo>
                  <a:lnTo>
                    <a:pt x="173862" y="0"/>
                  </a:lnTo>
                  <a:lnTo>
                    <a:pt x="127646" y="6211"/>
                  </a:lnTo>
                  <a:lnTo>
                    <a:pt x="86115" y="23739"/>
                  </a:lnTo>
                  <a:lnTo>
                    <a:pt x="50926" y="50927"/>
                  </a:lnTo>
                  <a:lnTo>
                    <a:pt x="23739" y="86115"/>
                  </a:lnTo>
                  <a:lnTo>
                    <a:pt x="6211" y="127646"/>
                  </a:lnTo>
                  <a:lnTo>
                    <a:pt x="0" y="173863"/>
                  </a:lnTo>
                  <a:lnTo>
                    <a:pt x="0" y="1389634"/>
                  </a:lnTo>
                  <a:lnTo>
                    <a:pt x="6211" y="1435850"/>
                  </a:lnTo>
                  <a:lnTo>
                    <a:pt x="23739" y="1477381"/>
                  </a:lnTo>
                  <a:lnTo>
                    <a:pt x="50926" y="1512570"/>
                  </a:lnTo>
                  <a:lnTo>
                    <a:pt x="86115" y="1539757"/>
                  </a:lnTo>
                  <a:lnTo>
                    <a:pt x="127646" y="1557285"/>
                  </a:lnTo>
                  <a:lnTo>
                    <a:pt x="173862" y="1563497"/>
                  </a:lnTo>
                  <a:lnTo>
                    <a:pt x="2219960" y="1563497"/>
                  </a:lnTo>
                  <a:lnTo>
                    <a:pt x="2266176" y="1557285"/>
                  </a:lnTo>
                  <a:lnTo>
                    <a:pt x="2307707" y="1539757"/>
                  </a:lnTo>
                  <a:lnTo>
                    <a:pt x="2342895" y="1512570"/>
                  </a:lnTo>
                  <a:lnTo>
                    <a:pt x="2370083" y="1477381"/>
                  </a:lnTo>
                  <a:lnTo>
                    <a:pt x="2387611" y="1435850"/>
                  </a:lnTo>
                  <a:lnTo>
                    <a:pt x="2393823" y="1389634"/>
                  </a:lnTo>
                  <a:lnTo>
                    <a:pt x="2393823" y="173863"/>
                  </a:lnTo>
                  <a:lnTo>
                    <a:pt x="2387611" y="127646"/>
                  </a:lnTo>
                  <a:lnTo>
                    <a:pt x="2370083" y="86115"/>
                  </a:lnTo>
                  <a:lnTo>
                    <a:pt x="2342896" y="50926"/>
                  </a:lnTo>
                  <a:lnTo>
                    <a:pt x="2307707" y="23739"/>
                  </a:lnTo>
                  <a:lnTo>
                    <a:pt x="2266176" y="6211"/>
                  </a:lnTo>
                  <a:lnTo>
                    <a:pt x="2219960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09316" y="2051303"/>
              <a:ext cx="508254" cy="427481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3019170" y="2097150"/>
            <a:ext cx="2176145" cy="1152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766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Seamless</a:t>
            </a:r>
            <a:r>
              <a:rPr sz="1600" spc="-4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National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60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Routing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12700" marR="5080">
              <a:lnSpc>
                <a:spcPct val="133000"/>
              </a:lnSpc>
              <a:spcBef>
                <a:spcPts val="665"/>
              </a:spcBef>
            </a:pPr>
            <a:r>
              <a:rPr sz="9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DPA</a:t>
            </a:r>
            <a:r>
              <a:rPr sz="900" spc="-4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compliance</a:t>
            </a:r>
            <a:r>
              <a:rPr sz="900" spc="-3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enables</a:t>
            </a:r>
            <a:r>
              <a:rPr sz="900" spc="-3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standardized</a:t>
            </a:r>
            <a:r>
              <a:rPr sz="900" spc="-3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transit </a:t>
            </a:r>
            <a:r>
              <a:rPr sz="9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routing</a:t>
            </a:r>
            <a:r>
              <a:rPr sz="900" spc="-5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across</a:t>
            </a:r>
            <a:r>
              <a:rPr sz="90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Somalia's</a:t>
            </a:r>
            <a:r>
              <a:rPr sz="90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telecom</a:t>
            </a:r>
            <a:r>
              <a:rPr sz="900" spc="-3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ecosystem </a:t>
            </a:r>
            <a:r>
              <a:rPr sz="900" spc="-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—</a:t>
            </a:r>
            <a:r>
              <a:rPr sz="9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cleaner,</a:t>
            </a:r>
            <a:r>
              <a:rPr sz="900" spc="-3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faster,</a:t>
            </a:r>
            <a:r>
              <a:rPr sz="900" spc="-2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more</a:t>
            </a:r>
            <a:r>
              <a:rPr sz="900" spc="-2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reliable.</a:t>
            </a:r>
            <a:endParaRPr sz="9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99288" y="3685032"/>
            <a:ext cx="4910455" cy="932815"/>
            <a:chOff x="399288" y="3685032"/>
            <a:chExt cx="4910455" cy="932815"/>
          </a:xfrm>
        </p:grpSpPr>
        <p:sp>
          <p:nvSpPr>
            <p:cNvPr id="17" name="object 17"/>
            <p:cNvSpPr/>
            <p:nvPr/>
          </p:nvSpPr>
          <p:spPr>
            <a:xfrm>
              <a:off x="405701" y="3685032"/>
              <a:ext cx="4904105" cy="932815"/>
            </a:xfrm>
            <a:custGeom>
              <a:avLst/>
              <a:gdLst/>
              <a:ahLst/>
              <a:cxnLst/>
              <a:rect l="l" t="t" r="r" b="b"/>
              <a:pathLst>
                <a:path w="4904105" h="932814">
                  <a:moveTo>
                    <a:pt x="4729670" y="0"/>
                  </a:moveTo>
                  <a:lnTo>
                    <a:pt x="173901" y="0"/>
                  </a:lnTo>
                  <a:lnTo>
                    <a:pt x="127673" y="6211"/>
                  </a:lnTo>
                  <a:lnTo>
                    <a:pt x="86132" y="23739"/>
                  </a:lnTo>
                  <a:lnTo>
                    <a:pt x="50936" y="50927"/>
                  </a:lnTo>
                  <a:lnTo>
                    <a:pt x="23743" y="86115"/>
                  </a:lnTo>
                  <a:lnTo>
                    <a:pt x="6212" y="127646"/>
                  </a:lnTo>
                  <a:lnTo>
                    <a:pt x="0" y="173863"/>
                  </a:lnTo>
                  <a:lnTo>
                    <a:pt x="0" y="758469"/>
                  </a:lnTo>
                  <a:lnTo>
                    <a:pt x="6212" y="804696"/>
                  </a:lnTo>
                  <a:lnTo>
                    <a:pt x="23743" y="846234"/>
                  </a:lnTo>
                  <a:lnTo>
                    <a:pt x="50936" y="881427"/>
                  </a:lnTo>
                  <a:lnTo>
                    <a:pt x="86132" y="908617"/>
                  </a:lnTo>
                  <a:lnTo>
                    <a:pt x="127673" y="926146"/>
                  </a:lnTo>
                  <a:lnTo>
                    <a:pt x="173901" y="932357"/>
                  </a:lnTo>
                  <a:lnTo>
                    <a:pt x="4729670" y="932357"/>
                  </a:lnTo>
                  <a:lnTo>
                    <a:pt x="4775886" y="926146"/>
                  </a:lnTo>
                  <a:lnTo>
                    <a:pt x="4817418" y="908617"/>
                  </a:lnTo>
                  <a:lnTo>
                    <a:pt x="4852606" y="881427"/>
                  </a:lnTo>
                  <a:lnTo>
                    <a:pt x="4879793" y="846234"/>
                  </a:lnTo>
                  <a:lnTo>
                    <a:pt x="4897322" y="804696"/>
                  </a:lnTo>
                  <a:lnTo>
                    <a:pt x="4903533" y="758469"/>
                  </a:lnTo>
                  <a:lnTo>
                    <a:pt x="4903533" y="173863"/>
                  </a:lnTo>
                  <a:lnTo>
                    <a:pt x="4897322" y="127646"/>
                  </a:lnTo>
                  <a:lnTo>
                    <a:pt x="4879793" y="86115"/>
                  </a:lnTo>
                  <a:lnTo>
                    <a:pt x="4852606" y="50927"/>
                  </a:lnTo>
                  <a:lnTo>
                    <a:pt x="4817418" y="23739"/>
                  </a:lnTo>
                  <a:lnTo>
                    <a:pt x="4775886" y="6211"/>
                  </a:lnTo>
                  <a:lnTo>
                    <a:pt x="4729670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9288" y="3730752"/>
              <a:ext cx="523494" cy="42748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08812" y="3777183"/>
            <a:ext cx="4427855" cy="710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353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International</a:t>
            </a:r>
            <a:r>
              <a:rPr sz="1600" spc="-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Roaming</a:t>
            </a:r>
            <a:r>
              <a:rPr sz="1600" spc="-4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Trust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12700" marR="5080">
              <a:lnSpc>
                <a:spcPct val="133000"/>
              </a:lnSpc>
              <a:spcBef>
                <a:spcPts val="595"/>
              </a:spcBef>
            </a:pPr>
            <a:r>
              <a:rPr sz="9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Registered</a:t>
            </a:r>
            <a:r>
              <a:rPr sz="900" spc="-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carriers</a:t>
            </a:r>
            <a:r>
              <a:rPr sz="900" spc="-2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earn</a:t>
            </a:r>
            <a:r>
              <a:rPr sz="900" spc="-1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recognition</a:t>
            </a:r>
            <a:r>
              <a:rPr sz="90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900" spc="-2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global</a:t>
            </a:r>
            <a:r>
              <a:rPr sz="90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roaming</a:t>
            </a:r>
            <a:r>
              <a:rPr sz="90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partners,</a:t>
            </a:r>
            <a:r>
              <a:rPr sz="900" spc="-3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unlocking</a:t>
            </a:r>
            <a:r>
              <a:rPr sz="900" spc="-3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better</a:t>
            </a:r>
            <a:r>
              <a:rPr sz="90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interconnect </a:t>
            </a:r>
            <a:r>
              <a:rPr sz="9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agreements</a:t>
            </a:r>
            <a:r>
              <a:rPr sz="900" spc="-1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900" spc="-4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revenue.</a:t>
            </a:r>
            <a:endParaRPr sz="9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5715000" y="0"/>
            <a:ext cx="3429000" cy="5143500"/>
            <a:chOff x="5715000" y="0"/>
            <a:chExt cx="3429000" cy="5143500"/>
          </a:xfrm>
        </p:grpSpPr>
        <p:sp>
          <p:nvSpPr>
            <p:cNvPr id="3" name="object 3"/>
            <p:cNvSpPr/>
            <p:nvPr/>
          </p:nvSpPr>
          <p:spPr>
            <a:xfrm>
              <a:off x="5715000" y="0"/>
              <a:ext cx="3429000" cy="5143500"/>
            </a:xfrm>
            <a:custGeom>
              <a:avLst/>
              <a:gdLst/>
              <a:ahLst/>
              <a:cxnLst/>
              <a:rect l="l" t="t" r="r" b="b"/>
              <a:pathLst>
                <a:path w="3429000" h="5143500">
                  <a:moveTo>
                    <a:pt x="3429000" y="0"/>
                  </a:moveTo>
                  <a:lnTo>
                    <a:pt x="0" y="0"/>
                  </a:lnTo>
                  <a:lnTo>
                    <a:pt x="0" y="5143500"/>
                  </a:lnTo>
                  <a:lnTo>
                    <a:pt x="3429000" y="5143500"/>
                  </a:lnTo>
                  <a:lnTo>
                    <a:pt x="3429000" y="0"/>
                  </a:lnTo>
                  <a:close/>
                </a:path>
              </a:pathLst>
            </a:custGeom>
            <a:solidFill>
              <a:srgbClr val="BCD6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 descr="preencoded.png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58001" y="1500250"/>
              <a:ext cx="2142998" cy="21429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9443" y="280701"/>
            <a:ext cx="1073785" cy="184785"/>
            <a:chOff x="429443" y="280701"/>
            <a:chExt cx="1073785" cy="184785"/>
          </a:xfrm>
        </p:grpSpPr>
        <p:sp>
          <p:nvSpPr>
            <p:cNvPr id="3" name="object 3"/>
            <p:cNvSpPr/>
            <p:nvPr/>
          </p:nvSpPr>
          <p:spPr>
            <a:xfrm>
              <a:off x="431825" y="283082"/>
              <a:ext cx="1068705" cy="179705"/>
            </a:xfrm>
            <a:custGeom>
              <a:avLst/>
              <a:gdLst/>
              <a:ahLst/>
              <a:cxnLst/>
              <a:rect l="l" t="t" r="r" b="b"/>
              <a:pathLst>
                <a:path w="1068705" h="179704">
                  <a:moveTo>
                    <a:pt x="978763" y="0"/>
                  </a:moveTo>
                  <a:lnTo>
                    <a:pt x="89700" y="0"/>
                  </a:lnTo>
                  <a:lnTo>
                    <a:pt x="54783" y="7064"/>
                  </a:lnTo>
                  <a:lnTo>
                    <a:pt x="26271" y="26320"/>
                  </a:lnTo>
                  <a:lnTo>
                    <a:pt x="7048" y="54863"/>
                  </a:lnTo>
                  <a:lnTo>
                    <a:pt x="0" y="89788"/>
                  </a:lnTo>
                  <a:lnTo>
                    <a:pt x="7048" y="124694"/>
                  </a:lnTo>
                  <a:lnTo>
                    <a:pt x="26271" y="153193"/>
                  </a:lnTo>
                  <a:lnTo>
                    <a:pt x="54783" y="172406"/>
                  </a:lnTo>
                  <a:lnTo>
                    <a:pt x="89700" y="179450"/>
                  </a:lnTo>
                  <a:lnTo>
                    <a:pt x="978763" y="179450"/>
                  </a:lnTo>
                  <a:lnTo>
                    <a:pt x="1013688" y="172406"/>
                  </a:lnTo>
                  <a:lnTo>
                    <a:pt x="1042231" y="153193"/>
                  </a:lnTo>
                  <a:lnTo>
                    <a:pt x="1061488" y="124694"/>
                  </a:lnTo>
                  <a:lnTo>
                    <a:pt x="1068552" y="89788"/>
                  </a:lnTo>
                  <a:lnTo>
                    <a:pt x="1061488" y="54863"/>
                  </a:lnTo>
                  <a:lnTo>
                    <a:pt x="1042231" y="26320"/>
                  </a:lnTo>
                  <a:lnTo>
                    <a:pt x="1013688" y="7064"/>
                  </a:lnTo>
                  <a:lnTo>
                    <a:pt x="978763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31825" y="283082"/>
              <a:ext cx="1068705" cy="179705"/>
            </a:xfrm>
            <a:custGeom>
              <a:avLst/>
              <a:gdLst/>
              <a:ahLst/>
              <a:cxnLst/>
              <a:rect l="l" t="t" r="r" b="b"/>
              <a:pathLst>
                <a:path w="1068705" h="179704">
                  <a:moveTo>
                    <a:pt x="0" y="89788"/>
                  </a:moveTo>
                  <a:lnTo>
                    <a:pt x="7048" y="54863"/>
                  </a:lnTo>
                  <a:lnTo>
                    <a:pt x="26271" y="26320"/>
                  </a:lnTo>
                  <a:lnTo>
                    <a:pt x="54783" y="7064"/>
                  </a:lnTo>
                  <a:lnTo>
                    <a:pt x="89700" y="0"/>
                  </a:lnTo>
                  <a:lnTo>
                    <a:pt x="978763" y="0"/>
                  </a:lnTo>
                  <a:lnTo>
                    <a:pt x="1013688" y="7064"/>
                  </a:lnTo>
                  <a:lnTo>
                    <a:pt x="1042231" y="26320"/>
                  </a:lnTo>
                  <a:lnTo>
                    <a:pt x="1061488" y="54863"/>
                  </a:lnTo>
                  <a:lnTo>
                    <a:pt x="1068552" y="89788"/>
                  </a:lnTo>
                  <a:lnTo>
                    <a:pt x="1061488" y="124694"/>
                  </a:lnTo>
                  <a:lnTo>
                    <a:pt x="1042231" y="153193"/>
                  </a:lnTo>
                  <a:lnTo>
                    <a:pt x="1013688" y="172406"/>
                  </a:lnTo>
                  <a:lnTo>
                    <a:pt x="978763" y="179450"/>
                  </a:lnTo>
                  <a:lnTo>
                    <a:pt x="89700" y="179450"/>
                  </a:lnTo>
                  <a:lnTo>
                    <a:pt x="54783" y="172406"/>
                  </a:lnTo>
                  <a:lnTo>
                    <a:pt x="26271" y="153193"/>
                  </a:lnTo>
                  <a:lnTo>
                    <a:pt x="7048" y="124694"/>
                  </a:lnTo>
                  <a:lnTo>
                    <a:pt x="0" y="89788"/>
                  </a:lnTo>
                  <a:close/>
                </a:path>
              </a:pathLst>
            </a:custGeom>
            <a:ln w="4763">
              <a:solidFill>
                <a:srgbClr val="C6A1A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81685" y="311353"/>
            <a:ext cx="101981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SECTOR</a:t>
            </a:r>
            <a:r>
              <a:rPr sz="600" spc="-3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VALUE</a:t>
            </a:r>
            <a:r>
              <a:rPr sz="600" spc="-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·</a:t>
            </a:r>
            <a:r>
              <a:rPr sz="600" spc="-1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0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BUSINESS</a:t>
            </a:r>
            <a:endParaRPr sz="6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dirty="0"/>
              <a:t>Private</a:t>
            </a:r>
            <a:r>
              <a:rPr sz="2700" spc="-30" dirty="0"/>
              <a:t> </a:t>
            </a:r>
            <a:r>
              <a:rPr sz="2700" dirty="0"/>
              <a:t>Business:</a:t>
            </a:r>
            <a:r>
              <a:rPr sz="2700" spc="-30" dirty="0"/>
              <a:t> </a:t>
            </a:r>
            <a:r>
              <a:rPr sz="2700" dirty="0"/>
              <a:t>Unlock</a:t>
            </a:r>
            <a:r>
              <a:rPr sz="2700" spc="-70" dirty="0"/>
              <a:t> </a:t>
            </a:r>
            <a:r>
              <a:rPr sz="2700" dirty="0"/>
              <a:t>Global</a:t>
            </a:r>
            <a:r>
              <a:rPr sz="2700" spc="-40" dirty="0"/>
              <a:t> </a:t>
            </a:r>
            <a:r>
              <a:rPr sz="2700" spc="-10" dirty="0"/>
              <a:t>Confidence</a:t>
            </a:r>
            <a:endParaRPr sz="2700"/>
          </a:p>
        </p:txBody>
      </p:sp>
      <p:pic>
        <p:nvPicPr>
          <p:cNvPr id="7" name="object 7" descr="preencoded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825" y="1134148"/>
            <a:ext cx="5300345" cy="3003423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907151" y="1685645"/>
            <a:ext cx="2692400" cy="158813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FinTech,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banking,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logistics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2700" marR="5080">
              <a:lnSpc>
                <a:spcPct val="122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—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DPA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registration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your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passport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4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global</a:t>
            </a:r>
            <a:r>
              <a:rPr sz="1400" b="1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markets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. It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signals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to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international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investors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partners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your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data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practices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meet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world-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class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standards.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8311" y="4319294"/>
            <a:ext cx="143519" cy="14397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31316" y="4292600"/>
            <a:ext cx="2106295" cy="425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dirty="0">
                <a:latin typeface="Times New Roman" panose="02020603050405020304"/>
                <a:cs typeface="Times New Roman" panose="02020603050405020304"/>
              </a:rPr>
              <a:t>Consumer</a:t>
            </a:r>
            <a:r>
              <a:rPr sz="135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350" spc="-10" dirty="0">
                <a:latin typeface="Times New Roman" panose="02020603050405020304"/>
                <a:cs typeface="Times New Roman" panose="02020603050405020304"/>
              </a:rPr>
              <a:t>Confidence</a:t>
            </a:r>
            <a:endParaRPr sz="135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750" spc="-10" dirty="0">
                <a:latin typeface="Times New Roman" panose="02020603050405020304"/>
                <a:cs typeface="Times New Roman" panose="02020603050405020304"/>
              </a:rPr>
              <a:t>Customers</a:t>
            </a:r>
            <a:r>
              <a:rPr sz="75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dirty="0">
                <a:latin typeface="Times New Roman" panose="02020603050405020304"/>
                <a:cs typeface="Times New Roman" panose="02020603050405020304"/>
              </a:rPr>
              <a:t>choose</a:t>
            </a:r>
            <a:r>
              <a:rPr sz="75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spc="-10" dirty="0">
                <a:latin typeface="Times New Roman" panose="02020603050405020304"/>
                <a:cs typeface="Times New Roman" panose="02020603050405020304"/>
              </a:rPr>
              <a:t>businesses</a:t>
            </a:r>
            <a:r>
              <a:rPr sz="75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dirty="0">
                <a:latin typeface="Times New Roman" panose="02020603050405020304"/>
                <a:cs typeface="Times New Roman" panose="02020603050405020304"/>
              </a:rPr>
              <a:t>they</a:t>
            </a:r>
            <a:r>
              <a:rPr sz="75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dirty="0">
                <a:latin typeface="Times New Roman" panose="02020603050405020304"/>
                <a:cs typeface="Times New Roman" panose="02020603050405020304"/>
              </a:rPr>
              <a:t>trust</a:t>
            </a:r>
            <a:r>
              <a:rPr sz="75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75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dirty="0">
                <a:latin typeface="Times New Roman" panose="02020603050405020304"/>
                <a:cs typeface="Times New Roman" panose="02020603050405020304"/>
              </a:rPr>
              <a:t>their</a:t>
            </a:r>
            <a:r>
              <a:rPr sz="75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spc="-20" dirty="0">
                <a:latin typeface="Times New Roman" panose="02020603050405020304"/>
                <a:cs typeface="Times New Roman" panose="02020603050405020304"/>
              </a:rPr>
              <a:t>data</a:t>
            </a:r>
            <a:endParaRPr sz="75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61524" y="4319294"/>
            <a:ext cx="143519" cy="143979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3524758" y="4292600"/>
            <a:ext cx="2381885" cy="425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dirty="0">
                <a:latin typeface="Times New Roman" panose="02020603050405020304"/>
                <a:cs typeface="Times New Roman" panose="02020603050405020304"/>
              </a:rPr>
              <a:t>GDPR</a:t>
            </a:r>
            <a:r>
              <a:rPr sz="135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350" spc="-10" dirty="0">
                <a:latin typeface="Times New Roman" panose="02020603050405020304"/>
                <a:cs typeface="Times New Roman" panose="02020603050405020304"/>
              </a:rPr>
              <a:t>Alignment</a:t>
            </a:r>
            <a:endParaRPr sz="135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750" dirty="0">
                <a:latin typeface="Times New Roman" panose="02020603050405020304"/>
                <a:cs typeface="Times New Roman" panose="02020603050405020304"/>
              </a:rPr>
              <a:t>Registration</a:t>
            </a:r>
            <a:r>
              <a:rPr sz="75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dirty="0">
                <a:latin typeface="Times New Roman" panose="02020603050405020304"/>
                <a:cs typeface="Times New Roman" panose="02020603050405020304"/>
              </a:rPr>
              <a:t>mirrors</a:t>
            </a:r>
            <a:r>
              <a:rPr sz="75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dirty="0">
                <a:latin typeface="Times New Roman" panose="02020603050405020304"/>
                <a:cs typeface="Times New Roman" panose="02020603050405020304"/>
              </a:rPr>
              <a:t>international</a:t>
            </a:r>
            <a:r>
              <a:rPr sz="75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dirty="0">
                <a:latin typeface="Times New Roman" panose="02020603050405020304"/>
                <a:cs typeface="Times New Roman" panose="02020603050405020304"/>
              </a:rPr>
              <a:t>data</a:t>
            </a:r>
            <a:r>
              <a:rPr sz="75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dirty="0">
                <a:latin typeface="Times New Roman" panose="02020603050405020304"/>
                <a:cs typeface="Times New Roman" panose="02020603050405020304"/>
              </a:rPr>
              <a:t>protection</a:t>
            </a:r>
            <a:r>
              <a:rPr sz="75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spc="-10" dirty="0">
                <a:latin typeface="Times New Roman" panose="02020603050405020304"/>
                <a:cs typeface="Times New Roman" panose="02020603050405020304"/>
              </a:rPr>
              <a:t>frameworks</a:t>
            </a:r>
            <a:endParaRPr sz="75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54762" y="4319294"/>
            <a:ext cx="143519" cy="143979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6318250" y="4292600"/>
            <a:ext cx="2230120" cy="425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dirty="0">
                <a:latin typeface="Times New Roman" panose="02020603050405020304"/>
                <a:cs typeface="Times New Roman" panose="02020603050405020304"/>
              </a:rPr>
              <a:t>Investment</a:t>
            </a:r>
            <a:r>
              <a:rPr sz="135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350" spc="-10" dirty="0">
                <a:latin typeface="Times New Roman" panose="02020603050405020304"/>
                <a:cs typeface="Times New Roman" panose="02020603050405020304"/>
              </a:rPr>
              <a:t>Readiness</a:t>
            </a:r>
            <a:endParaRPr sz="135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750" dirty="0">
                <a:latin typeface="Times New Roman" panose="02020603050405020304"/>
                <a:cs typeface="Times New Roman" panose="02020603050405020304"/>
              </a:rPr>
              <a:t>Global</a:t>
            </a:r>
            <a:r>
              <a:rPr sz="75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dirty="0">
                <a:latin typeface="Times New Roman" panose="02020603050405020304"/>
                <a:cs typeface="Times New Roman" panose="02020603050405020304"/>
              </a:rPr>
              <a:t>VCs</a:t>
            </a:r>
            <a:r>
              <a:rPr sz="75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75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dirty="0">
                <a:latin typeface="Times New Roman" panose="02020603050405020304"/>
                <a:cs typeface="Times New Roman" panose="02020603050405020304"/>
              </a:rPr>
              <a:t>partners</a:t>
            </a:r>
            <a:r>
              <a:rPr sz="75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dirty="0">
                <a:latin typeface="Times New Roman" panose="02020603050405020304"/>
                <a:cs typeface="Times New Roman" panose="02020603050405020304"/>
              </a:rPr>
              <a:t>require</a:t>
            </a:r>
            <a:r>
              <a:rPr sz="75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dirty="0">
                <a:latin typeface="Times New Roman" panose="02020603050405020304"/>
                <a:cs typeface="Times New Roman" panose="02020603050405020304"/>
              </a:rPr>
              <a:t>compliance</a:t>
            </a:r>
            <a:r>
              <a:rPr sz="75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dirty="0">
                <a:latin typeface="Times New Roman" panose="02020603050405020304"/>
                <a:cs typeface="Times New Roman" panose="02020603050405020304"/>
              </a:rPr>
              <a:t>proof</a:t>
            </a:r>
            <a:r>
              <a:rPr sz="75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750" spc="-10" dirty="0">
                <a:latin typeface="Times New Roman" panose="02020603050405020304"/>
                <a:cs typeface="Times New Roman" panose="02020603050405020304"/>
              </a:rPr>
              <a:t>before</a:t>
            </a:r>
            <a:endParaRPr sz="7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18250" y="4715967"/>
            <a:ext cx="489584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spc="-10" dirty="0">
                <a:latin typeface="Times New Roman" panose="02020603050405020304"/>
                <a:cs typeface="Times New Roman" panose="02020603050405020304"/>
              </a:rPr>
              <a:t>engagement</a:t>
            </a:r>
            <a:endParaRPr sz="75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989823" y="4838019"/>
            <a:ext cx="1096010" cy="264795"/>
            <a:chOff x="7989823" y="4838019"/>
            <a:chExt cx="1096010" cy="264795"/>
          </a:xfrm>
        </p:grpSpPr>
        <p:sp>
          <p:nvSpPr>
            <p:cNvPr id="17" name="object 17">
              <a:hlinkClick r:id="rId4"/>
            </p:cNvPr>
            <p:cNvSpPr/>
            <p:nvPr/>
          </p:nvSpPr>
          <p:spPr>
            <a:xfrm>
              <a:off x="7996173" y="4844369"/>
              <a:ext cx="1083310" cy="252095"/>
            </a:xfrm>
            <a:custGeom>
              <a:avLst/>
              <a:gdLst/>
              <a:ahLst/>
              <a:cxnLst/>
              <a:rect l="l" t="t" r="r" b="b"/>
              <a:pathLst>
                <a:path w="1083309" h="252095">
                  <a:moveTo>
                    <a:pt x="1083017" y="0"/>
                  </a:moveTo>
                  <a:lnTo>
                    <a:pt x="0" y="0"/>
                  </a:lnTo>
                  <a:lnTo>
                    <a:pt x="0" y="251879"/>
                  </a:lnTo>
                  <a:lnTo>
                    <a:pt x="1083017" y="251879"/>
                  </a:lnTo>
                  <a:lnTo>
                    <a:pt x="10830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>
              <a:hlinkClick r:id="rId4"/>
            </p:cNvPr>
            <p:cNvSpPr/>
            <p:nvPr/>
          </p:nvSpPr>
          <p:spPr>
            <a:xfrm>
              <a:off x="7996173" y="4844369"/>
              <a:ext cx="1083310" cy="252095"/>
            </a:xfrm>
            <a:custGeom>
              <a:avLst/>
              <a:gdLst/>
              <a:ahLst/>
              <a:cxnLst/>
              <a:rect l="l" t="t" r="r" b="b"/>
              <a:pathLst>
                <a:path w="1083309" h="252095">
                  <a:moveTo>
                    <a:pt x="0" y="251879"/>
                  </a:moveTo>
                  <a:lnTo>
                    <a:pt x="1083017" y="251879"/>
                  </a:lnTo>
                  <a:lnTo>
                    <a:pt x="1083017" y="0"/>
                  </a:lnTo>
                  <a:lnTo>
                    <a:pt x="0" y="0"/>
                  </a:lnTo>
                  <a:lnTo>
                    <a:pt x="0" y="25187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4283" y="295020"/>
            <a:ext cx="861694" cy="153670"/>
          </a:xfrm>
          <a:custGeom>
            <a:avLst/>
            <a:gdLst/>
            <a:ahLst/>
            <a:cxnLst/>
            <a:rect l="l" t="t" r="r" b="b"/>
            <a:pathLst>
              <a:path w="861694" h="153670">
                <a:moveTo>
                  <a:pt x="784542" y="0"/>
                </a:moveTo>
                <a:lnTo>
                  <a:pt x="76682" y="0"/>
                </a:lnTo>
                <a:lnTo>
                  <a:pt x="46837" y="6038"/>
                </a:lnTo>
                <a:lnTo>
                  <a:pt x="22463" y="22494"/>
                </a:lnTo>
                <a:lnTo>
                  <a:pt x="6027" y="46880"/>
                </a:lnTo>
                <a:lnTo>
                  <a:pt x="0" y="76707"/>
                </a:lnTo>
                <a:lnTo>
                  <a:pt x="6027" y="106588"/>
                </a:lnTo>
                <a:lnTo>
                  <a:pt x="22463" y="130968"/>
                </a:lnTo>
                <a:lnTo>
                  <a:pt x="46837" y="147395"/>
                </a:lnTo>
                <a:lnTo>
                  <a:pt x="76682" y="153415"/>
                </a:lnTo>
                <a:lnTo>
                  <a:pt x="784542" y="153415"/>
                </a:lnTo>
                <a:lnTo>
                  <a:pt x="814423" y="147395"/>
                </a:lnTo>
                <a:lnTo>
                  <a:pt x="838803" y="130968"/>
                </a:lnTo>
                <a:lnTo>
                  <a:pt x="855229" y="106588"/>
                </a:lnTo>
                <a:lnTo>
                  <a:pt x="861250" y="76707"/>
                </a:lnTo>
                <a:lnTo>
                  <a:pt x="855229" y="46880"/>
                </a:lnTo>
                <a:lnTo>
                  <a:pt x="838803" y="22494"/>
                </a:lnTo>
                <a:lnTo>
                  <a:pt x="814423" y="6038"/>
                </a:lnTo>
                <a:lnTo>
                  <a:pt x="784542" y="0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84961" y="313690"/>
            <a:ext cx="795655" cy="109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SECTOR</a:t>
            </a:r>
            <a:r>
              <a:rPr sz="550" spc="-4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VALUE</a:t>
            </a:r>
            <a:r>
              <a:rPr sz="550" spc="3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·</a:t>
            </a:r>
            <a:r>
              <a:rPr sz="55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5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NGOS</a:t>
            </a:r>
            <a:endParaRPr sz="5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5120">
              <a:lnSpc>
                <a:spcPct val="100000"/>
              </a:lnSpc>
              <a:spcBef>
                <a:spcPts val="95"/>
              </a:spcBef>
            </a:pPr>
            <a:r>
              <a:rPr dirty="0"/>
              <a:t>NGOs:</a:t>
            </a:r>
            <a:r>
              <a:rPr spc="-60" dirty="0"/>
              <a:t> </a:t>
            </a:r>
            <a:r>
              <a:rPr dirty="0"/>
              <a:t>Protect</a:t>
            </a:r>
            <a:r>
              <a:rPr spc="-45" dirty="0"/>
              <a:t> </a:t>
            </a:r>
            <a:r>
              <a:rPr dirty="0"/>
              <a:t>Those</a:t>
            </a:r>
            <a:r>
              <a:rPr spc="-50" dirty="0"/>
              <a:t> </a:t>
            </a:r>
            <a:r>
              <a:rPr dirty="0"/>
              <a:t>You</a:t>
            </a:r>
            <a:r>
              <a:rPr spc="-65" dirty="0"/>
              <a:t> </a:t>
            </a:r>
            <a:r>
              <a:rPr spc="-10" dirty="0"/>
              <a:t>Serve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35585" y="1409700"/>
            <a:ext cx="4037330" cy="2074545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b="1" dirty="0">
                <a:latin typeface="Times New Roman" panose="02020603050405020304"/>
                <a:cs typeface="Times New Roman" panose="02020603050405020304"/>
              </a:rPr>
              <a:t>Beneficiary</a:t>
            </a:r>
            <a:r>
              <a:rPr sz="125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 dirty="0">
                <a:latin typeface="Times New Roman" panose="02020603050405020304"/>
                <a:cs typeface="Times New Roman" panose="02020603050405020304"/>
              </a:rPr>
              <a:t>Safety</a:t>
            </a:r>
            <a:r>
              <a:rPr sz="125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 spc="-20" dirty="0">
                <a:latin typeface="Times New Roman" panose="02020603050405020304"/>
                <a:cs typeface="Times New Roman" panose="02020603050405020304"/>
              </a:rPr>
              <a:t>First</a:t>
            </a:r>
            <a:endParaRPr sz="1000" b="1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sz="1000" dirty="0">
                <a:latin typeface="Times New Roman" panose="02020603050405020304"/>
                <a:cs typeface="Times New Roman" panose="02020603050405020304"/>
              </a:rPr>
              <a:t>Humanitarian</a:t>
            </a:r>
            <a:r>
              <a:rPr sz="1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data</a:t>
            </a:r>
            <a:r>
              <a:rPr sz="1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— health</a:t>
            </a:r>
            <a:r>
              <a:rPr sz="1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records,</a:t>
            </a:r>
            <a:r>
              <a:rPr sz="1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displacement</a:t>
            </a:r>
            <a:r>
              <a:rPr sz="1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status,</a:t>
            </a:r>
            <a:r>
              <a:rPr sz="1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identity</a:t>
            </a:r>
            <a:r>
              <a:rPr sz="1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— demands</a:t>
            </a:r>
            <a:r>
              <a:rPr sz="10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highest</a:t>
            </a:r>
            <a:r>
              <a:rPr sz="10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protection.</a:t>
            </a:r>
            <a:r>
              <a:rPr sz="1000" spc="-25" dirty="0">
                <a:latin typeface="Times New Roman" panose="02020603050405020304"/>
                <a:cs typeface="Times New Roman" panose="02020603050405020304"/>
              </a:rPr>
              <a:t> DPA</a:t>
            </a:r>
            <a:endParaRPr sz="10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000" dirty="0">
                <a:latin typeface="Times New Roman" panose="02020603050405020304"/>
                <a:cs typeface="Times New Roman" panose="02020603050405020304"/>
              </a:rPr>
              <a:t>registration</a:t>
            </a:r>
            <a:r>
              <a:rPr sz="1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formalizes</a:t>
            </a:r>
            <a:r>
              <a:rPr sz="1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1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spc="-10" dirty="0">
                <a:latin typeface="Times New Roman" panose="02020603050405020304"/>
                <a:cs typeface="Times New Roman" panose="02020603050405020304"/>
              </a:rPr>
              <a:t>commitment.</a:t>
            </a:r>
            <a:endParaRPr sz="10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1250" b="1" dirty="0">
                <a:latin typeface="Times New Roman" panose="02020603050405020304"/>
                <a:cs typeface="Times New Roman" panose="02020603050405020304"/>
              </a:rPr>
              <a:t>Donor</a:t>
            </a:r>
            <a:r>
              <a:rPr sz="125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 dirty="0">
                <a:latin typeface="Times New Roman" panose="02020603050405020304"/>
                <a:cs typeface="Times New Roman" panose="02020603050405020304"/>
              </a:rPr>
              <a:t>Compliance</a:t>
            </a:r>
            <a:r>
              <a:rPr sz="125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 dirty="0">
                <a:latin typeface="Times New Roman" panose="02020603050405020304"/>
                <a:cs typeface="Times New Roman" panose="02020603050405020304"/>
              </a:rPr>
              <a:t>Made</a:t>
            </a:r>
            <a:r>
              <a:rPr sz="125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50" b="1" spc="-10" dirty="0">
                <a:latin typeface="Times New Roman" panose="02020603050405020304"/>
                <a:cs typeface="Times New Roman" panose="02020603050405020304"/>
              </a:rPr>
              <a:t>Simple</a:t>
            </a:r>
            <a:endParaRPr sz="1250" b="1">
              <a:latin typeface="Times New Roman" panose="02020603050405020304"/>
              <a:cs typeface="Times New Roman" panose="02020603050405020304"/>
            </a:endParaRPr>
          </a:p>
          <a:p>
            <a:pPr marL="12700" marR="24130">
              <a:lnSpc>
                <a:spcPct val="117000"/>
              </a:lnSpc>
              <a:spcBef>
                <a:spcPts val="590"/>
              </a:spcBef>
            </a:pPr>
            <a:r>
              <a:rPr sz="1000" dirty="0">
                <a:latin typeface="Times New Roman" panose="02020603050405020304"/>
                <a:cs typeface="Times New Roman" panose="02020603050405020304"/>
              </a:rPr>
              <a:t>International</a:t>
            </a:r>
            <a:r>
              <a:rPr sz="1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donors</a:t>
            </a:r>
            <a:r>
              <a:rPr sz="10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increasingly</a:t>
            </a:r>
            <a:r>
              <a:rPr sz="1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require</a:t>
            </a:r>
            <a:r>
              <a:rPr sz="1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data</a:t>
            </a:r>
            <a:r>
              <a:rPr sz="1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governance</a:t>
            </a:r>
            <a:r>
              <a:rPr sz="10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frameworks.</a:t>
            </a:r>
            <a:r>
              <a:rPr sz="10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Registration</a:t>
            </a:r>
            <a:r>
              <a:rPr sz="1000" spc="-10" dirty="0">
                <a:latin typeface="Times New Roman" panose="02020603050405020304"/>
                <a:cs typeface="Times New Roman" panose="02020603050405020304"/>
              </a:rPr>
              <a:t> satisfies</a:t>
            </a:r>
            <a:r>
              <a:rPr sz="1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spc="-10" dirty="0">
                <a:latin typeface="Times New Roman" panose="02020603050405020304"/>
                <a:cs typeface="Times New Roman" panose="02020603050405020304"/>
              </a:rPr>
              <a:t>due-diligence</a:t>
            </a:r>
            <a:r>
              <a:rPr sz="1000" spc="5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requirements</a:t>
            </a:r>
            <a:r>
              <a:rPr sz="1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strengthens</a:t>
            </a:r>
            <a:r>
              <a:rPr sz="1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dirty="0">
                <a:latin typeface="Times New Roman" panose="02020603050405020304"/>
                <a:cs typeface="Times New Roman" panose="02020603050405020304"/>
              </a:rPr>
              <a:t>grant</a:t>
            </a:r>
            <a:r>
              <a:rPr sz="1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spc="-10" dirty="0">
                <a:latin typeface="Times New Roman" panose="02020603050405020304"/>
                <a:cs typeface="Times New Roman" panose="02020603050405020304"/>
              </a:rPr>
              <a:t>applications.</a:t>
            </a:r>
            <a:endParaRPr sz="10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44283" y="3808476"/>
            <a:ext cx="3719829" cy="446405"/>
            <a:chOff x="744283" y="3275076"/>
            <a:chExt cx="3719829" cy="446405"/>
          </a:xfrm>
        </p:grpSpPr>
        <p:sp>
          <p:nvSpPr>
            <p:cNvPr id="7" name="object 7"/>
            <p:cNvSpPr/>
            <p:nvPr/>
          </p:nvSpPr>
          <p:spPr>
            <a:xfrm>
              <a:off x="744283" y="3275076"/>
              <a:ext cx="3719829" cy="446405"/>
            </a:xfrm>
            <a:custGeom>
              <a:avLst/>
              <a:gdLst/>
              <a:ahLst/>
              <a:cxnLst/>
              <a:rect l="l" t="t" r="r" b="b"/>
              <a:pathLst>
                <a:path w="3719829" h="446404">
                  <a:moveTo>
                    <a:pt x="3586289" y="0"/>
                  </a:moveTo>
                  <a:lnTo>
                    <a:pt x="133146" y="0"/>
                  </a:lnTo>
                  <a:lnTo>
                    <a:pt x="91062" y="6782"/>
                  </a:lnTo>
                  <a:lnTo>
                    <a:pt x="54512" y="25672"/>
                  </a:lnTo>
                  <a:lnTo>
                    <a:pt x="25690" y="54479"/>
                  </a:lnTo>
                  <a:lnTo>
                    <a:pt x="6788" y="91017"/>
                  </a:lnTo>
                  <a:lnTo>
                    <a:pt x="0" y="133096"/>
                  </a:lnTo>
                  <a:lnTo>
                    <a:pt x="0" y="313182"/>
                  </a:lnTo>
                  <a:lnTo>
                    <a:pt x="6788" y="355260"/>
                  </a:lnTo>
                  <a:lnTo>
                    <a:pt x="25690" y="391798"/>
                  </a:lnTo>
                  <a:lnTo>
                    <a:pt x="54512" y="420605"/>
                  </a:lnTo>
                  <a:lnTo>
                    <a:pt x="91062" y="439495"/>
                  </a:lnTo>
                  <a:lnTo>
                    <a:pt x="133146" y="446278"/>
                  </a:lnTo>
                  <a:lnTo>
                    <a:pt x="3586289" y="446278"/>
                  </a:lnTo>
                  <a:lnTo>
                    <a:pt x="3628368" y="439495"/>
                  </a:lnTo>
                  <a:lnTo>
                    <a:pt x="3664905" y="420605"/>
                  </a:lnTo>
                  <a:lnTo>
                    <a:pt x="3693713" y="391798"/>
                  </a:lnTo>
                  <a:lnTo>
                    <a:pt x="3712602" y="355260"/>
                  </a:lnTo>
                  <a:lnTo>
                    <a:pt x="3719385" y="313182"/>
                  </a:lnTo>
                  <a:lnTo>
                    <a:pt x="3719385" y="133096"/>
                  </a:lnTo>
                  <a:lnTo>
                    <a:pt x="3712602" y="91017"/>
                  </a:lnTo>
                  <a:lnTo>
                    <a:pt x="3693713" y="54479"/>
                  </a:lnTo>
                  <a:lnTo>
                    <a:pt x="3664905" y="25672"/>
                  </a:lnTo>
                  <a:lnTo>
                    <a:pt x="3628368" y="6782"/>
                  </a:lnTo>
                  <a:lnTo>
                    <a:pt x="3586289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 descr="preencoded.png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2992" y="3398845"/>
              <a:ext cx="110877" cy="88701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019962" y="3875989"/>
            <a:ext cx="3168015" cy="371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7000"/>
              </a:lnSpc>
              <a:spcBef>
                <a:spcPts val="100"/>
              </a:spcBef>
            </a:pPr>
            <a:r>
              <a:rPr sz="10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DPA registration</a:t>
            </a:r>
            <a:r>
              <a:rPr sz="1000" spc="-3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demonstrates</a:t>
            </a:r>
            <a:r>
              <a:rPr sz="100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advanced</a:t>
            </a:r>
            <a:r>
              <a:rPr sz="1000" spc="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risk</a:t>
            </a:r>
            <a:r>
              <a:rPr sz="100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management</a:t>
            </a:r>
            <a:r>
              <a:rPr sz="1000" spc="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—</a:t>
            </a:r>
            <a:r>
              <a:rPr sz="1000" spc="-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100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competitive</a:t>
            </a:r>
            <a:r>
              <a:rPr sz="1000" spc="-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advantage in</a:t>
            </a:r>
            <a:r>
              <a:rPr sz="100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donor</a:t>
            </a:r>
            <a:r>
              <a:rPr sz="1000" spc="5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reporting.</a:t>
            </a:r>
            <a:endParaRPr sz="1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0" name="object 10" descr="preencoded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98755" y="1052575"/>
            <a:ext cx="3705724" cy="3719449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7989823" y="4838019"/>
            <a:ext cx="1096010" cy="264795"/>
            <a:chOff x="7989823" y="4838019"/>
            <a:chExt cx="1096010" cy="264795"/>
          </a:xfrm>
        </p:grpSpPr>
        <p:sp>
          <p:nvSpPr>
            <p:cNvPr id="12" name="object 12">
              <a:hlinkClick r:id="rId4"/>
            </p:cNvPr>
            <p:cNvSpPr/>
            <p:nvPr/>
          </p:nvSpPr>
          <p:spPr>
            <a:xfrm>
              <a:off x="7996173" y="4844369"/>
              <a:ext cx="1083310" cy="252095"/>
            </a:xfrm>
            <a:custGeom>
              <a:avLst/>
              <a:gdLst/>
              <a:ahLst/>
              <a:cxnLst/>
              <a:rect l="l" t="t" r="r" b="b"/>
              <a:pathLst>
                <a:path w="1083309" h="252095">
                  <a:moveTo>
                    <a:pt x="1083017" y="0"/>
                  </a:moveTo>
                  <a:lnTo>
                    <a:pt x="0" y="0"/>
                  </a:lnTo>
                  <a:lnTo>
                    <a:pt x="0" y="251879"/>
                  </a:lnTo>
                  <a:lnTo>
                    <a:pt x="1083017" y="251879"/>
                  </a:lnTo>
                  <a:lnTo>
                    <a:pt x="10830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hlinkClick r:id="rId4"/>
            </p:cNvPr>
            <p:cNvSpPr/>
            <p:nvPr/>
          </p:nvSpPr>
          <p:spPr>
            <a:xfrm>
              <a:off x="7996173" y="4844369"/>
              <a:ext cx="1083310" cy="252095"/>
            </a:xfrm>
            <a:custGeom>
              <a:avLst/>
              <a:gdLst/>
              <a:ahLst/>
              <a:cxnLst/>
              <a:rect l="l" t="t" r="r" b="b"/>
              <a:pathLst>
                <a:path w="1083309" h="252095">
                  <a:moveTo>
                    <a:pt x="0" y="251879"/>
                  </a:moveTo>
                  <a:lnTo>
                    <a:pt x="1083017" y="251879"/>
                  </a:lnTo>
                  <a:lnTo>
                    <a:pt x="1083017" y="0"/>
                  </a:lnTo>
                  <a:lnTo>
                    <a:pt x="0" y="0"/>
                  </a:lnTo>
                  <a:lnTo>
                    <a:pt x="0" y="25187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preencoded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28999" cy="514349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809365" y="342265"/>
            <a:ext cx="1388745" cy="200025"/>
          </a:xfrm>
          <a:custGeom>
            <a:avLst/>
            <a:gdLst/>
            <a:ahLst/>
            <a:cxnLst/>
            <a:rect l="l" t="t" r="r" b="b"/>
            <a:pathLst>
              <a:path w="1388745" h="200025">
                <a:moveTo>
                  <a:pt x="1288288" y="0"/>
                </a:moveTo>
                <a:lnTo>
                  <a:pt x="99949" y="0"/>
                </a:lnTo>
                <a:lnTo>
                  <a:pt x="61025" y="7866"/>
                </a:lnTo>
                <a:lnTo>
                  <a:pt x="29257" y="29305"/>
                </a:lnTo>
                <a:lnTo>
                  <a:pt x="7848" y="61079"/>
                </a:lnTo>
                <a:lnTo>
                  <a:pt x="0" y="99949"/>
                </a:lnTo>
                <a:lnTo>
                  <a:pt x="7848" y="138872"/>
                </a:lnTo>
                <a:lnTo>
                  <a:pt x="29257" y="170640"/>
                </a:lnTo>
                <a:lnTo>
                  <a:pt x="61025" y="192049"/>
                </a:lnTo>
                <a:lnTo>
                  <a:pt x="99949" y="199898"/>
                </a:lnTo>
                <a:lnTo>
                  <a:pt x="1288288" y="199898"/>
                </a:lnTo>
                <a:lnTo>
                  <a:pt x="1327211" y="192049"/>
                </a:lnTo>
                <a:lnTo>
                  <a:pt x="1358979" y="170640"/>
                </a:lnTo>
                <a:lnTo>
                  <a:pt x="1380388" y="138872"/>
                </a:lnTo>
                <a:lnTo>
                  <a:pt x="1388237" y="99949"/>
                </a:lnTo>
                <a:lnTo>
                  <a:pt x="1380388" y="61079"/>
                </a:lnTo>
                <a:lnTo>
                  <a:pt x="1358979" y="29305"/>
                </a:lnTo>
                <a:lnTo>
                  <a:pt x="1327211" y="7866"/>
                </a:lnTo>
                <a:lnTo>
                  <a:pt x="1288288" y="0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862578" y="375615"/>
            <a:ext cx="1292225" cy="125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SECTOR</a:t>
            </a:r>
            <a:r>
              <a:rPr sz="650" spc="-1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VALUE ·</a:t>
            </a:r>
            <a:r>
              <a:rPr sz="650" spc="-4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65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GOVERNMENT</a:t>
            </a:r>
            <a:endParaRPr sz="6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3797300" y="545668"/>
            <a:ext cx="4909820" cy="97409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ts val="3810"/>
              </a:lnSpc>
              <a:spcBef>
                <a:spcPts val="45"/>
              </a:spcBef>
            </a:pPr>
            <a:r>
              <a:rPr sz="3050" dirty="0"/>
              <a:t>Government:</a:t>
            </a:r>
            <a:r>
              <a:rPr sz="3050" spc="-25" dirty="0"/>
              <a:t> </a:t>
            </a:r>
            <a:r>
              <a:rPr sz="3050" dirty="0"/>
              <a:t>Sovereign </a:t>
            </a:r>
            <a:r>
              <a:rPr sz="3050" spc="-10" dirty="0"/>
              <a:t>Digital Governance</a:t>
            </a:r>
            <a:endParaRPr sz="3050"/>
          </a:p>
        </p:txBody>
      </p:sp>
      <p:grpSp>
        <p:nvGrpSpPr>
          <p:cNvPr id="6" name="object 6"/>
          <p:cNvGrpSpPr/>
          <p:nvPr/>
        </p:nvGrpSpPr>
        <p:grpSpPr>
          <a:xfrm>
            <a:off x="3809365" y="1712086"/>
            <a:ext cx="2426335" cy="1699895"/>
            <a:chOff x="3809365" y="1712086"/>
            <a:chExt cx="2426335" cy="1699895"/>
          </a:xfrm>
        </p:grpSpPr>
        <p:sp>
          <p:nvSpPr>
            <p:cNvPr id="7" name="object 7"/>
            <p:cNvSpPr/>
            <p:nvPr/>
          </p:nvSpPr>
          <p:spPr>
            <a:xfrm>
              <a:off x="3809365" y="1712086"/>
              <a:ext cx="2426335" cy="1699895"/>
            </a:xfrm>
            <a:custGeom>
              <a:avLst/>
              <a:gdLst/>
              <a:ahLst/>
              <a:cxnLst/>
              <a:rect l="l" t="t" r="r" b="b"/>
              <a:pathLst>
                <a:path w="2426335" h="1699895">
                  <a:moveTo>
                    <a:pt x="2263140" y="0"/>
                  </a:moveTo>
                  <a:lnTo>
                    <a:pt x="162940" y="0"/>
                  </a:lnTo>
                  <a:lnTo>
                    <a:pt x="119606" y="5826"/>
                  </a:lnTo>
                  <a:lnTo>
                    <a:pt x="80677" y="22267"/>
                  </a:lnTo>
                  <a:lnTo>
                    <a:pt x="47704" y="47767"/>
                  </a:lnTo>
                  <a:lnTo>
                    <a:pt x="22234" y="80772"/>
                  </a:lnTo>
                  <a:lnTo>
                    <a:pt x="5816" y="119723"/>
                  </a:lnTo>
                  <a:lnTo>
                    <a:pt x="0" y="163067"/>
                  </a:lnTo>
                  <a:lnTo>
                    <a:pt x="0" y="1536827"/>
                  </a:lnTo>
                  <a:lnTo>
                    <a:pt x="5816" y="1580171"/>
                  </a:lnTo>
                  <a:lnTo>
                    <a:pt x="22234" y="1619123"/>
                  </a:lnTo>
                  <a:lnTo>
                    <a:pt x="47704" y="1652127"/>
                  </a:lnTo>
                  <a:lnTo>
                    <a:pt x="80677" y="1677627"/>
                  </a:lnTo>
                  <a:lnTo>
                    <a:pt x="119606" y="1694068"/>
                  </a:lnTo>
                  <a:lnTo>
                    <a:pt x="162940" y="1699895"/>
                  </a:lnTo>
                  <a:lnTo>
                    <a:pt x="2263140" y="1699895"/>
                  </a:lnTo>
                  <a:lnTo>
                    <a:pt x="2306484" y="1694068"/>
                  </a:lnTo>
                  <a:lnTo>
                    <a:pt x="2345436" y="1677627"/>
                  </a:lnTo>
                  <a:lnTo>
                    <a:pt x="2378440" y="1652127"/>
                  </a:lnTo>
                  <a:lnTo>
                    <a:pt x="2403940" y="1619122"/>
                  </a:lnTo>
                  <a:lnTo>
                    <a:pt x="2420381" y="1580171"/>
                  </a:lnTo>
                  <a:lnTo>
                    <a:pt x="2426208" y="1536827"/>
                  </a:lnTo>
                  <a:lnTo>
                    <a:pt x="2426208" y="163067"/>
                  </a:lnTo>
                  <a:lnTo>
                    <a:pt x="2420381" y="119723"/>
                  </a:lnTo>
                  <a:lnTo>
                    <a:pt x="2403940" y="80772"/>
                  </a:lnTo>
                  <a:lnTo>
                    <a:pt x="2378440" y="47767"/>
                  </a:lnTo>
                  <a:lnTo>
                    <a:pt x="2345436" y="22267"/>
                  </a:lnTo>
                  <a:lnTo>
                    <a:pt x="2306484" y="5826"/>
                  </a:lnTo>
                  <a:lnTo>
                    <a:pt x="2263140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17950" y="1820798"/>
              <a:ext cx="326390" cy="326390"/>
            </a:xfrm>
            <a:custGeom>
              <a:avLst/>
              <a:gdLst/>
              <a:ahLst/>
              <a:cxnLst/>
              <a:rect l="l" t="t" r="r" b="b"/>
              <a:pathLst>
                <a:path w="326389" h="326389">
                  <a:moveTo>
                    <a:pt x="163067" y="0"/>
                  </a:moveTo>
                  <a:lnTo>
                    <a:pt x="119723" y="5816"/>
                  </a:lnTo>
                  <a:lnTo>
                    <a:pt x="80772" y="22234"/>
                  </a:lnTo>
                  <a:lnTo>
                    <a:pt x="47767" y="47704"/>
                  </a:lnTo>
                  <a:lnTo>
                    <a:pt x="22267" y="80677"/>
                  </a:lnTo>
                  <a:lnTo>
                    <a:pt x="5826" y="119606"/>
                  </a:lnTo>
                  <a:lnTo>
                    <a:pt x="0" y="162940"/>
                  </a:lnTo>
                  <a:lnTo>
                    <a:pt x="5826" y="206285"/>
                  </a:lnTo>
                  <a:lnTo>
                    <a:pt x="22267" y="245237"/>
                  </a:lnTo>
                  <a:lnTo>
                    <a:pt x="47767" y="278241"/>
                  </a:lnTo>
                  <a:lnTo>
                    <a:pt x="80772" y="303741"/>
                  </a:lnTo>
                  <a:lnTo>
                    <a:pt x="119723" y="320182"/>
                  </a:lnTo>
                  <a:lnTo>
                    <a:pt x="163067" y="326008"/>
                  </a:lnTo>
                  <a:lnTo>
                    <a:pt x="206402" y="320182"/>
                  </a:lnTo>
                  <a:lnTo>
                    <a:pt x="245331" y="303741"/>
                  </a:lnTo>
                  <a:lnTo>
                    <a:pt x="278304" y="278241"/>
                  </a:lnTo>
                  <a:lnTo>
                    <a:pt x="303774" y="245237"/>
                  </a:lnTo>
                  <a:lnTo>
                    <a:pt x="320192" y="206285"/>
                  </a:lnTo>
                  <a:lnTo>
                    <a:pt x="326009" y="162940"/>
                  </a:lnTo>
                  <a:lnTo>
                    <a:pt x="320192" y="119606"/>
                  </a:lnTo>
                  <a:lnTo>
                    <a:pt x="303774" y="80677"/>
                  </a:lnTo>
                  <a:lnTo>
                    <a:pt x="278304" y="47704"/>
                  </a:lnTo>
                  <a:lnTo>
                    <a:pt x="245331" y="22234"/>
                  </a:lnTo>
                  <a:lnTo>
                    <a:pt x="206402" y="5816"/>
                  </a:lnTo>
                  <a:lnTo>
                    <a:pt x="1630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12609" y="1913434"/>
              <a:ext cx="136734" cy="140553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3905758" y="2224532"/>
            <a:ext cx="2190115" cy="657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Civil</a:t>
            </a:r>
            <a:r>
              <a:rPr sz="1500" spc="-3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Registry</a:t>
            </a:r>
            <a:r>
              <a:rPr sz="1500" spc="-2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Security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12700" marR="5080">
              <a:lnSpc>
                <a:spcPct val="129000"/>
              </a:lnSpc>
              <a:spcBef>
                <a:spcPts val="530"/>
              </a:spcBef>
            </a:pP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Protect</a:t>
            </a:r>
            <a:r>
              <a:rPr sz="850" spc="-3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national</a:t>
            </a:r>
            <a:r>
              <a:rPr sz="850" spc="-3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identity,</a:t>
            </a:r>
            <a:r>
              <a:rPr sz="85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tax,</a:t>
            </a:r>
            <a:r>
              <a:rPr sz="850" spc="-3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850" spc="-3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health</a:t>
            </a:r>
            <a:r>
              <a:rPr sz="850" spc="-3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databases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under</a:t>
            </a:r>
            <a:r>
              <a:rPr sz="85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Somali</a:t>
            </a:r>
            <a:r>
              <a:rPr sz="85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jurisdiction</a:t>
            </a:r>
            <a:r>
              <a:rPr sz="850" spc="-3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—</a:t>
            </a:r>
            <a:r>
              <a:rPr sz="850" spc="-3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not</a:t>
            </a:r>
            <a:r>
              <a:rPr sz="850" spc="-3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foreign</a:t>
            </a:r>
            <a:r>
              <a:rPr sz="850" spc="-2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servers.</a:t>
            </a:r>
            <a:endParaRPr sz="85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37427" y="1712086"/>
            <a:ext cx="2426207" cy="1699895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6434454" y="2224532"/>
            <a:ext cx="20447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Territorial</a:t>
            </a:r>
            <a:r>
              <a:rPr sz="150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System</a:t>
            </a:r>
            <a:r>
              <a:rPr sz="1500" spc="-4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Control</a:t>
            </a:r>
            <a:endParaRPr sz="15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34454" y="2764967"/>
            <a:ext cx="2190750" cy="528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95"/>
              </a:spcBef>
            </a:pP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Sovereign</a:t>
            </a:r>
            <a:r>
              <a:rPr sz="85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data</a:t>
            </a:r>
            <a:r>
              <a:rPr sz="850" spc="-3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frameworks</a:t>
            </a:r>
            <a:r>
              <a:rPr sz="850" spc="-4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ensure</a:t>
            </a:r>
            <a:r>
              <a:rPr sz="850" spc="-3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850" spc="-4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government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digital</a:t>
            </a:r>
            <a:r>
              <a:rPr sz="850" spc="-4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systems</a:t>
            </a:r>
            <a:r>
              <a:rPr sz="85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remain</a:t>
            </a:r>
            <a:r>
              <a:rPr sz="850" spc="-3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under</a:t>
            </a:r>
            <a:r>
              <a:rPr sz="850" spc="-1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Somali</a:t>
            </a:r>
            <a:r>
              <a:rPr sz="850" spc="-1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law</a:t>
            </a:r>
            <a:r>
              <a:rPr sz="850" spc="-4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spc="-2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85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oversight.</a:t>
            </a:r>
            <a:endParaRPr sz="85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809365" y="3513835"/>
            <a:ext cx="4954270" cy="1287780"/>
            <a:chOff x="3809365" y="3513835"/>
            <a:chExt cx="4954270" cy="1287780"/>
          </a:xfrm>
        </p:grpSpPr>
        <p:sp>
          <p:nvSpPr>
            <p:cNvPr id="15" name="object 15"/>
            <p:cNvSpPr/>
            <p:nvPr/>
          </p:nvSpPr>
          <p:spPr>
            <a:xfrm>
              <a:off x="3809365" y="3513835"/>
              <a:ext cx="4954270" cy="1287780"/>
            </a:xfrm>
            <a:custGeom>
              <a:avLst/>
              <a:gdLst/>
              <a:ahLst/>
              <a:cxnLst/>
              <a:rect l="l" t="t" r="r" b="b"/>
              <a:pathLst>
                <a:path w="4954270" h="1287779">
                  <a:moveTo>
                    <a:pt x="4791329" y="0"/>
                  </a:moveTo>
                  <a:lnTo>
                    <a:pt x="162940" y="0"/>
                  </a:lnTo>
                  <a:lnTo>
                    <a:pt x="119606" y="5826"/>
                  </a:lnTo>
                  <a:lnTo>
                    <a:pt x="80677" y="22267"/>
                  </a:lnTo>
                  <a:lnTo>
                    <a:pt x="47704" y="47767"/>
                  </a:lnTo>
                  <a:lnTo>
                    <a:pt x="22234" y="80772"/>
                  </a:lnTo>
                  <a:lnTo>
                    <a:pt x="5816" y="119723"/>
                  </a:lnTo>
                  <a:lnTo>
                    <a:pt x="0" y="163067"/>
                  </a:lnTo>
                  <a:lnTo>
                    <a:pt x="0" y="1124267"/>
                  </a:lnTo>
                  <a:lnTo>
                    <a:pt x="5816" y="1167603"/>
                  </a:lnTo>
                  <a:lnTo>
                    <a:pt x="22234" y="1206544"/>
                  </a:lnTo>
                  <a:lnTo>
                    <a:pt x="47704" y="1239537"/>
                  </a:lnTo>
                  <a:lnTo>
                    <a:pt x="80677" y="1265027"/>
                  </a:lnTo>
                  <a:lnTo>
                    <a:pt x="119606" y="1281461"/>
                  </a:lnTo>
                  <a:lnTo>
                    <a:pt x="162940" y="1287284"/>
                  </a:lnTo>
                  <a:lnTo>
                    <a:pt x="4791329" y="1287284"/>
                  </a:lnTo>
                  <a:lnTo>
                    <a:pt x="4834663" y="1281461"/>
                  </a:lnTo>
                  <a:lnTo>
                    <a:pt x="4873592" y="1265027"/>
                  </a:lnTo>
                  <a:lnTo>
                    <a:pt x="4906565" y="1239537"/>
                  </a:lnTo>
                  <a:lnTo>
                    <a:pt x="4932035" y="1206544"/>
                  </a:lnTo>
                  <a:lnTo>
                    <a:pt x="4948453" y="1167603"/>
                  </a:lnTo>
                  <a:lnTo>
                    <a:pt x="4954270" y="1124267"/>
                  </a:lnTo>
                  <a:lnTo>
                    <a:pt x="4954270" y="163067"/>
                  </a:lnTo>
                  <a:lnTo>
                    <a:pt x="4948453" y="119723"/>
                  </a:lnTo>
                  <a:lnTo>
                    <a:pt x="4932035" y="80771"/>
                  </a:lnTo>
                  <a:lnTo>
                    <a:pt x="4906565" y="47767"/>
                  </a:lnTo>
                  <a:lnTo>
                    <a:pt x="4873592" y="22267"/>
                  </a:lnTo>
                  <a:lnTo>
                    <a:pt x="4834663" y="5826"/>
                  </a:lnTo>
                  <a:lnTo>
                    <a:pt x="4791329" y="0"/>
                  </a:lnTo>
                  <a:close/>
                </a:path>
              </a:pathLst>
            </a:custGeom>
            <a:solidFill>
              <a:srgbClr val="2D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917950" y="3622420"/>
              <a:ext cx="326390" cy="326390"/>
            </a:xfrm>
            <a:custGeom>
              <a:avLst/>
              <a:gdLst/>
              <a:ahLst/>
              <a:cxnLst/>
              <a:rect l="l" t="t" r="r" b="b"/>
              <a:pathLst>
                <a:path w="326389" h="326389">
                  <a:moveTo>
                    <a:pt x="163067" y="0"/>
                  </a:moveTo>
                  <a:lnTo>
                    <a:pt x="119723" y="5826"/>
                  </a:lnTo>
                  <a:lnTo>
                    <a:pt x="80772" y="22267"/>
                  </a:lnTo>
                  <a:lnTo>
                    <a:pt x="47767" y="47767"/>
                  </a:lnTo>
                  <a:lnTo>
                    <a:pt x="22267" y="80771"/>
                  </a:lnTo>
                  <a:lnTo>
                    <a:pt x="5826" y="119723"/>
                  </a:lnTo>
                  <a:lnTo>
                    <a:pt x="0" y="163067"/>
                  </a:lnTo>
                  <a:lnTo>
                    <a:pt x="5826" y="206397"/>
                  </a:lnTo>
                  <a:lnTo>
                    <a:pt x="22267" y="245332"/>
                  </a:lnTo>
                  <a:lnTo>
                    <a:pt x="47767" y="278320"/>
                  </a:lnTo>
                  <a:lnTo>
                    <a:pt x="80772" y="303806"/>
                  </a:lnTo>
                  <a:lnTo>
                    <a:pt x="119723" y="320237"/>
                  </a:lnTo>
                  <a:lnTo>
                    <a:pt x="163067" y="326059"/>
                  </a:lnTo>
                  <a:lnTo>
                    <a:pt x="206402" y="320237"/>
                  </a:lnTo>
                  <a:lnTo>
                    <a:pt x="245331" y="303806"/>
                  </a:lnTo>
                  <a:lnTo>
                    <a:pt x="278304" y="278320"/>
                  </a:lnTo>
                  <a:lnTo>
                    <a:pt x="303774" y="245332"/>
                  </a:lnTo>
                  <a:lnTo>
                    <a:pt x="320192" y="206397"/>
                  </a:lnTo>
                  <a:lnTo>
                    <a:pt x="326009" y="163067"/>
                  </a:lnTo>
                  <a:lnTo>
                    <a:pt x="320192" y="119723"/>
                  </a:lnTo>
                  <a:lnTo>
                    <a:pt x="303774" y="80771"/>
                  </a:lnTo>
                  <a:lnTo>
                    <a:pt x="278304" y="47767"/>
                  </a:lnTo>
                  <a:lnTo>
                    <a:pt x="245331" y="22267"/>
                  </a:lnTo>
                  <a:lnTo>
                    <a:pt x="206402" y="5826"/>
                  </a:lnTo>
                  <a:lnTo>
                    <a:pt x="1630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10961" y="3715165"/>
              <a:ext cx="140320" cy="140565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3905758" y="4026814"/>
            <a:ext cx="4630420" cy="4895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International</a:t>
            </a:r>
            <a:r>
              <a:rPr sz="1500" spc="-3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Recognition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850" spc="-2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registered</a:t>
            </a:r>
            <a:r>
              <a:rPr sz="85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data</a:t>
            </a:r>
            <a:r>
              <a:rPr sz="850" spc="-3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governance</a:t>
            </a:r>
            <a:r>
              <a:rPr sz="850" spc="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framework</a:t>
            </a:r>
            <a:r>
              <a:rPr sz="850" spc="-1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positions</a:t>
            </a:r>
            <a:r>
              <a:rPr sz="850" spc="-3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Somalia</a:t>
            </a:r>
            <a:r>
              <a:rPr sz="85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as</a:t>
            </a:r>
            <a:r>
              <a:rPr sz="850" spc="-3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a</a:t>
            </a:r>
            <a:r>
              <a:rPr sz="85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credible</a:t>
            </a:r>
            <a:r>
              <a:rPr sz="850" spc="-3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digital</a:t>
            </a:r>
            <a:r>
              <a:rPr sz="850" spc="-2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partner</a:t>
            </a:r>
            <a:r>
              <a:rPr sz="850" spc="-3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85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850" spc="-2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world</a:t>
            </a:r>
            <a:r>
              <a:rPr sz="85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85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stage.</a:t>
            </a:r>
            <a:endParaRPr sz="85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7989823" y="4838019"/>
            <a:ext cx="1096010" cy="264795"/>
            <a:chOff x="7989823" y="4838019"/>
            <a:chExt cx="1096010" cy="264795"/>
          </a:xfrm>
        </p:grpSpPr>
        <p:sp>
          <p:nvSpPr>
            <p:cNvPr id="20" name="object 20">
              <a:hlinkClick r:id="rId6"/>
            </p:cNvPr>
            <p:cNvSpPr/>
            <p:nvPr/>
          </p:nvSpPr>
          <p:spPr>
            <a:xfrm>
              <a:off x="7996173" y="4844369"/>
              <a:ext cx="1083310" cy="252095"/>
            </a:xfrm>
            <a:custGeom>
              <a:avLst/>
              <a:gdLst/>
              <a:ahLst/>
              <a:cxnLst/>
              <a:rect l="l" t="t" r="r" b="b"/>
              <a:pathLst>
                <a:path w="1083309" h="252095">
                  <a:moveTo>
                    <a:pt x="1083017" y="0"/>
                  </a:moveTo>
                  <a:lnTo>
                    <a:pt x="0" y="0"/>
                  </a:lnTo>
                  <a:lnTo>
                    <a:pt x="0" y="251879"/>
                  </a:lnTo>
                  <a:lnTo>
                    <a:pt x="1083017" y="251879"/>
                  </a:lnTo>
                  <a:lnTo>
                    <a:pt x="10830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>
              <a:hlinkClick r:id="rId6"/>
            </p:cNvPr>
            <p:cNvSpPr/>
            <p:nvPr/>
          </p:nvSpPr>
          <p:spPr>
            <a:xfrm>
              <a:off x="7996173" y="4844369"/>
              <a:ext cx="1083310" cy="252095"/>
            </a:xfrm>
            <a:custGeom>
              <a:avLst/>
              <a:gdLst/>
              <a:ahLst/>
              <a:cxnLst/>
              <a:rect l="l" t="t" r="r" b="b"/>
              <a:pathLst>
                <a:path w="1083309" h="252095">
                  <a:moveTo>
                    <a:pt x="0" y="251879"/>
                  </a:moveTo>
                  <a:lnTo>
                    <a:pt x="1083017" y="251879"/>
                  </a:lnTo>
                  <a:lnTo>
                    <a:pt x="1083017" y="0"/>
                  </a:lnTo>
                  <a:lnTo>
                    <a:pt x="0" y="0"/>
                  </a:lnTo>
                  <a:lnTo>
                    <a:pt x="0" y="25187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4050"/>
            <a:ext cx="9144000" cy="44894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80" y="623208"/>
            <a:ext cx="8008620" cy="452029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590550"/>
            <a:ext cx="7863839" cy="481860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A03289FE-883F-C998-554E-7FEEFBFB50D6}"/>
              </a:ext>
            </a:extLst>
          </p:cNvPr>
          <p:cNvSpPr txBox="1">
            <a:spLocks/>
          </p:cNvSpPr>
          <p:nvPr/>
        </p:nvSpPr>
        <p:spPr>
          <a:xfrm>
            <a:off x="2056765" y="3867150"/>
            <a:ext cx="5030470" cy="430530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en-US" sz="2000" b="1" i="1" dirty="0">
                <a:solidFill>
                  <a:schemeClr val="bg1"/>
                </a:solidFill>
              </a:rPr>
              <a:t>"Somalia's data belongs to Somalia”</a:t>
            </a:r>
          </a:p>
        </p:txBody>
      </p:sp>
    </p:spTree>
    <p:extLst>
      <p:ext uri="{BB962C8B-B14F-4D97-AF65-F5344CB8AC3E}">
        <p14:creationId xmlns:p14="http://schemas.microsoft.com/office/powerpoint/2010/main" val="488038179"/>
      </p:ext>
    </p:extLst>
  </p:cSld>
  <p:clrMapOvr>
    <a:masterClrMapping/>
  </p:clrMapOvr>
</p:sld>
</file>

<file path=ppt/theme/theme1.xml><?xml version="1.0" encoding="utf-8"?>
<a:theme xmlns:a="http://schemas.openxmlformats.org/drawingml/2006/main" name="Somnog Temp 2x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omnog Temp" id="{93927046-CE18-674A-86CC-75FF43F03CE1}" vid="{8FC52132-F6E7-C54E-BEED-064718FA90A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Somnog Temp 2x</Template>
  <TotalTime>15</TotalTime>
  <Words>570</Words>
  <Application>Microsoft Macintosh PowerPoint</Application>
  <PresentationFormat>On-screen Show (16:9)</PresentationFormat>
  <Paragraphs>70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Times New Roman</vt:lpstr>
      <vt:lpstr>Somnog Temp 2x</vt:lpstr>
      <vt:lpstr>PowerPoint Presentation</vt:lpstr>
      <vt:lpstr>Data Sovereignty in Everyday Life: Who Controls Our Data, Platforms and Digital Identity.</vt:lpstr>
      <vt:lpstr>What Is Data Sovereignty — and Why Does Somalia Need It?</vt:lpstr>
      <vt:lpstr>3 Major Risks of Unsovereign Data</vt:lpstr>
      <vt:lpstr>Data Sovereignty in Action: 3 Global Case Studies</vt:lpstr>
      <vt:lpstr>Telecommunications: Lead With Trust</vt:lpstr>
      <vt:lpstr>Private Business: Unlock Global Confidence</vt:lpstr>
      <vt:lpstr>NGOs: Protect Those You Serve</vt:lpstr>
      <vt:lpstr>Government: Sovereign Digital Governance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Somalia's Data Sovereignty Era Begins</dc:title>
  <dc:creator>KCT</dc:creator>
  <cp:lastModifiedBy>Ahmed Aden</cp:lastModifiedBy>
  <cp:revision>24</cp:revision>
  <dcterms:created xsi:type="dcterms:W3CDTF">2026-09-22T07:43:00Z</dcterms:created>
  <dcterms:modified xsi:type="dcterms:W3CDTF">2026-09-23T08:22:10Z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v10.0.20070.1</vt:lpwstr>
  </property>
  <property fmtid="{D5CDD505-2E9C-101B-9397-08002B2CF9AE}" pid="3" name="Created">
    <vt:filetime>2026-05-19T09:00:00Z</vt:filetime>
  </property>
  <property fmtid="{D5CDD505-2E9C-101B-9397-08002B2CF9AE}" pid="4" name="Creator">
    <vt:lpwstr>Microsoft® PowerPoint® LTSC</vt:lpwstr>
  </property>
  <property fmtid="{D5CDD505-2E9C-101B-9397-08002B2CF9AE}" pid="5" name="LastSaved">
    <vt:filetime>2026-09-22T09:00:00Z</vt:filetime>
  </property>
  <property fmtid="{D5CDD505-2E9C-101B-9397-08002B2CF9AE}" pid="6" name="Producer">
    <vt:lpwstr>3-Heights(TM) PDF Security Shell 4.8.25.2 (http://www.pdf-tools.com)</vt:lpwstr>
  </property>
  <property fmtid="{D5CDD505-2E9C-101B-9397-08002B2CF9AE}" pid="7" name="ICV">
    <vt:lpwstr>F2937B71E3324C459E29C5F8F57AFD96_13</vt:lpwstr>
  </property>
  <property fmtid="{D5CDD505-2E9C-101B-9397-08002B2CF9AE}" pid="8" name="KSOProductBuildVer">
    <vt:lpwstr>1033-12.1.0.28485</vt:lpwstr>
  </property>
</Properties>
</file>