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305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307" r:id="rId29"/>
    <p:sldId id="282" r:id="rId30"/>
    <p:sldId id="283" r:id="rId31"/>
    <p:sldId id="284" r:id="rId32"/>
    <p:sldId id="285" r:id="rId33"/>
    <p:sldId id="286" r:id="rId34"/>
    <p:sldId id="287" r:id="rId35"/>
    <p:sldId id="309" r:id="rId36"/>
    <p:sldId id="288" r:id="rId37"/>
    <p:sldId id="289" r:id="rId38"/>
    <p:sldId id="290" r:id="rId39"/>
    <p:sldId id="291" r:id="rId40"/>
    <p:sldId id="292" r:id="rId41"/>
    <p:sldId id="293" r:id="rId42"/>
    <p:sldId id="311" r:id="rId43"/>
    <p:sldId id="294" r:id="rId44"/>
    <p:sldId id="295" r:id="rId45"/>
    <p:sldId id="296" r:id="rId46"/>
    <p:sldId id="297" r:id="rId47"/>
    <p:sldId id="298" r:id="rId48"/>
    <p:sldId id="299" r:id="rId49"/>
    <p:sldId id="313" r:id="rId50"/>
    <p:sldId id="300" r:id="rId51"/>
    <p:sldId id="301" r:id="rId52"/>
    <p:sldId id="302" r:id="rId53"/>
    <p:sldId id="303" r:id="rId54"/>
    <p:sldId id="315" r:id="rId55"/>
    <p:sldId id="316" r:id="rId56"/>
    <p:sldId id="304" r:id="rId57"/>
    <p:sldId id="317" r:id="rId58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1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</a:p>
        </p:txBody>
      </p:sp>
      <p:sp>
        <p:nvSpPr>
          <p:cNvPr id="11" name="PlaceHolder 4"/>
          <p:cNvSpPr>
            <a:spLocks noGrp="1"/>
          </p:cNvSpPr>
          <p:nvPr>
            <p:ph type="dt" idx="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12" name="PlaceHolder 5"/>
          <p:cNvSpPr>
            <a:spLocks noGrp="1"/>
          </p:cNvSpPr>
          <p:nvPr>
            <p:ph type="ftr" idx="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3" name="PlaceHolder 6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6B7998C6-4254-4B44-A481-D08A2A42BD1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3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0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4ABA137-3121-4014-8B58-54AEE891ACF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7" name="PlaceHolder 3"/>
          <p:cNvSpPr>
            <a:spLocks noGrp="1"/>
          </p:cNvSpPr>
          <p:nvPr>
            <p:ph type="sldNum" idx="5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37D2C9D-A333-4802-870D-B417997188D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0" name="PlaceHolder 3"/>
          <p:cNvSpPr>
            <a:spLocks noGrp="1"/>
          </p:cNvSpPr>
          <p:nvPr>
            <p:ph type="sldNum" idx="5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4E65C34-9954-4DA6-AA3D-9AB9733808C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3" name="PlaceHolder 3"/>
          <p:cNvSpPr>
            <a:spLocks noGrp="1"/>
          </p:cNvSpPr>
          <p:nvPr>
            <p:ph type="sldNum" idx="5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16FC278-BC15-4DD9-940C-31FA9EE7577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6" name="PlaceHolder 3"/>
          <p:cNvSpPr>
            <a:spLocks noGrp="1"/>
          </p:cNvSpPr>
          <p:nvPr>
            <p:ph type="sldNum" idx="5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2C90A5B-B590-4E9A-B74D-FEB288880BF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9" name="PlaceHolder 3"/>
          <p:cNvSpPr>
            <a:spLocks noGrp="1"/>
          </p:cNvSpPr>
          <p:nvPr>
            <p:ph type="sldNum" idx="6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51DEF5F-B44D-40FF-A922-35CC334F70A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2" name="PlaceHolder 3"/>
          <p:cNvSpPr>
            <a:spLocks noGrp="1"/>
          </p:cNvSpPr>
          <p:nvPr>
            <p:ph type="sldNum" idx="6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7B86F2D-A45E-4E9E-AF0A-E4A1E3C3665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5" name="PlaceHolder 3"/>
          <p:cNvSpPr>
            <a:spLocks noGrp="1"/>
          </p:cNvSpPr>
          <p:nvPr>
            <p:ph type="sldNum" idx="6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70A7327-559E-479B-88D1-8A4EEBB5F1F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8" name="PlaceHolder 3"/>
          <p:cNvSpPr>
            <a:spLocks noGrp="1"/>
          </p:cNvSpPr>
          <p:nvPr>
            <p:ph type="sldNum" idx="6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B0B5F1D-DA0B-4C5B-BEC8-57E0F47AA59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1" name="PlaceHolder 3"/>
          <p:cNvSpPr>
            <a:spLocks noGrp="1"/>
          </p:cNvSpPr>
          <p:nvPr>
            <p:ph type="sldNum" idx="6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02E8849-EEEA-4E8C-82B7-A921DF666DE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19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4" name="PlaceHolder 3"/>
          <p:cNvSpPr>
            <a:spLocks noGrp="1"/>
          </p:cNvSpPr>
          <p:nvPr>
            <p:ph type="sldNum" idx="6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F255AEE-9C0B-4DC5-8333-E1050E247AF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3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3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F1CE20A-3640-4873-8DA2-B381B8A2CCF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3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7" name="PlaceHolder 3"/>
          <p:cNvSpPr>
            <a:spLocks noGrp="1"/>
          </p:cNvSpPr>
          <p:nvPr>
            <p:ph type="sldNum" idx="6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A0BF715-705E-4F6A-BF01-6D8369E2540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0" name="PlaceHolder 3"/>
          <p:cNvSpPr>
            <a:spLocks noGrp="1"/>
          </p:cNvSpPr>
          <p:nvPr>
            <p:ph type="sldNum" idx="6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79F5EFC-2102-4679-8F0D-DFAC11B2318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4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3" name="PlaceHolder 3"/>
          <p:cNvSpPr>
            <a:spLocks noGrp="1"/>
          </p:cNvSpPr>
          <p:nvPr>
            <p:ph type="sldNum" idx="6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8EE77FE-E9BC-4BC9-A56E-75DF0F511DB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6" name="PlaceHolder 3"/>
          <p:cNvSpPr>
            <a:spLocks noGrp="1"/>
          </p:cNvSpPr>
          <p:nvPr>
            <p:ph type="sldNum" idx="6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4FB0F85-0EF9-43AA-A2D2-49F6904413C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9" name="PlaceHolder 3"/>
          <p:cNvSpPr>
            <a:spLocks noGrp="1"/>
          </p:cNvSpPr>
          <p:nvPr>
            <p:ph type="sldNum" idx="7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26E9668-0AC7-4416-BBAF-11AA0E89277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2" name="PlaceHolder 3"/>
          <p:cNvSpPr>
            <a:spLocks noGrp="1"/>
          </p:cNvSpPr>
          <p:nvPr>
            <p:ph type="sldNum" idx="7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38F6DFE-F529-4BC5-9615-DE3E4C8F2E1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5" name="PlaceHolder 3"/>
          <p:cNvSpPr>
            <a:spLocks noGrp="1"/>
          </p:cNvSpPr>
          <p:nvPr>
            <p:ph type="sldNum" idx="7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BB3E271-C007-44DD-80B8-BEB5A7E92A4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8" name="PlaceHolder 3"/>
          <p:cNvSpPr>
            <a:spLocks noGrp="1"/>
          </p:cNvSpPr>
          <p:nvPr>
            <p:ph type="sldNum" idx="7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412C6B1-1BDF-474E-8F79-5523F86DACF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29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1" name="PlaceHolder 3"/>
          <p:cNvSpPr>
            <a:spLocks noGrp="1"/>
          </p:cNvSpPr>
          <p:nvPr>
            <p:ph type="sldNum" idx="7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2E6CEEB-79BD-42A3-BDFF-1F1C0EEA0EB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4" name="PlaceHolder 3"/>
          <p:cNvSpPr>
            <a:spLocks noGrp="1"/>
          </p:cNvSpPr>
          <p:nvPr>
            <p:ph type="sldNum" idx="7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627AA94-C340-4454-B929-98F314D74C8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3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6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0C3D56E-3196-4BAC-82AD-35E97C5C576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7" name="PlaceHolder 3"/>
          <p:cNvSpPr>
            <a:spLocks noGrp="1"/>
          </p:cNvSpPr>
          <p:nvPr>
            <p:ph type="sldNum" idx="7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1E416D0-44BB-44CB-A67A-80F71B11ED2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0" name="PlaceHolder 3"/>
          <p:cNvSpPr>
            <a:spLocks noGrp="1"/>
          </p:cNvSpPr>
          <p:nvPr>
            <p:ph type="sldNum" idx="7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D0981F2-08A7-47FA-8BA8-562FDE18D1A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3" name="PlaceHolder 3"/>
          <p:cNvSpPr>
            <a:spLocks noGrp="1"/>
          </p:cNvSpPr>
          <p:nvPr>
            <p:ph type="sldNum" idx="7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4B262C7-FB3D-403F-9A21-F69DA63E519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6" name="PlaceHolder 3"/>
          <p:cNvSpPr>
            <a:spLocks noGrp="1"/>
          </p:cNvSpPr>
          <p:nvPr>
            <p:ph type="sldNum" idx="7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5AFDEFB-67A7-46E2-91EF-306F163D98E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9" name="PlaceHolder 3"/>
          <p:cNvSpPr>
            <a:spLocks noGrp="1"/>
          </p:cNvSpPr>
          <p:nvPr>
            <p:ph type="sldNum" idx="8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5D2A3EE-D7A4-4A4C-81FD-9DA1D4A99A6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2" name="PlaceHolder 3"/>
          <p:cNvSpPr>
            <a:spLocks noGrp="1"/>
          </p:cNvSpPr>
          <p:nvPr>
            <p:ph type="sldNum" idx="8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68DDF99-4D51-4995-9426-D374532A0B7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5" name="PlaceHolder 3"/>
          <p:cNvSpPr>
            <a:spLocks noGrp="1"/>
          </p:cNvSpPr>
          <p:nvPr>
            <p:ph type="sldNum" idx="8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5D76997-98BB-4B7E-AC68-7CB9D2DA0B1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39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8" name="PlaceHolder 3"/>
          <p:cNvSpPr>
            <a:spLocks noGrp="1"/>
          </p:cNvSpPr>
          <p:nvPr>
            <p:ph type="sldNum" idx="8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4F9679D-79DD-4EEE-946E-BF3BBB18D1B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1" name="PlaceHolder 3"/>
          <p:cNvSpPr>
            <a:spLocks noGrp="1"/>
          </p:cNvSpPr>
          <p:nvPr>
            <p:ph type="sldNum" idx="8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DA065C3-3AC5-43D1-A156-8128841EDEF8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4" name="PlaceHolder 3"/>
          <p:cNvSpPr>
            <a:spLocks noGrp="1"/>
          </p:cNvSpPr>
          <p:nvPr>
            <p:ph type="sldNum" idx="8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D30DD1F-96B3-4DA2-AC04-D9FC7C6C9DF8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3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9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E2F250C-DD12-47BE-B07B-FCACE63F034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7" name="PlaceHolder 3"/>
          <p:cNvSpPr>
            <a:spLocks noGrp="1"/>
          </p:cNvSpPr>
          <p:nvPr>
            <p:ph type="sldNum" idx="8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E0F5194-09DC-4396-87AA-570014CA4CB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0" name="PlaceHolder 3"/>
          <p:cNvSpPr>
            <a:spLocks noGrp="1"/>
          </p:cNvSpPr>
          <p:nvPr>
            <p:ph type="sldNum" idx="8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7649429-F3F1-40CA-9908-4036EACC5C7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5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3" name="PlaceHolder 3"/>
          <p:cNvSpPr>
            <a:spLocks noGrp="1"/>
          </p:cNvSpPr>
          <p:nvPr>
            <p:ph type="sldNum" idx="8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6CEDF37-B9AF-48E3-BF46-D0B89D90FC1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5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6" name="PlaceHolder 3"/>
          <p:cNvSpPr>
            <a:spLocks noGrp="1"/>
          </p:cNvSpPr>
          <p:nvPr>
            <p:ph type="sldNum" idx="8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91BF287-A6EB-4CF9-A651-0D57D8E757C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5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9" name="PlaceHolder 3"/>
          <p:cNvSpPr>
            <a:spLocks noGrp="1"/>
          </p:cNvSpPr>
          <p:nvPr>
            <p:ph type="sldNum" idx="9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5CA6372-8A65-4C33-B2D1-90CDD7781A3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5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2" name="PlaceHolder 3"/>
          <p:cNvSpPr>
            <a:spLocks noGrp="1"/>
          </p:cNvSpPr>
          <p:nvPr>
            <p:ph type="sldNum" idx="9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C33D8CF-453D-4341-86F3-EA790DC59EA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5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5" name="PlaceHolder 3"/>
          <p:cNvSpPr>
            <a:spLocks noGrp="1"/>
          </p:cNvSpPr>
          <p:nvPr>
            <p:ph type="sldNum" idx="9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3F6460B-A0DB-4AC2-B76A-AF85B4D4530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5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8" name="PlaceHolder 3"/>
          <p:cNvSpPr>
            <a:spLocks noGrp="1"/>
          </p:cNvSpPr>
          <p:nvPr>
            <p:ph type="sldNum" idx="9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D527C20-16BF-4D7D-B868-90EE615469E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5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1" name="PlaceHolder 3"/>
          <p:cNvSpPr>
            <a:spLocks noGrp="1"/>
          </p:cNvSpPr>
          <p:nvPr>
            <p:ph type="sldNum" idx="9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51CE40F-CAF3-4A29-B40C-9E89641B17C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5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4" name="PlaceHolder 3"/>
          <p:cNvSpPr>
            <a:spLocks noGrp="1"/>
          </p:cNvSpPr>
          <p:nvPr>
            <p:ph type="sldNum" idx="9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B9C032A-F437-47EA-99AF-93A0B3221E2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3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2" name="PlaceHolder 3"/>
          <p:cNvSpPr>
            <a:spLocks noGrp="1"/>
          </p:cNvSpPr>
          <p:nvPr>
            <p:ph type="sldNum" idx="5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EFB73AC-FA92-44BC-99A6-DC3B44F4F5E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3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5" name="PlaceHolder 3"/>
          <p:cNvSpPr>
            <a:spLocks noGrp="1"/>
          </p:cNvSpPr>
          <p:nvPr>
            <p:ph type="sldNum" idx="5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8D3C20D-5182-4ECE-9303-4C9ED55C551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3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8" name="PlaceHolder 3"/>
          <p:cNvSpPr>
            <a:spLocks noGrp="1"/>
          </p:cNvSpPr>
          <p:nvPr>
            <p:ph type="sldNum" idx="5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2D1907F-5CB9-429F-8494-CB415118118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1" name="PlaceHolder 3"/>
          <p:cNvSpPr>
            <a:spLocks noGrp="1"/>
          </p:cNvSpPr>
          <p:nvPr>
            <p:ph type="sldNum" idx="5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E6DE989-50AA-4DD7-9E24-DE97BFCE999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4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4" name="PlaceHolder 3"/>
          <p:cNvSpPr>
            <a:spLocks noGrp="1"/>
          </p:cNvSpPr>
          <p:nvPr>
            <p:ph type="sldNum" idx="5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F58AD66-B6E2-4783-BC5A-71703028498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9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</a:p>
        </p:txBody>
      </p:sp>
      <p:pic>
        <p:nvPicPr>
          <p:cNvPr id="4" name="Picture 3" descr="CompanyLogo">
            <a:extLst>
              <a:ext uri="{FF2B5EF4-FFF2-40B4-BE49-F238E27FC236}">
                <a16:creationId xmlns:a16="http://schemas.microsoft.com/office/drawing/2014/main" id="{28444398-B391-A9EF-C291-829762FFB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2655" y="5698836"/>
            <a:ext cx="1006106" cy="419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400" cy="14580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6583680"/>
            <a:ext cx="12191400" cy="27396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Text 2"/>
          <p:cNvSpPr/>
          <p:nvPr/>
        </p:nvSpPr>
        <p:spPr>
          <a:xfrm>
            <a:off x="384120" y="6624720"/>
            <a:ext cx="475452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rPr>
              <a:t>Campus Network Design &amp; Operations Workshop</a:t>
            </a:r>
            <a:endParaRPr lang="en-US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sldNum" idx="1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E03206CA-B34B-41EE-8828-2E0D39E92450}" type="slidenum">
              <a: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rPr>
              <a:t>‹#›</a:t>
            </a:fld>
            <a:endParaRPr lang="en-US" sz="8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</a:p>
        </p:txBody>
      </p:sp>
      <p:pic>
        <p:nvPicPr>
          <p:cNvPr id="9" name="Picture 8" descr="CompanyLogo">
            <a:extLst>
              <a:ext uri="{FF2B5EF4-FFF2-40B4-BE49-F238E27FC236}">
                <a16:creationId xmlns:a16="http://schemas.microsoft.com/office/drawing/2014/main" id="{DFE74988-E185-59FB-DAD3-4B68FD5548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3964" y="6164634"/>
            <a:ext cx="1006106" cy="41904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1"/>
          <p:cNvSpPr/>
          <p:nvPr/>
        </p:nvSpPr>
        <p:spPr>
          <a:xfrm flipV="1">
            <a:off x="8686800" y="731520"/>
            <a:ext cx="1645920" cy="27432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Shape 2"/>
          <p:cNvSpPr/>
          <p:nvPr/>
        </p:nvSpPr>
        <p:spPr>
          <a:xfrm>
            <a:off x="8686800" y="1005840"/>
            <a:ext cx="731520" cy="100584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3"/>
          <p:cNvSpPr/>
          <p:nvPr/>
        </p:nvSpPr>
        <p:spPr>
          <a:xfrm>
            <a:off x="10332720" y="731520"/>
            <a:ext cx="868680" cy="86868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4"/>
          <p:cNvSpPr/>
          <p:nvPr/>
        </p:nvSpPr>
        <p:spPr>
          <a:xfrm flipH="1">
            <a:off x="8046720" y="2011680"/>
            <a:ext cx="1371600" cy="73152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5"/>
          <p:cNvSpPr/>
          <p:nvPr/>
        </p:nvSpPr>
        <p:spPr>
          <a:xfrm>
            <a:off x="9418320" y="2011680"/>
            <a:ext cx="1188720" cy="91440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Shape 6"/>
          <p:cNvSpPr/>
          <p:nvPr/>
        </p:nvSpPr>
        <p:spPr>
          <a:xfrm>
            <a:off x="8046720" y="2743200"/>
            <a:ext cx="731520" cy="132588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Shape 7"/>
          <p:cNvSpPr/>
          <p:nvPr/>
        </p:nvSpPr>
        <p:spPr>
          <a:xfrm>
            <a:off x="10607040" y="2926080"/>
            <a:ext cx="457200" cy="164592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Shape 8"/>
          <p:cNvSpPr/>
          <p:nvPr/>
        </p:nvSpPr>
        <p:spPr>
          <a:xfrm>
            <a:off x="8778240" y="4069080"/>
            <a:ext cx="1188720" cy="164592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Shape 9"/>
          <p:cNvSpPr/>
          <p:nvPr/>
        </p:nvSpPr>
        <p:spPr>
          <a:xfrm flipH="1">
            <a:off x="9966960" y="4572000"/>
            <a:ext cx="1097280" cy="114300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0"/>
          <p:cNvSpPr/>
          <p:nvPr/>
        </p:nvSpPr>
        <p:spPr>
          <a:xfrm flipH="1">
            <a:off x="8046720" y="1005840"/>
            <a:ext cx="640080" cy="1737360"/>
          </a:xfrm>
          <a:prstGeom prst="line">
            <a:avLst/>
          </a:prstGeom>
          <a:ln w="10160">
            <a:solidFill>
              <a:srgbClr val="397C8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Shape 11"/>
          <p:cNvSpPr/>
          <p:nvPr/>
        </p:nvSpPr>
        <p:spPr>
          <a:xfrm>
            <a:off x="8595360" y="914400"/>
            <a:ext cx="182520" cy="1825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Shape 12"/>
          <p:cNvSpPr/>
          <p:nvPr/>
        </p:nvSpPr>
        <p:spPr>
          <a:xfrm>
            <a:off x="10241280" y="640080"/>
            <a:ext cx="182520" cy="182520"/>
          </a:xfrm>
          <a:prstGeom prst="ellipse">
            <a:avLst/>
          </a:prstGeom>
          <a:solidFill>
            <a:srgbClr val="72D7D1"/>
          </a:solidFill>
          <a:ln w="12700">
            <a:solidFill>
              <a:srgbClr val="72D7D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Shape 13"/>
          <p:cNvSpPr/>
          <p:nvPr/>
        </p:nvSpPr>
        <p:spPr>
          <a:xfrm>
            <a:off x="11109960" y="1508760"/>
            <a:ext cx="182520" cy="182520"/>
          </a:xfrm>
          <a:prstGeom prst="ellipse">
            <a:avLst/>
          </a:prstGeom>
          <a:solidFill>
            <a:srgbClr val="72D7D1"/>
          </a:solidFill>
          <a:ln w="12700">
            <a:solidFill>
              <a:srgbClr val="72D7D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Shape 14"/>
          <p:cNvSpPr/>
          <p:nvPr/>
        </p:nvSpPr>
        <p:spPr>
          <a:xfrm>
            <a:off x="9326880" y="1920240"/>
            <a:ext cx="182520" cy="1825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Shape 15"/>
          <p:cNvSpPr/>
          <p:nvPr/>
        </p:nvSpPr>
        <p:spPr>
          <a:xfrm>
            <a:off x="7955280" y="2651760"/>
            <a:ext cx="182520" cy="182520"/>
          </a:xfrm>
          <a:prstGeom prst="ellipse">
            <a:avLst/>
          </a:prstGeom>
          <a:solidFill>
            <a:srgbClr val="72D7D1"/>
          </a:solidFill>
          <a:ln w="12700">
            <a:solidFill>
              <a:srgbClr val="72D7D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16"/>
          <p:cNvSpPr/>
          <p:nvPr/>
        </p:nvSpPr>
        <p:spPr>
          <a:xfrm>
            <a:off x="10515600" y="2834640"/>
            <a:ext cx="182520" cy="182520"/>
          </a:xfrm>
          <a:prstGeom prst="ellipse">
            <a:avLst/>
          </a:prstGeom>
          <a:solidFill>
            <a:srgbClr val="72D7D1"/>
          </a:solidFill>
          <a:ln w="12700">
            <a:solidFill>
              <a:srgbClr val="72D7D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Shape 17"/>
          <p:cNvSpPr/>
          <p:nvPr/>
        </p:nvSpPr>
        <p:spPr>
          <a:xfrm>
            <a:off x="8686800" y="3977640"/>
            <a:ext cx="182520" cy="1825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18"/>
          <p:cNvSpPr/>
          <p:nvPr/>
        </p:nvSpPr>
        <p:spPr>
          <a:xfrm>
            <a:off x="10972800" y="4480560"/>
            <a:ext cx="182520" cy="182520"/>
          </a:xfrm>
          <a:prstGeom prst="ellipse">
            <a:avLst/>
          </a:prstGeom>
          <a:solidFill>
            <a:srgbClr val="72D7D1"/>
          </a:solidFill>
          <a:ln w="12700">
            <a:solidFill>
              <a:srgbClr val="72D7D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19"/>
          <p:cNvSpPr/>
          <p:nvPr/>
        </p:nvSpPr>
        <p:spPr>
          <a:xfrm>
            <a:off x="9875520" y="5623560"/>
            <a:ext cx="182520" cy="182520"/>
          </a:xfrm>
          <a:prstGeom prst="ellipse">
            <a:avLst/>
          </a:prstGeom>
          <a:solidFill>
            <a:srgbClr val="72D7D1"/>
          </a:solidFill>
          <a:ln w="12700">
            <a:solidFill>
              <a:srgbClr val="72D7D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hape 20"/>
          <p:cNvSpPr/>
          <p:nvPr/>
        </p:nvSpPr>
        <p:spPr>
          <a:xfrm rot="900000">
            <a:off x="6995160" y="18000"/>
            <a:ext cx="5120280" cy="5120280"/>
          </a:xfrm>
          <a:prstGeom prst="arc">
            <a:avLst>
              <a:gd name="adj1" fmla="val 16200000"/>
              <a:gd name="adj2" fmla="val 0"/>
            </a:avLst>
          </a:prstGeom>
          <a:noFill/>
          <a:ln w="25400">
            <a:solidFill>
              <a:srgbClr val="21B9B0">
                <a:alpha val="3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Shape 21"/>
          <p:cNvSpPr/>
          <p:nvPr/>
        </p:nvSpPr>
        <p:spPr>
          <a:xfrm rot="900000">
            <a:off x="7818120" y="223992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2700">
            <a:solidFill>
              <a:srgbClr val="A8D8FF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22"/>
          <p:cNvSpPr/>
          <p:nvPr/>
        </p:nvSpPr>
        <p:spPr>
          <a:xfrm>
            <a:off x="640080" y="676800"/>
            <a:ext cx="1810080" cy="273960"/>
          </a:xfrm>
          <a:prstGeom prst="roundRect">
            <a:avLst>
              <a:gd name="adj" fmla="val 16667"/>
            </a:avLst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23"/>
          <p:cNvSpPr/>
          <p:nvPr/>
        </p:nvSpPr>
        <p:spPr>
          <a:xfrm>
            <a:off x="704160" y="722520"/>
            <a:ext cx="16822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TECHNICAL WORKSHOP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24"/>
          <p:cNvSpPr/>
          <p:nvPr/>
        </p:nvSpPr>
        <p:spPr>
          <a:xfrm>
            <a:off x="640080" y="1234440"/>
            <a:ext cx="649188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9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Campus Network</a:t>
            </a:r>
            <a:endParaRPr lang="en-US" sz="3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9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Design &amp; Operations</a:t>
            </a:r>
            <a:endParaRPr lang="en-US" sz="3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25"/>
          <p:cNvSpPr/>
          <p:nvPr/>
        </p:nvSpPr>
        <p:spPr>
          <a:xfrm>
            <a:off x="667440" y="2724840"/>
            <a:ext cx="617184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rPr>
              <a:t>A practical guide for resilient, secure, and research-ready campus networks</a:t>
            </a:r>
            <a:endParaRPr lang="en-US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26"/>
          <p:cNvSpPr/>
          <p:nvPr/>
        </p:nvSpPr>
        <p:spPr>
          <a:xfrm>
            <a:off x="658080" y="3383280"/>
            <a:ext cx="5651280" cy="360"/>
          </a:xfrm>
          <a:prstGeom prst="line">
            <a:avLst/>
          </a:prstGeom>
          <a:ln w="15240">
            <a:solidFill>
              <a:srgbClr val="5CD7C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27"/>
          <p:cNvSpPr/>
          <p:nvPr/>
        </p:nvSpPr>
        <p:spPr>
          <a:xfrm>
            <a:off x="667440" y="3575160"/>
            <a:ext cx="63090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0" u="none" strike="noStrike">
                <a:solidFill>
                  <a:srgbClr val="BCEBE3"/>
                </a:solidFill>
                <a:effectLst/>
                <a:uFillTx/>
                <a:latin typeface="Aptos"/>
                <a:ea typeface="Aptos"/>
              </a:rPr>
              <a:t>Design principles  •  Architecture  •  Protocols  •  Operations  •  Security  •  Instrumentation</a:t>
            </a:r>
            <a:endParaRPr lang="en-US" sz="1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28"/>
          <p:cNvSpPr/>
          <p:nvPr/>
        </p:nvSpPr>
        <p:spPr>
          <a:xfrm>
            <a:off x="667440" y="6035040"/>
            <a:ext cx="5211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40" b="0" u="none" strike="noStrike">
                <a:solidFill>
                  <a:srgbClr val="A8D8D0"/>
                </a:solidFill>
                <a:effectLst/>
                <a:uFillTx/>
                <a:latin typeface="Aptos"/>
                <a:ea typeface="Aptos"/>
              </a:rPr>
              <a:t>Prepared for research and education network practitioners</a:t>
            </a:r>
            <a:endParaRPr lang="en-US" sz="11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29"/>
          <p:cNvSpPr/>
          <p:nvPr/>
        </p:nvSpPr>
        <p:spPr>
          <a:xfrm>
            <a:off x="10716840" y="5961960"/>
            <a:ext cx="73116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A8D8D0"/>
                </a:solidFill>
                <a:effectLst/>
                <a:uFillTx/>
                <a:latin typeface="Aptos"/>
                <a:ea typeface="Aptos"/>
              </a:rPr>
              <a:t>01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" name="Picture 5" descr="CompanyLogo">
            <a:extLst>
              <a:ext uri="{FF2B5EF4-FFF2-40B4-BE49-F238E27FC236}">
                <a16:creationId xmlns:a16="http://schemas.microsoft.com/office/drawing/2014/main" id="{49A5AFE6-7346-6883-D9E2-4CB61AE70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95" y="4271284"/>
            <a:ext cx="3320924" cy="13831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Segmentation: Contain Broadcasts, Risk, and Operational Noise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 single campus-wide subnet removes useful security and troubleshooting boundaries.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Shape 3"/>
          <p:cNvSpPr/>
          <p:nvPr/>
        </p:nvSpPr>
        <p:spPr>
          <a:xfrm>
            <a:off x="511920" y="1353240"/>
            <a:ext cx="3355560" cy="1435320"/>
          </a:xfrm>
          <a:prstGeom prst="roundRect">
            <a:avLst>
              <a:gd name="adj" fmla="val 509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Shape 4"/>
          <p:cNvSpPr/>
          <p:nvPr/>
        </p:nvSpPr>
        <p:spPr>
          <a:xfrm>
            <a:off x="511920" y="1353240"/>
            <a:ext cx="72720" cy="143532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2" name="Text 5"/>
          <p:cNvSpPr/>
          <p:nvPr/>
        </p:nvSpPr>
        <p:spPr>
          <a:xfrm>
            <a:off x="713160" y="151776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Student Wi-Fi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Text 6"/>
          <p:cNvSpPr/>
          <p:nvPr/>
        </p:nvSpPr>
        <p:spPr>
          <a:xfrm>
            <a:off x="713160" y="1883520"/>
            <a:ext cx="300816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10.20.0.0/16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Internet only, rate limits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Shape 7"/>
          <p:cNvSpPr/>
          <p:nvPr/>
        </p:nvSpPr>
        <p:spPr>
          <a:xfrm>
            <a:off x="4260960" y="1353240"/>
            <a:ext cx="3355560" cy="1435320"/>
          </a:xfrm>
          <a:prstGeom prst="roundRect">
            <a:avLst>
              <a:gd name="adj" fmla="val 509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Shape 8"/>
          <p:cNvSpPr/>
          <p:nvPr/>
        </p:nvSpPr>
        <p:spPr>
          <a:xfrm>
            <a:off x="4260960" y="1353240"/>
            <a:ext cx="72720" cy="143532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6" name="Text 9"/>
          <p:cNvSpPr/>
          <p:nvPr/>
        </p:nvSpPr>
        <p:spPr>
          <a:xfrm>
            <a:off x="4462200" y="151776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Staff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Text 10"/>
          <p:cNvSpPr/>
          <p:nvPr/>
        </p:nvSpPr>
        <p:spPr>
          <a:xfrm>
            <a:off x="4462200" y="1883520"/>
            <a:ext cx="300816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10.30.0.0/16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Business systems, Internet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Shape 11"/>
          <p:cNvSpPr/>
          <p:nvPr/>
        </p:nvSpPr>
        <p:spPr>
          <a:xfrm>
            <a:off x="8010000" y="1353240"/>
            <a:ext cx="3355560" cy="1435320"/>
          </a:xfrm>
          <a:prstGeom prst="roundRect">
            <a:avLst>
              <a:gd name="adj" fmla="val 509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9" name="Shape 12"/>
          <p:cNvSpPr/>
          <p:nvPr/>
        </p:nvSpPr>
        <p:spPr>
          <a:xfrm>
            <a:off x="8010000" y="1353240"/>
            <a:ext cx="72720" cy="143532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0" name="Text 13"/>
          <p:cNvSpPr/>
          <p:nvPr/>
        </p:nvSpPr>
        <p:spPr>
          <a:xfrm>
            <a:off x="8211240" y="151776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Research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Text 14"/>
          <p:cNvSpPr/>
          <p:nvPr/>
        </p:nvSpPr>
        <p:spPr>
          <a:xfrm>
            <a:off x="8211240" y="1883520"/>
            <a:ext cx="300816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10.40.0.0/16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High-throughput, controlled access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Shape 15"/>
          <p:cNvSpPr/>
          <p:nvPr/>
        </p:nvSpPr>
        <p:spPr>
          <a:xfrm>
            <a:off x="511920" y="3218760"/>
            <a:ext cx="3355560" cy="1435320"/>
          </a:xfrm>
          <a:prstGeom prst="roundRect">
            <a:avLst>
              <a:gd name="adj" fmla="val 509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3" name="Shape 16"/>
          <p:cNvSpPr/>
          <p:nvPr/>
        </p:nvSpPr>
        <p:spPr>
          <a:xfrm>
            <a:off x="511920" y="3218760"/>
            <a:ext cx="72720" cy="143532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4" name="Text 17"/>
          <p:cNvSpPr/>
          <p:nvPr/>
        </p:nvSpPr>
        <p:spPr>
          <a:xfrm>
            <a:off x="713160" y="338328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Servers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5" name="Text 18"/>
          <p:cNvSpPr/>
          <p:nvPr/>
        </p:nvSpPr>
        <p:spPr>
          <a:xfrm>
            <a:off x="713160" y="3749040"/>
            <a:ext cx="300816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10.50.0.0/20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Restricted inbound policy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Shape 19"/>
          <p:cNvSpPr/>
          <p:nvPr/>
        </p:nvSpPr>
        <p:spPr>
          <a:xfrm>
            <a:off x="4260960" y="3218760"/>
            <a:ext cx="3355560" cy="1435320"/>
          </a:xfrm>
          <a:prstGeom prst="roundRect">
            <a:avLst>
              <a:gd name="adj" fmla="val 509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Shape 20"/>
          <p:cNvSpPr/>
          <p:nvPr/>
        </p:nvSpPr>
        <p:spPr>
          <a:xfrm>
            <a:off x="4260960" y="3218760"/>
            <a:ext cx="72720" cy="143532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Text 21"/>
          <p:cNvSpPr/>
          <p:nvPr/>
        </p:nvSpPr>
        <p:spPr>
          <a:xfrm>
            <a:off x="4462200" y="338328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Management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Text 22"/>
          <p:cNvSpPr/>
          <p:nvPr/>
        </p:nvSpPr>
        <p:spPr>
          <a:xfrm>
            <a:off x="4462200" y="3749040"/>
            <a:ext cx="300816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10.60.0.0/20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Admin-only access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Shape 23"/>
          <p:cNvSpPr/>
          <p:nvPr/>
        </p:nvSpPr>
        <p:spPr>
          <a:xfrm>
            <a:off x="511920" y="5239440"/>
            <a:ext cx="11091240" cy="585000"/>
          </a:xfrm>
          <a:prstGeom prst="roundRect">
            <a:avLst>
              <a:gd name="adj" fmla="val 10938"/>
            </a:avLst>
          </a:prstGeom>
          <a:solidFill>
            <a:srgbClr val="F2F7F9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Text 24"/>
          <p:cNvSpPr/>
          <p:nvPr/>
        </p:nvSpPr>
        <p:spPr>
          <a:xfrm>
            <a:off x="758880" y="5422320"/>
            <a:ext cx="10606680" cy="17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9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Design rule: Segment by trust, function, and operational need. Use VLANs for Layer 2 separation and Layer 3 or firewalls for policy enforcement.</a:t>
            </a:r>
            <a:endParaRPr lang="en-US" sz="1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PlaceHolder 1"/>
          <p:cNvSpPr>
            <a:spLocks noGrp="1"/>
          </p:cNvSpPr>
          <p:nvPr>
            <p:ph type="sldNum" idx="13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Design Lab 1: Draw the Core and Building Backbone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Apply the design principles to the reference campus before choosing equipment.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Shape 3"/>
          <p:cNvSpPr/>
          <p:nvPr/>
        </p:nvSpPr>
        <p:spPr>
          <a:xfrm>
            <a:off x="530280" y="1316880"/>
            <a:ext cx="6903360" cy="4534920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Text 4"/>
          <p:cNvSpPr/>
          <p:nvPr/>
        </p:nvSpPr>
        <p:spPr>
          <a:xfrm>
            <a:off x="786240" y="1572840"/>
            <a:ext cx="1416960" cy="2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Team task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Shape 5"/>
          <p:cNvSpPr/>
          <p:nvPr/>
        </p:nvSpPr>
        <p:spPr>
          <a:xfrm>
            <a:off x="804600" y="208476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9" name="Text 6"/>
          <p:cNvSpPr/>
          <p:nvPr/>
        </p:nvSpPr>
        <p:spPr>
          <a:xfrm>
            <a:off x="1005840" y="1974960"/>
            <a:ext cx="599796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Place the core, border, data centre, and six buildings on a blank campus map.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Shape 7"/>
          <p:cNvSpPr/>
          <p:nvPr/>
        </p:nvSpPr>
        <p:spPr>
          <a:xfrm>
            <a:off x="804600" y="257868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1" name="Text 8"/>
          <p:cNvSpPr/>
          <p:nvPr/>
        </p:nvSpPr>
        <p:spPr>
          <a:xfrm>
            <a:off x="1005840" y="2468880"/>
            <a:ext cx="599796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Draw fiber paths and identify where diverse paths are justified.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Shape 9"/>
          <p:cNvSpPr/>
          <p:nvPr/>
        </p:nvSpPr>
        <p:spPr>
          <a:xfrm>
            <a:off x="804600" y="307224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3" name="Text 10"/>
          <p:cNvSpPr/>
          <p:nvPr/>
        </p:nvSpPr>
        <p:spPr>
          <a:xfrm>
            <a:off x="1005840" y="2962800"/>
            <a:ext cx="599796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Choose Layer 3 boundaries and name at least five routed segments.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Shape 11"/>
          <p:cNvSpPr/>
          <p:nvPr/>
        </p:nvSpPr>
        <p:spPr>
          <a:xfrm>
            <a:off x="804600" y="356616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5" name="Text 12"/>
          <p:cNvSpPr/>
          <p:nvPr/>
        </p:nvSpPr>
        <p:spPr>
          <a:xfrm>
            <a:off x="1005840" y="3456360"/>
            <a:ext cx="599796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List three single points of failure and a practical mitigation for each.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Shape 13"/>
          <p:cNvSpPr/>
          <p:nvPr/>
        </p:nvSpPr>
        <p:spPr>
          <a:xfrm>
            <a:off x="804600" y="4873680"/>
            <a:ext cx="2139480" cy="273960"/>
          </a:xfrm>
          <a:prstGeom prst="roundRect">
            <a:avLst>
              <a:gd name="adj" fmla="val 16667"/>
            </a:avLst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7" name="Text 14"/>
          <p:cNvSpPr/>
          <p:nvPr/>
        </p:nvSpPr>
        <p:spPr>
          <a:xfrm>
            <a:off x="868680" y="4919400"/>
            <a:ext cx="2011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DELIVERABLE: ONE-PAGE DESIGN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Shape 15"/>
          <p:cNvSpPr/>
          <p:nvPr/>
        </p:nvSpPr>
        <p:spPr>
          <a:xfrm>
            <a:off x="7754040" y="1316880"/>
            <a:ext cx="3876840" cy="4534920"/>
          </a:xfrm>
          <a:prstGeom prst="roundRect">
            <a:avLst>
              <a:gd name="adj" fmla="val 2358"/>
            </a:avLst>
          </a:prstGeom>
          <a:solidFill>
            <a:srgbClr val="EEF8F7"/>
          </a:solidFill>
          <a:ln w="11430">
            <a:solidFill>
              <a:srgbClr val="BCEB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Text 16"/>
          <p:cNvSpPr/>
          <p:nvPr/>
        </p:nvSpPr>
        <p:spPr>
          <a:xfrm>
            <a:off x="8010000" y="1609200"/>
            <a:ext cx="25142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Review criteria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Shape 17"/>
          <p:cNvSpPr/>
          <p:nvPr/>
        </p:nvSpPr>
        <p:spPr>
          <a:xfrm>
            <a:off x="8065080" y="212148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1" name="Text 18"/>
          <p:cNvSpPr/>
          <p:nvPr/>
        </p:nvSpPr>
        <p:spPr>
          <a:xfrm>
            <a:off x="8065080" y="21762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2" name="Text 19"/>
          <p:cNvSpPr/>
          <p:nvPr/>
        </p:nvSpPr>
        <p:spPr>
          <a:xfrm>
            <a:off x="8503920" y="2130480"/>
            <a:ext cx="11883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Topology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Text 20"/>
          <p:cNvSpPr/>
          <p:nvPr/>
        </p:nvSpPr>
        <p:spPr>
          <a:xfrm>
            <a:off x="8503920" y="2359080"/>
            <a:ext cx="258732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Direct building paths, no accidental transit</a:t>
            </a:r>
            <a:endParaRPr lang="en-US" sz="10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Shape 21"/>
          <p:cNvSpPr/>
          <p:nvPr/>
        </p:nvSpPr>
        <p:spPr>
          <a:xfrm>
            <a:off x="8065080" y="2761560"/>
            <a:ext cx="292320" cy="29232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5" name="Text 22"/>
          <p:cNvSpPr/>
          <p:nvPr/>
        </p:nvSpPr>
        <p:spPr>
          <a:xfrm>
            <a:off x="8065080" y="28162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Text 23"/>
          <p:cNvSpPr/>
          <p:nvPr/>
        </p:nvSpPr>
        <p:spPr>
          <a:xfrm>
            <a:off x="8503920" y="2770560"/>
            <a:ext cx="11883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Segmentation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Text 24"/>
          <p:cNvSpPr/>
          <p:nvPr/>
        </p:nvSpPr>
        <p:spPr>
          <a:xfrm>
            <a:off x="8503920" y="2999160"/>
            <a:ext cx="258732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Clear subnets and logical boundaries</a:t>
            </a:r>
            <a:endParaRPr lang="en-US" sz="10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Shape 25"/>
          <p:cNvSpPr/>
          <p:nvPr/>
        </p:nvSpPr>
        <p:spPr>
          <a:xfrm>
            <a:off x="8065080" y="340164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Text 26"/>
          <p:cNvSpPr/>
          <p:nvPr/>
        </p:nvSpPr>
        <p:spPr>
          <a:xfrm>
            <a:off x="8065080" y="345636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Text 27"/>
          <p:cNvSpPr/>
          <p:nvPr/>
        </p:nvSpPr>
        <p:spPr>
          <a:xfrm>
            <a:off x="8503920" y="3410640"/>
            <a:ext cx="11883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Resilience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Text 28"/>
          <p:cNvSpPr/>
          <p:nvPr/>
        </p:nvSpPr>
        <p:spPr>
          <a:xfrm>
            <a:off x="8503920" y="3639240"/>
            <a:ext cx="258732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Power, fiber, hardware, and failure isolation</a:t>
            </a:r>
            <a:endParaRPr lang="en-US" sz="10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" name="Shape 29"/>
          <p:cNvSpPr/>
          <p:nvPr/>
        </p:nvSpPr>
        <p:spPr>
          <a:xfrm>
            <a:off x="8065080" y="404172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3" name="Text 30"/>
          <p:cNvSpPr/>
          <p:nvPr/>
        </p:nvSpPr>
        <p:spPr>
          <a:xfrm>
            <a:off x="8065080" y="40964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Text 31"/>
          <p:cNvSpPr/>
          <p:nvPr/>
        </p:nvSpPr>
        <p:spPr>
          <a:xfrm>
            <a:off x="8503920" y="4050720"/>
            <a:ext cx="11883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Operations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Text 32"/>
          <p:cNvSpPr/>
          <p:nvPr/>
        </p:nvSpPr>
        <p:spPr>
          <a:xfrm>
            <a:off x="8503920" y="4279320"/>
            <a:ext cx="258732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Managed devices and monitoring included</a:t>
            </a:r>
            <a:endParaRPr lang="en-US" sz="10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PlaceHolder 1"/>
          <p:cNvSpPr>
            <a:spLocks noGrp="1"/>
          </p:cNvSpPr>
          <p:nvPr>
            <p:ph type="sldNum" idx="14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Physical Infrastructure: MDF, IDF, and Structured Cabling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The cabling plant is part of the network. Poor pathways, labeling, or termination cause operational problems for years.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Shape 3"/>
          <p:cNvSpPr/>
          <p:nvPr/>
        </p:nvSpPr>
        <p:spPr>
          <a:xfrm>
            <a:off x="511920" y="1344240"/>
            <a:ext cx="6537600" cy="4461840"/>
          </a:xfrm>
          <a:prstGeom prst="roundRect">
            <a:avLst>
              <a:gd name="adj" fmla="val 204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Shape 4"/>
          <p:cNvSpPr/>
          <p:nvPr/>
        </p:nvSpPr>
        <p:spPr>
          <a:xfrm>
            <a:off x="768240" y="1591200"/>
            <a:ext cx="1663920" cy="273960"/>
          </a:xfrm>
          <a:prstGeom prst="roundRect">
            <a:avLst>
              <a:gd name="adj" fmla="val 16667"/>
            </a:avLst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2" name="Text 5"/>
          <p:cNvSpPr/>
          <p:nvPr/>
        </p:nvSpPr>
        <p:spPr>
          <a:xfrm>
            <a:off x="831960" y="1636920"/>
            <a:ext cx="153576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BUILDING CABLING MODEL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Shape 6"/>
          <p:cNvSpPr/>
          <p:nvPr/>
        </p:nvSpPr>
        <p:spPr>
          <a:xfrm>
            <a:off x="3017520" y="2030040"/>
            <a:ext cx="1554120" cy="585000"/>
          </a:xfrm>
          <a:prstGeom prst="roundRect">
            <a:avLst>
              <a:gd name="adj" fmla="val 7813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Text 7"/>
          <p:cNvSpPr/>
          <p:nvPr/>
        </p:nvSpPr>
        <p:spPr>
          <a:xfrm>
            <a:off x="3054240" y="2075760"/>
            <a:ext cx="148104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MDF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Main equipment room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5" name="Shape 8"/>
          <p:cNvSpPr/>
          <p:nvPr/>
        </p:nvSpPr>
        <p:spPr>
          <a:xfrm>
            <a:off x="1051560" y="3931920"/>
            <a:ext cx="1005480" cy="40212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Text 9"/>
          <p:cNvSpPr/>
          <p:nvPr/>
        </p:nvSpPr>
        <p:spPr>
          <a:xfrm>
            <a:off x="1088280" y="3977640"/>
            <a:ext cx="93240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IDF 1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Shape 10"/>
          <p:cNvSpPr/>
          <p:nvPr/>
        </p:nvSpPr>
        <p:spPr>
          <a:xfrm>
            <a:off x="3310200" y="3931920"/>
            <a:ext cx="1005480" cy="40212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Text 11"/>
          <p:cNvSpPr/>
          <p:nvPr/>
        </p:nvSpPr>
        <p:spPr>
          <a:xfrm>
            <a:off x="3346560" y="3977640"/>
            <a:ext cx="93240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IDF 2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Shape 12"/>
          <p:cNvSpPr/>
          <p:nvPr/>
        </p:nvSpPr>
        <p:spPr>
          <a:xfrm>
            <a:off x="5431680" y="3931920"/>
            <a:ext cx="1005480" cy="40212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Text 13"/>
          <p:cNvSpPr/>
          <p:nvPr/>
        </p:nvSpPr>
        <p:spPr>
          <a:xfrm>
            <a:off x="5468040" y="3977640"/>
            <a:ext cx="93240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IDF 3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Shape 14"/>
          <p:cNvSpPr/>
          <p:nvPr/>
        </p:nvSpPr>
        <p:spPr>
          <a:xfrm flipH="1">
            <a:off x="1554480" y="2615040"/>
            <a:ext cx="2240280" cy="1316880"/>
          </a:xfrm>
          <a:prstGeom prst="line">
            <a:avLst/>
          </a:prstGeom>
          <a:ln w="15875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2" name="Shape 15"/>
          <p:cNvSpPr/>
          <p:nvPr/>
        </p:nvSpPr>
        <p:spPr>
          <a:xfrm>
            <a:off x="3794760" y="2615040"/>
            <a:ext cx="18000" cy="1316880"/>
          </a:xfrm>
          <a:prstGeom prst="line">
            <a:avLst/>
          </a:prstGeom>
          <a:ln w="15875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3" name="Shape 16"/>
          <p:cNvSpPr/>
          <p:nvPr/>
        </p:nvSpPr>
        <p:spPr>
          <a:xfrm>
            <a:off x="3794760" y="2615040"/>
            <a:ext cx="2139480" cy="1316880"/>
          </a:xfrm>
          <a:prstGeom prst="line">
            <a:avLst/>
          </a:prstGeom>
          <a:ln w="15875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Shape 17"/>
          <p:cNvSpPr/>
          <p:nvPr/>
        </p:nvSpPr>
        <p:spPr>
          <a:xfrm>
            <a:off x="749880" y="4910400"/>
            <a:ext cx="1261440" cy="365400"/>
          </a:xfrm>
          <a:prstGeom prst="roundRect">
            <a:avLst>
              <a:gd name="adj" fmla="val 12500"/>
            </a:avLst>
          </a:prstGeom>
          <a:solidFill>
            <a:srgbClr val="F2F7F9"/>
          </a:solidFill>
          <a:ln w="15875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Text 18"/>
          <p:cNvSpPr/>
          <p:nvPr/>
        </p:nvSpPr>
        <p:spPr>
          <a:xfrm>
            <a:off x="786240" y="4956120"/>
            <a:ext cx="11883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Work areas</a:t>
            </a:r>
            <a:endParaRPr lang="en-US" sz="8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Shape 19"/>
          <p:cNvSpPr/>
          <p:nvPr/>
        </p:nvSpPr>
        <p:spPr>
          <a:xfrm>
            <a:off x="2853000" y="4910400"/>
            <a:ext cx="1261440" cy="365400"/>
          </a:xfrm>
          <a:prstGeom prst="roundRect">
            <a:avLst>
              <a:gd name="adj" fmla="val 12500"/>
            </a:avLst>
          </a:prstGeom>
          <a:solidFill>
            <a:srgbClr val="F2F7F9"/>
          </a:solidFill>
          <a:ln w="15875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Text 20"/>
          <p:cNvSpPr/>
          <p:nvPr/>
        </p:nvSpPr>
        <p:spPr>
          <a:xfrm>
            <a:off x="2889360" y="4956120"/>
            <a:ext cx="11883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APs / phones</a:t>
            </a:r>
            <a:endParaRPr lang="en-US" sz="8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Shape 21"/>
          <p:cNvSpPr/>
          <p:nvPr/>
        </p:nvSpPr>
        <p:spPr>
          <a:xfrm>
            <a:off x="4956120" y="4910400"/>
            <a:ext cx="1261440" cy="365400"/>
          </a:xfrm>
          <a:prstGeom prst="roundRect">
            <a:avLst>
              <a:gd name="adj" fmla="val 12500"/>
            </a:avLst>
          </a:prstGeom>
          <a:solidFill>
            <a:srgbClr val="F2F7F9"/>
          </a:solidFill>
          <a:ln w="15875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Text 22"/>
          <p:cNvSpPr/>
          <p:nvPr/>
        </p:nvSpPr>
        <p:spPr>
          <a:xfrm>
            <a:off x="4992480" y="4956120"/>
            <a:ext cx="11883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Cameras / IoT</a:t>
            </a:r>
            <a:endParaRPr lang="en-US" sz="8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Text 23"/>
          <p:cNvSpPr/>
          <p:nvPr/>
        </p:nvSpPr>
        <p:spPr>
          <a:xfrm>
            <a:off x="850320" y="5413320"/>
            <a:ext cx="5797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4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fiber for MDF-to-IDF backbone links. Use standards-compliant copper horizontal cabling for endpoints and APs.</a:t>
            </a:r>
            <a:endParaRPr lang="en-US" sz="10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Shape 24"/>
          <p:cNvSpPr/>
          <p:nvPr/>
        </p:nvSpPr>
        <p:spPr>
          <a:xfrm>
            <a:off x="7397640" y="1344240"/>
            <a:ext cx="4224240" cy="1215720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Shape 25"/>
          <p:cNvSpPr/>
          <p:nvPr/>
        </p:nvSpPr>
        <p:spPr>
          <a:xfrm>
            <a:off x="7397640" y="1344240"/>
            <a:ext cx="72720" cy="121572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3" name="Text 26"/>
          <p:cNvSpPr/>
          <p:nvPr/>
        </p:nvSpPr>
        <p:spPr>
          <a:xfrm>
            <a:off x="7598520" y="1508760"/>
            <a:ext cx="387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MDF standards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Text 27"/>
          <p:cNvSpPr/>
          <p:nvPr/>
        </p:nvSpPr>
        <p:spPr>
          <a:xfrm>
            <a:off x="7598520" y="1874520"/>
            <a:ext cx="3876840" cy="55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Secure room, clean power, UPS, cooling, grounding, documentation, structured patching, and access control.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5" name="Shape 28"/>
          <p:cNvSpPr/>
          <p:nvPr/>
        </p:nvSpPr>
        <p:spPr>
          <a:xfrm>
            <a:off x="7397640" y="2788920"/>
            <a:ext cx="4224240" cy="1215720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6" name="Shape 29"/>
          <p:cNvSpPr/>
          <p:nvPr/>
        </p:nvSpPr>
        <p:spPr>
          <a:xfrm>
            <a:off x="7397640" y="2788920"/>
            <a:ext cx="72720" cy="121572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7" name="Text 30"/>
          <p:cNvSpPr/>
          <p:nvPr/>
        </p:nvSpPr>
        <p:spPr>
          <a:xfrm>
            <a:off x="7598520" y="2953440"/>
            <a:ext cx="387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IDF standards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Text 31"/>
          <p:cNvSpPr/>
          <p:nvPr/>
        </p:nvSpPr>
        <p:spPr>
          <a:xfrm>
            <a:off x="7598520" y="3319200"/>
            <a:ext cx="3876840" cy="55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Racks close to users, UPS where feasible, labeled patch panels, protected pathways, and uplinks sized for demand.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Shape 32"/>
          <p:cNvSpPr/>
          <p:nvPr/>
        </p:nvSpPr>
        <p:spPr>
          <a:xfrm>
            <a:off x="7397640" y="4233600"/>
            <a:ext cx="4224240" cy="1215720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Shape 33"/>
          <p:cNvSpPr/>
          <p:nvPr/>
        </p:nvSpPr>
        <p:spPr>
          <a:xfrm>
            <a:off x="7397640" y="4233600"/>
            <a:ext cx="72720" cy="121572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Text 34"/>
          <p:cNvSpPr/>
          <p:nvPr/>
        </p:nvSpPr>
        <p:spPr>
          <a:xfrm>
            <a:off x="7598520" y="4398120"/>
            <a:ext cx="387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Cabling standards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2" name="Text 35"/>
          <p:cNvSpPr/>
          <p:nvPr/>
        </p:nvSpPr>
        <p:spPr>
          <a:xfrm>
            <a:off x="7598520" y="4763880"/>
            <a:ext cx="3876840" cy="55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Separate data from electrical power, respect bend radius, avoid tension, label both ends, and maintain accurate as-builts.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PlaceHolder 1"/>
          <p:cNvSpPr>
            <a:spLocks noGrp="1"/>
          </p:cNvSpPr>
          <p:nvPr>
            <p:ph type="sldNum" idx="15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Fibre Optics for the Campus Backbone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Fibre links should support capacity growth, resilient building connectivity, and clean fault isolation.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7" name="Shape 3"/>
          <p:cNvSpPr/>
          <p:nvPr/>
        </p:nvSpPr>
        <p:spPr>
          <a:xfrm>
            <a:off x="511920" y="1371600"/>
            <a:ext cx="3355560" cy="187416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Shape 4"/>
          <p:cNvSpPr/>
          <p:nvPr/>
        </p:nvSpPr>
        <p:spPr>
          <a:xfrm>
            <a:off x="511920" y="1371600"/>
            <a:ext cx="72720" cy="187416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9" name="Text 5"/>
          <p:cNvSpPr/>
          <p:nvPr/>
        </p:nvSpPr>
        <p:spPr>
          <a:xfrm>
            <a:off x="713160" y="153612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Single-mode fibre (SMF)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Text 6"/>
          <p:cNvSpPr/>
          <p:nvPr/>
        </p:nvSpPr>
        <p:spPr>
          <a:xfrm>
            <a:off x="713160" y="1901880"/>
            <a:ext cx="3008160" cy="121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Best default for inter-building and long-distance campus backbone links. Supports high capacity and future growth.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Shape 7"/>
          <p:cNvSpPr/>
          <p:nvPr/>
        </p:nvSpPr>
        <p:spPr>
          <a:xfrm>
            <a:off x="4260960" y="1371600"/>
            <a:ext cx="3355560" cy="187416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Shape 8"/>
          <p:cNvSpPr/>
          <p:nvPr/>
        </p:nvSpPr>
        <p:spPr>
          <a:xfrm>
            <a:off x="4260960" y="1371600"/>
            <a:ext cx="72720" cy="187416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3" name="Text 9"/>
          <p:cNvSpPr/>
          <p:nvPr/>
        </p:nvSpPr>
        <p:spPr>
          <a:xfrm>
            <a:off x="4462200" y="153612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Multi-mode fibre (MMF)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4" name="Text 10"/>
          <p:cNvSpPr/>
          <p:nvPr/>
        </p:nvSpPr>
        <p:spPr>
          <a:xfrm>
            <a:off x="4462200" y="1901880"/>
            <a:ext cx="3008160" cy="121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Useful for short in-building backbone links where existing plant and optics strategy support it.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Shape 11"/>
          <p:cNvSpPr/>
          <p:nvPr/>
        </p:nvSpPr>
        <p:spPr>
          <a:xfrm>
            <a:off x="8010000" y="1371600"/>
            <a:ext cx="3355560" cy="187416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6" name="Shape 12"/>
          <p:cNvSpPr/>
          <p:nvPr/>
        </p:nvSpPr>
        <p:spPr>
          <a:xfrm>
            <a:off x="8010000" y="1371600"/>
            <a:ext cx="72720" cy="187416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7" name="Text 13"/>
          <p:cNvSpPr/>
          <p:nvPr/>
        </p:nvSpPr>
        <p:spPr>
          <a:xfrm>
            <a:off x="8211240" y="153612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Optics and connectors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Text 14"/>
          <p:cNvSpPr/>
          <p:nvPr/>
        </p:nvSpPr>
        <p:spPr>
          <a:xfrm>
            <a:off x="8211240" y="1901880"/>
            <a:ext cx="3008160" cy="121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Standardize connector type, optics compatibility, spare quantities, labeling, and cleaning procedures.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Shape 15"/>
          <p:cNvSpPr/>
          <p:nvPr/>
        </p:nvSpPr>
        <p:spPr>
          <a:xfrm>
            <a:off x="511920" y="3657600"/>
            <a:ext cx="11100600" cy="1691280"/>
          </a:xfrm>
          <a:prstGeom prst="roundRect">
            <a:avLst>
              <a:gd name="adj" fmla="val 4865"/>
            </a:avLst>
          </a:prstGeom>
          <a:solidFill>
            <a:srgbClr val="F2F7F9"/>
          </a:solidFill>
          <a:ln w="10160">
            <a:solidFill>
              <a:srgbClr val="CFE0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Text 16"/>
          <p:cNvSpPr/>
          <p:nvPr/>
        </p:nvSpPr>
        <p:spPr>
          <a:xfrm>
            <a:off x="786240" y="3922920"/>
            <a:ext cx="2514240" cy="21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Fibre acceptance checklist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Shape 17"/>
          <p:cNvSpPr/>
          <p:nvPr/>
        </p:nvSpPr>
        <p:spPr>
          <a:xfrm>
            <a:off x="768240" y="436176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2" name="Text 18"/>
          <p:cNvSpPr/>
          <p:nvPr/>
        </p:nvSpPr>
        <p:spPr>
          <a:xfrm>
            <a:off x="768240" y="44164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Text 19"/>
          <p:cNvSpPr/>
          <p:nvPr/>
        </p:nvSpPr>
        <p:spPr>
          <a:xfrm>
            <a:off x="1179720" y="4389120"/>
            <a:ext cx="10512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Pathway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Text 20"/>
          <p:cNvSpPr/>
          <p:nvPr/>
        </p:nvSpPr>
        <p:spPr>
          <a:xfrm>
            <a:off x="2121480" y="4389120"/>
            <a:ext cx="34012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protected ducts, trays, or conduit. Keep a route record.</a:t>
            </a:r>
            <a:endParaRPr lang="en-US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Shape 21"/>
          <p:cNvSpPr/>
          <p:nvPr/>
        </p:nvSpPr>
        <p:spPr>
          <a:xfrm>
            <a:off x="6071760" y="4361760"/>
            <a:ext cx="292320" cy="29232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6" name="Text 22"/>
          <p:cNvSpPr/>
          <p:nvPr/>
        </p:nvSpPr>
        <p:spPr>
          <a:xfrm>
            <a:off x="6071760" y="44164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Text 23"/>
          <p:cNvSpPr/>
          <p:nvPr/>
        </p:nvSpPr>
        <p:spPr>
          <a:xfrm>
            <a:off x="6483240" y="4389120"/>
            <a:ext cx="10512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Termination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Text 24"/>
          <p:cNvSpPr/>
          <p:nvPr/>
        </p:nvSpPr>
        <p:spPr>
          <a:xfrm>
            <a:off x="7425000" y="4389120"/>
            <a:ext cx="34012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labeled panels and clean connector practices.</a:t>
            </a:r>
            <a:endParaRPr lang="en-US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9" name="Shape 25"/>
          <p:cNvSpPr/>
          <p:nvPr/>
        </p:nvSpPr>
        <p:spPr>
          <a:xfrm>
            <a:off x="768240" y="484632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Text 26"/>
          <p:cNvSpPr/>
          <p:nvPr/>
        </p:nvSpPr>
        <p:spPr>
          <a:xfrm>
            <a:off x="768240" y="49010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Text 27"/>
          <p:cNvSpPr/>
          <p:nvPr/>
        </p:nvSpPr>
        <p:spPr>
          <a:xfrm>
            <a:off x="1179720" y="4873680"/>
            <a:ext cx="10512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Testing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Text 28"/>
          <p:cNvSpPr/>
          <p:nvPr/>
        </p:nvSpPr>
        <p:spPr>
          <a:xfrm>
            <a:off x="2121480" y="4873680"/>
            <a:ext cx="34012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Record insertion loss, polarity, and OTDR/OLTS test evidence.</a:t>
            </a:r>
            <a:endParaRPr lang="en-US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Shape 29"/>
          <p:cNvSpPr/>
          <p:nvPr/>
        </p:nvSpPr>
        <p:spPr>
          <a:xfrm>
            <a:off x="6071760" y="484632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4" name="Text 30"/>
          <p:cNvSpPr/>
          <p:nvPr/>
        </p:nvSpPr>
        <p:spPr>
          <a:xfrm>
            <a:off x="6071760" y="49010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Text 31"/>
          <p:cNvSpPr/>
          <p:nvPr/>
        </p:nvSpPr>
        <p:spPr>
          <a:xfrm>
            <a:off x="6483240" y="4873680"/>
            <a:ext cx="10512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Resilience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Text 32"/>
          <p:cNvSpPr/>
          <p:nvPr/>
        </p:nvSpPr>
        <p:spPr>
          <a:xfrm>
            <a:off x="7425000" y="4873680"/>
            <a:ext cx="34012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Where risk justifies it, use diverse paths or separate ducts.</a:t>
            </a:r>
            <a:endParaRPr lang="en-US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Shape 33"/>
          <p:cNvSpPr/>
          <p:nvPr/>
        </p:nvSpPr>
        <p:spPr>
          <a:xfrm>
            <a:off x="2423160" y="5596200"/>
            <a:ext cx="5623200" cy="255600"/>
          </a:xfrm>
          <a:prstGeom prst="roundRect">
            <a:avLst>
              <a:gd name="adj" fmla="val 21429"/>
            </a:avLst>
          </a:prstGeom>
          <a:solidFill>
            <a:srgbClr val="DDF4F0"/>
          </a:solidFill>
          <a:ln w="12700">
            <a:solidFill>
              <a:srgbClr val="DDF4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8" name="Text 34"/>
          <p:cNvSpPr/>
          <p:nvPr/>
        </p:nvSpPr>
        <p:spPr>
          <a:xfrm>
            <a:off x="2505600" y="5637240"/>
            <a:ext cx="54586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Treat fibre test results, labels, and route drawings as handover deliverables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PlaceHolder 1"/>
          <p:cNvSpPr>
            <a:spLocks noGrp="1"/>
          </p:cNvSpPr>
          <p:nvPr>
            <p:ph type="sldNum" idx="16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Cabling Installation and Handover Checklist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 network installation is not complete until the physical layer is documented, tested, and maintainable.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Shape 3"/>
          <p:cNvSpPr/>
          <p:nvPr/>
        </p:nvSpPr>
        <p:spPr>
          <a:xfrm>
            <a:off x="548640" y="1344240"/>
            <a:ext cx="11045520" cy="63072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Shape 4"/>
          <p:cNvSpPr/>
          <p:nvPr/>
        </p:nvSpPr>
        <p:spPr>
          <a:xfrm>
            <a:off x="758880" y="150876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5" name="Text 5"/>
          <p:cNvSpPr/>
          <p:nvPr/>
        </p:nvSpPr>
        <p:spPr>
          <a:xfrm>
            <a:off x="758880" y="15634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Text 6"/>
          <p:cNvSpPr/>
          <p:nvPr/>
        </p:nvSpPr>
        <p:spPr>
          <a:xfrm>
            <a:off x="1197720" y="1472040"/>
            <a:ext cx="13255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Survey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Text 7"/>
          <p:cNvSpPr/>
          <p:nvPr/>
        </p:nvSpPr>
        <p:spPr>
          <a:xfrm>
            <a:off x="2487240" y="1481400"/>
            <a:ext cx="85766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Confirm routes, room locations, power, grounding, rack space, and future expansion.</a:t>
            </a:r>
            <a:endParaRPr lang="en-US" sz="11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Shape 8"/>
          <p:cNvSpPr/>
          <p:nvPr/>
        </p:nvSpPr>
        <p:spPr>
          <a:xfrm>
            <a:off x="548640" y="2167200"/>
            <a:ext cx="11045520" cy="630720"/>
          </a:xfrm>
          <a:prstGeom prst="roundRect">
            <a:avLst>
              <a:gd name="adj" fmla="val 8696"/>
            </a:avLst>
          </a:prstGeom>
          <a:solidFill>
            <a:srgbClr val="F2F7F9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Shape 9"/>
          <p:cNvSpPr/>
          <p:nvPr/>
        </p:nvSpPr>
        <p:spPr>
          <a:xfrm>
            <a:off x="758880" y="2331720"/>
            <a:ext cx="292320" cy="29232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0" name="Text 10"/>
          <p:cNvSpPr/>
          <p:nvPr/>
        </p:nvSpPr>
        <p:spPr>
          <a:xfrm>
            <a:off x="758880" y="23864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Text 11"/>
          <p:cNvSpPr/>
          <p:nvPr/>
        </p:nvSpPr>
        <p:spPr>
          <a:xfrm>
            <a:off x="1197720" y="2295000"/>
            <a:ext cx="13255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Install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2" name="Text 12"/>
          <p:cNvSpPr/>
          <p:nvPr/>
        </p:nvSpPr>
        <p:spPr>
          <a:xfrm>
            <a:off x="2487240" y="2304360"/>
            <a:ext cx="85766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approved cable type, protected pathways, correct bend radius, and separation from power.</a:t>
            </a:r>
            <a:endParaRPr lang="en-US" sz="11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Shape 13"/>
          <p:cNvSpPr/>
          <p:nvPr/>
        </p:nvSpPr>
        <p:spPr>
          <a:xfrm>
            <a:off x="548640" y="2990160"/>
            <a:ext cx="11045520" cy="63072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Shape 14"/>
          <p:cNvSpPr/>
          <p:nvPr/>
        </p:nvSpPr>
        <p:spPr>
          <a:xfrm>
            <a:off x="758880" y="315468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Text 15"/>
          <p:cNvSpPr/>
          <p:nvPr/>
        </p:nvSpPr>
        <p:spPr>
          <a:xfrm>
            <a:off x="758880" y="32094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Text 16"/>
          <p:cNvSpPr/>
          <p:nvPr/>
        </p:nvSpPr>
        <p:spPr>
          <a:xfrm>
            <a:off x="1197720" y="3117960"/>
            <a:ext cx="13255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Terminate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Text 17"/>
          <p:cNvSpPr/>
          <p:nvPr/>
        </p:nvSpPr>
        <p:spPr>
          <a:xfrm>
            <a:off x="2487240" y="3127320"/>
            <a:ext cx="85766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labeled patch panels, proper strain relief, clean fibre end faces, and secure racks.</a:t>
            </a:r>
            <a:endParaRPr lang="en-US" sz="11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Shape 18"/>
          <p:cNvSpPr/>
          <p:nvPr/>
        </p:nvSpPr>
        <p:spPr>
          <a:xfrm>
            <a:off x="548640" y="3813120"/>
            <a:ext cx="11045520" cy="630720"/>
          </a:xfrm>
          <a:prstGeom prst="roundRect">
            <a:avLst>
              <a:gd name="adj" fmla="val 8696"/>
            </a:avLst>
          </a:prstGeom>
          <a:solidFill>
            <a:srgbClr val="F2F7F9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Shape 19"/>
          <p:cNvSpPr/>
          <p:nvPr/>
        </p:nvSpPr>
        <p:spPr>
          <a:xfrm>
            <a:off x="758880" y="397764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0" name="Text 20"/>
          <p:cNvSpPr/>
          <p:nvPr/>
        </p:nvSpPr>
        <p:spPr>
          <a:xfrm>
            <a:off x="758880" y="403236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1" name="Text 21"/>
          <p:cNvSpPr/>
          <p:nvPr/>
        </p:nvSpPr>
        <p:spPr>
          <a:xfrm>
            <a:off x="1197720" y="3940920"/>
            <a:ext cx="13255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Test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Text 22"/>
          <p:cNvSpPr/>
          <p:nvPr/>
        </p:nvSpPr>
        <p:spPr>
          <a:xfrm>
            <a:off x="2487240" y="3950280"/>
            <a:ext cx="85766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Certify copper links. Capture fibre test results and document failed or marginal links.</a:t>
            </a:r>
            <a:endParaRPr lang="en-US" sz="11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Shape 23"/>
          <p:cNvSpPr/>
          <p:nvPr/>
        </p:nvSpPr>
        <p:spPr>
          <a:xfrm>
            <a:off x="548640" y="4636080"/>
            <a:ext cx="11045520" cy="63072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Shape 24"/>
          <p:cNvSpPr/>
          <p:nvPr/>
        </p:nvSpPr>
        <p:spPr>
          <a:xfrm>
            <a:off x="758880" y="4800600"/>
            <a:ext cx="292320" cy="292320"/>
          </a:xfrm>
          <a:prstGeom prst="ellipse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5" name="Text 25"/>
          <p:cNvSpPr/>
          <p:nvPr/>
        </p:nvSpPr>
        <p:spPr>
          <a:xfrm>
            <a:off x="758880" y="485532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Text 26"/>
          <p:cNvSpPr/>
          <p:nvPr/>
        </p:nvSpPr>
        <p:spPr>
          <a:xfrm>
            <a:off x="1197720" y="4763880"/>
            <a:ext cx="13255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Handover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7" name="Text 27"/>
          <p:cNvSpPr/>
          <p:nvPr/>
        </p:nvSpPr>
        <p:spPr>
          <a:xfrm>
            <a:off x="2487240" y="4773240"/>
            <a:ext cx="85766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Deliver as-built diagrams, port maps, labels, test records, spare inventory, and access procedures.</a:t>
            </a:r>
            <a:endParaRPr lang="en-US" sz="11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8" name="Shape 28"/>
          <p:cNvSpPr/>
          <p:nvPr/>
        </p:nvSpPr>
        <p:spPr>
          <a:xfrm>
            <a:off x="1508760" y="5650920"/>
            <a:ext cx="7452000" cy="255600"/>
          </a:xfrm>
          <a:prstGeom prst="roundRect">
            <a:avLst>
              <a:gd name="adj" fmla="val 21429"/>
            </a:avLst>
          </a:prstGeom>
          <a:solidFill>
            <a:srgbClr val="FFF8E8"/>
          </a:solidFill>
          <a:ln w="12700">
            <a:solidFill>
              <a:srgbClr val="FFF8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Text 29"/>
          <p:cNvSpPr/>
          <p:nvPr/>
        </p:nvSpPr>
        <p:spPr>
          <a:xfrm>
            <a:off x="1591200" y="5692320"/>
            <a:ext cx="72874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7A4B00"/>
                </a:solidFill>
                <a:effectLst/>
                <a:uFillTx/>
                <a:latin typeface="Aptos"/>
                <a:ea typeface="Aptos"/>
              </a:rPr>
              <a:t>Handover test: another technician should be able to locate, identify, and test any link without guesswork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PlaceHolder 1"/>
          <p:cNvSpPr>
            <a:spLocks noGrp="1"/>
          </p:cNvSpPr>
          <p:nvPr>
            <p:ph type="sldNum" idx="17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or_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ecor_topbar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ecor_chip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00A6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xt_chip"/>
          <p:cNvSpPr txBox="1"/>
          <p:nvPr/>
        </p:nvSpPr>
        <p:spPr>
          <a:xfrm>
            <a:off x="502920" y="603504"/>
            <a:ext cx="566928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6" name="txt_title"/>
          <p:cNvSpPr txBox="1"/>
          <p:nvPr/>
        </p:nvSpPr>
        <p:spPr>
          <a:xfrm>
            <a:off x="1234440" y="347472"/>
            <a:ext cx="9875520" cy="38404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500" b="1" dirty="0">
                <a:solidFill>
                  <a:srgbClr val="083742"/>
                </a:solidFill>
                <a:latin typeface="Aptos"/>
              </a:rPr>
              <a:t>Session 01 Quiz: Core Infrastructure Design</a:t>
            </a:r>
          </a:p>
        </p:txBody>
      </p:sp>
      <p:sp>
        <p:nvSpPr>
          <p:cNvPr id="7" name="txt_subtitle"/>
          <p:cNvSpPr txBox="1"/>
          <p:nvPr/>
        </p:nvSpPr>
        <p:spPr>
          <a:xfrm>
            <a:off x="1261872" y="777240"/>
            <a:ext cx="8778240" cy="2560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0">
                <a:solidFill>
                  <a:srgbClr val="526470"/>
                </a:solidFill>
                <a:latin typeface="Aptos"/>
              </a:rPr>
              <a:t>Multiple choice • Select one answer • Part 1 of 2</a:t>
            </a:r>
          </a:p>
        </p:txBody>
      </p:sp>
      <p:sp>
        <p:nvSpPr>
          <p:cNvPr id="8" name="decor_rule"/>
          <p:cNvSpPr/>
          <p:nvPr/>
        </p:nvSpPr>
        <p:spPr>
          <a:xfrm>
            <a:off x="502920" y="1124712"/>
            <a:ext cx="11155680" cy="13716"/>
          </a:xfrm>
          <a:prstGeom prst="rect">
            <a:avLst/>
          </a:prstGeom>
          <a:solidFill>
            <a:srgbClr val="D3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ecor_card"/>
          <p:cNvSpPr/>
          <p:nvPr/>
        </p:nvSpPr>
        <p:spPr>
          <a:xfrm>
            <a:off x="640080" y="1449530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ecor_qbadge"/>
          <p:cNvSpPr/>
          <p:nvPr/>
        </p:nvSpPr>
        <p:spPr>
          <a:xfrm>
            <a:off x="758952" y="1491386"/>
            <a:ext cx="384048" cy="384048"/>
          </a:xfrm>
          <a:prstGeom prst="ellipse">
            <a:avLst/>
          </a:prstGeom>
          <a:solidFill>
            <a:srgbClr val="00A6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xt_badge_1"/>
          <p:cNvSpPr txBox="1"/>
          <p:nvPr/>
        </p:nvSpPr>
        <p:spPr>
          <a:xfrm>
            <a:off x="758952" y="165506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2" name="txt_q_1"/>
          <p:cNvSpPr txBox="1"/>
          <p:nvPr/>
        </p:nvSpPr>
        <p:spPr>
          <a:xfrm>
            <a:off x="1252728" y="149961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Which backbone model best reduces accidental building-to-building dependency?</a:t>
            </a:r>
          </a:p>
        </p:txBody>
      </p:sp>
      <p:sp>
        <p:nvSpPr>
          <p:cNvPr id="13" name="txt_opts_left_1"/>
          <p:cNvSpPr txBox="1"/>
          <p:nvPr/>
        </p:nvSpPr>
        <p:spPr>
          <a:xfrm>
            <a:off x="125272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Daisy chain
B. Hub-and-spoke with direct </a:t>
            </a:r>
            <a:r>
              <a:rPr sz="1260" b="0" dirty="0" err="1">
                <a:solidFill>
                  <a:srgbClr val="526470"/>
                </a:solidFill>
                <a:latin typeface="Aptos"/>
              </a:rPr>
              <a:t>fibre</a:t>
            </a:r>
            <a:endParaRPr sz="1260" b="0" dirty="0">
              <a:solidFill>
                <a:srgbClr val="526470"/>
              </a:solidFill>
              <a:latin typeface="Aptos"/>
            </a:endParaRPr>
          </a:p>
        </p:txBody>
      </p:sp>
      <p:sp>
        <p:nvSpPr>
          <p:cNvPr id="14" name="txt_opts_right_1"/>
          <p:cNvSpPr txBox="1"/>
          <p:nvPr/>
        </p:nvSpPr>
        <p:spPr>
          <a:xfrm>
            <a:off x="635050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One flat Wi-Fi subnet
D. Guest-only tunnel</a:t>
            </a:r>
          </a:p>
        </p:txBody>
      </p:sp>
      <p:sp>
        <p:nvSpPr>
          <p:cNvPr id="15" name="decor_card"/>
          <p:cNvSpPr/>
          <p:nvPr/>
        </p:nvSpPr>
        <p:spPr>
          <a:xfrm>
            <a:off x="594360" y="290779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ecor_qbadge"/>
          <p:cNvSpPr/>
          <p:nvPr/>
        </p:nvSpPr>
        <p:spPr>
          <a:xfrm>
            <a:off x="758952" y="3045866"/>
            <a:ext cx="384048" cy="384048"/>
          </a:xfrm>
          <a:prstGeom prst="ellipse">
            <a:avLst/>
          </a:prstGeom>
          <a:solidFill>
            <a:srgbClr val="00A6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xt_badge_2"/>
          <p:cNvSpPr txBox="1"/>
          <p:nvPr/>
        </p:nvSpPr>
        <p:spPr>
          <a:xfrm>
            <a:off x="758952" y="320954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8" name="txt_q_2"/>
          <p:cNvSpPr txBox="1"/>
          <p:nvPr/>
        </p:nvSpPr>
        <p:spPr>
          <a:xfrm>
            <a:off x="1252728" y="305409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Where should routing normally be placed when policy and recovery matter?</a:t>
            </a:r>
          </a:p>
        </p:txBody>
      </p:sp>
      <p:sp>
        <p:nvSpPr>
          <p:cNvPr id="19" name="txt_opts_left_2"/>
          <p:cNvSpPr txBox="1"/>
          <p:nvPr/>
        </p:nvSpPr>
        <p:spPr>
          <a:xfrm>
            <a:off x="125272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Only at access ports
B. Inside unmanaged switches</a:t>
            </a:r>
          </a:p>
        </p:txBody>
      </p:sp>
      <p:sp>
        <p:nvSpPr>
          <p:cNvPr id="20" name="txt_opts_right_2"/>
          <p:cNvSpPr txBox="1"/>
          <p:nvPr/>
        </p:nvSpPr>
        <p:spPr>
          <a:xfrm>
            <a:off x="635050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At security and fault boundaries
D. Only at wireless APs</a:t>
            </a:r>
          </a:p>
        </p:txBody>
      </p:sp>
      <p:sp>
        <p:nvSpPr>
          <p:cNvPr id="21" name="decor_card"/>
          <p:cNvSpPr/>
          <p:nvPr/>
        </p:nvSpPr>
        <p:spPr>
          <a:xfrm>
            <a:off x="594360" y="446227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ecor_qbadge"/>
          <p:cNvSpPr/>
          <p:nvPr/>
        </p:nvSpPr>
        <p:spPr>
          <a:xfrm>
            <a:off x="758952" y="4600346"/>
            <a:ext cx="384048" cy="384048"/>
          </a:xfrm>
          <a:prstGeom prst="ellipse">
            <a:avLst/>
          </a:prstGeom>
          <a:solidFill>
            <a:srgbClr val="00A6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xt_badge_3"/>
          <p:cNvSpPr txBox="1"/>
          <p:nvPr/>
        </p:nvSpPr>
        <p:spPr>
          <a:xfrm>
            <a:off x="758952" y="476402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4" name="txt_q_3"/>
          <p:cNvSpPr txBox="1"/>
          <p:nvPr/>
        </p:nvSpPr>
        <p:spPr>
          <a:xfrm>
            <a:off x="1252728" y="460857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Why place servers in routed, protected, monitored zones?</a:t>
            </a:r>
          </a:p>
        </p:txBody>
      </p:sp>
      <p:sp>
        <p:nvSpPr>
          <p:cNvPr id="25" name="txt_opts_left_3"/>
          <p:cNvSpPr txBox="1"/>
          <p:nvPr/>
        </p:nvSpPr>
        <p:spPr>
          <a:xfrm>
            <a:off x="125272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To share student subnets
B. To reduce power use</a:t>
            </a:r>
          </a:p>
        </p:txBody>
      </p:sp>
      <p:sp>
        <p:nvSpPr>
          <p:cNvPr id="26" name="txt_opts_right_3"/>
          <p:cNvSpPr txBox="1"/>
          <p:nvPr/>
        </p:nvSpPr>
        <p:spPr>
          <a:xfrm>
            <a:off x="635050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To apply clear access policy and visibility
D. To avoid DNS design</a:t>
            </a:r>
          </a:p>
        </p:txBody>
      </p:sp>
      <p:sp>
        <p:nvSpPr>
          <p:cNvPr id="27" name="decor_footer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footer_text"/>
          <p:cNvSpPr txBox="1"/>
          <p:nvPr/>
        </p:nvSpPr>
        <p:spPr>
          <a:xfrm>
            <a:off x="347472" y="6601968"/>
            <a:ext cx="502920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850" b="0">
                <a:solidFill>
                  <a:srgbClr val="E6F5F5"/>
                </a:solidFill>
                <a:latin typeface="Aptos"/>
              </a:rPr>
              <a:t>Campus Network Design &amp; Operations Workshop</a:t>
            </a:r>
          </a:p>
        </p:txBody>
      </p:sp>
      <p:sp>
        <p:nvSpPr>
          <p:cNvPr id="29" name="footer_page"/>
          <p:cNvSpPr txBox="1"/>
          <p:nvPr/>
        </p:nvSpPr>
        <p:spPr>
          <a:xfrm>
            <a:off x="11292840" y="6601968"/>
            <a:ext cx="50292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850">
                <a:solidFill>
                  <a:srgbClr val="E6F5F5"/>
                </a:solidFill>
                <a:latin typeface="Aptos"/>
              </a:rPr>
              <a:t>15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E90F764-3BA5-3FEF-AB97-CD062FE8E3DF}"/>
              </a:ext>
            </a:extLst>
          </p:cNvPr>
          <p:cNvCxnSpPr/>
          <p:nvPr/>
        </p:nvCxnSpPr>
        <p:spPr>
          <a:xfrm flipH="1">
            <a:off x="3687096" y="2290916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18F8635-03F3-A4AF-03C3-A73968E6D07E}"/>
              </a:ext>
            </a:extLst>
          </p:cNvPr>
          <p:cNvCxnSpPr/>
          <p:nvPr/>
        </p:nvCxnSpPr>
        <p:spPr>
          <a:xfrm flipH="1">
            <a:off x="8903110" y="3647768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6177EC0-0651-54E3-6EA6-D237DBFD839C}"/>
              </a:ext>
            </a:extLst>
          </p:cNvPr>
          <p:cNvCxnSpPr/>
          <p:nvPr/>
        </p:nvCxnSpPr>
        <p:spPr>
          <a:xfrm flipH="1">
            <a:off x="9517626" y="5206181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8" grpId="0"/>
      <p:bldP spid="19" grpId="0" build="allAtOnce"/>
      <p:bldP spid="24" grpId="0"/>
      <p:bldP spid="25" grpId="0"/>
      <p:bldP spid="26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2" name="Shape 1"/>
          <p:cNvSpPr/>
          <p:nvPr/>
        </p:nvSpPr>
        <p:spPr>
          <a:xfrm rot="1200000">
            <a:off x="7680960" y="-1554480"/>
            <a:ext cx="5760360" cy="5760360"/>
          </a:xfrm>
          <a:prstGeom prst="arc">
            <a:avLst>
              <a:gd name="adj1" fmla="val 16200000"/>
              <a:gd name="adj2" fmla="val 0"/>
            </a:avLst>
          </a:prstGeom>
          <a:noFill/>
          <a:ln w="25400">
            <a:solidFill>
              <a:srgbClr val="247BA0">
                <a:alpha val="5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3" name="Shape 2"/>
          <p:cNvSpPr/>
          <p:nvPr/>
        </p:nvSpPr>
        <p:spPr>
          <a:xfrm rot="1200000">
            <a:off x="8320680" y="3017520"/>
            <a:ext cx="5211720" cy="52117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5CD7CA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4" name="Text 3"/>
          <p:cNvSpPr/>
          <p:nvPr/>
        </p:nvSpPr>
        <p:spPr>
          <a:xfrm>
            <a:off x="594360" y="603360"/>
            <a:ext cx="146268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200" b="1" u="none" strike="noStrike">
                <a:solidFill>
                  <a:srgbClr val="247BA0"/>
                </a:solidFill>
                <a:effectLst/>
                <a:uFillTx/>
                <a:latin typeface="Aptos Display"/>
                <a:ea typeface="Aptos Display"/>
              </a:rPr>
              <a:t>02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5" name="Text 4"/>
          <p:cNvSpPr/>
          <p:nvPr/>
        </p:nvSpPr>
        <p:spPr>
          <a:xfrm>
            <a:off x="594360" y="1554480"/>
            <a:ext cx="75891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Campus Network Equipment and Protocols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6" name="Text 5"/>
          <p:cNvSpPr/>
          <p:nvPr/>
        </p:nvSpPr>
        <p:spPr>
          <a:xfrm>
            <a:off x="612720" y="2761560"/>
            <a:ext cx="722340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rPr>
              <a:t>Build a reliable Layer 2 and Layer 3 foundation, then select equipment that fits the design.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7" name="Text 6"/>
          <p:cNvSpPr/>
          <p:nvPr/>
        </p:nvSpPr>
        <p:spPr>
          <a:xfrm>
            <a:off x="621720" y="6172200"/>
            <a:ext cx="51202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A8D8D0"/>
                </a:solidFill>
                <a:effectLst/>
                <a:uFillTx/>
                <a:latin typeface="Aptos"/>
                <a:ea typeface="Aptos"/>
              </a:rPr>
              <a:t>Campus Network Design &amp; Operations Workshop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Equipment Roles in a Campus Network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Choose the device based on its job in the architecture, not only port count or price.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Shape 3"/>
          <p:cNvSpPr/>
          <p:nvPr/>
        </p:nvSpPr>
        <p:spPr>
          <a:xfrm>
            <a:off x="511920" y="1353240"/>
            <a:ext cx="3355560" cy="157248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Shape 4"/>
          <p:cNvSpPr/>
          <p:nvPr/>
        </p:nvSpPr>
        <p:spPr>
          <a:xfrm>
            <a:off x="511920" y="1353240"/>
            <a:ext cx="72720" cy="157248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3" name="Text 5"/>
          <p:cNvSpPr/>
          <p:nvPr/>
        </p:nvSpPr>
        <p:spPr>
          <a:xfrm>
            <a:off x="713160" y="151776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Border router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Text 6"/>
          <p:cNvSpPr/>
          <p:nvPr/>
        </p:nvSpPr>
        <p:spPr>
          <a:xfrm>
            <a:off x="713160" y="1883520"/>
            <a:ext cx="3008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Connects to ISP or NREN, routes external prefixes, applies routing policy.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5" name="Shape 7"/>
          <p:cNvSpPr/>
          <p:nvPr/>
        </p:nvSpPr>
        <p:spPr>
          <a:xfrm>
            <a:off x="4260960" y="1353240"/>
            <a:ext cx="3355560" cy="157248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6" name="Shape 8"/>
          <p:cNvSpPr/>
          <p:nvPr/>
        </p:nvSpPr>
        <p:spPr>
          <a:xfrm>
            <a:off x="4260960" y="1353240"/>
            <a:ext cx="72720" cy="157248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7" name="Text 9"/>
          <p:cNvSpPr/>
          <p:nvPr/>
        </p:nvSpPr>
        <p:spPr>
          <a:xfrm>
            <a:off x="4462200" y="151776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Firewall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8" name="Text 10"/>
          <p:cNvSpPr/>
          <p:nvPr/>
        </p:nvSpPr>
        <p:spPr>
          <a:xfrm>
            <a:off x="4462200" y="1883520"/>
            <a:ext cx="3008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Enforces security zones, application policy, VPN, and controlled outbound access.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Shape 11"/>
          <p:cNvSpPr/>
          <p:nvPr/>
        </p:nvSpPr>
        <p:spPr>
          <a:xfrm>
            <a:off x="8010000" y="1353240"/>
            <a:ext cx="3355560" cy="157248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0" name="Shape 12"/>
          <p:cNvSpPr/>
          <p:nvPr/>
        </p:nvSpPr>
        <p:spPr>
          <a:xfrm>
            <a:off x="8010000" y="1353240"/>
            <a:ext cx="72720" cy="157248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1" name="Text 13"/>
          <p:cNvSpPr/>
          <p:nvPr/>
        </p:nvSpPr>
        <p:spPr>
          <a:xfrm>
            <a:off x="8211240" y="151776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/ L3 switch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Text 14"/>
          <p:cNvSpPr/>
          <p:nvPr/>
        </p:nvSpPr>
        <p:spPr>
          <a:xfrm>
            <a:off x="8211240" y="1883520"/>
            <a:ext cx="3008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High-speed campus routing, aggregation, equal-cost paths, service reachability.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3" name="Shape 15"/>
          <p:cNvSpPr/>
          <p:nvPr/>
        </p:nvSpPr>
        <p:spPr>
          <a:xfrm>
            <a:off x="511920" y="3364920"/>
            <a:ext cx="3355560" cy="157248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" name="Shape 16"/>
          <p:cNvSpPr/>
          <p:nvPr/>
        </p:nvSpPr>
        <p:spPr>
          <a:xfrm>
            <a:off x="511920" y="3364920"/>
            <a:ext cx="72720" cy="157248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" name="Text 17"/>
          <p:cNvSpPr/>
          <p:nvPr/>
        </p:nvSpPr>
        <p:spPr>
          <a:xfrm>
            <a:off x="713160" y="352944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Access switch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Text 18"/>
          <p:cNvSpPr/>
          <p:nvPr/>
        </p:nvSpPr>
        <p:spPr>
          <a:xfrm>
            <a:off x="713160" y="3895200"/>
            <a:ext cx="3008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Connects users, phones, APs, cameras, and applies edge protection.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" name="Shape 19"/>
          <p:cNvSpPr/>
          <p:nvPr/>
        </p:nvSpPr>
        <p:spPr>
          <a:xfrm>
            <a:off x="4260960" y="3364920"/>
            <a:ext cx="3355560" cy="157248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8" name="Shape 20"/>
          <p:cNvSpPr/>
          <p:nvPr/>
        </p:nvSpPr>
        <p:spPr>
          <a:xfrm>
            <a:off x="4260960" y="3364920"/>
            <a:ext cx="72720" cy="157248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9" name="Text 21"/>
          <p:cNvSpPr/>
          <p:nvPr/>
        </p:nvSpPr>
        <p:spPr>
          <a:xfrm>
            <a:off x="4462200" y="352944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Wireless platform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Text 22"/>
          <p:cNvSpPr/>
          <p:nvPr/>
        </p:nvSpPr>
        <p:spPr>
          <a:xfrm>
            <a:off x="4462200" y="3895200"/>
            <a:ext cx="3008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AP management, RF policy, client segmentation, guest access, roaming.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Shape 23"/>
          <p:cNvSpPr/>
          <p:nvPr/>
        </p:nvSpPr>
        <p:spPr>
          <a:xfrm>
            <a:off x="8010000" y="3364920"/>
            <a:ext cx="3355560" cy="157248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Shape 24"/>
          <p:cNvSpPr/>
          <p:nvPr/>
        </p:nvSpPr>
        <p:spPr>
          <a:xfrm>
            <a:off x="8010000" y="3364920"/>
            <a:ext cx="72720" cy="1572480"/>
          </a:xfrm>
          <a:prstGeom prst="rect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3" name="Text 25"/>
          <p:cNvSpPr/>
          <p:nvPr/>
        </p:nvSpPr>
        <p:spPr>
          <a:xfrm>
            <a:off x="8211240" y="352944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Monitoring platform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Text 26"/>
          <p:cNvSpPr/>
          <p:nvPr/>
        </p:nvSpPr>
        <p:spPr>
          <a:xfrm>
            <a:off x="8211240" y="3895200"/>
            <a:ext cx="3008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Collects telemetry, logs, flow data, configuration state, and alerts.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5" name="PlaceHolder 1"/>
          <p:cNvSpPr>
            <a:spLocks noGrp="1"/>
          </p:cNvSpPr>
          <p:nvPr>
            <p:ph type="sldNum" idx="18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18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Choosing Campus Routers and Switches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a structured selection method. Avoid buying unmanaged devices for production networks.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8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Shape 3"/>
          <p:cNvSpPr/>
          <p:nvPr/>
        </p:nvSpPr>
        <p:spPr>
          <a:xfrm>
            <a:off x="511920" y="1371600"/>
            <a:ext cx="1965600" cy="43848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0" name="Text 4"/>
          <p:cNvSpPr/>
          <p:nvPr/>
        </p:nvSpPr>
        <p:spPr>
          <a:xfrm>
            <a:off x="621720" y="1499760"/>
            <a:ext cx="174600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Decision area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Shape 5"/>
          <p:cNvSpPr/>
          <p:nvPr/>
        </p:nvSpPr>
        <p:spPr>
          <a:xfrm>
            <a:off x="2477880" y="1371600"/>
            <a:ext cx="4708800" cy="43848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2" name="Text 6"/>
          <p:cNvSpPr/>
          <p:nvPr/>
        </p:nvSpPr>
        <p:spPr>
          <a:xfrm>
            <a:off x="2587680" y="1499760"/>
            <a:ext cx="448920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Questions to ask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3" name="Shape 7"/>
          <p:cNvSpPr/>
          <p:nvPr/>
        </p:nvSpPr>
        <p:spPr>
          <a:xfrm>
            <a:off x="7187040" y="1371600"/>
            <a:ext cx="4534920" cy="43848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4" name="Text 8"/>
          <p:cNvSpPr/>
          <p:nvPr/>
        </p:nvSpPr>
        <p:spPr>
          <a:xfrm>
            <a:off x="7296840" y="1499760"/>
            <a:ext cx="43156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Practical target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5" name="Shape 9"/>
          <p:cNvSpPr/>
          <p:nvPr/>
        </p:nvSpPr>
        <p:spPr>
          <a:xfrm>
            <a:off x="511920" y="1810440"/>
            <a:ext cx="1965600" cy="767880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6" name="Text 10"/>
          <p:cNvSpPr/>
          <p:nvPr/>
        </p:nvSpPr>
        <p:spPr>
          <a:xfrm>
            <a:off x="621720" y="1920240"/>
            <a:ext cx="17460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Capacity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7" name="Shape 11"/>
          <p:cNvSpPr/>
          <p:nvPr/>
        </p:nvSpPr>
        <p:spPr>
          <a:xfrm>
            <a:off x="2477880" y="1810440"/>
            <a:ext cx="4708800" cy="767880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8" name="Text 12"/>
          <p:cNvSpPr/>
          <p:nvPr/>
        </p:nvSpPr>
        <p:spPr>
          <a:xfrm>
            <a:off x="2587680" y="1920240"/>
            <a:ext cx="44892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What throughput, port speed, and growth headroom do we need?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9" name="Shape 13"/>
          <p:cNvSpPr/>
          <p:nvPr/>
        </p:nvSpPr>
        <p:spPr>
          <a:xfrm>
            <a:off x="7187040" y="1810440"/>
            <a:ext cx="4534920" cy="767880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Text 14"/>
          <p:cNvSpPr/>
          <p:nvPr/>
        </p:nvSpPr>
        <p:spPr>
          <a:xfrm>
            <a:off x="7296840" y="1920240"/>
            <a:ext cx="431568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1 Gb/s access, 10/25 Gb/s uplinks as demand requires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Shape 15"/>
          <p:cNvSpPr/>
          <p:nvPr/>
        </p:nvSpPr>
        <p:spPr>
          <a:xfrm>
            <a:off x="511920" y="2578680"/>
            <a:ext cx="1965600" cy="767880"/>
          </a:xfrm>
          <a:prstGeom prst="rect">
            <a:avLst/>
          </a:prstGeom>
          <a:solidFill>
            <a:srgbClr val="F4F8FA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2" name="Text 16"/>
          <p:cNvSpPr/>
          <p:nvPr/>
        </p:nvSpPr>
        <p:spPr>
          <a:xfrm>
            <a:off x="621720" y="2688480"/>
            <a:ext cx="17460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Resilience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3" name="Shape 17"/>
          <p:cNvSpPr/>
          <p:nvPr/>
        </p:nvSpPr>
        <p:spPr>
          <a:xfrm>
            <a:off x="2477880" y="2578680"/>
            <a:ext cx="4708800" cy="767880"/>
          </a:xfrm>
          <a:prstGeom prst="rect">
            <a:avLst/>
          </a:prstGeom>
          <a:solidFill>
            <a:srgbClr val="F4F8FA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4" name="Text 18"/>
          <p:cNvSpPr/>
          <p:nvPr/>
        </p:nvSpPr>
        <p:spPr>
          <a:xfrm>
            <a:off x="2587680" y="2688480"/>
            <a:ext cx="44892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How do we avoid a single power, supervisor, or uplink failure?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5" name="Shape 19"/>
          <p:cNvSpPr/>
          <p:nvPr/>
        </p:nvSpPr>
        <p:spPr>
          <a:xfrm>
            <a:off x="7187040" y="2578680"/>
            <a:ext cx="4534920" cy="767880"/>
          </a:xfrm>
          <a:prstGeom prst="rect">
            <a:avLst/>
          </a:prstGeom>
          <a:solidFill>
            <a:srgbClr val="F4F8FA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6" name="Text 20"/>
          <p:cNvSpPr/>
          <p:nvPr/>
        </p:nvSpPr>
        <p:spPr>
          <a:xfrm>
            <a:off x="7296840" y="2688480"/>
            <a:ext cx="431568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Redundant uplinks, hot-swappable power where justified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" name="Shape 21"/>
          <p:cNvSpPr/>
          <p:nvPr/>
        </p:nvSpPr>
        <p:spPr>
          <a:xfrm>
            <a:off x="511920" y="3346560"/>
            <a:ext cx="1965600" cy="767880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" name="Text 22"/>
          <p:cNvSpPr/>
          <p:nvPr/>
        </p:nvSpPr>
        <p:spPr>
          <a:xfrm>
            <a:off x="621720" y="3456360"/>
            <a:ext cx="17460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Operations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" name="Shape 23"/>
          <p:cNvSpPr/>
          <p:nvPr/>
        </p:nvSpPr>
        <p:spPr>
          <a:xfrm>
            <a:off x="2477880" y="3346560"/>
            <a:ext cx="4708800" cy="767880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0" name="Text 24"/>
          <p:cNvSpPr/>
          <p:nvPr/>
        </p:nvSpPr>
        <p:spPr>
          <a:xfrm>
            <a:off x="2587680" y="3456360"/>
            <a:ext cx="44892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Can we monitor, backup, secure, and automate configuration?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1" name="Shape 25"/>
          <p:cNvSpPr/>
          <p:nvPr/>
        </p:nvSpPr>
        <p:spPr>
          <a:xfrm>
            <a:off x="7187040" y="3346560"/>
            <a:ext cx="4534920" cy="767880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2" name="Text 26"/>
          <p:cNvSpPr/>
          <p:nvPr/>
        </p:nvSpPr>
        <p:spPr>
          <a:xfrm>
            <a:off x="7296840" y="3456360"/>
            <a:ext cx="431568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SNMPv3, Syslog, NetFlow/IPFIX, API/SSH, config archive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3" name="Shape 27"/>
          <p:cNvSpPr/>
          <p:nvPr/>
        </p:nvSpPr>
        <p:spPr>
          <a:xfrm>
            <a:off x="511920" y="4114800"/>
            <a:ext cx="1965600" cy="767880"/>
          </a:xfrm>
          <a:prstGeom prst="rect">
            <a:avLst/>
          </a:prstGeom>
          <a:solidFill>
            <a:srgbClr val="F4F8FA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4" name="Text 28"/>
          <p:cNvSpPr/>
          <p:nvPr/>
        </p:nvSpPr>
        <p:spPr>
          <a:xfrm>
            <a:off x="621720" y="4224600"/>
            <a:ext cx="17460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Security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5" name="Shape 29"/>
          <p:cNvSpPr/>
          <p:nvPr/>
        </p:nvSpPr>
        <p:spPr>
          <a:xfrm>
            <a:off x="2477880" y="4114800"/>
            <a:ext cx="4708800" cy="767880"/>
          </a:xfrm>
          <a:prstGeom prst="rect">
            <a:avLst/>
          </a:prstGeom>
          <a:solidFill>
            <a:srgbClr val="F4F8FA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6" name="Text 30"/>
          <p:cNvSpPr/>
          <p:nvPr/>
        </p:nvSpPr>
        <p:spPr>
          <a:xfrm>
            <a:off x="2587680" y="4224600"/>
            <a:ext cx="44892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Can the platform enforce edge protection and access control?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7" name="Shape 31"/>
          <p:cNvSpPr/>
          <p:nvPr/>
        </p:nvSpPr>
        <p:spPr>
          <a:xfrm>
            <a:off x="7187040" y="4114800"/>
            <a:ext cx="4534920" cy="767880"/>
          </a:xfrm>
          <a:prstGeom prst="rect">
            <a:avLst/>
          </a:prstGeom>
          <a:solidFill>
            <a:srgbClr val="F4F8FA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8" name="Text 32"/>
          <p:cNvSpPr/>
          <p:nvPr/>
        </p:nvSpPr>
        <p:spPr>
          <a:xfrm>
            <a:off x="7296840" y="4224600"/>
            <a:ext cx="431568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802.1X, DHCP snooping, RA Guard, port-security, ACLs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" name="Shape 33"/>
          <p:cNvSpPr/>
          <p:nvPr/>
        </p:nvSpPr>
        <p:spPr>
          <a:xfrm>
            <a:off x="511920" y="4883040"/>
            <a:ext cx="1965600" cy="767880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0" name="Text 34"/>
          <p:cNvSpPr/>
          <p:nvPr/>
        </p:nvSpPr>
        <p:spPr>
          <a:xfrm>
            <a:off x="621720" y="4992480"/>
            <a:ext cx="17460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Lifecycle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Shape 35"/>
          <p:cNvSpPr/>
          <p:nvPr/>
        </p:nvSpPr>
        <p:spPr>
          <a:xfrm>
            <a:off x="2477880" y="4883040"/>
            <a:ext cx="4708800" cy="767880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2" name="Text 36"/>
          <p:cNvSpPr/>
          <p:nvPr/>
        </p:nvSpPr>
        <p:spPr>
          <a:xfrm>
            <a:off x="2587680" y="4992480"/>
            <a:ext cx="44892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Will optics, software, support, and spares remain available?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3" name="Shape 37"/>
          <p:cNvSpPr/>
          <p:nvPr/>
        </p:nvSpPr>
        <p:spPr>
          <a:xfrm>
            <a:off x="7187040" y="4883040"/>
            <a:ext cx="4534920" cy="767880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4" name="Text 38"/>
          <p:cNvSpPr/>
          <p:nvPr/>
        </p:nvSpPr>
        <p:spPr>
          <a:xfrm>
            <a:off x="7296840" y="4992480"/>
            <a:ext cx="431568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Supported software train, documented warranty, spare optics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5" name="Shape 39"/>
          <p:cNvSpPr/>
          <p:nvPr/>
        </p:nvSpPr>
        <p:spPr>
          <a:xfrm>
            <a:off x="3218760" y="5650920"/>
            <a:ext cx="3894840" cy="255600"/>
          </a:xfrm>
          <a:prstGeom prst="roundRect">
            <a:avLst>
              <a:gd name="adj" fmla="val 21429"/>
            </a:avLst>
          </a:prstGeom>
          <a:solidFill>
            <a:srgbClr val="DDF4F0"/>
          </a:solidFill>
          <a:ln w="12700">
            <a:solidFill>
              <a:srgbClr val="DDF4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6" name="Text 40"/>
          <p:cNvSpPr/>
          <p:nvPr/>
        </p:nvSpPr>
        <p:spPr>
          <a:xfrm>
            <a:off x="3300840" y="5692320"/>
            <a:ext cx="3730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Rule: managed capability is a requirement, not a luxury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PlaceHolder 1"/>
          <p:cNvSpPr>
            <a:spLocks noGrp="1"/>
          </p:cNvSpPr>
          <p:nvPr>
            <p:ph type="sldNum" idx="19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Switching Foundation: VLANs, Trunks, and Routed Gateways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9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Layer 2 for local access. Use Layer 3 to move between segments.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0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1" name="Shape 3"/>
          <p:cNvSpPr/>
          <p:nvPr/>
        </p:nvSpPr>
        <p:spPr>
          <a:xfrm>
            <a:off x="511920" y="1334880"/>
            <a:ext cx="6583320" cy="452592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2" name="Shape 4"/>
          <p:cNvSpPr/>
          <p:nvPr/>
        </p:nvSpPr>
        <p:spPr>
          <a:xfrm>
            <a:off x="768240" y="1572840"/>
            <a:ext cx="1115280" cy="273960"/>
          </a:xfrm>
          <a:prstGeom prst="roundRect">
            <a:avLst>
              <a:gd name="adj" fmla="val 16667"/>
            </a:avLst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3" name="Text 5"/>
          <p:cNvSpPr/>
          <p:nvPr/>
        </p:nvSpPr>
        <p:spPr>
          <a:xfrm>
            <a:off x="831960" y="1618560"/>
            <a:ext cx="9871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ONE BUILDING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4" name="Shape 6"/>
          <p:cNvSpPr/>
          <p:nvPr/>
        </p:nvSpPr>
        <p:spPr>
          <a:xfrm>
            <a:off x="2862000" y="1856160"/>
            <a:ext cx="1627200" cy="603000"/>
          </a:xfrm>
          <a:prstGeom prst="roundRect">
            <a:avLst>
              <a:gd name="adj" fmla="val 7576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5" name="Text 7"/>
          <p:cNvSpPr/>
          <p:nvPr/>
        </p:nvSpPr>
        <p:spPr>
          <a:xfrm>
            <a:off x="2898720" y="1901880"/>
            <a:ext cx="155412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L3 Gateway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SVIs / routed links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6" name="Shape 8"/>
          <p:cNvSpPr/>
          <p:nvPr/>
        </p:nvSpPr>
        <p:spPr>
          <a:xfrm>
            <a:off x="1161360" y="3346560"/>
            <a:ext cx="1325520" cy="456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7" name="Text 9"/>
          <p:cNvSpPr/>
          <p:nvPr/>
        </p:nvSpPr>
        <p:spPr>
          <a:xfrm>
            <a:off x="1197720" y="3392280"/>
            <a:ext cx="12524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Access Switch A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8" name="Shape 10"/>
          <p:cNvSpPr/>
          <p:nvPr/>
        </p:nvSpPr>
        <p:spPr>
          <a:xfrm>
            <a:off x="4800600" y="3346560"/>
            <a:ext cx="1325520" cy="456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9" name="Text 11"/>
          <p:cNvSpPr/>
          <p:nvPr/>
        </p:nvSpPr>
        <p:spPr>
          <a:xfrm>
            <a:off x="4837320" y="3392280"/>
            <a:ext cx="12524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Access Switch B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0" name="Shape 12"/>
          <p:cNvSpPr/>
          <p:nvPr/>
        </p:nvSpPr>
        <p:spPr>
          <a:xfrm flipH="1">
            <a:off x="1819440" y="2459520"/>
            <a:ext cx="1856160" cy="887040"/>
          </a:xfrm>
          <a:prstGeom prst="line">
            <a:avLst/>
          </a:prstGeom>
          <a:ln w="1651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1" name="Shape 13"/>
          <p:cNvSpPr/>
          <p:nvPr/>
        </p:nvSpPr>
        <p:spPr>
          <a:xfrm>
            <a:off x="3675600" y="2459520"/>
            <a:ext cx="1792440" cy="887040"/>
          </a:xfrm>
          <a:prstGeom prst="line">
            <a:avLst/>
          </a:prstGeom>
          <a:ln w="1651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2" name="Shape 14"/>
          <p:cNvSpPr/>
          <p:nvPr/>
        </p:nvSpPr>
        <p:spPr>
          <a:xfrm>
            <a:off x="786240" y="4453200"/>
            <a:ext cx="694440" cy="529920"/>
          </a:xfrm>
          <a:prstGeom prst="roundRect">
            <a:avLst>
              <a:gd name="adj" fmla="val 8621"/>
            </a:avLst>
          </a:prstGeom>
          <a:solidFill>
            <a:srgbClr val="F2F7F9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3" name="Text 15"/>
          <p:cNvSpPr/>
          <p:nvPr/>
        </p:nvSpPr>
        <p:spPr>
          <a:xfrm>
            <a:off x="822960" y="4498920"/>
            <a:ext cx="62136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VLAN 10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Students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4" name="Shape 16"/>
          <p:cNvSpPr/>
          <p:nvPr/>
        </p:nvSpPr>
        <p:spPr>
          <a:xfrm flipH="1">
            <a:off x="1133640" y="3803760"/>
            <a:ext cx="685800" cy="649080"/>
          </a:xfrm>
          <a:prstGeom prst="line">
            <a:avLst/>
          </a:prstGeom>
          <a:ln w="1016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Shape 17"/>
          <p:cNvSpPr/>
          <p:nvPr/>
        </p:nvSpPr>
        <p:spPr>
          <a:xfrm>
            <a:off x="1591200" y="4453200"/>
            <a:ext cx="694440" cy="529920"/>
          </a:xfrm>
          <a:prstGeom prst="roundRect">
            <a:avLst>
              <a:gd name="adj" fmla="val 8621"/>
            </a:avLst>
          </a:prstGeom>
          <a:solidFill>
            <a:srgbClr val="F2F7F9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6" name="Text 18"/>
          <p:cNvSpPr/>
          <p:nvPr/>
        </p:nvSpPr>
        <p:spPr>
          <a:xfrm>
            <a:off x="1627560" y="4498920"/>
            <a:ext cx="62136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VLAN 20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Staff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7" name="Shape 19"/>
          <p:cNvSpPr/>
          <p:nvPr/>
        </p:nvSpPr>
        <p:spPr>
          <a:xfrm>
            <a:off x="1819440" y="3803760"/>
            <a:ext cx="118800" cy="649080"/>
          </a:xfrm>
          <a:prstGeom prst="line">
            <a:avLst/>
          </a:prstGeom>
          <a:ln w="1016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" name="Shape 20"/>
          <p:cNvSpPr/>
          <p:nvPr/>
        </p:nvSpPr>
        <p:spPr>
          <a:xfrm>
            <a:off x="2395800" y="4453200"/>
            <a:ext cx="694440" cy="529920"/>
          </a:xfrm>
          <a:prstGeom prst="roundRect">
            <a:avLst>
              <a:gd name="adj" fmla="val 8621"/>
            </a:avLst>
          </a:prstGeom>
          <a:solidFill>
            <a:srgbClr val="F2F7F9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" name="Text 21"/>
          <p:cNvSpPr/>
          <p:nvPr/>
        </p:nvSpPr>
        <p:spPr>
          <a:xfrm>
            <a:off x="2432160" y="4498920"/>
            <a:ext cx="62136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VLAN 30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Printers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" name="Shape 22"/>
          <p:cNvSpPr/>
          <p:nvPr/>
        </p:nvSpPr>
        <p:spPr>
          <a:xfrm>
            <a:off x="1819440" y="3803760"/>
            <a:ext cx="923760" cy="649080"/>
          </a:xfrm>
          <a:prstGeom prst="line">
            <a:avLst/>
          </a:prstGeom>
          <a:ln w="1016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1" name="Shape 23"/>
          <p:cNvSpPr/>
          <p:nvPr/>
        </p:nvSpPr>
        <p:spPr>
          <a:xfrm>
            <a:off x="4343400" y="4453200"/>
            <a:ext cx="694440" cy="529920"/>
          </a:xfrm>
          <a:prstGeom prst="roundRect">
            <a:avLst>
              <a:gd name="adj" fmla="val 8621"/>
            </a:avLst>
          </a:prstGeom>
          <a:solidFill>
            <a:srgbClr val="F2F7F9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2" name="Text 24"/>
          <p:cNvSpPr/>
          <p:nvPr/>
        </p:nvSpPr>
        <p:spPr>
          <a:xfrm>
            <a:off x="4380120" y="4498920"/>
            <a:ext cx="62136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VLAN 40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Faculty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3" name="Shape 25"/>
          <p:cNvSpPr/>
          <p:nvPr/>
        </p:nvSpPr>
        <p:spPr>
          <a:xfrm flipH="1">
            <a:off x="4690800" y="3803760"/>
            <a:ext cx="777240" cy="649080"/>
          </a:xfrm>
          <a:prstGeom prst="line">
            <a:avLst/>
          </a:prstGeom>
          <a:ln w="1016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4" name="Shape 26"/>
          <p:cNvSpPr/>
          <p:nvPr/>
        </p:nvSpPr>
        <p:spPr>
          <a:xfrm>
            <a:off x="5148000" y="4453200"/>
            <a:ext cx="694440" cy="529920"/>
          </a:xfrm>
          <a:prstGeom prst="roundRect">
            <a:avLst>
              <a:gd name="adj" fmla="val 8621"/>
            </a:avLst>
          </a:prstGeom>
          <a:solidFill>
            <a:srgbClr val="F2F7F9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5" name="Text 27"/>
          <p:cNvSpPr/>
          <p:nvPr/>
        </p:nvSpPr>
        <p:spPr>
          <a:xfrm>
            <a:off x="5184720" y="4498920"/>
            <a:ext cx="62136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VLAN 50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Voice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6" name="Shape 28"/>
          <p:cNvSpPr/>
          <p:nvPr/>
        </p:nvSpPr>
        <p:spPr>
          <a:xfrm>
            <a:off x="5468040" y="3803760"/>
            <a:ext cx="27360" cy="649080"/>
          </a:xfrm>
          <a:prstGeom prst="line">
            <a:avLst/>
          </a:prstGeom>
          <a:ln w="1016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7" name="Shape 29"/>
          <p:cNvSpPr/>
          <p:nvPr/>
        </p:nvSpPr>
        <p:spPr>
          <a:xfrm>
            <a:off x="5952600" y="4453200"/>
            <a:ext cx="694440" cy="529920"/>
          </a:xfrm>
          <a:prstGeom prst="roundRect">
            <a:avLst>
              <a:gd name="adj" fmla="val 8621"/>
            </a:avLst>
          </a:prstGeom>
          <a:solidFill>
            <a:srgbClr val="F2F7F9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8" name="Text 30"/>
          <p:cNvSpPr/>
          <p:nvPr/>
        </p:nvSpPr>
        <p:spPr>
          <a:xfrm>
            <a:off x="5989320" y="4498920"/>
            <a:ext cx="62136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VLAN 60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APs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9" name="Shape 31"/>
          <p:cNvSpPr/>
          <p:nvPr/>
        </p:nvSpPr>
        <p:spPr>
          <a:xfrm>
            <a:off x="5468040" y="3803760"/>
            <a:ext cx="831960" cy="649080"/>
          </a:xfrm>
          <a:prstGeom prst="line">
            <a:avLst/>
          </a:prstGeom>
          <a:ln w="1016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0" name="Text 32"/>
          <p:cNvSpPr/>
          <p:nvPr/>
        </p:nvSpPr>
        <p:spPr>
          <a:xfrm>
            <a:off x="822960" y="5394960"/>
            <a:ext cx="5797080" cy="21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Trunks carry multiple VLANs between network devices. End-user ports should carry only the one VLAN they need.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1" name="Shape 33"/>
          <p:cNvSpPr/>
          <p:nvPr/>
        </p:nvSpPr>
        <p:spPr>
          <a:xfrm>
            <a:off x="7415640" y="1334880"/>
            <a:ext cx="4214880" cy="120672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2" name="Shape 34"/>
          <p:cNvSpPr/>
          <p:nvPr/>
        </p:nvSpPr>
        <p:spPr>
          <a:xfrm>
            <a:off x="7415640" y="1334880"/>
            <a:ext cx="72720" cy="120672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3" name="Text 35"/>
          <p:cNvSpPr/>
          <p:nvPr/>
        </p:nvSpPr>
        <p:spPr>
          <a:xfrm>
            <a:off x="7616880" y="1499760"/>
            <a:ext cx="38674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VLAN design rules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4" name="Text 36"/>
          <p:cNvSpPr/>
          <p:nvPr/>
        </p:nvSpPr>
        <p:spPr>
          <a:xfrm>
            <a:off x="7616880" y="1865520"/>
            <a:ext cx="386748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a consistent numbering standard. Document VLAN purpose, subnet, gateway, DHCP scope, and security policy.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5" name="Shape 37"/>
          <p:cNvSpPr/>
          <p:nvPr/>
        </p:nvSpPr>
        <p:spPr>
          <a:xfrm>
            <a:off x="7415640" y="2779920"/>
            <a:ext cx="4214880" cy="120672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6" name="Shape 38"/>
          <p:cNvSpPr/>
          <p:nvPr/>
        </p:nvSpPr>
        <p:spPr>
          <a:xfrm>
            <a:off x="7415640" y="2779920"/>
            <a:ext cx="72720" cy="120672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7" name="Text 39"/>
          <p:cNvSpPr/>
          <p:nvPr/>
        </p:nvSpPr>
        <p:spPr>
          <a:xfrm>
            <a:off x="7616880" y="2944440"/>
            <a:ext cx="38674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Trunk design rules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8" name="Text 40"/>
          <p:cNvSpPr/>
          <p:nvPr/>
        </p:nvSpPr>
        <p:spPr>
          <a:xfrm>
            <a:off x="7616880" y="3310200"/>
            <a:ext cx="386748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Allow only required VLANs. Use a dedicated native/unused VLAN. Disable dynamic trunking where practical.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9" name="Shape 41"/>
          <p:cNvSpPr/>
          <p:nvPr/>
        </p:nvSpPr>
        <p:spPr>
          <a:xfrm>
            <a:off x="7415640" y="4224600"/>
            <a:ext cx="4214880" cy="120672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0" name="Shape 42"/>
          <p:cNvSpPr/>
          <p:nvPr/>
        </p:nvSpPr>
        <p:spPr>
          <a:xfrm>
            <a:off x="7415640" y="4224600"/>
            <a:ext cx="72720" cy="120672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1" name="Text 43"/>
          <p:cNvSpPr/>
          <p:nvPr/>
        </p:nvSpPr>
        <p:spPr>
          <a:xfrm>
            <a:off x="7616880" y="4389120"/>
            <a:ext cx="38674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Gateway design rules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2" name="Text 44"/>
          <p:cNvSpPr/>
          <p:nvPr/>
        </p:nvSpPr>
        <p:spPr>
          <a:xfrm>
            <a:off x="7616880" y="4754880"/>
            <a:ext cx="386748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Place the default gateway at a Layer 3 boundary. Route where policy, reliability, and troubleshooting need it.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3" name="PlaceHolder 1"/>
          <p:cNvSpPr>
            <a:spLocks noGrp="1"/>
          </p:cNvSpPr>
          <p:nvPr>
            <p:ph type="sldNum" idx="20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Why Campus Network Design Matters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The network should enable learning, research, collaboration, and institutional services.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Shape 3"/>
          <p:cNvSpPr/>
          <p:nvPr/>
        </p:nvSpPr>
        <p:spPr>
          <a:xfrm>
            <a:off x="511920" y="1481400"/>
            <a:ext cx="3520080" cy="1334520"/>
          </a:xfrm>
          <a:prstGeom prst="roundRect">
            <a:avLst>
              <a:gd name="adj" fmla="val 547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blurRad="25560" dist="12218" dir="2700000" algn="bl" rotWithShape="0">
              <a:srgbClr val="000000">
                <a:alpha val="16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4"/>
          <p:cNvSpPr/>
          <p:nvPr/>
        </p:nvSpPr>
        <p:spPr>
          <a:xfrm>
            <a:off x="511920" y="1481400"/>
            <a:ext cx="72720" cy="133452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5"/>
          <p:cNvSpPr/>
          <p:nvPr/>
        </p:nvSpPr>
        <p:spPr>
          <a:xfrm>
            <a:off x="713160" y="1645920"/>
            <a:ext cx="317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Research and education workloads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6"/>
          <p:cNvSpPr/>
          <p:nvPr/>
        </p:nvSpPr>
        <p:spPr>
          <a:xfrm>
            <a:off x="713160" y="2011680"/>
            <a:ext cx="3172680" cy="67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High-throughput data movement, real-time collaboration, cloud services, digital libraries, online exams, and HPC-style workloads.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Shape 7"/>
          <p:cNvSpPr/>
          <p:nvPr/>
        </p:nvSpPr>
        <p:spPr>
          <a:xfrm>
            <a:off x="4325040" y="1481400"/>
            <a:ext cx="3520080" cy="1334520"/>
          </a:xfrm>
          <a:prstGeom prst="roundRect">
            <a:avLst>
              <a:gd name="adj" fmla="val 547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blurRad="322580160" dist="161290080" algn="bl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Shape 8"/>
          <p:cNvSpPr/>
          <p:nvPr/>
        </p:nvSpPr>
        <p:spPr>
          <a:xfrm>
            <a:off x="4325040" y="1481400"/>
            <a:ext cx="72720" cy="133452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9"/>
          <p:cNvSpPr/>
          <p:nvPr/>
        </p:nvSpPr>
        <p:spPr>
          <a:xfrm>
            <a:off x="4526280" y="1645920"/>
            <a:ext cx="317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Operational reality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10"/>
          <p:cNvSpPr/>
          <p:nvPr/>
        </p:nvSpPr>
        <p:spPr>
          <a:xfrm>
            <a:off x="4526280" y="2011680"/>
            <a:ext cx="3172680" cy="67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Constrained budgets, mixed hardware, power interruptions, evolving buildings, and limited on-site technical staff.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11"/>
          <p:cNvSpPr/>
          <p:nvPr/>
        </p:nvSpPr>
        <p:spPr>
          <a:xfrm>
            <a:off x="8138160" y="1481400"/>
            <a:ext cx="3520080" cy="1334520"/>
          </a:xfrm>
          <a:prstGeom prst="roundRect">
            <a:avLst>
              <a:gd name="adj" fmla="val 547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Shape 12"/>
          <p:cNvSpPr/>
          <p:nvPr/>
        </p:nvSpPr>
        <p:spPr>
          <a:xfrm>
            <a:off x="8138160" y="1481400"/>
            <a:ext cx="72720" cy="133452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13"/>
          <p:cNvSpPr/>
          <p:nvPr/>
        </p:nvSpPr>
        <p:spPr>
          <a:xfrm>
            <a:off x="8339400" y="1645920"/>
            <a:ext cx="317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Design objective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14"/>
          <p:cNvSpPr/>
          <p:nvPr/>
        </p:nvSpPr>
        <p:spPr>
          <a:xfrm>
            <a:off x="8339400" y="2011680"/>
            <a:ext cx="3172680" cy="67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Build a network that remains understandable, monitorable, resilient, and scalable as demand grows.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15"/>
          <p:cNvSpPr/>
          <p:nvPr/>
        </p:nvSpPr>
        <p:spPr>
          <a:xfrm>
            <a:off x="511920" y="3246120"/>
            <a:ext cx="11136960" cy="2649960"/>
          </a:xfrm>
          <a:prstGeom prst="roundRect">
            <a:avLst>
              <a:gd name="adj" fmla="val 4082"/>
            </a:avLst>
          </a:prstGeom>
          <a:solidFill>
            <a:srgbClr val="EEF8F7"/>
          </a:solidFill>
          <a:ln w="12700">
            <a:solidFill>
              <a:srgbClr val="BCEB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16"/>
          <p:cNvSpPr/>
          <p:nvPr/>
        </p:nvSpPr>
        <p:spPr>
          <a:xfrm>
            <a:off x="786240" y="3502080"/>
            <a:ext cx="640044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The campus network must not become the bottleneck.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Shape 17"/>
          <p:cNvSpPr/>
          <p:nvPr/>
        </p:nvSpPr>
        <p:spPr>
          <a:xfrm>
            <a:off x="850320" y="411480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8"/>
          <p:cNvSpPr/>
          <p:nvPr/>
        </p:nvSpPr>
        <p:spPr>
          <a:xfrm>
            <a:off x="1051560" y="4005000"/>
            <a:ext cx="967392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1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Support open, flexible access while keeping sensitive systems protected.</a:t>
            </a:r>
            <a:endParaRPr lang="en-US" sz="14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9"/>
          <p:cNvSpPr/>
          <p:nvPr/>
        </p:nvSpPr>
        <p:spPr>
          <a:xfrm>
            <a:off x="850320" y="461772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Text 20"/>
          <p:cNvSpPr/>
          <p:nvPr/>
        </p:nvSpPr>
        <p:spPr>
          <a:xfrm>
            <a:off x="1051560" y="4507920"/>
            <a:ext cx="967392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1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Separate traffic and failure domains so one issue does not affect the whole campus.</a:t>
            </a:r>
            <a:endParaRPr lang="en-US" sz="14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21"/>
          <p:cNvSpPr/>
          <p:nvPr/>
        </p:nvSpPr>
        <p:spPr>
          <a:xfrm>
            <a:off x="850320" y="512064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22"/>
          <p:cNvSpPr/>
          <p:nvPr/>
        </p:nvSpPr>
        <p:spPr>
          <a:xfrm>
            <a:off x="1051560" y="5010840"/>
            <a:ext cx="967392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1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Use managed devices and telemetry to understand performance before users complain.</a:t>
            </a:r>
            <a:endParaRPr lang="en-US" sz="14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Shape 23"/>
          <p:cNvSpPr/>
          <p:nvPr/>
        </p:nvSpPr>
        <p:spPr>
          <a:xfrm>
            <a:off x="850320" y="562356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24"/>
          <p:cNvSpPr/>
          <p:nvPr/>
        </p:nvSpPr>
        <p:spPr>
          <a:xfrm>
            <a:off x="1051560" y="5513760"/>
            <a:ext cx="967392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1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Plan growth in stages, with documented standards and clear decision points.</a:t>
            </a:r>
            <a:endParaRPr lang="en-US" sz="14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25"/>
          <p:cNvSpPr/>
          <p:nvPr/>
        </p:nvSpPr>
        <p:spPr>
          <a:xfrm>
            <a:off x="8001000" y="4846320"/>
            <a:ext cx="2998800" cy="255600"/>
          </a:xfrm>
          <a:prstGeom prst="roundRect">
            <a:avLst>
              <a:gd name="adj" fmla="val 21429"/>
            </a:avLst>
          </a:prstGeom>
          <a:solidFill>
            <a:srgbClr val="DDF4F0"/>
          </a:solidFill>
          <a:ln w="12700">
            <a:solidFill>
              <a:srgbClr val="DDF4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26"/>
          <p:cNvSpPr/>
          <p:nvPr/>
        </p:nvSpPr>
        <p:spPr>
          <a:xfrm>
            <a:off x="8083440" y="4887360"/>
            <a:ext cx="28342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OUTCOME: A reference design you can adapt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1"/>
          <p:cNvSpPr>
            <a:spLocks noGrp="1"/>
          </p:cNvSpPr>
          <p:nvPr>
            <p:ph type="sldNum" idx="5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Spanning Tree: Prevent Layer 2 Loops Before They Stop the Campus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5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Redundant links are useful only when loop prevention and root placement are intentional.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6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7" name="Shape 3"/>
          <p:cNvSpPr/>
          <p:nvPr/>
        </p:nvSpPr>
        <p:spPr>
          <a:xfrm>
            <a:off x="511920" y="1334880"/>
            <a:ext cx="2980440" cy="135288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8" name="Shape 4"/>
          <p:cNvSpPr/>
          <p:nvPr/>
        </p:nvSpPr>
        <p:spPr>
          <a:xfrm>
            <a:off x="511920" y="1334880"/>
            <a:ext cx="72720" cy="135288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9" name="Text 5"/>
          <p:cNvSpPr/>
          <p:nvPr/>
        </p:nvSpPr>
        <p:spPr>
          <a:xfrm>
            <a:off x="713160" y="1499760"/>
            <a:ext cx="2633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Why STP exists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0" name="Text 6"/>
          <p:cNvSpPr/>
          <p:nvPr/>
        </p:nvSpPr>
        <p:spPr>
          <a:xfrm>
            <a:off x="713160" y="1865520"/>
            <a:ext cx="2633040" cy="69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Ethernet frames have no built-in hop counter. A Layer 2 loop can flood traffic until users lose connectivity.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" name="Shape 7"/>
          <p:cNvSpPr/>
          <p:nvPr/>
        </p:nvSpPr>
        <p:spPr>
          <a:xfrm>
            <a:off x="511920" y="2889360"/>
            <a:ext cx="2980440" cy="135288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" name="Shape 8"/>
          <p:cNvSpPr/>
          <p:nvPr/>
        </p:nvSpPr>
        <p:spPr>
          <a:xfrm>
            <a:off x="511920" y="2889360"/>
            <a:ext cx="72720" cy="135288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3" name="Text 9"/>
          <p:cNvSpPr/>
          <p:nvPr/>
        </p:nvSpPr>
        <p:spPr>
          <a:xfrm>
            <a:off x="713160" y="3054240"/>
            <a:ext cx="2633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Root bridge placement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4" name="Text 10"/>
          <p:cNvSpPr/>
          <p:nvPr/>
        </p:nvSpPr>
        <p:spPr>
          <a:xfrm>
            <a:off x="713160" y="3420000"/>
            <a:ext cx="2633040" cy="69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Make the core or distribution layer the STP root for the VLANs it serves. Do not leave this to election by default.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5" name="Shape 11"/>
          <p:cNvSpPr/>
          <p:nvPr/>
        </p:nvSpPr>
        <p:spPr>
          <a:xfrm>
            <a:off x="511920" y="4443840"/>
            <a:ext cx="2980440" cy="135288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6" name="Shape 12"/>
          <p:cNvSpPr/>
          <p:nvPr/>
        </p:nvSpPr>
        <p:spPr>
          <a:xfrm>
            <a:off x="511920" y="4443840"/>
            <a:ext cx="72720" cy="135288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7" name="Text 13"/>
          <p:cNvSpPr/>
          <p:nvPr/>
        </p:nvSpPr>
        <p:spPr>
          <a:xfrm>
            <a:off x="713160" y="4608720"/>
            <a:ext cx="2633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Design preference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8" name="Text 14"/>
          <p:cNvSpPr/>
          <p:nvPr/>
        </p:nvSpPr>
        <p:spPr>
          <a:xfrm>
            <a:off x="713160" y="4974480"/>
            <a:ext cx="2633040" cy="69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routed links between major blocks where practical. Keep Layer 2 domains intentionally small.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9" name="Shape 15"/>
          <p:cNvSpPr/>
          <p:nvPr/>
        </p:nvSpPr>
        <p:spPr>
          <a:xfrm>
            <a:off x="3822120" y="1334880"/>
            <a:ext cx="7808760" cy="4461840"/>
          </a:xfrm>
          <a:prstGeom prst="roundRect">
            <a:avLst>
              <a:gd name="adj" fmla="val 2049"/>
            </a:avLst>
          </a:prstGeom>
          <a:solidFill>
            <a:srgbClr val="F2F7F9"/>
          </a:solidFill>
          <a:ln w="10160">
            <a:solidFill>
              <a:srgbClr val="CFE0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0" name="Shape 16"/>
          <p:cNvSpPr/>
          <p:nvPr/>
        </p:nvSpPr>
        <p:spPr>
          <a:xfrm>
            <a:off x="4096440" y="1591200"/>
            <a:ext cx="1206720" cy="273960"/>
          </a:xfrm>
          <a:prstGeom prst="roundRect">
            <a:avLst>
              <a:gd name="adj" fmla="val 16667"/>
            </a:avLst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1" name="Text 17"/>
          <p:cNvSpPr/>
          <p:nvPr/>
        </p:nvSpPr>
        <p:spPr>
          <a:xfrm>
            <a:off x="4160520" y="1636920"/>
            <a:ext cx="107856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STP EXAMPLE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2" name="Shape 18"/>
          <p:cNvSpPr/>
          <p:nvPr/>
        </p:nvSpPr>
        <p:spPr>
          <a:xfrm>
            <a:off x="6748200" y="1984320"/>
            <a:ext cx="1554120" cy="585000"/>
          </a:xfrm>
          <a:prstGeom prst="roundRect">
            <a:avLst>
              <a:gd name="adj" fmla="val 7813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3" name="Text 19"/>
          <p:cNvSpPr/>
          <p:nvPr/>
        </p:nvSpPr>
        <p:spPr>
          <a:xfrm>
            <a:off x="6784920" y="2030040"/>
            <a:ext cx="148104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Root Bridge</a:t>
            </a:r>
            <a:endParaRPr lang="en-US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Distribution</a:t>
            </a:r>
            <a:endParaRPr lang="en-US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4" name="Shape 20"/>
          <p:cNvSpPr/>
          <p:nvPr/>
        </p:nvSpPr>
        <p:spPr>
          <a:xfrm>
            <a:off x="4773240" y="3849480"/>
            <a:ext cx="1142640" cy="420120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5" name="Text 21"/>
          <p:cNvSpPr/>
          <p:nvPr/>
        </p:nvSpPr>
        <p:spPr>
          <a:xfrm>
            <a:off x="4809600" y="3895200"/>
            <a:ext cx="106956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Access A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6" name="Shape 22"/>
          <p:cNvSpPr/>
          <p:nvPr/>
        </p:nvSpPr>
        <p:spPr>
          <a:xfrm>
            <a:off x="8183880" y="3849480"/>
            <a:ext cx="1142640" cy="420120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7" name="Text 23"/>
          <p:cNvSpPr/>
          <p:nvPr/>
        </p:nvSpPr>
        <p:spPr>
          <a:xfrm>
            <a:off x="8220600" y="3895200"/>
            <a:ext cx="106956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Access B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Shape 24"/>
          <p:cNvSpPr/>
          <p:nvPr/>
        </p:nvSpPr>
        <p:spPr>
          <a:xfrm flipH="1">
            <a:off x="5349240" y="2569320"/>
            <a:ext cx="2176200" cy="1280160"/>
          </a:xfrm>
          <a:prstGeom prst="line">
            <a:avLst/>
          </a:prstGeom>
          <a:ln w="1778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9" name="Shape 25"/>
          <p:cNvSpPr/>
          <p:nvPr/>
        </p:nvSpPr>
        <p:spPr>
          <a:xfrm>
            <a:off x="7525440" y="2569320"/>
            <a:ext cx="1234440" cy="1280160"/>
          </a:xfrm>
          <a:prstGeom prst="line">
            <a:avLst/>
          </a:prstGeom>
          <a:ln w="1778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0" name="Shape 26"/>
          <p:cNvSpPr/>
          <p:nvPr/>
        </p:nvSpPr>
        <p:spPr>
          <a:xfrm>
            <a:off x="5915880" y="4059720"/>
            <a:ext cx="2268000" cy="360"/>
          </a:xfrm>
          <a:prstGeom prst="line">
            <a:avLst/>
          </a:prstGeom>
          <a:ln w="1524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1" name="Shape 27"/>
          <p:cNvSpPr/>
          <p:nvPr/>
        </p:nvSpPr>
        <p:spPr>
          <a:xfrm>
            <a:off x="6894360" y="3895200"/>
            <a:ext cx="210240" cy="311040"/>
          </a:xfrm>
          <a:prstGeom prst="line">
            <a:avLst/>
          </a:prstGeom>
          <a:ln w="2413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2" name="Text 28"/>
          <p:cNvSpPr/>
          <p:nvPr/>
        </p:nvSpPr>
        <p:spPr>
          <a:xfrm>
            <a:off x="6272640" y="4443840"/>
            <a:ext cx="1599840" cy="17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30" b="1" u="none" strike="noStrike">
                <a:solidFill>
                  <a:srgbClr val="D94F4F"/>
                </a:solidFill>
                <a:effectLst/>
                <a:uFillTx/>
                <a:latin typeface="Aptos"/>
                <a:ea typeface="Aptos"/>
              </a:rPr>
              <a:t>Blocked backup path</a:t>
            </a:r>
            <a:endParaRPr lang="en-US" sz="10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3" name="Shape 29"/>
          <p:cNvSpPr/>
          <p:nvPr/>
        </p:nvSpPr>
        <p:spPr>
          <a:xfrm>
            <a:off x="4626720" y="5129640"/>
            <a:ext cx="5303160" cy="255600"/>
          </a:xfrm>
          <a:prstGeom prst="roundRect">
            <a:avLst>
              <a:gd name="adj" fmla="val 21429"/>
            </a:avLst>
          </a:prstGeom>
          <a:solidFill>
            <a:srgbClr val="DDF4F0"/>
          </a:solidFill>
          <a:ln w="12700">
            <a:solidFill>
              <a:srgbClr val="DDF4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4" name="Text 30"/>
          <p:cNvSpPr/>
          <p:nvPr/>
        </p:nvSpPr>
        <p:spPr>
          <a:xfrm>
            <a:off x="4709160" y="5171040"/>
            <a:ext cx="51386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Root: intentional  •  Backup: documented  •  Access ports: protected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5" name="PlaceHolder 1"/>
          <p:cNvSpPr>
            <a:spLocks noGrp="1"/>
          </p:cNvSpPr>
          <p:nvPr>
            <p:ph type="sldNum" idx="21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Layer 2 Protection Features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7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Secure the access edge where users and unmanaged devices connect.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8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9" name="Shape 3"/>
          <p:cNvSpPr/>
          <p:nvPr/>
        </p:nvSpPr>
        <p:spPr>
          <a:xfrm>
            <a:off x="511920" y="1334880"/>
            <a:ext cx="5211720" cy="114264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0" name="Shape 4"/>
          <p:cNvSpPr/>
          <p:nvPr/>
        </p:nvSpPr>
        <p:spPr>
          <a:xfrm>
            <a:off x="511920" y="1334880"/>
            <a:ext cx="72720" cy="114264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1" name="Text 5"/>
          <p:cNvSpPr/>
          <p:nvPr/>
        </p:nvSpPr>
        <p:spPr>
          <a:xfrm>
            <a:off x="713160" y="1499760"/>
            <a:ext cx="4864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BPDU Guard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2" name="Text 6"/>
          <p:cNvSpPr/>
          <p:nvPr/>
        </p:nvSpPr>
        <p:spPr>
          <a:xfrm>
            <a:off x="713160" y="1865520"/>
            <a:ext cx="4864320" cy="4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Shuts down an access port that receives unexpected BPDUs.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Protects against accidental switch connections.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3" name="Shape 7"/>
          <p:cNvSpPr/>
          <p:nvPr/>
        </p:nvSpPr>
        <p:spPr>
          <a:xfrm>
            <a:off x="6153840" y="1334880"/>
            <a:ext cx="5211720" cy="114264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4" name="Shape 8"/>
          <p:cNvSpPr/>
          <p:nvPr/>
        </p:nvSpPr>
        <p:spPr>
          <a:xfrm>
            <a:off x="6153840" y="1334880"/>
            <a:ext cx="72720" cy="114264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5" name="Text 9"/>
          <p:cNvSpPr/>
          <p:nvPr/>
        </p:nvSpPr>
        <p:spPr>
          <a:xfrm>
            <a:off x="6355080" y="1499760"/>
            <a:ext cx="4864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Root Guard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6" name="Text 10"/>
          <p:cNvSpPr/>
          <p:nvPr/>
        </p:nvSpPr>
        <p:spPr>
          <a:xfrm>
            <a:off x="6355080" y="1865520"/>
            <a:ext cx="4864320" cy="4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Prevents an access switch from becoming the STP root.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Keeps root placement under your control.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7" name="Shape 11"/>
          <p:cNvSpPr/>
          <p:nvPr/>
        </p:nvSpPr>
        <p:spPr>
          <a:xfrm>
            <a:off x="511920" y="2779920"/>
            <a:ext cx="5211720" cy="114264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8" name="Shape 12"/>
          <p:cNvSpPr/>
          <p:nvPr/>
        </p:nvSpPr>
        <p:spPr>
          <a:xfrm>
            <a:off x="511920" y="2779920"/>
            <a:ext cx="72720" cy="114264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9" name="Text 13"/>
          <p:cNvSpPr/>
          <p:nvPr/>
        </p:nvSpPr>
        <p:spPr>
          <a:xfrm>
            <a:off x="713160" y="2944440"/>
            <a:ext cx="4864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DHCP Snooping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0" name="Text 14"/>
          <p:cNvSpPr/>
          <p:nvPr/>
        </p:nvSpPr>
        <p:spPr>
          <a:xfrm>
            <a:off x="713160" y="3310200"/>
            <a:ext cx="4864320" cy="4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Builds a trusted DHCP binding table and blocks rogue DHCP replies.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Protects clients from fake gateway/DNS offers.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1" name="Shape 15"/>
          <p:cNvSpPr/>
          <p:nvPr/>
        </p:nvSpPr>
        <p:spPr>
          <a:xfrm>
            <a:off x="6153840" y="2779920"/>
            <a:ext cx="5211720" cy="114264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2" name="Shape 16"/>
          <p:cNvSpPr/>
          <p:nvPr/>
        </p:nvSpPr>
        <p:spPr>
          <a:xfrm>
            <a:off x="6153840" y="2779920"/>
            <a:ext cx="72720" cy="114264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3" name="Text 17"/>
          <p:cNvSpPr/>
          <p:nvPr/>
        </p:nvSpPr>
        <p:spPr>
          <a:xfrm>
            <a:off x="6355080" y="2944440"/>
            <a:ext cx="4864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Dynamic ARP Inspection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4" name="Text 18"/>
          <p:cNvSpPr/>
          <p:nvPr/>
        </p:nvSpPr>
        <p:spPr>
          <a:xfrm>
            <a:off x="6355080" y="3310200"/>
            <a:ext cx="4864320" cy="4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Validates ARP traffic against DHCP snooping bindings.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Reduces ARP spoofing on user VLANs.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5" name="Shape 19"/>
          <p:cNvSpPr/>
          <p:nvPr/>
        </p:nvSpPr>
        <p:spPr>
          <a:xfrm>
            <a:off x="511920" y="4224600"/>
            <a:ext cx="5211720" cy="114264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6" name="Shape 20"/>
          <p:cNvSpPr/>
          <p:nvPr/>
        </p:nvSpPr>
        <p:spPr>
          <a:xfrm>
            <a:off x="511920" y="4224600"/>
            <a:ext cx="72720" cy="114264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7" name="Text 21"/>
          <p:cNvSpPr/>
          <p:nvPr/>
        </p:nvSpPr>
        <p:spPr>
          <a:xfrm>
            <a:off x="713160" y="4389120"/>
            <a:ext cx="4864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IPv6 RA Guard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8" name="Text 22"/>
          <p:cNvSpPr/>
          <p:nvPr/>
        </p:nvSpPr>
        <p:spPr>
          <a:xfrm>
            <a:off x="713160" y="4754880"/>
            <a:ext cx="4864320" cy="4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Blocks unauthorized IPv6 router advertisements at the access edge.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Prevents rogue default gateway announcements.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9" name="Shape 23"/>
          <p:cNvSpPr/>
          <p:nvPr/>
        </p:nvSpPr>
        <p:spPr>
          <a:xfrm>
            <a:off x="6153840" y="4224600"/>
            <a:ext cx="5211720" cy="114264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0" name="Shape 24"/>
          <p:cNvSpPr/>
          <p:nvPr/>
        </p:nvSpPr>
        <p:spPr>
          <a:xfrm>
            <a:off x="6153840" y="4224600"/>
            <a:ext cx="72720" cy="1142640"/>
          </a:xfrm>
          <a:prstGeom prst="rect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1" name="Text 25"/>
          <p:cNvSpPr/>
          <p:nvPr/>
        </p:nvSpPr>
        <p:spPr>
          <a:xfrm>
            <a:off x="6355080" y="4389120"/>
            <a:ext cx="4864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Port security / 802.1X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2" name="Text 26"/>
          <p:cNvSpPr/>
          <p:nvPr/>
        </p:nvSpPr>
        <p:spPr>
          <a:xfrm>
            <a:off x="6355080" y="4754880"/>
            <a:ext cx="4864320" cy="4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Limits device identity or requires authentication before access.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Reduces unauthorized physical access.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3" name="PlaceHolder 1"/>
          <p:cNvSpPr>
            <a:spLocks noGrp="1"/>
          </p:cNvSpPr>
          <p:nvPr>
            <p:ph type="sldNum" idx="22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Configuration Lab 2: VLANs, Trunks, STP, and Layer 2 Protections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5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Create a secure small-building access design in Packet Tracer or a lab switch environment.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6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7" name="Shape 3"/>
          <p:cNvSpPr/>
          <p:nvPr/>
        </p:nvSpPr>
        <p:spPr>
          <a:xfrm>
            <a:off x="713160" y="149040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8" name="Text 4"/>
          <p:cNvSpPr/>
          <p:nvPr/>
        </p:nvSpPr>
        <p:spPr>
          <a:xfrm>
            <a:off x="713160" y="15454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9" name="Text 5"/>
          <p:cNvSpPr/>
          <p:nvPr/>
        </p:nvSpPr>
        <p:spPr>
          <a:xfrm>
            <a:off x="1143000" y="1444680"/>
            <a:ext cx="196560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Create VLANs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0" name="Text 6"/>
          <p:cNvSpPr/>
          <p:nvPr/>
        </p:nvSpPr>
        <p:spPr>
          <a:xfrm>
            <a:off x="3072240" y="1454040"/>
            <a:ext cx="8092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Students, Staff, Printers, Guest, and Management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1" name="Shape 7"/>
          <p:cNvSpPr/>
          <p:nvPr/>
        </p:nvSpPr>
        <p:spPr>
          <a:xfrm>
            <a:off x="658080" y="2020680"/>
            <a:ext cx="1088136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2" name="Shape 8"/>
          <p:cNvSpPr/>
          <p:nvPr/>
        </p:nvSpPr>
        <p:spPr>
          <a:xfrm>
            <a:off x="713160" y="2331720"/>
            <a:ext cx="292320" cy="29232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3" name="Text 9"/>
          <p:cNvSpPr/>
          <p:nvPr/>
        </p:nvSpPr>
        <p:spPr>
          <a:xfrm>
            <a:off x="713160" y="23864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4" name="Text 10"/>
          <p:cNvSpPr/>
          <p:nvPr/>
        </p:nvSpPr>
        <p:spPr>
          <a:xfrm>
            <a:off x="1143000" y="2286000"/>
            <a:ext cx="196560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Configure trunks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5" name="Text 11"/>
          <p:cNvSpPr/>
          <p:nvPr/>
        </p:nvSpPr>
        <p:spPr>
          <a:xfrm>
            <a:off x="3072240" y="2295000"/>
            <a:ext cx="8092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Allow only required VLANs between access and distribution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6" name="Shape 12"/>
          <p:cNvSpPr/>
          <p:nvPr/>
        </p:nvSpPr>
        <p:spPr>
          <a:xfrm>
            <a:off x="658080" y="2862000"/>
            <a:ext cx="1088136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7" name="Shape 13"/>
          <p:cNvSpPr/>
          <p:nvPr/>
        </p:nvSpPr>
        <p:spPr>
          <a:xfrm>
            <a:off x="713160" y="317304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8" name="Text 14"/>
          <p:cNvSpPr/>
          <p:nvPr/>
        </p:nvSpPr>
        <p:spPr>
          <a:xfrm>
            <a:off x="713160" y="322776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9" name="Text 15"/>
          <p:cNvSpPr/>
          <p:nvPr/>
        </p:nvSpPr>
        <p:spPr>
          <a:xfrm>
            <a:off x="1143000" y="3127320"/>
            <a:ext cx="196560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Set root bridge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0" name="Text 16"/>
          <p:cNvSpPr/>
          <p:nvPr/>
        </p:nvSpPr>
        <p:spPr>
          <a:xfrm>
            <a:off x="3072240" y="3136320"/>
            <a:ext cx="8092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Choose the distribution switch as primary root and define a backup root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1" name="Shape 17"/>
          <p:cNvSpPr/>
          <p:nvPr/>
        </p:nvSpPr>
        <p:spPr>
          <a:xfrm>
            <a:off x="658080" y="3703320"/>
            <a:ext cx="1088136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2" name="Shape 18"/>
          <p:cNvSpPr/>
          <p:nvPr/>
        </p:nvSpPr>
        <p:spPr>
          <a:xfrm>
            <a:off x="713160" y="401436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3" name="Text 19"/>
          <p:cNvSpPr/>
          <p:nvPr/>
        </p:nvSpPr>
        <p:spPr>
          <a:xfrm>
            <a:off x="713160" y="40690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4" name="Text 20"/>
          <p:cNvSpPr/>
          <p:nvPr/>
        </p:nvSpPr>
        <p:spPr>
          <a:xfrm>
            <a:off x="1143000" y="3968640"/>
            <a:ext cx="196560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Protect access ports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5" name="Text 21"/>
          <p:cNvSpPr/>
          <p:nvPr/>
        </p:nvSpPr>
        <p:spPr>
          <a:xfrm>
            <a:off x="3072240" y="3977640"/>
            <a:ext cx="8092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Apply PortFast, BPDU Guard, DHCP Snooping, and RA Guard where supported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6" name="Shape 22"/>
          <p:cNvSpPr/>
          <p:nvPr/>
        </p:nvSpPr>
        <p:spPr>
          <a:xfrm>
            <a:off x="658080" y="4544280"/>
            <a:ext cx="1088136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7" name="Shape 23"/>
          <p:cNvSpPr/>
          <p:nvPr/>
        </p:nvSpPr>
        <p:spPr>
          <a:xfrm>
            <a:off x="713160" y="4855320"/>
            <a:ext cx="292320" cy="292320"/>
          </a:xfrm>
          <a:prstGeom prst="ellipse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8" name="Text 24"/>
          <p:cNvSpPr/>
          <p:nvPr/>
        </p:nvSpPr>
        <p:spPr>
          <a:xfrm>
            <a:off x="713160" y="49104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9" name="Text 25"/>
          <p:cNvSpPr/>
          <p:nvPr/>
        </p:nvSpPr>
        <p:spPr>
          <a:xfrm>
            <a:off x="1143000" y="4809600"/>
            <a:ext cx="196560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Test failures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0" name="Text 26"/>
          <p:cNvSpPr/>
          <p:nvPr/>
        </p:nvSpPr>
        <p:spPr>
          <a:xfrm>
            <a:off x="3072240" y="4818960"/>
            <a:ext cx="8092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Connect a rogue switch, fake DHCP server, and unexpected router advertisement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1" name="Shape 27"/>
          <p:cNvSpPr/>
          <p:nvPr/>
        </p:nvSpPr>
        <p:spPr>
          <a:xfrm>
            <a:off x="658080" y="5385600"/>
            <a:ext cx="1088136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2" name="Shape 28"/>
          <p:cNvSpPr/>
          <p:nvPr/>
        </p:nvSpPr>
        <p:spPr>
          <a:xfrm>
            <a:off x="694800" y="5706000"/>
            <a:ext cx="1499400" cy="273960"/>
          </a:xfrm>
          <a:prstGeom prst="roundRect">
            <a:avLst>
              <a:gd name="adj" fmla="val 16667"/>
            </a:avLst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3" name="Text 29"/>
          <p:cNvSpPr/>
          <p:nvPr/>
        </p:nvSpPr>
        <p:spPr>
          <a:xfrm>
            <a:off x="758880" y="5751720"/>
            <a:ext cx="13712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SUCCESS CRITERIA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4" name="Text 30"/>
          <p:cNvSpPr/>
          <p:nvPr/>
        </p:nvSpPr>
        <p:spPr>
          <a:xfrm>
            <a:off x="2368440" y="5751720"/>
            <a:ext cx="81561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Correct VLAN membership, stable STP topology, no rogue services, and documented verification commands.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5" name="PlaceHolder 1"/>
          <p:cNvSpPr>
            <a:spLocks noGrp="1"/>
          </p:cNvSpPr>
          <p:nvPr>
            <p:ph type="sldNum" idx="23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Routing: Static, OSPF, and IS-IS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7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Choose the protocol based on scale, operations skills, policy requirements, and failure recovery needs.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8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9" name="Shape 3"/>
          <p:cNvSpPr/>
          <p:nvPr/>
        </p:nvSpPr>
        <p:spPr>
          <a:xfrm>
            <a:off x="530280" y="1417320"/>
            <a:ext cx="3382920" cy="320004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0" name="Shape 4"/>
          <p:cNvSpPr/>
          <p:nvPr/>
        </p:nvSpPr>
        <p:spPr>
          <a:xfrm>
            <a:off x="530280" y="1417320"/>
            <a:ext cx="72720" cy="320004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1" name="Text 5"/>
          <p:cNvSpPr/>
          <p:nvPr/>
        </p:nvSpPr>
        <p:spPr>
          <a:xfrm>
            <a:off x="731520" y="1581840"/>
            <a:ext cx="30355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Static routing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2" name="Text 6"/>
          <p:cNvSpPr/>
          <p:nvPr/>
        </p:nvSpPr>
        <p:spPr>
          <a:xfrm>
            <a:off x="731520" y="1947600"/>
            <a:ext cx="3035520" cy="254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Best for a few stable paths, default routes, and tightly controlled links.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Strength: simple and deterministic.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Watch-out: manual changes do not scale.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3" name="Shape 7"/>
          <p:cNvSpPr/>
          <p:nvPr/>
        </p:nvSpPr>
        <p:spPr>
          <a:xfrm>
            <a:off x="4306680" y="1417320"/>
            <a:ext cx="3382920" cy="320004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4" name="Shape 8"/>
          <p:cNvSpPr/>
          <p:nvPr/>
        </p:nvSpPr>
        <p:spPr>
          <a:xfrm>
            <a:off x="4306680" y="1417320"/>
            <a:ext cx="72720" cy="320004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5" name="Text 9"/>
          <p:cNvSpPr/>
          <p:nvPr/>
        </p:nvSpPr>
        <p:spPr>
          <a:xfrm>
            <a:off x="4507920" y="1581840"/>
            <a:ext cx="30355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OSPF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6" name="Text 10"/>
          <p:cNvSpPr/>
          <p:nvPr/>
        </p:nvSpPr>
        <p:spPr>
          <a:xfrm>
            <a:off x="4507920" y="1947600"/>
            <a:ext cx="3035520" cy="254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Common enterprise IGP with areas, fast convergence, IPv4 and IPv6 support.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Strength: familiar, broadly supported.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Watch-out: requires disciplined area design.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7" name="Shape 11"/>
          <p:cNvSpPr/>
          <p:nvPr/>
        </p:nvSpPr>
        <p:spPr>
          <a:xfrm>
            <a:off x="8083440" y="1417320"/>
            <a:ext cx="3382920" cy="320004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8" name="Shape 12"/>
          <p:cNvSpPr/>
          <p:nvPr/>
        </p:nvSpPr>
        <p:spPr>
          <a:xfrm>
            <a:off x="8083440" y="1417320"/>
            <a:ext cx="72720" cy="320004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9" name="Text 13"/>
          <p:cNvSpPr/>
          <p:nvPr/>
        </p:nvSpPr>
        <p:spPr>
          <a:xfrm>
            <a:off x="8284320" y="1581840"/>
            <a:ext cx="30355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IS-IS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0" name="Text 14"/>
          <p:cNvSpPr/>
          <p:nvPr/>
        </p:nvSpPr>
        <p:spPr>
          <a:xfrm>
            <a:off x="8284320" y="1947600"/>
            <a:ext cx="3035520" cy="254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Link-state IGP often used by providers and large backbones.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Strength: scalable, clean Layer 2 adjacency model.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Watch-out: team familiarity matters.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1" name="Shape 15"/>
          <p:cNvSpPr/>
          <p:nvPr/>
        </p:nvSpPr>
        <p:spPr>
          <a:xfrm>
            <a:off x="511920" y="4992480"/>
            <a:ext cx="11063880" cy="822600"/>
          </a:xfrm>
          <a:prstGeom prst="roundRect">
            <a:avLst>
              <a:gd name="adj" fmla="val 8889"/>
            </a:avLst>
          </a:prstGeom>
          <a:solidFill>
            <a:srgbClr val="EEF8F7"/>
          </a:solidFill>
          <a:ln w="8890">
            <a:solidFill>
              <a:srgbClr val="BCEB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2" name="Text 16"/>
          <p:cNvSpPr/>
          <p:nvPr/>
        </p:nvSpPr>
        <p:spPr>
          <a:xfrm>
            <a:off x="841320" y="5248800"/>
            <a:ext cx="104054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Design rule: Use static routing for stable edges. Use an IGP inside the campus where multiple routed paths and fast recovery are needed.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3" name="PlaceHolder 1"/>
          <p:cNvSpPr>
            <a:spLocks noGrp="1"/>
          </p:cNvSpPr>
          <p:nvPr>
            <p:ph type="sldNum" idx="24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OSPF Campus Design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5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Keep the backbone stable and make area boundaries meaningful.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6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7" name="Shape 3"/>
          <p:cNvSpPr/>
          <p:nvPr/>
        </p:nvSpPr>
        <p:spPr>
          <a:xfrm>
            <a:off x="511920" y="1353240"/>
            <a:ext cx="7360560" cy="4498560"/>
          </a:xfrm>
          <a:prstGeom prst="roundRect">
            <a:avLst>
              <a:gd name="adj" fmla="val 2033"/>
            </a:avLst>
          </a:prstGeom>
          <a:solidFill>
            <a:srgbClr val="F2F7F9"/>
          </a:solidFill>
          <a:ln w="10160">
            <a:solidFill>
              <a:srgbClr val="CFE0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8" name="Shape 4"/>
          <p:cNvSpPr/>
          <p:nvPr/>
        </p:nvSpPr>
        <p:spPr>
          <a:xfrm>
            <a:off x="777240" y="1609200"/>
            <a:ext cx="1371240" cy="273960"/>
          </a:xfrm>
          <a:prstGeom prst="roundRect">
            <a:avLst>
              <a:gd name="adj" fmla="val 16667"/>
            </a:avLst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9" name="Text 5"/>
          <p:cNvSpPr/>
          <p:nvPr/>
        </p:nvSpPr>
        <p:spPr>
          <a:xfrm>
            <a:off x="841320" y="1654920"/>
            <a:ext cx="12430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OSPF REFERENCE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0" name="Shape 6"/>
          <p:cNvSpPr/>
          <p:nvPr/>
        </p:nvSpPr>
        <p:spPr>
          <a:xfrm>
            <a:off x="3429000" y="1974960"/>
            <a:ext cx="1124280" cy="603000"/>
          </a:xfrm>
          <a:prstGeom prst="roundRect">
            <a:avLst>
              <a:gd name="adj" fmla="val 7576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1" name="Text 7"/>
          <p:cNvSpPr/>
          <p:nvPr/>
        </p:nvSpPr>
        <p:spPr>
          <a:xfrm>
            <a:off x="3465720" y="2020680"/>
            <a:ext cx="105120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A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Area 0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2" name="Shape 8"/>
          <p:cNvSpPr/>
          <p:nvPr/>
        </p:nvSpPr>
        <p:spPr>
          <a:xfrm>
            <a:off x="4864680" y="1974960"/>
            <a:ext cx="1124280" cy="603000"/>
          </a:xfrm>
          <a:prstGeom prst="roundRect">
            <a:avLst>
              <a:gd name="adj" fmla="val 7576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3" name="Text 9"/>
          <p:cNvSpPr/>
          <p:nvPr/>
        </p:nvSpPr>
        <p:spPr>
          <a:xfrm>
            <a:off x="4901040" y="2020680"/>
            <a:ext cx="105120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B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Area 0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4" name="Shape 10"/>
          <p:cNvSpPr/>
          <p:nvPr/>
        </p:nvSpPr>
        <p:spPr>
          <a:xfrm>
            <a:off x="4553640" y="2276640"/>
            <a:ext cx="310680" cy="360"/>
          </a:xfrm>
          <a:prstGeom prst="line">
            <a:avLst/>
          </a:prstGeom>
          <a:ln w="1905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5" name="Shape 11"/>
          <p:cNvSpPr/>
          <p:nvPr/>
        </p:nvSpPr>
        <p:spPr>
          <a:xfrm>
            <a:off x="1078920" y="3940920"/>
            <a:ext cx="1325520" cy="603000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6" name="Text 12"/>
          <p:cNvSpPr/>
          <p:nvPr/>
        </p:nvSpPr>
        <p:spPr>
          <a:xfrm>
            <a:off x="1115640" y="3986640"/>
            <a:ext cx="125244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Library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Area 10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7" name="Shape 13"/>
          <p:cNvSpPr/>
          <p:nvPr/>
        </p:nvSpPr>
        <p:spPr>
          <a:xfrm flipH="1">
            <a:off x="1737360" y="2578320"/>
            <a:ext cx="2240280" cy="1362600"/>
          </a:xfrm>
          <a:prstGeom prst="line">
            <a:avLst/>
          </a:prstGeom>
          <a:ln w="1524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8" name="Shape 14"/>
          <p:cNvSpPr/>
          <p:nvPr/>
        </p:nvSpPr>
        <p:spPr>
          <a:xfrm>
            <a:off x="3273480" y="3940920"/>
            <a:ext cx="1325520" cy="603000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9" name="Text 15"/>
          <p:cNvSpPr/>
          <p:nvPr/>
        </p:nvSpPr>
        <p:spPr>
          <a:xfrm>
            <a:off x="3310200" y="3986640"/>
            <a:ext cx="125244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Faculty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Area 20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0" name="Shape 16"/>
          <p:cNvSpPr/>
          <p:nvPr/>
        </p:nvSpPr>
        <p:spPr>
          <a:xfrm flipH="1">
            <a:off x="3931920" y="2578320"/>
            <a:ext cx="731520" cy="1362600"/>
          </a:xfrm>
          <a:prstGeom prst="line">
            <a:avLst/>
          </a:prstGeom>
          <a:ln w="1524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1" name="Shape 17"/>
          <p:cNvSpPr/>
          <p:nvPr/>
        </p:nvSpPr>
        <p:spPr>
          <a:xfrm>
            <a:off x="5468040" y="3940920"/>
            <a:ext cx="1325520" cy="603000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2" name="Text 18"/>
          <p:cNvSpPr/>
          <p:nvPr/>
        </p:nvSpPr>
        <p:spPr>
          <a:xfrm>
            <a:off x="5504760" y="3986640"/>
            <a:ext cx="125244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Labs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Area 30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3" name="Shape 19"/>
          <p:cNvSpPr/>
          <p:nvPr/>
        </p:nvSpPr>
        <p:spPr>
          <a:xfrm>
            <a:off x="5349240" y="2578320"/>
            <a:ext cx="777240" cy="1362600"/>
          </a:xfrm>
          <a:prstGeom prst="line">
            <a:avLst/>
          </a:prstGeom>
          <a:ln w="1524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4" name="Text 20"/>
          <p:cNvSpPr/>
          <p:nvPr/>
        </p:nvSpPr>
        <p:spPr>
          <a:xfrm>
            <a:off x="841320" y="5102280"/>
            <a:ext cx="66837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Area 0 carries core transit. Building or service blocks become non-backbone areas when the campus needs hierarchy and route summarization.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5" name="Shape 21"/>
          <p:cNvSpPr/>
          <p:nvPr/>
        </p:nvSpPr>
        <p:spPr>
          <a:xfrm>
            <a:off x="8247960" y="1353240"/>
            <a:ext cx="3346200" cy="1225080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6" name="Shape 22"/>
          <p:cNvSpPr/>
          <p:nvPr/>
        </p:nvSpPr>
        <p:spPr>
          <a:xfrm>
            <a:off x="8247960" y="1353240"/>
            <a:ext cx="72720" cy="122508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7" name="Text 23"/>
          <p:cNvSpPr/>
          <p:nvPr/>
        </p:nvSpPr>
        <p:spPr>
          <a:xfrm>
            <a:off x="8449200" y="1517760"/>
            <a:ext cx="29988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Design guideline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8" name="Text 24"/>
          <p:cNvSpPr/>
          <p:nvPr/>
        </p:nvSpPr>
        <p:spPr>
          <a:xfrm>
            <a:off x="8449200" y="1883520"/>
            <a:ext cx="299880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Layer 3 links between core and buildings. Summarize routes at clear boundaries where the platform supports it.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9" name="Shape 25"/>
          <p:cNvSpPr/>
          <p:nvPr/>
        </p:nvSpPr>
        <p:spPr>
          <a:xfrm>
            <a:off x="8247960" y="2853000"/>
            <a:ext cx="3346200" cy="1225080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0" name="Shape 26"/>
          <p:cNvSpPr/>
          <p:nvPr/>
        </p:nvSpPr>
        <p:spPr>
          <a:xfrm>
            <a:off x="8247960" y="2853000"/>
            <a:ext cx="72720" cy="122508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1" name="Text 27"/>
          <p:cNvSpPr/>
          <p:nvPr/>
        </p:nvSpPr>
        <p:spPr>
          <a:xfrm>
            <a:off x="8449200" y="3017520"/>
            <a:ext cx="29988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Operational guideline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2" name="Text 28"/>
          <p:cNvSpPr/>
          <p:nvPr/>
        </p:nvSpPr>
        <p:spPr>
          <a:xfrm>
            <a:off x="8449200" y="3383280"/>
            <a:ext cx="299880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Document router IDs, area IDs, network types, authentication, passive interfaces, and adjacency expectations.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3" name="Shape 29"/>
          <p:cNvSpPr/>
          <p:nvPr/>
        </p:nvSpPr>
        <p:spPr>
          <a:xfrm>
            <a:off x="8247960" y="4352400"/>
            <a:ext cx="3346200" cy="1225080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4" name="Shape 30"/>
          <p:cNvSpPr/>
          <p:nvPr/>
        </p:nvSpPr>
        <p:spPr>
          <a:xfrm>
            <a:off x="8247960" y="4352400"/>
            <a:ext cx="72720" cy="122508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5" name="Text 31"/>
          <p:cNvSpPr/>
          <p:nvPr/>
        </p:nvSpPr>
        <p:spPr>
          <a:xfrm>
            <a:off x="8449200" y="4517280"/>
            <a:ext cx="29988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Verification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6" name="Text 32"/>
          <p:cNvSpPr/>
          <p:nvPr/>
        </p:nvSpPr>
        <p:spPr>
          <a:xfrm>
            <a:off x="8449200" y="4883040"/>
            <a:ext cx="299880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Check neighbors, LSDB, routes, interface counters, and convergence behavior after a link failure.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7" name="PlaceHolder 1"/>
          <p:cNvSpPr>
            <a:spLocks noGrp="1"/>
          </p:cNvSpPr>
          <p:nvPr>
            <p:ph type="sldNum" idx="25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IPv4, IPv6, and Dual-Stack Deployment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9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Run both protocols in a controlled way while building IPv6 operational maturity.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0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1" name="Shape 3"/>
          <p:cNvSpPr/>
          <p:nvPr/>
        </p:nvSpPr>
        <p:spPr>
          <a:xfrm>
            <a:off x="511920" y="1344240"/>
            <a:ext cx="5230080" cy="1334520"/>
          </a:xfrm>
          <a:prstGeom prst="roundRect">
            <a:avLst>
              <a:gd name="adj" fmla="val 547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2" name="Shape 4"/>
          <p:cNvSpPr/>
          <p:nvPr/>
        </p:nvSpPr>
        <p:spPr>
          <a:xfrm>
            <a:off x="511920" y="1344240"/>
            <a:ext cx="72720" cy="133452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3" name="Text 5"/>
          <p:cNvSpPr/>
          <p:nvPr/>
        </p:nvSpPr>
        <p:spPr>
          <a:xfrm>
            <a:off x="713160" y="150876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1. Address plan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4" name="Text 6"/>
          <p:cNvSpPr/>
          <p:nvPr/>
        </p:nvSpPr>
        <p:spPr>
          <a:xfrm>
            <a:off x="713160" y="1874520"/>
            <a:ext cx="4882680" cy="67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Reserve hierarchical IPv4 and IPv6 blocks by campus, building, service, and management plane.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5" name="Shape 7"/>
          <p:cNvSpPr/>
          <p:nvPr/>
        </p:nvSpPr>
        <p:spPr>
          <a:xfrm>
            <a:off x="6135480" y="1344240"/>
            <a:ext cx="5230080" cy="1334520"/>
          </a:xfrm>
          <a:prstGeom prst="roundRect">
            <a:avLst>
              <a:gd name="adj" fmla="val 547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6" name="Shape 8"/>
          <p:cNvSpPr/>
          <p:nvPr/>
        </p:nvSpPr>
        <p:spPr>
          <a:xfrm>
            <a:off x="6135480" y="1344240"/>
            <a:ext cx="72720" cy="133452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7" name="Text 9"/>
          <p:cNvSpPr/>
          <p:nvPr/>
        </p:nvSpPr>
        <p:spPr>
          <a:xfrm>
            <a:off x="6336720" y="150876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2. Enable dual stack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8" name="Text 10"/>
          <p:cNvSpPr/>
          <p:nvPr/>
        </p:nvSpPr>
        <p:spPr>
          <a:xfrm>
            <a:off x="6336720" y="1874520"/>
            <a:ext cx="4882680" cy="67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Provide IPv4 and IPv6 on selected routed links, server zones, and pilot user VLANs.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9" name="Shape 11"/>
          <p:cNvSpPr/>
          <p:nvPr/>
        </p:nvSpPr>
        <p:spPr>
          <a:xfrm>
            <a:off x="511920" y="3081600"/>
            <a:ext cx="5230080" cy="1334520"/>
          </a:xfrm>
          <a:prstGeom prst="roundRect">
            <a:avLst>
              <a:gd name="adj" fmla="val 547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0" name="Shape 12"/>
          <p:cNvSpPr/>
          <p:nvPr/>
        </p:nvSpPr>
        <p:spPr>
          <a:xfrm>
            <a:off x="511920" y="3081600"/>
            <a:ext cx="72720" cy="133452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1" name="Text 13"/>
          <p:cNvSpPr/>
          <p:nvPr/>
        </p:nvSpPr>
        <p:spPr>
          <a:xfrm>
            <a:off x="713160" y="324612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3. Protect IPv6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2" name="Text 14"/>
          <p:cNvSpPr/>
          <p:nvPr/>
        </p:nvSpPr>
        <p:spPr>
          <a:xfrm>
            <a:off x="713160" y="3611880"/>
            <a:ext cx="4882680" cy="67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Apply RA Guard, DHCPv6 Guard, IPv6 ACLs, logging, and management-plane controls.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3" name="Shape 15"/>
          <p:cNvSpPr/>
          <p:nvPr/>
        </p:nvSpPr>
        <p:spPr>
          <a:xfrm>
            <a:off x="6135480" y="3081600"/>
            <a:ext cx="5230080" cy="1334520"/>
          </a:xfrm>
          <a:prstGeom prst="roundRect">
            <a:avLst>
              <a:gd name="adj" fmla="val 547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4" name="Shape 16"/>
          <p:cNvSpPr/>
          <p:nvPr/>
        </p:nvSpPr>
        <p:spPr>
          <a:xfrm>
            <a:off x="6135480" y="3081600"/>
            <a:ext cx="72720" cy="133452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5" name="Text 17"/>
          <p:cNvSpPr/>
          <p:nvPr/>
        </p:nvSpPr>
        <p:spPr>
          <a:xfrm>
            <a:off x="6336720" y="324612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4. Monitor both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6" name="Text 18"/>
          <p:cNvSpPr/>
          <p:nvPr/>
        </p:nvSpPr>
        <p:spPr>
          <a:xfrm>
            <a:off x="6336720" y="3611880"/>
            <a:ext cx="4882680" cy="67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Track IPv4 and IPv6 reachability, DNS records, flow data, and incident procedures equally.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7" name="Shape 19"/>
          <p:cNvSpPr/>
          <p:nvPr/>
        </p:nvSpPr>
        <p:spPr>
          <a:xfrm>
            <a:off x="511920" y="5193720"/>
            <a:ext cx="11109600" cy="585000"/>
          </a:xfrm>
          <a:prstGeom prst="roundRect">
            <a:avLst>
              <a:gd name="adj" fmla="val 10938"/>
            </a:avLst>
          </a:prstGeom>
          <a:solidFill>
            <a:srgbClr val="FFF8E8"/>
          </a:solidFill>
          <a:ln w="8890">
            <a:solidFill>
              <a:srgbClr val="F2D0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8" name="Text 20"/>
          <p:cNvSpPr/>
          <p:nvPr/>
        </p:nvSpPr>
        <p:spPr>
          <a:xfrm>
            <a:off x="740520" y="5376600"/>
            <a:ext cx="10569960" cy="17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90" b="1" u="none" strike="noStrike">
                <a:solidFill>
                  <a:srgbClr val="7A4B00"/>
                </a:solidFill>
                <a:effectLst/>
                <a:uFillTx/>
                <a:latin typeface="Aptos"/>
                <a:ea typeface="Aptos"/>
              </a:rPr>
              <a:t>Practical rule: IPv6 is not only “more addresses.” Treat it as a full operational stack with addressing, DNS, policy, logging, and troubleshooting procedures.</a:t>
            </a:r>
            <a:endParaRPr lang="en-US" sz="1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9" name="PlaceHolder 1"/>
          <p:cNvSpPr>
            <a:spLocks noGrp="1"/>
          </p:cNvSpPr>
          <p:nvPr>
            <p:ph type="sldNum" idx="26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Introduction to Campus Wireless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1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Wireless is an access layer service. It needs the same planning, segmentation, and monitoring as the wired network.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2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3" name="Shape 3"/>
          <p:cNvSpPr/>
          <p:nvPr/>
        </p:nvSpPr>
        <p:spPr>
          <a:xfrm>
            <a:off x="511920" y="1344240"/>
            <a:ext cx="5074560" cy="4471200"/>
          </a:xfrm>
          <a:prstGeom prst="roundRect">
            <a:avLst>
              <a:gd name="adj" fmla="val 204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4" name="Text 4"/>
          <p:cNvSpPr/>
          <p:nvPr/>
        </p:nvSpPr>
        <p:spPr>
          <a:xfrm>
            <a:off x="786240" y="1618560"/>
            <a:ext cx="29714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Wireless design decisions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5" name="Shape 5"/>
          <p:cNvSpPr/>
          <p:nvPr/>
        </p:nvSpPr>
        <p:spPr>
          <a:xfrm>
            <a:off x="804600" y="217620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6" name="Text 6"/>
          <p:cNvSpPr/>
          <p:nvPr/>
        </p:nvSpPr>
        <p:spPr>
          <a:xfrm>
            <a:off x="1005840" y="2066400"/>
            <a:ext cx="416916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Coverage and capacity based on room use, user density, and building materials.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7" name="Shape 7"/>
          <p:cNvSpPr/>
          <p:nvPr/>
        </p:nvSpPr>
        <p:spPr>
          <a:xfrm>
            <a:off x="804600" y="264276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8" name="Text 8"/>
          <p:cNvSpPr/>
          <p:nvPr/>
        </p:nvSpPr>
        <p:spPr>
          <a:xfrm>
            <a:off x="1005840" y="2532960"/>
            <a:ext cx="416916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RF channel plan, power settings, and roaming behavior.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9" name="Shape 9"/>
          <p:cNvSpPr/>
          <p:nvPr/>
        </p:nvSpPr>
        <p:spPr>
          <a:xfrm>
            <a:off x="804600" y="307224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0" name="Text 10"/>
          <p:cNvSpPr/>
          <p:nvPr/>
        </p:nvSpPr>
        <p:spPr>
          <a:xfrm>
            <a:off x="1005840" y="2962800"/>
            <a:ext cx="4169160" cy="33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SSID-to-VLAN mapping with staff, student, guest, and IoT separation.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1" name="Shape 11"/>
          <p:cNvSpPr/>
          <p:nvPr/>
        </p:nvSpPr>
        <p:spPr>
          <a:xfrm>
            <a:off x="804600" y="352944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2" name="Text 12"/>
          <p:cNvSpPr/>
          <p:nvPr/>
        </p:nvSpPr>
        <p:spPr>
          <a:xfrm>
            <a:off x="1005840" y="3420000"/>
            <a:ext cx="416916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Secure onboarding using 802.1X or managed credentials where feasible.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3" name="Shape 13"/>
          <p:cNvSpPr/>
          <p:nvPr/>
        </p:nvSpPr>
        <p:spPr>
          <a:xfrm>
            <a:off x="804600" y="397764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4" name="Text 14"/>
          <p:cNvSpPr/>
          <p:nvPr/>
        </p:nvSpPr>
        <p:spPr>
          <a:xfrm>
            <a:off x="1005840" y="3867840"/>
            <a:ext cx="416916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PoE budgets, uplink bandwidth, and controller or cloud management.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5" name="Shape 15"/>
          <p:cNvSpPr/>
          <p:nvPr/>
        </p:nvSpPr>
        <p:spPr>
          <a:xfrm>
            <a:off x="5934600" y="1344240"/>
            <a:ext cx="5687280" cy="4471200"/>
          </a:xfrm>
          <a:prstGeom prst="roundRect">
            <a:avLst>
              <a:gd name="adj" fmla="val 2045"/>
            </a:avLst>
          </a:prstGeom>
          <a:solidFill>
            <a:srgbClr val="F2F7F9"/>
          </a:solidFill>
          <a:ln w="10160">
            <a:solidFill>
              <a:srgbClr val="CFE0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6" name="Shape 16"/>
          <p:cNvSpPr/>
          <p:nvPr/>
        </p:nvSpPr>
        <p:spPr>
          <a:xfrm>
            <a:off x="6208920" y="1600200"/>
            <a:ext cx="1874160" cy="273960"/>
          </a:xfrm>
          <a:prstGeom prst="roundRect">
            <a:avLst>
              <a:gd name="adj" fmla="val 16667"/>
            </a:avLst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7" name="Text 17"/>
          <p:cNvSpPr/>
          <p:nvPr/>
        </p:nvSpPr>
        <p:spPr>
          <a:xfrm>
            <a:off x="6272640" y="1645920"/>
            <a:ext cx="174600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BUILDING FLOOR EXAMPLE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8" name="Shape 18"/>
          <p:cNvSpPr/>
          <p:nvPr/>
        </p:nvSpPr>
        <p:spPr>
          <a:xfrm>
            <a:off x="6437520" y="2176200"/>
            <a:ext cx="5074560" cy="2624040"/>
          </a:xfrm>
          <a:prstGeom prst="rect">
            <a:avLst/>
          </a:prstGeom>
          <a:solidFill>
            <a:srgbClr val="FFFFFF"/>
          </a:solidFill>
          <a:ln w="12700">
            <a:solidFill>
              <a:srgbClr val="A9BDC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9" name="Shape 19"/>
          <p:cNvSpPr/>
          <p:nvPr/>
        </p:nvSpPr>
        <p:spPr>
          <a:xfrm>
            <a:off x="7452360" y="2176200"/>
            <a:ext cx="360" cy="2624400"/>
          </a:xfrm>
          <a:prstGeom prst="line">
            <a:avLst/>
          </a:prstGeom>
          <a:ln w="635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0" name="Shape 20"/>
          <p:cNvSpPr/>
          <p:nvPr/>
        </p:nvSpPr>
        <p:spPr>
          <a:xfrm>
            <a:off x="8467200" y="2176200"/>
            <a:ext cx="360" cy="2624400"/>
          </a:xfrm>
          <a:prstGeom prst="line">
            <a:avLst/>
          </a:prstGeom>
          <a:ln w="635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1" name="Shape 21"/>
          <p:cNvSpPr/>
          <p:nvPr/>
        </p:nvSpPr>
        <p:spPr>
          <a:xfrm>
            <a:off x="9482040" y="2176200"/>
            <a:ext cx="360" cy="2624400"/>
          </a:xfrm>
          <a:prstGeom prst="line">
            <a:avLst/>
          </a:prstGeom>
          <a:ln w="635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2" name="Shape 22"/>
          <p:cNvSpPr/>
          <p:nvPr/>
        </p:nvSpPr>
        <p:spPr>
          <a:xfrm>
            <a:off x="10497240" y="2176200"/>
            <a:ext cx="360" cy="2624400"/>
          </a:xfrm>
          <a:prstGeom prst="line">
            <a:avLst/>
          </a:prstGeom>
          <a:ln w="635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3" name="Shape 23"/>
          <p:cNvSpPr/>
          <p:nvPr/>
        </p:nvSpPr>
        <p:spPr>
          <a:xfrm>
            <a:off x="6437160" y="3492720"/>
            <a:ext cx="5074920" cy="360"/>
          </a:xfrm>
          <a:prstGeom prst="line">
            <a:avLst/>
          </a:prstGeom>
          <a:ln w="635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4" name="Shape 24"/>
          <p:cNvSpPr/>
          <p:nvPr/>
        </p:nvSpPr>
        <p:spPr>
          <a:xfrm>
            <a:off x="6885360" y="2423160"/>
            <a:ext cx="310680" cy="3106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5" name="Shape 25"/>
          <p:cNvSpPr/>
          <p:nvPr/>
        </p:nvSpPr>
        <p:spPr>
          <a:xfrm>
            <a:off x="6519600" y="2057400"/>
            <a:ext cx="1042200" cy="10422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78CFC3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6" name="Shape 26"/>
          <p:cNvSpPr/>
          <p:nvPr/>
        </p:nvSpPr>
        <p:spPr>
          <a:xfrm>
            <a:off x="8988480" y="2423160"/>
            <a:ext cx="310680" cy="3106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7" name="Shape 27"/>
          <p:cNvSpPr/>
          <p:nvPr/>
        </p:nvSpPr>
        <p:spPr>
          <a:xfrm>
            <a:off x="8622720" y="2057400"/>
            <a:ext cx="1042200" cy="10422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78CFC3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8" name="Shape 28"/>
          <p:cNvSpPr/>
          <p:nvPr/>
        </p:nvSpPr>
        <p:spPr>
          <a:xfrm>
            <a:off x="7946280" y="3831480"/>
            <a:ext cx="310680" cy="3106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9" name="Shape 29"/>
          <p:cNvSpPr/>
          <p:nvPr/>
        </p:nvSpPr>
        <p:spPr>
          <a:xfrm>
            <a:off x="7580520" y="3465720"/>
            <a:ext cx="1042200" cy="10422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78CFC3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0" name="Shape 30"/>
          <p:cNvSpPr/>
          <p:nvPr/>
        </p:nvSpPr>
        <p:spPr>
          <a:xfrm>
            <a:off x="10049400" y="3831480"/>
            <a:ext cx="310680" cy="3106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1" name="Shape 31"/>
          <p:cNvSpPr/>
          <p:nvPr/>
        </p:nvSpPr>
        <p:spPr>
          <a:xfrm>
            <a:off x="9683640" y="3465720"/>
            <a:ext cx="1042200" cy="10422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78CFC3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2" name="Text 32"/>
          <p:cNvSpPr/>
          <p:nvPr/>
        </p:nvSpPr>
        <p:spPr>
          <a:xfrm>
            <a:off x="6629400" y="5010840"/>
            <a:ext cx="4663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AP locations are driven by capacity and RF survey results, not by uniform spacing alone.</a:t>
            </a:r>
            <a:endParaRPr lang="en-US" sz="10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3" name="PlaceHolder 1"/>
          <p:cNvSpPr>
            <a:spLocks noGrp="1"/>
          </p:cNvSpPr>
          <p:nvPr>
            <p:ph type="sldNum" idx="27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27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Configuration Lab 3: Routed Campus and Dual Stack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5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Build a small campus with OSPF and dual-stack connectivity.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6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7" name="Shape 3"/>
          <p:cNvSpPr/>
          <p:nvPr/>
        </p:nvSpPr>
        <p:spPr>
          <a:xfrm>
            <a:off x="960120" y="2011680"/>
            <a:ext cx="1078560" cy="438480"/>
          </a:xfrm>
          <a:prstGeom prst="roundRect">
            <a:avLst>
              <a:gd name="adj" fmla="val 10417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8" name="Text 4"/>
          <p:cNvSpPr/>
          <p:nvPr/>
        </p:nvSpPr>
        <p:spPr>
          <a:xfrm>
            <a:off x="996840" y="2057400"/>
            <a:ext cx="100548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A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9" name="Shape 5"/>
          <p:cNvSpPr/>
          <p:nvPr/>
        </p:nvSpPr>
        <p:spPr>
          <a:xfrm>
            <a:off x="960120" y="2907720"/>
            <a:ext cx="1078560" cy="438480"/>
          </a:xfrm>
          <a:prstGeom prst="roundRect">
            <a:avLst>
              <a:gd name="adj" fmla="val 10417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0" name="Text 6"/>
          <p:cNvSpPr/>
          <p:nvPr/>
        </p:nvSpPr>
        <p:spPr>
          <a:xfrm>
            <a:off x="996840" y="2953440"/>
            <a:ext cx="100548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B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1" name="Shape 7"/>
          <p:cNvSpPr/>
          <p:nvPr/>
        </p:nvSpPr>
        <p:spPr>
          <a:xfrm>
            <a:off x="2816280" y="1627560"/>
            <a:ext cx="1206720" cy="438480"/>
          </a:xfrm>
          <a:prstGeom prst="roundRect">
            <a:avLst>
              <a:gd name="adj" fmla="val 10417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2" name="Text 8"/>
          <p:cNvSpPr/>
          <p:nvPr/>
        </p:nvSpPr>
        <p:spPr>
          <a:xfrm>
            <a:off x="2853000" y="1673280"/>
            <a:ext cx="113364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Building 1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3" name="Shape 9"/>
          <p:cNvSpPr/>
          <p:nvPr/>
        </p:nvSpPr>
        <p:spPr>
          <a:xfrm>
            <a:off x="2816280" y="2468880"/>
            <a:ext cx="1206720" cy="438480"/>
          </a:xfrm>
          <a:prstGeom prst="roundRect">
            <a:avLst>
              <a:gd name="adj" fmla="val 10417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4" name="Text 10"/>
          <p:cNvSpPr/>
          <p:nvPr/>
        </p:nvSpPr>
        <p:spPr>
          <a:xfrm>
            <a:off x="2853000" y="2514600"/>
            <a:ext cx="113364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Building 2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5" name="Shape 11"/>
          <p:cNvSpPr/>
          <p:nvPr/>
        </p:nvSpPr>
        <p:spPr>
          <a:xfrm>
            <a:off x="2816280" y="3310200"/>
            <a:ext cx="1206720" cy="438480"/>
          </a:xfrm>
          <a:prstGeom prst="roundRect">
            <a:avLst>
              <a:gd name="adj" fmla="val 10417"/>
            </a:avLst>
          </a:prstGeom>
          <a:solidFill>
            <a:srgbClr val="F7F1FF"/>
          </a:solidFill>
          <a:ln w="15875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6" name="Text 12"/>
          <p:cNvSpPr/>
          <p:nvPr/>
        </p:nvSpPr>
        <p:spPr>
          <a:xfrm>
            <a:off x="2853000" y="3355920"/>
            <a:ext cx="113364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6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Server Zone</a:t>
            </a:r>
            <a:endParaRPr lang="en-US" sz="9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7" name="Shape 13"/>
          <p:cNvSpPr/>
          <p:nvPr/>
        </p:nvSpPr>
        <p:spPr>
          <a:xfrm flipV="1">
            <a:off x="2039040" y="1846800"/>
            <a:ext cx="777240" cy="384120"/>
          </a:xfrm>
          <a:prstGeom prst="line">
            <a:avLst/>
          </a:prstGeom>
          <a:ln w="13335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8" name="Shape 14"/>
          <p:cNvSpPr/>
          <p:nvPr/>
        </p:nvSpPr>
        <p:spPr>
          <a:xfrm>
            <a:off x="2039040" y="2230920"/>
            <a:ext cx="777240" cy="457200"/>
          </a:xfrm>
          <a:prstGeom prst="line">
            <a:avLst/>
          </a:prstGeom>
          <a:ln w="13335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9" name="Shape 15"/>
          <p:cNvSpPr/>
          <p:nvPr/>
        </p:nvSpPr>
        <p:spPr>
          <a:xfrm>
            <a:off x="2039040" y="2230920"/>
            <a:ext cx="777240" cy="1298520"/>
          </a:xfrm>
          <a:prstGeom prst="line">
            <a:avLst/>
          </a:prstGeom>
          <a:ln w="13335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0" name="Shape 16"/>
          <p:cNvSpPr/>
          <p:nvPr/>
        </p:nvSpPr>
        <p:spPr>
          <a:xfrm flipV="1">
            <a:off x="2039040" y="1846800"/>
            <a:ext cx="777240" cy="1280160"/>
          </a:xfrm>
          <a:prstGeom prst="line">
            <a:avLst/>
          </a:prstGeom>
          <a:ln w="13335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1" name="Shape 17"/>
          <p:cNvSpPr/>
          <p:nvPr/>
        </p:nvSpPr>
        <p:spPr>
          <a:xfrm flipV="1">
            <a:off x="2039040" y="2688120"/>
            <a:ext cx="777240" cy="438840"/>
          </a:xfrm>
          <a:prstGeom prst="line">
            <a:avLst/>
          </a:prstGeom>
          <a:ln w="13335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2" name="Shape 18"/>
          <p:cNvSpPr/>
          <p:nvPr/>
        </p:nvSpPr>
        <p:spPr>
          <a:xfrm>
            <a:off x="2039040" y="3126960"/>
            <a:ext cx="777240" cy="402480"/>
          </a:xfrm>
          <a:prstGeom prst="line">
            <a:avLst/>
          </a:prstGeom>
          <a:ln w="13335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3" name="Shape 19"/>
          <p:cNvSpPr/>
          <p:nvPr/>
        </p:nvSpPr>
        <p:spPr>
          <a:xfrm>
            <a:off x="4498920" y="1344240"/>
            <a:ext cx="7122960" cy="452592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4" name="Shape 20"/>
          <p:cNvSpPr/>
          <p:nvPr/>
        </p:nvSpPr>
        <p:spPr>
          <a:xfrm>
            <a:off x="4498920" y="1344240"/>
            <a:ext cx="72720" cy="452592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5" name="Text 21"/>
          <p:cNvSpPr/>
          <p:nvPr/>
        </p:nvSpPr>
        <p:spPr>
          <a:xfrm>
            <a:off x="4700160" y="1508760"/>
            <a:ext cx="67752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Tasks and checks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6" name="Text 22"/>
          <p:cNvSpPr/>
          <p:nvPr/>
        </p:nvSpPr>
        <p:spPr>
          <a:xfrm>
            <a:off x="4700160" y="1874520"/>
            <a:ext cx="6775200" cy="386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1. Configure IPv4 and IPv6 addresses on all routed links.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2. Enable OSPF for IPv4 and OSPFv3 or IPv6-capable routing for IPv6.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3. Use loopback interfaces and stable router IDs.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4. Verify dual-stack ping and traceroute between Building 1, Building 2, and Server Zone.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5. Shut one routed link, observe reconvergence, and record the result.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6. Apply a simple ACL to restrict student access to the management subnet.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7" name="Shape 23"/>
          <p:cNvSpPr/>
          <p:nvPr/>
        </p:nvSpPr>
        <p:spPr>
          <a:xfrm>
            <a:off x="4553640" y="5266800"/>
            <a:ext cx="5449320" cy="255600"/>
          </a:xfrm>
          <a:prstGeom prst="roundRect">
            <a:avLst>
              <a:gd name="adj" fmla="val 21429"/>
            </a:avLst>
          </a:prstGeom>
          <a:solidFill>
            <a:srgbClr val="DDF4F0"/>
          </a:solidFill>
          <a:ln w="12700">
            <a:solidFill>
              <a:srgbClr val="DDF4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8" name="Text 24"/>
          <p:cNvSpPr/>
          <p:nvPr/>
        </p:nvSpPr>
        <p:spPr>
          <a:xfrm>
            <a:off x="4636080" y="5308200"/>
            <a:ext cx="528480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Evidence: routing table, neighbor state, ping, traceroute, and failure test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9" name="PlaceHolder 1"/>
          <p:cNvSpPr>
            <a:spLocks noGrp="1"/>
          </p:cNvSpPr>
          <p:nvPr>
            <p:ph type="sldNum" idx="28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28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or_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ecor_topbar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ecor_chip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2082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xt_chip"/>
          <p:cNvSpPr txBox="1"/>
          <p:nvPr/>
        </p:nvSpPr>
        <p:spPr>
          <a:xfrm>
            <a:off x="502920" y="603504"/>
            <a:ext cx="566928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6" name="txt_title"/>
          <p:cNvSpPr txBox="1"/>
          <p:nvPr/>
        </p:nvSpPr>
        <p:spPr>
          <a:xfrm>
            <a:off x="1234440" y="347472"/>
            <a:ext cx="9875520" cy="38404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500" b="1">
                <a:solidFill>
                  <a:srgbClr val="083742"/>
                </a:solidFill>
                <a:latin typeface="Aptos"/>
              </a:rPr>
              <a:t>Session 02 Quiz: Equipment and Protocols</a:t>
            </a:r>
          </a:p>
        </p:txBody>
      </p:sp>
      <p:sp>
        <p:nvSpPr>
          <p:cNvPr id="7" name="txt_subtitle"/>
          <p:cNvSpPr txBox="1"/>
          <p:nvPr/>
        </p:nvSpPr>
        <p:spPr>
          <a:xfrm>
            <a:off x="1261872" y="777240"/>
            <a:ext cx="8778240" cy="2560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0">
                <a:solidFill>
                  <a:srgbClr val="526470"/>
                </a:solidFill>
                <a:latin typeface="Aptos"/>
              </a:rPr>
              <a:t>Multiple choice • Select one answer • Part 1 of 2</a:t>
            </a:r>
          </a:p>
        </p:txBody>
      </p:sp>
      <p:sp>
        <p:nvSpPr>
          <p:cNvPr id="8" name="decor_rule"/>
          <p:cNvSpPr/>
          <p:nvPr/>
        </p:nvSpPr>
        <p:spPr>
          <a:xfrm>
            <a:off x="502920" y="1124712"/>
            <a:ext cx="11155680" cy="13716"/>
          </a:xfrm>
          <a:prstGeom prst="rect">
            <a:avLst/>
          </a:prstGeom>
          <a:solidFill>
            <a:srgbClr val="D3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ecor_card"/>
          <p:cNvSpPr/>
          <p:nvPr/>
        </p:nvSpPr>
        <p:spPr>
          <a:xfrm>
            <a:off x="594360" y="135331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ecor_qbadge"/>
          <p:cNvSpPr/>
          <p:nvPr/>
        </p:nvSpPr>
        <p:spPr>
          <a:xfrm>
            <a:off x="758952" y="1491386"/>
            <a:ext cx="384048" cy="384048"/>
          </a:xfrm>
          <a:prstGeom prst="ellipse">
            <a:avLst/>
          </a:prstGeom>
          <a:solidFill>
            <a:srgbClr val="2082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xt_badge_1"/>
          <p:cNvSpPr txBox="1"/>
          <p:nvPr/>
        </p:nvSpPr>
        <p:spPr>
          <a:xfrm>
            <a:off x="758952" y="165506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2" name="txt_q_1"/>
          <p:cNvSpPr txBox="1"/>
          <p:nvPr/>
        </p:nvSpPr>
        <p:spPr>
          <a:xfrm>
            <a:off x="1252728" y="149961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Why choose managed devices for production networks?</a:t>
            </a:r>
          </a:p>
        </p:txBody>
      </p:sp>
      <p:sp>
        <p:nvSpPr>
          <p:cNvPr id="13" name="txt_opts_left_1"/>
          <p:cNvSpPr txBox="1"/>
          <p:nvPr/>
        </p:nvSpPr>
        <p:spPr>
          <a:xfrm>
            <a:off x="125272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They are always cheaper
B. They remove the need for design</a:t>
            </a:r>
          </a:p>
        </p:txBody>
      </p:sp>
      <p:sp>
        <p:nvSpPr>
          <p:cNvPr id="14" name="txt_opts_right_1"/>
          <p:cNvSpPr txBox="1"/>
          <p:nvPr/>
        </p:nvSpPr>
        <p:spPr>
          <a:xfrm>
            <a:off x="635050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They support monitoring, backup, security, automation
D. They prevent every outage</a:t>
            </a:r>
          </a:p>
        </p:txBody>
      </p:sp>
      <p:sp>
        <p:nvSpPr>
          <p:cNvPr id="15" name="decor_card"/>
          <p:cNvSpPr/>
          <p:nvPr/>
        </p:nvSpPr>
        <p:spPr>
          <a:xfrm>
            <a:off x="594360" y="290779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ecor_qbadge"/>
          <p:cNvSpPr/>
          <p:nvPr/>
        </p:nvSpPr>
        <p:spPr>
          <a:xfrm>
            <a:off x="758952" y="3045866"/>
            <a:ext cx="384048" cy="384048"/>
          </a:xfrm>
          <a:prstGeom prst="ellipse">
            <a:avLst/>
          </a:prstGeom>
          <a:solidFill>
            <a:srgbClr val="2082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xt_badge_2"/>
          <p:cNvSpPr txBox="1"/>
          <p:nvPr/>
        </p:nvSpPr>
        <p:spPr>
          <a:xfrm>
            <a:off x="758952" y="320954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8" name="txt_q_2"/>
          <p:cNvSpPr txBox="1"/>
          <p:nvPr/>
        </p:nvSpPr>
        <p:spPr>
          <a:xfrm>
            <a:off x="1252728" y="305409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Which trunk practice is safest?</a:t>
            </a:r>
          </a:p>
        </p:txBody>
      </p:sp>
      <p:sp>
        <p:nvSpPr>
          <p:cNvPr id="19" name="txt_opts_left_2"/>
          <p:cNvSpPr txBox="1"/>
          <p:nvPr/>
        </p:nvSpPr>
        <p:spPr>
          <a:xfrm>
            <a:off x="125272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Allow all VLANs
B. Allow only required VLANs and use an unused native VLAN</a:t>
            </a:r>
          </a:p>
        </p:txBody>
      </p:sp>
      <p:sp>
        <p:nvSpPr>
          <p:cNvPr id="20" name="txt_opts_right_2"/>
          <p:cNvSpPr txBox="1"/>
          <p:nvPr/>
        </p:nvSpPr>
        <p:spPr>
          <a:xfrm>
            <a:off x="635050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Use the student VLAN as native
D. Enable dynamic trunking everywhere</a:t>
            </a:r>
          </a:p>
        </p:txBody>
      </p:sp>
      <p:sp>
        <p:nvSpPr>
          <p:cNvPr id="21" name="decor_card"/>
          <p:cNvSpPr/>
          <p:nvPr/>
        </p:nvSpPr>
        <p:spPr>
          <a:xfrm>
            <a:off x="594360" y="446227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ecor_qbadge"/>
          <p:cNvSpPr/>
          <p:nvPr/>
        </p:nvSpPr>
        <p:spPr>
          <a:xfrm>
            <a:off x="758952" y="4600346"/>
            <a:ext cx="384048" cy="384048"/>
          </a:xfrm>
          <a:prstGeom prst="ellipse">
            <a:avLst/>
          </a:prstGeom>
          <a:solidFill>
            <a:srgbClr val="2082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xt_badge_3"/>
          <p:cNvSpPr txBox="1"/>
          <p:nvPr/>
        </p:nvSpPr>
        <p:spPr>
          <a:xfrm>
            <a:off x="758952" y="476402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4" name="txt_q_3"/>
          <p:cNvSpPr txBox="1"/>
          <p:nvPr/>
        </p:nvSpPr>
        <p:spPr>
          <a:xfrm>
            <a:off x="1252728" y="460857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What does BPDU Guard do on an access port?</a:t>
            </a:r>
          </a:p>
        </p:txBody>
      </p:sp>
      <p:sp>
        <p:nvSpPr>
          <p:cNvPr id="25" name="txt_opts_left_3"/>
          <p:cNvSpPr txBox="1"/>
          <p:nvPr/>
        </p:nvSpPr>
        <p:spPr>
          <a:xfrm>
            <a:off x="125272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Shuts the port when unexpected BPDUs arrive
B. Assigns IP addresses</a:t>
            </a:r>
          </a:p>
        </p:txBody>
      </p:sp>
      <p:sp>
        <p:nvSpPr>
          <p:cNvPr id="26" name="txt_opts_right_3"/>
          <p:cNvSpPr txBox="1"/>
          <p:nvPr/>
        </p:nvSpPr>
        <p:spPr>
          <a:xfrm>
            <a:off x="635050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Builds an ARP table
D. Creates OSPF neighbors</a:t>
            </a:r>
          </a:p>
        </p:txBody>
      </p:sp>
      <p:sp>
        <p:nvSpPr>
          <p:cNvPr id="27" name="decor_footer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footer_text"/>
          <p:cNvSpPr txBox="1"/>
          <p:nvPr/>
        </p:nvSpPr>
        <p:spPr>
          <a:xfrm>
            <a:off x="347472" y="6601968"/>
            <a:ext cx="502920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850" b="0">
                <a:solidFill>
                  <a:srgbClr val="E6F5F5"/>
                </a:solidFill>
                <a:latin typeface="Aptos"/>
              </a:rPr>
              <a:t>Campus Network Design &amp; Operations Workshop</a:t>
            </a:r>
          </a:p>
        </p:txBody>
      </p:sp>
      <p:sp>
        <p:nvSpPr>
          <p:cNvPr id="29" name="footer_page"/>
          <p:cNvSpPr txBox="1"/>
          <p:nvPr/>
        </p:nvSpPr>
        <p:spPr>
          <a:xfrm>
            <a:off x="11292840" y="6601968"/>
            <a:ext cx="50292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850">
                <a:solidFill>
                  <a:srgbClr val="E6F5F5"/>
                </a:solidFill>
                <a:latin typeface="Aptos"/>
              </a:rPr>
              <a:t>29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850BC31-3731-239A-1049-D27CB3ADD9CC}"/>
              </a:ext>
            </a:extLst>
          </p:cNvPr>
          <p:cNvCxnSpPr/>
          <p:nvPr/>
        </p:nvCxnSpPr>
        <p:spPr>
          <a:xfrm flipH="1">
            <a:off x="10368117" y="2084439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0B9F022-662C-1C0D-262D-026755D3CA81}"/>
              </a:ext>
            </a:extLst>
          </p:cNvPr>
          <p:cNvCxnSpPr/>
          <p:nvPr/>
        </p:nvCxnSpPr>
        <p:spPr>
          <a:xfrm flipH="1">
            <a:off x="5550310" y="3824748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F019B56-185B-B9BF-9E81-6D93D220E5C8}"/>
              </a:ext>
            </a:extLst>
          </p:cNvPr>
          <p:cNvCxnSpPr/>
          <p:nvPr/>
        </p:nvCxnSpPr>
        <p:spPr>
          <a:xfrm flipH="1">
            <a:off x="4694904" y="5211097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4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1" name="Shape 1"/>
          <p:cNvSpPr/>
          <p:nvPr/>
        </p:nvSpPr>
        <p:spPr>
          <a:xfrm rot="1200000">
            <a:off x="7680960" y="-1554480"/>
            <a:ext cx="5760360" cy="5760360"/>
          </a:xfrm>
          <a:prstGeom prst="arc">
            <a:avLst>
              <a:gd name="adj1" fmla="val 16200000"/>
              <a:gd name="adj2" fmla="val 0"/>
            </a:avLst>
          </a:prstGeom>
          <a:noFill/>
          <a:ln w="25400">
            <a:solidFill>
              <a:srgbClr val="F5A524">
                <a:alpha val="5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2" name="Shape 2"/>
          <p:cNvSpPr/>
          <p:nvPr/>
        </p:nvSpPr>
        <p:spPr>
          <a:xfrm rot="1200000">
            <a:off x="8320680" y="3017520"/>
            <a:ext cx="5211720" cy="52117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5CD7CA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3" name="Text 3"/>
          <p:cNvSpPr/>
          <p:nvPr/>
        </p:nvSpPr>
        <p:spPr>
          <a:xfrm>
            <a:off x="594360" y="603360"/>
            <a:ext cx="146268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200" b="1" u="none" strike="noStrike">
                <a:solidFill>
                  <a:srgbClr val="F5A524"/>
                </a:solidFill>
                <a:effectLst/>
                <a:uFillTx/>
                <a:latin typeface="Aptos Display"/>
                <a:ea typeface="Aptos Display"/>
              </a:rPr>
              <a:t>03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4" name="Text 4"/>
          <p:cNvSpPr/>
          <p:nvPr/>
        </p:nvSpPr>
        <p:spPr>
          <a:xfrm>
            <a:off x="594360" y="1554480"/>
            <a:ext cx="75891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Best Practice Techniques in Core Network Operations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5" name="Text 5"/>
          <p:cNvSpPr/>
          <p:nvPr/>
        </p:nvSpPr>
        <p:spPr>
          <a:xfrm>
            <a:off x="612720" y="2761560"/>
            <a:ext cx="722340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rPr>
              <a:t>Keep the network available by measuring it, maintaining it, and recovering from issues in a controlled way.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6" name="Text 6"/>
          <p:cNvSpPr/>
          <p:nvPr/>
        </p:nvSpPr>
        <p:spPr>
          <a:xfrm>
            <a:off x="621720" y="6172200"/>
            <a:ext cx="51202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A8D8D0"/>
                </a:solidFill>
                <a:effectLst/>
                <a:uFillTx/>
                <a:latin typeface="Aptos"/>
                <a:ea typeface="Aptos"/>
              </a:rPr>
              <a:t>Campus Network Design &amp; Operations Workshop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Workshop Roadmap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Six connected sections move from architecture through operations and discussion.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Shape 3"/>
          <p:cNvSpPr/>
          <p:nvPr/>
        </p:nvSpPr>
        <p:spPr>
          <a:xfrm>
            <a:off x="511920" y="1389960"/>
            <a:ext cx="5230080" cy="12430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889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4"/>
          <p:cNvSpPr/>
          <p:nvPr/>
        </p:nvSpPr>
        <p:spPr>
          <a:xfrm>
            <a:off x="731520" y="1645920"/>
            <a:ext cx="603000" cy="60300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5"/>
          <p:cNvSpPr/>
          <p:nvPr/>
        </p:nvSpPr>
        <p:spPr>
          <a:xfrm>
            <a:off x="731520" y="1810440"/>
            <a:ext cx="6030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01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6"/>
          <p:cNvSpPr/>
          <p:nvPr/>
        </p:nvSpPr>
        <p:spPr>
          <a:xfrm>
            <a:off x="1517760" y="1618560"/>
            <a:ext cx="39132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infrastructure design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7"/>
          <p:cNvSpPr/>
          <p:nvPr/>
        </p:nvSpPr>
        <p:spPr>
          <a:xfrm>
            <a:off x="1517760" y="2002680"/>
            <a:ext cx="3885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Design principles, cabling, fiber, core and edge architecture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Shape 8"/>
          <p:cNvSpPr/>
          <p:nvPr/>
        </p:nvSpPr>
        <p:spPr>
          <a:xfrm>
            <a:off x="6135480" y="1389960"/>
            <a:ext cx="5230080" cy="12430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889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Shape 9"/>
          <p:cNvSpPr/>
          <p:nvPr/>
        </p:nvSpPr>
        <p:spPr>
          <a:xfrm>
            <a:off x="6355080" y="1645920"/>
            <a:ext cx="603000" cy="60300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10"/>
          <p:cNvSpPr/>
          <p:nvPr/>
        </p:nvSpPr>
        <p:spPr>
          <a:xfrm>
            <a:off x="6355080" y="1810440"/>
            <a:ext cx="6030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02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11"/>
          <p:cNvSpPr/>
          <p:nvPr/>
        </p:nvSpPr>
        <p:spPr>
          <a:xfrm>
            <a:off x="7141320" y="1618560"/>
            <a:ext cx="39132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Equipment and protocols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 12"/>
          <p:cNvSpPr/>
          <p:nvPr/>
        </p:nvSpPr>
        <p:spPr>
          <a:xfrm>
            <a:off x="7141320" y="2002680"/>
            <a:ext cx="3885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Switching, routing, addressing, device selection, wireless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13"/>
          <p:cNvSpPr/>
          <p:nvPr/>
        </p:nvSpPr>
        <p:spPr>
          <a:xfrm>
            <a:off x="511920" y="2944440"/>
            <a:ext cx="5230080" cy="12430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889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Shape 14"/>
          <p:cNvSpPr/>
          <p:nvPr/>
        </p:nvSpPr>
        <p:spPr>
          <a:xfrm>
            <a:off x="731520" y="3200400"/>
            <a:ext cx="603000" cy="60300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15"/>
          <p:cNvSpPr/>
          <p:nvPr/>
        </p:nvSpPr>
        <p:spPr>
          <a:xfrm>
            <a:off x="731520" y="3364920"/>
            <a:ext cx="6030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03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16"/>
          <p:cNvSpPr/>
          <p:nvPr/>
        </p:nvSpPr>
        <p:spPr>
          <a:xfrm>
            <a:off x="1517760" y="3173040"/>
            <a:ext cx="39132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network operations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Text 17"/>
          <p:cNvSpPr/>
          <p:nvPr/>
        </p:nvSpPr>
        <p:spPr>
          <a:xfrm>
            <a:off x="1517760" y="3557160"/>
            <a:ext cx="3885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Capacity, change control, incident response, baselines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Shape 18"/>
          <p:cNvSpPr/>
          <p:nvPr/>
        </p:nvSpPr>
        <p:spPr>
          <a:xfrm>
            <a:off x="6135480" y="2944440"/>
            <a:ext cx="5230080" cy="12430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889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Shape 19"/>
          <p:cNvSpPr/>
          <p:nvPr/>
        </p:nvSpPr>
        <p:spPr>
          <a:xfrm>
            <a:off x="6355080" y="3200400"/>
            <a:ext cx="603000" cy="603000"/>
          </a:xfrm>
          <a:prstGeom prst="ellipse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20"/>
          <p:cNvSpPr/>
          <p:nvPr/>
        </p:nvSpPr>
        <p:spPr>
          <a:xfrm>
            <a:off x="6355080" y="3364920"/>
            <a:ext cx="6030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04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21"/>
          <p:cNvSpPr/>
          <p:nvPr/>
        </p:nvSpPr>
        <p:spPr>
          <a:xfrm>
            <a:off x="7141320" y="3173040"/>
            <a:ext cx="39132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Campus security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22"/>
          <p:cNvSpPr/>
          <p:nvPr/>
        </p:nvSpPr>
        <p:spPr>
          <a:xfrm>
            <a:off x="7141320" y="3557160"/>
            <a:ext cx="3885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Security zones, AUP, firewall placement, hardening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Shape 23"/>
          <p:cNvSpPr/>
          <p:nvPr/>
        </p:nvSpPr>
        <p:spPr>
          <a:xfrm>
            <a:off x="511920" y="4498920"/>
            <a:ext cx="5230080" cy="12430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889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24"/>
          <p:cNvSpPr/>
          <p:nvPr/>
        </p:nvSpPr>
        <p:spPr>
          <a:xfrm>
            <a:off x="731520" y="4754880"/>
            <a:ext cx="603000" cy="60300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25"/>
          <p:cNvSpPr/>
          <p:nvPr/>
        </p:nvSpPr>
        <p:spPr>
          <a:xfrm>
            <a:off x="731520" y="4919400"/>
            <a:ext cx="6030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05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26"/>
          <p:cNvSpPr/>
          <p:nvPr/>
        </p:nvSpPr>
        <p:spPr>
          <a:xfrm>
            <a:off x="1517760" y="4727520"/>
            <a:ext cx="39132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Instrumentation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7"/>
          <p:cNvSpPr/>
          <p:nvPr/>
        </p:nvSpPr>
        <p:spPr>
          <a:xfrm>
            <a:off x="1517760" y="5111640"/>
            <a:ext cx="3885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Monitoring, telemetry, logging, configuration management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8"/>
          <p:cNvSpPr/>
          <p:nvPr/>
        </p:nvSpPr>
        <p:spPr>
          <a:xfrm>
            <a:off x="6135480" y="4498920"/>
            <a:ext cx="5230080" cy="12430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889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9"/>
          <p:cNvSpPr/>
          <p:nvPr/>
        </p:nvSpPr>
        <p:spPr>
          <a:xfrm>
            <a:off x="6355080" y="4754880"/>
            <a:ext cx="603000" cy="603000"/>
          </a:xfrm>
          <a:prstGeom prst="ellipse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30"/>
          <p:cNvSpPr/>
          <p:nvPr/>
        </p:nvSpPr>
        <p:spPr>
          <a:xfrm>
            <a:off x="6355080" y="4919400"/>
            <a:ext cx="60300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06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31"/>
          <p:cNvSpPr/>
          <p:nvPr/>
        </p:nvSpPr>
        <p:spPr>
          <a:xfrm>
            <a:off x="7141320" y="4727520"/>
            <a:ext cx="39132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Networking roundtable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32"/>
          <p:cNvSpPr/>
          <p:nvPr/>
        </p:nvSpPr>
        <p:spPr>
          <a:xfrm>
            <a:off x="7141320" y="5111640"/>
            <a:ext cx="3885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Scenario review, group decisions, action planning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sldNum" idx="6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Core Operations Lifecycle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8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Reliable service comes from routine discipline, not only from high-end equipment.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9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0" name="Shape 3"/>
          <p:cNvSpPr/>
          <p:nvPr/>
        </p:nvSpPr>
        <p:spPr>
          <a:xfrm>
            <a:off x="640080" y="2011680"/>
            <a:ext cx="968760" cy="96876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1" name="Text 4"/>
          <p:cNvSpPr/>
          <p:nvPr/>
        </p:nvSpPr>
        <p:spPr>
          <a:xfrm>
            <a:off x="640080" y="2340720"/>
            <a:ext cx="968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2" name="Text 5"/>
          <p:cNvSpPr/>
          <p:nvPr/>
        </p:nvSpPr>
        <p:spPr>
          <a:xfrm>
            <a:off x="438840" y="320040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Baseline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3" name="Text 6"/>
          <p:cNvSpPr/>
          <p:nvPr/>
        </p:nvSpPr>
        <p:spPr>
          <a:xfrm>
            <a:off x="109800" y="3529440"/>
            <a:ext cx="202968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Document topology, addressing, hardware, software, services, and normal performance.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4" name="Shape 7"/>
          <p:cNvSpPr/>
          <p:nvPr/>
        </p:nvSpPr>
        <p:spPr>
          <a:xfrm>
            <a:off x="1682280" y="2496240"/>
            <a:ext cx="1106640" cy="360"/>
          </a:xfrm>
          <a:prstGeom prst="line">
            <a:avLst/>
          </a:prstGeom>
          <a:ln w="16510">
            <a:solidFill>
              <a:srgbClr val="9CC9C3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5" name="Shape 8"/>
          <p:cNvSpPr/>
          <p:nvPr/>
        </p:nvSpPr>
        <p:spPr>
          <a:xfrm>
            <a:off x="2926080" y="2011680"/>
            <a:ext cx="968760" cy="96876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6" name="Text 9"/>
          <p:cNvSpPr/>
          <p:nvPr/>
        </p:nvSpPr>
        <p:spPr>
          <a:xfrm>
            <a:off x="2926080" y="2340720"/>
            <a:ext cx="968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7" name="Text 10"/>
          <p:cNvSpPr/>
          <p:nvPr/>
        </p:nvSpPr>
        <p:spPr>
          <a:xfrm>
            <a:off x="2724840" y="320040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Monitor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8" name="Text 11"/>
          <p:cNvSpPr/>
          <p:nvPr/>
        </p:nvSpPr>
        <p:spPr>
          <a:xfrm>
            <a:off x="2395800" y="3529440"/>
            <a:ext cx="202968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Collect availability, latency, packet loss, utilization, environmental data, logs, and flow data.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9" name="Shape 12"/>
          <p:cNvSpPr/>
          <p:nvPr/>
        </p:nvSpPr>
        <p:spPr>
          <a:xfrm>
            <a:off x="3968280" y="2496240"/>
            <a:ext cx="1106640" cy="360"/>
          </a:xfrm>
          <a:prstGeom prst="line">
            <a:avLst/>
          </a:prstGeom>
          <a:ln w="16510">
            <a:solidFill>
              <a:srgbClr val="9CC9C3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0" name="Shape 13"/>
          <p:cNvSpPr/>
          <p:nvPr/>
        </p:nvSpPr>
        <p:spPr>
          <a:xfrm>
            <a:off x="5212080" y="2011680"/>
            <a:ext cx="968760" cy="96876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1" name="Text 14"/>
          <p:cNvSpPr/>
          <p:nvPr/>
        </p:nvSpPr>
        <p:spPr>
          <a:xfrm>
            <a:off x="5212080" y="2340720"/>
            <a:ext cx="968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2" name="Text 15"/>
          <p:cNvSpPr/>
          <p:nvPr/>
        </p:nvSpPr>
        <p:spPr>
          <a:xfrm>
            <a:off x="5010840" y="320040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Review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3" name="Text 16"/>
          <p:cNvSpPr/>
          <p:nvPr/>
        </p:nvSpPr>
        <p:spPr>
          <a:xfrm>
            <a:off x="4681800" y="3529440"/>
            <a:ext cx="202968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Check capacity trends, recurring incidents, configuration drift, and security events.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4" name="Shape 17"/>
          <p:cNvSpPr/>
          <p:nvPr/>
        </p:nvSpPr>
        <p:spPr>
          <a:xfrm>
            <a:off x="6254280" y="2496240"/>
            <a:ext cx="1106640" cy="360"/>
          </a:xfrm>
          <a:prstGeom prst="line">
            <a:avLst/>
          </a:prstGeom>
          <a:ln w="16510">
            <a:solidFill>
              <a:srgbClr val="9CC9C3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5" name="Shape 18"/>
          <p:cNvSpPr/>
          <p:nvPr/>
        </p:nvSpPr>
        <p:spPr>
          <a:xfrm>
            <a:off x="7498080" y="2011680"/>
            <a:ext cx="968760" cy="96876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6" name="Text 19"/>
          <p:cNvSpPr/>
          <p:nvPr/>
        </p:nvSpPr>
        <p:spPr>
          <a:xfrm>
            <a:off x="7498080" y="2340720"/>
            <a:ext cx="968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7" name="Text 20"/>
          <p:cNvSpPr/>
          <p:nvPr/>
        </p:nvSpPr>
        <p:spPr>
          <a:xfrm>
            <a:off x="7296840" y="320040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Change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8" name="Text 21"/>
          <p:cNvSpPr/>
          <p:nvPr/>
        </p:nvSpPr>
        <p:spPr>
          <a:xfrm>
            <a:off x="6967800" y="3529440"/>
            <a:ext cx="202968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Plan, test, approve, implement, verify, document, and prepare rollback.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9" name="Shape 22"/>
          <p:cNvSpPr/>
          <p:nvPr/>
        </p:nvSpPr>
        <p:spPr>
          <a:xfrm>
            <a:off x="8540280" y="2496240"/>
            <a:ext cx="1106640" cy="360"/>
          </a:xfrm>
          <a:prstGeom prst="line">
            <a:avLst/>
          </a:prstGeom>
          <a:ln w="16510">
            <a:solidFill>
              <a:srgbClr val="9CC9C3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0" name="Shape 23"/>
          <p:cNvSpPr/>
          <p:nvPr/>
        </p:nvSpPr>
        <p:spPr>
          <a:xfrm>
            <a:off x="9784080" y="2011680"/>
            <a:ext cx="968760" cy="968760"/>
          </a:xfrm>
          <a:prstGeom prst="ellipse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1" name="Text 24"/>
          <p:cNvSpPr/>
          <p:nvPr/>
        </p:nvSpPr>
        <p:spPr>
          <a:xfrm>
            <a:off x="9784080" y="2340720"/>
            <a:ext cx="968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2" name="Text 25"/>
          <p:cNvSpPr/>
          <p:nvPr/>
        </p:nvSpPr>
        <p:spPr>
          <a:xfrm>
            <a:off x="9582840" y="320040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Improve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3" name="Text 26"/>
          <p:cNvSpPr/>
          <p:nvPr/>
        </p:nvSpPr>
        <p:spPr>
          <a:xfrm>
            <a:off x="9253800" y="3529440"/>
            <a:ext cx="202968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Remove single points of failure, refresh lifecycle risks, and automate repetitive checks.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4" name="Shape 27"/>
          <p:cNvSpPr/>
          <p:nvPr/>
        </p:nvSpPr>
        <p:spPr>
          <a:xfrm>
            <a:off x="658440" y="5029200"/>
            <a:ext cx="10853640" cy="630720"/>
          </a:xfrm>
          <a:prstGeom prst="roundRect">
            <a:avLst>
              <a:gd name="adj" fmla="val 10145"/>
            </a:avLst>
          </a:prstGeom>
          <a:solidFill>
            <a:srgbClr val="FFF8E8"/>
          </a:solidFill>
          <a:ln w="10160">
            <a:solidFill>
              <a:srgbClr val="F2D0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5" name="Text 28"/>
          <p:cNvSpPr/>
          <p:nvPr/>
        </p:nvSpPr>
        <p:spPr>
          <a:xfrm>
            <a:off x="1005840" y="5239440"/>
            <a:ext cx="101494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70" b="1" u="none" strike="noStrike">
                <a:solidFill>
                  <a:srgbClr val="7A4B00"/>
                </a:solidFill>
                <a:effectLst/>
                <a:uFillTx/>
                <a:latin typeface="Aptos"/>
                <a:ea typeface="Aptos"/>
              </a:rPr>
              <a:t>Operating principle: Every change should leave the network in a better documented and more observable state than before.</a:t>
            </a:r>
            <a:endParaRPr lang="en-US" sz="12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6" name="PlaceHolder 1"/>
          <p:cNvSpPr>
            <a:spLocks noGrp="1"/>
          </p:cNvSpPr>
          <p:nvPr>
            <p:ph type="sldNum" idx="29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32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Monitoring Stack: From Device Signals to Action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8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multiple data sources. No single tool explains every incident.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9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0" name="Shape 3"/>
          <p:cNvSpPr/>
          <p:nvPr/>
        </p:nvSpPr>
        <p:spPr>
          <a:xfrm>
            <a:off x="567000" y="1417320"/>
            <a:ext cx="11045520" cy="749520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1" name="Shape 4"/>
          <p:cNvSpPr/>
          <p:nvPr/>
        </p:nvSpPr>
        <p:spPr>
          <a:xfrm>
            <a:off x="749880" y="1563480"/>
            <a:ext cx="1992960" cy="456840"/>
          </a:xfrm>
          <a:prstGeom prst="roundRect">
            <a:avLst>
              <a:gd name="adj" fmla="val 10000"/>
            </a:avLst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2" name="Text 5"/>
          <p:cNvSpPr/>
          <p:nvPr/>
        </p:nvSpPr>
        <p:spPr>
          <a:xfrm>
            <a:off x="887040" y="1691640"/>
            <a:ext cx="17186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Network devices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3" name="Text 6"/>
          <p:cNvSpPr/>
          <p:nvPr/>
        </p:nvSpPr>
        <p:spPr>
          <a:xfrm>
            <a:off x="3026520" y="1645920"/>
            <a:ext cx="8073720" cy="21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Interface status, errors, CPU, memory, temperature, optical levels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4" name="Shape 7"/>
          <p:cNvSpPr/>
          <p:nvPr/>
        </p:nvSpPr>
        <p:spPr>
          <a:xfrm>
            <a:off x="567000" y="2450520"/>
            <a:ext cx="11045520" cy="749520"/>
          </a:xfrm>
          <a:prstGeom prst="roundRect">
            <a:avLst>
              <a:gd name="adj" fmla="val 7317"/>
            </a:avLst>
          </a:prstGeom>
          <a:solidFill>
            <a:srgbClr val="F2F7F9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5" name="Shape 8"/>
          <p:cNvSpPr/>
          <p:nvPr/>
        </p:nvSpPr>
        <p:spPr>
          <a:xfrm>
            <a:off x="749880" y="2597040"/>
            <a:ext cx="1992960" cy="456840"/>
          </a:xfrm>
          <a:prstGeom prst="roundRect">
            <a:avLst>
              <a:gd name="adj" fmla="val 10000"/>
            </a:avLst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6" name="Text 9"/>
          <p:cNvSpPr/>
          <p:nvPr/>
        </p:nvSpPr>
        <p:spPr>
          <a:xfrm>
            <a:off x="887040" y="2724840"/>
            <a:ext cx="17186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Telemetry collectors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7" name="Text 10"/>
          <p:cNvSpPr/>
          <p:nvPr/>
        </p:nvSpPr>
        <p:spPr>
          <a:xfrm>
            <a:off x="3026520" y="2679120"/>
            <a:ext cx="8073720" cy="21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SNMPv3, streaming telemetry, Syslog, NetFlow/IPFIX, traps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8" name="Shape 11"/>
          <p:cNvSpPr/>
          <p:nvPr/>
        </p:nvSpPr>
        <p:spPr>
          <a:xfrm>
            <a:off x="567000" y="3483720"/>
            <a:ext cx="11045520" cy="749520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9" name="Shape 12"/>
          <p:cNvSpPr/>
          <p:nvPr/>
        </p:nvSpPr>
        <p:spPr>
          <a:xfrm>
            <a:off x="749880" y="3630240"/>
            <a:ext cx="1992960" cy="456840"/>
          </a:xfrm>
          <a:prstGeom prst="roundRect">
            <a:avLst>
              <a:gd name="adj" fmla="val 10000"/>
            </a:avLst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0" name="Text 13"/>
          <p:cNvSpPr/>
          <p:nvPr/>
        </p:nvSpPr>
        <p:spPr>
          <a:xfrm>
            <a:off x="887040" y="3758040"/>
            <a:ext cx="17186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Analytics and dashboards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1" name="Text 14"/>
          <p:cNvSpPr/>
          <p:nvPr/>
        </p:nvSpPr>
        <p:spPr>
          <a:xfrm>
            <a:off x="3026520" y="3712320"/>
            <a:ext cx="8073720" cy="21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Availability, traffic, latency, capacity, inventory, topology, service views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2" name="Shape 15"/>
          <p:cNvSpPr/>
          <p:nvPr/>
        </p:nvSpPr>
        <p:spPr>
          <a:xfrm>
            <a:off x="567000" y="4517280"/>
            <a:ext cx="11045520" cy="749520"/>
          </a:xfrm>
          <a:prstGeom prst="roundRect">
            <a:avLst>
              <a:gd name="adj" fmla="val 7317"/>
            </a:avLst>
          </a:prstGeom>
          <a:solidFill>
            <a:srgbClr val="F2F7F9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3" name="Shape 16"/>
          <p:cNvSpPr/>
          <p:nvPr/>
        </p:nvSpPr>
        <p:spPr>
          <a:xfrm>
            <a:off x="749880" y="4663440"/>
            <a:ext cx="1992960" cy="456840"/>
          </a:xfrm>
          <a:prstGeom prst="roundRect">
            <a:avLst>
              <a:gd name="adj" fmla="val 10000"/>
            </a:avLst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4" name="Text 17"/>
          <p:cNvSpPr/>
          <p:nvPr/>
        </p:nvSpPr>
        <p:spPr>
          <a:xfrm>
            <a:off x="887040" y="4791600"/>
            <a:ext cx="17186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Operations workflow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5" name="Text 18"/>
          <p:cNvSpPr/>
          <p:nvPr/>
        </p:nvSpPr>
        <p:spPr>
          <a:xfrm>
            <a:off x="3026520" y="4745880"/>
            <a:ext cx="8073720" cy="21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Alert routing, ticketing, escalation, incident notes, post-incident action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6" name="Shape 19"/>
          <p:cNvSpPr/>
          <p:nvPr/>
        </p:nvSpPr>
        <p:spPr>
          <a:xfrm>
            <a:off x="3337560" y="5641920"/>
            <a:ext cx="4525920" cy="255600"/>
          </a:xfrm>
          <a:prstGeom prst="roundRect">
            <a:avLst>
              <a:gd name="adj" fmla="val 21429"/>
            </a:avLst>
          </a:prstGeom>
          <a:solidFill>
            <a:srgbClr val="DDF4F0"/>
          </a:solidFill>
          <a:ln w="12700">
            <a:solidFill>
              <a:srgbClr val="DDF4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7" name="Text 20"/>
          <p:cNvSpPr/>
          <p:nvPr/>
        </p:nvSpPr>
        <p:spPr>
          <a:xfrm>
            <a:off x="3420000" y="5682960"/>
            <a:ext cx="436140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Aim for actionable alerts, not a dashboard full of noise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8" name="PlaceHolder 1"/>
          <p:cNvSpPr>
            <a:spLocks noGrp="1"/>
          </p:cNvSpPr>
          <p:nvPr>
            <p:ph type="sldNum" idx="30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33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Capacity, Baselines, and Performance Management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0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You need normal behaviour before you can recognize abnormal behaviour.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1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2" name="Shape 3"/>
          <p:cNvSpPr/>
          <p:nvPr/>
        </p:nvSpPr>
        <p:spPr>
          <a:xfrm>
            <a:off x="511920" y="1353240"/>
            <a:ext cx="5230080" cy="12798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3" name="Shape 4"/>
          <p:cNvSpPr/>
          <p:nvPr/>
        </p:nvSpPr>
        <p:spPr>
          <a:xfrm>
            <a:off x="511920" y="1353240"/>
            <a:ext cx="72720" cy="127980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4" name="Text 5"/>
          <p:cNvSpPr/>
          <p:nvPr/>
        </p:nvSpPr>
        <p:spPr>
          <a:xfrm>
            <a:off x="713160" y="151776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Availability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5" name="Text 6"/>
          <p:cNvSpPr/>
          <p:nvPr/>
        </p:nvSpPr>
        <p:spPr>
          <a:xfrm>
            <a:off x="713160" y="1883520"/>
            <a:ext cx="4882680" cy="62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Device, link, DNS, DHCP, authentication, and internet reachability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6" name="Shape 7"/>
          <p:cNvSpPr/>
          <p:nvPr/>
        </p:nvSpPr>
        <p:spPr>
          <a:xfrm>
            <a:off x="6144840" y="1353240"/>
            <a:ext cx="5230080" cy="12798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7" name="Shape 8"/>
          <p:cNvSpPr/>
          <p:nvPr/>
        </p:nvSpPr>
        <p:spPr>
          <a:xfrm>
            <a:off x="6144840" y="1353240"/>
            <a:ext cx="72720" cy="127980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8" name="Text 9"/>
          <p:cNvSpPr/>
          <p:nvPr/>
        </p:nvSpPr>
        <p:spPr>
          <a:xfrm>
            <a:off x="6346080" y="151776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Performance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9" name="Text 10"/>
          <p:cNvSpPr/>
          <p:nvPr/>
        </p:nvSpPr>
        <p:spPr>
          <a:xfrm>
            <a:off x="6346080" y="1883520"/>
            <a:ext cx="4882680" cy="62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Latency, packet loss, jitter, interface utilization, Wi-Fi retries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0" name="Shape 11"/>
          <p:cNvSpPr/>
          <p:nvPr/>
        </p:nvSpPr>
        <p:spPr>
          <a:xfrm>
            <a:off x="511920" y="3017520"/>
            <a:ext cx="5230080" cy="12798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1" name="Shape 12"/>
          <p:cNvSpPr/>
          <p:nvPr/>
        </p:nvSpPr>
        <p:spPr>
          <a:xfrm>
            <a:off x="511920" y="3017520"/>
            <a:ext cx="72720" cy="127980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2" name="Text 13"/>
          <p:cNvSpPr/>
          <p:nvPr/>
        </p:nvSpPr>
        <p:spPr>
          <a:xfrm>
            <a:off x="713160" y="318204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Health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3" name="Text 14"/>
          <p:cNvSpPr/>
          <p:nvPr/>
        </p:nvSpPr>
        <p:spPr>
          <a:xfrm>
            <a:off x="713160" y="3547800"/>
            <a:ext cx="4882680" cy="62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CPU, memory, temperatures, power supply, optical Rx/Tx, errors/discards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4" name="Shape 15"/>
          <p:cNvSpPr/>
          <p:nvPr/>
        </p:nvSpPr>
        <p:spPr>
          <a:xfrm>
            <a:off x="6144840" y="3017520"/>
            <a:ext cx="5230080" cy="12798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5" name="Shape 16"/>
          <p:cNvSpPr/>
          <p:nvPr/>
        </p:nvSpPr>
        <p:spPr>
          <a:xfrm>
            <a:off x="6144840" y="3017520"/>
            <a:ext cx="72720" cy="127980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6" name="Text 17"/>
          <p:cNvSpPr/>
          <p:nvPr/>
        </p:nvSpPr>
        <p:spPr>
          <a:xfrm>
            <a:off x="6346080" y="318204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Security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7" name="Text 18"/>
          <p:cNvSpPr/>
          <p:nvPr/>
        </p:nvSpPr>
        <p:spPr>
          <a:xfrm>
            <a:off x="6346080" y="3547800"/>
            <a:ext cx="4882680" cy="62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Authentication failures, port violations, blocked traffic, config changes, anomalies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8" name="Shape 19"/>
          <p:cNvSpPr/>
          <p:nvPr/>
        </p:nvSpPr>
        <p:spPr>
          <a:xfrm>
            <a:off x="511920" y="5020200"/>
            <a:ext cx="11100600" cy="749520"/>
          </a:xfrm>
          <a:prstGeom prst="roundRect">
            <a:avLst>
              <a:gd name="adj" fmla="val 8537"/>
            </a:avLst>
          </a:prstGeom>
          <a:solidFill>
            <a:srgbClr val="EEF8F7"/>
          </a:solidFill>
          <a:ln w="10160">
            <a:solidFill>
              <a:srgbClr val="BCEB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9" name="Text 20"/>
          <p:cNvSpPr/>
          <p:nvPr/>
        </p:nvSpPr>
        <p:spPr>
          <a:xfrm>
            <a:off x="813960" y="5276160"/>
            <a:ext cx="1046952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Baseline practice: record normal busy-hour utilization and latency. Start investigation when trends change, not only when a link goes down.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0" name="PlaceHolder 1"/>
          <p:cNvSpPr>
            <a:spLocks noGrp="1"/>
          </p:cNvSpPr>
          <p:nvPr>
            <p:ph type="sldNum" idx="31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34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Operational Controls: Change Management and Incident Response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2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Small process controls prevent repeat outages and shorten recovery time.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3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4" name="Shape 3"/>
          <p:cNvSpPr/>
          <p:nvPr/>
        </p:nvSpPr>
        <p:spPr>
          <a:xfrm>
            <a:off x="511920" y="1344240"/>
            <a:ext cx="5303160" cy="4443480"/>
          </a:xfrm>
          <a:prstGeom prst="roundRect">
            <a:avLst>
              <a:gd name="adj" fmla="val 164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5" name="Shape 4"/>
          <p:cNvSpPr/>
          <p:nvPr/>
        </p:nvSpPr>
        <p:spPr>
          <a:xfrm>
            <a:off x="511920" y="1344240"/>
            <a:ext cx="72720" cy="444348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6" name="Text 5"/>
          <p:cNvSpPr/>
          <p:nvPr/>
        </p:nvSpPr>
        <p:spPr>
          <a:xfrm>
            <a:off x="713160" y="1508760"/>
            <a:ext cx="49557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Change checklist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7" name="Text 6"/>
          <p:cNvSpPr/>
          <p:nvPr/>
        </p:nvSpPr>
        <p:spPr>
          <a:xfrm>
            <a:off x="713160" y="1874520"/>
            <a:ext cx="4955760" cy="378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Define the objective and expected outcome.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Record affected services and dependencies.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Prepare the implementation steps and verification tests.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Define a rollback trigger and rollback steps.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Get peer review or approval based on impact.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Update documentation after the change.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8" name="Shape 7"/>
          <p:cNvSpPr/>
          <p:nvPr/>
        </p:nvSpPr>
        <p:spPr>
          <a:xfrm>
            <a:off x="6263640" y="1344240"/>
            <a:ext cx="5303160" cy="4443480"/>
          </a:xfrm>
          <a:prstGeom prst="roundRect">
            <a:avLst>
              <a:gd name="adj" fmla="val 164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9" name="Shape 8"/>
          <p:cNvSpPr/>
          <p:nvPr/>
        </p:nvSpPr>
        <p:spPr>
          <a:xfrm>
            <a:off x="6263640" y="1344240"/>
            <a:ext cx="72720" cy="444348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0" name="Text 9"/>
          <p:cNvSpPr/>
          <p:nvPr/>
        </p:nvSpPr>
        <p:spPr>
          <a:xfrm>
            <a:off x="6464880" y="1508760"/>
            <a:ext cx="49557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Incident checklist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1" name="Text 10"/>
          <p:cNvSpPr/>
          <p:nvPr/>
        </p:nvSpPr>
        <p:spPr>
          <a:xfrm>
            <a:off x="6464880" y="1874520"/>
            <a:ext cx="4955760" cy="378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Confirm impact and scope.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Preserve useful logs and device state.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Stabilize the service before optimizing.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Communicate concise status updates.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Record the root cause, contributing factors, and follow-up actions.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• Turn the lesson into a monitoring or design improvement.</a:t>
            </a:r>
            <a:endParaRPr lang="en-US" sz="12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2" name="PlaceHolder 1"/>
          <p:cNvSpPr>
            <a:spLocks noGrp="1"/>
          </p:cNvSpPr>
          <p:nvPr>
            <p:ph type="sldNum" idx="32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35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Operations Lab 4: Diagnose the Campus Before Users Call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4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a structured method to isolate a performance complaint.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5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6" name="Shape 3"/>
          <p:cNvSpPr/>
          <p:nvPr/>
        </p:nvSpPr>
        <p:spPr>
          <a:xfrm>
            <a:off x="548640" y="1325880"/>
            <a:ext cx="110181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7" name="Shape 4"/>
          <p:cNvSpPr/>
          <p:nvPr/>
        </p:nvSpPr>
        <p:spPr>
          <a:xfrm>
            <a:off x="749880" y="1490400"/>
            <a:ext cx="292320" cy="292320"/>
          </a:xfrm>
          <a:prstGeom prst="ellipse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8" name="Text 5"/>
          <p:cNvSpPr/>
          <p:nvPr/>
        </p:nvSpPr>
        <p:spPr>
          <a:xfrm>
            <a:off x="749880" y="15454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9" name="Text 6"/>
          <p:cNvSpPr/>
          <p:nvPr/>
        </p:nvSpPr>
        <p:spPr>
          <a:xfrm>
            <a:off x="1188720" y="1472040"/>
            <a:ext cx="205704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Situation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0" name="Text 7"/>
          <p:cNvSpPr/>
          <p:nvPr/>
        </p:nvSpPr>
        <p:spPr>
          <a:xfrm>
            <a:off x="3090600" y="1472040"/>
            <a:ext cx="78818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Students report slow access to the digital library between 10:00 and 12:00.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1" name="Shape 8"/>
          <p:cNvSpPr/>
          <p:nvPr/>
        </p:nvSpPr>
        <p:spPr>
          <a:xfrm>
            <a:off x="548640" y="2157840"/>
            <a:ext cx="11018160" cy="639720"/>
          </a:xfrm>
          <a:prstGeom prst="roundRect">
            <a:avLst>
              <a:gd name="adj" fmla="val 8571"/>
            </a:avLst>
          </a:prstGeom>
          <a:solidFill>
            <a:srgbClr val="F2F7F9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2" name="Shape 9"/>
          <p:cNvSpPr/>
          <p:nvPr/>
        </p:nvSpPr>
        <p:spPr>
          <a:xfrm>
            <a:off x="749880" y="2322720"/>
            <a:ext cx="292320" cy="29232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3" name="Text 10"/>
          <p:cNvSpPr/>
          <p:nvPr/>
        </p:nvSpPr>
        <p:spPr>
          <a:xfrm>
            <a:off x="749880" y="23774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4" name="Text 11"/>
          <p:cNvSpPr/>
          <p:nvPr/>
        </p:nvSpPr>
        <p:spPr>
          <a:xfrm>
            <a:off x="1188720" y="2304360"/>
            <a:ext cx="205704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Collect evidence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5" name="Text 12"/>
          <p:cNvSpPr/>
          <p:nvPr/>
        </p:nvSpPr>
        <p:spPr>
          <a:xfrm>
            <a:off x="3090600" y="2304360"/>
            <a:ext cx="78818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Check interface utilization, packet loss, Wi-Fi client counts, DNS response, and firewall sessions.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6" name="Shape 13"/>
          <p:cNvSpPr/>
          <p:nvPr/>
        </p:nvSpPr>
        <p:spPr>
          <a:xfrm>
            <a:off x="548640" y="2990160"/>
            <a:ext cx="110181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7" name="Shape 14"/>
          <p:cNvSpPr/>
          <p:nvPr/>
        </p:nvSpPr>
        <p:spPr>
          <a:xfrm>
            <a:off x="749880" y="315468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8" name="Text 15"/>
          <p:cNvSpPr/>
          <p:nvPr/>
        </p:nvSpPr>
        <p:spPr>
          <a:xfrm>
            <a:off x="749880" y="32094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9" name="Text 16"/>
          <p:cNvSpPr/>
          <p:nvPr/>
        </p:nvSpPr>
        <p:spPr>
          <a:xfrm>
            <a:off x="1188720" y="3136320"/>
            <a:ext cx="205704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Form hypotheses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0" name="Text 17"/>
          <p:cNvSpPr/>
          <p:nvPr/>
        </p:nvSpPr>
        <p:spPr>
          <a:xfrm>
            <a:off x="3090600" y="3136320"/>
            <a:ext cx="78818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Congested uplink? RF capacity issue? DNS delay? Firewall policy? Server capacity?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1" name="Shape 18"/>
          <p:cNvSpPr/>
          <p:nvPr/>
        </p:nvSpPr>
        <p:spPr>
          <a:xfrm>
            <a:off x="548640" y="3822120"/>
            <a:ext cx="11018160" cy="639720"/>
          </a:xfrm>
          <a:prstGeom prst="roundRect">
            <a:avLst>
              <a:gd name="adj" fmla="val 8571"/>
            </a:avLst>
          </a:prstGeom>
          <a:solidFill>
            <a:srgbClr val="F2F7F9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2" name="Shape 19"/>
          <p:cNvSpPr/>
          <p:nvPr/>
        </p:nvSpPr>
        <p:spPr>
          <a:xfrm>
            <a:off x="749880" y="398664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3" name="Text 20"/>
          <p:cNvSpPr/>
          <p:nvPr/>
        </p:nvSpPr>
        <p:spPr>
          <a:xfrm>
            <a:off x="749880" y="404172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4" name="Text 21"/>
          <p:cNvSpPr/>
          <p:nvPr/>
        </p:nvSpPr>
        <p:spPr>
          <a:xfrm>
            <a:off x="1188720" y="3968640"/>
            <a:ext cx="205704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Test one layer at a time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5" name="Text 22"/>
          <p:cNvSpPr/>
          <p:nvPr/>
        </p:nvSpPr>
        <p:spPr>
          <a:xfrm>
            <a:off x="3090600" y="3968640"/>
            <a:ext cx="78818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Compare wired vs wireless, local vs remote, IPv4 vs IPv6, and normal vs affected times.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6" name="Shape 23"/>
          <p:cNvSpPr/>
          <p:nvPr/>
        </p:nvSpPr>
        <p:spPr>
          <a:xfrm>
            <a:off x="548640" y="4654440"/>
            <a:ext cx="110181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889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7" name="Shape 24"/>
          <p:cNvSpPr/>
          <p:nvPr/>
        </p:nvSpPr>
        <p:spPr>
          <a:xfrm>
            <a:off x="749880" y="481896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8" name="Text 25"/>
          <p:cNvSpPr/>
          <p:nvPr/>
        </p:nvSpPr>
        <p:spPr>
          <a:xfrm>
            <a:off x="749880" y="48736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9" name="Text 26"/>
          <p:cNvSpPr/>
          <p:nvPr/>
        </p:nvSpPr>
        <p:spPr>
          <a:xfrm>
            <a:off x="1188720" y="4800600"/>
            <a:ext cx="205704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Document outcome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0" name="Text 27"/>
          <p:cNvSpPr/>
          <p:nvPr/>
        </p:nvSpPr>
        <p:spPr>
          <a:xfrm>
            <a:off x="3090600" y="4800600"/>
            <a:ext cx="78818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Record the evidence, root cause, fix, and monitoring metric that would detect recurrence.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1" name="PlaceHolder 1"/>
          <p:cNvSpPr>
            <a:spLocks noGrp="1"/>
          </p:cNvSpPr>
          <p:nvPr>
            <p:ph type="sldNum" idx="33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36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or_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ecor_topbar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ecor_chip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FAA8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xt_chip"/>
          <p:cNvSpPr txBox="1"/>
          <p:nvPr/>
        </p:nvSpPr>
        <p:spPr>
          <a:xfrm>
            <a:off x="502920" y="603504"/>
            <a:ext cx="566928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6" name="txt_title"/>
          <p:cNvSpPr txBox="1"/>
          <p:nvPr/>
        </p:nvSpPr>
        <p:spPr>
          <a:xfrm>
            <a:off x="1234440" y="347472"/>
            <a:ext cx="9875520" cy="38404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500" b="1">
                <a:solidFill>
                  <a:srgbClr val="083742"/>
                </a:solidFill>
                <a:latin typeface="Aptos"/>
              </a:rPr>
              <a:t>Session 03 Quiz: Core Network Operations</a:t>
            </a:r>
          </a:p>
        </p:txBody>
      </p:sp>
      <p:sp>
        <p:nvSpPr>
          <p:cNvPr id="7" name="txt_subtitle"/>
          <p:cNvSpPr txBox="1"/>
          <p:nvPr/>
        </p:nvSpPr>
        <p:spPr>
          <a:xfrm>
            <a:off x="1261872" y="777240"/>
            <a:ext cx="8778240" cy="2560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0">
                <a:solidFill>
                  <a:srgbClr val="526470"/>
                </a:solidFill>
                <a:latin typeface="Aptos"/>
              </a:rPr>
              <a:t>Multiple choice • Select one answer • Part 1 of 2</a:t>
            </a:r>
          </a:p>
        </p:txBody>
      </p:sp>
      <p:sp>
        <p:nvSpPr>
          <p:cNvPr id="8" name="decor_rule"/>
          <p:cNvSpPr/>
          <p:nvPr/>
        </p:nvSpPr>
        <p:spPr>
          <a:xfrm>
            <a:off x="502920" y="1124712"/>
            <a:ext cx="11155680" cy="13716"/>
          </a:xfrm>
          <a:prstGeom prst="rect">
            <a:avLst/>
          </a:prstGeom>
          <a:solidFill>
            <a:srgbClr val="D3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ecor_card"/>
          <p:cNvSpPr/>
          <p:nvPr/>
        </p:nvSpPr>
        <p:spPr>
          <a:xfrm>
            <a:off x="594360" y="135331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ecor_qbadge"/>
          <p:cNvSpPr/>
          <p:nvPr/>
        </p:nvSpPr>
        <p:spPr>
          <a:xfrm>
            <a:off x="758952" y="1491386"/>
            <a:ext cx="384048" cy="384048"/>
          </a:xfrm>
          <a:prstGeom prst="ellipse">
            <a:avLst/>
          </a:prstGeom>
          <a:solidFill>
            <a:srgbClr val="FAA8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xt_badge_1"/>
          <p:cNvSpPr txBox="1"/>
          <p:nvPr/>
        </p:nvSpPr>
        <p:spPr>
          <a:xfrm>
            <a:off x="758952" y="165506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2" name="txt_q_1"/>
          <p:cNvSpPr txBox="1"/>
          <p:nvPr/>
        </p:nvSpPr>
        <p:spPr>
          <a:xfrm>
            <a:off x="1252728" y="149961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What should start the core operations lifecycle?</a:t>
            </a:r>
          </a:p>
        </p:txBody>
      </p:sp>
      <p:sp>
        <p:nvSpPr>
          <p:cNvPr id="13" name="txt_opts_left_1"/>
          <p:cNvSpPr txBox="1"/>
          <p:nvPr/>
        </p:nvSpPr>
        <p:spPr>
          <a:xfrm>
            <a:off x="125272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Baseline normal state
B. Replace all hardware</a:t>
            </a:r>
          </a:p>
        </p:txBody>
      </p:sp>
      <p:sp>
        <p:nvSpPr>
          <p:cNvPr id="14" name="txt_opts_right_1"/>
          <p:cNvSpPr txBox="1"/>
          <p:nvPr/>
        </p:nvSpPr>
        <p:spPr>
          <a:xfrm>
            <a:off x="635050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Disable alerts
D. Wait for complaints</a:t>
            </a:r>
          </a:p>
        </p:txBody>
      </p:sp>
      <p:sp>
        <p:nvSpPr>
          <p:cNvPr id="15" name="decor_card"/>
          <p:cNvSpPr/>
          <p:nvPr/>
        </p:nvSpPr>
        <p:spPr>
          <a:xfrm>
            <a:off x="594360" y="290779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ecor_qbadge"/>
          <p:cNvSpPr/>
          <p:nvPr/>
        </p:nvSpPr>
        <p:spPr>
          <a:xfrm>
            <a:off x="758952" y="3045866"/>
            <a:ext cx="384048" cy="384048"/>
          </a:xfrm>
          <a:prstGeom prst="ellipse">
            <a:avLst/>
          </a:prstGeom>
          <a:solidFill>
            <a:srgbClr val="FAA8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xt_badge_2"/>
          <p:cNvSpPr txBox="1"/>
          <p:nvPr/>
        </p:nvSpPr>
        <p:spPr>
          <a:xfrm>
            <a:off x="758952" y="320954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8" name="txt_q_2"/>
          <p:cNvSpPr txBox="1"/>
          <p:nvPr/>
        </p:nvSpPr>
        <p:spPr>
          <a:xfrm>
            <a:off x="1252728" y="305409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Why use multiple monitoring data sources?</a:t>
            </a:r>
          </a:p>
        </p:txBody>
      </p:sp>
      <p:sp>
        <p:nvSpPr>
          <p:cNvPr id="19" name="txt_opts_left_2"/>
          <p:cNvSpPr txBox="1"/>
          <p:nvPr/>
        </p:nvSpPr>
        <p:spPr>
          <a:xfrm>
            <a:off x="125272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It makes dashboards </a:t>
            </a:r>
            <a:r>
              <a:rPr sz="1260" b="0" dirty="0" err="1">
                <a:solidFill>
                  <a:srgbClr val="526470"/>
                </a:solidFill>
                <a:latin typeface="Aptos"/>
              </a:rPr>
              <a:t>colourful</a:t>
            </a:r>
            <a:r>
              <a:rPr sz="1260" b="0" dirty="0">
                <a:solidFill>
                  <a:srgbClr val="526470"/>
                </a:solidFill>
                <a:latin typeface="Aptos"/>
              </a:rPr>
              <a:t>
B. It removes the need for tickets</a:t>
            </a:r>
          </a:p>
        </p:txBody>
      </p:sp>
      <p:sp>
        <p:nvSpPr>
          <p:cNvPr id="20" name="txt_opts_right_2"/>
          <p:cNvSpPr txBox="1"/>
          <p:nvPr/>
        </p:nvSpPr>
        <p:spPr>
          <a:xfrm>
            <a:off x="635050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No single tool explains every incident
D. It replaces documentation</a:t>
            </a:r>
          </a:p>
        </p:txBody>
      </p:sp>
      <p:sp>
        <p:nvSpPr>
          <p:cNvPr id="21" name="decor_card"/>
          <p:cNvSpPr/>
          <p:nvPr/>
        </p:nvSpPr>
        <p:spPr>
          <a:xfrm>
            <a:off x="594360" y="446227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ecor_qbadge"/>
          <p:cNvSpPr/>
          <p:nvPr/>
        </p:nvSpPr>
        <p:spPr>
          <a:xfrm>
            <a:off x="758952" y="4600346"/>
            <a:ext cx="384048" cy="384048"/>
          </a:xfrm>
          <a:prstGeom prst="ellipse">
            <a:avLst/>
          </a:prstGeom>
          <a:solidFill>
            <a:srgbClr val="FAA8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xt_badge_3"/>
          <p:cNvSpPr txBox="1"/>
          <p:nvPr/>
        </p:nvSpPr>
        <p:spPr>
          <a:xfrm>
            <a:off x="758952" y="476402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4" name="txt_q_3"/>
          <p:cNvSpPr txBox="1"/>
          <p:nvPr/>
        </p:nvSpPr>
        <p:spPr>
          <a:xfrm>
            <a:off x="1252728" y="460857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Which evidence helps confirm a Wi-Fi performance issue?</a:t>
            </a:r>
          </a:p>
        </p:txBody>
      </p:sp>
      <p:sp>
        <p:nvSpPr>
          <p:cNvPr id="25" name="txt_opts_left_3"/>
          <p:cNvSpPr txBox="1"/>
          <p:nvPr/>
        </p:nvSpPr>
        <p:spPr>
          <a:xfrm>
            <a:off x="125272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Rack </a:t>
            </a:r>
            <a:r>
              <a:rPr sz="1260" b="0" dirty="0" err="1">
                <a:solidFill>
                  <a:srgbClr val="526470"/>
                </a:solidFill>
                <a:latin typeface="Aptos"/>
              </a:rPr>
              <a:t>colour</a:t>
            </a:r>
            <a:r>
              <a:rPr sz="1260" b="0" dirty="0">
                <a:solidFill>
                  <a:srgbClr val="526470"/>
                </a:solidFill>
                <a:latin typeface="Aptos"/>
              </a:rPr>
              <a:t>
B. Spare cable count</a:t>
            </a:r>
          </a:p>
        </p:txBody>
      </p:sp>
      <p:sp>
        <p:nvSpPr>
          <p:cNvPr id="26" name="txt_opts_right_3"/>
          <p:cNvSpPr txBox="1"/>
          <p:nvPr/>
        </p:nvSpPr>
        <p:spPr>
          <a:xfrm>
            <a:off x="635050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Software warranty only
D. Retries, client counts, latency, packet loss</a:t>
            </a:r>
          </a:p>
        </p:txBody>
      </p:sp>
      <p:sp>
        <p:nvSpPr>
          <p:cNvPr id="27" name="decor_footer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footer_text"/>
          <p:cNvSpPr txBox="1"/>
          <p:nvPr/>
        </p:nvSpPr>
        <p:spPr>
          <a:xfrm>
            <a:off x="347472" y="6601968"/>
            <a:ext cx="502920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850" b="0">
                <a:solidFill>
                  <a:srgbClr val="E6F5F5"/>
                </a:solidFill>
                <a:latin typeface="Aptos"/>
              </a:rPr>
              <a:t>Campus Network Design &amp; Operations Workshop</a:t>
            </a:r>
          </a:p>
        </p:txBody>
      </p:sp>
      <p:sp>
        <p:nvSpPr>
          <p:cNvPr id="29" name="footer_page"/>
          <p:cNvSpPr txBox="1"/>
          <p:nvPr/>
        </p:nvSpPr>
        <p:spPr>
          <a:xfrm>
            <a:off x="11292840" y="6601968"/>
            <a:ext cx="50292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850">
                <a:solidFill>
                  <a:srgbClr val="E6F5F5"/>
                </a:solidFill>
                <a:latin typeface="Aptos"/>
              </a:rPr>
              <a:t>37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48FAEE1-DBC7-1E1D-6091-A45E8B0F2A73}"/>
              </a:ext>
            </a:extLst>
          </p:cNvPr>
          <p:cNvCxnSpPr/>
          <p:nvPr/>
        </p:nvCxnSpPr>
        <p:spPr>
          <a:xfrm flipH="1">
            <a:off x="3033252" y="2074607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97484E7-31E9-D1B9-F848-7EEC61EB4176}"/>
              </a:ext>
            </a:extLst>
          </p:cNvPr>
          <p:cNvCxnSpPr/>
          <p:nvPr/>
        </p:nvCxnSpPr>
        <p:spPr>
          <a:xfrm flipH="1">
            <a:off x="9493045" y="5368413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4" grpId="0"/>
      <p:bldP spid="25" grpId="0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3" name="Shape 1"/>
          <p:cNvSpPr/>
          <p:nvPr/>
        </p:nvSpPr>
        <p:spPr>
          <a:xfrm rot="1200000">
            <a:off x="7680960" y="-1554480"/>
            <a:ext cx="5760360" cy="5760360"/>
          </a:xfrm>
          <a:prstGeom prst="arc">
            <a:avLst>
              <a:gd name="adj1" fmla="val 16200000"/>
              <a:gd name="adj2" fmla="val 0"/>
            </a:avLst>
          </a:prstGeom>
          <a:noFill/>
          <a:ln w="25400">
            <a:solidFill>
              <a:srgbClr val="D94F4F">
                <a:alpha val="5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4" name="Shape 2"/>
          <p:cNvSpPr/>
          <p:nvPr/>
        </p:nvSpPr>
        <p:spPr>
          <a:xfrm rot="1200000">
            <a:off x="8320680" y="3017520"/>
            <a:ext cx="5211720" cy="52117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5CD7CA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5" name="Text 3"/>
          <p:cNvSpPr/>
          <p:nvPr/>
        </p:nvSpPr>
        <p:spPr>
          <a:xfrm>
            <a:off x="594360" y="603360"/>
            <a:ext cx="146268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200" b="1" u="none" strike="noStrike">
                <a:solidFill>
                  <a:srgbClr val="D94F4F"/>
                </a:solidFill>
                <a:effectLst/>
                <a:uFillTx/>
                <a:latin typeface="Aptos Display"/>
                <a:ea typeface="Aptos Display"/>
              </a:rPr>
              <a:t>04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6" name="Text 4"/>
          <p:cNvSpPr/>
          <p:nvPr/>
        </p:nvSpPr>
        <p:spPr>
          <a:xfrm>
            <a:off x="594360" y="1554480"/>
            <a:ext cx="75891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Campus Security Implementation and Best Practices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7" name="Text 5"/>
          <p:cNvSpPr/>
          <p:nvPr/>
        </p:nvSpPr>
        <p:spPr>
          <a:xfrm>
            <a:off x="612720" y="2761560"/>
            <a:ext cx="722340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rPr>
              <a:t>Protect people, systems, and research data without blocking legitimate learning and collaboration.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8" name="Text 6"/>
          <p:cNvSpPr/>
          <p:nvPr/>
        </p:nvSpPr>
        <p:spPr>
          <a:xfrm>
            <a:off x="621720" y="6172200"/>
            <a:ext cx="51202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A8D8D0"/>
                </a:solidFill>
                <a:effectLst/>
                <a:uFillTx/>
                <a:latin typeface="Aptos"/>
                <a:ea typeface="Aptos"/>
              </a:rPr>
              <a:t>Campus Network Design &amp; Operations Workshop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Security Architecture: Define Zones and Trust Boundaries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0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Security is strongest when policy follows the topology.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1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2" name="Shape 3"/>
          <p:cNvSpPr/>
          <p:nvPr/>
        </p:nvSpPr>
        <p:spPr>
          <a:xfrm>
            <a:off x="760975" y="1417140"/>
            <a:ext cx="7369560" cy="4480200"/>
          </a:xfrm>
          <a:prstGeom prst="roundRect">
            <a:avLst>
              <a:gd name="adj" fmla="val 2041"/>
            </a:avLst>
          </a:prstGeom>
          <a:solidFill>
            <a:srgbClr val="F2F7F9"/>
          </a:solidFill>
          <a:ln w="10160">
            <a:solidFill>
              <a:srgbClr val="CFE0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3" name="Shape 4"/>
          <p:cNvSpPr/>
          <p:nvPr/>
        </p:nvSpPr>
        <p:spPr>
          <a:xfrm>
            <a:off x="868680" y="3218760"/>
            <a:ext cx="1023840" cy="438480"/>
          </a:xfrm>
          <a:prstGeom prst="roundRect">
            <a:avLst>
              <a:gd name="adj" fmla="val 10417"/>
            </a:avLst>
          </a:prstGeom>
          <a:solidFill>
            <a:srgbClr val="EAF3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4" name="Text 5"/>
          <p:cNvSpPr/>
          <p:nvPr/>
        </p:nvSpPr>
        <p:spPr>
          <a:xfrm>
            <a:off x="905400" y="3264480"/>
            <a:ext cx="95076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Internet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5" name="Shape 6"/>
          <p:cNvSpPr/>
          <p:nvPr/>
        </p:nvSpPr>
        <p:spPr>
          <a:xfrm>
            <a:off x="2468880" y="3218760"/>
            <a:ext cx="1023840" cy="438480"/>
          </a:xfrm>
          <a:prstGeom prst="roundRect">
            <a:avLst>
              <a:gd name="adj" fmla="val 10417"/>
            </a:avLst>
          </a:prstGeom>
          <a:solidFill>
            <a:srgbClr val="FFF0F0"/>
          </a:solidFill>
          <a:ln w="15875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6" name="Text 7"/>
          <p:cNvSpPr/>
          <p:nvPr/>
        </p:nvSpPr>
        <p:spPr>
          <a:xfrm>
            <a:off x="2505600" y="3264480"/>
            <a:ext cx="95076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Firewall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7" name="Shape 8"/>
          <p:cNvSpPr/>
          <p:nvPr/>
        </p:nvSpPr>
        <p:spPr>
          <a:xfrm>
            <a:off x="4041720" y="3218760"/>
            <a:ext cx="1023840" cy="438480"/>
          </a:xfrm>
          <a:prstGeom prst="roundRect">
            <a:avLst>
              <a:gd name="adj" fmla="val 10417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8" name="Text 9"/>
          <p:cNvSpPr/>
          <p:nvPr/>
        </p:nvSpPr>
        <p:spPr>
          <a:xfrm>
            <a:off x="4078080" y="3264480"/>
            <a:ext cx="95076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9" name="Shape 10"/>
          <p:cNvSpPr/>
          <p:nvPr/>
        </p:nvSpPr>
        <p:spPr>
          <a:xfrm>
            <a:off x="5733360" y="190188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0" name="Text 11"/>
          <p:cNvSpPr/>
          <p:nvPr/>
        </p:nvSpPr>
        <p:spPr>
          <a:xfrm>
            <a:off x="5769720" y="194760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DMZ</a:t>
            </a:r>
            <a:endParaRPr lang="en-US" sz="9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1" name="Shape 12"/>
          <p:cNvSpPr/>
          <p:nvPr/>
        </p:nvSpPr>
        <p:spPr>
          <a:xfrm flipV="1">
            <a:off x="5064840" y="2093760"/>
            <a:ext cx="668158" cy="1353600"/>
          </a:xfrm>
          <a:prstGeom prst="line">
            <a:avLst/>
          </a:prstGeom>
          <a:ln w="1143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2" name="Shape 13"/>
          <p:cNvSpPr/>
          <p:nvPr/>
        </p:nvSpPr>
        <p:spPr>
          <a:xfrm>
            <a:off x="5733360" y="267012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3" name="Text 14"/>
          <p:cNvSpPr/>
          <p:nvPr/>
        </p:nvSpPr>
        <p:spPr>
          <a:xfrm>
            <a:off x="5769720" y="271584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Server</a:t>
            </a:r>
            <a:endParaRPr lang="en-US" sz="9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4" name="Shape 15"/>
          <p:cNvSpPr/>
          <p:nvPr/>
        </p:nvSpPr>
        <p:spPr>
          <a:xfrm flipV="1">
            <a:off x="5065200" y="2861999"/>
            <a:ext cx="667800" cy="585361"/>
          </a:xfrm>
          <a:prstGeom prst="line">
            <a:avLst/>
          </a:prstGeom>
          <a:ln w="1143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5" name="Shape 16"/>
          <p:cNvSpPr/>
          <p:nvPr/>
        </p:nvSpPr>
        <p:spPr>
          <a:xfrm>
            <a:off x="5733360" y="343800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6" name="Text 17"/>
          <p:cNvSpPr/>
          <p:nvPr/>
        </p:nvSpPr>
        <p:spPr>
          <a:xfrm>
            <a:off x="5769720" y="348372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Staff</a:t>
            </a:r>
            <a:endParaRPr lang="en-US" sz="9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7" name="Shape 18"/>
          <p:cNvSpPr/>
          <p:nvPr/>
        </p:nvSpPr>
        <p:spPr>
          <a:xfrm>
            <a:off x="5065200" y="3438000"/>
            <a:ext cx="667800" cy="191880"/>
          </a:xfrm>
          <a:prstGeom prst="line">
            <a:avLst/>
          </a:prstGeom>
          <a:ln w="1143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8" name="Shape 19"/>
          <p:cNvSpPr/>
          <p:nvPr/>
        </p:nvSpPr>
        <p:spPr>
          <a:xfrm>
            <a:off x="5733360" y="420624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9" name="Text 20"/>
          <p:cNvSpPr/>
          <p:nvPr/>
        </p:nvSpPr>
        <p:spPr>
          <a:xfrm>
            <a:off x="5769720" y="425196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Student</a:t>
            </a:r>
            <a:endParaRPr lang="en-US" sz="9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0" name="Shape 21"/>
          <p:cNvSpPr/>
          <p:nvPr/>
        </p:nvSpPr>
        <p:spPr>
          <a:xfrm>
            <a:off x="4425120" y="3654000"/>
            <a:ext cx="1328515" cy="762210"/>
          </a:xfrm>
          <a:prstGeom prst="line">
            <a:avLst/>
          </a:prstGeom>
          <a:ln w="1143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1" name="Shape 22"/>
          <p:cNvSpPr/>
          <p:nvPr/>
        </p:nvSpPr>
        <p:spPr>
          <a:xfrm>
            <a:off x="3511440" y="470916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2" name="Text 23"/>
          <p:cNvSpPr/>
          <p:nvPr/>
        </p:nvSpPr>
        <p:spPr>
          <a:xfrm>
            <a:off x="3547800" y="475488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Guest</a:t>
            </a:r>
            <a:endParaRPr lang="en-US" sz="9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3" name="Shape 24"/>
          <p:cNvSpPr/>
          <p:nvPr/>
        </p:nvSpPr>
        <p:spPr>
          <a:xfrm flipH="1">
            <a:off x="3949560" y="3657240"/>
            <a:ext cx="475560" cy="1048320"/>
          </a:xfrm>
          <a:prstGeom prst="line">
            <a:avLst/>
          </a:prstGeom>
          <a:ln w="1143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4" name="Shape 25"/>
          <p:cNvSpPr/>
          <p:nvPr/>
        </p:nvSpPr>
        <p:spPr>
          <a:xfrm>
            <a:off x="1298520" y="470916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5" name="Text 26"/>
          <p:cNvSpPr/>
          <p:nvPr/>
        </p:nvSpPr>
        <p:spPr>
          <a:xfrm>
            <a:off x="1334880" y="475488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Management</a:t>
            </a:r>
            <a:endParaRPr lang="en-US" sz="9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6" name="Shape 27"/>
          <p:cNvSpPr/>
          <p:nvPr/>
        </p:nvSpPr>
        <p:spPr>
          <a:xfrm flipH="1">
            <a:off x="1856160" y="3660480"/>
            <a:ext cx="2568960" cy="1048320"/>
          </a:xfrm>
          <a:prstGeom prst="line">
            <a:avLst/>
          </a:prstGeom>
          <a:ln w="1143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7" name="Shape 28"/>
          <p:cNvSpPr/>
          <p:nvPr/>
        </p:nvSpPr>
        <p:spPr>
          <a:xfrm>
            <a:off x="1892520" y="3438000"/>
            <a:ext cx="576360" cy="360"/>
          </a:xfrm>
          <a:prstGeom prst="line">
            <a:avLst/>
          </a:prstGeom>
          <a:ln w="1651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8" name="Shape 29"/>
          <p:cNvSpPr/>
          <p:nvPr/>
        </p:nvSpPr>
        <p:spPr>
          <a:xfrm>
            <a:off x="3492720" y="3438000"/>
            <a:ext cx="548640" cy="360"/>
          </a:xfrm>
          <a:prstGeom prst="line">
            <a:avLst/>
          </a:prstGeom>
          <a:ln w="16510">
            <a:solidFill>
              <a:srgbClr val="D94F4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9" name="Shape 30"/>
          <p:cNvSpPr/>
          <p:nvPr/>
        </p:nvSpPr>
        <p:spPr>
          <a:xfrm>
            <a:off x="8247960" y="1353240"/>
            <a:ext cx="3346200" cy="1161000"/>
          </a:xfrm>
          <a:prstGeom prst="roundRect">
            <a:avLst>
              <a:gd name="adj" fmla="val 629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0" name="Shape 31"/>
          <p:cNvSpPr/>
          <p:nvPr/>
        </p:nvSpPr>
        <p:spPr>
          <a:xfrm>
            <a:off x="8247960" y="1353240"/>
            <a:ext cx="72720" cy="116100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1" name="Text 32"/>
          <p:cNvSpPr/>
          <p:nvPr/>
        </p:nvSpPr>
        <p:spPr>
          <a:xfrm>
            <a:off x="8449200" y="1517760"/>
            <a:ext cx="29988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Zone principle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2" name="Text 33"/>
          <p:cNvSpPr/>
          <p:nvPr/>
        </p:nvSpPr>
        <p:spPr>
          <a:xfrm>
            <a:off x="8449200" y="1883520"/>
            <a:ext cx="29988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1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Group assets by trust and function. Every zone should have a defined security policy.</a:t>
            </a:r>
            <a:endParaRPr lang="en-US" sz="11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3" name="Shape 34"/>
          <p:cNvSpPr/>
          <p:nvPr/>
        </p:nvSpPr>
        <p:spPr>
          <a:xfrm>
            <a:off x="8247960" y="2788920"/>
            <a:ext cx="3346200" cy="1161000"/>
          </a:xfrm>
          <a:prstGeom prst="roundRect">
            <a:avLst>
              <a:gd name="adj" fmla="val 629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4" name="Shape 35"/>
          <p:cNvSpPr/>
          <p:nvPr/>
        </p:nvSpPr>
        <p:spPr>
          <a:xfrm>
            <a:off x="8247960" y="2788920"/>
            <a:ext cx="72720" cy="116100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5" name="Text 36"/>
          <p:cNvSpPr/>
          <p:nvPr/>
        </p:nvSpPr>
        <p:spPr>
          <a:xfrm>
            <a:off x="8449200" y="2953440"/>
            <a:ext cx="29988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Policy principle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6" name="Text 37"/>
          <p:cNvSpPr/>
          <p:nvPr/>
        </p:nvSpPr>
        <p:spPr>
          <a:xfrm>
            <a:off x="8449200" y="3319200"/>
            <a:ext cx="29988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1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Permit explicitly required flows. Keep rules specific, documented, and reviewed.</a:t>
            </a:r>
            <a:endParaRPr lang="en-US" sz="11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7" name="Shape 38"/>
          <p:cNvSpPr/>
          <p:nvPr/>
        </p:nvSpPr>
        <p:spPr>
          <a:xfrm>
            <a:off x="8247960" y="4224600"/>
            <a:ext cx="3346200" cy="1161000"/>
          </a:xfrm>
          <a:prstGeom prst="roundRect">
            <a:avLst>
              <a:gd name="adj" fmla="val 629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8" name="Shape 39"/>
          <p:cNvSpPr/>
          <p:nvPr/>
        </p:nvSpPr>
        <p:spPr>
          <a:xfrm>
            <a:off x="8247960" y="4224600"/>
            <a:ext cx="72720" cy="1161000"/>
          </a:xfrm>
          <a:prstGeom prst="rect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9" name="Text 40"/>
          <p:cNvSpPr/>
          <p:nvPr/>
        </p:nvSpPr>
        <p:spPr>
          <a:xfrm>
            <a:off x="8449200" y="4389120"/>
            <a:ext cx="29988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Management principle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0" name="Text 41"/>
          <p:cNvSpPr/>
          <p:nvPr/>
        </p:nvSpPr>
        <p:spPr>
          <a:xfrm>
            <a:off x="8449200" y="4754880"/>
            <a:ext cx="29988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1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a dedicated management zone. Do not manage infrastructure from user networks.</a:t>
            </a:r>
            <a:endParaRPr lang="en-US" sz="11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1" name="PlaceHolder 1"/>
          <p:cNvSpPr>
            <a:spLocks noGrp="1"/>
          </p:cNvSpPr>
          <p:nvPr>
            <p:ph type="sldNum" idx="34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40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Firewall Placement: Where It Helps Most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3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Firewalls enforce policy at high-value boundaries. They are not a substitute for network design.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4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5" name="Shape 3"/>
          <p:cNvSpPr/>
          <p:nvPr/>
        </p:nvSpPr>
        <p:spPr>
          <a:xfrm>
            <a:off x="768240" y="1536120"/>
            <a:ext cx="292320" cy="292320"/>
          </a:xfrm>
          <a:prstGeom prst="ellipse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6" name="Text 4"/>
          <p:cNvSpPr/>
          <p:nvPr/>
        </p:nvSpPr>
        <p:spPr>
          <a:xfrm>
            <a:off x="768240" y="15912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7" name="Text 5"/>
          <p:cNvSpPr/>
          <p:nvPr/>
        </p:nvSpPr>
        <p:spPr>
          <a:xfrm>
            <a:off x="1216080" y="1508760"/>
            <a:ext cx="22672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Internet perimeter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8" name="Text 6"/>
          <p:cNvSpPr/>
          <p:nvPr/>
        </p:nvSpPr>
        <p:spPr>
          <a:xfrm>
            <a:off x="3502080" y="1508760"/>
            <a:ext cx="7525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Protects inbound services, outbound policy, VPN, and egress visibility.</a:t>
            </a:r>
            <a:endParaRPr lang="en-US" sz="1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9" name="Shape 7"/>
          <p:cNvSpPr/>
          <p:nvPr/>
        </p:nvSpPr>
        <p:spPr>
          <a:xfrm>
            <a:off x="694800" y="2057400"/>
            <a:ext cx="1091808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0" name="Shape 8"/>
          <p:cNvSpPr/>
          <p:nvPr/>
        </p:nvSpPr>
        <p:spPr>
          <a:xfrm>
            <a:off x="768240" y="234072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1" name="Text 9"/>
          <p:cNvSpPr/>
          <p:nvPr/>
        </p:nvSpPr>
        <p:spPr>
          <a:xfrm>
            <a:off x="768240" y="23958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2" name="Text 10"/>
          <p:cNvSpPr/>
          <p:nvPr/>
        </p:nvSpPr>
        <p:spPr>
          <a:xfrm>
            <a:off x="1216080" y="2313360"/>
            <a:ext cx="22672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DMZ boundary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3" name="Text 11"/>
          <p:cNvSpPr/>
          <p:nvPr/>
        </p:nvSpPr>
        <p:spPr>
          <a:xfrm>
            <a:off x="3502080" y="2313360"/>
            <a:ext cx="7525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Separates public-facing systems from internal server networks.</a:t>
            </a:r>
            <a:endParaRPr lang="en-US" sz="1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4" name="Shape 12"/>
          <p:cNvSpPr/>
          <p:nvPr/>
        </p:nvSpPr>
        <p:spPr>
          <a:xfrm>
            <a:off x="694800" y="2862000"/>
            <a:ext cx="1091808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5" name="Shape 13"/>
          <p:cNvSpPr/>
          <p:nvPr/>
        </p:nvSpPr>
        <p:spPr>
          <a:xfrm>
            <a:off x="768240" y="314568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6" name="Text 14"/>
          <p:cNvSpPr/>
          <p:nvPr/>
        </p:nvSpPr>
        <p:spPr>
          <a:xfrm>
            <a:off x="768240" y="32004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7" name="Text 15"/>
          <p:cNvSpPr/>
          <p:nvPr/>
        </p:nvSpPr>
        <p:spPr>
          <a:xfrm>
            <a:off x="1216080" y="3117960"/>
            <a:ext cx="22672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Data centre / server zone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8" name="Text 16"/>
          <p:cNvSpPr/>
          <p:nvPr/>
        </p:nvSpPr>
        <p:spPr>
          <a:xfrm>
            <a:off x="3502080" y="3117960"/>
            <a:ext cx="7525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Controls access to institutional applications and sensitive data.</a:t>
            </a:r>
            <a:endParaRPr lang="en-US" sz="1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9" name="Shape 17"/>
          <p:cNvSpPr/>
          <p:nvPr/>
        </p:nvSpPr>
        <p:spPr>
          <a:xfrm>
            <a:off x="694800" y="3666600"/>
            <a:ext cx="1091808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0" name="Shape 18"/>
          <p:cNvSpPr/>
          <p:nvPr/>
        </p:nvSpPr>
        <p:spPr>
          <a:xfrm>
            <a:off x="768240" y="395028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1" name="Text 19"/>
          <p:cNvSpPr/>
          <p:nvPr/>
        </p:nvSpPr>
        <p:spPr>
          <a:xfrm>
            <a:off x="768240" y="40050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2" name="Text 20"/>
          <p:cNvSpPr/>
          <p:nvPr/>
        </p:nvSpPr>
        <p:spPr>
          <a:xfrm>
            <a:off x="1216080" y="3922920"/>
            <a:ext cx="22672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Guest Wi-Fi exit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3" name="Text 21"/>
          <p:cNvSpPr/>
          <p:nvPr/>
        </p:nvSpPr>
        <p:spPr>
          <a:xfrm>
            <a:off x="3502080" y="3922920"/>
            <a:ext cx="7525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Keeps guests isolated from internal networks and routes them to the internet.</a:t>
            </a:r>
            <a:endParaRPr lang="en-US" sz="1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4" name="Shape 22"/>
          <p:cNvSpPr/>
          <p:nvPr/>
        </p:nvSpPr>
        <p:spPr>
          <a:xfrm>
            <a:off x="694800" y="4471200"/>
            <a:ext cx="1091808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5" name="Shape 23"/>
          <p:cNvSpPr/>
          <p:nvPr/>
        </p:nvSpPr>
        <p:spPr>
          <a:xfrm>
            <a:off x="768240" y="4754880"/>
            <a:ext cx="292320" cy="292320"/>
          </a:xfrm>
          <a:prstGeom prst="ellipse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6" name="Text 24"/>
          <p:cNvSpPr/>
          <p:nvPr/>
        </p:nvSpPr>
        <p:spPr>
          <a:xfrm>
            <a:off x="768240" y="48096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7" name="Text 25"/>
          <p:cNvSpPr/>
          <p:nvPr/>
        </p:nvSpPr>
        <p:spPr>
          <a:xfrm>
            <a:off x="1216080" y="4727520"/>
            <a:ext cx="22672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Management zone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8" name="Text 26"/>
          <p:cNvSpPr/>
          <p:nvPr/>
        </p:nvSpPr>
        <p:spPr>
          <a:xfrm>
            <a:off x="3502080" y="4727520"/>
            <a:ext cx="7525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Restricts network-device administration to authorized administrators.</a:t>
            </a:r>
            <a:endParaRPr lang="en-US" sz="1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9" name="Shape 27"/>
          <p:cNvSpPr/>
          <p:nvPr/>
        </p:nvSpPr>
        <p:spPr>
          <a:xfrm>
            <a:off x="694800" y="5275800"/>
            <a:ext cx="1091808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0" name="Shape 28"/>
          <p:cNvSpPr/>
          <p:nvPr/>
        </p:nvSpPr>
        <p:spPr>
          <a:xfrm>
            <a:off x="1901880" y="5623560"/>
            <a:ext cx="7131960" cy="255600"/>
          </a:xfrm>
          <a:prstGeom prst="roundRect">
            <a:avLst>
              <a:gd name="adj" fmla="val 21429"/>
            </a:avLst>
          </a:prstGeom>
          <a:solidFill>
            <a:srgbClr val="FFF0F0"/>
          </a:solidFill>
          <a:ln w="12700">
            <a:solidFill>
              <a:srgbClr val="FFF0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1" name="Text 29"/>
          <p:cNvSpPr/>
          <p:nvPr/>
        </p:nvSpPr>
        <p:spPr>
          <a:xfrm>
            <a:off x="1984320" y="5664600"/>
            <a:ext cx="69674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D94F4F"/>
                </a:solidFill>
                <a:effectLst/>
                <a:uFillTx/>
                <a:latin typeface="Aptos"/>
                <a:ea typeface="Aptos"/>
              </a:rPr>
              <a:t>Do not place every internal VLAN behind a firewall without a clear risk and performance reason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2" name="PlaceHolder 1"/>
          <p:cNvSpPr>
            <a:spLocks noGrp="1"/>
          </p:cNvSpPr>
          <p:nvPr>
            <p:ph type="sldNum" idx="35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41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Acceptable Use Policies: The Human Layer of Campus Security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4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Policies set clear expectations for users, administrators, and institutional leaders.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5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6" name="Shape 3"/>
          <p:cNvSpPr/>
          <p:nvPr/>
        </p:nvSpPr>
        <p:spPr>
          <a:xfrm>
            <a:off x="511920" y="1353240"/>
            <a:ext cx="3355560" cy="14626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7" name="Shape 4"/>
          <p:cNvSpPr/>
          <p:nvPr/>
        </p:nvSpPr>
        <p:spPr>
          <a:xfrm>
            <a:off x="511920" y="1353240"/>
            <a:ext cx="72720" cy="146268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8" name="Text 5"/>
          <p:cNvSpPr/>
          <p:nvPr/>
        </p:nvSpPr>
        <p:spPr>
          <a:xfrm>
            <a:off x="713160" y="151776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Access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9" name="Text 6"/>
          <p:cNvSpPr/>
          <p:nvPr/>
        </p:nvSpPr>
        <p:spPr>
          <a:xfrm>
            <a:off x="713160" y="1883520"/>
            <a:ext cx="3008160" cy="80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Who receives accounts, how access is approved, and what identity checks apply.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0" name="Shape 7"/>
          <p:cNvSpPr/>
          <p:nvPr/>
        </p:nvSpPr>
        <p:spPr>
          <a:xfrm>
            <a:off x="4260960" y="1353240"/>
            <a:ext cx="3355560" cy="14626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1" name="Shape 8"/>
          <p:cNvSpPr/>
          <p:nvPr/>
        </p:nvSpPr>
        <p:spPr>
          <a:xfrm>
            <a:off x="4260960" y="1353240"/>
            <a:ext cx="72720" cy="146268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2" name="Text 9"/>
          <p:cNvSpPr/>
          <p:nvPr/>
        </p:nvSpPr>
        <p:spPr>
          <a:xfrm>
            <a:off x="4462200" y="151776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Responsible use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3" name="Text 10"/>
          <p:cNvSpPr/>
          <p:nvPr/>
        </p:nvSpPr>
        <p:spPr>
          <a:xfrm>
            <a:off x="4462200" y="1883520"/>
            <a:ext cx="3008160" cy="80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Rules for academic, research, administrative, and personal device usage.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4" name="Shape 11"/>
          <p:cNvSpPr/>
          <p:nvPr/>
        </p:nvSpPr>
        <p:spPr>
          <a:xfrm>
            <a:off x="8010000" y="1353240"/>
            <a:ext cx="3355560" cy="14626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5" name="Shape 12"/>
          <p:cNvSpPr/>
          <p:nvPr/>
        </p:nvSpPr>
        <p:spPr>
          <a:xfrm>
            <a:off x="8010000" y="1353240"/>
            <a:ext cx="72720" cy="146268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6" name="Text 13"/>
          <p:cNvSpPr/>
          <p:nvPr/>
        </p:nvSpPr>
        <p:spPr>
          <a:xfrm>
            <a:off x="8211240" y="151776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Security responsibilities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7" name="Text 14"/>
          <p:cNvSpPr/>
          <p:nvPr/>
        </p:nvSpPr>
        <p:spPr>
          <a:xfrm>
            <a:off x="8211240" y="1883520"/>
            <a:ext cx="3008160" cy="80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Password/MFA expectations, reporting lost devices, and prohibited activities.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8" name="Shape 15"/>
          <p:cNvSpPr/>
          <p:nvPr/>
        </p:nvSpPr>
        <p:spPr>
          <a:xfrm>
            <a:off x="511920" y="3273480"/>
            <a:ext cx="3355560" cy="14626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9" name="Shape 16"/>
          <p:cNvSpPr/>
          <p:nvPr/>
        </p:nvSpPr>
        <p:spPr>
          <a:xfrm>
            <a:off x="511920" y="3273480"/>
            <a:ext cx="72720" cy="146268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0" name="Text 17"/>
          <p:cNvSpPr/>
          <p:nvPr/>
        </p:nvSpPr>
        <p:spPr>
          <a:xfrm>
            <a:off x="713160" y="343800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Data protection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1" name="Text 18"/>
          <p:cNvSpPr/>
          <p:nvPr/>
        </p:nvSpPr>
        <p:spPr>
          <a:xfrm>
            <a:off x="713160" y="3803760"/>
            <a:ext cx="3008160" cy="80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How sensitive records, research data, backups, and cloud services must be handled.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2" name="Shape 19"/>
          <p:cNvSpPr/>
          <p:nvPr/>
        </p:nvSpPr>
        <p:spPr>
          <a:xfrm>
            <a:off x="4260960" y="3273480"/>
            <a:ext cx="3355560" cy="14626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3" name="Shape 20"/>
          <p:cNvSpPr/>
          <p:nvPr/>
        </p:nvSpPr>
        <p:spPr>
          <a:xfrm>
            <a:off x="4260960" y="3273480"/>
            <a:ext cx="72720" cy="146268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4" name="Text 21"/>
          <p:cNvSpPr/>
          <p:nvPr/>
        </p:nvSpPr>
        <p:spPr>
          <a:xfrm>
            <a:off x="4462200" y="343800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Enforcement and review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5" name="Text 22"/>
          <p:cNvSpPr/>
          <p:nvPr/>
        </p:nvSpPr>
        <p:spPr>
          <a:xfrm>
            <a:off x="4462200" y="3803760"/>
            <a:ext cx="3008160" cy="80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How violations are handled, who owns policy updates, and when review happens.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6" name="Shape 23"/>
          <p:cNvSpPr/>
          <p:nvPr/>
        </p:nvSpPr>
        <p:spPr>
          <a:xfrm>
            <a:off x="511920" y="5376600"/>
            <a:ext cx="11109600" cy="383760"/>
          </a:xfrm>
          <a:prstGeom prst="roundRect">
            <a:avLst>
              <a:gd name="adj" fmla="val 14286"/>
            </a:avLst>
          </a:prstGeom>
          <a:solidFill>
            <a:srgbClr val="F2F7F9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7" name="Text 24"/>
          <p:cNvSpPr/>
          <p:nvPr/>
        </p:nvSpPr>
        <p:spPr>
          <a:xfrm>
            <a:off x="868680" y="5477400"/>
            <a:ext cx="103870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 policy must be short enough to read, clear enough to apply, and owned by people who can update it.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8" name="PlaceHolder 1"/>
          <p:cNvSpPr>
            <a:spLocks noGrp="1"/>
          </p:cNvSpPr>
          <p:nvPr>
            <p:ph type="sldNum" idx="36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42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Reference Campus Scenario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We will use a realistic multi-building institution as a common design case.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Shape 3"/>
          <p:cNvSpPr/>
          <p:nvPr/>
        </p:nvSpPr>
        <p:spPr>
          <a:xfrm>
            <a:off x="511920" y="1325880"/>
            <a:ext cx="2907360" cy="1105920"/>
          </a:xfrm>
          <a:prstGeom prst="roundRect">
            <a:avLst>
              <a:gd name="adj" fmla="val 6612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Shape 4"/>
          <p:cNvSpPr/>
          <p:nvPr/>
        </p:nvSpPr>
        <p:spPr>
          <a:xfrm>
            <a:off x="511920" y="1325880"/>
            <a:ext cx="72720" cy="110592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5"/>
          <p:cNvSpPr/>
          <p:nvPr/>
        </p:nvSpPr>
        <p:spPr>
          <a:xfrm>
            <a:off x="713160" y="1490400"/>
            <a:ext cx="25599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Campus profile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6"/>
          <p:cNvSpPr/>
          <p:nvPr/>
        </p:nvSpPr>
        <p:spPr>
          <a:xfrm>
            <a:off x="713160" y="1856160"/>
            <a:ext cx="2559960" cy="44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6 buildings, 1 data centre, 1,200 users, student and staff Wi-Fi, internet-facing services, research traffic.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7"/>
          <p:cNvSpPr/>
          <p:nvPr/>
        </p:nvSpPr>
        <p:spPr>
          <a:xfrm>
            <a:off x="511920" y="2615040"/>
            <a:ext cx="2907360" cy="1105920"/>
          </a:xfrm>
          <a:prstGeom prst="roundRect">
            <a:avLst>
              <a:gd name="adj" fmla="val 6612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8"/>
          <p:cNvSpPr/>
          <p:nvPr/>
        </p:nvSpPr>
        <p:spPr>
          <a:xfrm>
            <a:off x="511920" y="2615040"/>
            <a:ext cx="72720" cy="110592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9"/>
          <p:cNvSpPr/>
          <p:nvPr/>
        </p:nvSpPr>
        <p:spPr>
          <a:xfrm>
            <a:off x="713160" y="2779920"/>
            <a:ext cx="25599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Business priorities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10"/>
          <p:cNvSpPr/>
          <p:nvPr/>
        </p:nvSpPr>
        <p:spPr>
          <a:xfrm>
            <a:off x="713160" y="3145680"/>
            <a:ext cx="2559960" cy="44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Availability, safe access to services, video collaboration, online learning, and predictable performance.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Shape 11"/>
          <p:cNvSpPr/>
          <p:nvPr/>
        </p:nvSpPr>
        <p:spPr>
          <a:xfrm>
            <a:off x="511920" y="3904560"/>
            <a:ext cx="2907360" cy="1105920"/>
          </a:xfrm>
          <a:prstGeom prst="roundRect">
            <a:avLst>
              <a:gd name="adj" fmla="val 6612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Shape 12"/>
          <p:cNvSpPr/>
          <p:nvPr/>
        </p:nvSpPr>
        <p:spPr>
          <a:xfrm>
            <a:off x="511920" y="3904560"/>
            <a:ext cx="72720" cy="110592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13"/>
          <p:cNvSpPr/>
          <p:nvPr/>
        </p:nvSpPr>
        <p:spPr>
          <a:xfrm>
            <a:off x="713160" y="4069080"/>
            <a:ext cx="25599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Technical constraints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 14"/>
          <p:cNvSpPr/>
          <p:nvPr/>
        </p:nvSpPr>
        <p:spPr>
          <a:xfrm>
            <a:off x="713160" y="4434840"/>
            <a:ext cx="2559960" cy="44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7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Budget phased over 24 months. Existing copper plant is mixed. Fiber is available between most buildings.</a:t>
            </a:r>
            <a:endParaRPr lang="en-US" sz="1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5"/>
          <p:cNvSpPr/>
          <p:nvPr/>
        </p:nvSpPr>
        <p:spPr>
          <a:xfrm>
            <a:off x="3767400" y="1325880"/>
            <a:ext cx="7909200" cy="4297320"/>
          </a:xfrm>
          <a:prstGeom prst="roundRect">
            <a:avLst>
              <a:gd name="adj" fmla="val 2553"/>
            </a:avLst>
          </a:prstGeom>
          <a:solidFill>
            <a:srgbClr val="F2F7F9"/>
          </a:solidFill>
          <a:ln w="10160">
            <a:solidFill>
              <a:srgbClr val="C9D7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Shape 16"/>
          <p:cNvSpPr/>
          <p:nvPr/>
        </p:nvSpPr>
        <p:spPr>
          <a:xfrm>
            <a:off x="4041720" y="1554480"/>
            <a:ext cx="1883160" cy="273960"/>
          </a:xfrm>
          <a:prstGeom prst="roundRect">
            <a:avLst>
              <a:gd name="adj" fmla="val 16667"/>
            </a:avLst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7"/>
          <p:cNvSpPr/>
          <p:nvPr/>
        </p:nvSpPr>
        <p:spPr>
          <a:xfrm>
            <a:off x="4105800" y="1600200"/>
            <a:ext cx="175536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REFERENCE ARCHITECTURE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Shape 18"/>
          <p:cNvSpPr/>
          <p:nvPr/>
        </p:nvSpPr>
        <p:spPr>
          <a:xfrm>
            <a:off x="4224600" y="2084760"/>
            <a:ext cx="1325520" cy="438480"/>
          </a:xfrm>
          <a:prstGeom prst="roundRect">
            <a:avLst>
              <a:gd name="adj" fmla="val 10417"/>
            </a:avLst>
          </a:prstGeom>
          <a:solidFill>
            <a:srgbClr val="E8F1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19"/>
          <p:cNvSpPr/>
          <p:nvPr/>
        </p:nvSpPr>
        <p:spPr>
          <a:xfrm>
            <a:off x="4260960" y="2130480"/>
            <a:ext cx="125244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Internet / NREN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20"/>
          <p:cNvSpPr/>
          <p:nvPr/>
        </p:nvSpPr>
        <p:spPr>
          <a:xfrm>
            <a:off x="5989320" y="2084760"/>
            <a:ext cx="1234080" cy="438480"/>
          </a:xfrm>
          <a:prstGeom prst="roundRect">
            <a:avLst>
              <a:gd name="adj" fmla="val 10417"/>
            </a:avLst>
          </a:prstGeom>
          <a:solidFill>
            <a:srgbClr val="FFF5E7"/>
          </a:solidFill>
          <a:ln w="15875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21"/>
          <p:cNvSpPr/>
          <p:nvPr/>
        </p:nvSpPr>
        <p:spPr>
          <a:xfrm>
            <a:off x="6026040" y="2130480"/>
            <a:ext cx="116100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Border + FW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Shape 22"/>
          <p:cNvSpPr/>
          <p:nvPr/>
        </p:nvSpPr>
        <p:spPr>
          <a:xfrm>
            <a:off x="7735680" y="1847160"/>
            <a:ext cx="932400" cy="402120"/>
          </a:xfrm>
          <a:prstGeom prst="roundRect">
            <a:avLst>
              <a:gd name="adj" fmla="val 11364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3"/>
          <p:cNvSpPr/>
          <p:nvPr/>
        </p:nvSpPr>
        <p:spPr>
          <a:xfrm>
            <a:off x="7772400" y="1892880"/>
            <a:ext cx="85932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A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Shape 24"/>
          <p:cNvSpPr/>
          <p:nvPr/>
        </p:nvSpPr>
        <p:spPr>
          <a:xfrm>
            <a:off x="7735680" y="2423160"/>
            <a:ext cx="932400" cy="402120"/>
          </a:xfrm>
          <a:prstGeom prst="roundRect">
            <a:avLst>
              <a:gd name="adj" fmla="val 11364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25"/>
          <p:cNvSpPr/>
          <p:nvPr/>
        </p:nvSpPr>
        <p:spPr>
          <a:xfrm>
            <a:off x="7772400" y="2468880"/>
            <a:ext cx="85932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B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6"/>
          <p:cNvSpPr/>
          <p:nvPr/>
        </p:nvSpPr>
        <p:spPr>
          <a:xfrm>
            <a:off x="9390960" y="2112120"/>
            <a:ext cx="1279800" cy="438480"/>
          </a:xfrm>
          <a:prstGeom prst="roundRect">
            <a:avLst>
              <a:gd name="adj" fmla="val 10417"/>
            </a:avLst>
          </a:prstGeom>
          <a:solidFill>
            <a:srgbClr val="F7F1FF"/>
          </a:solidFill>
          <a:ln w="15875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27"/>
          <p:cNvSpPr/>
          <p:nvPr/>
        </p:nvSpPr>
        <p:spPr>
          <a:xfrm>
            <a:off x="9427320" y="2157840"/>
            <a:ext cx="120672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7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Data Centre</a:t>
            </a:r>
            <a:endParaRPr lang="en-US" sz="9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Shape 28"/>
          <p:cNvSpPr/>
          <p:nvPr/>
        </p:nvSpPr>
        <p:spPr>
          <a:xfrm>
            <a:off x="5532120" y="2304000"/>
            <a:ext cx="457200" cy="360"/>
          </a:xfrm>
          <a:prstGeom prst="line">
            <a:avLst/>
          </a:prstGeom>
          <a:ln w="1778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Shape 29"/>
          <p:cNvSpPr/>
          <p:nvPr/>
        </p:nvSpPr>
        <p:spPr>
          <a:xfrm flipV="1">
            <a:off x="7223760" y="2048040"/>
            <a:ext cx="511920" cy="255960"/>
          </a:xfrm>
          <a:prstGeom prst="line">
            <a:avLst/>
          </a:prstGeom>
          <a:ln w="16510">
            <a:solidFill>
              <a:srgbClr val="F5A524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Shape 30"/>
          <p:cNvSpPr/>
          <p:nvPr/>
        </p:nvSpPr>
        <p:spPr>
          <a:xfrm>
            <a:off x="7223760" y="2304000"/>
            <a:ext cx="511920" cy="320040"/>
          </a:xfrm>
          <a:prstGeom prst="line">
            <a:avLst/>
          </a:prstGeom>
          <a:ln w="16510">
            <a:solidFill>
              <a:srgbClr val="F5A524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Shape 31"/>
          <p:cNvSpPr/>
          <p:nvPr/>
        </p:nvSpPr>
        <p:spPr>
          <a:xfrm>
            <a:off x="8668440" y="2048040"/>
            <a:ext cx="722160" cy="255960"/>
          </a:xfrm>
          <a:prstGeom prst="line">
            <a:avLst/>
          </a:prstGeom>
          <a:ln w="1524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2"/>
          <p:cNvSpPr/>
          <p:nvPr/>
        </p:nvSpPr>
        <p:spPr>
          <a:xfrm flipV="1">
            <a:off x="8668440" y="2304000"/>
            <a:ext cx="722160" cy="320040"/>
          </a:xfrm>
          <a:prstGeom prst="line">
            <a:avLst/>
          </a:prstGeom>
          <a:ln w="1524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3"/>
          <p:cNvSpPr/>
          <p:nvPr/>
        </p:nvSpPr>
        <p:spPr>
          <a:xfrm>
            <a:off x="4270320" y="3840480"/>
            <a:ext cx="1325520" cy="40212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34"/>
          <p:cNvSpPr/>
          <p:nvPr/>
        </p:nvSpPr>
        <p:spPr>
          <a:xfrm>
            <a:off x="4306680" y="3886200"/>
            <a:ext cx="125244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Library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Shape 35"/>
          <p:cNvSpPr/>
          <p:nvPr/>
        </p:nvSpPr>
        <p:spPr>
          <a:xfrm flipH="1">
            <a:off x="4937400" y="2816280"/>
            <a:ext cx="3264480" cy="1024200"/>
          </a:xfrm>
          <a:prstGeom prst="line">
            <a:avLst/>
          </a:prstGeom>
          <a:ln w="1270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Shape 36"/>
          <p:cNvSpPr/>
          <p:nvPr/>
        </p:nvSpPr>
        <p:spPr>
          <a:xfrm>
            <a:off x="6464880" y="3840480"/>
            <a:ext cx="1325520" cy="40212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7"/>
          <p:cNvSpPr/>
          <p:nvPr/>
        </p:nvSpPr>
        <p:spPr>
          <a:xfrm>
            <a:off x="6501240" y="3886200"/>
            <a:ext cx="125244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Faculty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8"/>
          <p:cNvSpPr/>
          <p:nvPr/>
        </p:nvSpPr>
        <p:spPr>
          <a:xfrm flipH="1">
            <a:off x="7132320" y="2816280"/>
            <a:ext cx="1069560" cy="1024200"/>
          </a:xfrm>
          <a:prstGeom prst="line">
            <a:avLst/>
          </a:prstGeom>
          <a:ln w="1270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Shape 39"/>
          <p:cNvSpPr/>
          <p:nvPr/>
        </p:nvSpPr>
        <p:spPr>
          <a:xfrm>
            <a:off x="8659440" y="3840480"/>
            <a:ext cx="1325520" cy="40212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40"/>
          <p:cNvSpPr/>
          <p:nvPr/>
        </p:nvSpPr>
        <p:spPr>
          <a:xfrm>
            <a:off x="8695800" y="3886200"/>
            <a:ext cx="125244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Labs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Shape 41"/>
          <p:cNvSpPr/>
          <p:nvPr/>
        </p:nvSpPr>
        <p:spPr>
          <a:xfrm>
            <a:off x="8201880" y="2816280"/>
            <a:ext cx="1125000" cy="1024200"/>
          </a:xfrm>
          <a:prstGeom prst="line">
            <a:avLst/>
          </a:prstGeom>
          <a:ln w="1270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Shape 42"/>
          <p:cNvSpPr/>
          <p:nvPr/>
        </p:nvSpPr>
        <p:spPr>
          <a:xfrm>
            <a:off x="4270320" y="4709160"/>
            <a:ext cx="1325520" cy="40212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43"/>
          <p:cNvSpPr/>
          <p:nvPr/>
        </p:nvSpPr>
        <p:spPr>
          <a:xfrm>
            <a:off x="4306680" y="4754880"/>
            <a:ext cx="125244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Admin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Shape 44"/>
          <p:cNvSpPr/>
          <p:nvPr/>
        </p:nvSpPr>
        <p:spPr>
          <a:xfrm flipH="1">
            <a:off x="4937400" y="2816280"/>
            <a:ext cx="3264480" cy="1892880"/>
          </a:xfrm>
          <a:prstGeom prst="line">
            <a:avLst/>
          </a:prstGeom>
          <a:ln w="1270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5"/>
          <p:cNvSpPr/>
          <p:nvPr/>
        </p:nvSpPr>
        <p:spPr>
          <a:xfrm>
            <a:off x="6464880" y="4709160"/>
            <a:ext cx="1325520" cy="40212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46"/>
          <p:cNvSpPr/>
          <p:nvPr/>
        </p:nvSpPr>
        <p:spPr>
          <a:xfrm>
            <a:off x="6501240" y="4754880"/>
            <a:ext cx="125244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Dorms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47"/>
          <p:cNvSpPr/>
          <p:nvPr/>
        </p:nvSpPr>
        <p:spPr>
          <a:xfrm flipH="1">
            <a:off x="7132320" y="2816280"/>
            <a:ext cx="1069560" cy="1892880"/>
          </a:xfrm>
          <a:prstGeom prst="line">
            <a:avLst/>
          </a:prstGeom>
          <a:ln w="1270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Shape 48"/>
          <p:cNvSpPr/>
          <p:nvPr/>
        </p:nvSpPr>
        <p:spPr>
          <a:xfrm>
            <a:off x="8659440" y="4709160"/>
            <a:ext cx="1325520" cy="40212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 49"/>
          <p:cNvSpPr/>
          <p:nvPr/>
        </p:nvSpPr>
        <p:spPr>
          <a:xfrm>
            <a:off x="8695800" y="4754880"/>
            <a:ext cx="125244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Innovation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50"/>
          <p:cNvSpPr/>
          <p:nvPr/>
        </p:nvSpPr>
        <p:spPr>
          <a:xfrm>
            <a:off x="8201880" y="2816280"/>
            <a:ext cx="1125000" cy="1892880"/>
          </a:xfrm>
          <a:prstGeom prst="line">
            <a:avLst/>
          </a:prstGeom>
          <a:ln w="1270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Shape 51"/>
          <p:cNvSpPr/>
          <p:nvPr/>
        </p:nvSpPr>
        <p:spPr>
          <a:xfrm>
            <a:off x="4133160" y="5102280"/>
            <a:ext cx="5138640" cy="255600"/>
          </a:xfrm>
          <a:prstGeom prst="roundRect">
            <a:avLst>
              <a:gd name="adj" fmla="val 21429"/>
            </a:avLst>
          </a:prstGeom>
          <a:solidFill>
            <a:srgbClr val="DDF4F0"/>
          </a:solidFill>
          <a:ln w="12700">
            <a:solidFill>
              <a:srgbClr val="DDF4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52"/>
          <p:cNvSpPr/>
          <p:nvPr/>
        </p:nvSpPr>
        <p:spPr>
          <a:xfrm>
            <a:off x="4215240" y="5143680"/>
            <a:ext cx="49741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Task: Design this campus in a way that stays simple as it grows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PlaceHolder 1"/>
          <p:cNvSpPr>
            <a:spLocks noGrp="1"/>
          </p:cNvSpPr>
          <p:nvPr>
            <p:ph type="sldNum" idx="7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Security Configuration Baseline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0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Apply controls consistently across routers, switches, wireless, and management platforms.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1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2" name="Shape 3"/>
          <p:cNvSpPr/>
          <p:nvPr/>
        </p:nvSpPr>
        <p:spPr>
          <a:xfrm>
            <a:off x="511920" y="134496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3" name="Shape 4"/>
          <p:cNvSpPr/>
          <p:nvPr/>
        </p:nvSpPr>
        <p:spPr>
          <a:xfrm>
            <a:off x="511920" y="1362600"/>
            <a:ext cx="72720" cy="62136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4" name="Text 5"/>
          <p:cNvSpPr/>
          <p:nvPr/>
        </p:nvSpPr>
        <p:spPr>
          <a:xfrm>
            <a:off x="713160" y="152712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Administration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5" name="Text 6"/>
          <p:cNvSpPr/>
          <p:nvPr/>
        </p:nvSpPr>
        <p:spPr>
          <a:xfrm>
            <a:off x="1522440" y="1739700"/>
            <a:ext cx="10752840" cy="16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AAA, named accounts, least privilege, MFA where supported, SSH only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6" name="Shape 7"/>
          <p:cNvSpPr/>
          <p:nvPr/>
        </p:nvSpPr>
        <p:spPr>
          <a:xfrm>
            <a:off x="511920" y="216720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7" name="Shape 8"/>
          <p:cNvSpPr/>
          <p:nvPr/>
        </p:nvSpPr>
        <p:spPr>
          <a:xfrm>
            <a:off x="511920" y="2167200"/>
            <a:ext cx="72720" cy="62136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8" name="Text 9"/>
          <p:cNvSpPr/>
          <p:nvPr/>
        </p:nvSpPr>
        <p:spPr>
          <a:xfrm>
            <a:off x="713160" y="233172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Management plane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9" name="Text 10"/>
          <p:cNvSpPr/>
          <p:nvPr/>
        </p:nvSpPr>
        <p:spPr>
          <a:xfrm>
            <a:off x="1522440" y="2535660"/>
            <a:ext cx="107528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Dedicated management subnet, ACLs, out-of-band access, secure NTP, DNS, and SNMPv3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0" name="Shape 11"/>
          <p:cNvSpPr/>
          <p:nvPr/>
        </p:nvSpPr>
        <p:spPr>
          <a:xfrm>
            <a:off x="511920" y="297180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1" name="Shape 12"/>
          <p:cNvSpPr/>
          <p:nvPr/>
        </p:nvSpPr>
        <p:spPr>
          <a:xfrm>
            <a:off x="511920" y="2971800"/>
            <a:ext cx="72720" cy="62136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2" name="Text 13"/>
          <p:cNvSpPr/>
          <p:nvPr/>
        </p:nvSpPr>
        <p:spPr>
          <a:xfrm>
            <a:off x="713160" y="313632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Logging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3" name="Text 14"/>
          <p:cNvSpPr/>
          <p:nvPr/>
        </p:nvSpPr>
        <p:spPr>
          <a:xfrm>
            <a:off x="1522440" y="3388659"/>
            <a:ext cx="10752840" cy="18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Central Syslog, time synchronization, authentication logs, configuration change logging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4" name="Shape 15"/>
          <p:cNvSpPr/>
          <p:nvPr/>
        </p:nvSpPr>
        <p:spPr>
          <a:xfrm>
            <a:off x="511920" y="377640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5" name="Shape 16"/>
          <p:cNvSpPr/>
          <p:nvPr/>
        </p:nvSpPr>
        <p:spPr>
          <a:xfrm>
            <a:off x="511920" y="3776400"/>
            <a:ext cx="72720" cy="62136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6" name="Text 17"/>
          <p:cNvSpPr/>
          <p:nvPr/>
        </p:nvSpPr>
        <p:spPr>
          <a:xfrm>
            <a:off x="713160" y="394092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Edge ports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7" name="Text 18"/>
          <p:cNvSpPr/>
          <p:nvPr/>
        </p:nvSpPr>
        <p:spPr>
          <a:xfrm>
            <a:off x="1439160" y="4143554"/>
            <a:ext cx="10752840" cy="18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BPDU Guard, DHCP Snooping, ARP Inspection, RA Guard, 802.1X/port security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8" name="Shape 19"/>
          <p:cNvSpPr/>
          <p:nvPr/>
        </p:nvSpPr>
        <p:spPr>
          <a:xfrm>
            <a:off x="511920" y="458100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9" name="Shape 20"/>
          <p:cNvSpPr/>
          <p:nvPr/>
        </p:nvSpPr>
        <p:spPr>
          <a:xfrm>
            <a:off x="511920" y="4581000"/>
            <a:ext cx="72720" cy="62136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0" name="Text 21"/>
          <p:cNvSpPr/>
          <p:nvPr/>
        </p:nvSpPr>
        <p:spPr>
          <a:xfrm>
            <a:off x="713160" y="474588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Lifecycle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1" name="Text 22"/>
          <p:cNvSpPr/>
          <p:nvPr/>
        </p:nvSpPr>
        <p:spPr>
          <a:xfrm>
            <a:off x="1439160" y="4905134"/>
            <a:ext cx="10752840" cy="25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Supported software, backups, vulnerability review, spare config and recovery plan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2" name="PlaceHolder 1"/>
          <p:cNvSpPr>
            <a:spLocks noGrp="1"/>
          </p:cNvSpPr>
          <p:nvPr>
            <p:ph type="sldNum" idx="37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43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Security Lab 5: Write a Zone Policy and Test It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4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Convert security design into explicit, verifiable access rules.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5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6" name="Shape 3"/>
          <p:cNvSpPr/>
          <p:nvPr/>
        </p:nvSpPr>
        <p:spPr>
          <a:xfrm>
            <a:off x="511920" y="1371600"/>
            <a:ext cx="11109600" cy="539280"/>
          </a:xfrm>
          <a:prstGeom prst="roundRect">
            <a:avLst>
              <a:gd name="adj" fmla="val 8475"/>
            </a:avLst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7" name="Shape 4"/>
          <p:cNvSpPr/>
          <p:nvPr/>
        </p:nvSpPr>
        <p:spPr>
          <a:xfrm>
            <a:off x="722520" y="1481400"/>
            <a:ext cx="1325520" cy="319680"/>
          </a:xfrm>
          <a:prstGeom prst="roundRect">
            <a:avLst>
              <a:gd name="adj" fmla="val 11429"/>
            </a:avLst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8" name="Text 5"/>
          <p:cNvSpPr/>
          <p:nvPr/>
        </p:nvSpPr>
        <p:spPr>
          <a:xfrm>
            <a:off x="804600" y="1572840"/>
            <a:ext cx="117000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3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Student</a:t>
            </a:r>
            <a:endParaRPr lang="en-US" sz="10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9" name="Text 6"/>
          <p:cNvSpPr/>
          <p:nvPr/>
        </p:nvSpPr>
        <p:spPr>
          <a:xfrm>
            <a:off x="2304360" y="1536120"/>
            <a:ext cx="80006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Internet, learning platform, DNS/DHCP, selected library resources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0" name="Text 7"/>
          <p:cNvSpPr/>
          <p:nvPr/>
        </p:nvSpPr>
        <p:spPr>
          <a:xfrm>
            <a:off x="9674280" y="1536120"/>
            <a:ext cx="15998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62500" lnSpcReduction="20000"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Define ports, direction, logging, and owner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1" name="Shape 8"/>
          <p:cNvSpPr/>
          <p:nvPr/>
        </p:nvSpPr>
        <p:spPr>
          <a:xfrm>
            <a:off x="511920" y="2084760"/>
            <a:ext cx="11109600" cy="539280"/>
          </a:xfrm>
          <a:prstGeom prst="roundRect">
            <a:avLst>
              <a:gd name="adj" fmla="val 8475"/>
            </a:avLst>
          </a:prstGeom>
          <a:solidFill>
            <a:srgbClr val="F2F7F9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2" name="Shape 9"/>
          <p:cNvSpPr/>
          <p:nvPr/>
        </p:nvSpPr>
        <p:spPr>
          <a:xfrm>
            <a:off x="722520" y="2194560"/>
            <a:ext cx="1325520" cy="319680"/>
          </a:xfrm>
          <a:prstGeom prst="roundRect">
            <a:avLst>
              <a:gd name="adj" fmla="val 11429"/>
            </a:avLst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3" name="Text 10"/>
          <p:cNvSpPr/>
          <p:nvPr/>
        </p:nvSpPr>
        <p:spPr>
          <a:xfrm>
            <a:off x="804600" y="2286000"/>
            <a:ext cx="117000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3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Staff</a:t>
            </a:r>
            <a:endParaRPr lang="en-US" sz="10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4" name="Text 11"/>
          <p:cNvSpPr/>
          <p:nvPr/>
        </p:nvSpPr>
        <p:spPr>
          <a:xfrm>
            <a:off x="2304360" y="2249280"/>
            <a:ext cx="80006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Internet, institutional applications, printer services, selected research services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5" name="Text 12"/>
          <p:cNvSpPr/>
          <p:nvPr/>
        </p:nvSpPr>
        <p:spPr>
          <a:xfrm>
            <a:off x="9674280" y="2249280"/>
            <a:ext cx="15998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62500" lnSpcReduction="20000"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Define ports, direction, logging, and owner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6" name="Shape 13"/>
          <p:cNvSpPr/>
          <p:nvPr/>
        </p:nvSpPr>
        <p:spPr>
          <a:xfrm>
            <a:off x="511920" y="2797920"/>
            <a:ext cx="11109600" cy="539280"/>
          </a:xfrm>
          <a:prstGeom prst="roundRect">
            <a:avLst>
              <a:gd name="adj" fmla="val 8475"/>
            </a:avLst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7" name="Shape 14"/>
          <p:cNvSpPr/>
          <p:nvPr/>
        </p:nvSpPr>
        <p:spPr>
          <a:xfrm>
            <a:off x="722520" y="2907720"/>
            <a:ext cx="1325520" cy="319680"/>
          </a:xfrm>
          <a:prstGeom prst="roundRect">
            <a:avLst>
              <a:gd name="adj" fmla="val 11429"/>
            </a:avLst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8" name="Text 15"/>
          <p:cNvSpPr/>
          <p:nvPr/>
        </p:nvSpPr>
        <p:spPr>
          <a:xfrm>
            <a:off x="804600" y="2999160"/>
            <a:ext cx="117000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3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Guest</a:t>
            </a:r>
            <a:endParaRPr lang="en-US" sz="10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9" name="Text 16"/>
          <p:cNvSpPr/>
          <p:nvPr/>
        </p:nvSpPr>
        <p:spPr>
          <a:xfrm>
            <a:off x="2304360" y="2962800"/>
            <a:ext cx="80006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Internet only. No internal subnets.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0" name="Text 17"/>
          <p:cNvSpPr/>
          <p:nvPr/>
        </p:nvSpPr>
        <p:spPr>
          <a:xfrm>
            <a:off x="9674280" y="2962800"/>
            <a:ext cx="15998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62500" lnSpcReduction="20000"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Define ports, direction, logging, and owner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1" name="Shape 18"/>
          <p:cNvSpPr/>
          <p:nvPr/>
        </p:nvSpPr>
        <p:spPr>
          <a:xfrm>
            <a:off x="511920" y="3511440"/>
            <a:ext cx="11109600" cy="539280"/>
          </a:xfrm>
          <a:prstGeom prst="roundRect">
            <a:avLst>
              <a:gd name="adj" fmla="val 8475"/>
            </a:avLst>
          </a:prstGeom>
          <a:solidFill>
            <a:srgbClr val="F2F7F9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2" name="Shape 19"/>
          <p:cNvSpPr/>
          <p:nvPr/>
        </p:nvSpPr>
        <p:spPr>
          <a:xfrm>
            <a:off x="722520" y="3620880"/>
            <a:ext cx="1325520" cy="319680"/>
          </a:xfrm>
          <a:prstGeom prst="roundRect">
            <a:avLst>
              <a:gd name="adj" fmla="val 11429"/>
            </a:avLst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3" name="Text 20"/>
          <p:cNvSpPr/>
          <p:nvPr/>
        </p:nvSpPr>
        <p:spPr>
          <a:xfrm>
            <a:off x="804600" y="3712320"/>
            <a:ext cx="117000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3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Management</a:t>
            </a:r>
            <a:endParaRPr lang="en-US" sz="10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4" name="Text 21"/>
          <p:cNvSpPr/>
          <p:nvPr/>
        </p:nvSpPr>
        <p:spPr>
          <a:xfrm>
            <a:off x="2304360" y="3675960"/>
            <a:ext cx="80006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Network devices, monitoring, backups, identity services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5" name="Text 22"/>
          <p:cNvSpPr/>
          <p:nvPr/>
        </p:nvSpPr>
        <p:spPr>
          <a:xfrm>
            <a:off x="9674280" y="3675960"/>
            <a:ext cx="15998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62500" lnSpcReduction="20000"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Define ports, direction, logging, and owner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6" name="Shape 23"/>
          <p:cNvSpPr/>
          <p:nvPr/>
        </p:nvSpPr>
        <p:spPr>
          <a:xfrm>
            <a:off x="511920" y="4224600"/>
            <a:ext cx="11109600" cy="539280"/>
          </a:xfrm>
          <a:prstGeom prst="roundRect">
            <a:avLst>
              <a:gd name="adj" fmla="val 8475"/>
            </a:avLst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7" name="Shape 24"/>
          <p:cNvSpPr/>
          <p:nvPr/>
        </p:nvSpPr>
        <p:spPr>
          <a:xfrm>
            <a:off x="722520" y="4334400"/>
            <a:ext cx="1325520" cy="319680"/>
          </a:xfrm>
          <a:prstGeom prst="roundRect">
            <a:avLst>
              <a:gd name="adj" fmla="val 11429"/>
            </a:avLst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8" name="Text 25"/>
          <p:cNvSpPr/>
          <p:nvPr/>
        </p:nvSpPr>
        <p:spPr>
          <a:xfrm>
            <a:off x="804600" y="4425840"/>
            <a:ext cx="117000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3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DMZ</a:t>
            </a:r>
            <a:endParaRPr lang="en-US" sz="10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9" name="Text 26"/>
          <p:cNvSpPr/>
          <p:nvPr/>
        </p:nvSpPr>
        <p:spPr>
          <a:xfrm>
            <a:off x="2304360" y="4389120"/>
            <a:ext cx="80006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Public services only, tightly limited flows to internal dependencies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0" name="Text 27"/>
          <p:cNvSpPr/>
          <p:nvPr/>
        </p:nvSpPr>
        <p:spPr>
          <a:xfrm>
            <a:off x="9674280" y="4389120"/>
            <a:ext cx="1599840" cy="15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62500" lnSpcReduction="20000"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Define ports, direction, logging, and owner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1" name="Shape 28"/>
          <p:cNvSpPr/>
          <p:nvPr/>
        </p:nvSpPr>
        <p:spPr>
          <a:xfrm>
            <a:off x="1097280" y="5650920"/>
            <a:ext cx="7223400" cy="255600"/>
          </a:xfrm>
          <a:prstGeom prst="roundRect">
            <a:avLst>
              <a:gd name="adj" fmla="val 21429"/>
            </a:avLst>
          </a:prstGeom>
          <a:solidFill>
            <a:srgbClr val="FFF0F0"/>
          </a:solidFill>
          <a:ln w="12700">
            <a:solidFill>
              <a:srgbClr val="FFF0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2" name="Text 29"/>
          <p:cNvSpPr/>
          <p:nvPr/>
        </p:nvSpPr>
        <p:spPr>
          <a:xfrm>
            <a:off x="1179720" y="5692320"/>
            <a:ext cx="70588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D94F4F"/>
                </a:solidFill>
                <a:effectLst/>
                <a:uFillTx/>
                <a:latin typeface="Aptos"/>
                <a:ea typeface="Aptos"/>
              </a:rPr>
              <a:t>Task: turn this matrix into an ACL or firewall policy, then test each allow/deny flow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3" name="PlaceHolder 1"/>
          <p:cNvSpPr>
            <a:spLocks noGrp="1"/>
          </p:cNvSpPr>
          <p:nvPr>
            <p:ph type="sldNum" idx="38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44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or_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ecor_topbar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ecor_chip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DE4C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xt_chip"/>
          <p:cNvSpPr txBox="1"/>
          <p:nvPr/>
        </p:nvSpPr>
        <p:spPr>
          <a:xfrm>
            <a:off x="502920" y="603504"/>
            <a:ext cx="566928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6" name="txt_title"/>
          <p:cNvSpPr txBox="1"/>
          <p:nvPr/>
        </p:nvSpPr>
        <p:spPr>
          <a:xfrm>
            <a:off x="1234440" y="347472"/>
            <a:ext cx="9875520" cy="38404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500" b="1">
                <a:solidFill>
                  <a:srgbClr val="083742"/>
                </a:solidFill>
                <a:latin typeface="Aptos"/>
              </a:rPr>
              <a:t>Session 04 Quiz: Campus Security</a:t>
            </a:r>
          </a:p>
        </p:txBody>
      </p:sp>
      <p:sp>
        <p:nvSpPr>
          <p:cNvPr id="7" name="txt_subtitle"/>
          <p:cNvSpPr txBox="1"/>
          <p:nvPr/>
        </p:nvSpPr>
        <p:spPr>
          <a:xfrm>
            <a:off x="1261872" y="777240"/>
            <a:ext cx="8778240" cy="2560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0">
                <a:solidFill>
                  <a:srgbClr val="526470"/>
                </a:solidFill>
                <a:latin typeface="Aptos"/>
              </a:rPr>
              <a:t>Multiple choice • Select one answer • Part 1 of 2</a:t>
            </a:r>
          </a:p>
        </p:txBody>
      </p:sp>
      <p:sp>
        <p:nvSpPr>
          <p:cNvPr id="8" name="decor_rule"/>
          <p:cNvSpPr/>
          <p:nvPr/>
        </p:nvSpPr>
        <p:spPr>
          <a:xfrm>
            <a:off x="502920" y="1124712"/>
            <a:ext cx="11155680" cy="13716"/>
          </a:xfrm>
          <a:prstGeom prst="rect">
            <a:avLst/>
          </a:prstGeom>
          <a:solidFill>
            <a:srgbClr val="D3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ecor_card"/>
          <p:cNvSpPr/>
          <p:nvPr/>
        </p:nvSpPr>
        <p:spPr>
          <a:xfrm>
            <a:off x="594360" y="135331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ecor_qbadge"/>
          <p:cNvSpPr/>
          <p:nvPr/>
        </p:nvSpPr>
        <p:spPr>
          <a:xfrm>
            <a:off x="758952" y="1491386"/>
            <a:ext cx="384048" cy="384048"/>
          </a:xfrm>
          <a:prstGeom prst="ellipse">
            <a:avLst/>
          </a:prstGeom>
          <a:solidFill>
            <a:srgbClr val="DE4C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xt_badge_1"/>
          <p:cNvSpPr txBox="1"/>
          <p:nvPr/>
        </p:nvSpPr>
        <p:spPr>
          <a:xfrm>
            <a:off x="758952" y="165506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2" name="txt_q_1"/>
          <p:cNvSpPr txBox="1"/>
          <p:nvPr/>
        </p:nvSpPr>
        <p:spPr>
          <a:xfrm>
            <a:off x="1252728" y="149961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Why define security zones?</a:t>
            </a:r>
          </a:p>
        </p:txBody>
      </p:sp>
      <p:sp>
        <p:nvSpPr>
          <p:cNvPr id="13" name="txt_opts_left_1"/>
          <p:cNvSpPr txBox="1"/>
          <p:nvPr/>
        </p:nvSpPr>
        <p:spPr>
          <a:xfrm>
            <a:off x="125272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To make more VLAN names
B. To group assets by trust and function with clear policy</a:t>
            </a:r>
          </a:p>
        </p:txBody>
      </p:sp>
      <p:sp>
        <p:nvSpPr>
          <p:cNvPr id="14" name="txt_opts_right_1"/>
          <p:cNvSpPr txBox="1"/>
          <p:nvPr/>
        </p:nvSpPr>
        <p:spPr>
          <a:xfrm>
            <a:off x="635050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To avoid routing
D. To remove monitoring</a:t>
            </a:r>
          </a:p>
        </p:txBody>
      </p:sp>
      <p:sp>
        <p:nvSpPr>
          <p:cNvPr id="15" name="decor_card"/>
          <p:cNvSpPr/>
          <p:nvPr/>
        </p:nvSpPr>
        <p:spPr>
          <a:xfrm>
            <a:off x="594360" y="290779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ecor_qbadge"/>
          <p:cNvSpPr/>
          <p:nvPr/>
        </p:nvSpPr>
        <p:spPr>
          <a:xfrm>
            <a:off x="758952" y="3045866"/>
            <a:ext cx="384048" cy="384048"/>
          </a:xfrm>
          <a:prstGeom prst="ellipse">
            <a:avLst/>
          </a:prstGeom>
          <a:solidFill>
            <a:srgbClr val="DE4C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xt_badge_2"/>
          <p:cNvSpPr txBox="1"/>
          <p:nvPr/>
        </p:nvSpPr>
        <p:spPr>
          <a:xfrm>
            <a:off x="758952" y="320954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8" name="txt_q_2"/>
          <p:cNvSpPr txBox="1"/>
          <p:nvPr/>
        </p:nvSpPr>
        <p:spPr>
          <a:xfrm>
            <a:off x="1252728" y="305409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Where do firewalls help most?</a:t>
            </a:r>
          </a:p>
        </p:txBody>
      </p:sp>
      <p:sp>
        <p:nvSpPr>
          <p:cNvPr id="19" name="txt_opts_left_2"/>
          <p:cNvSpPr txBox="1"/>
          <p:nvPr/>
        </p:nvSpPr>
        <p:spPr>
          <a:xfrm>
            <a:off x="125272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Between every access port
B. Inside every AP</a:t>
            </a:r>
          </a:p>
        </p:txBody>
      </p:sp>
      <p:sp>
        <p:nvSpPr>
          <p:cNvPr id="20" name="txt_opts_right_2"/>
          <p:cNvSpPr txBox="1"/>
          <p:nvPr/>
        </p:nvSpPr>
        <p:spPr>
          <a:xfrm>
            <a:off x="635050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At high-value boundaries
D. Only in the server rack</a:t>
            </a:r>
          </a:p>
        </p:txBody>
      </p:sp>
      <p:sp>
        <p:nvSpPr>
          <p:cNvPr id="21" name="decor_card"/>
          <p:cNvSpPr/>
          <p:nvPr/>
        </p:nvSpPr>
        <p:spPr>
          <a:xfrm>
            <a:off x="594360" y="446227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ecor_qbadge"/>
          <p:cNvSpPr/>
          <p:nvPr/>
        </p:nvSpPr>
        <p:spPr>
          <a:xfrm>
            <a:off x="758952" y="4600346"/>
            <a:ext cx="384048" cy="384048"/>
          </a:xfrm>
          <a:prstGeom prst="ellipse">
            <a:avLst/>
          </a:prstGeom>
          <a:solidFill>
            <a:srgbClr val="DE4C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xt_badge_3"/>
          <p:cNvSpPr txBox="1"/>
          <p:nvPr/>
        </p:nvSpPr>
        <p:spPr>
          <a:xfrm>
            <a:off x="758952" y="476402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4" name="txt_q_3"/>
          <p:cNvSpPr txBox="1"/>
          <p:nvPr/>
        </p:nvSpPr>
        <p:spPr>
          <a:xfrm>
            <a:off x="1252728" y="460857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>
                <a:solidFill>
                  <a:srgbClr val="083742"/>
                </a:solidFill>
                <a:latin typeface="Aptos"/>
              </a:rPr>
              <a:t>How should network-device administration be protected?</a:t>
            </a:r>
          </a:p>
        </p:txBody>
      </p:sp>
      <p:sp>
        <p:nvSpPr>
          <p:cNvPr id="25" name="txt_opts_left_3"/>
          <p:cNvSpPr txBox="1"/>
          <p:nvPr/>
        </p:nvSpPr>
        <p:spPr>
          <a:xfrm>
            <a:off x="125272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From any user VLAN
B. By shared passwords</a:t>
            </a:r>
          </a:p>
        </p:txBody>
      </p:sp>
      <p:sp>
        <p:nvSpPr>
          <p:cNvPr id="26" name="txt_opts_right_3"/>
          <p:cNvSpPr txBox="1"/>
          <p:nvPr/>
        </p:nvSpPr>
        <p:spPr>
          <a:xfrm>
            <a:off x="635050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Through guest Wi-Fi
D. Dedicated management zone and authorized admins</a:t>
            </a:r>
          </a:p>
        </p:txBody>
      </p:sp>
      <p:sp>
        <p:nvSpPr>
          <p:cNvPr id="27" name="decor_footer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footer_text"/>
          <p:cNvSpPr txBox="1"/>
          <p:nvPr/>
        </p:nvSpPr>
        <p:spPr>
          <a:xfrm>
            <a:off x="347472" y="6601968"/>
            <a:ext cx="502920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850" b="0">
                <a:solidFill>
                  <a:srgbClr val="E6F5F5"/>
                </a:solidFill>
                <a:latin typeface="Aptos"/>
              </a:rPr>
              <a:t>Campus Network Design &amp; Operations Workshop</a:t>
            </a:r>
          </a:p>
        </p:txBody>
      </p:sp>
      <p:sp>
        <p:nvSpPr>
          <p:cNvPr id="29" name="footer_page"/>
          <p:cNvSpPr txBox="1"/>
          <p:nvPr/>
        </p:nvSpPr>
        <p:spPr>
          <a:xfrm>
            <a:off x="11292840" y="6601968"/>
            <a:ext cx="50292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850">
                <a:solidFill>
                  <a:srgbClr val="E6F5F5"/>
                </a:solidFill>
                <a:latin typeface="Aptos"/>
              </a:rPr>
              <a:t>45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68B3FE4-7294-F79F-D599-45E8A30F8F79}"/>
              </a:ext>
            </a:extLst>
          </p:cNvPr>
          <p:cNvCxnSpPr/>
          <p:nvPr/>
        </p:nvCxnSpPr>
        <p:spPr>
          <a:xfrm flipH="1">
            <a:off x="5165279" y="2310581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D095309-F46B-0346-C572-0B019773D0D7}"/>
              </a:ext>
            </a:extLst>
          </p:cNvPr>
          <p:cNvCxnSpPr/>
          <p:nvPr/>
        </p:nvCxnSpPr>
        <p:spPr>
          <a:xfrm flipH="1">
            <a:off x="8293509" y="3647768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285FD92-02DD-7881-0807-1B30144A0995}"/>
              </a:ext>
            </a:extLst>
          </p:cNvPr>
          <p:cNvCxnSpPr/>
          <p:nvPr/>
        </p:nvCxnSpPr>
        <p:spPr>
          <a:xfrm flipH="1">
            <a:off x="10292803" y="5378246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  <p:bldP spid="19" grpId="0"/>
      <p:bldP spid="20" grpId="0"/>
      <p:bldP spid="24" grpId="0"/>
      <p:bldP spid="2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5" name="Shape 1"/>
          <p:cNvSpPr/>
          <p:nvPr/>
        </p:nvSpPr>
        <p:spPr>
          <a:xfrm rot="1200000">
            <a:off x="7680960" y="-1554480"/>
            <a:ext cx="5760360" cy="5760360"/>
          </a:xfrm>
          <a:prstGeom prst="arc">
            <a:avLst>
              <a:gd name="adj1" fmla="val 16200000"/>
              <a:gd name="adj2" fmla="val 0"/>
            </a:avLst>
          </a:prstGeom>
          <a:noFill/>
          <a:ln w="25400">
            <a:solidFill>
              <a:srgbClr val="7C5CE6">
                <a:alpha val="5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6" name="Shape 2"/>
          <p:cNvSpPr/>
          <p:nvPr/>
        </p:nvSpPr>
        <p:spPr>
          <a:xfrm rot="1200000">
            <a:off x="8320680" y="3017520"/>
            <a:ext cx="5211720" cy="52117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5CD7CA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7" name="Text 3"/>
          <p:cNvSpPr/>
          <p:nvPr/>
        </p:nvSpPr>
        <p:spPr>
          <a:xfrm>
            <a:off x="594360" y="603360"/>
            <a:ext cx="146268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200" b="1" u="none" strike="noStrike">
                <a:solidFill>
                  <a:srgbClr val="7C5CE6"/>
                </a:solidFill>
                <a:effectLst/>
                <a:uFillTx/>
                <a:latin typeface="Aptos Display"/>
                <a:ea typeface="Aptos Display"/>
              </a:rPr>
              <a:t>05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8" name="Text 4"/>
          <p:cNvSpPr/>
          <p:nvPr/>
        </p:nvSpPr>
        <p:spPr>
          <a:xfrm>
            <a:off x="594360" y="1554480"/>
            <a:ext cx="75891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Building Sufficient Instrumentation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9" name="Text 5"/>
          <p:cNvSpPr/>
          <p:nvPr/>
        </p:nvSpPr>
        <p:spPr>
          <a:xfrm>
            <a:off x="612720" y="2761560"/>
            <a:ext cx="722340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rPr>
              <a:t>Monitoring, logging, and configuration management are part of the network architecture, not post-project extras.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0" name="Text 6"/>
          <p:cNvSpPr/>
          <p:nvPr/>
        </p:nvSpPr>
        <p:spPr>
          <a:xfrm>
            <a:off x="621720" y="6172200"/>
            <a:ext cx="51202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A8D8D0"/>
                </a:solidFill>
                <a:effectLst/>
                <a:uFillTx/>
                <a:latin typeface="Aptos"/>
                <a:ea typeface="Aptos"/>
              </a:rPr>
              <a:t>Campus Network Design &amp; Operations Workshop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Instrumentation Architecture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2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Build a visible network from the day the first router is installed.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3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4" name="Shape 3"/>
          <p:cNvSpPr/>
          <p:nvPr/>
        </p:nvSpPr>
        <p:spPr>
          <a:xfrm>
            <a:off x="511920" y="1353240"/>
            <a:ext cx="11100600" cy="4480200"/>
          </a:xfrm>
          <a:prstGeom prst="roundRect">
            <a:avLst>
              <a:gd name="adj" fmla="val 2041"/>
            </a:avLst>
          </a:prstGeom>
          <a:solidFill>
            <a:srgbClr val="F2F7F9"/>
          </a:solidFill>
          <a:ln w="10160">
            <a:solidFill>
              <a:srgbClr val="CFE0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5" name="Shape 4"/>
          <p:cNvSpPr/>
          <p:nvPr/>
        </p:nvSpPr>
        <p:spPr>
          <a:xfrm>
            <a:off x="786240" y="1618560"/>
            <a:ext cx="1023840" cy="273960"/>
          </a:xfrm>
          <a:prstGeom prst="roundRect">
            <a:avLst>
              <a:gd name="adj" fmla="val 16667"/>
            </a:avLst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6" name="Text 5"/>
          <p:cNvSpPr/>
          <p:nvPr/>
        </p:nvSpPr>
        <p:spPr>
          <a:xfrm>
            <a:off x="850320" y="1664280"/>
            <a:ext cx="8956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DATA FLOW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7" name="Shape 6"/>
          <p:cNvSpPr/>
          <p:nvPr/>
        </p:nvSpPr>
        <p:spPr>
          <a:xfrm>
            <a:off x="1078920" y="2450520"/>
            <a:ext cx="102384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8" name="Text 7"/>
          <p:cNvSpPr/>
          <p:nvPr/>
        </p:nvSpPr>
        <p:spPr>
          <a:xfrm>
            <a:off x="1115640" y="2496240"/>
            <a:ext cx="9507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</a:t>
            </a:r>
            <a:endParaRPr lang="en-US" sz="9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9" name="Shape 8"/>
          <p:cNvSpPr/>
          <p:nvPr/>
        </p:nvSpPr>
        <p:spPr>
          <a:xfrm>
            <a:off x="1078920" y="3273480"/>
            <a:ext cx="102384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0" name="Text 9"/>
          <p:cNvSpPr/>
          <p:nvPr/>
        </p:nvSpPr>
        <p:spPr>
          <a:xfrm>
            <a:off x="1115640" y="3319200"/>
            <a:ext cx="9507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Access</a:t>
            </a:r>
            <a:endParaRPr lang="en-US" sz="9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1" name="Shape 10"/>
          <p:cNvSpPr/>
          <p:nvPr/>
        </p:nvSpPr>
        <p:spPr>
          <a:xfrm>
            <a:off x="1078920" y="4096440"/>
            <a:ext cx="102384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2" name="Text 11"/>
          <p:cNvSpPr/>
          <p:nvPr/>
        </p:nvSpPr>
        <p:spPr>
          <a:xfrm>
            <a:off x="1115640" y="4142160"/>
            <a:ext cx="9507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Firewall</a:t>
            </a:r>
            <a:endParaRPr lang="en-US" sz="9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3" name="Shape 12"/>
          <p:cNvSpPr/>
          <p:nvPr/>
        </p:nvSpPr>
        <p:spPr>
          <a:xfrm>
            <a:off x="1078920" y="4919400"/>
            <a:ext cx="102384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4" name="Text 13"/>
          <p:cNvSpPr/>
          <p:nvPr/>
        </p:nvSpPr>
        <p:spPr>
          <a:xfrm>
            <a:off x="1115640" y="4965120"/>
            <a:ext cx="9507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Wireless</a:t>
            </a:r>
            <a:endParaRPr lang="en-US" sz="9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5" name="Shape 14"/>
          <p:cNvSpPr/>
          <p:nvPr/>
        </p:nvSpPr>
        <p:spPr>
          <a:xfrm>
            <a:off x="3675960" y="3328560"/>
            <a:ext cx="1938240" cy="621360"/>
          </a:xfrm>
          <a:prstGeom prst="roundRect">
            <a:avLst>
              <a:gd name="adj" fmla="val 7353"/>
            </a:avLst>
          </a:prstGeom>
          <a:solidFill>
            <a:srgbClr val="F7F1FF"/>
          </a:solidFill>
          <a:ln w="15875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6" name="Text 15"/>
          <p:cNvSpPr/>
          <p:nvPr/>
        </p:nvSpPr>
        <p:spPr>
          <a:xfrm>
            <a:off x="3712320" y="3374280"/>
            <a:ext cx="1865160" cy="52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Collectors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SNMP • Syslog • Flow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7" name="Shape 16"/>
          <p:cNvSpPr/>
          <p:nvPr/>
        </p:nvSpPr>
        <p:spPr>
          <a:xfrm>
            <a:off x="6510600" y="3328560"/>
            <a:ext cx="1938240" cy="621360"/>
          </a:xfrm>
          <a:prstGeom prst="roundRect">
            <a:avLst>
              <a:gd name="adj" fmla="val 7353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8" name="Text 17"/>
          <p:cNvSpPr/>
          <p:nvPr/>
        </p:nvSpPr>
        <p:spPr>
          <a:xfrm>
            <a:off x="6546960" y="3374280"/>
            <a:ext cx="1865160" cy="52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Analytics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Dashboards • Alerts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9" name="Shape 18"/>
          <p:cNvSpPr/>
          <p:nvPr/>
        </p:nvSpPr>
        <p:spPr>
          <a:xfrm>
            <a:off x="9326880" y="3328560"/>
            <a:ext cx="1599840" cy="621360"/>
          </a:xfrm>
          <a:prstGeom prst="roundRect">
            <a:avLst>
              <a:gd name="adj" fmla="val 7353"/>
            </a:avLst>
          </a:prstGeom>
          <a:solidFill>
            <a:srgbClr val="FFF5E7"/>
          </a:solidFill>
          <a:ln w="15875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0" name="Text 19"/>
          <p:cNvSpPr/>
          <p:nvPr/>
        </p:nvSpPr>
        <p:spPr>
          <a:xfrm>
            <a:off x="9363600" y="3374280"/>
            <a:ext cx="1526760" cy="52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Operations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Tickets • Action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1" name="Shape 20"/>
          <p:cNvSpPr/>
          <p:nvPr/>
        </p:nvSpPr>
        <p:spPr>
          <a:xfrm>
            <a:off x="2103120" y="2642400"/>
            <a:ext cx="1572480" cy="996840"/>
          </a:xfrm>
          <a:prstGeom prst="line">
            <a:avLst/>
          </a:prstGeom>
          <a:ln w="12065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2" name="Shape 21"/>
          <p:cNvSpPr/>
          <p:nvPr/>
        </p:nvSpPr>
        <p:spPr>
          <a:xfrm>
            <a:off x="2103120" y="3465360"/>
            <a:ext cx="1572480" cy="173880"/>
          </a:xfrm>
          <a:prstGeom prst="line">
            <a:avLst/>
          </a:prstGeom>
          <a:ln w="12065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3" name="Shape 22"/>
          <p:cNvSpPr/>
          <p:nvPr/>
        </p:nvSpPr>
        <p:spPr>
          <a:xfrm flipV="1">
            <a:off x="2103120" y="3639240"/>
            <a:ext cx="1572480" cy="649080"/>
          </a:xfrm>
          <a:prstGeom prst="line">
            <a:avLst/>
          </a:prstGeom>
          <a:ln w="12065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4" name="Shape 23"/>
          <p:cNvSpPr/>
          <p:nvPr/>
        </p:nvSpPr>
        <p:spPr>
          <a:xfrm flipV="1">
            <a:off x="2103120" y="3639240"/>
            <a:ext cx="1572480" cy="1472040"/>
          </a:xfrm>
          <a:prstGeom prst="line">
            <a:avLst/>
          </a:prstGeom>
          <a:ln w="12065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5" name="Shape 24"/>
          <p:cNvSpPr/>
          <p:nvPr/>
        </p:nvSpPr>
        <p:spPr>
          <a:xfrm>
            <a:off x="5614200" y="3639240"/>
            <a:ext cx="896040" cy="360"/>
          </a:xfrm>
          <a:prstGeom prst="line">
            <a:avLst/>
          </a:prstGeom>
          <a:ln w="16510">
            <a:solidFill>
              <a:srgbClr val="7C5CE6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6" name="Shape 25"/>
          <p:cNvSpPr/>
          <p:nvPr/>
        </p:nvSpPr>
        <p:spPr>
          <a:xfrm>
            <a:off x="8448840" y="3639240"/>
            <a:ext cx="878040" cy="360"/>
          </a:xfrm>
          <a:prstGeom prst="line">
            <a:avLst/>
          </a:prstGeom>
          <a:ln w="1651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7" name="Shape 26"/>
          <p:cNvSpPr/>
          <p:nvPr/>
        </p:nvSpPr>
        <p:spPr>
          <a:xfrm>
            <a:off x="1005840" y="5550480"/>
            <a:ext cx="9893520" cy="255600"/>
          </a:xfrm>
          <a:prstGeom prst="roundRect">
            <a:avLst>
              <a:gd name="adj" fmla="val 21429"/>
            </a:avLst>
          </a:prstGeom>
          <a:solidFill>
            <a:srgbClr val="EAE1FF"/>
          </a:solidFill>
          <a:ln w="12700">
            <a:solidFill>
              <a:srgbClr val="EAE1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8" name="Text 27"/>
          <p:cNvSpPr/>
          <p:nvPr/>
        </p:nvSpPr>
        <p:spPr>
          <a:xfrm>
            <a:off x="1088280" y="5591520"/>
            <a:ext cx="972900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7C5CE6"/>
                </a:solidFill>
                <a:effectLst/>
                <a:uFillTx/>
                <a:latin typeface="Aptos"/>
                <a:ea typeface="Aptos"/>
              </a:rPr>
              <a:t>Essential: a device is not operationally usable if you cannot see its health, configuration, and traffic behaviour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9" name="PlaceHolder 1"/>
          <p:cNvSpPr>
            <a:spLocks noGrp="1"/>
          </p:cNvSpPr>
          <p:nvPr>
            <p:ph type="sldNum" idx="39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48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What to Monitor: Minimum Operational Dataset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1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Collect data that answers the questions operators ask during an incident.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2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3" name="Shape 3"/>
          <p:cNvSpPr/>
          <p:nvPr/>
        </p:nvSpPr>
        <p:spPr>
          <a:xfrm>
            <a:off x="511920" y="1353240"/>
            <a:ext cx="5230080" cy="106020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4" name="Shape 4"/>
          <p:cNvSpPr/>
          <p:nvPr/>
        </p:nvSpPr>
        <p:spPr>
          <a:xfrm>
            <a:off x="511920" y="1353240"/>
            <a:ext cx="72720" cy="106020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5" name="Text 5"/>
          <p:cNvSpPr/>
          <p:nvPr/>
        </p:nvSpPr>
        <p:spPr>
          <a:xfrm>
            <a:off x="713160" y="151776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Reachability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6" name="Text 6"/>
          <p:cNvSpPr/>
          <p:nvPr/>
        </p:nvSpPr>
        <p:spPr>
          <a:xfrm>
            <a:off x="713160" y="1883520"/>
            <a:ext cx="488268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Uptime, ICMP, DNS, HTTP/S, application checks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7" name="Shape 7"/>
          <p:cNvSpPr/>
          <p:nvPr/>
        </p:nvSpPr>
        <p:spPr>
          <a:xfrm>
            <a:off x="6135480" y="1353240"/>
            <a:ext cx="5230080" cy="106020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8" name="Shape 8"/>
          <p:cNvSpPr/>
          <p:nvPr/>
        </p:nvSpPr>
        <p:spPr>
          <a:xfrm>
            <a:off x="6135480" y="1353240"/>
            <a:ext cx="72720" cy="106020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9" name="Text 9"/>
          <p:cNvSpPr/>
          <p:nvPr/>
        </p:nvSpPr>
        <p:spPr>
          <a:xfrm>
            <a:off x="6336720" y="151776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Interfaces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0" name="Text 10"/>
          <p:cNvSpPr/>
          <p:nvPr/>
        </p:nvSpPr>
        <p:spPr>
          <a:xfrm>
            <a:off x="6336720" y="1883520"/>
            <a:ext cx="488268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Up/down, throughput, errors, discards, speed/duplex, optics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1" name="Shape 11"/>
          <p:cNvSpPr/>
          <p:nvPr/>
        </p:nvSpPr>
        <p:spPr>
          <a:xfrm>
            <a:off x="511920" y="2743200"/>
            <a:ext cx="5230080" cy="106020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2" name="Shape 12"/>
          <p:cNvSpPr/>
          <p:nvPr/>
        </p:nvSpPr>
        <p:spPr>
          <a:xfrm>
            <a:off x="511920" y="2743200"/>
            <a:ext cx="72720" cy="106020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3" name="Text 13"/>
          <p:cNvSpPr/>
          <p:nvPr/>
        </p:nvSpPr>
        <p:spPr>
          <a:xfrm>
            <a:off x="713160" y="290772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Systems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4" name="Text 14"/>
          <p:cNvSpPr/>
          <p:nvPr/>
        </p:nvSpPr>
        <p:spPr>
          <a:xfrm>
            <a:off x="713160" y="3273480"/>
            <a:ext cx="488268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CPU, memory, disk, temperature, power, fan, PoE budget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5" name="Shape 15"/>
          <p:cNvSpPr/>
          <p:nvPr/>
        </p:nvSpPr>
        <p:spPr>
          <a:xfrm>
            <a:off x="6135480" y="2743200"/>
            <a:ext cx="5230080" cy="106020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6" name="Shape 16"/>
          <p:cNvSpPr/>
          <p:nvPr/>
        </p:nvSpPr>
        <p:spPr>
          <a:xfrm>
            <a:off x="6135480" y="2743200"/>
            <a:ext cx="72720" cy="106020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7" name="Text 17"/>
          <p:cNvSpPr/>
          <p:nvPr/>
        </p:nvSpPr>
        <p:spPr>
          <a:xfrm>
            <a:off x="6336720" y="290772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Traffic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8" name="Text 18"/>
          <p:cNvSpPr/>
          <p:nvPr/>
        </p:nvSpPr>
        <p:spPr>
          <a:xfrm>
            <a:off x="6336720" y="3273480"/>
            <a:ext cx="488268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Top talkers, source/destination, protocols, flow trends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9" name="Shape 19"/>
          <p:cNvSpPr/>
          <p:nvPr/>
        </p:nvSpPr>
        <p:spPr>
          <a:xfrm>
            <a:off x="511920" y="4133160"/>
            <a:ext cx="5230080" cy="106020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0" name="Shape 20"/>
          <p:cNvSpPr/>
          <p:nvPr/>
        </p:nvSpPr>
        <p:spPr>
          <a:xfrm>
            <a:off x="511920" y="4133160"/>
            <a:ext cx="72720" cy="106020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1" name="Text 21"/>
          <p:cNvSpPr/>
          <p:nvPr/>
        </p:nvSpPr>
        <p:spPr>
          <a:xfrm>
            <a:off x="713160" y="429768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Security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2" name="Text 22"/>
          <p:cNvSpPr/>
          <p:nvPr/>
        </p:nvSpPr>
        <p:spPr>
          <a:xfrm>
            <a:off x="713160" y="4663440"/>
            <a:ext cx="488268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Failed logins, port violations, firewall denies, rogue DHCP/RA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3" name="Shape 23"/>
          <p:cNvSpPr/>
          <p:nvPr/>
        </p:nvSpPr>
        <p:spPr>
          <a:xfrm>
            <a:off x="6135480" y="4133160"/>
            <a:ext cx="5230080" cy="106020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4" name="Shape 24"/>
          <p:cNvSpPr/>
          <p:nvPr/>
        </p:nvSpPr>
        <p:spPr>
          <a:xfrm>
            <a:off x="6135480" y="4133160"/>
            <a:ext cx="72720" cy="1060200"/>
          </a:xfrm>
          <a:prstGeom prst="rect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5" name="Text 25"/>
          <p:cNvSpPr/>
          <p:nvPr/>
        </p:nvSpPr>
        <p:spPr>
          <a:xfrm>
            <a:off x="6336720" y="429768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Configuration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6" name="Text 26"/>
          <p:cNvSpPr/>
          <p:nvPr/>
        </p:nvSpPr>
        <p:spPr>
          <a:xfrm>
            <a:off x="6336720" y="4663440"/>
            <a:ext cx="488268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9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Version, startup/running config drift, backups, change audit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7" name="PlaceHolder 1"/>
          <p:cNvSpPr>
            <a:spLocks noGrp="1"/>
          </p:cNvSpPr>
          <p:nvPr>
            <p:ph type="sldNum" idx="40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49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Alert Design: Make Alerts Actionable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9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An alert should identify the service, severity, owner, and expected first response.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0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1" name="Shape 3"/>
          <p:cNvSpPr/>
          <p:nvPr/>
        </p:nvSpPr>
        <p:spPr>
          <a:xfrm>
            <a:off x="511920" y="1417320"/>
            <a:ext cx="3355560" cy="3126960"/>
          </a:xfrm>
          <a:prstGeom prst="roundRect">
            <a:avLst>
              <a:gd name="adj" fmla="val 233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2" name="Shape 4"/>
          <p:cNvSpPr/>
          <p:nvPr/>
        </p:nvSpPr>
        <p:spPr>
          <a:xfrm>
            <a:off x="511920" y="1417320"/>
            <a:ext cx="72720" cy="312696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3" name="Text 5"/>
          <p:cNvSpPr/>
          <p:nvPr/>
        </p:nvSpPr>
        <p:spPr>
          <a:xfrm>
            <a:off x="713160" y="158184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Bad alert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4" name="Text 6"/>
          <p:cNvSpPr/>
          <p:nvPr/>
        </p:nvSpPr>
        <p:spPr>
          <a:xfrm>
            <a:off x="713160" y="1947600"/>
            <a:ext cx="3008160" cy="246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“Interface error.”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No device context, no trend, no owner, no urgency.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5" name="Shape 7"/>
          <p:cNvSpPr/>
          <p:nvPr/>
        </p:nvSpPr>
        <p:spPr>
          <a:xfrm>
            <a:off x="4260960" y="1417320"/>
            <a:ext cx="3355560" cy="3126960"/>
          </a:xfrm>
          <a:prstGeom prst="roundRect">
            <a:avLst>
              <a:gd name="adj" fmla="val 233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6" name="Shape 8"/>
          <p:cNvSpPr/>
          <p:nvPr/>
        </p:nvSpPr>
        <p:spPr>
          <a:xfrm>
            <a:off x="4260960" y="1417320"/>
            <a:ext cx="72720" cy="312696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7" name="Text 9"/>
          <p:cNvSpPr/>
          <p:nvPr/>
        </p:nvSpPr>
        <p:spPr>
          <a:xfrm>
            <a:off x="4462200" y="158184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Better alert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8" name="Text 10"/>
          <p:cNvSpPr/>
          <p:nvPr/>
        </p:nvSpPr>
        <p:spPr>
          <a:xfrm>
            <a:off x="4462200" y="1947600"/>
            <a:ext cx="3008160" cy="246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“Core-A uplink to Library has 6% packet loss for 5 minutes.”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Includes scope and persistence.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9" name="Shape 11"/>
          <p:cNvSpPr/>
          <p:nvPr/>
        </p:nvSpPr>
        <p:spPr>
          <a:xfrm>
            <a:off x="8010000" y="1417320"/>
            <a:ext cx="3355560" cy="3126960"/>
          </a:xfrm>
          <a:prstGeom prst="roundRect">
            <a:avLst>
              <a:gd name="adj" fmla="val 233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0" name="Shape 12"/>
          <p:cNvSpPr/>
          <p:nvPr/>
        </p:nvSpPr>
        <p:spPr>
          <a:xfrm>
            <a:off x="8010000" y="1417320"/>
            <a:ext cx="72720" cy="312696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1" name="Text 13"/>
          <p:cNvSpPr/>
          <p:nvPr/>
        </p:nvSpPr>
        <p:spPr>
          <a:xfrm>
            <a:off x="8211240" y="1581840"/>
            <a:ext cx="30081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Actionable alert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2" name="Text 14"/>
          <p:cNvSpPr/>
          <p:nvPr/>
        </p:nvSpPr>
        <p:spPr>
          <a:xfrm>
            <a:off x="8211240" y="1947600"/>
            <a:ext cx="3008160" cy="246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“Library uplink packet loss 6%, affecting 220 clients. Check interface errors, optics, and congestion. Escalate to campus network team.”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3" name="Shape 15"/>
          <p:cNvSpPr/>
          <p:nvPr/>
        </p:nvSpPr>
        <p:spPr>
          <a:xfrm>
            <a:off x="521280" y="4901040"/>
            <a:ext cx="11063880" cy="804240"/>
          </a:xfrm>
          <a:prstGeom prst="roundRect">
            <a:avLst>
              <a:gd name="adj" fmla="val 7955"/>
            </a:avLst>
          </a:prstGeom>
          <a:solidFill>
            <a:srgbClr val="EEF8F7"/>
          </a:solidFill>
          <a:ln w="8890">
            <a:solidFill>
              <a:srgbClr val="BCEB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4" name="Text 16"/>
          <p:cNvSpPr/>
          <p:nvPr/>
        </p:nvSpPr>
        <p:spPr>
          <a:xfrm>
            <a:off x="841320" y="5175360"/>
            <a:ext cx="1046952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Alert rule: An alert is useful only when a person knows why it matters and what to do next.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5" name="PlaceHolder 1"/>
          <p:cNvSpPr>
            <a:spLocks noGrp="1"/>
          </p:cNvSpPr>
          <p:nvPr>
            <p:ph type="sldNum" idx="41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50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Inventory, Configuration Backup, and Documentation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7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Documentation is an operational tool. Keep it current enough to support the next incident.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8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9" name="Shape 3"/>
          <p:cNvSpPr/>
          <p:nvPr/>
        </p:nvSpPr>
        <p:spPr>
          <a:xfrm>
            <a:off x="511920" y="137160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0" name="Shape 4"/>
          <p:cNvSpPr/>
          <p:nvPr/>
        </p:nvSpPr>
        <p:spPr>
          <a:xfrm>
            <a:off x="511920" y="1371600"/>
            <a:ext cx="72720" cy="62136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1" name="Text 5"/>
          <p:cNvSpPr/>
          <p:nvPr/>
        </p:nvSpPr>
        <p:spPr>
          <a:xfrm>
            <a:off x="713160" y="153612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Network source of truth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2" name="Text 6"/>
          <p:cNvSpPr/>
          <p:nvPr/>
        </p:nvSpPr>
        <p:spPr>
          <a:xfrm>
            <a:off x="2004078" y="1757520"/>
            <a:ext cx="10752840" cy="18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Device name, serial number, role, location, management IP, software, support status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3" name="Shape 7"/>
          <p:cNvSpPr/>
          <p:nvPr/>
        </p:nvSpPr>
        <p:spPr>
          <a:xfrm>
            <a:off x="511920" y="216720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4" name="Shape 8"/>
          <p:cNvSpPr/>
          <p:nvPr/>
        </p:nvSpPr>
        <p:spPr>
          <a:xfrm>
            <a:off x="511920" y="2167200"/>
            <a:ext cx="72720" cy="62136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5" name="Text 9"/>
          <p:cNvSpPr/>
          <p:nvPr/>
        </p:nvSpPr>
        <p:spPr>
          <a:xfrm>
            <a:off x="713160" y="233172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Topology and addressing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6" name="Text 10"/>
          <p:cNvSpPr/>
          <p:nvPr/>
        </p:nvSpPr>
        <p:spPr>
          <a:xfrm>
            <a:off x="2004078" y="2525220"/>
            <a:ext cx="10752840" cy="21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Physical path, logical diagram, VLANs, subnets, routing areas, firewall zones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7" name="Shape 11"/>
          <p:cNvSpPr/>
          <p:nvPr/>
        </p:nvSpPr>
        <p:spPr>
          <a:xfrm>
            <a:off x="511920" y="296280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8" name="Shape 12"/>
          <p:cNvSpPr/>
          <p:nvPr/>
        </p:nvSpPr>
        <p:spPr>
          <a:xfrm>
            <a:off x="511920" y="2962800"/>
            <a:ext cx="72720" cy="62136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9" name="Text 13"/>
          <p:cNvSpPr/>
          <p:nvPr/>
        </p:nvSpPr>
        <p:spPr>
          <a:xfrm>
            <a:off x="713160" y="312732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Configuration archive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0" name="Text 14"/>
          <p:cNvSpPr/>
          <p:nvPr/>
        </p:nvSpPr>
        <p:spPr>
          <a:xfrm>
            <a:off x="2004078" y="3304350"/>
            <a:ext cx="10752840" cy="21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Automated periodic backups, version history, change author, compare capability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1" name="Shape 15"/>
          <p:cNvSpPr/>
          <p:nvPr/>
        </p:nvSpPr>
        <p:spPr>
          <a:xfrm>
            <a:off x="511920" y="375804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2" name="Shape 16"/>
          <p:cNvSpPr/>
          <p:nvPr/>
        </p:nvSpPr>
        <p:spPr>
          <a:xfrm>
            <a:off x="511920" y="3758040"/>
            <a:ext cx="72720" cy="62136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3" name="Text 17"/>
          <p:cNvSpPr/>
          <p:nvPr/>
        </p:nvSpPr>
        <p:spPr>
          <a:xfrm>
            <a:off x="713160" y="392292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Runbooks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4" name="Text 18"/>
          <p:cNvSpPr/>
          <p:nvPr/>
        </p:nvSpPr>
        <p:spPr>
          <a:xfrm>
            <a:off x="2004078" y="4037040"/>
            <a:ext cx="10752840" cy="24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Common tasks, escalation contacts, verification commands, rollback procedures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5" name="Shape 19"/>
          <p:cNvSpPr/>
          <p:nvPr/>
        </p:nvSpPr>
        <p:spPr>
          <a:xfrm>
            <a:off x="511920" y="4553640"/>
            <a:ext cx="11100600" cy="62136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6" name="Shape 20"/>
          <p:cNvSpPr/>
          <p:nvPr/>
        </p:nvSpPr>
        <p:spPr>
          <a:xfrm>
            <a:off x="511920" y="4553640"/>
            <a:ext cx="72720" cy="62136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7" name="Text 21"/>
          <p:cNvSpPr/>
          <p:nvPr/>
        </p:nvSpPr>
        <p:spPr>
          <a:xfrm>
            <a:off x="713160" y="471816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dirty="0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Lifecycle register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8" name="Text 22"/>
          <p:cNvSpPr/>
          <p:nvPr/>
        </p:nvSpPr>
        <p:spPr>
          <a:xfrm>
            <a:off x="2004078" y="4855502"/>
            <a:ext cx="10752840" cy="2739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Warranty, software end-of-support, spare units, optics inventory, refresh date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9" name="PlaceHolder 1"/>
          <p:cNvSpPr>
            <a:spLocks noGrp="1"/>
          </p:cNvSpPr>
          <p:nvPr>
            <p:ph type="sldNum" idx="42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51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Operations Lab 6: Build an Instrumentation Checklist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1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Define the minimum data and processes needed before a new building goes live.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2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3" name="Shape 3"/>
          <p:cNvSpPr/>
          <p:nvPr/>
        </p:nvSpPr>
        <p:spPr>
          <a:xfrm>
            <a:off x="511920" y="1325880"/>
            <a:ext cx="5230080" cy="98712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4" name="Shape 4"/>
          <p:cNvSpPr/>
          <p:nvPr/>
        </p:nvSpPr>
        <p:spPr>
          <a:xfrm>
            <a:off x="511920" y="1325880"/>
            <a:ext cx="72720" cy="98712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5" name="Text 5"/>
          <p:cNvSpPr/>
          <p:nvPr/>
        </p:nvSpPr>
        <p:spPr>
          <a:xfrm>
            <a:off x="713160" y="149040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Device identity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6" name="Text 6"/>
          <p:cNvSpPr/>
          <p:nvPr/>
        </p:nvSpPr>
        <p:spPr>
          <a:xfrm>
            <a:off x="713160" y="1856160"/>
            <a:ext cx="488268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Hostname, location, rack, asset tag, serial, owner, management IP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7" name="Shape 7"/>
          <p:cNvSpPr/>
          <p:nvPr/>
        </p:nvSpPr>
        <p:spPr>
          <a:xfrm>
            <a:off x="6144840" y="1325880"/>
            <a:ext cx="5230080" cy="98712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8" name="Shape 8"/>
          <p:cNvSpPr/>
          <p:nvPr/>
        </p:nvSpPr>
        <p:spPr>
          <a:xfrm>
            <a:off x="6144840" y="1325880"/>
            <a:ext cx="72720" cy="98712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9" name="Text 9"/>
          <p:cNvSpPr/>
          <p:nvPr/>
        </p:nvSpPr>
        <p:spPr>
          <a:xfrm>
            <a:off x="6346080" y="149040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Monitoring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0" name="Text 10"/>
          <p:cNvSpPr/>
          <p:nvPr/>
        </p:nvSpPr>
        <p:spPr>
          <a:xfrm>
            <a:off x="6346080" y="1856160"/>
            <a:ext cx="488268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Reachability, interface counters, CPU/memory, optical stats, environmental data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1" name="Shape 11"/>
          <p:cNvSpPr/>
          <p:nvPr/>
        </p:nvSpPr>
        <p:spPr>
          <a:xfrm>
            <a:off x="511920" y="2624400"/>
            <a:ext cx="5230080" cy="98712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2" name="Shape 12"/>
          <p:cNvSpPr/>
          <p:nvPr/>
        </p:nvSpPr>
        <p:spPr>
          <a:xfrm>
            <a:off x="511920" y="2624400"/>
            <a:ext cx="72720" cy="98712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3" name="Text 13"/>
          <p:cNvSpPr/>
          <p:nvPr/>
        </p:nvSpPr>
        <p:spPr>
          <a:xfrm>
            <a:off x="713160" y="278892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Logging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4" name="Text 14"/>
          <p:cNvSpPr/>
          <p:nvPr/>
        </p:nvSpPr>
        <p:spPr>
          <a:xfrm>
            <a:off x="713160" y="3154680"/>
            <a:ext cx="488268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NTP, Syslog target, auth logs, configuration change logs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5" name="Shape 15"/>
          <p:cNvSpPr/>
          <p:nvPr/>
        </p:nvSpPr>
        <p:spPr>
          <a:xfrm>
            <a:off x="6144840" y="2624400"/>
            <a:ext cx="5230080" cy="98712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6" name="Shape 16"/>
          <p:cNvSpPr/>
          <p:nvPr/>
        </p:nvSpPr>
        <p:spPr>
          <a:xfrm>
            <a:off x="6144840" y="2624400"/>
            <a:ext cx="72720" cy="98712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7" name="Text 17"/>
          <p:cNvSpPr/>
          <p:nvPr/>
        </p:nvSpPr>
        <p:spPr>
          <a:xfrm>
            <a:off x="6346080" y="278892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Traffic visibility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8" name="Text 18"/>
          <p:cNvSpPr/>
          <p:nvPr/>
        </p:nvSpPr>
        <p:spPr>
          <a:xfrm>
            <a:off x="6346080" y="3154680"/>
            <a:ext cx="488268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Flow export from core, border, and firewall where feasible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9" name="Shape 19"/>
          <p:cNvSpPr/>
          <p:nvPr/>
        </p:nvSpPr>
        <p:spPr>
          <a:xfrm>
            <a:off x="511920" y="3922920"/>
            <a:ext cx="5230080" cy="98712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0" name="Shape 20"/>
          <p:cNvSpPr/>
          <p:nvPr/>
        </p:nvSpPr>
        <p:spPr>
          <a:xfrm>
            <a:off x="511920" y="3922920"/>
            <a:ext cx="72720" cy="98712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1" name="Text 21"/>
          <p:cNvSpPr/>
          <p:nvPr/>
        </p:nvSpPr>
        <p:spPr>
          <a:xfrm>
            <a:off x="713160" y="408744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Backup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2" name="Text 22"/>
          <p:cNvSpPr/>
          <p:nvPr/>
        </p:nvSpPr>
        <p:spPr>
          <a:xfrm>
            <a:off x="713160" y="4453200"/>
            <a:ext cx="488268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Automated config archive and tested restore process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3" name="Shape 23"/>
          <p:cNvSpPr/>
          <p:nvPr/>
        </p:nvSpPr>
        <p:spPr>
          <a:xfrm>
            <a:off x="6144840" y="3922920"/>
            <a:ext cx="5230080" cy="98712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4" name="Shape 24"/>
          <p:cNvSpPr/>
          <p:nvPr/>
        </p:nvSpPr>
        <p:spPr>
          <a:xfrm>
            <a:off x="6144840" y="3922920"/>
            <a:ext cx="72720" cy="987120"/>
          </a:xfrm>
          <a:prstGeom prst="rect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5" name="Text 25"/>
          <p:cNvSpPr/>
          <p:nvPr/>
        </p:nvSpPr>
        <p:spPr>
          <a:xfrm>
            <a:off x="6346080" y="4087440"/>
            <a:ext cx="48826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Documentation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6" name="Text 26"/>
          <p:cNvSpPr/>
          <p:nvPr/>
        </p:nvSpPr>
        <p:spPr>
          <a:xfrm>
            <a:off x="6346080" y="4453200"/>
            <a:ext cx="488268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Updated diagram, VLAN/subnet plan, port map, and support contact</a:t>
            </a:r>
            <a:endParaRPr lang="en-US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7" name="Shape 27"/>
          <p:cNvSpPr/>
          <p:nvPr/>
        </p:nvSpPr>
        <p:spPr>
          <a:xfrm>
            <a:off x="1517760" y="5559480"/>
            <a:ext cx="7131960" cy="255600"/>
          </a:xfrm>
          <a:prstGeom prst="roundRect">
            <a:avLst>
              <a:gd name="adj" fmla="val 21429"/>
            </a:avLst>
          </a:prstGeom>
          <a:solidFill>
            <a:srgbClr val="EAE1FF"/>
          </a:solidFill>
          <a:ln w="12700">
            <a:solidFill>
              <a:srgbClr val="EAE1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8" name="Text 28"/>
          <p:cNvSpPr/>
          <p:nvPr/>
        </p:nvSpPr>
        <p:spPr>
          <a:xfrm>
            <a:off x="1600200" y="5600880"/>
            <a:ext cx="69674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7C5CE6"/>
                </a:solidFill>
                <a:effectLst/>
                <a:uFillTx/>
                <a:latin typeface="Aptos"/>
                <a:ea typeface="Aptos"/>
              </a:rPr>
              <a:t>Gate: no monitoring, no logs, no configuration backup, no production handover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9" name="PlaceHolder 1"/>
          <p:cNvSpPr>
            <a:spLocks noGrp="1"/>
          </p:cNvSpPr>
          <p:nvPr>
            <p:ph type="sldNum" idx="43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52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or_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ecor_topbar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ecor_chip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775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xt_chip"/>
          <p:cNvSpPr txBox="1"/>
          <p:nvPr/>
        </p:nvSpPr>
        <p:spPr>
          <a:xfrm>
            <a:off x="502920" y="603504"/>
            <a:ext cx="566928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05</a:t>
            </a:r>
          </a:p>
        </p:txBody>
      </p:sp>
      <p:sp>
        <p:nvSpPr>
          <p:cNvPr id="6" name="txt_title"/>
          <p:cNvSpPr txBox="1"/>
          <p:nvPr/>
        </p:nvSpPr>
        <p:spPr>
          <a:xfrm>
            <a:off x="1234440" y="347472"/>
            <a:ext cx="9875520" cy="38404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500" b="1">
                <a:solidFill>
                  <a:srgbClr val="083742"/>
                </a:solidFill>
                <a:latin typeface="Aptos"/>
              </a:rPr>
              <a:t>Session 05 Quiz: Instrumentation</a:t>
            </a:r>
          </a:p>
        </p:txBody>
      </p:sp>
      <p:sp>
        <p:nvSpPr>
          <p:cNvPr id="7" name="txt_subtitle"/>
          <p:cNvSpPr txBox="1"/>
          <p:nvPr/>
        </p:nvSpPr>
        <p:spPr>
          <a:xfrm>
            <a:off x="1261872" y="777240"/>
            <a:ext cx="8778240" cy="2560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0">
                <a:solidFill>
                  <a:srgbClr val="526470"/>
                </a:solidFill>
                <a:latin typeface="Aptos"/>
              </a:rPr>
              <a:t>Multiple choice • Select one answer • Part 1 of 2</a:t>
            </a:r>
          </a:p>
        </p:txBody>
      </p:sp>
      <p:sp>
        <p:nvSpPr>
          <p:cNvPr id="8" name="decor_rule"/>
          <p:cNvSpPr/>
          <p:nvPr/>
        </p:nvSpPr>
        <p:spPr>
          <a:xfrm>
            <a:off x="502920" y="1124712"/>
            <a:ext cx="11155680" cy="13716"/>
          </a:xfrm>
          <a:prstGeom prst="rect">
            <a:avLst/>
          </a:prstGeom>
          <a:solidFill>
            <a:srgbClr val="D3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ecor_card"/>
          <p:cNvSpPr/>
          <p:nvPr/>
        </p:nvSpPr>
        <p:spPr>
          <a:xfrm>
            <a:off x="594360" y="135331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ecor_qbadge"/>
          <p:cNvSpPr/>
          <p:nvPr/>
        </p:nvSpPr>
        <p:spPr>
          <a:xfrm>
            <a:off x="758952" y="1491386"/>
            <a:ext cx="384048" cy="384048"/>
          </a:xfrm>
          <a:prstGeom prst="ellipse">
            <a:avLst/>
          </a:prstGeom>
          <a:solidFill>
            <a:srgbClr val="775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xt_badge_1"/>
          <p:cNvSpPr txBox="1"/>
          <p:nvPr/>
        </p:nvSpPr>
        <p:spPr>
          <a:xfrm>
            <a:off x="758952" y="165506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2" name="txt_q_1"/>
          <p:cNvSpPr txBox="1"/>
          <p:nvPr/>
        </p:nvSpPr>
        <p:spPr>
          <a:xfrm>
            <a:off x="1252728" y="149961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What is the purpose of instrumentation?</a:t>
            </a:r>
          </a:p>
        </p:txBody>
      </p:sp>
      <p:sp>
        <p:nvSpPr>
          <p:cNvPr id="13" name="txt_opts_left_1"/>
          <p:cNvSpPr txBox="1"/>
          <p:nvPr/>
        </p:nvSpPr>
        <p:spPr>
          <a:xfrm>
            <a:off x="125272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A. To decorate dashboards
B. To remove human review</a:t>
            </a:r>
          </a:p>
        </p:txBody>
      </p:sp>
      <p:sp>
        <p:nvSpPr>
          <p:cNvPr id="14" name="txt_opts_right_1"/>
          <p:cNvSpPr txBox="1"/>
          <p:nvPr/>
        </p:nvSpPr>
        <p:spPr>
          <a:xfrm>
            <a:off x="635050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To see health, configuration, and traffic </a:t>
            </a:r>
            <a:r>
              <a:rPr sz="1260" b="0" dirty="0" err="1">
                <a:solidFill>
                  <a:srgbClr val="526470"/>
                </a:solidFill>
                <a:latin typeface="Aptos"/>
              </a:rPr>
              <a:t>behaviour</a:t>
            </a:r>
            <a:r>
              <a:rPr sz="1260" b="0" dirty="0">
                <a:solidFill>
                  <a:srgbClr val="526470"/>
                </a:solidFill>
                <a:latin typeface="Aptos"/>
              </a:rPr>
              <a:t>
D. To avoid change control</a:t>
            </a:r>
          </a:p>
        </p:txBody>
      </p:sp>
      <p:sp>
        <p:nvSpPr>
          <p:cNvPr id="15" name="decor_card"/>
          <p:cNvSpPr/>
          <p:nvPr/>
        </p:nvSpPr>
        <p:spPr>
          <a:xfrm>
            <a:off x="594360" y="290779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ecor_qbadge"/>
          <p:cNvSpPr/>
          <p:nvPr/>
        </p:nvSpPr>
        <p:spPr>
          <a:xfrm>
            <a:off x="758952" y="3045866"/>
            <a:ext cx="384048" cy="384048"/>
          </a:xfrm>
          <a:prstGeom prst="ellipse">
            <a:avLst/>
          </a:prstGeom>
          <a:solidFill>
            <a:srgbClr val="775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xt_badge_2"/>
          <p:cNvSpPr txBox="1"/>
          <p:nvPr/>
        </p:nvSpPr>
        <p:spPr>
          <a:xfrm>
            <a:off x="758952" y="320954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8" name="txt_q_2"/>
          <p:cNvSpPr txBox="1"/>
          <p:nvPr/>
        </p:nvSpPr>
        <p:spPr>
          <a:xfrm>
            <a:off x="1252728" y="305409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 dirty="0">
                <a:solidFill>
                  <a:srgbClr val="083742"/>
                </a:solidFill>
                <a:latin typeface="Aptos"/>
              </a:rPr>
              <a:t>Which dataset records failed logins and firewall denies?</a:t>
            </a:r>
          </a:p>
        </p:txBody>
      </p:sp>
      <p:sp>
        <p:nvSpPr>
          <p:cNvPr id="19" name="txt_opts_left_2"/>
          <p:cNvSpPr txBox="1"/>
          <p:nvPr/>
        </p:nvSpPr>
        <p:spPr>
          <a:xfrm>
            <a:off x="125272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Reachability
B. Security</a:t>
            </a:r>
          </a:p>
        </p:txBody>
      </p:sp>
      <p:sp>
        <p:nvSpPr>
          <p:cNvPr id="20" name="txt_opts_right_2"/>
          <p:cNvSpPr txBox="1"/>
          <p:nvPr/>
        </p:nvSpPr>
        <p:spPr>
          <a:xfrm>
            <a:off x="635050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Optical levels
D. Inventory</a:t>
            </a:r>
          </a:p>
        </p:txBody>
      </p:sp>
      <p:sp>
        <p:nvSpPr>
          <p:cNvPr id="21" name="decor_card"/>
          <p:cNvSpPr/>
          <p:nvPr/>
        </p:nvSpPr>
        <p:spPr>
          <a:xfrm>
            <a:off x="594360" y="446227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ecor_qbadge"/>
          <p:cNvSpPr/>
          <p:nvPr/>
        </p:nvSpPr>
        <p:spPr>
          <a:xfrm>
            <a:off x="758952" y="4600346"/>
            <a:ext cx="384048" cy="384048"/>
          </a:xfrm>
          <a:prstGeom prst="ellipse">
            <a:avLst/>
          </a:prstGeom>
          <a:solidFill>
            <a:srgbClr val="775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xt_badge_3"/>
          <p:cNvSpPr txBox="1"/>
          <p:nvPr/>
        </p:nvSpPr>
        <p:spPr>
          <a:xfrm>
            <a:off x="758952" y="476402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4" name="txt_q_3"/>
          <p:cNvSpPr txBox="1"/>
          <p:nvPr/>
        </p:nvSpPr>
        <p:spPr>
          <a:xfrm>
            <a:off x="1252728" y="460857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>
                <a:solidFill>
                  <a:srgbClr val="083742"/>
                </a:solidFill>
                <a:latin typeface="Aptos"/>
              </a:rPr>
              <a:t>What makes an alert actionable?</a:t>
            </a:r>
          </a:p>
        </p:txBody>
      </p:sp>
      <p:sp>
        <p:nvSpPr>
          <p:cNvPr id="25" name="txt_opts_left_3"/>
          <p:cNvSpPr txBox="1"/>
          <p:nvPr/>
        </p:nvSpPr>
        <p:spPr>
          <a:xfrm>
            <a:off x="125272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A. A short message only
B. A device name without impact</a:t>
            </a:r>
          </a:p>
        </p:txBody>
      </p:sp>
      <p:sp>
        <p:nvSpPr>
          <p:cNvPr id="26" name="txt_opts_right_3"/>
          <p:cNvSpPr txBox="1"/>
          <p:nvPr/>
        </p:nvSpPr>
        <p:spPr>
          <a:xfrm>
            <a:off x="635050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 dirty="0">
                <a:solidFill>
                  <a:srgbClr val="526470"/>
                </a:solidFill>
                <a:latin typeface="Aptos"/>
              </a:rPr>
              <a:t>C. A red icon
D. Service, severity, owner, impact, first response</a:t>
            </a:r>
          </a:p>
        </p:txBody>
      </p:sp>
      <p:sp>
        <p:nvSpPr>
          <p:cNvPr id="27" name="decor_footer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footer_text"/>
          <p:cNvSpPr txBox="1"/>
          <p:nvPr/>
        </p:nvSpPr>
        <p:spPr>
          <a:xfrm>
            <a:off x="347472" y="6601968"/>
            <a:ext cx="502920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850" b="0">
                <a:solidFill>
                  <a:srgbClr val="E6F5F5"/>
                </a:solidFill>
                <a:latin typeface="Aptos"/>
              </a:rPr>
              <a:t>Campus Network Design &amp; Operations Workshop</a:t>
            </a:r>
          </a:p>
        </p:txBody>
      </p:sp>
      <p:sp>
        <p:nvSpPr>
          <p:cNvPr id="29" name="footer_page"/>
          <p:cNvSpPr txBox="1"/>
          <p:nvPr/>
        </p:nvSpPr>
        <p:spPr>
          <a:xfrm>
            <a:off x="11292840" y="6601968"/>
            <a:ext cx="50292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850">
                <a:solidFill>
                  <a:srgbClr val="E6F5F5"/>
                </a:solidFill>
                <a:latin typeface="Aptos"/>
              </a:rPr>
              <a:t>53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AFECD30-F77B-F72B-9CC9-33E77BE9982A}"/>
              </a:ext>
            </a:extLst>
          </p:cNvPr>
          <p:cNvCxnSpPr/>
          <p:nvPr/>
        </p:nvCxnSpPr>
        <p:spPr>
          <a:xfrm flipH="1">
            <a:off x="10040112" y="2104104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77F22A4-EFD5-8FFB-92AE-3A49BDCFCB12}"/>
              </a:ext>
            </a:extLst>
          </p:cNvPr>
          <p:cNvCxnSpPr/>
          <p:nvPr/>
        </p:nvCxnSpPr>
        <p:spPr>
          <a:xfrm flipH="1">
            <a:off x="2128684" y="3873910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00277E7-CF13-E551-B17E-0DE580C24683}"/>
              </a:ext>
            </a:extLst>
          </p:cNvPr>
          <p:cNvCxnSpPr/>
          <p:nvPr/>
        </p:nvCxnSpPr>
        <p:spPr>
          <a:xfrm flipH="1">
            <a:off x="8903110" y="3647768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9630100-ACDD-F5E3-135F-C84EA22F4E94}"/>
              </a:ext>
            </a:extLst>
          </p:cNvPr>
          <p:cNvCxnSpPr/>
          <p:nvPr/>
        </p:nvCxnSpPr>
        <p:spPr>
          <a:xfrm flipH="1">
            <a:off x="9853299" y="5373329"/>
            <a:ext cx="46211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8" grpId="0"/>
      <p:bldP spid="20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Campus Design Principles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these principles to guide every architecture decision.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3"/>
          <p:cNvSpPr/>
          <p:nvPr/>
        </p:nvSpPr>
        <p:spPr>
          <a:xfrm>
            <a:off x="530280" y="1325880"/>
            <a:ext cx="11091240" cy="69444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4"/>
          <p:cNvSpPr/>
          <p:nvPr/>
        </p:nvSpPr>
        <p:spPr>
          <a:xfrm>
            <a:off x="749880" y="152712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5"/>
          <p:cNvSpPr/>
          <p:nvPr/>
        </p:nvSpPr>
        <p:spPr>
          <a:xfrm>
            <a:off x="749880" y="15818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6"/>
          <p:cNvSpPr/>
          <p:nvPr/>
        </p:nvSpPr>
        <p:spPr>
          <a:xfrm>
            <a:off x="1188720" y="1463040"/>
            <a:ext cx="3245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Keep paths short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7"/>
          <p:cNvSpPr/>
          <p:nvPr/>
        </p:nvSpPr>
        <p:spPr>
          <a:xfrm>
            <a:off x="3886200" y="1472040"/>
            <a:ext cx="72417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Reduce devices, hops, and hidden dependencies in common traffic paths.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8"/>
          <p:cNvSpPr/>
          <p:nvPr/>
        </p:nvSpPr>
        <p:spPr>
          <a:xfrm>
            <a:off x="530280" y="2231280"/>
            <a:ext cx="11091240" cy="694440"/>
          </a:xfrm>
          <a:prstGeom prst="roundRect">
            <a:avLst>
              <a:gd name="adj" fmla="val 10526"/>
            </a:avLst>
          </a:prstGeom>
          <a:solidFill>
            <a:srgbClr val="F2F7F9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Shape 9"/>
          <p:cNvSpPr/>
          <p:nvPr/>
        </p:nvSpPr>
        <p:spPr>
          <a:xfrm>
            <a:off x="749880" y="2432160"/>
            <a:ext cx="292320" cy="29232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10"/>
          <p:cNvSpPr/>
          <p:nvPr/>
        </p:nvSpPr>
        <p:spPr>
          <a:xfrm>
            <a:off x="749880" y="24872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11"/>
          <p:cNvSpPr/>
          <p:nvPr/>
        </p:nvSpPr>
        <p:spPr>
          <a:xfrm>
            <a:off x="1188720" y="2368440"/>
            <a:ext cx="3245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Use hub-and-spoke topology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12"/>
          <p:cNvSpPr/>
          <p:nvPr/>
        </p:nvSpPr>
        <p:spPr>
          <a:xfrm>
            <a:off x="3886200" y="2377440"/>
            <a:ext cx="72417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Connect buildings to a resilient core instead of chaining them together.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Shape 13"/>
          <p:cNvSpPr/>
          <p:nvPr/>
        </p:nvSpPr>
        <p:spPr>
          <a:xfrm>
            <a:off x="530280" y="3136320"/>
            <a:ext cx="11091240" cy="69444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Shape 14"/>
          <p:cNvSpPr/>
          <p:nvPr/>
        </p:nvSpPr>
        <p:spPr>
          <a:xfrm>
            <a:off x="749880" y="333756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5"/>
          <p:cNvSpPr/>
          <p:nvPr/>
        </p:nvSpPr>
        <p:spPr>
          <a:xfrm>
            <a:off x="749880" y="33922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16"/>
          <p:cNvSpPr/>
          <p:nvPr/>
        </p:nvSpPr>
        <p:spPr>
          <a:xfrm>
            <a:off x="1188720" y="3273480"/>
            <a:ext cx="3245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Route at security and fault boundaries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17"/>
          <p:cNvSpPr/>
          <p:nvPr/>
        </p:nvSpPr>
        <p:spPr>
          <a:xfrm>
            <a:off x="4136642" y="3243960"/>
            <a:ext cx="72417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Layer 3 to create clear segmentation, policy, and failure containment.</a:t>
            </a:r>
            <a:endParaRPr lang="en-US" sz="121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18"/>
          <p:cNvSpPr/>
          <p:nvPr/>
        </p:nvSpPr>
        <p:spPr>
          <a:xfrm>
            <a:off x="530280" y="4041720"/>
            <a:ext cx="11091240" cy="694440"/>
          </a:xfrm>
          <a:prstGeom prst="roundRect">
            <a:avLst>
              <a:gd name="adj" fmla="val 10526"/>
            </a:avLst>
          </a:prstGeom>
          <a:solidFill>
            <a:srgbClr val="F2F7F9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Shape 19"/>
          <p:cNvSpPr/>
          <p:nvPr/>
        </p:nvSpPr>
        <p:spPr>
          <a:xfrm>
            <a:off x="749880" y="424296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 20"/>
          <p:cNvSpPr/>
          <p:nvPr/>
        </p:nvSpPr>
        <p:spPr>
          <a:xfrm>
            <a:off x="749880" y="42976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21"/>
          <p:cNvSpPr/>
          <p:nvPr/>
        </p:nvSpPr>
        <p:spPr>
          <a:xfrm>
            <a:off x="1188720" y="4178880"/>
            <a:ext cx="3245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Place shared services near the core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22"/>
          <p:cNvSpPr/>
          <p:nvPr/>
        </p:nvSpPr>
        <p:spPr>
          <a:xfrm>
            <a:off x="4136642" y="4142340"/>
            <a:ext cx="72417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Locate data </a:t>
            </a:r>
            <a:r>
              <a:rPr lang="en-US" sz="1210" b="0" u="none" strike="noStrike" dirty="0" err="1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centre</a:t>
            </a:r>
            <a:r>
              <a:rPr lang="en-US" sz="1210" b="0" u="none" strike="noStrike" dirty="0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 services where power, cooling, security, and resilient links exist.</a:t>
            </a:r>
            <a:endParaRPr lang="en-US" sz="121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23"/>
          <p:cNvSpPr/>
          <p:nvPr/>
        </p:nvSpPr>
        <p:spPr>
          <a:xfrm>
            <a:off x="530280" y="4946760"/>
            <a:ext cx="11091240" cy="69444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Shape 24"/>
          <p:cNvSpPr/>
          <p:nvPr/>
        </p:nvSpPr>
        <p:spPr>
          <a:xfrm>
            <a:off x="749880" y="5148000"/>
            <a:ext cx="292320" cy="292320"/>
          </a:xfrm>
          <a:prstGeom prst="ellipse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25"/>
          <p:cNvSpPr/>
          <p:nvPr/>
        </p:nvSpPr>
        <p:spPr>
          <a:xfrm>
            <a:off x="749880" y="52030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26"/>
          <p:cNvSpPr/>
          <p:nvPr/>
        </p:nvSpPr>
        <p:spPr>
          <a:xfrm>
            <a:off x="1188720" y="5083920"/>
            <a:ext cx="3245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Operate managed infrastructure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27"/>
          <p:cNvSpPr/>
          <p:nvPr/>
        </p:nvSpPr>
        <p:spPr>
          <a:xfrm>
            <a:off x="3886200" y="5093280"/>
            <a:ext cx="72417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Choose devices that support inventory, configuration backup, telemetry, and alerts.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PlaceHolder 1"/>
          <p:cNvSpPr>
            <a:spLocks noGrp="1"/>
          </p:cNvSpPr>
          <p:nvPr>
            <p:ph type="sldNum" idx="8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1" name="Shape 1"/>
          <p:cNvSpPr/>
          <p:nvPr/>
        </p:nvSpPr>
        <p:spPr>
          <a:xfrm rot="1200000">
            <a:off x="7680960" y="-1554480"/>
            <a:ext cx="5760360" cy="5760360"/>
          </a:xfrm>
          <a:prstGeom prst="arc">
            <a:avLst>
              <a:gd name="adj1" fmla="val 16200000"/>
              <a:gd name="adj2" fmla="val 0"/>
            </a:avLst>
          </a:prstGeom>
          <a:noFill/>
          <a:ln w="25400">
            <a:solidFill>
              <a:srgbClr val="12A06A">
                <a:alpha val="5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2" name="Shape 2"/>
          <p:cNvSpPr/>
          <p:nvPr/>
        </p:nvSpPr>
        <p:spPr>
          <a:xfrm rot="1200000">
            <a:off x="8320680" y="3017520"/>
            <a:ext cx="5211720" cy="52117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5CD7CA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3" name="Text 3"/>
          <p:cNvSpPr/>
          <p:nvPr/>
        </p:nvSpPr>
        <p:spPr>
          <a:xfrm>
            <a:off x="594360" y="603360"/>
            <a:ext cx="146268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200" b="1" u="none" strike="noStrike">
                <a:solidFill>
                  <a:srgbClr val="12A06A"/>
                </a:solidFill>
                <a:effectLst/>
                <a:uFillTx/>
                <a:latin typeface="Aptos Display"/>
                <a:ea typeface="Aptos Display"/>
              </a:rPr>
              <a:t>06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4" name="Text 4"/>
          <p:cNvSpPr/>
          <p:nvPr/>
        </p:nvSpPr>
        <p:spPr>
          <a:xfrm>
            <a:off x="594360" y="1554480"/>
            <a:ext cx="75891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Networking Roundtable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5" name="Text 5"/>
          <p:cNvSpPr/>
          <p:nvPr/>
        </p:nvSpPr>
        <p:spPr>
          <a:xfrm>
            <a:off x="612720" y="2761560"/>
            <a:ext cx="722340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rPr>
              <a:t>Turn the workshop into an action plan for your own campus and institution.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6" name="Text 6"/>
          <p:cNvSpPr/>
          <p:nvPr/>
        </p:nvSpPr>
        <p:spPr>
          <a:xfrm>
            <a:off x="621720" y="6172200"/>
            <a:ext cx="51202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A8D8D0"/>
                </a:solidFill>
                <a:effectLst/>
                <a:uFillTx/>
                <a:latin typeface="Aptos"/>
                <a:ea typeface="Aptos"/>
              </a:rPr>
              <a:t>Campus Network Design &amp; Operations Workshop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 dirty="0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Roundtable Case Study: The Growing Campus</a:t>
            </a:r>
            <a:endParaRPr lang="en-US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8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the full framework to advise a campus that has outgrown its original flat network.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9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0" name="Shape 3"/>
          <p:cNvSpPr/>
          <p:nvPr/>
        </p:nvSpPr>
        <p:spPr>
          <a:xfrm>
            <a:off x="511920" y="1353240"/>
            <a:ext cx="3328200" cy="135288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1" name="Shape 4"/>
          <p:cNvSpPr/>
          <p:nvPr/>
        </p:nvSpPr>
        <p:spPr>
          <a:xfrm>
            <a:off x="511920" y="1353240"/>
            <a:ext cx="72720" cy="135288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2" name="Text 5"/>
          <p:cNvSpPr/>
          <p:nvPr/>
        </p:nvSpPr>
        <p:spPr>
          <a:xfrm>
            <a:off x="713160" y="1517760"/>
            <a:ext cx="29804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Current state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3" name="Text 6"/>
          <p:cNvSpPr/>
          <p:nvPr/>
        </p:nvSpPr>
        <p:spPr>
          <a:xfrm>
            <a:off x="713160" y="1883520"/>
            <a:ext cx="2980440" cy="69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4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Eight buildings, unmanaged access switches, a single /16 subnet, one firewall, no central monitoring, frequent Wi-Fi complaints.</a:t>
            </a:r>
            <a:endParaRPr lang="en-US" sz="11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4" name="Shape 7"/>
          <p:cNvSpPr/>
          <p:nvPr/>
        </p:nvSpPr>
        <p:spPr>
          <a:xfrm>
            <a:off x="511920" y="2953440"/>
            <a:ext cx="3328200" cy="135288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5" name="Shape 8"/>
          <p:cNvSpPr/>
          <p:nvPr/>
        </p:nvSpPr>
        <p:spPr>
          <a:xfrm>
            <a:off x="511920" y="2953440"/>
            <a:ext cx="72720" cy="135288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6" name="Text 9"/>
          <p:cNvSpPr/>
          <p:nvPr/>
        </p:nvSpPr>
        <p:spPr>
          <a:xfrm>
            <a:off x="713160" y="3117960"/>
            <a:ext cx="29804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New demand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7" name="Text 10"/>
          <p:cNvSpPr/>
          <p:nvPr/>
        </p:nvSpPr>
        <p:spPr>
          <a:xfrm>
            <a:off x="713160" y="3483720"/>
            <a:ext cx="2980440" cy="69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4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Online exams, research data transfer, dormitory Wi-Fi, public web services, more cloud applications, and new IP cameras.</a:t>
            </a:r>
            <a:endParaRPr lang="en-US" sz="11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8" name="Shape 11"/>
          <p:cNvSpPr/>
          <p:nvPr/>
        </p:nvSpPr>
        <p:spPr>
          <a:xfrm>
            <a:off x="511920" y="4553640"/>
            <a:ext cx="3328200" cy="135288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9" name="Shape 12"/>
          <p:cNvSpPr/>
          <p:nvPr/>
        </p:nvSpPr>
        <p:spPr>
          <a:xfrm>
            <a:off x="511920" y="4553640"/>
            <a:ext cx="72720" cy="135288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0" name="Text 13"/>
          <p:cNvSpPr/>
          <p:nvPr/>
        </p:nvSpPr>
        <p:spPr>
          <a:xfrm>
            <a:off x="713160" y="4718160"/>
            <a:ext cx="29804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Budget reality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1" name="Text 14"/>
          <p:cNvSpPr/>
          <p:nvPr/>
        </p:nvSpPr>
        <p:spPr>
          <a:xfrm>
            <a:off x="713160" y="5083920"/>
            <a:ext cx="2980440" cy="69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4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Funding supports a phased migration. The institution needs impact first, then growth over time.</a:t>
            </a:r>
            <a:endParaRPr lang="en-US" sz="11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2" name="Shape 15"/>
          <p:cNvSpPr/>
          <p:nvPr/>
        </p:nvSpPr>
        <p:spPr>
          <a:xfrm>
            <a:off x="4169520" y="1353240"/>
            <a:ext cx="7452000" cy="4553280"/>
          </a:xfrm>
          <a:prstGeom prst="roundRect">
            <a:avLst>
              <a:gd name="adj" fmla="val 2008"/>
            </a:avLst>
          </a:prstGeom>
          <a:solidFill>
            <a:srgbClr val="F2F7F9"/>
          </a:solidFill>
          <a:ln w="10160">
            <a:solidFill>
              <a:srgbClr val="CFE0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3" name="Text 16"/>
          <p:cNvSpPr/>
          <p:nvPr/>
        </p:nvSpPr>
        <p:spPr>
          <a:xfrm>
            <a:off x="4462200" y="1627560"/>
            <a:ext cx="29257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Team discussion prompts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4" name="Shape 17"/>
          <p:cNvSpPr/>
          <p:nvPr/>
        </p:nvSpPr>
        <p:spPr>
          <a:xfrm>
            <a:off x="4526280" y="215784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5" name="Text 18"/>
          <p:cNvSpPr/>
          <p:nvPr/>
        </p:nvSpPr>
        <p:spPr>
          <a:xfrm>
            <a:off x="4526280" y="221292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6" name="Text 19"/>
          <p:cNvSpPr/>
          <p:nvPr/>
        </p:nvSpPr>
        <p:spPr>
          <a:xfrm>
            <a:off x="4965120" y="2185560"/>
            <a:ext cx="589752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What should be fixed in the first 90 days?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7" name="Shape 20"/>
          <p:cNvSpPr/>
          <p:nvPr/>
        </p:nvSpPr>
        <p:spPr>
          <a:xfrm>
            <a:off x="4526280" y="2770560"/>
            <a:ext cx="292320" cy="29232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8" name="Text 21"/>
          <p:cNvSpPr/>
          <p:nvPr/>
        </p:nvSpPr>
        <p:spPr>
          <a:xfrm>
            <a:off x="4526280" y="28256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9" name="Text 22"/>
          <p:cNvSpPr/>
          <p:nvPr/>
        </p:nvSpPr>
        <p:spPr>
          <a:xfrm>
            <a:off x="4965120" y="2797920"/>
            <a:ext cx="589752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What belongs in the core, distribution, and access layers?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0" name="Shape 23"/>
          <p:cNvSpPr/>
          <p:nvPr/>
        </p:nvSpPr>
        <p:spPr>
          <a:xfrm>
            <a:off x="4526280" y="338328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1" name="Text 24"/>
          <p:cNvSpPr/>
          <p:nvPr/>
        </p:nvSpPr>
        <p:spPr>
          <a:xfrm>
            <a:off x="4526280" y="343800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2" name="Text 25"/>
          <p:cNvSpPr/>
          <p:nvPr/>
        </p:nvSpPr>
        <p:spPr>
          <a:xfrm>
            <a:off x="4965120" y="3410640"/>
            <a:ext cx="589752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Which segments and firewall zones are essential?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3" name="Shape 26"/>
          <p:cNvSpPr/>
          <p:nvPr/>
        </p:nvSpPr>
        <p:spPr>
          <a:xfrm>
            <a:off x="4526280" y="399600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4" name="Text 27"/>
          <p:cNvSpPr/>
          <p:nvPr/>
        </p:nvSpPr>
        <p:spPr>
          <a:xfrm>
            <a:off x="4526280" y="405072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5" name="Text 28"/>
          <p:cNvSpPr/>
          <p:nvPr/>
        </p:nvSpPr>
        <p:spPr>
          <a:xfrm>
            <a:off x="4965120" y="4023360"/>
            <a:ext cx="589752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What monitoring must exist before service expansion?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6" name="Shape 29"/>
          <p:cNvSpPr/>
          <p:nvPr/>
        </p:nvSpPr>
        <p:spPr>
          <a:xfrm>
            <a:off x="4526280" y="4608720"/>
            <a:ext cx="292320" cy="292320"/>
          </a:xfrm>
          <a:prstGeom prst="ellipse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7" name="Text 30"/>
          <p:cNvSpPr/>
          <p:nvPr/>
        </p:nvSpPr>
        <p:spPr>
          <a:xfrm>
            <a:off x="4526280" y="46634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8" name="Text 31"/>
          <p:cNvSpPr/>
          <p:nvPr/>
        </p:nvSpPr>
        <p:spPr>
          <a:xfrm>
            <a:off x="4965120" y="4636080"/>
            <a:ext cx="589752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How would you phase equipment and fiber investments?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9" name="PlaceHolder 1"/>
          <p:cNvSpPr>
            <a:spLocks noGrp="1"/>
          </p:cNvSpPr>
          <p:nvPr>
            <p:ph type="sldNum" idx="44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56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Roundtable Output: A Phased Campus Network Plan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1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Present a concise plan that balances technology, budget, risk, and operations.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2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3" name="Shape 3"/>
          <p:cNvSpPr/>
          <p:nvPr/>
        </p:nvSpPr>
        <p:spPr>
          <a:xfrm>
            <a:off x="511920" y="1353240"/>
            <a:ext cx="11100600" cy="996480"/>
          </a:xfrm>
          <a:prstGeom prst="roundRect">
            <a:avLst>
              <a:gd name="adj" fmla="val 733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4" name="Shape 4"/>
          <p:cNvSpPr/>
          <p:nvPr/>
        </p:nvSpPr>
        <p:spPr>
          <a:xfrm>
            <a:off x="511920" y="1353240"/>
            <a:ext cx="72720" cy="99648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5" name="Text 5"/>
          <p:cNvSpPr/>
          <p:nvPr/>
        </p:nvSpPr>
        <p:spPr>
          <a:xfrm>
            <a:off x="713160" y="151776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0-90 days</a:t>
            </a:r>
            <a:endParaRPr lang="en-US" sz="14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6" name="Text 6"/>
          <p:cNvSpPr/>
          <p:nvPr/>
        </p:nvSpPr>
        <p:spPr>
          <a:xfrm>
            <a:off x="713160" y="1883520"/>
            <a:ext cx="10752840" cy="33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Document, segment critical services, replace unmanaged core links, establish monitoring and config backups.</a:t>
            </a:r>
            <a:endParaRPr lang="en-US" sz="11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7" name="Shape 7"/>
          <p:cNvSpPr/>
          <p:nvPr/>
        </p:nvSpPr>
        <p:spPr>
          <a:xfrm>
            <a:off x="511920" y="2651760"/>
            <a:ext cx="11100600" cy="996480"/>
          </a:xfrm>
          <a:prstGeom prst="roundRect">
            <a:avLst>
              <a:gd name="adj" fmla="val 733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8" name="Shape 8"/>
          <p:cNvSpPr/>
          <p:nvPr/>
        </p:nvSpPr>
        <p:spPr>
          <a:xfrm>
            <a:off x="511920" y="2651760"/>
            <a:ext cx="72720" cy="99648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9" name="Text 9"/>
          <p:cNvSpPr/>
          <p:nvPr/>
        </p:nvSpPr>
        <p:spPr>
          <a:xfrm>
            <a:off x="713160" y="281628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3-12 months</a:t>
            </a:r>
            <a:endParaRPr lang="en-US" sz="14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0" name="Text 10"/>
          <p:cNvSpPr/>
          <p:nvPr/>
        </p:nvSpPr>
        <p:spPr>
          <a:xfrm>
            <a:off x="713160" y="3182040"/>
            <a:ext cx="10752840" cy="33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Build core resilience, fiber hub-and-spoke paths, managed access refresh, Wi-Fi redesign, security zones.</a:t>
            </a:r>
            <a:endParaRPr lang="en-US" sz="11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1" name="Shape 11"/>
          <p:cNvSpPr/>
          <p:nvPr/>
        </p:nvSpPr>
        <p:spPr>
          <a:xfrm>
            <a:off x="511920" y="3950280"/>
            <a:ext cx="11100600" cy="996480"/>
          </a:xfrm>
          <a:prstGeom prst="roundRect">
            <a:avLst>
              <a:gd name="adj" fmla="val 733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2" name="Shape 12"/>
          <p:cNvSpPr/>
          <p:nvPr/>
        </p:nvSpPr>
        <p:spPr>
          <a:xfrm>
            <a:off x="511920" y="3950280"/>
            <a:ext cx="72720" cy="99648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3" name="Text 13"/>
          <p:cNvSpPr/>
          <p:nvPr/>
        </p:nvSpPr>
        <p:spPr>
          <a:xfrm>
            <a:off x="713160" y="4114800"/>
            <a:ext cx="1075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12-24 months</a:t>
            </a:r>
            <a:endParaRPr lang="en-US" sz="14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4" name="Text 14"/>
          <p:cNvSpPr/>
          <p:nvPr/>
        </p:nvSpPr>
        <p:spPr>
          <a:xfrm>
            <a:off x="713160" y="4480560"/>
            <a:ext cx="10752840" cy="33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6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Expand dual stack, automate operations, increase capacity, introduce redundancy improvements, refresh lifecycle plan.</a:t>
            </a:r>
            <a:endParaRPr lang="en-US" sz="11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5" name="Shape 15"/>
          <p:cNvSpPr/>
          <p:nvPr/>
        </p:nvSpPr>
        <p:spPr>
          <a:xfrm>
            <a:off x="511920" y="5394960"/>
            <a:ext cx="11100600" cy="383760"/>
          </a:xfrm>
          <a:prstGeom prst="roundRect">
            <a:avLst>
              <a:gd name="adj" fmla="val 14286"/>
            </a:avLst>
          </a:prstGeom>
          <a:solidFill>
            <a:srgbClr val="F2F7F9"/>
          </a:solidFill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6" name="Text 16"/>
          <p:cNvSpPr/>
          <p:nvPr/>
        </p:nvSpPr>
        <p:spPr>
          <a:xfrm>
            <a:off x="841320" y="5486400"/>
            <a:ext cx="104785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Scoring lens: service impact, resilience gain, security improvement, operational visibility, cost, and implementation complexity.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7" name="PlaceHolder 1"/>
          <p:cNvSpPr>
            <a:spLocks noGrp="1"/>
          </p:cNvSpPr>
          <p:nvPr>
            <p:ph type="sldNum" idx="45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57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Ten Campus Network Rules to Take Back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9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Use these as a fast review before approving a new design or purchase.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0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1" name="Shape 3"/>
          <p:cNvSpPr/>
          <p:nvPr/>
        </p:nvSpPr>
        <p:spPr>
          <a:xfrm>
            <a:off x="621720" y="148140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2" name="Text 4"/>
          <p:cNvSpPr/>
          <p:nvPr/>
        </p:nvSpPr>
        <p:spPr>
          <a:xfrm>
            <a:off x="621720" y="153612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3" name="Text 5"/>
          <p:cNvSpPr/>
          <p:nvPr/>
        </p:nvSpPr>
        <p:spPr>
          <a:xfrm>
            <a:off x="1060560" y="144468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Build direct, predictable backbone paths.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4" name="Shape 6"/>
          <p:cNvSpPr/>
          <p:nvPr/>
        </p:nvSpPr>
        <p:spPr>
          <a:xfrm>
            <a:off x="585000" y="200232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5" name="Shape 7"/>
          <p:cNvSpPr/>
          <p:nvPr/>
        </p:nvSpPr>
        <p:spPr>
          <a:xfrm>
            <a:off x="621720" y="2322720"/>
            <a:ext cx="292320" cy="29232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6" name="Text 8"/>
          <p:cNvSpPr/>
          <p:nvPr/>
        </p:nvSpPr>
        <p:spPr>
          <a:xfrm>
            <a:off x="621720" y="23774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7" name="Text 9"/>
          <p:cNvSpPr/>
          <p:nvPr/>
        </p:nvSpPr>
        <p:spPr>
          <a:xfrm>
            <a:off x="1060560" y="228600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Keep major Layer 2 domains small.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8" name="Shape 10"/>
          <p:cNvSpPr/>
          <p:nvPr/>
        </p:nvSpPr>
        <p:spPr>
          <a:xfrm>
            <a:off x="585000" y="284364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9" name="Shape 11"/>
          <p:cNvSpPr/>
          <p:nvPr/>
        </p:nvSpPr>
        <p:spPr>
          <a:xfrm>
            <a:off x="621720" y="316368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0" name="Text 12"/>
          <p:cNvSpPr/>
          <p:nvPr/>
        </p:nvSpPr>
        <p:spPr>
          <a:xfrm>
            <a:off x="621720" y="321876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1" name="Text 13"/>
          <p:cNvSpPr/>
          <p:nvPr/>
        </p:nvSpPr>
        <p:spPr>
          <a:xfrm>
            <a:off x="1060560" y="312732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Use routing to create clear fault and policy boundaries.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2" name="Shape 14"/>
          <p:cNvSpPr/>
          <p:nvPr/>
        </p:nvSpPr>
        <p:spPr>
          <a:xfrm>
            <a:off x="585000" y="368496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3" name="Shape 15"/>
          <p:cNvSpPr/>
          <p:nvPr/>
        </p:nvSpPr>
        <p:spPr>
          <a:xfrm>
            <a:off x="621720" y="400500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4" name="Text 16"/>
          <p:cNvSpPr/>
          <p:nvPr/>
        </p:nvSpPr>
        <p:spPr>
          <a:xfrm>
            <a:off x="621720" y="40600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5" name="Text 17"/>
          <p:cNvSpPr/>
          <p:nvPr/>
        </p:nvSpPr>
        <p:spPr>
          <a:xfrm>
            <a:off x="1060560" y="396864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77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Place core and services where power, cooling, and physical security are strongest.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6" name="Shape 18"/>
          <p:cNvSpPr/>
          <p:nvPr/>
        </p:nvSpPr>
        <p:spPr>
          <a:xfrm>
            <a:off x="585000" y="452628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7" name="Shape 19"/>
          <p:cNvSpPr/>
          <p:nvPr/>
        </p:nvSpPr>
        <p:spPr>
          <a:xfrm>
            <a:off x="621720" y="4846320"/>
            <a:ext cx="292320" cy="292320"/>
          </a:xfrm>
          <a:prstGeom prst="ellipse">
            <a:avLst/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8" name="Text 20"/>
          <p:cNvSpPr/>
          <p:nvPr/>
        </p:nvSpPr>
        <p:spPr>
          <a:xfrm>
            <a:off x="621720" y="49010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9" name="Text 21"/>
          <p:cNvSpPr/>
          <p:nvPr/>
        </p:nvSpPr>
        <p:spPr>
          <a:xfrm>
            <a:off x="1060560" y="480960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Use managed switches and routers in production networks.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0" name="Shape 22"/>
          <p:cNvSpPr/>
          <p:nvPr/>
        </p:nvSpPr>
        <p:spPr>
          <a:xfrm>
            <a:off x="585000" y="536724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1" name="Shape 23"/>
          <p:cNvSpPr/>
          <p:nvPr/>
        </p:nvSpPr>
        <p:spPr>
          <a:xfrm>
            <a:off x="6245280" y="1481400"/>
            <a:ext cx="292320" cy="292320"/>
          </a:xfrm>
          <a:prstGeom prst="ellipse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2" name="Text 24"/>
          <p:cNvSpPr/>
          <p:nvPr/>
        </p:nvSpPr>
        <p:spPr>
          <a:xfrm>
            <a:off x="6245280" y="153612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3" name="Text 25"/>
          <p:cNvSpPr/>
          <p:nvPr/>
        </p:nvSpPr>
        <p:spPr>
          <a:xfrm>
            <a:off x="6684120" y="144468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Design VLANs and addressing around trust, function, and operations.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4" name="Shape 26"/>
          <p:cNvSpPr/>
          <p:nvPr/>
        </p:nvSpPr>
        <p:spPr>
          <a:xfrm>
            <a:off x="6208560" y="200232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5" name="Shape 27"/>
          <p:cNvSpPr/>
          <p:nvPr/>
        </p:nvSpPr>
        <p:spPr>
          <a:xfrm>
            <a:off x="6245280" y="2322720"/>
            <a:ext cx="292320" cy="29232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6" name="Text 28"/>
          <p:cNvSpPr/>
          <p:nvPr/>
        </p:nvSpPr>
        <p:spPr>
          <a:xfrm>
            <a:off x="6245280" y="23774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7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7" name="Text 29"/>
          <p:cNvSpPr/>
          <p:nvPr/>
        </p:nvSpPr>
        <p:spPr>
          <a:xfrm>
            <a:off x="6684120" y="228600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Protect the access edge against accidental and malicious devices.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8" name="Shape 30"/>
          <p:cNvSpPr/>
          <p:nvPr/>
        </p:nvSpPr>
        <p:spPr>
          <a:xfrm>
            <a:off x="6208560" y="284364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9" name="Shape 31"/>
          <p:cNvSpPr/>
          <p:nvPr/>
        </p:nvSpPr>
        <p:spPr>
          <a:xfrm>
            <a:off x="6245280" y="3163680"/>
            <a:ext cx="292320" cy="292320"/>
          </a:xfrm>
          <a:prstGeom prst="ellipse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0" name="Text 32"/>
          <p:cNvSpPr/>
          <p:nvPr/>
        </p:nvSpPr>
        <p:spPr>
          <a:xfrm>
            <a:off x="6245280" y="321876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8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1" name="Text 33"/>
          <p:cNvSpPr/>
          <p:nvPr/>
        </p:nvSpPr>
        <p:spPr>
          <a:xfrm>
            <a:off x="6684120" y="312732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Treat IPv6 as a first-class operational stack.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2" name="Shape 34"/>
          <p:cNvSpPr/>
          <p:nvPr/>
        </p:nvSpPr>
        <p:spPr>
          <a:xfrm>
            <a:off x="6208560" y="368496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3" name="Shape 35"/>
          <p:cNvSpPr/>
          <p:nvPr/>
        </p:nvSpPr>
        <p:spPr>
          <a:xfrm>
            <a:off x="6245280" y="4005000"/>
            <a:ext cx="292320" cy="292320"/>
          </a:xfrm>
          <a:prstGeom prst="ellipse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4" name="Text 36"/>
          <p:cNvSpPr/>
          <p:nvPr/>
        </p:nvSpPr>
        <p:spPr>
          <a:xfrm>
            <a:off x="6245280" y="406008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9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5" name="Text 37"/>
          <p:cNvSpPr/>
          <p:nvPr/>
        </p:nvSpPr>
        <p:spPr>
          <a:xfrm>
            <a:off x="6684120" y="396864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Monitor, log, backup, and document from day one.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6" name="Shape 38"/>
          <p:cNvSpPr/>
          <p:nvPr/>
        </p:nvSpPr>
        <p:spPr>
          <a:xfrm>
            <a:off x="6208560" y="452628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7" name="Shape 39"/>
          <p:cNvSpPr/>
          <p:nvPr/>
        </p:nvSpPr>
        <p:spPr>
          <a:xfrm>
            <a:off x="6245280" y="4846320"/>
            <a:ext cx="292320" cy="292320"/>
          </a:xfrm>
          <a:prstGeom prst="ellipse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8" name="Text 40"/>
          <p:cNvSpPr/>
          <p:nvPr/>
        </p:nvSpPr>
        <p:spPr>
          <a:xfrm>
            <a:off x="6245280" y="4901040"/>
            <a:ext cx="2923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10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9" name="Text 41"/>
          <p:cNvSpPr/>
          <p:nvPr/>
        </p:nvSpPr>
        <p:spPr>
          <a:xfrm>
            <a:off x="6684120" y="4809600"/>
            <a:ext cx="46447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Plan investment in phases, but keep the target architecture consistent.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0" name="Shape 42"/>
          <p:cNvSpPr/>
          <p:nvPr/>
        </p:nvSpPr>
        <p:spPr>
          <a:xfrm>
            <a:off x="6208560" y="5367240"/>
            <a:ext cx="5340240" cy="360"/>
          </a:xfrm>
          <a:prstGeom prst="line">
            <a:avLst/>
          </a:prstGeom>
          <a:ln w="7620">
            <a:solidFill>
              <a:srgbClr val="DCE5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1" name="PlaceHolder 1"/>
          <p:cNvSpPr>
            <a:spLocks noGrp="1"/>
          </p:cNvSpPr>
          <p:nvPr>
            <p:ph type="sldNum" idx="46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58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or_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ecor_topbar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ecor_chip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129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xt_chip"/>
          <p:cNvSpPr txBox="1"/>
          <p:nvPr/>
        </p:nvSpPr>
        <p:spPr>
          <a:xfrm>
            <a:off x="502920" y="603504"/>
            <a:ext cx="566928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06</a:t>
            </a:r>
          </a:p>
        </p:txBody>
      </p:sp>
      <p:sp>
        <p:nvSpPr>
          <p:cNvPr id="6" name="txt_title"/>
          <p:cNvSpPr txBox="1"/>
          <p:nvPr/>
        </p:nvSpPr>
        <p:spPr>
          <a:xfrm>
            <a:off x="1234440" y="347472"/>
            <a:ext cx="9875520" cy="38404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500" b="1">
                <a:solidFill>
                  <a:srgbClr val="083742"/>
                </a:solidFill>
                <a:latin typeface="Aptos"/>
              </a:rPr>
              <a:t>Session 06 Quiz: Networking Roundtable</a:t>
            </a:r>
          </a:p>
        </p:txBody>
      </p:sp>
      <p:sp>
        <p:nvSpPr>
          <p:cNvPr id="7" name="txt_subtitle"/>
          <p:cNvSpPr txBox="1"/>
          <p:nvPr/>
        </p:nvSpPr>
        <p:spPr>
          <a:xfrm>
            <a:off x="1261872" y="777240"/>
            <a:ext cx="8778240" cy="2560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0">
                <a:solidFill>
                  <a:srgbClr val="526470"/>
                </a:solidFill>
                <a:latin typeface="Aptos"/>
              </a:rPr>
              <a:t>Multiple choice • Select one answer • Part 1 of 2</a:t>
            </a:r>
          </a:p>
        </p:txBody>
      </p:sp>
      <p:sp>
        <p:nvSpPr>
          <p:cNvPr id="8" name="decor_rule"/>
          <p:cNvSpPr/>
          <p:nvPr/>
        </p:nvSpPr>
        <p:spPr>
          <a:xfrm>
            <a:off x="502920" y="1124712"/>
            <a:ext cx="11155680" cy="13716"/>
          </a:xfrm>
          <a:prstGeom prst="rect">
            <a:avLst/>
          </a:prstGeom>
          <a:solidFill>
            <a:srgbClr val="D3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ecor_card"/>
          <p:cNvSpPr/>
          <p:nvPr/>
        </p:nvSpPr>
        <p:spPr>
          <a:xfrm>
            <a:off x="594360" y="135331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ecor_qbadge"/>
          <p:cNvSpPr/>
          <p:nvPr/>
        </p:nvSpPr>
        <p:spPr>
          <a:xfrm>
            <a:off x="758952" y="1491386"/>
            <a:ext cx="384048" cy="384048"/>
          </a:xfrm>
          <a:prstGeom prst="ellipse">
            <a:avLst/>
          </a:prstGeom>
          <a:solidFill>
            <a:srgbClr val="129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xt_badge_1"/>
          <p:cNvSpPr txBox="1"/>
          <p:nvPr/>
        </p:nvSpPr>
        <p:spPr>
          <a:xfrm>
            <a:off x="758952" y="165506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2" name="txt_q_1"/>
          <p:cNvSpPr txBox="1"/>
          <p:nvPr/>
        </p:nvSpPr>
        <p:spPr>
          <a:xfrm>
            <a:off x="1252728" y="149961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>
                <a:solidFill>
                  <a:srgbClr val="083742"/>
                </a:solidFill>
                <a:latin typeface="Aptos"/>
              </a:rPr>
              <a:t>What is the main risk in the growing campus case?</a:t>
            </a:r>
          </a:p>
        </p:txBody>
      </p:sp>
      <p:sp>
        <p:nvSpPr>
          <p:cNvPr id="13" name="txt_opts_left_1"/>
          <p:cNvSpPr txBox="1"/>
          <p:nvPr/>
        </p:nvSpPr>
        <p:spPr>
          <a:xfrm>
            <a:off x="125272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A. Too many documented diagrams
B. Flat /16, unmanaged switches, no central monitoring</a:t>
            </a:r>
          </a:p>
        </p:txBody>
      </p:sp>
      <p:sp>
        <p:nvSpPr>
          <p:cNvPr id="14" name="txt_opts_right_1"/>
          <p:cNvSpPr txBox="1"/>
          <p:nvPr/>
        </p:nvSpPr>
        <p:spPr>
          <a:xfrm>
            <a:off x="6350508" y="196596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C. Too much IPv6 maturity
D. Too many backups</a:t>
            </a:r>
          </a:p>
        </p:txBody>
      </p:sp>
      <p:sp>
        <p:nvSpPr>
          <p:cNvPr id="15" name="decor_card"/>
          <p:cNvSpPr/>
          <p:nvPr/>
        </p:nvSpPr>
        <p:spPr>
          <a:xfrm>
            <a:off x="594360" y="290779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ecor_qbadge"/>
          <p:cNvSpPr/>
          <p:nvPr/>
        </p:nvSpPr>
        <p:spPr>
          <a:xfrm>
            <a:off x="758952" y="3045866"/>
            <a:ext cx="384048" cy="384048"/>
          </a:xfrm>
          <a:prstGeom prst="ellipse">
            <a:avLst/>
          </a:prstGeom>
          <a:solidFill>
            <a:srgbClr val="129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xt_badge_2"/>
          <p:cNvSpPr txBox="1"/>
          <p:nvPr/>
        </p:nvSpPr>
        <p:spPr>
          <a:xfrm>
            <a:off x="758952" y="320954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8" name="txt_q_2"/>
          <p:cNvSpPr txBox="1"/>
          <p:nvPr/>
        </p:nvSpPr>
        <p:spPr>
          <a:xfrm>
            <a:off x="1252728" y="305409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>
                <a:solidFill>
                  <a:srgbClr val="083742"/>
                </a:solidFill>
                <a:latin typeface="Aptos"/>
              </a:rPr>
              <a:t>What belongs in the first 0-90 days?</a:t>
            </a:r>
          </a:p>
        </p:txBody>
      </p:sp>
      <p:sp>
        <p:nvSpPr>
          <p:cNvPr id="19" name="txt_opts_left_2"/>
          <p:cNvSpPr txBox="1"/>
          <p:nvPr/>
        </p:nvSpPr>
        <p:spPr>
          <a:xfrm>
            <a:off x="125272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A. Document, segment critical services, replace unmanaged core links, add monitoring/backups
B. Replace every endpoint</a:t>
            </a:r>
          </a:p>
        </p:txBody>
      </p:sp>
      <p:sp>
        <p:nvSpPr>
          <p:cNvPr id="20" name="txt_opts_right_2"/>
          <p:cNvSpPr txBox="1"/>
          <p:nvPr/>
        </p:nvSpPr>
        <p:spPr>
          <a:xfrm>
            <a:off x="6350508" y="352044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C. Build a new data centre first
D. Delay all changes</a:t>
            </a:r>
          </a:p>
        </p:txBody>
      </p:sp>
      <p:sp>
        <p:nvSpPr>
          <p:cNvPr id="21" name="decor_card"/>
          <p:cNvSpPr/>
          <p:nvPr/>
        </p:nvSpPr>
        <p:spPr>
          <a:xfrm>
            <a:off x="594360" y="4462272"/>
            <a:ext cx="1101852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ecor_qbadge"/>
          <p:cNvSpPr/>
          <p:nvPr/>
        </p:nvSpPr>
        <p:spPr>
          <a:xfrm>
            <a:off x="758952" y="4600346"/>
            <a:ext cx="384048" cy="384048"/>
          </a:xfrm>
          <a:prstGeom prst="ellipse">
            <a:avLst/>
          </a:prstGeom>
          <a:solidFill>
            <a:srgbClr val="129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xt_badge_3"/>
          <p:cNvSpPr txBox="1"/>
          <p:nvPr/>
        </p:nvSpPr>
        <p:spPr>
          <a:xfrm>
            <a:off x="758952" y="4764024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4" name="txt_q_3"/>
          <p:cNvSpPr txBox="1"/>
          <p:nvPr/>
        </p:nvSpPr>
        <p:spPr>
          <a:xfrm>
            <a:off x="1252728" y="4608576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>
                <a:solidFill>
                  <a:srgbClr val="083742"/>
                </a:solidFill>
                <a:latin typeface="Aptos"/>
              </a:rPr>
              <a:t>Which 3-12 month action best supports growth?</a:t>
            </a:r>
          </a:p>
        </p:txBody>
      </p:sp>
      <p:sp>
        <p:nvSpPr>
          <p:cNvPr id="25" name="txt_opts_left_3"/>
          <p:cNvSpPr txBox="1"/>
          <p:nvPr/>
        </p:nvSpPr>
        <p:spPr>
          <a:xfrm>
            <a:off x="125272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A. Remove all VLANs
B. Keep daisy-chained fibre</a:t>
            </a:r>
          </a:p>
        </p:txBody>
      </p:sp>
      <p:sp>
        <p:nvSpPr>
          <p:cNvPr id="26" name="txt_opts_right_3"/>
          <p:cNvSpPr txBox="1"/>
          <p:nvPr/>
        </p:nvSpPr>
        <p:spPr>
          <a:xfrm>
            <a:off x="6350508" y="5074920"/>
            <a:ext cx="5052060" cy="66751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C. Core resilience, hub-and-spoke fibre, access refresh, Wi-Fi redesign, zones
D. Disable monitoring</a:t>
            </a:r>
          </a:p>
        </p:txBody>
      </p:sp>
      <p:sp>
        <p:nvSpPr>
          <p:cNvPr id="27" name="decor_footer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footer_text"/>
          <p:cNvSpPr txBox="1"/>
          <p:nvPr/>
        </p:nvSpPr>
        <p:spPr>
          <a:xfrm>
            <a:off x="347472" y="6601968"/>
            <a:ext cx="502920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850" b="0">
                <a:solidFill>
                  <a:srgbClr val="E6F5F5"/>
                </a:solidFill>
                <a:latin typeface="Aptos"/>
              </a:rPr>
              <a:t>Campus Network Design &amp; Operations Workshop</a:t>
            </a:r>
          </a:p>
        </p:txBody>
      </p:sp>
      <p:sp>
        <p:nvSpPr>
          <p:cNvPr id="29" name="footer_page"/>
          <p:cNvSpPr txBox="1"/>
          <p:nvPr/>
        </p:nvSpPr>
        <p:spPr>
          <a:xfrm>
            <a:off x="11292840" y="6601968"/>
            <a:ext cx="50292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850">
                <a:solidFill>
                  <a:srgbClr val="E6F5F5"/>
                </a:solidFill>
                <a:latin typeface="Aptos"/>
              </a:rPr>
              <a:t>59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or_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ecor_topbar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ecor_chip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129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xt_chip"/>
          <p:cNvSpPr txBox="1"/>
          <p:nvPr/>
        </p:nvSpPr>
        <p:spPr>
          <a:xfrm>
            <a:off x="502920" y="603504"/>
            <a:ext cx="566928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06</a:t>
            </a:r>
          </a:p>
        </p:txBody>
      </p:sp>
      <p:sp>
        <p:nvSpPr>
          <p:cNvPr id="6" name="txt_title"/>
          <p:cNvSpPr txBox="1"/>
          <p:nvPr/>
        </p:nvSpPr>
        <p:spPr>
          <a:xfrm>
            <a:off x="1234440" y="347472"/>
            <a:ext cx="9875520" cy="38404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500" b="1">
                <a:solidFill>
                  <a:srgbClr val="083742"/>
                </a:solidFill>
                <a:latin typeface="Aptos"/>
              </a:rPr>
              <a:t>Session 06 Quiz: Networking Roundtable</a:t>
            </a:r>
          </a:p>
        </p:txBody>
      </p:sp>
      <p:sp>
        <p:nvSpPr>
          <p:cNvPr id="7" name="txt_subtitle"/>
          <p:cNvSpPr txBox="1"/>
          <p:nvPr/>
        </p:nvSpPr>
        <p:spPr>
          <a:xfrm>
            <a:off x="1261872" y="777240"/>
            <a:ext cx="8778240" cy="2560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0">
                <a:solidFill>
                  <a:srgbClr val="526470"/>
                </a:solidFill>
                <a:latin typeface="Aptos"/>
              </a:rPr>
              <a:t>Multiple choice • Select one answer • Part 2 of 2</a:t>
            </a:r>
          </a:p>
        </p:txBody>
      </p:sp>
      <p:sp>
        <p:nvSpPr>
          <p:cNvPr id="8" name="decor_rule"/>
          <p:cNvSpPr/>
          <p:nvPr/>
        </p:nvSpPr>
        <p:spPr>
          <a:xfrm>
            <a:off x="502920" y="1124712"/>
            <a:ext cx="11155680" cy="13716"/>
          </a:xfrm>
          <a:prstGeom prst="rect">
            <a:avLst/>
          </a:prstGeom>
          <a:solidFill>
            <a:srgbClr val="D3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ecor_card"/>
          <p:cNvSpPr/>
          <p:nvPr/>
        </p:nvSpPr>
        <p:spPr>
          <a:xfrm>
            <a:off x="594360" y="1481328"/>
            <a:ext cx="1101852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ecor_qbadge"/>
          <p:cNvSpPr/>
          <p:nvPr/>
        </p:nvSpPr>
        <p:spPr>
          <a:xfrm>
            <a:off x="758952" y="1619402"/>
            <a:ext cx="384048" cy="384048"/>
          </a:xfrm>
          <a:prstGeom prst="ellipse">
            <a:avLst/>
          </a:prstGeom>
          <a:solidFill>
            <a:srgbClr val="129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xt_badge_4"/>
          <p:cNvSpPr txBox="1"/>
          <p:nvPr/>
        </p:nvSpPr>
        <p:spPr>
          <a:xfrm>
            <a:off x="758952" y="1783080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2" name="txt_q_4"/>
          <p:cNvSpPr txBox="1"/>
          <p:nvPr/>
        </p:nvSpPr>
        <p:spPr>
          <a:xfrm>
            <a:off x="1252728" y="1627632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>
                <a:solidFill>
                  <a:srgbClr val="083742"/>
                </a:solidFill>
                <a:latin typeface="Aptos"/>
              </a:rPr>
              <a:t>Which scoring lens should guide the phased plan?</a:t>
            </a:r>
          </a:p>
        </p:txBody>
      </p:sp>
      <p:sp>
        <p:nvSpPr>
          <p:cNvPr id="13" name="txt_opts_left_4"/>
          <p:cNvSpPr txBox="1"/>
          <p:nvPr/>
        </p:nvSpPr>
        <p:spPr>
          <a:xfrm>
            <a:off x="1252728" y="2093976"/>
            <a:ext cx="5052060" cy="1188719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A. Brand name only
B. Port count only</a:t>
            </a:r>
          </a:p>
        </p:txBody>
      </p:sp>
      <p:sp>
        <p:nvSpPr>
          <p:cNvPr id="14" name="txt_opts_right_4"/>
          <p:cNvSpPr txBox="1"/>
          <p:nvPr/>
        </p:nvSpPr>
        <p:spPr>
          <a:xfrm>
            <a:off x="6350508" y="2093976"/>
            <a:ext cx="5052060" cy="1188719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C. Lowest price only
D. Impact, resilience, security, visibility, cost, complexity</a:t>
            </a:r>
          </a:p>
        </p:txBody>
      </p:sp>
      <p:sp>
        <p:nvSpPr>
          <p:cNvPr id="15" name="decor_card"/>
          <p:cNvSpPr/>
          <p:nvPr/>
        </p:nvSpPr>
        <p:spPr>
          <a:xfrm>
            <a:off x="594360" y="3749039"/>
            <a:ext cx="1101852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ecor_qbadge"/>
          <p:cNvSpPr/>
          <p:nvPr/>
        </p:nvSpPr>
        <p:spPr>
          <a:xfrm>
            <a:off x="758952" y="3887114"/>
            <a:ext cx="384048" cy="384048"/>
          </a:xfrm>
          <a:prstGeom prst="ellipse">
            <a:avLst/>
          </a:prstGeom>
          <a:solidFill>
            <a:srgbClr val="129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xt_badge_5"/>
          <p:cNvSpPr txBox="1"/>
          <p:nvPr/>
        </p:nvSpPr>
        <p:spPr>
          <a:xfrm>
            <a:off x="758952" y="4050791"/>
            <a:ext cx="384048" cy="1097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18" name="txt_q_5"/>
          <p:cNvSpPr txBox="1"/>
          <p:nvPr/>
        </p:nvSpPr>
        <p:spPr>
          <a:xfrm>
            <a:off x="1252728" y="3895344"/>
            <a:ext cx="10149840" cy="32918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380" b="1">
                <a:solidFill>
                  <a:srgbClr val="083742"/>
                </a:solidFill>
                <a:latin typeface="Aptos"/>
              </a:rPr>
              <a:t>Which rule best summarizes the target architecture?</a:t>
            </a:r>
          </a:p>
        </p:txBody>
      </p:sp>
      <p:sp>
        <p:nvSpPr>
          <p:cNvPr id="19" name="txt_opts_left_5"/>
          <p:cNvSpPr txBox="1"/>
          <p:nvPr/>
        </p:nvSpPr>
        <p:spPr>
          <a:xfrm>
            <a:off x="1252728" y="4361688"/>
            <a:ext cx="5052060" cy="1188719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A. Keep the old flat subnet
B. Design intentionally, operate visibly, improve in phases</a:t>
            </a:r>
          </a:p>
        </p:txBody>
      </p:sp>
      <p:sp>
        <p:nvSpPr>
          <p:cNvPr id="20" name="txt_opts_right_5"/>
          <p:cNvSpPr txBox="1"/>
          <p:nvPr/>
        </p:nvSpPr>
        <p:spPr>
          <a:xfrm>
            <a:off x="6350508" y="4361688"/>
            <a:ext cx="5052060" cy="1188719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60" b="0">
                <a:solidFill>
                  <a:srgbClr val="526470"/>
                </a:solidFill>
                <a:latin typeface="Aptos"/>
              </a:rPr>
              <a:t>C. Buy unmanaged switches
D. Avoid documentation</a:t>
            </a:r>
          </a:p>
        </p:txBody>
      </p:sp>
      <p:sp>
        <p:nvSpPr>
          <p:cNvPr id="21" name="decor_footer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footer_text"/>
          <p:cNvSpPr txBox="1"/>
          <p:nvPr/>
        </p:nvSpPr>
        <p:spPr>
          <a:xfrm>
            <a:off x="347472" y="6601968"/>
            <a:ext cx="502920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850" b="0">
                <a:solidFill>
                  <a:srgbClr val="E6F5F5"/>
                </a:solidFill>
                <a:latin typeface="Aptos"/>
              </a:rPr>
              <a:t>Campus Network Design &amp; Operations Workshop</a:t>
            </a:r>
          </a:p>
        </p:txBody>
      </p:sp>
      <p:sp>
        <p:nvSpPr>
          <p:cNvPr id="23" name="footer_page"/>
          <p:cNvSpPr txBox="1"/>
          <p:nvPr/>
        </p:nvSpPr>
        <p:spPr>
          <a:xfrm>
            <a:off x="11292840" y="6601968"/>
            <a:ext cx="50292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850">
                <a:solidFill>
                  <a:srgbClr val="E6F5F5"/>
                </a:solidFill>
                <a:latin typeface="Aptos"/>
              </a:rPr>
              <a:t>60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3" name="Shape 1"/>
          <p:cNvSpPr/>
          <p:nvPr/>
        </p:nvSpPr>
        <p:spPr>
          <a:xfrm rot="1200000">
            <a:off x="7425000" y="-868680"/>
            <a:ext cx="5486040" cy="5486040"/>
          </a:xfrm>
          <a:prstGeom prst="arc">
            <a:avLst>
              <a:gd name="adj1" fmla="val 16200000"/>
              <a:gd name="adj2" fmla="val 0"/>
            </a:avLst>
          </a:prstGeom>
          <a:noFill/>
          <a:ln w="20320">
            <a:solidFill>
              <a:srgbClr val="5CD7CA">
                <a:alpha val="4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4" name="Shape 2"/>
          <p:cNvSpPr/>
          <p:nvPr/>
        </p:nvSpPr>
        <p:spPr>
          <a:xfrm rot="1200000">
            <a:off x="7909560" y="3090600"/>
            <a:ext cx="4388760" cy="4388760"/>
          </a:xfrm>
          <a:prstGeom prst="arc">
            <a:avLst>
              <a:gd name="adj1" fmla="val 16200000"/>
              <a:gd name="adj2" fmla="val 0"/>
            </a:avLst>
          </a:prstGeom>
          <a:noFill/>
          <a:ln w="12700">
            <a:solidFill>
              <a:srgbClr val="A8D8FF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5" name="Shape 3"/>
          <p:cNvSpPr/>
          <p:nvPr/>
        </p:nvSpPr>
        <p:spPr>
          <a:xfrm>
            <a:off x="658440" y="685800"/>
            <a:ext cx="1444320" cy="273960"/>
          </a:xfrm>
          <a:prstGeom prst="roundRect">
            <a:avLst>
              <a:gd name="adj" fmla="val 16667"/>
            </a:avLst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6" name="Text 4"/>
          <p:cNvSpPr/>
          <p:nvPr/>
        </p:nvSpPr>
        <p:spPr>
          <a:xfrm>
            <a:off x="722520" y="731520"/>
            <a:ext cx="13165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WORKSHOP CLOSE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7" name="Text 5"/>
          <p:cNvSpPr/>
          <p:nvPr/>
        </p:nvSpPr>
        <p:spPr>
          <a:xfrm>
            <a:off x="658440" y="1398960"/>
            <a:ext cx="672048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A campus network is a service platform,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not a collection of switches.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8" name="Text 6"/>
          <p:cNvSpPr/>
          <p:nvPr/>
        </p:nvSpPr>
        <p:spPr>
          <a:xfrm>
            <a:off x="676800" y="2788920"/>
            <a:ext cx="612612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rPr>
              <a:t>Design it intentionally. Operate it visibly. Secure it at the right boundaries. Improve it in phases.</a:t>
            </a:r>
            <a:endParaRPr lang="en-US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9" name="Shape 7"/>
          <p:cNvSpPr/>
          <p:nvPr/>
        </p:nvSpPr>
        <p:spPr>
          <a:xfrm>
            <a:off x="676440" y="3675600"/>
            <a:ext cx="5623560" cy="360"/>
          </a:xfrm>
          <a:prstGeom prst="line">
            <a:avLst/>
          </a:prstGeom>
          <a:ln w="12700">
            <a:solidFill>
              <a:srgbClr val="5CD7C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0" name="Text 8"/>
          <p:cNvSpPr/>
          <p:nvPr/>
        </p:nvSpPr>
        <p:spPr>
          <a:xfrm>
            <a:off x="676800" y="3977640"/>
            <a:ext cx="20570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BCEBE3"/>
                </a:solidFill>
                <a:effectLst/>
                <a:uFillTx/>
                <a:latin typeface="Aptos"/>
                <a:ea typeface="Aptos"/>
              </a:rPr>
              <a:t>Discussion questions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1" name="Shape 9"/>
          <p:cNvSpPr/>
          <p:nvPr/>
        </p:nvSpPr>
        <p:spPr>
          <a:xfrm>
            <a:off x="685800" y="451728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2" name="Text 10"/>
          <p:cNvSpPr/>
          <p:nvPr/>
        </p:nvSpPr>
        <p:spPr>
          <a:xfrm>
            <a:off x="887040" y="4407480"/>
            <a:ext cx="58518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Which campus risk causes the greatest operational pain today?</a:t>
            </a:r>
            <a:endParaRPr lang="en-US" sz="1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3" name="Shape 11"/>
          <p:cNvSpPr/>
          <p:nvPr/>
        </p:nvSpPr>
        <p:spPr>
          <a:xfrm>
            <a:off x="685800" y="489204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4" name="Text 12"/>
          <p:cNvSpPr/>
          <p:nvPr/>
        </p:nvSpPr>
        <p:spPr>
          <a:xfrm>
            <a:off x="887040" y="4782240"/>
            <a:ext cx="58518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Which one design improvement would create the largest immediate benefit?</a:t>
            </a:r>
            <a:endParaRPr lang="en-US" sz="1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5" name="Shape 13"/>
          <p:cNvSpPr/>
          <p:nvPr/>
        </p:nvSpPr>
        <p:spPr>
          <a:xfrm>
            <a:off x="685800" y="526680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6" name="Text 14"/>
          <p:cNvSpPr/>
          <p:nvPr/>
        </p:nvSpPr>
        <p:spPr>
          <a:xfrm>
            <a:off x="887040" y="5157360"/>
            <a:ext cx="58518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2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What must be monitored before the next building or service goes live?</a:t>
            </a:r>
            <a:endParaRPr lang="en-US" sz="1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7" name="Text 15"/>
          <p:cNvSpPr/>
          <p:nvPr/>
        </p:nvSpPr>
        <p:spPr>
          <a:xfrm>
            <a:off x="685800" y="6080760"/>
            <a:ext cx="13528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A8D8D0"/>
                </a:solidFill>
                <a:effectLst/>
                <a:uFillTx/>
                <a:latin typeface="Aptos"/>
                <a:ea typeface="Aptos"/>
              </a:rPr>
              <a:t>Thank you</a:t>
            </a:r>
            <a:endParaRPr lang="en-US" sz="12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cor_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ecor_topbar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xt_title"/>
          <p:cNvSpPr txBox="1"/>
          <p:nvPr/>
        </p:nvSpPr>
        <p:spPr>
          <a:xfrm>
            <a:off x="594360" y="411480"/>
            <a:ext cx="9875520" cy="4572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3000" b="1">
                <a:solidFill>
                  <a:srgbClr val="083742"/>
                </a:solidFill>
                <a:latin typeface="Aptos"/>
              </a:rPr>
              <a:t>Facilitator Answer Key</a:t>
            </a:r>
          </a:p>
        </p:txBody>
      </p:sp>
      <p:sp>
        <p:nvSpPr>
          <p:cNvPr id="5" name="txt_subtitle"/>
          <p:cNvSpPr txBox="1"/>
          <p:nvPr/>
        </p:nvSpPr>
        <p:spPr>
          <a:xfrm>
            <a:off x="621792" y="941832"/>
            <a:ext cx="960120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400" b="0">
                <a:solidFill>
                  <a:srgbClr val="526470"/>
                </a:solidFill>
                <a:latin typeface="Aptos"/>
              </a:rPr>
              <a:t>Use this slide after learners complete the section quizzes.</a:t>
            </a:r>
          </a:p>
        </p:txBody>
      </p:sp>
      <p:sp>
        <p:nvSpPr>
          <p:cNvPr id="6" name="decor_header"/>
          <p:cNvSpPr/>
          <p:nvPr/>
        </p:nvSpPr>
        <p:spPr>
          <a:xfrm>
            <a:off x="731520" y="1353312"/>
            <a:ext cx="10698480" cy="530352"/>
          </a:xfrm>
          <a:prstGeom prst="round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xt_key_header"/>
          <p:cNvSpPr txBox="1"/>
          <p:nvPr/>
        </p:nvSpPr>
        <p:spPr>
          <a:xfrm>
            <a:off x="841248" y="1508760"/>
            <a:ext cx="3621024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1">
                <a:solidFill>
                  <a:srgbClr val="FFFFFF"/>
                </a:solidFill>
                <a:latin typeface="Aptos"/>
              </a:rPr>
              <a:t>Session</a:t>
            </a:r>
          </a:p>
        </p:txBody>
      </p:sp>
      <p:sp>
        <p:nvSpPr>
          <p:cNvPr id="8" name="txt_key_header"/>
          <p:cNvSpPr txBox="1"/>
          <p:nvPr/>
        </p:nvSpPr>
        <p:spPr>
          <a:xfrm>
            <a:off x="4681728" y="1508760"/>
            <a:ext cx="1014984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Aptos"/>
              </a:rPr>
              <a:t>Q1</a:t>
            </a:r>
          </a:p>
        </p:txBody>
      </p:sp>
      <p:sp>
        <p:nvSpPr>
          <p:cNvPr id="9" name="txt_key_header"/>
          <p:cNvSpPr txBox="1"/>
          <p:nvPr/>
        </p:nvSpPr>
        <p:spPr>
          <a:xfrm>
            <a:off x="5916168" y="1508760"/>
            <a:ext cx="1014984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Aptos"/>
              </a:rPr>
              <a:t>Q2</a:t>
            </a:r>
          </a:p>
        </p:txBody>
      </p:sp>
      <p:sp>
        <p:nvSpPr>
          <p:cNvPr id="10" name="txt_key_header"/>
          <p:cNvSpPr txBox="1"/>
          <p:nvPr/>
        </p:nvSpPr>
        <p:spPr>
          <a:xfrm>
            <a:off x="7150607" y="1508760"/>
            <a:ext cx="1014984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Aptos"/>
              </a:rPr>
              <a:t>Q3</a:t>
            </a:r>
          </a:p>
        </p:txBody>
      </p:sp>
      <p:sp>
        <p:nvSpPr>
          <p:cNvPr id="11" name="txt_key_header"/>
          <p:cNvSpPr txBox="1"/>
          <p:nvPr/>
        </p:nvSpPr>
        <p:spPr>
          <a:xfrm>
            <a:off x="8385047" y="1508760"/>
            <a:ext cx="1014984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Aptos"/>
              </a:rPr>
              <a:t>Q4</a:t>
            </a:r>
          </a:p>
        </p:txBody>
      </p:sp>
      <p:sp>
        <p:nvSpPr>
          <p:cNvPr id="12" name="txt_key_header"/>
          <p:cNvSpPr txBox="1"/>
          <p:nvPr/>
        </p:nvSpPr>
        <p:spPr>
          <a:xfrm>
            <a:off x="9619487" y="1508760"/>
            <a:ext cx="1014984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Aptos"/>
              </a:rPr>
              <a:t>Q5</a:t>
            </a:r>
          </a:p>
        </p:txBody>
      </p:sp>
      <p:sp>
        <p:nvSpPr>
          <p:cNvPr id="13" name="decor_key_row"/>
          <p:cNvSpPr/>
          <p:nvPr/>
        </p:nvSpPr>
        <p:spPr>
          <a:xfrm>
            <a:off x="731520" y="1975104"/>
            <a:ext cx="10698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ecor_key_chip"/>
          <p:cNvSpPr/>
          <p:nvPr/>
        </p:nvSpPr>
        <p:spPr>
          <a:xfrm>
            <a:off x="841248" y="2057400"/>
            <a:ext cx="365760" cy="365760"/>
          </a:xfrm>
          <a:prstGeom prst="ellipse">
            <a:avLst/>
          </a:prstGeom>
          <a:solidFill>
            <a:srgbClr val="00A6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xt_key_chip"/>
          <p:cNvSpPr txBox="1"/>
          <p:nvPr/>
        </p:nvSpPr>
        <p:spPr>
          <a:xfrm>
            <a:off x="841248" y="2112264"/>
            <a:ext cx="365760" cy="1280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750" b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6" name="txt_key_title"/>
          <p:cNvSpPr txBox="1"/>
          <p:nvPr/>
        </p:nvSpPr>
        <p:spPr>
          <a:xfrm>
            <a:off x="1298448" y="2130552"/>
            <a:ext cx="3200400" cy="20116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1">
                <a:solidFill>
                  <a:srgbClr val="083742"/>
                </a:solidFill>
                <a:latin typeface="Aptos"/>
              </a:rPr>
              <a:t>Core Infrastructure Design</a:t>
            </a:r>
          </a:p>
        </p:txBody>
      </p:sp>
      <p:sp>
        <p:nvSpPr>
          <p:cNvPr id="17" name="txt_key_ans"/>
          <p:cNvSpPr txBox="1"/>
          <p:nvPr/>
        </p:nvSpPr>
        <p:spPr>
          <a:xfrm>
            <a:off x="4617720" y="211226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18" name="txt_key_ans"/>
          <p:cNvSpPr txBox="1"/>
          <p:nvPr/>
        </p:nvSpPr>
        <p:spPr>
          <a:xfrm>
            <a:off x="5852159" y="211226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C</a:t>
            </a:r>
          </a:p>
        </p:txBody>
      </p:sp>
      <p:sp>
        <p:nvSpPr>
          <p:cNvPr id="19" name="txt_key_ans"/>
          <p:cNvSpPr txBox="1"/>
          <p:nvPr/>
        </p:nvSpPr>
        <p:spPr>
          <a:xfrm>
            <a:off x="7086599" y="211226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C</a:t>
            </a:r>
          </a:p>
        </p:txBody>
      </p:sp>
      <p:sp>
        <p:nvSpPr>
          <p:cNvPr id="20" name="txt_key_ans"/>
          <p:cNvSpPr txBox="1"/>
          <p:nvPr/>
        </p:nvSpPr>
        <p:spPr>
          <a:xfrm>
            <a:off x="8321040" y="211226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21" name="txt_key_ans"/>
          <p:cNvSpPr txBox="1"/>
          <p:nvPr/>
        </p:nvSpPr>
        <p:spPr>
          <a:xfrm>
            <a:off x="9555480" y="211226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22" name="decor_key_row"/>
          <p:cNvSpPr/>
          <p:nvPr/>
        </p:nvSpPr>
        <p:spPr>
          <a:xfrm>
            <a:off x="731520" y="2587752"/>
            <a:ext cx="10698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ecor_key_chip"/>
          <p:cNvSpPr/>
          <p:nvPr/>
        </p:nvSpPr>
        <p:spPr>
          <a:xfrm>
            <a:off x="841248" y="2670048"/>
            <a:ext cx="365760" cy="365760"/>
          </a:xfrm>
          <a:prstGeom prst="ellipse">
            <a:avLst/>
          </a:prstGeom>
          <a:solidFill>
            <a:srgbClr val="2082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xt_key_chip"/>
          <p:cNvSpPr txBox="1"/>
          <p:nvPr/>
        </p:nvSpPr>
        <p:spPr>
          <a:xfrm>
            <a:off x="841248" y="2724912"/>
            <a:ext cx="365760" cy="1280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750" b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25" name="txt_key_title"/>
          <p:cNvSpPr txBox="1"/>
          <p:nvPr/>
        </p:nvSpPr>
        <p:spPr>
          <a:xfrm>
            <a:off x="1298448" y="2743200"/>
            <a:ext cx="3200400" cy="20116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1">
                <a:solidFill>
                  <a:srgbClr val="083742"/>
                </a:solidFill>
                <a:latin typeface="Aptos"/>
              </a:rPr>
              <a:t>Equipment and Protocols</a:t>
            </a:r>
          </a:p>
        </p:txBody>
      </p:sp>
      <p:sp>
        <p:nvSpPr>
          <p:cNvPr id="26" name="txt_key_ans"/>
          <p:cNvSpPr txBox="1"/>
          <p:nvPr/>
        </p:nvSpPr>
        <p:spPr>
          <a:xfrm>
            <a:off x="4617720" y="2724912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C</a:t>
            </a:r>
          </a:p>
        </p:txBody>
      </p:sp>
      <p:sp>
        <p:nvSpPr>
          <p:cNvPr id="27" name="txt_key_ans"/>
          <p:cNvSpPr txBox="1"/>
          <p:nvPr/>
        </p:nvSpPr>
        <p:spPr>
          <a:xfrm>
            <a:off x="5852159" y="2724912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28" name="txt_key_ans"/>
          <p:cNvSpPr txBox="1"/>
          <p:nvPr/>
        </p:nvSpPr>
        <p:spPr>
          <a:xfrm>
            <a:off x="7086599" y="2724912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A</a:t>
            </a:r>
          </a:p>
        </p:txBody>
      </p:sp>
      <p:sp>
        <p:nvSpPr>
          <p:cNvPr id="29" name="txt_key_ans"/>
          <p:cNvSpPr txBox="1"/>
          <p:nvPr/>
        </p:nvSpPr>
        <p:spPr>
          <a:xfrm>
            <a:off x="8321040" y="2724912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C</a:t>
            </a:r>
          </a:p>
        </p:txBody>
      </p:sp>
      <p:sp>
        <p:nvSpPr>
          <p:cNvPr id="30" name="txt_key_ans"/>
          <p:cNvSpPr txBox="1"/>
          <p:nvPr/>
        </p:nvSpPr>
        <p:spPr>
          <a:xfrm>
            <a:off x="9555480" y="2724912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D</a:t>
            </a:r>
          </a:p>
        </p:txBody>
      </p:sp>
      <p:sp>
        <p:nvSpPr>
          <p:cNvPr id="31" name="decor_key_row"/>
          <p:cNvSpPr/>
          <p:nvPr/>
        </p:nvSpPr>
        <p:spPr>
          <a:xfrm>
            <a:off x="731520" y="3200400"/>
            <a:ext cx="10698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ecor_key_chip"/>
          <p:cNvSpPr/>
          <p:nvPr/>
        </p:nvSpPr>
        <p:spPr>
          <a:xfrm>
            <a:off x="841248" y="3282696"/>
            <a:ext cx="365760" cy="365760"/>
          </a:xfrm>
          <a:prstGeom prst="ellipse">
            <a:avLst/>
          </a:prstGeom>
          <a:solidFill>
            <a:srgbClr val="FAA8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xt_key_chip"/>
          <p:cNvSpPr txBox="1"/>
          <p:nvPr/>
        </p:nvSpPr>
        <p:spPr>
          <a:xfrm>
            <a:off x="841248" y="3337560"/>
            <a:ext cx="365760" cy="1280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750" b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34" name="txt_key_title"/>
          <p:cNvSpPr txBox="1"/>
          <p:nvPr/>
        </p:nvSpPr>
        <p:spPr>
          <a:xfrm>
            <a:off x="1298448" y="3355848"/>
            <a:ext cx="3200400" cy="20116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1">
                <a:solidFill>
                  <a:srgbClr val="083742"/>
                </a:solidFill>
                <a:latin typeface="Aptos"/>
              </a:rPr>
              <a:t>Core Network Operations</a:t>
            </a:r>
          </a:p>
        </p:txBody>
      </p:sp>
      <p:sp>
        <p:nvSpPr>
          <p:cNvPr id="35" name="txt_key_ans"/>
          <p:cNvSpPr txBox="1"/>
          <p:nvPr/>
        </p:nvSpPr>
        <p:spPr>
          <a:xfrm>
            <a:off x="4617720" y="3337560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A</a:t>
            </a:r>
          </a:p>
        </p:txBody>
      </p:sp>
      <p:sp>
        <p:nvSpPr>
          <p:cNvPr id="36" name="txt_key_ans"/>
          <p:cNvSpPr txBox="1"/>
          <p:nvPr/>
        </p:nvSpPr>
        <p:spPr>
          <a:xfrm>
            <a:off x="5852159" y="3337560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C</a:t>
            </a:r>
          </a:p>
        </p:txBody>
      </p:sp>
      <p:sp>
        <p:nvSpPr>
          <p:cNvPr id="37" name="txt_key_ans"/>
          <p:cNvSpPr txBox="1"/>
          <p:nvPr/>
        </p:nvSpPr>
        <p:spPr>
          <a:xfrm>
            <a:off x="7086599" y="3337560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D</a:t>
            </a:r>
          </a:p>
        </p:txBody>
      </p:sp>
      <p:sp>
        <p:nvSpPr>
          <p:cNvPr id="38" name="txt_key_ans"/>
          <p:cNvSpPr txBox="1"/>
          <p:nvPr/>
        </p:nvSpPr>
        <p:spPr>
          <a:xfrm>
            <a:off x="8321040" y="3337560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39" name="txt_key_ans"/>
          <p:cNvSpPr txBox="1"/>
          <p:nvPr/>
        </p:nvSpPr>
        <p:spPr>
          <a:xfrm>
            <a:off x="9555480" y="3337560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A</a:t>
            </a:r>
          </a:p>
        </p:txBody>
      </p:sp>
      <p:sp>
        <p:nvSpPr>
          <p:cNvPr id="40" name="decor_key_row"/>
          <p:cNvSpPr/>
          <p:nvPr/>
        </p:nvSpPr>
        <p:spPr>
          <a:xfrm>
            <a:off x="731520" y="3813048"/>
            <a:ext cx="10698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ecor_key_chip"/>
          <p:cNvSpPr/>
          <p:nvPr/>
        </p:nvSpPr>
        <p:spPr>
          <a:xfrm>
            <a:off x="841248" y="3895344"/>
            <a:ext cx="365760" cy="365760"/>
          </a:xfrm>
          <a:prstGeom prst="ellipse">
            <a:avLst/>
          </a:prstGeom>
          <a:solidFill>
            <a:srgbClr val="DE4C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xt_key_chip"/>
          <p:cNvSpPr txBox="1"/>
          <p:nvPr/>
        </p:nvSpPr>
        <p:spPr>
          <a:xfrm>
            <a:off x="841248" y="3950208"/>
            <a:ext cx="365760" cy="1280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750" b="1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43" name="txt_key_title"/>
          <p:cNvSpPr txBox="1"/>
          <p:nvPr/>
        </p:nvSpPr>
        <p:spPr>
          <a:xfrm>
            <a:off x="1298448" y="3968496"/>
            <a:ext cx="3200400" cy="20116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1">
                <a:solidFill>
                  <a:srgbClr val="083742"/>
                </a:solidFill>
                <a:latin typeface="Aptos"/>
              </a:rPr>
              <a:t>Campus Security</a:t>
            </a:r>
          </a:p>
        </p:txBody>
      </p:sp>
      <p:sp>
        <p:nvSpPr>
          <p:cNvPr id="44" name="txt_key_ans"/>
          <p:cNvSpPr txBox="1"/>
          <p:nvPr/>
        </p:nvSpPr>
        <p:spPr>
          <a:xfrm>
            <a:off x="4617720" y="3950208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45" name="txt_key_ans"/>
          <p:cNvSpPr txBox="1"/>
          <p:nvPr/>
        </p:nvSpPr>
        <p:spPr>
          <a:xfrm>
            <a:off x="5852159" y="3950208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C</a:t>
            </a:r>
          </a:p>
        </p:txBody>
      </p:sp>
      <p:sp>
        <p:nvSpPr>
          <p:cNvPr id="46" name="txt_key_ans"/>
          <p:cNvSpPr txBox="1"/>
          <p:nvPr/>
        </p:nvSpPr>
        <p:spPr>
          <a:xfrm>
            <a:off x="7086599" y="3950208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D</a:t>
            </a:r>
          </a:p>
        </p:txBody>
      </p:sp>
      <p:sp>
        <p:nvSpPr>
          <p:cNvPr id="47" name="txt_key_ans"/>
          <p:cNvSpPr txBox="1"/>
          <p:nvPr/>
        </p:nvSpPr>
        <p:spPr>
          <a:xfrm>
            <a:off x="8321040" y="3950208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A</a:t>
            </a:r>
          </a:p>
        </p:txBody>
      </p:sp>
      <p:sp>
        <p:nvSpPr>
          <p:cNvPr id="48" name="txt_key_ans"/>
          <p:cNvSpPr txBox="1"/>
          <p:nvPr/>
        </p:nvSpPr>
        <p:spPr>
          <a:xfrm>
            <a:off x="9555480" y="3950208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C</a:t>
            </a:r>
          </a:p>
        </p:txBody>
      </p:sp>
      <p:sp>
        <p:nvSpPr>
          <p:cNvPr id="49" name="decor_key_row"/>
          <p:cNvSpPr/>
          <p:nvPr/>
        </p:nvSpPr>
        <p:spPr>
          <a:xfrm>
            <a:off x="731520" y="4425696"/>
            <a:ext cx="10698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ecor_key_chip"/>
          <p:cNvSpPr/>
          <p:nvPr/>
        </p:nvSpPr>
        <p:spPr>
          <a:xfrm>
            <a:off x="841248" y="4507992"/>
            <a:ext cx="365760" cy="365760"/>
          </a:xfrm>
          <a:prstGeom prst="ellipse">
            <a:avLst/>
          </a:prstGeom>
          <a:solidFill>
            <a:srgbClr val="775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xt_key_chip"/>
          <p:cNvSpPr txBox="1"/>
          <p:nvPr/>
        </p:nvSpPr>
        <p:spPr>
          <a:xfrm>
            <a:off x="841248" y="4562856"/>
            <a:ext cx="365760" cy="1280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750" b="1">
                <a:solidFill>
                  <a:srgbClr val="FFFFFF"/>
                </a:solidFill>
                <a:latin typeface="Aptos"/>
              </a:rPr>
              <a:t>05</a:t>
            </a:r>
          </a:p>
        </p:txBody>
      </p:sp>
      <p:sp>
        <p:nvSpPr>
          <p:cNvPr id="52" name="txt_key_title"/>
          <p:cNvSpPr txBox="1"/>
          <p:nvPr/>
        </p:nvSpPr>
        <p:spPr>
          <a:xfrm>
            <a:off x="1298448" y="4581144"/>
            <a:ext cx="3200400" cy="20116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1">
                <a:solidFill>
                  <a:srgbClr val="083742"/>
                </a:solidFill>
                <a:latin typeface="Aptos"/>
              </a:rPr>
              <a:t>Instrumentation</a:t>
            </a:r>
          </a:p>
        </p:txBody>
      </p:sp>
      <p:sp>
        <p:nvSpPr>
          <p:cNvPr id="53" name="txt_key_ans"/>
          <p:cNvSpPr txBox="1"/>
          <p:nvPr/>
        </p:nvSpPr>
        <p:spPr>
          <a:xfrm>
            <a:off x="4617720" y="4562856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C</a:t>
            </a:r>
          </a:p>
        </p:txBody>
      </p:sp>
      <p:sp>
        <p:nvSpPr>
          <p:cNvPr id="54" name="txt_key_ans"/>
          <p:cNvSpPr txBox="1"/>
          <p:nvPr/>
        </p:nvSpPr>
        <p:spPr>
          <a:xfrm>
            <a:off x="5852159" y="4562856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55" name="txt_key_ans"/>
          <p:cNvSpPr txBox="1"/>
          <p:nvPr/>
        </p:nvSpPr>
        <p:spPr>
          <a:xfrm>
            <a:off x="7086599" y="4562856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D</a:t>
            </a:r>
          </a:p>
        </p:txBody>
      </p:sp>
      <p:sp>
        <p:nvSpPr>
          <p:cNvPr id="56" name="txt_key_ans"/>
          <p:cNvSpPr txBox="1"/>
          <p:nvPr/>
        </p:nvSpPr>
        <p:spPr>
          <a:xfrm>
            <a:off x="8321040" y="4562856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A</a:t>
            </a:r>
          </a:p>
        </p:txBody>
      </p:sp>
      <p:sp>
        <p:nvSpPr>
          <p:cNvPr id="57" name="txt_key_ans"/>
          <p:cNvSpPr txBox="1"/>
          <p:nvPr/>
        </p:nvSpPr>
        <p:spPr>
          <a:xfrm>
            <a:off x="9555480" y="4562856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58" name="decor_key_row"/>
          <p:cNvSpPr/>
          <p:nvPr/>
        </p:nvSpPr>
        <p:spPr>
          <a:xfrm>
            <a:off x="731520" y="5038344"/>
            <a:ext cx="10698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ecor_key_chip"/>
          <p:cNvSpPr/>
          <p:nvPr/>
        </p:nvSpPr>
        <p:spPr>
          <a:xfrm>
            <a:off x="841248" y="5120640"/>
            <a:ext cx="365760" cy="365760"/>
          </a:xfrm>
          <a:prstGeom prst="ellipse">
            <a:avLst/>
          </a:prstGeom>
          <a:solidFill>
            <a:srgbClr val="129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xt_key_chip"/>
          <p:cNvSpPr txBox="1"/>
          <p:nvPr/>
        </p:nvSpPr>
        <p:spPr>
          <a:xfrm>
            <a:off x="841248" y="5175504"/>
            <a:ext cx="365760" cy="1280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750" b="1">
                <a:solidFill>
                  <a:srgbClr val="FFFFFF"/>
                </a:solidFill>
                <a:latin typeface="Aptos"/>
              </a:rPr>
              <a:t>06</a:t>
            </a:r>
          </a:p>
        </p:txBody>
      </p:sp>
      <p:sp>
        <p:nvSpPr>
          <p:cNvPr id="61" name="txt_key_title"/>
          <p:cNvSpPr txBox="1"/>
          <p:nvPr/>
        </p:nvSpPr>
        <p:spPr>
          <a:xfrm>
            <a:off x="1298448" y="5193792"/>
            <a:ext cx="3200400" cy="20116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50" b="1">
                <a:solidFill>
                  <a:srgbClr val="083742"/>
                </a:solidFill>
                <a:latin typeface="Aptos"/>
              </a:rPr>
              <a:t>Networking Roundtable</a:t>
            </a:r>
          </a:p>
        </p:txBody>
      </p:sp>
      <p:sp>
        <p:nvSpPr>
          <p:cNvPr id="62" name="txt_key_ans"/>
          <p:cNvSpPr txBox="1"/>
          <p:nvPr/>
        </p:nvSpPr>
        <p:spPr>
          <a:xfrm>
            <a:off x="4617720" y="517550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63" name="txt_key_ans"/>
          <p:cNvSpPr txBox="1"/>
          <p:nvPr/>
        </p:nvSpPr>
        <p:spPr>
          <a:xfrm>
            <a:off x="5852159" y="517550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A</a:t>
            </a:r>
          </a:p>
        </p:txBody>
      </p:sp>
      <p:sp>
        <p:nvSpPr>
          <p:cNvPr id="64" name="txt_key_ans"/>
          <p:cNvSpPr txBox="1"/>
          <p:nvPr/>
        </p:nvSpPr>
        <p:spPr>
          <a:xfrm>
            <a:off x="7086599" y="517550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C</a:t>
            </a:r>
          </a:p>
        </p:txBody>
      </p:sp>
      <p:sp>
        <p:nvSpPr>
          <p:cNvPr id="65" name="txt_key_ans"/>
          <p:cNvSpPr txBox="1"/>
          <p:nvPr/>
        </p:nvSpPr>
        <p:spPr>
          <a:xfrm>
            <a:off x="8321040" y="517550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D</a:t>
            </a:r>
          </a:p>
        </p:txBody>
      </p:sp>
      <p:sp>
        <p:nvSpPr>
          <p:cNvPr id="66" name="txt_key_ans"/>
          <p:cNvSpPr txBox="1"/>
          <p:nvPr/>
        </p:nvSpPr>
        <p:spPr>
          <a:xfrm>
            <a:off x="9555480" y="5175504"/>
            <a:ext cx="1051560" cy="21945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>
                <a:solidFill>
                  <a:srgbClr val="083742"/>
                </a:solidFill>
                <a:latin typeface="Aptos"/>
              </a:rPr>
              <a:t>B</a:t>
            </a:r>
          </a:p>
        </p:txBody>
      </p:sp>
      <p:sp>
        <p:nvSpPr>
          <p:cNvPr id="67" name="decor_footer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744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footer_text"/>
          <p:cNvSpPr txBox="1"/>
          <p:nvPr/>
        </p:nvSpPr>
        <p:spPr>
          <a:xfrm>
            <a:off x="347472" y="6601968"/>
            <a:ext cx="502920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850" b="0">
                <a:solidFill>
                  <a:srgbClr val="E6F5F5"/>
                </a:solidFill>
                <a:latin typeface="Aptos"/>
              </a:rPr>
              <a:t>Campus Network Design &amp; Operations Workshop</a:t>
            </a:r>
          </a:p>
        </p:txBody>
      </p:sp>
      <p:sp>
        <p:nvSpPr>
          <p:cNvPr id="69" name="footer_page"/>
          <p:cNvSpPr txBox="1"/>
          <p:nvPr/>
        </p:nvSpPr>
        <p:spPr>
          <a:xfrm>
            <a:off x="11292840" y="6601968"/>
            <a:ext cx="502920" cy="1828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850">
                <a:solidFill>
                  <a:srgbClr val="E6F5F5"/>
                </a:solidFill>
                <a:latin typeface="Aptos"/>
              </a:rPr>
              <a:t>62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Avoid Daisy Chaining: Build for Short, Predictable Paths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 campus that looks simple on paper can become hard to operate when buildings depend on adjacent buildings.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3"/>
          <p:cNvSpPr/>
          <p:nvPr/>
        </p:nvSpPr>
        <p:spPr>
          <a:xfrm>
            <a:off x="511920" y="1325880"/>
            <a:ext cx="5412960" cy="4498560"/>
          </a:xfrm>
          <a:prstGeom prst="roundRect">
            <a:avLst>
              <a:gd name="adj" fmla="val 162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Shape 4"/>
          <p:cNvSpPr/>
          <p:nvPr/>
        </p:nvSpPr>
        <p:spPr>
          <a:xfrm>
            <a:off x="511920" y="1325880"/>
            <a:ext cx="72720" cy="449856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5"/>
          <p:cNvSpPr/>
          <p:nvPr/>
        </p:nvSpPr>
        <p:spPr>
          <a:xfrm>
            <a:off x="713160" y="1490400"/>
            <a:ext cx="50655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Preferred: hub-and-spoke campus backbone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 6"/>
          <p:cNvSpPr/>
          <p:nvPr/>
        </p:nvSpPr>
        <p:spPr>
          <a:xfrm>
            <a:off x="713160" y="1856160"/>
            <a:ext cx="5065560" cy="384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Each building receives a direct fiber path to the core or a resilient aggregation point. A failure stays local, capacity is easier to plan, and troubleshooting is faster.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Shape 7"/>
          <p:cNvSpPr/>
          <p:nvPr/>
        </p:nvSpPr>
        <p:spPr>
          <a:xfrm>
            <a:off x="2578680" y="2633400"/>
            <a:ext cx="1170000" cy="420120"/>
          </a:xfrm>
          <a:prstGeom prst="roundRect">
            <a:avLst>
              <a:gd name="adj" fmla="val 10870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8"/>
          <p:cNvSpPr/>
          <p:nvPr/>
        </p:nvSpPr>
        <p:spPr>
          <a:xfrm>
            <a:off x="2615040" y="2679120"/>
            <a:ext cx="109692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Shape 9"/>
          <p:cNvSpPr/>
          <p:nvPr/>
        </p:nvSpPr>
        <p:spPr>
          <a:xfrm>
            <a:off x="1051560" y="3877200"/>
            <a:ext cx="950760" cy="365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 10"/>
          <p:cNvSpPr/>
          <p:nvPr/>
        </p:nvSpPr>
        <p:spPr>
          <a:xfrm>
            <a:off x="1088280" y="3922920"/>
            <a:ext cx="877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Bldg A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Shape 11"/>
          <p:cNvSpPr/>
          <p:nvPr/>
        </p:nvSpPr>
        <p:spPr>
          <a:xfrm flipH="1">
            <a:off x="1526760" y="3053880"/>
            <a:ext cx="1636920" cy="822960"/>
          </a:xfrm>
          <a:prstGeom prst="line">
            <a:avLst/>
          </a:prstGeom>
          <a:ln w="1524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12"/>
          <p:cNvSpPr/>
          <p:nvPr/>
        </p:nvSpPr>
        <p:spPr>
          <a:xfrm>
            <a:off x="2450520" y="3877200"/>
            <a:ext cx="950760" cy="365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13"/>
          <p:cNvSpPr/>
          <p:nvPr/>
        </p:nvSpPr>
        <p:spPr>
          <a:xfrm>
            <a:off x="2487240" y="3922920"/>
            <a:ext cx="877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Bldg B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14"/>
          <p:cNvSpPr/>
          <p:nvPr/>
        </p:nvSpPr>
        <p:spPr>
          <a:xfrm flipH="1">
            <a:off x="2926080" y="3053880"/>
            <a:ext cx="237600" cy="822960"/>
          </a:xfrm>
          <a:prstGeom prst="line">
            <a:avLst/>
          </a:prstGeom>
          <a:ln w="1524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Shape 15"/>
          <p:cNvSpPr/>
          <p:nvPr/>
        </p:nvSpPr>
        <p:spPr>
          <a:xfrm>
            <a:off x="3822120" y="3877200"/>
            <a:ext cx="950760" cy="365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Text 16"/>
          <p:cNvSpPr/>
          <p:nvPr/>
        </p:nvSpPr>
        <p:spPr>
          <a:xfrm>
            <a:off x="3858840" y="3922920"/>
            <a:ext cx="877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Bldg C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Shape 17"/>
          <p:cNvSpPr/>
          <p:nvPr/>
        </p:nvSpPr>
        <p:spPr>
          <a:xfrm>
            <a:off x="3163680" y="3053880"/>
            <a:ext cx="1134000" cy="822960"/>
          </a:xfrm>
          <a:prstGeom prst="line">
            <a:avLst/>
          </a:prstGeom>
          <a:ln w="1524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8"/>
          <p:cNvSpPr/>
          <p:nvPr/>
        </p:nvSpPr>
        <p:spPr>
          <a:xfrm>
            <a:off x="2441520" y="4809600"/>
            <a:ext cx="950760" cy="365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9"/>
          <p:cNvSpPr/>
          <p:nvPr/>
        </p:nvSpPr>
        <p:spPr>
          <a:xfrm>
            <a:off x="2477880" y="4855320"/>
            <a:ext cx="877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Bldg D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20"/>
          <p:cNvSpPr/>
          <p:nvPr/>
        </p:nvSpPr>
        <p:spPr>
          <a:xfrm flipH="1">
            <a:off x="2916720" y="3053880"/>
            <a:ext cx="246960" cy="1755720"/>
          </a:xfrm>
          <a:prstGeom prst="line">
            <a:avLst/>
          </a:prstGeom>
          <a:ln w="1524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21"/>
          <p:cNvSpPr/>
          <p:nvPr/>
        </p:nvSpPr>
        <p:spPr>
          <a:xfrm>
            <a:off x="1005840" y="5422320"/>
            <a:ext cx="2267280" cy="255600"/>
          </a:xfrm>
          <a:prstGeom prst="roundRect">
            <a:avLst>
              <a:gd name="adj" fmla="val 21429"/>
            </a:avLst>
          </a:prstGeom>
          <a:solidFill>
            <a:srgbClr val="E7F7F4"/>
          </a:solidFill>
          <a:ln w="12700">
            <a:solidFill>
              <a:srgbClr val="E7F7F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Text 22"/>
          <p:cNvSpPr/>
          <p:nvPr/>
        </p:nvSpPr>
        <p:spPr>
          <a:xfrm>
            <a:off x="1088280" y="5463720"/>
            <a:ext cx="210276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Separate failure domains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23"/>
          <p:cNvSpPr/>
          <p:nvPr/>
        </p:nvSpPr>
        <p:spPr>
          <a:xfrm>
            <a:off x="6236280" y="1325880"/>
            <a:ext cx="5412960" cy="4498560"/>
          </a:xfrm>
          <a:prstGeom prst="roundRect">
            <a:avLst>
              <a:gd name="adj" fmla="val 1626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24"/>
          <p:cNvSpPr/>
          <p:nvPr/>
        </p:nvSpPr>
        <p:spPr>
          <a:xfrm>
            <a:off x="6236280" y="1325880"/>
            <a:ext cx="72720" cy="4498560"/>
          </a:xfrm>
          <a:prstGeom prst="rect">
            <a:avLst/>
          </a:prstGeom>
          <a:solidFill>
            <a:srgbClr val="D94F4F"/>
          </a:solidFill>
          <a:ln w="12700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 25"/>
          <p:cNvSpPr/>
          <p:nvPr/>
        </p:nvSpPr>
        <p:spPr>
          <a:xfrm>
            <a:off x="6437520" y="1490400"/>
            <a:ext cx="50655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Risky: daisy-chained backbone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 26"/>
          <p:cNvSpPr/>
          <p:nvPr/>
        </p:nvSpPr>
        <p:spPr>
          <a:xfrm>
            <a:off x="6437520" y="1856160"/>
            <a:ext cx="5065560" cy="384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One building becomes a transit point for another. A single fault, power issue, or overloaded link affects more users and increases time to isolate the cause.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7"/>
          <p:cNvSpPr/>
          <p:nvPr/>
        </p:nvSpPr>
        <p:spPr>
          <a:xfrm>
            <a:off x="6638400" y="3877200"/>
            <a:ext cx="950760" cy="365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5875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Text 28"/>
          <p:cNvSpPr/>
          <p:nvPr/>
        </p:nvSpPr>
        <p:spPr>
          <a:xfrm>
            <a:off x="6675120" y="3922920"/>
            <a:ext cx="877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Bldg A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9"/>
          <p:cNvSpPr/>
          <p:nvPr/>
        </p:nvSpPr>
        <p:spPr>
          <a:xfrm>
            <a:off x="8092440" y="3877200"/>
            <a:ext cx="950760" cy="365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5875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Text 30"/>
          <p:cNvSpPr/>
          <p:nvPr/>
        </p:nvSpPr>
        <p:spPr>
          <a:xfrm>
            <a:off x="8129160" y="3922920"/>
            <a:ext cx="877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Bldg B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31"/>
          <p:cNvSpPr/>
          <p:nvPr/>
        </p:nvSpPr>
        <p:spPr>
          <a:xfrm>
            <a:off x="9546480" y="3877200"/>
            <a:ext cx="950760" cy="365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5875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 32"/>
          <p:cNvSpPr/>
          <p:nvPr/>
        </p:nvSpPr>
        <p:spPr>
          <a:xfrm>
            <a:off x="9582840" y="3922920"/>
            <a:ext cx="877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Bldg C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33"/>
          <p:cNvSpPr/>
          <p:nvPr/>
        </p:nvSpPr>
        <p:spPr>
          <a:xfrm>
            <a:off x="11000160" y="3877200"/>
            <a:ext cx="950760" cy="365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5875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 34"/>
          <p:cNvSpPr/>
          <p:nvPr/>
        </p:nvSpPr>
        <p:spPr>
          <a:xfrm>
            <a:off x="11036880" y="3922920"/>
            <a:ext cx="8773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Bldg D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35"/>
          <p:cNvSpPr/>
          <p:nvPr/>
        </p:nvSpPr>
        <p:spPr>
          <a:xfrm>
            <a:off x="6638400" y="2633400"/>
            <a:ext cx="987120" cy="420120"/>
          </a:xfrm>
          <a:prstGeom prst="roundRect">
            <a:avLst>
              <a:gd name="adj" fmla="val 10870"/>
            </a:avLst>
          </a:prstGeom>
          <a:solidFill>
            <a:srgbClr val="FFF0F0"/>
          </a:solidFill>
          <a:ln w="15875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6"/>
          <p:cNvSpPr/>
          <p:nvPr/>
        </p:nvSpPr>
        <p:spPr>
          <a:xfrm>
            <a:off x="6675120" y="2679120"/>
            <a:ext cx="914040" cy="32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Shape 37"/>
          <p:cNvSpPr/>
          <p:nvPr/>
        </p:nvSpPr>
        <p:spPr>
          <a:xfrm flipH="1">
            <a:off x="7113960" y="3053880"/>
            <a:ext cx="18360" cy="822960"/>
          </a:xfrm>
          <a:prstGeom prst="line">
            <a:avLst/>
          </a:prstGeom>
          <a:ln w="15240">
            <a:solidFill>
              <a:srgbClr val="D94F4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8"/>
          <p:cNvSpPr/>
          <p:nvPr/>
        </p:nvSpPr>
        <p:spPr>
          <a:xfrm>
            <a:off x="7589520" y="4059720"/>
            <a:ext cx="502920" cy="360"/>
          </a:xfrm>
          <a:prstGeom prst="line">
            <a:avLst/>
          </a:prstGeom>
          <a:ln w="15240">
            <a:solidFill>
              <a:srgbClr val="D94F4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Shape 39"/>
          <p:cNvSpPr/>
          <p:nvPr/>
        </p:nvSpPr>
        <p:spPr>
          <a:xfrm>
            <a:off x="9043200" y="4059720"/>
            <a:ext cx="502920" cy="360"/>
          </a:xfrm>
          <a:prstGeom prst="line">
            <a:avLst/>
          </a:prstGeom>
          <a:ln w="15240">
            <a:solidFill>
              <a:srgbClr val="D94F4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Shape 40"/>
          <p:cNvSpPr/>
          <p:nvPr/>
        </p:nvSpPr>
        <p:spPr>
          <a:xfrm>
            <a:off x="10497240" y="4059720"/>
            <a:ext cx="502920" cy="360"/>
          </a:xfrm>
          <a:prstGeom prst="line">
            <a:avLst/>
          </a:prstGeom>
          <a:ln w="15240">
            <a:solidFill>
              <a:srgbClr val="D94F4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Shape 41"/>
          <p:cNvSpPr/>
          <p:nvPr/>
        </p:nvSpPr>
        <p:spPr>
          <a:xfrm>
            <a:off x="6729840" y="5422320"/>
            <a:ext cx="3245760" cy="255600"/>
          </a:xfrm>
          <a:prstGeom prst="roundRect">
            <a:avLst>
              <a:gd name="adj" fmla="val 21429"/>
            </a:avLst>
          </a:prstGeom>
          <a:solidFill>
            <a:srgbClr val="FFF0F0"/>
          </a:solidFill>
          <a:ln w="12700">
            <a:solidFill>
              <a:srgbClr val="FFF0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42"/>
          <p:cNvSpPr/>
          <p:nvPr/>
        </p:nvSpPr>
        <p:spPr>
          <a:xfrm>
            <a:off x="6812280" y="5463720"/>
            <a:ext cx="30812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D94F4F"/>
                </a:solidFill>
                <a:effectLst/>
                <a:uFillTx/>
                <a:latin typeface="Aptos"/>
                <a:ea typeface="Aptos"/>
              </a:rPr>
              <a:t>Single fault can affect multiple buildings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PlaceHolder 1"/>
          <p:cNvSpPr>
            <a:spLocks noGrp="1"/>
          </p:cNvSpPr>
          <p:nvPr>
            <p:ph type="sldNum" idx="9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Campus Architecture: Core, Aggregation, Access, and Services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A clear hierarchy improves resilience, policy enforcement, and operational visibility.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3"/>
          <p:cNvSpPr/>
          <p:nvPr/>
        </p:nvSpPr>
        <p:spPr>
          <a:xfrm>
            <a:off x="530280" y="1325880"/>
            <a:ext cx="11100600" cy="452592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Shape 4"/>
          <p:cNvSpPr/>
          <p:nvPr/>
        </p:nvSpPr>
        <p:spPr>
          <a:xfrm>
            <a:off x="841320" y="1508760"/>
            <a:ext cx="1874160" cy="566640"/>
          </a:xfrm>
          <a:prstGeom prst="roundRect">
            <a:avLst>
              <a:gd name="adj" fmla="val 11290"/>
            </a:avLst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8" name="Text 5"/>
          <p:cNvSpPr/>
          <p:nvPr/>
        </p:nvSpPr>
        <p:spPr>
          <a:xfrm>
            <a:off x="987480" y="1664280"/>
            <a:ext cx="15541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Perimeter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6"/>
          <p:cNvSpPr/>
          <p:nvPr/>
        </p:nvSpPr>
        <p:spPr>
          <a:xfrm>
            <a:off x="2962800" y="1600200"/>
            <a:ext cx="8092080" cy="24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Internet edge, DDoS, firewall, external services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7"/>
          <p:cNvSpPr/>
          <p:nvPr/>
        </p:nvSpPr>
        <p:spPr>
          <a:xfrm>
            <a:off x="2752200" y="1792080"/>
            <a:ext cx="164520" cy="360"/>
          </a:xfrm>
          <a:prstGeom prst="line">
            <a:avLst/>
          </a:prstGeom>
          <a:ln w="2286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Shape 8"/>
          <p:cNvSpPr/>
          <p:nvPr/>
        </p:nvSpPr>
        <p:spPr>
          <a:xfrm>
            <a:off x="841320" y="2423160"/>
            <a:ext cx="1874160" cy="566640"/>
          </a:xfrm>
          <a:prstGeom prst="roundRect">
            <a:avLst>
              <a:gd name="adj" fmla="val 11290"/>
            </a:avLst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2" name="Text 9"/>
          <p:cNvSpPr/>
          <p:nvPr/>
        </p:nvSpPr>
        <p:spPr>
          <a:xfrm>
            <a:off x="987480" y="2578680"/>
            <a:ext cx="15541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Core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0"/>
          <p:cNvSpPr/>
          <p:nvPr/>
        </p:nvSpPr>
        <p:spPr>
          <a:xfrm>
            <a:off x="2962800" y="2514600"/>
            <a:ext cx="8092080" cy="24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Fast Layer 3 forwarding, inter-building routing, policy boundaries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1"/>
          <p:cNvSpPr/>
          <p:nvPr/>
        </p:nvSpPr>
        <p:spPr>
          <a:xfrm>
            <a:off x="2752200" y="2706480"/>
            <a:ext cx="164520" cy="360"/>
          </a:xfrm>
          <a:prstGeom prst="line">
            <a:avLst/>
          </a:prstGeom>
          <a:ln w="2286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Shape 12"/>
          <p:cNvSpPr/>
          <p:nvPr/>
        </p:nvSpPr>
        <p:spPr>
          <a:xfrm>
            <a:off x="841320" y="3337560"/>
            <a:ext cx="1874160" cy="566640"/>
          </a:xfrm>
          <a:prstGeom prst="roundRect">
            <a:avLst>
              <a:gd name="adj" fmla="val 11290"/>
            </a:avLst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 13"/>
          <p:cNvSpPr/>
          <p:nvPr/>
        </p:nvSpPr>
        <p:spPr>
          <a:xfrm>
            <a:off x="987480" y="3493080"/>
            <a:ext cx="15541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Aggregation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14"/>
          <p:cNvSpPr/>
          <p:nvPr/>
        </p:nvSpPr>
        <p:spPr>
          <a:xfrm>
            <a:off x="2962800" y="3429000"/>
            <a:ext cx="8092080" cy="24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Building aggregation, fiber termination, resilient uplinks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Shape 15"/>
          <p:cNvSpPr/>
          <p:nvPr/>
        </p:nvSpPr>
        <p:spPr>
          <a:xfrm>
            <a:off x="2752200" y="3620880"/>
            <a:ext cx="164520" cy="360"/>
          </a:xfrm>
          <a:prstGeom prst="line">
            <a:avLst/>
          </a:prstGeom>
          <a:ln w="22860">
            <a:solidFill>
              <a:srgbClr val="7C5CE6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6"/>
          <p:cNvSpPr/>
          <p:nvPr/>
        </p:nvSpPr>
        <p:spPr>
          <a:xfrm>
            <a:off x="841320" y="4251960"/>
            <a:ext cx="1874160" cy="566640"/>
          </a:xfrm>
          <a:prstGeom prst="roundRect">
            <a:avLst>
              <a:gd name="adj" fmla="val 11290"/>
            </a:avLst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17"/>
          <p:cNvSpPr/>
          <p:nvPr/>
        </p:nvSpPr>
        <p:spPr>
          <a:xfrm>
            <a:off x="987480" y="4407480"/>
            <a:ext cx="15541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Access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18"/>
          <p:cNvSpPr/>
          <p:nvPr/>
        </p:nvSpPr>
        <p:spPr>
          <a:xfrm>
            <a:off x="2962800" y="4343400"/>
            <a:ext cx="8092080" cy="24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User ports, PoE, VLANs, wireless APs, edge protection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Shape 19"/>
          <p:cNvSpPr/>
          <p:nvPr/>
        </p:nvSpPr>
        <p:spPr>
          <a:xfrm>
            <a:off x="2752200" y="4535280"/>
            <a:ext cx="164520" cy="360"/>
          </a:xfrm>
          <a:prstGeom prst="line">
            <a:avLst/>
          </a:prstGeom>
          <a:ln w="22860">
            <a:solidFill>
              <a:srgbClr val="F5A524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Shape 20"/>
          <p:cNvSpPr/>
          <p:nvPr/>
        </p:nvSpPr>
        <p:spPr>
          <a:xfrm>
            <a:off x="841320" y="5166360"/>
            <a:ext cx="1874160" cy="566640"/>
          </a:xfrm>
          <a:prstGeom prst="roundRect">
            <a:avLst>
              <a:gd name="adj" fmla="val 11290"/>
            </a:avLst>
          </a:prstGeom>
          <a:solidFill>
            <a:srgbClr val="12A06A"/>
          </a:solidFill>
          <a:ln w="12700">
            <a:solidFill>
              <a:srgbClr val="12A06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Text 21"/>
          <p:cNvSpPr/>
          <p:nvPr/>
        </p:nvSpPr>
        <p:spPr>
          <a:xfrm>
            <a:off x="987480" y="5321880"/>
            <a:ext cx="15541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4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Services</a:t>
            </a:r>
            <a:endParaRPr lang="en-US" sz="12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 22"/>
          <p:cNvSpPr/>
          <p:nvPr/>
        </p:nvSpPr>
        <p:spPr>
          <a:xfrm>
            <a:off x="2962800" y="5257800"/>
            <a:ext cx="8092080" cy="24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1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Identity, DNS/DHCP, applications, storage, monitoring</a:t>
            </a:r>
            <a:endParaRPr lang="en-US" sz="12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Shape 23"/>
          <p:cNvSpPr/>
          <p:nvPr/>
        </p:nvSpPr>
        <p:spPr>
          <a:xfrm>
            <a:off x="2752200" y="5449680"/>
            <a:ext cx="164520" cy="360"/>
          </a:xfrm>
          <a:prstGeom prst="line">
            <a:avLst/>
          </a:prstGeom>
          <a:ln w="22860">
            <a:solidFill>
              <a:srgbClr val="12A06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Shape 24"/>
          <p:cNvSpPr/>
          <p:nvPr/>
        </p:nvSpPr>
        <p:spPr>
          <a:xfrm>
            <a:off x="822960" y="6062400"/>
            <a:ext cx="6967440" cy="255600"/>
          </a:xfrm>
          <a:prstGeom prst="roundRect">
            <a:avLst>
              <a:gd name="adj" fmla="val 21429"/>
            </a:avLst>
          </a:prstGeom>
          <a:solidFill>
            <a:srgbClr val="DDF4F0"/>
          </a:solidFill>
          <a:ln w="12700">
            <a:solidFill>
              <a:srgbClr val="DDF4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 25"/>
          <p:cNvSpPr/>
          <p:nvPr/>
        </p:nvSpPr>
        <p:spPr>
          <a:xfrm>
            <a:off x="905400" y="6103800"/>
            <a:ext cx="68029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Principle: Use Layer 3 where you need control, isolation, and predictable recovery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PlaceHolder 1"/>
          <p:cNvSpPr>
            <a:spLocks noGrp="1"/>
          </p:cNvSpPr>
          <p:nvPr>
            <p:ph type="sldNum" idx="10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Core Network Reliability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The core supports the campus. Treat it as critical infrastructure.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Shape 3"/>
          <p:cNvSpPr/>
          <p:nvPr/>
        </p:nvSpPr>
        <p:spPr>
          <a:xfrm>
            <a:off x="511920" y="1353240"/>
            <a:ext cx="2614680" cy="1846800"/>
          </a:xfrm>
          <a:prstGeom prst="roundRect">
            <a:avLst>
              <a:gd name="adj" fmla="val 396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Shape 4"/>
          <p:cNvSpPr/>
          <p:nvPr/>
        </p:nvSpPr>
        <p:spPr>
          <a:xfrm>
            <a:off x="511920" y="1353240"/>
            <a:ext cx="72720" cy="1846800"/>
          </a:xfrm>
          <a:prstGeom prst="rect">
            <a:avLst/>
          </a:prstGeom>
          <a:solidFill>
            <a:srgbClr val="F5A524"/>
          </a:solidFill>
          <a:ln w="12700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 5"/>
          <p:cNvSpPr/>
          <p:nvPr/>
        </p:nvSpPr>
        <p:spPr>
          <a:xfrm>
            <a:off x="713160" y="1517760"/>
            <a:ext cx="22672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Power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 6"/>
          <p:cNvSpPr/>
          <p:nvPr/>
        </p:nvSpPr>
        <p:spPr>
          <a:xfrm>
            <a:off x="713160" y="1883520"/>
            <a:ext cx="226728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Dual UPS paths, generator support where available, surge protection, grounding and bonding.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Shape 7"/>
          <p:cNvSpPr/>
          <p:nvPr/>
        </p:nvSpPr>
        <p:spPr>
          <a:xfrm>
            <a:off x="3319200" y="1353240"/>
            <a:ext cx="2614680" cy="1846800"/>
          </a:xfrm>
          <a:prstGeom prst="roundRect">
            <a:avLst>
              <a:gd name="adj" fmla="val 396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Shape 8"/>
          <p:cNvSpPr/>
          <p:nvPr/>
        </p:nvSpPr>
        <p:spPr>
          <a:xfrm>
            <a:off x="3319200" y="1353240"/>
            <a:ext cx="72720" cy="1846800"/>
          </a:xfrm>
          <a:prstGeom prst="rect">
            <a:avLst/>
          </a:prstGeom>
          <a:solidFill>
            <a:srgbClr val="247BA0"/>
          </a:solidFill>
          <a:ln w="12700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Text 9"/>
          <p:cNvSpPr/>
          <p:nvPr/>
        </p:nvSpPr>
        <p:spPr>
          <a:xfrm>
            <a:off x="3520440" y="1517760"/>
            <a:ext cx="22672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Environment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Text 10"/>
          <p:cNvSpPr/>
          <p:nvPr/>
        </p:nvSpPr>
        <p:spPr>
          <a:xfrm>
            <a:off x="3520440" y="1883520"/>
            <a:ext cx="226728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Cooling, temperature monitoring, clean racks, secure access, documented patching.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Shape 11"/>
          <p:cNvSpPr/>
          <p:nvPr/>
        </p:nvSpPr>
        <p:spPr>
          <a:xfrm>
            <a:off x="6126480" y="1353240"/>
            <a:ext cx="2614680" cy="1846800"/>
          </a:xfrm>
          <a:prstGeom prst="roundRect">
            <a:avLst>
              <a:gd name="adj" fmla="val 396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Shape 12"/>
          <p:cNvSpPr/>
          <p:nvPr/>
        </p:nvSpPr>
        <p:spPr>
          <a:xfrm>
            <a:off x="6126480" y="1353240"/>
            <a:ext cx="72720" cy="1846800"/>
          </a:xfrm>
          <a:prstGeom prst="rect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3" name="Text 13"/>
          <p:cNvSpPr/>
          <p:nvPr/>
        </p:nvSpPr>
        <p:spPr>
          <a:xfrm>
            <a:off x="6327720" y="1517760"/>
            <a:ext cx="22672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Hardware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 14"/>
          <p:cNvSpPr/>
          <p:nvPr/>
        </p:nvSpPr>
        <p:spPr>
          <a:xfrm>
            <a:off x="6327720" y="1883520"/>
            <a:ext cx="226728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Redundant supervisors or core pair, diverse power feeds, spare optics, labeled uplinks.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Shape 15"/>
          <p:cNvSpPr/>
          <p:nvPr/>
        </p:nvSpPr>
        <p:spPr>
          <a:xfrm>
            <a:off x="8933760" y="1353240"/>
            <a:ext cx="2614680" cy="1846800"/>
          </a:xfrm>
          <a:prstGeom prst="roundRect">
            <a:avLst>
              <a:gd name="adj" fmla="val 3960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Shape 16"/>
          <p:cNvSpPr/>
          <p:nvPr/>
        </p:nvSpPr>
        <p:spPr>
          <a:xfrm>
            <a:off x="8933760" y="1353240"/>
            <a:ext cx="72720" cy="1846800"/>
          </a:xfrm>
          <a:prstGeom prst="rect">
            <a:avLst/>
          </a:prstGeom>
          <a:solidFill>
            <a:srgbClr val="7C5CE6"/>
          </a:solidFill>
          <a:ln w="12700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17"/>
          <p:cNvSpPr/>
          <p:nvPr/>
        </p:nvSpPr>
        <p:spPr>
          <a:xfrm>
            <a:off x="9135000" y="1517760"/>
            <a:ext cx="226728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Connectivity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18"/>
          <p:cNvSpPr/>
          <p:nvPr/>
        </p:nvSpPr>
        <p:spPr>
          <a:xfrm>
            <a:off x="9135000" y="1883520"/>
            <a:ext cx="226728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2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Diverse fiber paths, resilient uplinks, routed redundancy, capacity headroom.</a:t>
            </a:r>
            <a:endParaRPr lang="en-US" sz="12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Shape 19"/>
          <p:cNvSpPr/>
          <p:nvPr/>
        </p:nvSpPr>
        <p:spPr>
          <a:xfrm>
            <a:off x="511920" y="3657600"/>
            <a:ext cx="11027160" cy="1581480"/>
          </a:xfrm>
          <a:prstGeom prst="roundRect">
            <a:avLst>
              <a:gd name="adj" fmla="val 4624"/>
            </a:avLst>
          </a:prstGeom>
          <a:solidFill>
            <a:srgbClr val="EEF8F7"/>
          </a:solidFill>
          <a:ln w="10160">
            <a:solidFill>
              <a:srgbClr val="BCEB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 20"/>
          <p:cNvSpPr/>
          <p:nvPr/>
        </p:nvSpPr>
        <p:spPr>
          <a:xfrm>
            <a:off x="804600" y="3904560"/>
            <a:ext cx="31086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design decision test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 21"/>
          <p:cNvSpPr/>
          <p:nvPr/>
        </p:nvSpPr>
        <p:spPr>
          <a:xfrm>
            <a:off x="804600" y="4370760"/>
            <a:ext cx="98294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2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If this component fails, how many buildings, users, and critical services become unavailable? Design first around the largest impact.</a:t>
            </a:r>
            <a:endParaRPr lang="en-US" sz="14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Shape 22"/>
          <p:cNvSpPr/>
          <p:nvPr/>
        </p:nvSpPr>
        <p:spPr>
          <a:xfrm>
            <a:off x="7790760" y="4736520"/>
            <a:ext cx="2907360" cy="255600"/>
          </a:xfrm>
          <a:prstGeom prst="roundRect">
            <a:avLst>
              <a:gd name="adj" fmla="val 21429"/>
            </a:avLst>
          </a:prstGeom>
          <a:solidFill>
            <a:srgbClr val="DDF4F0"/>
          </a:solidFill>
          <a:ln w="12700">
            <a:solidFill>
              <a:srgbClr val="DDF4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Text 23"/>
          <p:cNvSpPr/>
          <p:nvPr/>
        </p:nvSpPr>
        <p:spPr>
          <a:xfrm>
            <a:off x="7872840" y="4777920"/>
            <a:ext cx="27428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Identify and reduce single points of failure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PlaceHolder 1"/>
          <p:cNvSpPr>
            <a:spLocks noGrp="1"/>
          </p:cNvSpPr>
          <p:nvPr>
            <p:ph type="sldNum" idx="11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ext 0"/>
          <p:cNvSpPr/>
          <p:nvPr/>
        </p:nvSpPr>
        <p:spPr>
          <a:xfrm>
            <a:off x="438840" y="31104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0B3B4A"/>
                </a:solidFill>
                <a:effectLst/>
                <a:uFillTx/>
                <a:latin typeface="Aptos Display"/>
                <a:ea typeface="Aptos Display"/>
              </a:rPr>
              <a:t>Where to Place Servers and Shared Services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Text 1"/>
          <p:cNvSpPr/>
          <p:nvPr/>
        </p:nvSpPr>
        <p:spPr>
          <a:xfrm>
            <a:off x="457200" y="831960"/>
            <a:ext cx="109724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52616B"/>
                </a:solidFill>
                <a:effectLst/>
                <a:uFillTx/>
                <a:latin typeface="Aptos"/>
                <a:ea typeface="Aptos"/>
              </a:rPr>
              <a:t>Keep high-value services in a controlled environment and on dedicated routed segments.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Shape 2"/>
          <p:cNvSpPr/>
          <p:nvPr/>
        </p:nvSpPr>
        <p:spPr>
          <a:xfrm>
            <a:off x="457200" y="1115280"/>
            <a:ext cx="11228760" cy="360"/>
          </a:xfrm>
          <a:prstGeom prst="line">
            <a:avLst/>
          </a:prstGeom>
          <a:ln w="10160">
            <a:solidFill>
              <a:srgbClr val="D9E2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Shape 3"/>
          <p:cNvSpPr/>
          <p:nvPr/>
        </p:nvSpPr>
        <p:spPr>
          <a:xfrm>
            <a:off x="502920" y="1334880"/>
            <a:ext cx="11118600" cy="4691160"/>
          </a:xfrm>
          <a:prstGeom prst="roundRect">
            <a:avLst>
              <a:gd name="adj" fmla="val 2049"/>
            </a:avLst>
          </a:prstGeom>
          <a:solidFill>
            <a:srgbClr val="FFFFFF"/>
          </a:solidFill>
          <a:ln w="10160">
            <a:solidFill>
              <a:srgbClr val="D9E2E8"/>
            </a:solidFill>
            <a:round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Shape 4"/>
          <p:cNvSpPr/>
          <p:nvPr/>
        </p:nvSpPr>
        <p:spPr>
          <a:xfrm>
            <a:off x="859680" y="3246120"/>
            <a:ext cx="1225080" cy="456840"/>
          </a:xfrm>
          <a:prstGeom prst="roundRect">
            <a:avLst>
              <a:gd name="adj" fmla="val 10000"/>
            </a:avLst>
          </a:prstGeom>
          <a:solidFill>
            <a:srgbClr val="EAF3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Text 5"/>
          <p:cNvSpPr/>
          <p:nvPr/>
        </p:nvSpPr>
        <p:spPr>
          <a:xfrm>
            <a:off x="896040" y="3291840"/>
            <a:ext cx="11516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Internet / NREN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Shape 6"/>
          <p:cNvSpPr/>
          <p:nvPr/>
        </p:nvSpPr>
        <p:spPr>
          <a:xfrm>
            <a:off x="2487240" y="3246120"/>
            <a:ext cx="1170000" cy="456840"/>
          </a:xfrm>
          <a:prstGeom prst="roundRect">
            <a:avLst>
              <a:gd name="adj" fmla="val 10000"/>
            </a:avLst>
          </a:prstGeom>
          <a:solidFill>
            <a:srgbClr val="FFF5E7"/>
          </a:solidFill>
          <a:ln w="15875">
            <a:solidFill>
              <a:srgbClr val="F5A5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Text 7"/>
          <p:cNvSpPr/>
          <p:nvPr/>
        </p:nvSpPr>
        <p:spPr>
          <a:xfrm>
            <a:off x="2523600" y="3291840"/>
            <a:ext cx="10969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Border Router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Shape 8"/>
          <p:cNvSpPr/>
          <p:nvPr/>
        </p:nvSpPr>
        <p:spPr>
          <a:xfrm>
            <a:off x="3977640" y="3246120"/>
            <a:ext cx="1005480" cy="456840"/>
          </a:xfrm>
          <a:prstGeom prst="roundRect">
            <a:avLst>
              <a:gd name="adj" fmla="val 10000"/>
            </a:avLst>
          </a:prstGeom>
          <a:solidFill>
            <a:srgbClr val="FFF0F0"/>
          </a:solidFill>
          <a:ln w="15875">
            <a:solidFill>
              <a:srgbClr val="D94F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Text 9"/>
          <p:cNvSpPr/>
          <p:nvPr/>
        </p:nvSpPr>
        <p:spPr>
          <a:xfrm>
            <a:off x="4014360" y="3291840"/>
            <a:ext cx="9324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Firewall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Shape 10"/>
          <p:cNvSpPr/>
          <p:nvPr/>
        </p:nvSpPr>
        <p:spPr>
          <a:xfrm>
            <a:off x="5504760" y="3090600"/>
            <a:ext cx="1142640" cy="785880"/>
          </a:xfrm>
          <a:prstGeom prst="roundRect">
            <a:avLst>
              <a:gd name="adj" fmla="val 5814"/>
            </a:avLst>
          </a:prstGeom>
          <a:solidFill>
            <a:srgbClr val="E9FAF6"/>
          </a:solidFill>
          <a:ln w="15875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Text 11"/>
          <p:cNvSpPr/>
          <p:nvPr/>
        </p:nvSpPr>
        <p:spPr>
          <a:xfrm>
            <a:off x="5541120" y="3136320"/>
            <a:ext cx="1069560" cy="69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Core Pair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Shape 12"/>
          <p:cNvSpPr/>
          <p:nvPr/>
        </p:nvSpPr>
        <p:spPr>
          <a:xfrm>
            <a:off x="7571160" y="2157840"/>
            <a:ext cx="1352880" cy="456840"/>
          </a:xfrm>
          <a:prstGeom prst="roundRect">
            <a:avLst>
              <a:gd name="adj" fmla="val 10000"/>
            </a:avLst>
          </a:prstGeom>
          <a:solidFill>
            <a:srgbClr val="F7F1FF"/>
          </a:solidFill>
          <a:ln w="15875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Text 13"/>
          <p:cNvSpPr/>
          <p:nvPr/>
        </p:nvSpPr>
        <p:spPr>
          <a:xfrm>
            <a:off x="7607880" y="2203560"/>
            <a:ext cx="12798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Server Zone</a:t>
            </a:r>
            <a:endParaRPr lang="en-US" sz="98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Shape 14"/>
          <p:cNvSpPr/>
          <p:nvPr/>
        </p:nvSpPr>
        <p:spPr>
          <a:xfrm>
            <a:off x="7571160" y="3310200"/>
            <a:ext cx="1352880" cy="456840"/>
          </a:xfrm>
          <a:prstGeom prst="roundRect">
            <a:avLst>
              <a:gd name="adj" fmla="val 10000"/>
            </a:avLst>
          </a:prstGeom>
          <a:solidFill>
            <a:srgbClr val="F7F1FF"/>
          </a:solidFill>
          <a:ln w="15875">
            <a:solidFill>
              <a:srgbClr val="7C5C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Text 15"/>
          <p:cNvSpPr/>
          <p:nvPr/>
        </p:nvSpPr>
        <p:spPr>
          <a:xfrm>
            <a:off x="7607880" y="3355920"/>
            <a:ext cx="12798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8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Monitoring</a:t>
            </a:r>
            <a:endParaRPr lang="en-US" sz="98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Shape 16"/>
          <p:cNvSpPr/>
          <p:nvPr/>
        </p:nvSpPr>
        <p:spPr>
          <a:xfrm>
            <a:off x="9628560" y="175572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Text 17"/>
          <p:cNvSpPr/>
          <p:nvPr/>
        </p:nvSpPr>
        <p:spPr>
          <a:xfrm>
            <a:off x="9665280" y="180144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Library</a:t>
            </a:r>
            <a:endParaRPr lang="en-US" sz="9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Shape 18"/>
          <p:cNvSpPr/>
          <p:nvPr/>
        </p:nvSpPr>
        <p:spPr>
          <a:xfrm>
            <a:off x="9628560" y="245052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Text 19"/>
          <p:cNvSpPr/>
          <p:nvPr/>
        </p:nvSpPr>
        <p:spPr>
          <a:xfrm>
            <a:off x="9665280" y="249624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Faculty</a:t>
            </a:r>
            <a:endParaRPr lang="en-US" sz="9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Shape 20"/>
          <p:cNvSpPr/>
          <p:nvPr/>
        </p:nvSpPr>
        <p:spPr>
          <a:xfrm>
            <a:off x="9628560" y="314568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Text 21"/>
          <p:cNvSpPr/>
          <p:nvPr/>
        </p:nvSpPr>
        <p:spPr>
          <a:xfrm>
            <a:off x="9665280" y="319140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Labs</a:t>
            </a:r>
            <a:endParaRPr lang="en-US" sz="9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Shape 22"/>
          <p:cNvSpPr/>
          <p:nvPr/>
        </p:nvSpPr>
        <p:spPr>
          <a:xfrm>
            <a:off x="9628560" y="3840480"/>
            <a:ext cx="1188360" cy="383760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15875">
            <a:solidFill>
              <a:srgbClr val="247BA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Text 23"/>
          <p:cNvSpPr/>
          <p:nvPr/>
        </p:nvSpPr>
        <p:spPr>
          <a:xfrm>
            <a:off x="9665280" y="3886200"/>
            <a:ext cx="111528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39" b="1" u="none" strike="noStrike">
                <a:solidFill>
                  <a:srgbClr val="0B3B4A"/>
                </a:solidFill>
                <a:effectLst/>
                <a:uFillTx/>
                <a:latin typeface="Aptos"/>
                <a:ea typeface="Aptos"/>
              </a:rPr>
              <a:t>Admin</a:t>
            </a:r>
            <a:endParaRPr lang="en-US" sz="9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Shape 24"/>
          <p:cNvSpPr/>
          <p:nvPr/>
        </p:nvSpPr>
        <p:spPr>
          <a:xfrm>
            <a:off x="2084760" y="3474720"/>
            <a:ext cx="402120" cy="360"/>
          </a:xfrm>
          <a:prstGeom prst="line">
            <a:avLst/>
          </a:prstGeom>
          <a:ln w="16510">
            <a:solidFill>
              <a:srgbClr val="247BA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Shape 25"/>
          <p:cNvSpPr/>
          <p:nvPr/>
        </p:nvSpPr>
        <p:spPr>
          <a:xfrm>
            <a:off x="3657600" y="3474720"/>
            <a:ext cx="320040" cy="360"/>
          </a:xfrm>
          <a:prstGeom prst="line">
            <a:avLst/>
          </a:prstGeom>
          <a:ln w="16510">
            <a:solidFill>
              <a:srgbClr val="F5A524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Shape 26"/>
          <p:cNvSpPr/>
          <p:nvPr/>
        </p:nvSpPr>
        <p:spPr>
          <a:xfrm>
            <a:off x="4983480" y="3474720"/>
            <a:ext cx="520920" cy="360"/>
          </a:xfrm>
          <a:prstGeom prst="line">
            <a:avLst/>
          </a:prstGeom>
          <a:ln w="16510">
            <a:solidFill>
              <a:srgbClr val="D94F4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Shape 27"/>
          <p:cNvSpPr/>
          <p:nvPr/>
        </p:nvSpPr>
        <p:spPr>
          <a:xfrm flipV="1">
            <a:off x="6647400" y="2386440"/>
            <a:ext cx="923760" cy="1014840"/>
          </a:xfrm>
          <a:prstGeom prst="line">
            <a:avLst/>
          </a:prstGeom>
          <a:ln w="1651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Shape 28"/>
          <p:cNvSpPr/>
          <p:nvPr/>
        </p:nvSpPr>
        <p:spPr>
          <a:xfrm>
            <a:off x="6647400" y="3474720"/>
            <a:ext cx="923760" cy="63720"/>
          </a:xfrm>
          <a:prstGeom prst="line">
            <a:avLst/>
          </a:prstGeom>
          <a:ln w="1651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8720" rIns="90000" bIns="1872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Shape 29"/>
          <p:cNvSpPr/>
          <p:nvPr/>
        </p:nvSpPr>
        <p:spPr>
          <a:xfrm flipV="1">
            <a:off x="6647400" y="1947600"/>
            <a:ext cx="2981160" cy="1527120"/>
          </a:xfrm>
          <a:prstGeom prst="line">
            <a:avLst/>
          </a:prstGeom>
          <a:ln w="1397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Shape 30"/>
          <p:cNvSpPr/>
          <p:nvPr/>
        </p:nvSpPr>
        <p:spPr>
          <a:xfrm flipV="1">
            <a:off x="6647400" y="2642400"/>
            <a:ext cx="2981160" cy="832320"/>
          </a:xfrm>
          <a:prstGeom prst="line">
            <a:avLst/>
          </a:prstGeom>
          <a:ln w="1397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Shape 31"/>
          <p:cNvSpPr/>
          <p:nvPr/>
        </p:nvSpPr>
        <p:spPr>
          <a:xfrm flipV="1">
            <a:off x="6647400" y="3337560"/>
            <a:ext cx="2981160" cy="137160"/>
          </a:xfrm>
          <a:prstGeom prst="line">
            <a:avLst/>
          </a:prstGeom>
          <a:ln w="1397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Shape 32"/>
          <p:cNvSpPr/>
          <p:nvPr/>
        </p:nvSpPr>
        <p:spPr>
          <a:xfrm>
            <a:off x="6647400" y="3474720"/>
            <a:ext cx="2981160" cy="557640"/>
          </a:xfrm>
          <a:prstGeom prst="line">
            <a:avLst/>
          </a:prstGeom>
          <a:ln w="13970">
            <a:solidFill>
              <a:srgbClr val="00A58A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Shape 33"/>
          <p:cNvSpPr/>
          <p:nvPr/>
        </p:nvSpPr>
        <p:spPr>
          <a:xfrm>
            <a:off x="4800600" y="4800600"/>
            <a:ext cx="2468520" cy="273960"/>
          </a:xfrm>
          <a:prstGeom prst="roundRect">
            <a:avLst>
              <a:gd name="adj" fmla="val 16667"/>
            </a:avLst>
          </a:prstGeom>
          <a:solidFill>
            <a:srgbClr val="0B3B4A"/>
          </a:solidFill>
          <a:ln w="12700">
            <a:solidFill>
              <a:srgbClr val="0B3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9" name="Text 34"/>
          <p:cNvSpPr/>
          <p:nvPr/>
        </p:nvSpPr>
        <p:spPr>
          <a:xfrm>
            <a:off x="4864680" y="4846320"/>
            <a:ext cx="234036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ROUTED, PROTECTED, MONITORED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Shape 35"/>
          <p:cNvSpPr/>
          <p:nvPr/>
        </p:nvSpPr>
        <p:spPr>
          <a:xfrm>
            <a:off x="831960" y="526680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1" name="Text 36"/>
          <p:cNvSpPr/>
          <p:nvPr/>
        </p:nvSpPr>
        <p:spPr>
          <a:xfrm>
            <a:off x="1033200" y="5157360"/>
            <a:ext cx="9719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Do not place servers on the same unrestricted subnet as student or staff endpoints.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Shape 37"/>
          <p:cNvSpPr/>
          <p:nvPr/>
        </p:nvSpPr>
        <p:spPr>
          <a:xfrm>
            <a:off x="831960" y="546804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3" name="Text 38"/>
          <p:cNvSpPr/>
          <p:nvPr/>
        </p:nvSpPr>
        <p:spPr>
          <a:xfrm>
            <a:off x="1033200" y="5358240"/>
            <a:ext cx="9719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Create dedicated server, management, and monitoring zones.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Shape 39"/>
          <p:cNvSpPr/>
          <p:nvPr/>
        </p:nvSpPr>
        <p:spPr>
          <a:xfrm>
            <a:off x="831960" y="5669280"/>
            <a:ext cx="91080" cy="91080"/>
          </a:xfrm>
          <a:prstGeom prst="ellipse">
            <a:avLst/>
          </a:prstGeom>
          <a:solidFill>
            <a:srgbClr val="00A58A"/>
          </a:solidFill>
          <a:ln w="12700">
            <a:solidFill>
              <a:srgbClr val="00A5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9440" rIns="90000" bIns="194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Text 40"/>
          <p:cNvSpPr/>
          <p:nvPr/>
        </p:nvSpPr>
        <p:spPr>
          <a:xfrm>
            <a:off x="1033200" y="5559480"/>
            <a:ext cx="9719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70" b="0" u="none" strike="noStrike">
                <a:solidFill>
                  <a:srgbClr val="17212B"/>
                </a:solidFill>
                <a:effectLst/>
                <a:uFillTx/>
                <a:latin typeface="Aptos"/>
                <a:ea typeface="Aptos"/>
              </a:rPr>
              <a:t>Enforce policy at the firewall or routed security boundary, not with informal cabling decisions.</a:t>
            </a:r>
            <a:endParaRPr lang="en-US" sz="10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PlaceHolder 1"/>
          <p:cNvSpPr>
            <a:spLocks noGrp="1"/>
          </p:cNvSpPr>
          <p:nvPr>
            <p:ph type="sldNum" idx="12"/>
          </p:nvPr>
        </p:nvSpPr>
        <p:spPr>
          <a:xfrm>
            <a:off x="11475720" y="66157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50" b="0" u="none" strike="noStrike">
                <a:solidFill>
                  <a:srgbClr val="D7F2EE"/>
                </a:solidFill>
                <a:effectLst/>
                <a:uFillTx/>
                <a:latin typeface="Aptos"/>
                <a:ea typeface="Aptos"/>
              </a:defRPr>
            </a:lvl1pPr>
          </a:lstStyle>
          <a:p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6254</Words>
  <Application>Microsoft Office PowerPoint</Application>
  <PresentationFormat>Widescreen</PresentationFormat>
  <Paragraphs>981</Paragraphs>
  <Slides>57</Slides>
  <Notes>49</Notes>
  <HiddenSlides>5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Aptos</vt:lpstr>
      <vt:lpstr>Aptos Display</vt:lpstr>
      <vt:lpstr>Arial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Campus Network Design Workshop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Zakarie</dc:creator>
  <cp:lastModifiedBy>Zakarie Faliir</cp:lastModifiedBy>
  <cp:revision>13</cp:revision>
  <dcterms:modified xsi:type="dcterms:W3CDTF">2026-07-21T09:05:18Z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2026-07-07T13:11:44Z</dcterms:created>
  <dc:creator>OpenAI</dc:creator>
  <dc:description/>
  <dc:language>en-US</dc:language>
  <cp:lastModifiedBy>OpenAI</cp:lastModifiedBy>
  <dcterms:modified xsi:type="dcterms:W3CDTF">2026-07-07T13:11:44Z</dcterms:modified>
  <cp:revision>1</cp:revision>
  <dc:subject>Campus Network Infrastructure Design, Operations, and Security</dc:subject>
  <dc:title>Campus Network Design &amp; Operations Workshop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49</vt:r8>
  </property>
  <property fmtid="{D5CDD505-2E9C-101B-9397-08002B2CF9AE}" pid="3" name="PresentationFormat">
    <vt:lpwstr>On-screen Show (16:9)</vt:lpwstr>
  </property>
  <property fmtid="{D5CDD505-2E9C-101B-9397-08002B2CF9AE}" pid="4" name="Slides">
    <vt:r8>49</vt:r8>
  </property>
</Properties>
</file>