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1" d="100"/>
          <a:sy n="61" d="100"/>
        </p:scale>
        <p:origin x="860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00000"/>
          </a:xfrm>
          <a:prstGeom prst="rect">
            <a:avLst/>
          </a:prstGeom>
          <a:solidFill>
            <a:srgbClr val="C8102E"/>
          </a:solidFill>
          <a:ln>
            <a:solidFill>
              <a:srgbClr val="C8102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65760" y="0"/>
            <a:ext cx="91440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rPr dirty="0"/>
              <a:t>Campus Network Security Using FortiGate Firewall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62807" y="2000119"/>
            <a:ext cx="4274953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>
                <a:solidFill>
                  <a:srgbClr val="282828"/>
                </a:solidFill>
              </a:defRPr>
            </a:pPr>
            <a:r>
              <a:rPr dirty="0"/>
              <a:t>Training Topic</a:t>
            </a:r>
          </a:p>
          <a:p>
            <a:pPr>
              <a:defRPr sz="2200">
                <a:solidFill>
                  <a:srgbClr val="282828"/>
                </a:solidFill>
              </a:defRPr>
            </a:pPr>
            <a:r>
              <a:rPr dirty="0"/>
              <a:t>FortiGate NGFW (NAT/Route Mode)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8412480" y="1005840"/>
            <a:ext cx="3017520" cy="4480560"/>
          </a:xfrm>
          <a:prstGeom prst="roundRect">
            <a:avLst/>
          </a:prstGeom>
          <a:solidFill>
            <a:srgbClr val="FFFFFF"/>
          </a:solidFill>
          <a:ln>
            <a:solidFill>
              <a:srgbClr val="C8102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C8102E"/>
                </a:solidFill>
              </a:defRPr>
            </a:pPr>
            <a:r>
              <a:t>FORTIGATE</a:t>
            </a:r>
            <a:br/>
            <a:r>
              <a:t>NGFW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00000"/>
          </a:xfrm>
          <a:prstGeom prst="rect">
            <a:avLst/>
          </a:prstGeom>
          <a:solidFill>
            <a:srgbClr val="C8102E"/>
          </a:solidFill>
          <a:ln>
            <a:solidFill>
              <a:srgbClr val="C8102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65760" y="91440"/>
            <a:ext cx="91440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Conclusion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822960"/>
            <a:ext cx="7315200" cy="5303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>
                <a:solidFill>
                  <a:srgbClr val="282828"/>
                </a:solidFill>
              </a:defRPr>
            </a:pPr>
            <a:r>
              <a:t>FortiGate is the central security gateway of a modern campus network.</a:t>
            </a:r>
          </a:p>
          <a:p>
            <a:pPr>
              <a:defRPr sz="2200">
                <a:solidFill>
                  <a:srgbClr val="282828"/>
                </a:solidFill>
              </a:defRPr>
            </a:pPr>
            <a:endParaRPr/>
          </a:p>
          <a:p>
            <a:pPr>
              <a:defRPr sz="2200">
                <a:solidFill>
                  <a:srgbClr val="282828"/>
                </a:solidFill>
              </a:defRPr>
            </a:pPr>
            <a:r>
              <a:t>It routes traffic, performs NAT, enforces security policies, blocks cyber threats, and provides secure Internet access for users and servers.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8412480" y="1005840"/>
            <a:ext cx="3017520" cy="4480560"/>
          </a:xfrm>
          <a:prstGeom prst="roundRect">
            <a:avLst/>
          </a:prstGeom>
          <a:solidFill>
            <a:srgbClr val="FFFFFF"/>
          </a:solidFill>
          <a:ln>
            <a:solidFill>
              <a:srgbClr val="C8102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C8102E"/>
                </a:solidFill>
              </a:defRPr>
            </a:pPr>
            <a:r>
              <a:t>FORTIGATE</a:t>
            </a:r>
            <a:br/>
            <a:r>
              <a:t>NGFW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00000"/>
          </a:xfrm>
          <a:prstGeom prst="rect">
            <a:avLst/>
          </a:prstGeom>
          <a:solidFill>
            <a:srgbClr val="C8102E"/>
          </a:solidFill>
          <a:ln>
            <a:solidFill>
              <a:srgbClr val="C8102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65760" y="91440"/>
            <a:ext cx="91440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What is FortiGate?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5760" y="1947567"/>
            <a:ext cx="7315200" cy="5303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>
                <a:solidFill>
                  <a:srgbClr val="282828"/>
                </a:solidFill>
              </a:defRPr>
            </a:pPr>
            <a:r>
              <a:rPr dirty="0"/>
              <a:t>• FortiGate is a Next Generation Firewall (NGFW).</a:t>
            </a:r>
          </a:p>
          <a:p>
            <a:pPr>
              <a:defRPr sz="2200">
                <a:solidFill>
                  <a:srgbClr val="282828"/>
                </a:solidFill>
              </a:defRPr>
            </a:pPr>
            <a:r>
              <a:rPr dirty="0"/>
              <a:t>• It protects networks from cyber threats.</a:t>
            </a:r>
          </a:p>
          <a:p>
            <a:pPr>
              <a:defRPr sz="2200">
                <a:solidFill>
                  <a:srgbClr val="282828"/>
                </a:solidFill>
              </a:defRPr>
            </a:pPr>
            <a:r>
              <a:rPr dirty="0"/>
              <a:t>• It monitors and controls incoming and outgoing traffic.</a:t>
            </a:r>
          </a:p>
          <a:p>
            <a:pPr>
              <a:defRPr sz="2200">
                <a:solidFill>
                  <a:srgbClr val="282828"/>
                </a:solidFill>
              </a:defRPr>
            </a:pPr>
            <a:r>
              <a:rPr dirty="0"/>
              <a:t>• It combines routing, firewall, VPN, IPS, Antivirus, and Web Filtering.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8412480" y="1005840"/>
            <a:ext cx="3017520" cy="4480560"/>
          </a:xfrm>
          <a:prstGeom prst="roundRect">
            <a:avLst/>
          </a:prstGeom>
          <a:solidFill>
            <a:srgbClr val="FFFFFF"/>
          </a:solidFill>
          <a:ln>
            <a:solidFill>
              <a:srgbClr val="C8102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C8102E"/>
                </a:solidFill>
              </a:defRPr>
            </a:pPr>
            <a:r>
              <a:t>FORTIGATE</a:t>
            </a:r>
            <a:br/>
            <a:r>
              <a:t>NGFW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00000"/>
          </a:xfrm>
          <a:prstGeom prst="rect">
            <a:avLst/>
          </a:prstGeom>
          <a:solidFill>
            <a:srgbClr val="C8102E"/>
          </a:solidFill>
          <a:ln>
            <a:solidFill>
              <a:srgbClr val="C8102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65760" y="91440"/>
            <a:ext cx="91440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Why Do We Need a Firewall?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822960"/>
            <a:ext cx="7315200" cy="5303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>
                <a:solidFill>
                  <a:srgbClr val="282828"/>
                </a:solidFill>
              </a:defRPr>
            </a:pPr>
            <a:r>
              <a:t>• Protects the network from unauthorized access.</a:t>
            </a:r>
          </a:p>
          <a:p>
            <a:pPr>
              <a:defRPr sz="2200">
                <a:solidFill>
                  <a:srgbClr val="282828"/>
                </a:solidFill>
              </a:defRPr>
            </a:pPr>
            <a:r>
              <a:t>• Blocks malware and cyber attacks.</a:t>
            </a:r>
          </a:p>
          <a:p>
            <a:pPr>
              <a:defRPr sz="2200">
                <a:solidFill>
                  <a:srgbClr val="282828"/>
                </a:solidFill>
              </a:defRPr>
            </a:pPr>
            <a:r>
              <a:t>• Enforces security policies.</a:t>
            </a:r>
          </a:p>
          <a:p>
            <a:pPr>
              <a:defRPr sz="2200">
                <a:solidFill>
                  <a:srgbClr val="282828"/>
                </a:solidFill>
              </a:defRPr>
            </a:pPr>
            <a:r>
              <a:t>• Protects users, servers, and sensitive data.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8412480" y="1005840"/>
            <a:ext cx="3017520" cy="4480560"/>
          </a:xfrm>
          <a:prstGeom prst="roundRect">
            <a:avLst/>
          </a:prstGeom>
          <a:solidFill>
            <a:srgbClr val="FFFFFF"/>
          </a:solidFill>
          <a:ln>
            <a:solidFill>
              <a:srgbClr val="C8102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C8102E"/>
                </a:solidFill>
              </a:defRPr>
            </a:pPr>
            <a:r>
              <a:t>FORTIGATE</a:t>
            </a:r>
            <a:br/>
            <a:r>
              <a:t>NGFW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00000"/>
          </a:xfrm>
          <a:prstGeom prst="rect">
            <a:avLst/>
          </a:prstGeom>
          <a:solidFill>
            <a:srgbClr val="C8102E"/>
          </a:solidFill>
          <a:ln>
            <a:solidFill>
              <a:srgbClr val="C8102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65760" y="91440"/>
            <a:ext cx="91440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FortiGate in a Campus Network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822960"/>
            <a:ext cx="7315200" cy="5303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>
                <a:solidFill>
                  <a:srgbClr val="282828"/>
                </a:solidFill>
              </a:defRPr>
            </a:pPr>
            <a:r>
              <a:t>Internet</a:t>
            </a:r>
          </a:p>
          <a:p>
            <a:pPr>
              <a:defRPr sz="2200">
                <a:solidFill>
                  <a:srgbClr val="282828"/>
                </a:solidFill>
              </a:defRPr>
            </a:pPr>
            <a:r>
              <a:t>   ↓</a:t>
            </a:r>
          </a:p>
          <a:p>
            <a:pPr>
              <a:defRPr sz="2200">
                <a:solidFill>
                  <a:srgbClr val="282828"/>
                </a:solidFill>
              </a:defRPr>
            </a:pPr>
            <a:r>
              <a:t>ISP Router</a:t>
            </a:r>
          </a:p>
          <a:p>
            <a:pPr>
              <a:defRPr sz="2200">
                <a:solidFill>
                  <a:srgbClr val="282828"/>
                </a:solidFill>
              </a:defRPr>
            </a:pPr>
            <a:r>
              <a:t>   ↓</a:t>
            </a:r>
          </a:p>
          <a:p>
            <a:pPr>
              <a:defRPr sz="2200">
                <a:solidFill>
                  <a:srgbClr val="282828"/>
                </a:solidFill>
              </a:defRPr>
            </a:pPr>
            <a:r>
              <a:t>FortiGate Firewall</a:t>
            </a:r>
          </a:p>
          <a:p>
            <a:pPr>
              <a:defRPr sz="2200">
                <a:solidFill>
                  <a:srgbClr val="282828"/>
                </a:solidFill>
              </a:defRPr>
            </a:pPr>
            <a:r>
              <a:t>   ↓</a:t>
            </a:r>
          </a:p>
          <a:p>
            <a:pPr>
              <a:defRPr sz="2200">
                <a:solidFill>
                  <a:srgbClr val="282828"/>
                </a:solidFill>
              </a:defRPr>
            </a:pPr>
            <a:r>
              <a:t>Core Switch</a:t>
            </a:r>
          </a:p>
          <a:p>
            <a:pPr>
              <a:defRPr sz="2200">
                <a:solidFill>
                  <a:srgbClr val="282828"/>
                </a:solidFill>
              </a:defRPr>
            </a:pPr>
            <a:r>
              <a:t>   ↓</a:t>
            </a:r>
          </a:p>
          <a:p>
            <a:pPr>
              <a:defRPr sz="2200">
                <a:solidFill>
                  <a:srgbClr val="282828"/>
                </a:solidFill>
              </a:defRPr>
            </a:pPr>
            <a:r>
              <a:t>Students | Staff | Servers | Guest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8412480" y="1005840"/>
            <a:ext cx="3017520" cy="4480560"/>
          </a:xfrm>
          <a:prstGeom prst="roundRect">
            <a:avLst/>
          </a:prstGeom>
          <a:solidFill>
            <a:srgbClr val="FFFFFF"/>
          </a:solidFill>
          <a:ln>
            <a:solidFill>
              <a:srgbClr val="C8102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C8102E"/>
                </a:solidFill>
              </a:defRPr>
            </a:pPr>
            <a:r>
              <a:rPr dirty="0"/>
              <a:t>🌐 Internet</a:t>
            </a:r>
            <a:br>
              <a:rPr dirty="0"/>
            </a:br>
            <a:r>
              <a:rPr dirty="0"/>
              <a:t>↓</a:t>
            </a:r>
            <a:br>
              <a:rPr dirty="0"/>
            </a:br>
            <a:r>
              <a:rPr dirty="0"/>
              <a:t>🛡 FortiGate</a:t>
            </a:r>
            <a:br>
              <a:rPr dirty="0"/>
            </a:br>
            <a:r>
              <a:rPr dirty="0"/>
              <a:t>↓</a:t>
            </a:r>
            <a:br>
              <a:rPr dirty="0"/>
            </a:br>
            <a:r>
              <a:rPr dirty="0"/>
              <a:t>🖧 Switch</a:t>
            </a:r>
            <a:br>
              <a:rPr dirty="0"/>
            </a:br>
            <a:r>
              <a:rPr dirty="0"/>
              <a:t>↓</a:t>
            </a:r>
            <a:br>
              <a:rPr dirty="0"/>
            </a:br>
            <a:r>
              <a:rPr dirty="0"/>
              <a:t>💻 Users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00000"/>
          </a:xfrm>
          <a:prstGeom prst="rect">
            <a:avLst/>
          </a:prstGeom>
          <a:solidFill>
            <a:srgbClr val="C8102E"/>
          </a:solidFill>
          <a:ln>
            <a:solidFill>
              <a:srgbClr val="C8102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65760" y="91440"/>
            <a:ext cx="91440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NAT (Route) Mode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822960"/>
            <a:ext cx="7315200" cy="5303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>
                <a:solidFill>
                  <a:srgbClr val="282828"/>
                </a:solidFill>
              </a:defRPr>
            </a:pPr>
            <a:r>
              <a:t>• Default operating mode.</a:t>
            </a:r>
          </a:p>
          <a:p>
            <a:pPr>
              <a:defRPr sz="2200">
                <a:solidFill>
                  <a:srgbClr val="282828"/>
                </a:solidFill>
              </a:defRPr>
            </a:pPr>
            <a:r>
              <a:t>• Acts as a Router and Firewall.</a:t>
            </a:r>
          </a:p>
          <a:p>
            <a:pPr>
              <a:defRPr sz="2200">
                <a:solidFill>
                  <a:srgbClr val="282828"/>
                </a:solidFill>
              </a:defRPr>
            </a:pPr>
            <a:r>
              <a:t>• Performs Network Address Translation (NAT).</a:t>
            </a:r>
          </a:p>
          <a:p>
            <a:pPr>
              <a:defRPr sz="2200">
                <a:solidFill>
                  <a:srgbClr val="282828"/>
                </a:solidFill>
              </a:defRPr>
            </a:pPr>
            <a:r>
              <a:t>• Routes traffic between internal and external networks.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8412480" y="1005840"/>
            <a:ext cx="3017520" cy="4480560"/>
          </a:xfrm>
          <a:prstGeom prst="roundRect">
            <a:avLst/>
          </a:prstGeom>
          <a:solidFill>
            <a:srgbClr val="FFFFFF"/>
          </a:solidFill>
          <a:ln>
            <a:solidFill>
              <a:srgbClr val="C8102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C8102E"/>
                </a:solidFill>
              </a:defRPr>
            </a:pPr>
            <a:r>
              <a:t>FORTIGATE</a:t>
            </a:r>
            <a:br/>
            <a:r>
              <a:t>NGFW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00000"/>
          </a:xfrm>
          <a:prstGeom prst="rect">
            <a:avLst/>
          </a:prstGeom>
          <a:solidFill>
            <a:srgbClr val="C8102E"/>
          </a:solidFill>
          <a:ln>
            <a:solidFill>
              <a:srgbClr val="C8102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65760" y="91440"/>
            <a:ext cx="91440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How FortiGate Works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822960"/>
            <a:ext cx="7315200" cy="5303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>
                <a:solidFill>
                  <a:srgbClr val="282828"/>
                </a:solidFill>
              </a:defRPr>
            </a:pPr>
            <a:r>
              <a:t>1. User sends a request.</a:t>
            </a:r>
          </a:p>
          <a:p>
            <a:pPr>
              <a:defRPr sz="2200">
                <a:solidFill>
                  <a:srgbClr val="282828"/>
                </a:solidFill>
              </a:defRPr>
            </a:pPr>
            <a:r>
              <a:t>2. Firewall Policy checks the traffic.</a:t>
            </a:r>
          </a:p>
          <a:p>
            <a:pPr>
              <a:defRPr sz="2200">
                <a:solidFill>
                  <a:srgbClr val="282828"/>
                </a:solidFill>
              </a:defRPr>
            </a:pPr>
            <a:r>
              <a:t>3. Application Control identifies applications.</a:t>
            </a:r>
          </a:p>
          <a:p>
            <a:pPr>
              <a:defRPr sz="2200">
                <a:solidFill>
                  <a:srgbClr val="282828"/>
                </a:solidFill>
              </a:defRPr>
            </a:pPr>
            <a:r>
              <a:t>4. Web Filter checks websites.</a:t>
            </a:r>
          </a:p>
          <a:p>
            <a:pPr>
              <a:defRPr sz="2200">
                <a:solidFill>
                  <a:srgbClr val="282828"/>
                </a:solidFill>
              </a:defRPr>
            </a:pPr>
            <a:r>
              <a:t>5. IPS and Antivirus inspect threats.</a:t>
            </a:r>
          </a:p>
          <a:p>
            <a:pPr>
              <a:defRPr sz="2200">
                <a:solidFill>
                  <a:srgbClr val="282828"/>
                </a:solidFill>
              </a:defRPr>
            </a:pPr>
            <a:r>
              <a:t>6. NAT translates the address.</a:t>
            </a:r>
          </a:p>
          <a:p>
            <a:pPr>
              <a:defRPr sz="2200">
                <a:solidFill>
                  <a:srgbClr val="282828"/>
                </a:solidFill>
              </a:defRPr>
            </a:pPr>
            <a:r>
              <a:t>7. Traffic reaches the Internet.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8412480" y="1005840"/>
            <a:ext cx="3017520" cy="4480560"/>
          </a:xfrm>
          <a:prstGeom prst="roundRect">
            <a:avLst/>
          </a:prstGeom>
          <a:solidFill>
            <a:srgbClr val="FFFFFF"/>
          </a:solidFill>
          <a:ln>
            <a:solidFill>
              <a:srgbClr val="C8102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C8102E"/>
                </a:solidFill>
              </a:defRPr>
            </a:pPr>
            <a:r>
              <a:t>Traffic</a:t>
            </a:r>
            <a:br/>
            <a:r>
              <a:t>Inspection</a:t>
            </a:r>
            <a:br/>
            <a:r>
              <a:t>↓</a:t>
            </a:r>
            <a:br/>
            <a:r>
              <a:t>Secure</a:t>
            </a:r>
            <a:br/>
            <a:r>
              <a:t>Network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00000"/>
          </a:xfrm>
          <a:prstGeom prst="rect">
            <a:avLst/>
          </a:prstGeom>
          <a:solidFill>
            <a:srgbClr val="C8102E"/>
          </a:solidFill>
          <a:ln>
            <a:solidFill>
              <a:srgbClr val="C8102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65760" y="91440"/>
            <a:ext cx="91440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Key Security Features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822960"/>
            <a:ext cx="7315200" cy="5303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>
                <a:solidFill>
                  <a:srgbClr val="282828"/>
                </a:solidFill>
              </a:defRPr>
            </a:pPr>
            <a:r>
              <a:t>• Firewall Policies</a:t>
            </a:r>
          </a:p>
          <a:p>
            <a:pPr>
              <a:defRPr sz="2200">
                <a:solidFill>
                  <a:srgbClr val="282828"/>
                </a:solidFill>
              </a:defRPr>
            </a:pPr>
            <a:r>
              <a:t>• Application Control</a:t>
            </a:r>
          </a:p>
          <a:p>
            <a:pPr>
              <a:defRPr sz="2200">
                <a:solidFill>
                  <a:srgbClr val="282828"/>
                </a:solidFill>
              </a:defRPr>
            </a:pPr>
            <a:r>
              <a:t>• Web Filtering</a:t>
            </a:r>
          </a:p>
          <a:p>
            <a:pPr>
              <a:defRPr sz="2200">
                <a:solidFill>
                  <a:srgbClr val="282828"/>
                </a:solidFill>
              </a:defRPr>
            </a:pPr>
            <a:r>
              <a:t>• Intrusion Prevention System (IPS)</a:t>
            </a:r>
          </a:p>
          <a:p>
            <a:pPr>
              <a:defRPr sz="2200">
                <a:solidFill>
                  <a:srgbClr val="282828"/>
                </a:solidFill>
              </a:defRPr>
            </a:pPr>
            <a:r>
              <a:t>• Antivirus</a:t>
            </a:r>
          </a:p>
          <a:p>
            <a:pPr>
              <a:defRPr sz="2200">
                <a:solidFill>
                  <a:srgbClr val="282828"/>
                </a:solidFill>
              </a:defRPr>
            </a:pPr>
            <a:r>
              <a:t>• SSL Inspection</a:t>
            </a:r>
          </a:p>
          <a:p>
            <a:pPr>
              <a:defRPr sz="2200">
                <a:solidFill>
                  <a:srgbClr val="282828"/>
                </a:solidFill>
              </a:defRPr>
            </a:pPr>
            <a:r>
              <a:t>• VPN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8412480" y="1005840"/>
            <a:ext cx="3017520" cy="4480560"/>
          </a:xfrm>
          <a:prstGeom prst="roundRect">
            <a:avLst/>
          </a:prstGeom>
          <a:solidFill>
            <a:srgbClr val="FFFFFF"/>
          </a:solidFill>
          <a:ln>
            <a:solidFill>
              <a:srgbClr val="C8102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C8102E"/>
                </a:solidFill>
              </a:defRPr>
            </a:pPr>
            <a:r>
              <a:t>FORTIGATE</a:t>
            </a:r>
            <a:br/>
            <a:r>
              <a:t>NGFW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00000"/>
          </a:xfrm>
          <a:prstGeom prst="rect">
            <a:avLst/>
          </a:prstGeom>
          <a:solidFill>
            <a:srgbClr val="C8102E"/>
          </a:solidFill>
          <a:ln>
            <a:solidFill>
              <a:srgbClr val="C8102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65760" y="91440"/>
            <a:ext cx="91440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Campus Example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5760" y="822960"/>
            <a:ext cx="7315200" cy="5303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>
                <a:solidFill>
                  <a:srgbClr val="282828"/>
                </a:solidFill>
              </a:defRPr>
            </a:pPr>
            <a:r>
              <a:rPr dirty="0"/>
              <a:t>Student opens Facebook.</a:t>
            </a:r>
          </a:p>
          <a:p>
            <a:pPr>
              <a:defRPr sz="2200">
                <a:solidFill>
                  <a:srgbClr val="282828"/>
                </a:solidFill>
              </a:defRPr>
            </a:pPr>
            <a:endParaRPr dirty="0"/>
          </a:p>
          <a:p>
            <a:pPr>
              <a:defRPr sz="2200">
                <a:solidFill>
                  <a:srgbClr val="282828"/>
                </a:solidFill>
              </a:defRPr>
            </a:pPr>
            <a:r>
              <a:rPr dirty="0"/>
              <a:t>Firewall Policy: Allow Internet</a:t>
            </a:r>
          </a:p>
          <a:p>
            <a:pPr>
              <a:defRPr sz="2200">
                <a:solidFill>
                  <a:srgbClr val="282828"/>
                </a:solidFill>
              </a:defRPr>
            </a:pPr>
            <a:r>
              <a:rPr dirty="0"/>
              <a:t>Application Control: Social Media = Block</a:t>
            </a:r>
          </a:p>
          <a:p>
            <a:pPr>
              <a:defRPr sz="2200">
                <a:solidFill>
                  <a:srgbClr val="282828"/>
                </a:solidFill>
              </a:defRPr>
            </a:pPr>
            <a:endParaRPr dirty="0"/>
          </a:p>
          <a:p>
            <a:pPr>
              <a:defRPr sz="2200">
                <a:solidFill>
                  <a:srgbClr val="282828"/>
                </a:solidFill>
              </a:defRPr>
            </a:pPr>
            <a:r>
              <a:rPr dirty="0"/>
              <a:t>Result: Facebook is blocked while educational websites remain accessible.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8959018" y="851338"/>
            <a:ext cx="3017520" cy="4480560"/>
          </a:xfrm>
          <a:prstGeom prst="roundRect">
            <a:avLst/>
          </a:prstGeom>
          <a:solidFill>
            <a:srgbClr val="FFFFFF"/>
          </a:solidFill>
          <a:ln>
            <a:solidFill>
              <a:srgbClr val="C8102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C8102E"/>
                </a:solidFill>
              </a:defRPr>
            </a:pPr>
            <a:r>
              <a:t>FORTIGATE</a:t>
            </a:r>
            <a:br/>
            <a:r>
              <a:t>NGFW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00000"/>
          </a:xfrm>
          <a:prstGeom prst="rect">
            <a:avLst/>
          </a:prstGeom>
          <a:solidFill>
            <a:srgbClr val="C8102E"/>
          </a:solidFill>
          <a:ln>
            <a:solidFill>
              <a:srgbClr val="C8102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65760" y="91440"/>
            <a:ext cx="91440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Benefits of FortiGate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822960"/>
            <a:ext cx="7315200" cy="5303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>
                <a:solidFill>
                  <a:srgbClr val="282828"/>
                </a:solidFill>
              </a:defRPr>
            </a:pPr>
            <a:r>
              <a:t>• High Performance</a:t>
            </a:r>
          </a:p>
          <a:p>
            <a:pPr>
              <a:defRPr sz="2200">
                <a:solidFill>
                  <a:srgbClr val="282828"/>
                </a:solidFill>
              </a:defRPr>
            </a:pPr>
            <a:r>
              <a:t>• Advanced Threat Protection</a:t>
            </a:r>
          </a:p>
          <a:p>
            <a:pPr>
              <a:defRPr sz="2200">
                <a:solidFill>
                  <a:srgbClr val="282828"/>
                </a:solidFill>
              </a:defRPr>
            </a:pPr>
            <a:r>
              <a:t>• Secure Remote Access (VPN)</a:t>
            </a:r>
          </a:p>
          <a:p>
            <a:pPr>
              <a:defRPr sz="2200">
                <a:solidFill>
                  <a:srgbClr val="282828"/>
                </a:solidFill>
              </a:defRPr>
            </a:pPr>
            <a:r>
              <a:t>• Bandwidth Management</a:t>
            </a:r>
          </a:p>
          <a:p>
            <a:pPr>
              <a:defRPr sz="2200">
                <a:solidFill>
                  <a:srgbClr val="282828"/>
                </a:solidFill>
              </a:defRPr>
            </a:pPr>
            <a:r>
              <a:t>• Centralized Security</a:t>
            </a:r>
          </a:p>
          <a:p>
            <a:pPr>
              <a:defRPr sz="2200">
                <a:solidFill>
                  <a:srgbClr val="282828"/>
                </a:solidFill>
              </a:defRPr>
            </a:pPr>
            <a:r>
              <a:t>• Logging and Reporting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8412480" y="1005840"/>
            <a:ext cx="3017520" cy="4480560"/>
          </a:xfrm>
          <a:prstGeom prst="roundRect">
            <a:avLst/>
          </a:prstGeom>
          <a:solidFill>
            <a:srgbClr val="FFFFFF"/>
          </a:solidFill>
          <a:ln>
            <a:solidFill>
              <a:srgbClr val="C8102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C8102E"/>
                </a:solidFill>
              </a:defRPr>
            </a:pPr>
            <a:r>
              <a:t>FORTIGATE</a:t>
            </a:r>
            <a:br/>
            <a:r>
              <a:t>NGFW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388</Words>
  <Application>Microsoft Office PowerPoint</Application>
  <PresentationFormat>Widescreen</PresentationFormat>
  <Paragraphs>72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/>
  <cp:keywords/>
  <dc:description>generated using python-pptx</dc:description>
  <cp:lastModifiedBy>Zakarie Faliir</cp:lastModifiedBy>
  <cp:revision>3</cp:revision>
  <dcterms:created xsi:type="dcterms:W3CDTF">2013-01-27T09:14:16Z</dcterms:created>
  <dcterms:modified xsi:type="dcterms:W3CDTF">2026-07-20T08:12:09Z</dcterms:modified>
  <cp:category/>
</cp:coreProperties>
</file>