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8" r:id="rId80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9" d="100"/>
          <a:sy n="119" d="100"/>
        </p:scale>
        <p:origin x="21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94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2194560" y="4206240"/>
            <a:ext cx="4572000" cy="45720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1828800"/>
            <a:ext cx="1109167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&amp; IPv6 Fundamentals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Subnetting, Address Planning, and IPv6 Foundations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5943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Mohamed Bile  |  CTO, SomaliREN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87079D-3729-F154-A951-A1D4A30F1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127" y="165622"/>
            <a:ext cx="3826753" cy="15889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2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usable host addresses are in that same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total minus the network address and the broadcast address = 62 usable hosts.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/26 subnets can you create from a single /24 network?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/26 subnets can you create from a single /24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/26 subnets can you create from a single /24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/24 borrows 2 extra bits to reach /26 -&gt; 2^2 = 4 subnets.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have one /24 network and must create subnets for 4 departments, each needing up to 50 hosts. Which subnet mask should you use?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have one /24 network and must create subnets for 4 departments, each needing up to 50 hosts. Which subnet mask should you use?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/25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/26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have one /24 network and must create subnets for 4 departments, each needing up to 50 hosts. Which subnet mask should you use?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/25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/26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/26 gives 62 usable hosts per subnet and exactly 4 subnets — the best fit for the requirement.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B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091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Fundamentals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41554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24155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23058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 IPv4 Exhaustion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371600" y="26715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world had to move to IPv6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41376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48640" y="386334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8633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371600" y="37536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 IPv6 Address Basics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371600" y="41193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Notation, format, and the two shortening rules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86156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48640" y="531114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8640" y="53111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371600" y="52014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 IPv6 Address Types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371600" y="55671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Unicast (GUA, LLA, ULA), multicast, anycast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377440"/>
            <a:ext cx="1188720" cy="1188720"/>
          </a:xfrm>
          <a:prstGeom prst="ellipse">
            <a:avLst/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0312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D7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OF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269748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Exhaustion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2103120" y="34290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world had to move to IPv6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IPv4 distribution is unbalanced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0807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0807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9951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84835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84835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0.7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293979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 / Middle East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08863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8863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518007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Latin America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2891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2891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0.2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742035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 Pacific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56919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56919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0.1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966063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1148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IPv4 addresses per person, by region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OVERVIEW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091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234565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2234565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212483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A — IPv4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371600" y="249059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Basics, subnetting quiz, address planning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05181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48640" y="3320415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320415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371600" y="321068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B — IPv6, Topic 1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371600" y="357644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IPv4 exhaustion and its implications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13766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48640" y="4406265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8640" y="4406265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371600" y="429653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B — IPv6, Topic 2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371600" y="466229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address basics: notation &amp; shortening rules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522351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5492115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" y="5492115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371600" y="538238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B — IPv6, Topic 3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1371600" y="5748147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address types: unicast, multicast, anycast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 IPv4 pool depletion timeline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3200400"/>
            <a:ext cx="11091672" cy="0"/>
          </a:xfrm>
          <a:prstGeom prst="line">
            <a:avLst/>
          </a:prstGeom>
          <a:noFill/>
          <a:ln w="381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344930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986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IANA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9986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Feb 2011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193542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498598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APNIC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498598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Apr 2011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42154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347210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RIPE NCC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347210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Sep 2012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90766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95822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LACNIC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195822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Jun 2014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739378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044434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ARIN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044434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Sep 2015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10587990" y="3072384"/>
            <a:ext cx="256032" cy="256032"/>
          </a:xfrm>
          <a:prstGeom prst="ellipse">
            <a:avLst/>
          </a:prstGeom>
          <a:solidFill>
            <a:srgbClr val="065A8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893046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AFRINIC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893046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Exhaustion drives up address costs &amp; NAT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2194560" cy="1280160"/>
          </a:xfrm>
          <a:prstGeom prst="roundRect">
            <a:avLst>
              <a:gd name="adj" fmla="val 714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377440"/>
            <a:ext cx="2194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$50/address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566160" y="2377440"/>
            <a:ext cx="1828800" cy="1280160"/>
          </a:xfrm>
          <a:prstGeom prst="roundRect">
            <a:avLst>
              <a:gd name="adj" fmla="val 7143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2377440"/>
            <a:ext cx="1828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5394960" y="3017520"/>
            <a:ext cx="457200" cy="0"/>
          </a:xfrm>
          <a:prstGeom prst="line">
            <a:avLst/>
          </a:prstGeom>
          <a:noFill/>
          <a:ln w="25400">
            <a:solidFill>
              <a:srgbClr val="5B6B7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26480" y="21945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Network complexity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26480" y="27432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Increase in OPEX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126480" y="3291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Breaks end-to-end connectivity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126480" y="38404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Cripples innovation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Implications for Africa: the ‘Scramble for Africa’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828800"/>
            <a:ext cx="102687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networks are deprived of the critical IPv4 needed to facilitate a smooth transition to IPv6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108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108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34440" y="3017520"/>
            <a:ext cx="102687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largely forced to deploy greenfield IPv6, without the dual-stack runway richer regions had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4206240"/>
            <a:ext cx="102687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direct result, the use of NAT increases across African networks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Discussion: how will you deal with IPv4 exhaustion?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2194560"/>
            <a:ext cx="3383280" cy="274320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19556" y="2468880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19556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 IPv6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19556" y="310896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the root cause and future-proof the network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02836" y="2194560"/>
            <a:ext cx="3383280" cy="274320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77156" y="2468880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77156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 NAT on steroids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77156" y="310896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Squeeze more life from IPv4 with CGN and layered NAT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060436" y="2194560"/>
            <a:ext cx="3383280" cy="274320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334756" y="2468880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5B6B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334756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Wait and see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334756" y="310896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 the decision and hope the pressure eases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377440"/>
            <a:ext cx="1188720" cy="1188720"/>
          </a:xfrm>
          <a:prstGeom prst="ellipse">
            <a:avLst/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0312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D7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OF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269748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Address Basics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2103120" y="34290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Notation, format, and the two shortening rules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TCP/IP model: IPv4 vs IPv6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1737360"/>
            <a:ext cx="5120640" cy="548640"/>
          </a:xfrm>
          <a:prstGeom prst="roundRect">
            <a:avLst>
              <a:gd name="adj" fmla="val 10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" y="173736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— 32 bits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45236" y="2331720"/>
            <a:ext cx="5120640" cy="2926080"/>
          </a:xfrm>
          <a:prstGeom prst="roundRect">
            <a:avLst>
              <a:gd name="adj" fmla="val 1875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45236" y="2331720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ICMP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5236" y="2749731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IGMP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5236" y="3167743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IPSec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45236" y="3585754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45236" y="4003766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OSPF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45236" y="4421777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IS-IS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45236" y="4839789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mob. IP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323076" y="1737360"/>
            <a:ext cx="5120640" cy="54864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23076" y="173736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— 128 bits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6323076" y="2331720"/>
            <a:ext cx="5120640" cy="2926080"/>
          </a:xfrm>
          <a:prstGeom prst="roundRect">
            <a:avLst>
              <a:gd name="adj" fmla="val 1875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23076" y="2331720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ICMPv6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23076" y="2749731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MLD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23076" y="3167743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IPSec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23076" y="3585754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23076" y="4003766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OSPFv3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323076" y="4421777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IS-IS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323076" y="4839789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mob. IP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write IPv6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53035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IPv6 address is 128 bits long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32 nibbles (4 bits each)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as 8 groups of 4 hex digits, separated by colons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Followed by /n for the prefix length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92240" y="2103120"/>
            <a:ext cx="512064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2240" y="210312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hhhh:hhhh:hhhh:hhhh:hhhh:hhhh:hhhh:hhhh/n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92240" y="329184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hexadecimal digit [0–9, a–f]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prefix length (decimal value)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IPv6 address example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946529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946529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4290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344418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44418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0010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742307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42307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0249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40196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40196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bae8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538085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538085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56ff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935974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935974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fe4a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0333863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333863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ecfe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48640" y="38404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4-hex group represents 16 bits — 8 groups × 16 bits = 128 bits total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Rules for shortening IPv6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45920" y="1874520"/>
            <a:ext cx="9811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Zero Suppression rule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645920" y="23317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 off all LEADING zeroes within each group.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37490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3749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645920" y="3703320"/>
            <a:ext cx="9811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Zero Compression rule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1645920" y="41605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ONE contiguous run of all-zero groups with ‘::’ — usable only once per address.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Worked example: shortening an address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2001:0000:0000:0249:0000:0000:0000:ecfe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094476" y="2651760"/>
            <a:ext cx="0" cy="457200"/>
          </a:xfrm>
          <a:prstGeom prst="line">
            <a:avLst/>
          </a:prstGeom>
          <a:noFill/>
          <a:ln w="25400">
            <a:solidFill>
              <a:srgbClr val="5B6B7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200400" y="3291840"/>
            <a:ext cx="5788152" cy="822960"/>
          </a:xfrm>
          <a:prstGeom prst="roundRect">
            <a:avLst>
              <a:gd name="adj" fmla="val 8889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0" y="3291840"/>
            <a:ext cx="5788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D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2001:0:0:249::ecfe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34340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suppression applied to “0249” → “249”.  Zero compression applied once to the trailing all-zero groups → “::”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A · IPV4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Basics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6035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32-bit address, written in dotted-decimal notation (e.g. 192.168.1.1)</a:t>
            </a:r>
            <a:endParaRPr lang="en-US" sz="16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octets, each ranging from 0 to 255</a:t>
            </a:r>
            <a:endParaRPr lang="en-US" sz="16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address splits into a Network portion and a Host portion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subnet mask (or /n prefix) defines exactly where that split happens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94944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94944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94944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11530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1530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168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11530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28116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28116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28116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44702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44702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044702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949440" y="34747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192.168.1.1  =  32 bits total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Suppression rule do?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Suppression rule do?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contiguous all-zero groups with ::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off leading zeroes within each group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trailing zeroes from an address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Merges two IPv6 addresses together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Suppression rule do?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contiguous all-zero groups with ::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off leading zeroes within each group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trailing zeroes from an address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Merges two IPv6 addresses together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Suppression only removes LEADING zeroes inside a single group (e.g. 0249 -&gt; 249).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6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Compression rule do, and how many times can it be used in one address?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Compression rule do, and how many times can it be used in one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leading zeroes; unlimited uses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one contiguous run of all-zero groups with ::, only once per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every zero group with :: wherever it appears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doesn't apply to IPv6 addresses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6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Compression rule do, and how many times can it be used in one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leading zeroes; unlimited uses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one contiguous run of all-zero groups with ::, only once per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every zero group with :: wherever it appears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doesn't apply to IPv6 addresses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'::' more than once makes the number of suppressed groups ambiguous — so it is allowed only ONCE per address.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7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 this address: 2001:0DB8:0000:0000:0000:0000:1428:57ab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 this address: 2001:0DB8:0000:0000:0000:0000:1428:57ab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2001:DB8::1428:57ab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2001:0DB8::1428:57ab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2001:DB8:0:0:0:0:1428:57ab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2001::DB8::1428:57ab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7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 this address: 2001:0DB8:0000:0000:0000:0000:1428:57ab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2001:DB8::1428:57ab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2001:0DB8::1428:57ab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2001:DB8:0:0:0:0:1428:57ab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2001::DB8::1428:57ab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zero in 0DB8 is suppressed to DB8; the four contiguous zero groups compress to ::.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8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these is an INVALID shortened IPv6 address?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A · IPV4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Subnetting Recap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69164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CIDR notation: /n = number of network bits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" y="2377440"/>
            <a:ext cx="512064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45236" y="265176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2^(32-n)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745236" y="36576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addresses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323076" y="2377440"/>
            <a:ext cx="512064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23076" y="265176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2^(32-n) - 2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6323076" y="36576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Usable hosts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8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these is an INVALID shortened IPv6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fe80::1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1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8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these is an INVALID shortened IPv6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fe80::1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 uses '::' twice — invalid, since the compressed group count becomes ambiguous.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377440"/>
            <a:ext cx="1188720" cy="1188720"/>
          </a:xfrm>
          <a:prstGeom prst="ellipse">
            <a:avLst/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0312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D7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OF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269748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Address Types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2103120" y="34290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Unicast (GUA, LLA, ULA), multicast, and anycast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1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There are 3 types of IPv6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2011680"/>
            <a:ext cx="338328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025396" y="228600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2539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45236" y="3246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Unicast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73836" y="36118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1 — delivered to exactly one interface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402836" y="2011680"/>
            <a:ext cx="338328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682996" y="22860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68299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402836" y="3246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Multicast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631436" y="36118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n — delivered to every member of a group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060436" y="2011680"/>
            <a:ext cx="338328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340596" y="228600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34059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060436" y="3246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Anycast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289036" y="36118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closest — delivered to the nearest interface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466344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there is no broadcast address (or broadcast communication) in IPv6</a:t>
            </a:r>
            <a:endParaRPr lang="en-US" sz="13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address has scope = extent of uniqueness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2103120"/>
            <a:ext cx="5120640" cy="2194560"/>
          </a:xfrm>
          <a:prstGeom prst="roundRect">
            <a:avLst>
              <a:gd name="adj" fmla="val 416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939796" y="2377440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939796" y="23774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" y="32461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scope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19556" y="36576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across the entire internet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323076" y="2103120"/>
            <a:ext cx="5120640" cy="2194560"/>
          </a:xfrm>
          <a:prstGeom prst="roundRect">
            <a:avLst>
              <a:gd name="adj" fmla="val 416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8517636" y="2377440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17636" y="23774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323076" y="32461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Link-local scope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97396" y="36576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only within the local link/segment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6177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a scope, an address can be used as a unique ID for an interface</a:t>
            </a:r>
            <a:endParaRPr lang="en-US" sz="13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Unicast Addresses (GUA)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259961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25996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75701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08601" y="2194560"/>
            <a:ext cx="3899416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8601" y="2194560"/>
            <a:ext cx="389941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Routing Prefix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08601" y="1828800"/>
            <a:ext cx="38994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bits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8017" y="2194560"/>
            <a:ext cx="1386459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08017" y="2194560"/>
            <a:ext cx="13864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08017" y="1828800"/>
            <a:ext cx="138645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64-n bits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solidFill>
            <a:srgbClr val="5B6B7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InterfaceID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09447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2001:4290:10:249:bae8:56ff:fe4a:ecfe   (prefix range 2000::/3)</a:t>
            </a:r>
            <a:endParaRPr lang="en-US" sz="1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Link-Local Addresses (LLA)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866537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8665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1111111010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8988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415177" y="2194560"/>
            <a:ext cx="4679299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415177" y="2194560"/>
            <a:ext cx="467929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415177" y="1828800"/>
            <a:ext cx="467929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 bits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9447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fe80:0000:0000:0000:bae8:56ff:fe4a:ecfe   (prefix fe80::/10)</a:t>
            </a:r>
            <a:endParaRPr lang="en-US" sz="1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Link-local reachability and ScopeID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1109167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interface can have the same fe80:: prefix — it's only unique per link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router with multiple links doesn't know which interface to send a link-local packet out of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must additionally specify the egress interface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931920"/>
            <a:ext cx="11091672" cy="731520"/>
          </a:xfrm>
          <a:prstGeom prst="roundRect">
            <a:avLst>
              <a:gd name="adj" fmla="val 10000"/>
            </a:avLst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3931920"/>
            <a:ext cx="11091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ping fe80::1   →   which interface does the router send it out of?</a:t>
            </a:r>
            <a:endParaRPr lang="en-US" sz="15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Unique Local Addresses (ULA)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693230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69323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1111 110L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92335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241870" y="2194560"/>
            <a:ext cx="4852607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241870" y="2194560"/>
            <a:ext cx="485260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SubnetID (0)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41869" y="1828800"/>
            <a:ext cx="485260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 bits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9447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fc00::/7  —  L=0 unassigned, L=1 → fd00::/8 (free-use self-assignment)</a:t>
            </a:r>
            <a:endParaRPr lang="en-US" sz="1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Generating the InterfaceID (IID)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3949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2247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52247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7665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Static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2237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Manually configured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2237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Servers, router interfaces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37413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35711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35711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51129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EUI-64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55701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from the MAC address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55701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configured hosts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0877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19175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19175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34593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Cryptographic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39165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using cryptographic functions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9165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configured hosts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904341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1002639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02639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18057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Pseudo-random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2629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Randomly generated, changes over time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22629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configured hosts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total IP addresses are in a /26 network?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EUI-64 InterfaceIDs are generated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70992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address (48 bits)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92240" y="1554480"/>
            <a:ext cx="5120640" cy="594360"/>
          </a:xfrm>
          <a:prstGeom prst="roundRect">
            <a:avLst>
              <a:gd name="adj" fmla="val 9231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92240" y="155448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00:90:27:17:FC:0F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20040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3200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34440" y="312724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FFFE at the midpoint (→ 64 bits)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92240" y="2971800"/>
            <a:ext cx="5120640" cy="594360"/>
          </a:xfrm>
          <a:prstGeom prst="roundRect">
            <a:avLst>
              <a:gd name="adj" fmla="val 9231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92240" y="297180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00:90:27:FF:FE:17:FC:0F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61772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48640" y="4617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454456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Flip the U/L bit (unique MAC → 0→1 in 7th bit)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92240" y="4389120"/>
            <a:ext cx="5120640" cy="594360"/>
          </a:xfrm>
          <a:prstGeom prst="roundRect">
            <a:avLst>
              <a:gd name="adj" fmla="val 9231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92240" y="438912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02:90:27:FF:FE:17:FC:0F</a:t>
            </a:r>
            <a:endParaRPr lang="en-US" sz="14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Important well-known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82880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::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00400" y="1828800"/>
            <a:ext cx="8439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Unspecified address — host has no IPv6 address; never used as a destination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20040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::/0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200400" y="3200400"/>
            <a:ext cx="8439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Represents all IPv6 addresses (default route)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57200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457200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::1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200400" y="4572000"/>
            <a:ext cx="8439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loopback address — must never be forwarded outside the node</a:t>
            </a:r>
            <a:endParaRPr lang="en-US" sz="14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Anycast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5303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unicast address is assigned to multiple interfaces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Anycast packets are delivered to the topologically closest interface holding that address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549640" y="288036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058400" y="1920240"/>
            <a:ext cx="365760" cy="365760"/>
          </a:xfrm>
          <a:prstGeom prst="ellipse">
            <a:avLst/>
          </a:prstGeom>
          <a:solidFill>
            <a:srgbClr val="C9D3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0332720" y="2834640"/>
            <a:ext cx="365760" cy="365760"/>
          </a:xfrm>
          <a:prstGeom prst="ellipse">
            <a:avLst/>
          </a:prstGeom>
          <a:solidFill>
            <a:srgbClr val="C9D3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966960" y="3931920"/>
            <a:ext cx="365760" cy="3657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778240" y="3108960"/>
            <a:ext cx="1371600" cy="1005840"/>
          </a:xfrm>
          <a:prstGeom prst="line">
            <a:avLst/>
          </a:prstGeom>
          <a:noFill/>
          <a:ln w="25400">
            <a:solidFill>
              <a:srgbClr val="B23A48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040880" y="3749040"/>
            <a:ext cx="365760" cy="3657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778240" y="3108960"/>
            <a:ext cx="0" cy="822960"/>
          </a:xfrm>
          <a:prstGeom prst="line">
            <a:avLst/>
          </a:prstGeom>
          <a:noFill/>
          <a:ln w="25400">
            <a:solidFill>
              <a:srgbClr val="B23A48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132320" y="2103120"/>
            <a:ext cx="365760" cy="365760"/>
          </a:xfrm>
          <a:prstGeom prst="ellipse">
            <a:avLst/>
          </a:prstGeom>
          <a:solidFill>
            <a:srgbClr val="C9D3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66560" y="466344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Anycast packets reach the nearest green node, not all of them</a:t>
            </a:r>
            <a:endParaRPr lang="en-US" sz="11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Multicast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1232408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12324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11111111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12324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781048" y="2194560"/>
            <a:ext cx="616204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781048" y="2194560"/>
            <a:ext cx="6162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586230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4b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397252" y="2194560"/>
            <a:ext cx="616204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397252" y="2194560"/>
            <a:ext cx="6162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202434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4b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013456" y="2194560"/>
            <a:ext cx="5545836" cy="914400"/>
          </a:xfrm>
          <a:prstGeom prst="rect">
            <a:avLst/>
          </a:prstGeom>
          <a:solidFill>
            <a:srgbClr val="5B6B7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01345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prefix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01345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559292" y="2194560"/>
            <a:ext cx="3081020" cy="914400"/>
          </a:xfrm>
          <a:prstGeom prst="rect">
            <a:avLst/>
          </a:prstGeom>
          <a:solidFill>
            <a:srgbClr val="02C39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559292" y="2194560"/>
            <a:ext cx="30810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groupID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559292" y="1828800"/>
            <a:ext cx="30810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bits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All multicast addresses fall in the range ff00::/8</a:t>
            </a:r>
            <a:endParaRPr lang="en-US" sz="1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Well-known multicast scopes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3105668" cy="4572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31056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Bits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4308" y="1920240"/>
            <a:ext cx="1996501" cy="4572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4308" y="1920240"/>
            <a:ext cx="199650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Hex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650809" y="1920240"/>
            <a:ext cx="5989503" cy="4572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50809" y="1920240"/>
            <a:ext cx="5989503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377440"/>
            <a:ext cx="310566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2377440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0001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4308" y="2377440"/>
            <a:ext cx="1996501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4308" y="2377440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650809" y="2377440"/>
            <a:ext cx="5989503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650809" y="2377440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Interface-local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2944368"/>
            <a:ext cx="3105668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8640" y="2944368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0010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654308" y="2944368"/>
            <a:ext cx="1996501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4308" y="2944368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650809" y="2944368"/>
            <a:ext cx="5989503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650809" y="2944368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Link-local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48640" y="3511296"/>
            <a:ext cx="310566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48640" y="3511296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0100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654308" y="3511296"/>
            <a:ext cx="1996501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654308" y="3511296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5650809" y="3511296"/>
            <a:ext cx="5989503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650809" y="3511296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Admin-local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48640" y="4078224"/>
            <a:ext cx="3105668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48640" y="4078224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0101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3654308" y="4078224"/>
            <a:ext cx="1996501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654308" y="4078224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5650809" y="4078224"/>
            <a:ext cx="5989503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650809" y="4078224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Site-local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548640" y="4645152"/>
            <a:ext cx="310566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48640" y="4645152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1000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3654308" y="4645152"/>
            <a:ext cx="1996501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654308" y="4645152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5650809" y="4645152"/>
            <a:ext cx="5989503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650809" y="4645152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Organization-local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548640" y="5212080"/>
            <a:ext cx="3105668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548640" y="5212080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1110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3654308" y="5212080"/>
            <a:ext cx="1996501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654308" y="5212080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5650809" y="5212080"/>
            <a:ext cx="5989503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650809" y="5212080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</a:t>
            </a:r>
            <a:endParaRPr lang="en-US" sz="13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9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types of IPv6 addresses are there?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1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9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types of IPv6 addresses are there?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— Unicast, Multicast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— Unicast, Multicast, Anycast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— including Broadcast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1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9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types of IPv6 addresses are there?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— Unicast, Multicast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— Unicast, Multicast, Anycast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— including Broadcast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has exactly 3 address types. There is no broadcast address in IPv6.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1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10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True or False: IPv6 still supports broadcast addresses like IPv4.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10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True or False: IPv6 still supports broadcast addresses like IPv4.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1920240"/>
          </a:xfrm>
          <a:prstGeom prst="roundRect">
            <a:avLst>
              <a:gd name="adj" fmla="val 3810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8072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8072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4297680"/>
            <a:ext cx="11091672" cy="1920240"/>
          </a:xfrm>
          <a:prstGeom prst="roundRect">
            <a:avLst>
              <a:gd name="adj" fmla="val 3810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50017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50017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4297680"/>
            <a:ext cx="981151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total IP addresses are in a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10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True or False: IPv6 still supports broadcast addresses like IPv4.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1984248"/>
          </a:xfrm>
          <a:prstGeom prst="roundRect">
            <a:avLst>
              <a:gd name="adj" fmla="val 368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74777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74777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1984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4233672"/>
            <a:ext cx="11091672" cy="1984248"/>
          </a:xfrm>
          <a:prstGeom prst="roundRect">
            <a:avLst>
              <a:gd name="adj" fmla="val 368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4969764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496976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4233672"/>
            <a:ext cx="9811512" cy="1984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— multicast addresses replace the role broadcast played in IPv4.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1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Global Unicast Addresses (GUA)?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Global Unicast Addresses (GUA)?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1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Global Unicast Addresses (GUA)?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Unicast Addresses fall in the 2000::/3 range.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12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for Link-Local Addresses (LLA)?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10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for Link-Local Addresses (LLA)?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::1/128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1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12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for Link-Local Addresses (LLA)?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::1/128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Link-Local Addresses always begin with fe80::/10.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1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13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Unique Local Addresses (ULA)?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1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Unique Local Addresses (ULA)?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10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13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Unique Local Addresses (ULA)?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ULAs use the fc00::/7 range (fd00::/8 in practice, for free-use self-assignment).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total IP addresses are in a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2^(32-26) = 2^6 = 64 total addresses.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14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prefix range is used for IPv6 multicast traffic?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10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prefix range is used for IPv6 multicast traffic?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10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14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prefix range is used for IPv6 multicast traffic?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multicast addresses fall within ff00::/8.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10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15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address ::1 represent?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10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address ::1 represent?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IPv6 addresses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host with no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loopback interface (like 127.0.0.1 in IPv4)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unicast prefix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10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15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address ::1 represent?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IPv6 addresses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host with no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loopback interface (like 127.0.0.1 in IPv4)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unicast prefix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 is the IPv6 loopback address and must never be forwarded outside the node.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1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16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is a valid method for generating an Interface ID (IID)?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10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is a valid method for generating an Interface ID (IID)?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EUI-64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/ manual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Pseudo-random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the above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10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16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is a valid method for generating an Interface ID (IID)?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EUI-64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/ manual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Pseudo-random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the above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methods — static, EUI-64, cryptographic, and pseudo-random — are valid ways to generate an IID.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10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38404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 —  CNDO Workshop  ·  SomaliREN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2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usable host addresses are in that same /26 network?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usable host addresses are in that same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CNDO Workshop  ·  IPv4 &amp; IPv6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3280</Words>
  <Application>Microsoft Macintosh PowerPoint</Application>
  <PresentationFormat>Custom</PresentationFormat>
  <Paragraphs>875</Paragraphs>
  <Slides>79</Slides>
  <Notes>79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4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Mohamed Bile</cp:lastModifiedBy>
  <cp:revision>2</cp:revision>
  <dcterms:created xsi:type="dcterms:W3CDTF">2026-07-21T06:49:31Z</dcterms:created>
  <dcterms:modified xsi:type="dcterms:W3CDTF">2026-07-21T06:58:15Z</dcterms:modified>
</cp:coreProperties>
</file>