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0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21" r:id="rId65"/>
    <p:sldId id="322" r:id="rId66"/>
    <p:sldId id="323" r:id="rId67"/>
    <p:sldId id="324" r:id="rId68"/>
    <p:sldId id="325" r:id="rId69"/>
    <p:sldId id="326" r:id="rId70"/>
    <p:sldId id="327" r:id="rId71"/>
    <p:sldId id="328" r:id="rId72"/>
    <p:sldId id="329" r:id="rId73"/>
    <p:sldId id="330" r:id="rId74"/>
    <p:sldId id="331" r:id="rId75"/>
    <p:sldId id="332" r:id="rId76"/>
    <p:sldId id="333" r:id="rId77"/>
    <p:sldId id="334" r:id="rId78"/>
    <p:sldId id="338" r:id="rId79"/>
  </p:sldIdLst>
  <p:sldSz cx="12188825" cy="6858000"/>
  <p:notesSz cx="6858000" cy="1218882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310"/>
    <p:restoredTop sz="94610"/>
  </p:normalViewPr>
  <p:slideViewPr>
    <p:cSldViewPr snapToGrid="0" snapToObjects="1">
      <p:cViewPr varScale="1">
        <p:scale>
          <a:sx n="113" d="100"/>
          <a:sy n="113" d="100"/>
        </p:scale>
        <p:origin x="184" y="3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2946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2C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2011680"/>
            <a:ext cx="5486400" cy="5486400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-2194560" y="4206240"/>
            <a:ext cx="4572000" cy="457200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1547872"/>
            <a:ext cx="1109167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kern="0" spc="300" dirty="0">
                <a:solidFill>
                  <a:srgbClr val="6FC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WORKSHOP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48640" y="1828800"/>
            <a:ext cx="11091672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IPv6 Addressing Fundamentals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548640" y="3246120"/>
            <a:ext cx="1109167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IPv6 101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548640" y="59436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Mohamed Bile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3635C5-297E-0236-A7DD-8A864E0CC968}"/>
              </a:ext>
            </a:extLst>
          </p:cNvPr>
          <p:cNvSpPr txBox="1"/>
          <p:nvPr/>
        </p:nvSpPr>
        <p:spPr>
          <a:xfrm>
            <a:off x="3508418" y="242372"/>
            <a:ext cx="5933038" cy="157694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B4CEF97-BE95-E3EE-D250-3876BE290C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0451" y="547370"/>
            <a:ext cx="2870350" cy="103387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8D117B2-BECD-067D-1B6E-BBD5AFF682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9899" y="731520"/>
            <a:ext cx="3180532" cy="8466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B2C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91440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6FC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3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5545836" y="1463040"/>
            <a:ext cx="1097280" cy="109728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545836" y="146304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?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1371600" y="2834640"/>
            <a:ext cx="9445752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many /26 subnets can you create from a single /24 network?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3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many /26 subnets can you create from a single /24 network?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25856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25856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10312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20040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5584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5584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508760" y="320040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9768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5312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5312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9768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9496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5040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5040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9496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IPv6 101  ·  Addressing Fundamentals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3  ·  ANSWER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many /26 subnets can you create from a single /24 network?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192274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192274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011680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122676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4F8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03270"/>
            <a:ext cx="512064" cy="512064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0327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✓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508760" y="3122676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33672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14266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4266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33672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44668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25262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2526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44668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/24 borrows 2 extra bits to reach /26 -&gt; 2^2 = 4 subnets.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B2C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91440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6FC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4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5545836" y="1463040"/>
            <a:ext cx="1097280" cy="109728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545836" y="146304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?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1371600" y="2834640"/>
            <a:ext cx="9445752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 have one /24 network and must create subnets for 4 departments, each needing up to 50 hosts. Which subnet mask should you use?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4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 have one /24 network and must create subnets for 4 departments, each needing up to 50 hosts. Which subnet mask should you use?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25856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25856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10312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/25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20040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5584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5584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508760" y="320040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/26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9768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5312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5312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9768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/27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9496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5040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5040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9496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/28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IPv6 101  ·  Addressing Fundamentals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4  ·  ANSWER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 have one /24 network and must create subnets for 4 departments, each needing up to 50 hosts. Which subnet mask should you use?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192274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192274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011680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/25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122676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4F8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03270"/>
            <a:ext cx="512064" cy="512064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0327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✓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508760" y="3122676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/26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33672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14266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4266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33672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/27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44668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25262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2526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44668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/28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/26 gives 62 usable hosts per subnet and exactly 4 subnets - the best fit for the requirement.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B2C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6FC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B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09167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IPv6 Fundamentals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2415540"/>
            <a:ext cx="548640" cy="54864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48640" y="24155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371600" y="2305812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 IPv4 Exhaustion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1371600" y="2671572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the world had to move to IPv6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3413760"/>
            <a:ext cx="11091672" cy="0"/>
          </a:xfrm>
          <a:prstGeom prst="line">
            <a:avLst/>
          </a:prstGeom>
          <a:noFill/>
          <a:ln w="12700">
            <a:solidFill>
              <a:srgbClr val="1E3F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548640" y="3863340"/>
            <a:ext cx="548640" cy="54864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48640" y="38633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371600" y="3753612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2. IPv6 Address Basics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1371600" y="4119372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Notation, format, and the two shortening rules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48640" y="4861560"/>
            <a:ext cx="11091672" cy="0"/>
          </a:xfrm>
          <a:prstGeom prst="line">
            <a:avLst/>
          </a:prstGeom>
          <a:noFill/>
          <a:ln w="12700">
            <a:solidFill>
              <a:srgbClr val="1E3F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548640" y="5311140"/>
            <a:ext cx="548640" cy="54864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548640" y="53111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1371600" y="5201412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 IPv6 Address Types</a:t>
            </a:r>
            <a:endParaRPr lang="en-US" sz="1900" dirty="0"/>
          </a:p>
        </p:txBody>
      </p:sp>
      <p:sp>
        <p:nvSpPr>
          <p:cNvPr id="17" name="Text 15"/>
          <p:cNvSpPr/>
          <p:nvPr/>
        </p:nvSpPr>
        <p:spPr>
          <a:xfrm>
            <a:off x="1371600" y="5567172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Unicast (GUA, LLA, ULA), multicast, anycast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65A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2377440"/>
            <a:ext cx="1188720" cy="1188720"/>
          </a:xfrm>
          <a:prstGeom prst="ellipse">
            <a:avLst/>
          </a:prstGeom>
          <a:solidFill>
            <a:srgbClr val="0B2C4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2377440"/>
            <a:ext cx="11887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2103120" y="23317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8FD7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1 OF 3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2103120" y="2697480"/>
            <a:ext cx="8686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IPv4 Exhaustion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2103120" y="3429000"/>
            <a:ext cx="8686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the world had to move to IPv6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1 · IPV4 EXHAUSTION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Global IPv4 distribution is unbalanced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IPv6 101  ·  Addressing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608076" y="2103120"/>
            <a:ext cx="2011680" cy="1737360"/>
          </a:xfrm>
          <a:prstGeom prst="roundRect">
            <a:avLst>
              <a:gd name="adj" fmla="val 5263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08076" y="2331720"/>
            <a:ext cx="2011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5.0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699516" y="32004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North America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2848356" y="2103120"/>
            <a:ext cx="2011680" cy="1737360"/>
          </a:xfrm>
          <a:prstGeom prst="roundRect">
            <a:avLst>
              <a:gd name="adj" fmla="val 5263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2848356" y="2331720"/>
            <a:ext cx="2011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0.7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2939796" y="32004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Europe / Middle East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088636" y="2103120"/>
            <a:ext cx="2011680" cy="1737360"/>
          </a:xfrm>
          <a:prstGeom prst="roundRect">
            <a:avLst>
              <a:gd name="adj" fmla="val 5263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5088636" y="2331720"/>
            <a:ext cx="2011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0.3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5180076" y="32004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Latin America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7328916" y="2103120"/>
            <a:ext cx="2011680" cy="1737360"/>
          </a:xfrm>
          <a:prstGeom prst="roundRect">
            <a:avLst>
              <a:gd name="adj" fmla="val 5263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7328916" y="2331720"/>
            <a:ext cx="2011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0.2</a:t>
            </a:r>
            <a:endParaRPr lang="en-US" sz="3000" dirty="0"/>
          </a:p>
        </p:txBody>
      </p:sp>
      <p:sp>
        <p:nvSpPr>
          <p:cNvPr id="17" name="Text 15"/>
          <p:cNvSpPr/>
          <p:nvPr/>
        </p:nvSpPr>
        <p:spPr>
          <a:xfrm>
            <a:off x="7420356" y="32004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Asia Pacific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9569196" y="2103120"/>
            <a:ext cx="2011680" cy="1737360"/>
          </a:xfrm>
          <a:prstGeom prst="roundRect">
            <a:avLst>
              <a:gd name="adj" fmla="val 5263"/>
            </a:avLst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9569196" y="2331720"/>
            <a:ext cx="2011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0.1</a:t>
            </a:r>
            <a:endParaRPr lang="en-US" sz="3000" dirty="0"/>
          </a:p>
        </p:txBody>
      </p:sp>
      <p:sp>
        <p:nvSpPr>
          <p:cNvPr id="20" name="Text 18"/>
          <p:cNvSpPr/>
          <p:nvPr/>
        </p:nvSpPr>
        <p:spPr>
          <a:xfrm>
            <a:off x="9660636" y="32004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Africa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48640" y="411480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IPv4 addresses per person, by region</a:t>
            </a:r>
            <a:endParaRPr lang="en-US" sz="13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1 · IPV4 EXHAUSTION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General IPv4 pool depletion timeline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IPv6 101  ·  Addressing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48640" y="3200400"/>
            <a:ext cx="11091672" cy="0"/>
          </a:xfrm>
          <a:prstGeom prst="line">
            <a:avLst/>
          </a:prstGeom>
          <a:noFill/>
          <a:ln w="381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344930" y="3072384"/>
            <a:ext cx="256032" cy="256032"/>
          </a:xfrm>
          <a:prstGeom prst="ellipse">
            <a:avLst/>
          </a:prstGeom>
          <a:solidFill>
            <a:srgbClr val="1C7293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9986" y="2423160"/>
            <a:ext cx="1645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IANA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49986" y="3429000"/>
            <a:ext cx="1645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Feb 2011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193542" y="3072384"/>
            <a:ext cx="256032" cy="256032"/>
          </a:xfrm>
          <a:prstGeom prst="ellipse">
            <a:avLst/>
          </a:prstGeom>
          <a:solidFill>
            <a:srgbClr val="1C7293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2498598" y="2423160"/>
            <a:ext cx="1645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APNIC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2498598" y="3429000"/>
            <a:ext cx="1645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 Apr 2011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042154" y="3072384"/>
            <a:ext cx="256032" cy="256032"/>
          </a:xfrm>
          <a:prstGeom prst="ellipse">
            <a:avLst/>
          </a:prstGeom>
          <a:solidFill>
            <a:srgbClr val="1C7293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347210" y="2423160"/>
            <a:ext cx="1645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RIPE NCC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347210" y="3429000"/>
            <a:ext cx="1645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Sep 2012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890766" y="3072384"/>
            <a:ext cx="256032" cy="256032"/>
          </a:xfrm>
          <a:prstGeom prst="ellipse">
            <a:avLst/>
          </a:prstGeom>
          <a:solidFill>
            <a:srgbClr val="1C7293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195822" y="2423160"/>
            <a:ext cx="1645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LACNIC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195822" y="3429000"/>
            <a:ext cx="1645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Jun 2014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8739378" y="3072384"/>
            <a:ext cx="256032" cy="256032"/>
          </a:xfrm>
          <a:prstGeom prst="ellipse">
            <a:avLst/>
          </a:prstGeom>
          <a:solidFill>
            <a:srgbClr val="1C7293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8044434" y="2423160"/>
            <a:ext cx="1645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ARIN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8044434" y="3429000"/>
            <a:ext cx="1645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 Sep 2015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10587990" y="3072384"/>
            <a:ext cx="256032" cy="256032"/>
          </a:xfrm>
          <a:prstGeom prst="ellipse">
            <a:avLst/>
          </a:prstGeom>
          <a:solidFill>
            <a:srgbClr val="065A82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9893046" y="2423160"/>
            <a:ext cx="1645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AFRINIC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9893046" y="3429000"/>
            <a:ext cx="1645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2017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A · IPV4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IPv4 Basics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IPv6 101  ·  Addressing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1737360"/>
            <a:ext cx="603504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32-bit address, written in dotted-decimal notation (e.g. 192.168.1.1)</a:t>
            </a:r>
            <a:endParaRPr lang="en-US" sz="16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octets, each ranging from 0 to 255</a:t>
            </a:r>
            <a:endParaRPr lang="en-US" sz="16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address splits into a Network portion and a Host portion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subnet mask (or /n prefix) defines exactly where that split happens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6949440" y="2103120"/>
            <a:ext cx="1110996" cy="914400"/>
          </a:xfrm>
          <a:prstGeom prst="roundRect">
            <a:avLst>
              <a:gd name="adj" fmla="val 6000"/>
            </a:avLst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949440" y="2103120"/>
            <a:ext cx="1110996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192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6949440" y="3063240"/>
            <a:ext cx="111099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bits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8115300" y="2103120"/>
            <a:ext cx="1110996" cy="914400"/>
          </a:xfrm>
          <a:prstGeom prst="roundRect">
            <a:avLst>
              <a:gd name="adj" fmla="val 6000"/>
            </a:avLst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115300" y="2103120"/>
            <a:ext cx="1110996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168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8115300" y="3063240"/>
            <a:ext cx="111099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bits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9281160" y="2103120"/>
            <a:ext cx="1110996" cy="914400"/>
          </a:xfrm>
          <a:prstGeom prst="roundRect">
            <a:avLst>
              <a:gd name="adj" fmla="val 6000"/>
            </a:avLst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9281160" y="2103120"/>
            <a:ext cx="1110996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9281160" y="3063240"/>
            <a:ext cx="111099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bits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10447020" y="2103120"/>
            <a:ext cx="1110996" cy="914400"/>
          </a:xfrm>
          <a:prstGeom prst="roundRect">
            <a:avLst>
              <a:gd name="adj" fmla="val 6000"/>
            </a:avLst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10447020" y="2103120"/>
            <a:ext cx="1110996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10447020" y="3063240"/>
            <a:ext cx="111099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bits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949440" y="3474720"/>
            <a:ext cx="4663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192.168.1.1  =  32 bits total</a:t>
            </a:r>
            <a:endParaRPr lang="en-US" sz="13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1 · IPV4 EXHAUSTION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Exhaustion drives up address costs &amp; NAT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IPv6 101  ·  Addressing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48640" y="2377440"/>
            <a:ext cx="2194560" cy="1280160"/>
          </a:xfrm>
          <a:prstGeom prst="roundRect">
            <a:avLst>
              <a:gd name="adj" fmla="val 7143"/>
            </a:avLst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48640" y="2377440"/>
            <a:ext cx="21945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$50/address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3566160" y="2377440"/>
            <a:ext cx="1828800" cy="1280160"/>
          </a:xfrm>
          <a:prstGeom prst="roundRect">
            <a:avLst>
              <a:gd name="adj" fmla="val 7143"/>
            </a:avLst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566160" y="2377440"/>
            <a:ext cx="18288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NAT</a:t>
            </a:r>
            <a:endParaRPr lang="en-US" sz="2200" dirty="0"/>
          </a:p>
        </p:txBody>
      </p:sp>
      <p:sp>
        <p:nvSpPr>
          <p:cNvPr id="10" name="Shape 8"/>
          <p:cNvSpPr/>
          <p:nvPr/>
        </p:nvSpPr>
        <p:spPr>
          <a:xfrm>
            <a:off x="5394960" y="3017520"/>
            <a:ext cx="457200" cy="0"/>
          </a:xfrm>
          <a:prstGeom prst="line">
            <a:avLst/>
          </a:prstGeom>
          <a:noFill/>
          <a:ln w="25400">
            <a:solidFill>
              <a:srgbClr val="5B6B79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126480" y="219456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Network complexity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126480" y="274320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Increase in OPEX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126480" y="329184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Breaks end-to-end connectivity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126480" y="384048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Cripples innovation</a:t>
            </a:r>
            <a:endParaRPr lang="en-US" sz="1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1 · IPV4 EXHAUSTION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Implications for Africa: the ‘Scramble for Africa’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IPv6 101  ·  Addressing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48640" y="1920240"/>
            <a:ext cx="457200" cy="457200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48640" y="19202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234440" y="1828800"/>
            <a:ext cx="1026871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African networks are deprived of the critical IPv4 needed to facilitate a smooth transition to IPv6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48640" y="3108960"/>
            <a:ext cx="457200" cy="457200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48640" y="310896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234440" y="3017520"/>
            <a:ext cx="1026871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are largely forced to deploy greenfield IPv6, without the dual-stack runway richer regions had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48640" y="4297680"/>
            <a:ext cx="457200" cy="457200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548640" y="42976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234440" y="4206240"/>
            <a:ext cx="1026871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a direct result, the use of NAT increases across African networks</a:t>
            </a:r>
            <a:endParaRPr lang="en-US" sz="1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1 · IPV4 EXHAUSTION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Discussion: how will you deal with IPv4 exhaustion?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IPv6 101  ·  Addressing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745236" y="2194560"/>
            <a:ext cx="3383280" cy="2743200"/>
          </a:xfrm>
          <a:prstGeom prst="roundRect">
            <a:avLst>
              <a:gd name="adj" fmla="val 3333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019556" y="2468880"/>
            <a:ext cx="2834640" cy="457200"/>
          </a:xfrm>
          <a:prstGeom prst="roundRect">
            <a:avLst>
              <a:gd name="adj" fmla="val 16000"/>
            </a:avLst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019556" y="2468880"/>
            <a:ext cx="2834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Deploy IPv6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019556" y="3108960"/>
            <a:ext cx="283464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Address the root cause and future-proof the network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402836" y="2194560"/>
            <a:ext cx="3383280" cy="2743200"/>
          </a:xfrm>
          <a:prstGeom prst="roundRect">
            <a:avLst>
              <a:gd name="adj" fmla="val 3333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677156" y="2468880"/>
            <a:ext cx="2834640" cy="457200"/>
          </a:xfrm>
          <a:prstGeom prst="roundRect">
            <a:avLst>
              <a:gd name="adj" fmla="val 16000"/>
            </a:avLst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677156" y="2468880"/>
            <a:ext cx="2834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Deploy NAT on steroids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677156" y="3108960"/>
            <a:ext cx="283464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Squeeze more life from IPv4 with CGN and layered NAT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8060436" y="2194560"/>
            <a:ext cx="3383280" cy="2743200"/>
          </a:xfrm>
          <a:prstGeom prst="roundRect">
            <a:avLst>
              <a:gd name="adj" fmla="val 3333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8334756" y="2468880"/>
            <a:ext cx="2834640" cy="457200"/>
          </a:xfrm>
          <a:prstGeom prst="roundRect">
            <a:avLst>
              <a:gd name="adj" fmla="val 16000"/>
            </a:avLst>
          </a:prstGeom>
          <a:solidFill>
            <a:srgbClr val="5B6B7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8334756" y="2468880"/>
            <a:ext cx="2834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Wait and see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8334756" y="3108960"/>
            <a:ext cx="283464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Delay the decision and hope the pressure eases</a:t>
            </a:r>
            <a:endParaRPr lang="en-US" sz="13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65A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2377440"/>
            <a:ext cx="1188720" cy="1188720"/>
          </a:xfrm>
          <a:prstGeom prst="ellipse">
            <a:avLst/>
          </a:prstGeom>
          <a:solidFill>
            <a:srgbClr val="0B2C4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2377440"/>
            <a:ext cx="11887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2103120" y="23317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8FD7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2 OF 3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2103120" y="2697480"/>
            <a:ext cx="8686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IPv6 Address Basics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2103120" y="3429000"/>
            <a:ext cx="8686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Notation, format, and the two shortening rules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1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2 · IPV6 ADDRESS BASICS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TCP/IP model: IPv4 vs IPv6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IPv6 101  ·  Addressing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745236" y="1737360"/>
            <a:ext cx="5120640" cy="548640"/>
          </a:xfrm>
          <a:prstGeom prst="roundRect">
            <a:avLst>
              <a:gd name="adj" fmla="val 10000"/>
            </a:avLst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5236" y="1737360"/>
            <a:ext cx="5120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IPv4 - 32 bits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745236" y="2331720"/>
            <a:ext cx="5120640" cy="2926080"/>
          </a:xfrm>
          <a:prstGeom prst="roundRect">
            <a:avLst>
              <a:gd name="adj" fmla="val 1875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745236" y="2331720"/>
            <a:ext cx="5120640" cy="4180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ICMP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45236" y="2749731"/>
            <a:ext cx="5120640" cy="4180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IGMP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745236" y="3167743"/>
            <a:ext cx="5120640" cy="4180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IPSec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745236" y="3585754"/>
            <a:ext cx="5120640" cy="4180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745236" y="4003766"/>
            <a:ext cx="5120640" cy="4180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OSPF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745236" y="4421777"/>
            <a:ext cx="5120640" cy="4180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IS-IS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45236" y="4839789"/>
            <a:ext cx="5120640" cy="4180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mob. IP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323076" y="1737360"/>
            <a:ext cx="5120640" cy="54864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323076" y="1737360"/>
            <a:ext cx="5120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IPv6 - 128 bits</a:t>
            </a:r>
            <a:endParaRPr lang="en-US" sz="1700" dirty="0"/>
          </a:p>
        </p:txBody>
      </p:sp>
      <p:sp>
        <p:nvSpPr>
          <p:cNvPr id="18" name="Shape 16"/>
          <p:cNvSpPr/>
          <p:nvPr/>
        </p:nvSpPr>
        <p:spPr>
          <a:xfrm>
            <a:off x="6323076" y="2331720"/>
            <a:ext cx="5120640" cy="2926080"/>
          </a:xfrm>
          <a:prstGeom prst="roundRect">
            <a:avLst>
              <a:gd name="adj" fmla="val 1875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323076" y="2331720"/>
            <a:ext cx="5120640" cy="4180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ICMPv6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323076" y="2749731"/>
            <a:ext cx="5120640" cy="4180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MLD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323076" y="3167743"/>
            <a:ext cx="5120640" cy="4180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IPSec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323076" y="3585754"/>
            <a:ext cx="5120640" cy="4180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ND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323076" y="4003766"/>
            <a:ext cx="5120640" cy="4180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OSPFv3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323076" y="4421777"/>
            <a:ext cx="5120640" cy="4180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IS-IS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323076" y="4839789"/>
            <a:ext cx="5120640" cy="4180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mob. IP</a:t>
            </a:r>
            <a:endParaRPr lang="en-US" sz="13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2 · IPV6 ADDRESS BASICS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to write IPv6 addresses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IPv6 101  ·  Addressing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1737360"/>
            <a:ext cx="530352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IPv6 address is 128 bits long</a:t>
            </a:r>
            <a:endParaRPr lang="en-US" sz="16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That's 32 nibbles (4 bits each)</a:t>
            </a:r>
            <a:endParaRPr lang="en-US" sz="16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Written as 8 groups of 4 hex digits, separated by colons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Followed by /n for the prefix length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6492240" y="2103120"/>
            <a:ext cx="5120640" cy="914400"/>
          </a:xfrm>
          <a:prstGeom prst="roundRect">
            <a:avLst>
              <a:gd name="adj" fmla="val 8000"/>
            </a:avLst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92240" y="2103120"/>
            <a:ext cx="5120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hhhh:hhhh:hhhh:hhhh:hhhh:hhhh:hhhh:hhhh/n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492240" y="3291840"/>
            <a:ext cx="5120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 = hexadecimal digit [0–9, a–f]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= prefix length (decimal value)</a:t>
            </a:r>
            <a:endParaRPr lang="en-US" sz="14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2 · IPV6 ADDRESS BASICS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Full IPv6 address example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IPv6 101  ·  Addressing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48640" y="2743200"/>
            <a:ext cx="1306449" cy="822960"/>
          </a:xfrm>
          <a:prstGeom prst="roundRect">
            <a:avLst>
              <a:gd name="adj" fmla="val 6667"/>
            </a:avLst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48640" y="2743200"/>
            <a:ext cx="1306449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2001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1946529" y="2743200"/>
            <a:ext cx="1306449" cy="822960"/>
          </a:xfrm>
          <a:prstGeom prst="roundRect">
            <a:avLst>
              <a:gd name="adj" fmla="val 6667"/>
            </a:avLst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946529" y="2743200"/>
            <a:ext cx="1306449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4290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3344418" y="2743200"/>
            <a:ext cx="1306449" cy="822960"/>
          </a:xfrm>
          <a:prstGeom prst="roundRect">
            <a:avLst>
              <a:gd name="adj" fmla="val 6667"/>
            </a:avLst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344418" y="2743200"/>
            <a:ext cx="1306449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0010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742307" y="2743200"/>
            <a:ext cx="1306449" cy="822960"/>
          </a:xfrm>
          <a:prstGeom prst="roundRect">
            <a:avLst>
              <a:gd name="adj" fmla="val 6667"/>
            </a:avLst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742307" y="2743200"/>
            <a:ext cx="1306449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0249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6140196" y="2743200"/>
            <a:ext cx="1306449" cy="822960"/>
          </a:xfrm>
          <a:prstGeom prst="roundRect">
            <a:avLst>
              <a:gd name="adj" fmla="val 6667"/>
            </a:avLst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140196" y="2743200"/>
            <a:ext cx="1306449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bae8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7538085" y="2743200"/>
            <a:ext cx="1306449" cy="822960"/>
          </a:xfrm>
          <a:prstGeom prst="roundRect">
            <a:avLst>
              <a:gd name="adj" fmla="val 6667"/>
            </a:avLst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7538085" y="2743200"/>
            <a:ext cx="1306449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56ff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8935974" y="2743200"/>
            <a:ext cx="1306449" cy="822960"/>
          </a:xfrm>
          <a:prstGeom prst="roundRect">
            <a:avLst>
              <a:gd name="adj" fmla="val 6667"/>
            </a:avLst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8935974" y="2743200"/>
            <a:ext cx="1306449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fe4a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10333863" y="2743200"/>
            <a:ext cx="1306449" cy="822960"/>
          </a:xfrm>
          <a:prstGeom prst="roundRect">
            <a:avLst>
              <a:gd name="adj" fmla="val 6667"/>
            </a:avLst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10333863" y="2743200"/>
            <a:ext cx="1306449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ecfe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548640" y="3840480"/>
            <a:ext cx="1109167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4-hex group represents 16 bits - 8 groups × 16 bits = 128 bits total</a:t>
            </a:r>
            <a:endParaRPr lang="en-US" sz="13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2 · IPV6 ADDRESS BASICS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Rules for shortening IPv6 addresses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IPv6 101  ·  Addressing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48640" y="1920240"/>
            <a:ext cx="822960" cy="822960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48640" y="192024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1645920" y="1874520"/>
            <a:ext cx="98115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Zero Suppression rule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1645920" y="233172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Strip off all LEADING zeroes within each group.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548640" y="3749040"/>
            <a:ext cx="822960" cy="822960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48640" y="374904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1645920" y="3703320"/>
            <a:ext cx="98115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Zero Compression rule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1645920" y="416052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Replace ONE contiguous run of all-zero groups with ‘::’ - usable only once per address.</a:t>
            </a:r>
            <a:endParaRPr lang="en-US" sz="15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2 · IPV6 ADDRESS BASICS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Worked example: shortening an address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IPv6 101  ·  Addressing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2011680"/>
            <a:ext cx="1109167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1F293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2001:0000:0000:0249:0000:0000:0000:ecfe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6094476" y="2651760"/>
            <a:ext cx="0" cy="457200"/>
          </a:xfrm>
          <a:prstGeom prst="line">
            <a:avLst/>
          </a:prstGeom>
          <a:noFill/>
          <a:ln w="25400">
            <a:solidFill>
              <a:srgbClr val="5B6B79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3200400" y="3291840"/>
            <a:ext cx="5788152" cy="822960"/>
          </a:xfrm>
          <a:prstGeom prst="roundRect">
            <a:avLst>
              <a:gd name="adj" fmla="val 8889"/>
            </a:avLst>
          </a:prstGeom>
          <a:solidFill>
            <a:srgbClr val="E4F8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200400" y="3291840"/>
            <a:ext cx="5788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B3D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2001:0:0:249::ecfe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48640" y="4343400"/>
            <a:ext cx="1109167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 suppression applied to “0249” → “249”.  Zero compression applied once to the trailing all-zero groups → “::”</a:t>
            </a:r>
            <a:endParaRPr lang="en-US" sz="13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B2C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91440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6FC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5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5545836" y="1463040"/>
            <a:ext cx="1097280" cy="109728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545836" y="146304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?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1371600" y="2834640"/>
            <a:ext cx="9445752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does the Zero Suppression rule do?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A · IPV4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Subnetting Recap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IPv6 101  ·  Addressing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169164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CIDR notation: /n = number of network bits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745236" y="2377440"/>
            <a:ext cx="5120640" cy="2377440"/>
          </a:xfrm>
          <a:prstGeom prst="roundRect">
            <a:avLst>
              <a:gd name="adj" fmla="val 3846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45236" y="2651760"/>
            <a:ext cx="51206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2^(32-n)</a:t>
            </a:r>
            <a:endParaRPr lang="en-US" sz="3400" dirty="0"/>
          </a:p>
        </p:txBody>
      </p:sp>
      <p:sp>
        <p:nvSpPr>
          <p:cNvPr id="9" name="Text 7"/>
          <p:cNvSpPr/>
          <p:nvPr/>
        </p:nvSpPr>
        <p:spPr>
          <a:xfrm>
            <a:off x="745236" y="3657600"/>
            <a:ext cx="5120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addresses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323076" y="2377440"/>
            <a:ext cx="5120640" cy="2377440"/>
          </a:xfrm>
          <a:prstGeom prst="roundRect">
            <a:avLst>
              <a:gd name="adj" fmla="val 3846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323076" y="2651760"/>
            <a:ext cx="51206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2^(32-n) - 2</a:t>
            </a:r>
            <a:endParaRPr lang="en-US" sz="3400" dirty="0"/>
          </a:p>
        </p:txBody>
      </p:sp>
      <p:sp>
        <p:nvSpPr>
          <p:cNvPr id="12" name="Text 10"/>
          <p:cNvSpPr/>
          <p:nvPr/>
        </p:nvSpPr>
        <p:spPr>
          <a:xfrm>
            <a:off x="6323076" y="3657600"/>
            <a:ext cx="5120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Usable hosts</a:t>
            </a:r>
            <a:endParaRPr lang="en-US" sz="15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5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does the Zero Suppression rule do?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25856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25856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10312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Replaces contiguous all-zero groups with ::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20040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5584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5584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508760" y="320040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Strips off leading zeroes within each group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9768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5312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5312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9768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Removes trailing zeroes from an address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9496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5040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5040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9496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Merges two IPv6 addresses together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IPv6 101  ·  Addressing Fundamentals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1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5  ·  ANSWER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does the Zero Suppression rule do?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192274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192274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011680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Replaces contiguous all-zero groups with ::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122676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4F8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03270"/>
            <a:ext cx="512064" cy="512064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0327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✓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508760" y="3122676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Strips off leading zeroes within each group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33672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14266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4266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33672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Removes trailing zeroes from an address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44668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25262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2526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44668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Merges two IPv6 addresses together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 Suppression only removes LEADING zeroes inside a single group (e.g. 0249 -&gt; 249).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</a:t>
            </a:r>
            <a:endParaRPr lang="en-US" sz="1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0B2C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91440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6FC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6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5545836" y="1463040"/>
            <a:ext cx="1097280" cy="109728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545836" y="146304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?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1371600" y="2834640"/>
            <a:ext cx="9445752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does the Zero Compression rule do, and how many times can it be used in one address?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</a:t>
            </a:r>
            <a:endParaRPr lang="en-US" sz="1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6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does the Zero Compression rule do, and how many times can it be used in one address?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25856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25856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10312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Strips leading zeroes; unlimited uses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20040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5584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5584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508760" y="320040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Replaces one contiguous run of all-zero groups with ::, only once per address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9768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5312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5312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9768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Replaces every zero group with :: wherever it appears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9496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5040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5040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9496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doesn't apply to IPv6 addresses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IPv6 101  ·  Addressing Fundamentals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r>
            <a:endParaRPr lang="en-US" sz="10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6  ·  ANSWER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does the Zero Compression rule do, and how many times can it be used in one address?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192274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192274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011680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Strips leading zeroes; unlimited uses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122676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4F8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03270"/>
            <a:ext cx="512064" cy="512064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0327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✓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508760" y="3122676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Replaces one contiguous run of all-zero groups with ::, only once per address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33672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14266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4266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33672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Replaces every zero group with :: wherever it appears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44668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25262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2526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44668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doesn't apply to IPv6 addresses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Using '::' more than once makes the number of suppressed groups ambiguous - so it is allowed only ONCE per address.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10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0B2C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91440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6FC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7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5545836" y="1463040"/>
            <a:ext cx="1097280" cy="109728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545836" y="146304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?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1371600" y="2834640"/>
            <a:ext cx="9445752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Shorten this address: 2001:0DB8:0000:0000:0000:0000:1428:57ab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</a:t>
            </a:r>
            <a:endParaRPr lang="en-US" sz="10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7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Shorten this address: 2001:0DB8:0000:0000:0000:0000:1428:57ab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25856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25856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10312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2001:DB8::1428:57ab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20040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5584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5584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508760" y="320040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2001:0DB8::1428:57ab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9768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5312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5312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9768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2001:DB8:0:0:0:0:1428:57ab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9496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5040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5040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9496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2001::DB8::1428:57ab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IPv6 101  ·  Addressing Fundamentals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</a:t>
            </a:r>
            <a:endParaRPr lang="en-US" sz="10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7  ·  ANSWER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Shorten this address: 2001:0DB8:0000:0000:0000:0000:1428:57ab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4F8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192274"/>
            <a:ext cx="512064" cy="512064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192274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✓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508760" y="2011680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2001:DB8::1428:57ab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122676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03270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0327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508760" y="3122676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2001:0DB8::1428:57ab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33672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14266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4266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33672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2001:DB8:0:0:0:0:1428:57ab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44668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25262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2526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44668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2001::DB8::1428:57ab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Leading zero in 0DB8 is suppressed to DB8; the four contiguous zero groups compress to ::.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</a:t>
            </a:r>
            <a:endParaRPr lang="en-US" sz="10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0B2C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91440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6FC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8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5545836" y="1463040"/>
            <a:ext cx="1097280" cy="109728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545836" y="146304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?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1371600" y="2834640"/>
            <a:ext cx="9445752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Which of these is an INVALID shortened IPv6 address?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39</a:t>
            </a:r>
            <a:endParaRPr lang="en-US" sz="10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8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Which of these is an INVALID shortened IPv6 address?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25856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25856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10312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2001:db8::1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20040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5584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5584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508760" y="320040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fe80::1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9768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5312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5312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9768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2001::db8::1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9496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5040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5040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9496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::1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IPv6 101  ·  Addressing Fundamentals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2C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91440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6FC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5545836" y="1463040"/>
            <a:ext cx="1097280" cy="109728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545836" y="146304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?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1371600" y="2834640"/>
            <a:ext cx="9445752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many total IP addresses are in a /26 network?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8  ·  ANSWER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Which of these is an INVALID shortened IPv6 address?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192274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192274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011680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2001:db8::1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122676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03270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0327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508760" y="3122676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fe80::1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33672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4F8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14266"/>
            <a:ext cx="512064" cy="512064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4266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✓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1508760" y="4233672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2001::db8::1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44668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25262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2526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44668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::1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2001::db8::1 uses '::' twice - invalid, since the compressed group count becomes ambiguous.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41</a:t>
            </a:r>
            <a:endParaRPr lang="en-US" sz="10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065A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2377440"/>
            <a:ext cx="1188720" cy="1188720"/>
          </a:xfrm>
          <a:prstGeom prst="ellipse">
            <a:avLst/>
          </a:prstGeom>
          <a:solidFill>
            <a:srgbClr val="0B2C4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2377440"/>
            <a:ext cx="11887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2103120" y="23317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8FD7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3 OF 3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2103120" y="2697480"/>
            <a:ext cx="8686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IPv6 Address Types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2103120" y="3429000"/>
            <a:ext cx="8686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Unicast (GUA, LLA, ULA), multicast, and anycast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42</a:t>
            </a:r>
            <a:endParaRPr lang="en-US" sz="10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3 · IPV6 ADDRESS TYPES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There are 3 types of IPv6 addresses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IPv6 101  ·  Addressing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43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745236" y="2011680"/>
            <a:ext cx="3383280" cy="2377440"/>
          </a:xfrm>
          <a:prstGeom prst="roundRect">
            <a:avLst>
              <a:gd name="adj" fmla="val 3846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2025396" y="2286000"/>
            <a:ext cx="822960" cy="822960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025396" y="228600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745236" y="3246120"/>
            <a:ext cx="3383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Unicast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973836" y="3611880"/>
            <a:ext cx="2926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: 1 - delivered to exactly one interface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402836" y="2011680"/>
            <a:ext cx="3383280" cy="2377440"/>
          </a:xfrm>
          <a:prstGeom prst="roundRect">
            <a:avLst>
              <a:gd name="adj" fmla="val 3846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5682996" y="2286000"/>
            <a:ext cx="822960" cy="82296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5682996" y="228600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4402836" y="3246120"/>
            <a:ext cx="3383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Multicast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4631436" y="3611880"/>
            <a:ext cx="2926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: n - delivered to every member of a group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8060436" y="2011680"/>
            <a:ext cx="3383280" cy="2377440"/>
          </a:xfrm>
          <a:prstGeom prst="roundRect">
            <a:avLst>
              <a:gd name="adj" fmla="val 3846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9340596" y="2286000"/>
            <a:ext cx="822960" cy="822960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9340596" y="228600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2800" dirty="0"/>
          </a:p>
        </p:txBody>
      </p:sp>
      <p:sp>
        <p:nvSpPr>
          <p:cNvPr id="19" name="Text 17"/>
          <p:cNvSpPr/>
          <p:nvPr/>
        </p:nvSpPr>
        <p:spPr>
          <a:xfrm>
            <a:off x="8060436" y="3246120"/>
            <a:ext cx="3383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Anycast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8289036" y="3611880"/>
            <a:ext cx="2926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: closest - delivered to the nearest interface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466344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Note: there is no broadcast address (or broadcast communication) in IPv6</a:t>
            </a:r>
            <a:endParaRPr lang="en-US" sz="13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3 · IPV6 ADDRESS TYPES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 address has scope = extent of uniqueness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IPv6 101  ·  Addressing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44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745236" y="2103120"/>
            <a:ext cx="5120640" cy="2194560"/>
          </a:xfrm>
          <a:prstGeom prst="roundRect">
            <a:avLst>
              <a:gd name="adj" fmla="val 416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2939796" y="2377440"/>
            <a:ext cx="731520" cy="731520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939796" y="237744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745236" y="32461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Global scope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019556" y="3657600"/>
            <a:ext cx="4572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Unique across the entire internet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6323076" y="2103120"/>
            <a:ext cx="5120640" cy="2194560"/>
          </a:xfrm>
          <a:prstGeom prst="roundRect">
            <a:avLst>
              <a:gd name="adj" fmla="val 416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8517636" y="2377440"/>
            <a:ext cx="731520" cy="73152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8517636" y="237744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6323076" y="32461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Link-local scope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6597396" y="3657600"/>
            <a:ext cx="4572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Unique only within the local link/segment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48640" y="461772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Within a scope, an address can be used as a unique ID for an interface</a:t>
            </a:r>
            <a:endParaRPr lang="en-US" sz="13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3 · IPV6 ADDRESS TYPES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Global Unicast Addresses (GUA)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IPv6 101  ·  Addressing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48640" y="2194560"/>
            <a:ext cx="259961" cy="914400"/>
          </a:xfrm>
          <a:prstGeom prst="rect">
            <a:avLst/>
          </a:prstGeom>
          <a:solidFill>
            <a:srgbClr val="B23A4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48640" y="2194560"/>
            <a:ext cx="259961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001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75701" y="1828800"/>
            <a:ext cx="1005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bits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808601" y="2194560"/>
            <a:ext cx="3899416" cy="914400"/>
          </a:xfrm>
          <a:prstGeom prst="rect">
            <a:avLst/>
          </a:prstGeom>
          <a:solidFill>
            <a:srgbClr val="065A82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808601" y="2194560"/>
            <a:ext cx="3899416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Routing Prefix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808601" y="1828800"/>
            <a:ext cx="389941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bits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708017" y="2194560"/>
            <a:ext cx="1386459" cy="914400"/>
          </a:xfrm>
          <a:prstGeom prst="rect">
            <a:avLst/>
          </a:prstGeom>
          <a:solidFill>
            <a:srgbClr val="1C7293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708017" y="2194560"/>
            <a:ext cx="1386459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SubnetID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708017" y="1828800"/>
            <a:ext cx="1386459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64-n bits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094476" y="2194560"/>
            <a:ext cx="5545836" cy="914400"/>
          </a:xfrm>
          <a:prstGeom prst="rect">
            <a:avLst/>
          </a:prstGeom>
          <a:solidFill>
            <a:srgbClr val="5B6B79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094476" y="2194560"/>
            <a:ext cx="5545836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InterfaceID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094476" y="1828800"/>
            <a:ext cx="554583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64 bits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548640" y="365760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548640" y="3657600"/>
            <a:ext cx="1109167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2001:4290:10:249:bae8:56ff:fe4a:ecfe   (prefix range 2000::/3)</a:t>
            </a:r>
            <a:endParaRPr lang="en-US" sz="18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3 · IPV6 ADDRESS TYPES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Link-Local Addresses (LLA)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IPv6 101  ·  Addressing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46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48640" y="2194560"/>
            <a:ext cx="866537" cy="914400"/>
          </a:xfrm>
          <a:prstGeom prst="rect">
            <a:avLst/>
          </a:prstGeom>
          <a:solidFill>
            <a:srgbClr val="B23A4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48640" y="2194560"/>
            <a:ext cx="866537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1111111010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78988" y="1828800"/>
            <a:ext cx="1005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bits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1415177" y="2194560"/>
            <a:ext cx="4679299" cy="914400"/>
          </a:xfrm>
          <a:prstGeom prst="rect">
            <a:avLst/>
          </a:prstGeom>
          <a:solidFill>
            <a:srgbClr val="065A82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415177" y="2194560"/>
            <a:ext cx="4679299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415177" y="1828800"/>
            <a:ext cx="4679299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54 bits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094476" y="2194560"/>
            <a:ext cx="5545836" cy="914400"/>
          </a:xfrm>
          <a:prstGeom prst="rect">
            <a:avLst/>
          </a:prstGeom>
          <a:solidFill>
            <a:srgbClr val="1C7293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094476" y="2194560"/>
            <a:ext cx="5545836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InterfaceID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094476" y="1828800"/>
            <a:ext cx="554583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64 bits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48640" y="365760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548640" y="3657600"/>
            <a:ext cx="1109167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fe80:0000:0000:0000:bae8:56ff:fe4a:ecfe   (prefix fe80::/10)</a:t>
            </a:r>
            <a:endParaRPr lang="en-US" sz="18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3 · IPV6 ADDRESS TYPES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Link-local reachability and ScopeID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IPv6 101  ·  Addressing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47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1783080"/>
            <a:ext cx="11091672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interface can have the same fe80:: prefix - it's only unique per link</a:t>
            </a:r>
            <a:endParaRPr lang="en-US" sz="16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router with multiple links doesn't know which interface to send a link-local packet out of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must additionally specify the egress interface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48640" y="3931920"/>
            <a:ext cx="11091672" cy="731520"/>
          </a:xfrm>
          <a:prstGeom prst="roundRect">
            <a:avLst>
              <a:gd name="adj" fmla="val 10000"/>
            </a:avLst>
          </a:prstGeom>
          <a:solidFill>
            <a:srgbClr val="0B2C4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48640" y="3931920"/>
            <a:ext cx="1109167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ping fe80::1   →   which interface does the router send it out of?</a:t>
            </a:r>
            <a:endParaRPr lang="en-US" sz="15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3 · IPV6 ADDRESS TYPES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Unique Local Addresses (ULA)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IPv6 101  ·  Addressing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49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48640" y="2194560"/>
            <a:ext cx="693230" cy="914400"/>
          </a:xfrm>
          <a:prstGeom prst="rect">
            <a:avLst/>
          </a:prstGeom>
          <a:solidFill>
            <a:srgbClr val="B23A4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48640" y="2194560"/>
            <a:ext cx="69323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1111 110L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392335" y="1828800"/>
            <a:ext cx="1005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bits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1241870" y="2194560"/>
            <a:ext cx="4852607" cy="914400"/>
          </a:xfrm>
          <a:prstGeom prst="rect">
            <a:avLst/>
          </a:prstGeom>
          <a:solidFill>
            <a:srgbClr val="065A82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241870" y="2194560"/>
            <a:ext cx="4852607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SubnetID (0)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241869" y="1828800"/>
            <a:ext cx="4852607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56 bits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094476" y="2194560"/>
            <a:ext cx="5545836" cy="914400"/>
          </a:xfrm>
          <a:prstGeom prst="rect">
            <a:avLst/>
          </a:prstGeom>
          <a:solidFill>
            <a:srgbClr val="1C7293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094476" y="2194560"/>
            <a:ext cx="5545836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InterfaceID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094476" y="1828800"/>
            <a:ext cx="554583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64 bits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48640" y="365760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548640" y="3657600"/>
            <a:ext cx="1109167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fc00::/7  -  L=0 unassigned, L=1 → fd00::/8 (free-use self-assignment)</a:t>
            </a:r>
            <a:endParaRPr lang="en-US" sz="18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3 · IPV6 ADDRESS TYPES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Generating the InterfaceID (IID)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IPv6 101  ·  Addressing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39496" y="2011680"/>
            <a:ext cx="2606040" cy="2743200"/>
          </a:xfrm>
          <a:prstGeom prst="roundRect">
            <a:avLst>
              <a:gd name="adj" fmla="val 350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522476" y="2240280"/>
            <a:ext cx="640080" cy="640080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522476" y="224028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676656" y="3017520"/>
            <a:ext cx="2331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Static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722376" y="3429000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Manually configured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722376" y="4114800"/>
            <a:ext cx="2240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Servers, router interfaces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3374136" y="2011680"/>
            <a:ext cx="2606040" cy="2743200"/>
          </a:xfrm>
          <a:prstGeom prst="roundRect">
            <a:avLst>
              <a:gd name="adj" fmla="val 350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4357116" y="2240280"/>
            <a:ext cx="640080" cy="640080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357116" y="224028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3511296" y="3017520"/>
            <a:ext cx="2331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EUI-64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3557016" y="3429000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Derived from the MAC address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3557016" y="4114800"/>
            <a:ext cx="2240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Automatically configured hosts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6208776" y="2011680"/>
            <a:ext cx="2606040" cy="2743200"/>
          </a:xfrm>
          <a:prstGeom prst="roundRect">
            <a:avLst>
              <a:gd name="adj" fmla="val 350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7191756" y="2240280"/>
            <a:ext cx="640080" cy="640080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7191756" y="224028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6345936" y="3017520"/>
            <a:ext cx="2331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Cryptographic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6391656" y="3429000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Derived using cryptographic functions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6391656" y="4114800"/>
            <a:ext cx="2240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Automatically configured hosts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9043416" y="2011680"/>
            <a:ext cx="2606040" cy="2743200"/>
          </a:xfrm>
          <a:prstGeom prst="roundRect">
            <a:avLst>
              <a:gd name="adj" fmla="val 350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10026396" y="2240280"/>
            <a:ext cx="640080" cy="640080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10026396" y="224028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9180576" y="3017520"/>
            <a:ext cx="2331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Pseudo-random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9226296" y="3429000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Randomly generated, changes over time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9226296" y="4114800"/>
            <a:ext cx="2240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Automatically configured hosts</a:t>
            </a:r>
            <a:endParaRPr lang="en-US" sz="105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3 · IPV6 ADDRESS TYPES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EUI-64 InterfaceIDs are generated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IPv6 101  ·  Addressing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51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48640" y="1783080"/>
            <a:ext cx="457200" cy="45720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48640" y="17830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234440" y="1709928"/>
            <a:ext cx="5486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 address (48 bits)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492240" y="1554480"/>
            <a:ext cx="5120640" cy="594360"/>
          </a:xfrm>
          <a:prstGeom prst="roundRect">
            <a:avLst>
              <a:gd name="adj" fmla="val 9231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492240" y="1554480"/>
            <a:ext cx="51206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F293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00:90:27:17:FC:0F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548640" y="3200400"/>
            <a:ext cx="457200" cy="45720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48640" y="32004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234440" y="3127248"/>
            <a:ext cx="5486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Insert FFFE at the midpoint (→ 64 bits)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492240" y="2971800"/>
            <a:ext cx="5120640" cy="594360"/>
          </a:xfrm>
          <a:prstGeom prst="roundRect">
            <a:avLst>
              <a:gd name="adj" fmla="val 9231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492240" y="2971800"/>
            <a:ext cx="51206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F293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00:90:27:FF:FE:17:FC:0F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548640" y="4617720"/>
            <a:ext cx="457200" cy="45720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48640" y="46177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234440" y="4544568"/>
            <a:ext cx="5486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Flip the U/L bit (unique MAC → 0→1 in 7th bit)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6492240" y="4389120"/>
            <a:ext cx="5120640" cy="594360"/>
          </a:xfrm>
          <a:prstGeom prst="roundRect">
            <a:avLst>
              <a:gd name="adj" fmla="val 9231"/>
            </a:avLst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492240" y="4389120"/>
            <a:ext cx="51206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02:90:27:FF:FE:17:FC:0F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many total IP addresses are in a /26 network?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25856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25856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10312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20040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5584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5584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508760" y="320040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64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9768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5312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5312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9768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128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9496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5040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5040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9496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256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IPv6 101  ·  Addressing Fundamentals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3 · IPV6 ADDRESS TYPES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Important well-known addresses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IPv6 101  ·  Addressing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52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48640" y="1828800"/>
            <a:ext cx="2377440" cy="1005840"/>
          </a:xfrm>
          <a:prstGeom prst="roundRect">
            <a:avLst>
              <a:gd name="adj" fmla="val 7273"/>
            </a:avLst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48640" y="1828800"/>
            <a:ext cx="23774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::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3200400" y="1828800"/>
            <a:ext cx="843991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Unspecified address - host has no IPv6 address; never used as a destination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48640" y="3200400"/>
            <a:ext cx="2377440" cy="1005840"/>
          </a:xfrm>
          <a:prstGeom prst="roundRect">
            <a:avLst>
              <a:gd name="adj" fmla="val 7273"/>
            </a:avLst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48640" y="3200400"/>
            <a:ext cx="23774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::/0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3200400" y="3200400"/>
            <a:ext cx="843991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Represents all IPv6 addresses (default route)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48640" y="4572000"/>
            <a:ext cx="2377440" cy="1005840"/>
          </a:xfrm>
          <a:prstGeom prst="roundRect">
            <a:avLst>
              <a:gd name="adj" fmla="val 7273"/>
            </a:avLst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548640" y="4572000"/>
            <a:ext cx="23774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::1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3200400" y="4572000"/>
            <a:ext cx="843991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loopback address - must never be forwarded outside the node</a:t>
            </a:r>
            <a:endParaRPr lang="en-US" sz="14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3 · IPV6 ADDRESS TYPES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Anycast addresses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IPv6 101  ·  Addressing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53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1828800"/>
            <a:ext cx="530352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same unicast address is assigned to multiple interfaces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Anycast packets are delivered to the topologically closest interface holding that address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8549640" y="2880360"/>
            <a:ext cx="457200" cy="457200"/>
          </a:xfrm>
          <a:prstGeom prst="ellipse">
            <a:avLst/>
          </a:prstGeom>
          <a:solidFill>
            <a:srgbClr val="B23A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10058400" y="1920240"/>
            <a:ext cx="365760" cy="365760"/>
          </a:xfrm>
          <a:prstGeom prst="ellipse">
            <a:avLst/>
          </a:prstGeom>
          <a:solidFill>
            <a:srgbClr val="C9D3D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10332720" y="2834640"/>
            <a:ext cx="365760" cy="365760"/>
          </a:xfrm>
          <a:prstGeom prst="ellipse">
            <a:avLst/>
          </a:prstGeom>
          <a:solidFill>
            <a:srgbClr val="C9D3D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9966960" y="3931920"/>
            <a:ext cx="365760" cy="365760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8778240" y="3108960"/>
            <a:ext cx="1371600" cy="1005840"/>
          </a:xfrm>
          <a:prstGeom prst="line">
            <a:avLst/>
          </a:prstGeom>
          <a:noFill/>
          <a:ln w="25400">
            <a:solidFill>
              <a:srgbClr val="B23A48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7040880" y="3749040"/>
            <a:ext cx="365760" cy="365760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8778240" y="3108960"/>
            <a:ext cx="0" cy="822960"/>
          </a:xfrm>
          <a:prstGeom prst="line">
            <a:avLst/>
          </a:prstGeom>
          <a:noFill/>
          <a:ln w="25400">
            <a:solidFill>
              <a:srgbClr val="B23A48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7132320" y="2103120"/>
            <a:ext cx="365760" cy="365760"/>
          </a:xfrm>
          <a:prstGeom prst="ellipse">
            <a:avLst/>
          </a:prstGeom>
          <a:solidFill>
            <a:srgbClr val="C9D3D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766560" y="4663440"/>
            <a:ext cx="4206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Anycast packets reach the nearest green node, not all of them</a:t>
            </a:r>
            <a:endParaRPr lang="en-US" sz="11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3 · IPV6 ADDRESS TYPES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Multicast addresses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IPv6 101  ·  Addressing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54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48640" y="2194560"/>
            <a:ext cx="1232408" cy="914400"/>
          </a:xfrm>
          <a:prstGeom prst="rect">
            <a:avLst/>
          </a:prstGeom>
          <a:solidFill>
            <a:srgbClr val="B23A4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48640" y="2194560"/>
            <a:ext cx="1232408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11111111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48640" y="1828800"/>
            <a:ext cx="123240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bits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1781048" y="2194560"/>
            <a:ext cx="616204" cy="914400"/>
          </a:xfrm>
          <a:prstGeom prst="rect">
            <a:avLst/>
          </a:prstGeom>
          <a:solidFill>
            <a:srgbClr val="065A82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781048" y="2194560"/>
            <a:ext cx="61620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flags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586230" y="1828800"/>
            <a:ext cx="1005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4b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2397252" y="2194560"/>
            <a:ext cx="616204" cy="914400"/>
          </a:xfrm>
          <a:prstGeom prst="rect">
            <a:avLst/>
          </a:prstGeom>
          <a:solidFill>
            <a:srgbClr val="1C7293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2397252" y="2194560"/>
            <a:ext cx="61620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2202434" y="1828800"/>
            <a:ext cx="1005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4b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013456" y="2194560"/>
            <a:ext cx="5545836" cy="914400"/>
          </a:xfrm>
          <a:prstGeom prst="rect">
            <a:avLst/>
          </a:prstGeom>
          <a:solidFill>
            <a:srgbClr val="5B6B79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3013456" y="2194560"/>
            <a:ext cx="5545836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 prefix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3013456" y="1828800"/>
            <a:ext cx="554583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64 bits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8559292" y="2194560"/>
            <a:ext cx="3081020" cy="914400"/>
          </a:xfrm>
          <a:prstGeom prst="rect">
            <a:avLst/>
          </a:prstGeom>
          <a:solidFill>
            <a:srgbClr val="02C39A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8559292" y="2194560"/>
            <a:ext cx="30810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groupID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8559292" y="1828800"/>
            <a:ext cx="30810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 bits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548640" y="365760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0B2C4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548640" y="3657600"/>
            <a:ext cx="1109167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All multicast addresses fall in the range ff00::/8</a:t>
            </a:r>
            <a:endParaRPr lang="en-US" sz="18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3 · IPV6 ADDRESS TYPES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Well-known multicast scopes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IPv6 101  ·  Addressing Fundamentals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48640" y="1920240"/>
            <a:ext cx="3105668" cy="457200"/>
          </a:xfrm>
          <a:prstGeom prst="rect">
            <a:avLst/>
          </a:prstGeom>
          <a:solidFill>
            <a:srgbClr val="065A82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48640" y="1920240"/>
            <a:ext cx="31056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Bits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3654308" y="1920240"/>
            <a:ext cx="1996501" cy="457200"/>
          </a:xfrm>
          <a:prstGeom prst="rect">
            <a:avLst/>
          </a:prstGeom>
          <a:solidFill>
            <a:srgbClr val="065A82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654308" y="1920240"/>
            <a:ext cx="1996501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Hex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650809" y="1920240"/>
            <a:ext cx="5989503" cy="457200"/>
          </a:xfrm>
          <a:prstGeom prst="rect">
            <a:avLst/>
          </a:prstGeom>
          <a:solidFill>
            <a:srgbClr val="065A82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650809" y="1920240"/>
            <a:ext cx="5989503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Scope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48640" y="2377440"/>
            <a:ext cx="3105668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548640" y="2377440"/>
            <a:ext cx="310566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0001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3654308" y="2377440"/>
            <a:ext cx="1996501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654308" y="2377440"/>
            <a:ext cx="1996501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5650809" y="2377440"/>
            <a:ext cx="5989503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650809" y="2377440"/>
            <a:ext cx="5989503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Interface-local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548640" y="2944368"/>
            <a:ext cx="3105668" cy="566928"/>
          </a:xfrm>
          <a:prstGeom prst="rect">
            <a:avLst/>
          </a:prstGeom>
          <a:solidFill>
            <a:srgbClr val="EEF3F6"/>
          </a:solidFill>
          <a:ln w="12700">
            <a:solidFill>
              <a:srgbClr val="DD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548640" y="2944368"/>
            <a:ext cx="310566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0010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3654308" y="2944368"/>
            <a:ext cx="1996501" cy="566928"/>
          </a:xfrm>
          <a:prstGeom prst="rect">
            <a:avLst/>
          </a:prstGeom>
          <a:solidFill>
            <a:srgbClr val="EEF3F6"/>
          </a:solidFill>
          <a:ln w="12700">
            <a:solidFill>
              <a:srgbClr val="DD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3654308" y="2944368"/>
            <a:ext cx="1996501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5650809" y="2944368"/>
            <a:ext cx="5989503" cy="566928"/>
          </a:xfrm>
          <a:prstGeom prst="rect">
            <a:avLst/>
          </a:prstGeom>
          <a:solidFill>
            <a:srgbClr val="EEF3F6"/>
          </a:solidFill>
          <a:ln w="12700">
            <a:solidFill>
              <a:srgbClr val="DD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5650809" y="2944368"/>
            <a:ext cx="5989503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Link-local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548640" y="3511296"/>
            <a:ext cx="3105668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548640" y="3511296"/>
            <a:ext cx="310566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0100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3654308" y="3511296"/>
            <a:ext cx="1996501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3654308" y="3511296"/>
            <a:ext cx="1996501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5650809" y="3511296"/>
            <a:ext cx="5989503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5650809" y="3511296"/>
            <a:ext cx="5989503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Admin-local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548640" y="4078224"/>
            <a:ext cx="3105668" cy="566928"/>
          </a:xfrm>
          <a:prstGeom prst="rect">
            <a:avLst/>
          </a:prstGeom>
          <a:solidFill>
            <a:srgbClr val="EEF3F6"/>
          </a:solidFill>
          <a:ln w="12700">
            <a:solidFill>
              <a:srgbClr val="DD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548640" y="4078224"/>
            <a:ext cx="310566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0101</a:t>
            </a:r>
            <a:endParaRPr lang="en-US" sz="1300" dirty="0"/>
          </a:p>
        </p:txBody>
      </p:sp>
      <p:sp>
        <p:nvSpPr>
          <p:cNvPr id="32" name="Shape 30"/>
          <p:cNvSpPr/>
          <p:nvPr/>
        </p:nvSpPr>
        <p:spPr>
          <a:xfrm>
            <a:off x="3654308" y="4078224"/>
            <a:ext cx="1996501" cy="566928"/>
          </a:xfrm>
          <a:prstGeom prst="rect">
            <a:avLst/>
          </a:prstGeom>
          <a:solidFill>
            <a:srgbClr val="EEF3F6"/>
          </a:solidFill>
          <a:ln w="12700">
            <a:solidFill>
              <a:srgbClr val="DD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3654308" y="4078224"/>
            <a:ext cx="1996501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/>
          </a:p>
        </p:txBody>
      </p:sp>
      <p:sp>
        <p:nvSpPr>
          <p:cNvPr id="34" name="Shape 32"/>
          <p:cNvSpPr/>
          <p:nvPr/>
        </p:nvSpPr>
        <p:spPr>
          <a:xfrm>
            <a:off x="5650809" y="4078224"/>
            <a:ext cx="5989503" cy="566928"/>
          </a:xfrm>
          <a:prstGeom prst="rect">
            <a:avLst/>
          </a:prstGeom>
          <a:solidFill>
            <a:srgbClr val="EEF3F6"/>
          </a:solidFill>
          <a:ln w="12700">
            <a:solidFill>
              <a:srgbClr val="DD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5650809" y="4078224"/>
            <a:ext cx="5989503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Site-local</a:t>
            </a:r>
            <a:endParaRPr lang="en-US" sz="1300" dirty="0"/>
          </a:p>
        </p:txBody>
      </p:sp>
      <p:sp>
        <p:nvSpPr>
          <p:cNvPr id="36" name="Shape 34"/>
          <p:cNvSpPr/>
          <p:nvPr/>
        </p:nvSpPr>
        <p:spPr>
          <a:xfrm>
            <a:off x="548640" y="4645152"/>
            <a:ext cx="3105668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548640" y="4645152"/>
            <a:ext cx="310566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1000</a:t>
            </a:r>
            <a:endParaRPr lang="en-US" sz="1300" dirty="0"/>
          </a:p>
        </p:txBody>
      </p:sp>
      <p:sp>
        <p:nvSpPr>
          <p:cNvPr id="38" name="Shape 36"/>
          <p:cNvSpPr/>
          <p:nvPr/>
        </p:nvSpPr>
        <p:spPr>
          <a:xfrm>
            <a:off x="3654308" y="4645152"/>
            <a:ext cx="1996501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7"/>
          <p:cNvSpPr/>
          <p:nvPr/>
        </p:nvSpPr>
        <p:spPr>
          <a:xfrm>
            <a:off x="3654308" y="4645152"/>
            <a:ext cx="1996501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300" dirty="0"/>
          </a:p>
        </p:txBody>
      </p:sp>
      <p:sp>
        <p:nvSpPr>
          <p:cNvPr id="40" name="Shape 38"/>
          <p:cNvSpPr/>
          <p:nvPr/>
        </p:nvSpPr>
        <p:spPr>
          <a:xfrm>
            <a:off x="5650809" y="4645152"/>
            <a:ext cx="5989503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5650809" y="4645152"/>
            <a:ext cx="5989503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Organization-local</a:t>
            </a:r>
            <a:endParaRPr lang="en-US" sz="1300" dirty="0"/>
          </a:p>
        </p:txBody>
      </p:sp>
      <p:sp>
        <p:nvSpPr>
          <p:cNvPr id="42" name="Shape 40"/>
          <p:cNvSpPr/>
          <p:nvPr/>
        </p:nvSpPr>
        <p:spPr>
          <a:xfrm>
            <a:off x="548640" y="5212080"/>
            <a:ext cx="3105668" cy="566928"/>
          </a:xfrm>
          <a:prstGeom prst="rect">
            <a:avLst/>
          </a:prstGeom>
          <a:solidFill>
            <a:srgbClr val="EEF3F6"/>
          </a:solidFill>
          <a:ln w="12700">
            <a:solidFill>
              <a:srgbClr val="DD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41"/>
          <p:cNvSpPr/>
          <p:nvPr/>
        </p:nvSpPr>
        <p:spPr>
          <a:xfrm>
            <a:off x="548640" y="5212080"/>
            <a:ext cx="310566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1110</a:t>
            </a:r>
            <a:endParaRPr lang="en-US" sz="1300" dirty="0"/>
          </a:p>
        </p:txBody>
      </p:sp>
      <p:sp>
        <p:nvSpPr>
          <p:cNvPr id="44" name="Shape 42"/>
          <p:cNvSpPr/>
          <p:nvPr/>
        </p:nvSpPr>
        <p:spPr>
          <a:xfrm>
            <a:off x="3654308" y="5212080"/>
            <a:ext cx="1996501" cy="566928"/>
          </a:xfrm>
          <a:prstGeom prst="rect">
            <a:avLst/>
          </a:prstGeom>
          <a:solidFill>
            <a:srgbClr val="EEF3F6"/>
          </a:solidFill>
          <a:ln w="12700">
            <a:solidFill>
              <a:srgbClr val="DD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43"/>
          <p:cNvSpPr/>
          <p:nvPr/>
        </p:nvSpPr>
        <p:spPr>
          <a:xfrm>
            <a:off x="3654308" y="5212080"/>
            <a:ext cx="1996501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</a:t>
            </a:r>
            <a:endParaRPr lang="en-US" sz="1300" dirty="0"/>
          </a:p>
        </p:txBody>
      </p:sp>
      <p:sp>
        <p:nvSpPr>
          <p:cNvPr id="46" name="Shape 44"/>
          <p:cNvSpPr/>
          <p:nvPr/>
        </p:nvSpPr>
        <p:spPr>
          <a:xfrm>
            <a:off x="5650809" y="5212080"/>
            <a:ext cx="5989503" cy="566928"/>
          </a:xfrm>
          <a:prstGeom prst="rect">
            <a:avLst/>
          </a:prstGeom>
          <a:solidFill>
            <a:srgbClr val="EEF3F6"/>
          </a:solidFill>
          <a:ln w="12700">
            <a:solidFill>
              <a:srgbClr val="DDE5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45"/>
          <p:cNvSpPr/>
          <p:nvPr/>
        </p:nvSpPr>
        <p:spPr>
          <a:xfrm>
            <a:off x="5650809" y="5212080"/>
            <a:ext cx="5989503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</a:t>
            </a:r>
            <a:endParaRPr lang="en-US" sz="13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6">
    <p:bg>
      <p:bgPr>
        <a:solidFill>
          <a:srgbClr val="0B2C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91440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6FC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9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5545836" y="1463040"/>
            <a:ext cx="1097280" cy="109728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545836" y="146304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?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1371600" y="2834640"/>
            <a:ext cx="9445752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many types of IPv6 addresses are there?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56</a:t>
            </a:r>
            <a:endParaRPr lang="en-US" sz="10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9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many types of IPv6 addresses are there?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25856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25856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10312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2 - Unicast, Multicast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20040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5584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5584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508760" y="320040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3 - Unicast, Multicast, Anycast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9768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5312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5312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9768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4 - including Broadcast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9496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5040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5040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9496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IPv6 101  ·  Addressing Fundamentals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57</a:t>
            </a:r>
            <a:endParaRPr lang="en-US" sz="10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9  ·  ANSWER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many types of IPv6 addresses are there?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192274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192274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011680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2 - Unicast, Multicast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122676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4F8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03270"/>
            <a:ext cx="512064" cy="512064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0327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✓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508760" y="3122676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3 - Unicast, Multicast, Anycast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33672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14266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4266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33672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4 - including Broadcast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44668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25262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2526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44668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has exactly 3 address types. There is no broadcast address in IPv6.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58</a:t>
            </a:r>
            <a:endParaRPr lang="en-US" sz="10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9">
    <p:bg>
      <p:bgPr>
        <a:solidFill>
          <a:srgbClr val="0B2C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91440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6FC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10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5545836" y="1463040"/>
            <a:ext cx="1097280" cy="109728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545836" y="146304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?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1371600" y="2834640"/>
            <a:ext cx="9445752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True or False: IPv6 still supports broadcast addresses like IPv4.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59</a:t>
            </a:r>
            <a:endParaRPr lang="en-US" sz="100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10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True or False: IPv6 still supports broadcast addresses like IPv4.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11091672" cy="1920240"/>
          </a:xfrm>
          <a:prstGeom prst="roundRect">
            <a:avLst>
              <a:gd name="adj" fmla="val 3810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80720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80720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103120"/>
            <a:ext cx="9811512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True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4297680"/>
            <a:ext cx="11091672" cy="1920240"/>
          </a:xfrm>
          <a:prstGeom prst="roundRect">
            <a:avLst>
              <a:gd name="adj" fmla="val 3810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500176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500176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508760" y="4297680"/>
            <a:ext cx="9811512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False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IPv6 101  ·  Addressing Fundamentals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</a:t>
            </a:r>
            <a:endParaRPr lang="en-US" sz="100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10  ·  ANSWER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True or False: IPv6 still supports broadcast addresses like IPv4.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11091672" cy="1984248"/>
          </a:xfrm>
          <a:prstGeom prst="roundRect">
            <a:avLst>
              <a:gd name="adj" fmla="val 368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747772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74777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011680"/>
            <a:ext cx="9811512" cy="1984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True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4233672"/>
            <a:ext cx="11091672" cy="1984248"/>
          </a:xfrm>
          <a:prstGeom prst="roundRect">
            <a:avLst>
              <a:gd name="adj" fmla="val 3687"/>
            </a:avLst>
          </a:prstGeom>
          <a:solidFill>
            <a:srgbClr val="E4F8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4969764"/>
            <a:ext cx="512064" cy="512064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4969764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✓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508760" y="4233672"/>
            <a:ext cx="9811512" cy="1984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False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False - multicast addresses replace the role broadcast played in IPv4.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61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  ·  ANSWER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many total IP addresses are in a /26 network?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192274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192274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011680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122676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4F8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03270"/>
            <a:ext cx="512064" cy="512064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0327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✓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508760" y="3122676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64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33672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14266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4266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33672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128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44668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25262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2526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44668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256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2^(32-26) = 2^6 = 64 total addresses.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2">
    <p:bg>
      <p:bgPr>
        <a:solidFill>
          <a:srgbClr val="0B2C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91440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6FC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11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5545836" y="1463040"/>
            <a:ext cx="1097280" cy="109728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545836" y="146304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?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1371600" y="2834640"/>
            <a:ext cx="9445752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the prefix range for Global Unicast Addresses (GUA)?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62</a:t>
            </a:r>
            <a:endParaRPr lang="en-US" sz="10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11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the prefix range for Global Unicast Addresses (GUA)?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25856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25856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10312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fe80::/10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20040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5584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5584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508760" y="320040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fc00::/7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9768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5312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5312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9768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2000::/3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9496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5040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5040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9496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ff00::/8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IPv6 101  ·  Addressing Fundamentals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63</a:t>
            </a:r>
            <a:endParaRPr lang="en-US" sz="100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11  ·  ANSWER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the prefix range for Global Unicast Addresses (GUA)?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192274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192274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011680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fe80::/10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122676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03270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0327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508760" y="3122676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fc00::/7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33672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4F8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14266"/>
            <a:ext cx="512064" cy="512064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4266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✓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1508760" y="4233672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2000::/3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44668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25262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2526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44668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ff00::/8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Unicast Addresses fall in the 2000::/3 range.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64</a:t>
            </a:r>
            <a:endParaRPr lang="en-US" sz="1000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5">
    <p:bg>
      <p:bgPr>
        <a:solidFill>
          <a:srgbClr val="0B2C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91440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6FC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12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5545836" y="1463040"/>
            <a:ext cx="1097280" cy="109728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545836" y="146304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?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1371600" y="2834640"/>
            <a:ext cx="9445752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the prefix for Link-Local Addresses (LLA)?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65</a:t>
            </a:r>
            <a:endParaRPr lang="en-US" sz="1000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12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the prefix for Link-Local Addresses (LLA)?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25856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25856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10312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2000::/3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20040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5584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5584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508760" y="320040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fe80::/10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9768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5312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5312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9768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fc00::/7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9496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5040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5040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9496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::1/128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IPv6 101  ·  Addressing Fundamentals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66</a:t>
            </a:r>
            <a:endParaRPr lang="en-US" sz="1000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12  ·  ANSWER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the prefix for Link-Local Addresses (LLA)?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192274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192274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011680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2000::/3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122676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4F8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03270"/>
            <a:ext cx="512064" cy="512064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0327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✓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508760" y="3122676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fe80::/10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33672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14266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4266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33672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fc00::/7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44668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25262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2526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44668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::1/128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Link-Local Addresses always begin with fe80::/10.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67</a:t>
            </a:r>
            <a:endParaRPr lang="en-US" sz="1000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8">
    <p:bg>
      <p:bgPr>
        <a:solidFill>
          <a:srgbClr val="0B2C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91440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6FC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13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5545836" y="1463040"/>
            <a:ext cx="1097280" cy="109728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545836" y="146304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?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1371600" y="2834640"/>
            <a:ext cx="9445752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the prefix range for Unique Local Addresses (ULA)?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68</a:t>
            </a:r>
            <a:endParaRPr lang="en-US" sz="1000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13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the prefix range for Unique Local Addresses (ULA)?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25856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25856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10312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fe80::/10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20040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5584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5584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508760" y="320040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fc00::/7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9768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5312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5312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9768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2000::/3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9496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5040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5040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9496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ff00::/8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IPv6 101  ·  Addressing Fundamentals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69</a:t>
            </a:r>
            <a:endParaRPr lang="en-US" sz="1000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13  ·  ANSWER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the prefix range for Unique Local Addresses (ULA)?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192274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192274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011680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fe80::/10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122676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4F8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03270"/>
            <a:ext cx="512064" cy="512064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0327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✓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508760" y="3122676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fc00::/7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33672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14266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4266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33672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2000::/3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44668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25262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2526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44668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ff00::/8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ULAs use the fc00::/7 range (fd00::/8 in practice, for free-use self-assignment).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</a:t>
            </a:r>
            <a:endParaRPr lang="en-US" sz="1000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1">
    <p:bg>
      <p:bgPr>
        <a:solidFill>
          <a:srgbClr val="0B2C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91440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6FC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14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5545836" y="1463040"/>
            <a:ext cx="1097280" cy="109728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545836" y="146304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?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1371600" y="2834640"/>
            <a:ext cx="9445752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Which prefix range is used for IPv6 multicast traffic?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71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2C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91440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6FC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2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5545836" y="1463040"/>
            <a:ext cx="1097280" cy="109728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545836" y="146304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?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1371600" y="2834640"/>
            <a:ext cx="9445752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many usable host addresses are in that same /26 network?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14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Which prefix range is used for IPv6 multicast traffic?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25856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25856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10312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2000::/3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20040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5584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5584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508760" y="320040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fe80::/10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9768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5312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5312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9768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ff00::/8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9496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5040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5040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9496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fc00::/7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IPv6 101  ·  Addressing Fundamentals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72</a:t>
            </a:r>
            <a:endParaRPr lang="en-US" sz="1000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14  ·  ANSWER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Which prefix range is used for IPv6 multicast traffic?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192274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192274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011680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2000::/3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122676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03270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0327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508760" y="3122676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fe80::/10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33672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4F8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14266"/>
            <a:ext cx="512064" cy="512064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4266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✓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1508760" y="4233672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ff00::/8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44668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25262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2526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44668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fc00::/7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multicast addresses fall within ff00::/8.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73</a:t>
            </a:r>
            <a:endParaRPr lang="en-US" sz="1000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4">
    <p:bg>
      <p:bgPr>
        <a:solidFill>
          <a:srgbClr val="0B2C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91440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6FC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15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5545836" y="1463040"/>
            <a:ext cx="1097280" cy="109728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545836" y="146304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?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1371600" y="2834640"/>
            <a:ext cx="9445752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does the address ::1 represent?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74</a:t>
            </a:r>
            <a:endParaRPr lang="en-US" sz="1000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15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does the address ::1 represent?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25856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25856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10312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IPv6 addresses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20040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5584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5584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508760" y="320040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host with no address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9768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5312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5312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9768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loopback interface (like 127.0.0.1 in IPv4)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9496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5040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5040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9496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global unicast prefix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IPv6 101  ·  Addressing Fundamentals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75</a:t>
            </a:r>
            <a:endParaRPr lang="en-US" sz="1000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15  ·  ANSWER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does the address ::1 represent?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192274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192274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011680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IPv6 addresses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122676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03270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0327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508760" y="3122676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host with no address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33672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4F8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14266"/>
            <a:ext cx="512064" cy="512064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4266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✓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1508760" y="4233672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loopback interface (like 127.0.0.1 in IPv4)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44668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25262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2526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44668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global unicast prefix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::1 is the IPv6 loopback address and must never be forwarded outside the node.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76</a:t>
            </a:r>
            <a:endParaRPr lang="en-US" sz="1000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7">
    <p:bg>
      <p:bgPr>
        <a:solidFill>
          <a:srgbClr val="0B2C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91440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6FC7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16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5545836" y="1463040"/>
            <a:ext cx="1097280" cy="109728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545836" y="146304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?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1371600" y="2834640"/>
            <a:ext cx="9445752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Which of the following is a valid method for generating an Interface ID (IID)?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77</a:t>
            </a:r>
            <a:endParaRPr lang="en-US" sz="1000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16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Which of the following is a valid method for generating an Interface ID (IID)?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25856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25856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10312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EUI-64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20040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5584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5584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508760" y="320040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Static / manual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9768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5312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5312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9768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Pseudo-random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9496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5040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5040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9496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of the above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IPv6 101  ·  Addressing Fundamentals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78</a:t>
            </a:r>
            <a:endParaRPr lang="en-US" sz="1000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16  ·  ANSWER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Which of the following is a valid method for generating an Interface ID (IID)?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192274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192274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011680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EUI-64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122676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03270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0327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508760" y="3122676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Static / manual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33672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14266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4266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33672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Pseudo-random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44668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4F8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25262"/>
            <a:ext cx="512064" cy="512064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2526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✓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1508760" y="5344668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of the above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four methods - static, EUI-64, cryptographic, and pseudo-random - are valid ways to generate an IID.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79</a:t>
            </a:r>
            <a:endParaRPr lang="en-US" sz="1000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3">
    <p:bg>
      <p:bgPr>
        <a:solidFill>
          <a:srgbClr val="0B2C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2011680"/>
            <a:ext cx="5486400" cy="5486400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2743200"/>
            <a:ext cx="11091672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Questions?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548640" y="3840480"/>
            <a:ext cx="1109167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  -  IPv6 Workshop  ·  SomNOG-ISOC Somalia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83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2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many usable host addresses are in that same /26 network?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25856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25856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10312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64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20040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5584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5584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508760" y="320040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62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9768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5312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5312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9768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94960"/>
            <a:ext cx="11091672" cy="822960"/>
          </a:xfrm>
          <a:prstGeom prst="roundRect">
            <a:avLst>
              <a:gd name="adj" fmla="val 8889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50408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5040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94960"/>
            <a:ext cx="981151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126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IPv6 101  ·  Addressing Fundamentals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916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2  ·  ANSWER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109167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C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many usable host addresses are in that same /26 network?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192274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192274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508760" y="2011680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64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122676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4F8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3303270"/>
            <a:ext cx="512064" cy="512064"/>
          </a:xfrm>
          <a:prstGeom prst="ellipse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330327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✓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508760" y="3122676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3D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62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48640" y="4233672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77240" y="4414266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4266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08760" y="4233672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5344668"/>
            <a:ext cx="11091672" cy="873252"/>
          </a:xfrm>
          <a:prstGeom prst="roundRect">
            <a:avLst>
              <a:gd name="adj" fmla="val 8377"/>
            </a:avLst>
          </a:prstGeom>
          <a:solidFill>
            <a:srgbClr val="EEF3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777240" y="5525262"/>
            <a:ext cx="512064" cy="51206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77240" y="5525262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508760" y="5344668"/>
            <a:ext cx="9811512" cy="8732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126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548640" y="6446520"/>
            <a:ext cx="110916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64 total minus the network address and the broadcast address = 62 usable hosts.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274552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1966</TotalTime>
  <Words>3125</Words>
  <Application>Microsoft Macintosh PowerPoint</Application>
  <PresentationFormat>Custom</PresentationFormat>
  <Paragraphs>859</Paragraphs>
  <Slides>78</Slides>
  <Notes>78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78</vt:i4>
      </vt:variant>
    </vt:vector>
  </HeadingPairs>
  <TitlesOfParts>
    <vt:vector size="83" baseType="lpstr">
      <vt:lpstr>Arial</vt:lpstr>
      <vt:lpstr>Calibri</vt:lpstr>
      <vt:lpstr>Cambria</vt:lpstr>
      <vt:lpstr>Courier New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Mohamed Bile</cp:lastModifiedBy>
  <cp:revision>9</cp:revision>
  <dcterms:created xsi:type="dcterms:W3CDTF">2026-07-21T06:49:31Z</dcterms:created>
  <dcterms:modified xsi:type="dcterms:W3CDTF">2026-07-28T17:12:22Z</dcterms:modified>
</cp:coreProperties>
</file>