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A538-113D-381B-B0DF-E3815814F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DFF71D-2040-510D-5E06-E146BBBED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F7E54E-8292-C47C-2590-979F27DA8994}"/>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5" name="Footer Placeholder 4">
            <a:extLst>
              <a:ext uri="{FF2B5EF4-FFF2-40B4-BE49-F238E27FC236}">
                <a16:creationId xmlns:a16="http://schemas.microsoft.com/office/drawing/2014/main" id="{5D33B714-4EAA-BA6C-BBF7-8E263F1C8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D3972-7208-9637-7CFD-D53CB34062CA}"/>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405940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262E-2170-9BF1-BAB9-196681E4E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36F10B-62D6-1D8F-92AC-08BF84A76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9129E-6DFD-2BD2-8927-150047D18CB7}"/>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5" name="Footer Placeholder 4">
            <a:extLst>
              <a:ext uri="{FF2B5EF4-FFF2-40B4-BE49-F238E27FC236}">
                <a16:creationId xmlns:a16="http://schemas.microsoft.com/office/drawing/2014/main" id="{8AA4FAD5-8620-A930-11FA-A3BB6D6EB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7DB6C-55C1-0080-6C06-FC0700C311EE}"/>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274561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52484D-26BD-89B4-1A26-229994EB8C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3088F-0817-AE93-76F2-7CA6911ADD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B2950-3DE5-0DEE-54F0-48E974EB74AE}"/>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5" name="Footer Placeholder 4">
            <a:extLst>
              <a:ext uri="{FF2B5EF4-FFF2-40B4-BE49-F238E27FC236}">
                <a16:creationId xmlns:a16="http://schemas.microsoft.com/office/drawing/2014/main" id="{6248B33F-FD52-EEA6-3222-4E1DA50C8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2736C-13D8-6A0D-D07D-239BE7671B3B}"/>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328711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7022-997A-4185-DAEB-F467F535B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EDF34-5597-A539-5FE8-512198BD88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26739-9602-42B7-99C6-BC6CF792733E}"/>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5" name="Footer Placeholder 4">
            <a:extLst>
              <a:ext uri="{FF2B5EF4-FFF2-40B4-BE49-F238E27FC236}">
                <a16:creationId xmlns:a16="http://schemas.microsoft.com/office/drawing/2014/main" id="{51F7BB45-79CC-69A2-392B-AE174EEE4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6E95B-D142-AE03-D8DB-841748AB0065}"/>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197047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3DCA-D2A2-C6F6-3E99-596545C04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452165-1CD3-408D-3DF8-8C7740468D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827F50-AB7D-2D00-8DD6-5CC0F235D45A}"/>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5" name="Footer Placeholder 4">
            <a:extLst>
              <a:ext uri="{FF2B5EF4-FFF2-40B4-BE49-F238E27FC236}">
                <a16:creationId xmlns:a16="http://schemas.microsoft.com/office/drawing/2014/main" id="{8FEEAE04-B687-6510-B4E5-9E9726F19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A98C8-E57D-D089-5D8A-2E94E3077F34}"/>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278682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6689-3765-F8A0-3201-71695B0CD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DD665-8F5B-6D7C-D1D3-E4CEE954F0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EAEED5-D286-CD88-A765-CFCD9BE9C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1B3E74-0136-A5BA-6150-147C7AF8EA2E}"/>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6" name="Footer Placeholder 5">
            <a:extLst>
              <a:ext uri="{FF2B5EF4-FFF2-40B4-BE49-F238E27FC236}">
                <a16:creationId xmlns:a16="http://schemas.microsoft.com/office/drawing/2014/main" id="{717DC9A3-A6F2-9B25-57A8-DA7668D61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BD7AB-1244-9C49-C2FE-6AF7A2F66518}"/>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239286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926-3813-E969-6F37-50D3FAB978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7C6E59-4A6F-C35A-4452-8D32562F1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5FBEE-42EE-447C-06BB-86D38E4F55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F1ED30-0416-878A-821B-4122B1DAC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E12F1-A995-8741-456B-E34BAAC785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C43E8-1D1E-B7B1-3813-40D68FC70871}"/>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8" name="Footer Placeholder 7">
            <a:extLst>
              <a:ext uri="{FF2B5EF4-FFF2-40B4-BE49-F238E27FC236}">
                <a16:creationId xmlns:a16="http://schemas.microsoft.com/office/drawing/2014/main" id="{A2FB9C86-95F3-1940-58C7-F40F3A5FA4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69074D-EB2E-2626-8885-49547C25778E}"/>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45438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1773-05FF-E654-0B0F-4F6623DCEE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22816E-F448-6420-74FE-4F30F4579587}"/>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4" name="Footer Placeholder 3">
            <a:extLst>
              <a:ext uri="{FF2B5EF4-FFF2-40B4-BE49-F238E27FC236}">
                <a16:creationId xmlns:a16="http://schemas.microsoft.com/office/drawing/2014/main" id="{8021506E-EAFB-9930-3DE3-65D915B609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F23672-46E9-669D-3F51-73F8305D1E4B}"/>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270902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B6C9E-AD3D-B062-1981-A0D04D1E2AFC}"/>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3" name="Footer Placeholder 2">
            <a:extLst>
              <a:ext uri="{FF2B5EF4-FFF2-40B4-BE49-F238E27FC236}">
                <a16:creationId xmlns:a16="http://schemas.microsoft.com/office/drawing/2014/main" id="{137543E7-393E-64BC-ACA4-BE219A87D9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AEF024-F928-8B4C-6962-1DC74832BB2D}"/>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381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F91C-20DB-8B37-93E4-80003F333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58C515-83BF-3B54-0B75-292D82C06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B7D25A-F1C4-B239-94B0-14E57D8FF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C701-445E-56E8-EEC8-390EBB5B455C}"/>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6" name="Footer Placeholder 5">
            <a:extLst>
              <a:ext uri="{FF2B5EF4-FFF2-40B4-BE49-F238E27FC236}">
                <a16:creationId xmlns:a16="http://schemas.microsoft.com/office/drawing/2014/main" id="{BF83E7AA-3944-0857-3865-FDD1C175B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B2D53-C347-5C7D-FA13-11090BA3A3B5}"/>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334291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C21F-FC7F-1755-F9D1-34139E870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BA7898-A62C-B535-EF62-9D08BF514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D4F4F4-4968-9668-E106-9708E203D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087263-137D-0F28-955B-35A5822C32C5}"/>
              </a:ext>
            </a:extLst>
          </p:cNvPr>
          <p:cNvSpPr>
            <a:spLocks noGrp="1"/>
          </p:cNvSpPr>
          <p:nvPr>
            <p:ph type="dt" sz="half" idx="10"/>
          </p:nvPr>
        </p:nvSpPr>
        <p:spPr/>
        <p:txBody>
          <a:bodyPr/>
          <a:lstStyle/>
          <a:p>
            <a:fld id="{E8F68532-7BD0-47A8-96B1-D804A042D5CE}" type="datetimeFigureOut">
              <a:rPr lang="en-US" smtClean="0"/>
              <a:t>2/14/2023</a:t>
            </a:fld>
            <a:endParaRPr lang="en-US"/>
          </a:p>
        </p:txBody>
      </p:sp>
      <p:sp>
        <p:nvSpPr>
          <p:cNvPr id="6" name="Footer Placeholder 5">
            <a:extLst>
              <a:ext uri="{FF2B5EF4-FFF2-40B4-BE49-F238E27FC236}">
                <a16:creationId xmlns:a16="http://schemas.microsoft.com/office/drawing/2014/main" id="{2732F50D-7D40-3034-0219-E63C1BD5D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D1CD7-2736-A8EF-61DB-7A00B67F9EAF}"/>
              </a:ext>
            </a:extLst>
          </p:cNvPr>
          <p:cNvSpPr>
            <a:spLocks noGrp="1"/>
          </p:cNvSpPr>
          <p:nvPr>
            <p:ph type="sldNum" sz="quarter" idx="12"/>
          </p:nvPr>
        </p:nvSpPr>
        <p:spPr/>
        <p:txBody>
          <a:bodyPr/>
          <a:lstStyle/>
          <a:p>
            <a:fld id="{A18701A0-92CA-4D37-9FBB-2F16EF845B74}" type="slidenum">
              <a:rPr lang="en-US" smtClean="0"/>
              <a:t>‹#›</a:t>
            </a:fld>
            <a:endParaRPr lang="en-US"/>
          </a:p>
        </p:txBody>
      </p:sp>
    </p:spTree>
    <p:extLst>
      <p:ext uri="{BB962C8B-B14F-4D97-AF65-F5344CB8AC3E}">
        <p14:creationId xmlns:p14="http://schemas.microsoft.com/office/powerpoint/2010/main" val="32072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5BF54-CC92-8CAA-653A-CF6D58918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716E4A-D76C-0DE1-DF08-A39148780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DB244-DDEB-5302-4370-2CEE5243A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68532-7BD0-47A8-96B1-D804A042D5CE}" type="datetimeFigureOut">
              <a:rPr lang="en-US" smtClean="0"/>
              <a:t>2/14/2023</a:t>
            </a:fld>
            <a:endParaRPr lang="en-US"/>
          </a:p>
        </p:txBody>
      </p:sp>
      <p:sp>
        <p:nvSpPr>
          <p:cNvPr id="5" name="Footer Placeholder 4">
            <a:extLst>
              <a:ext uri="{FF2B5EF4-FFF2-40B4-BE49-F238E27FC236}">
                <a16:creationId xmlns:a16="http://schemas.microsoft.com/office/drawing/2014/main" id="{205A5385-3082-CB63-49C1-BCA44A567F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38665C-A064-4F44-0E1A-79C29BBF56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701A0-92CA-4D37-9FBB-2F16EF845B74}" type="slidenum">
              <a:rPr lang="en-US" smtClean="0"/>
              <a:t>‹#›</a:t>
            </a:fld>
            <a:endParaRPr lang="en-US"/>
          </a:p>
        </p:txBody>
      </p:sp>
    </p:spTree>
    <p:extLst>
      <p:ext uri="{BB962C8B-B14F-4D97-AF65-F5344CB8AC3E}">
        <p14:creationId xmlns:p14="http://schemas.microsoft.com/office/powerpoint/2010/main" val="57625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6.jpeg"/><Relationship Id="rId10" Type="http://schemas.openxmlformats.org/officeDocument/2006/relationships/image" Target="../media/image13.svg"/><Relationship Id="rId4" Type="http://schemas.openxmlformats.org/officeDocument/2006/relationships/image" Target="../media/image15.svg"/><Relationship Id="rId9" Type="http://schemas.openxmlformats.org/officeDocument/2006/relationships/image" Target="../media/image12.pn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6"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jpe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6.jpe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6.png"/><Relationship Id="rId10" Type="http://schemas.openxmlformats.org/officeDocument/2006/relationships/image" Target="../media/image6.jpeg"/><Relationship Id="rId4" Type="http://schemas.openxmlformats.org/officeDocument/2006/relationships/image" Target="../media/image25.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6.jpe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svg"/><Relationship Id="rId9" Type="http://schemas.openxmlformats.org/officeDocument/2006/relationships/image" Target="../media/image20.png"/><Relationship Id="rId1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6.jpe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6.jpeg"/><Relationship Id="rId5" Type="http://schemas.openxmlformats.org/officeDocument/2006/relationships/image" Target="../media/image25.pn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5.png"/><Relationship Id="rId5" Type="http://schemas.openxmlformats.org/officeDocument/2006/relationships/image" Target="../media/image25.pn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jpeg"/><Relationship Id="rId4" Type="http://schemas.openxmlformats.org/officeDocument/2006/relationships/image" Target="../media/image24.png"/><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6.png"/><Relationship Id="rId10" Type="http://schemas.openxmlformats.org/officeDocument/2006/relationships/image" Target="../media/image6.jpeg"/><Relationship Id="rId4" Type="http://schemas.openxmlformats.org/officeDocument/2006/relationships/image" Target="../media/image35.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6.jpe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6.jpeg"/><Relationship Id="rId10" Type="http://schemas.openxmlformats.org/officeDocument/2006/relationships/image" Target="../media/image13.svg"/><Relationship Id="rId4" Type="http://schemas.openxmlformats.org/officeDocument/2006/relationships/image" Target="../media/image15.svg"/><Relationship Id="rId9" Type="http://schemas.openxmlformats.org/officeDocument/2006/relationships/image" Target="../media/image12.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12.png"/><Relationship Id="rId17" Type="http://schemas.openxmlformats.org/officeDocument/2006/relationships/image" Target="../media/image6.jpeg"/><Relationship Id="rId2" Type="http://schemas.openxmlformats.org/officeDocument/2006/relationships/image" Target="../media/image7.jpe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svg"/><Relationship Id="rId5" Type="http://schemas.openxmlformats.org/officeDocument/2006/relationships/image" Target="../media/image16.png"/><Relationship Id="rId15" Type="http://schemas.openxmlformats.org/officeDocument/2006/relationships/image" Target="../media/image22.svg"/><Relationship Id="rId10" Type="http://schemas.openxmlformats.org/officeDocument/2006/relationships/image" Target="../media/image10.png"/><Relationship Id="rId4" Type="http://schemas.openxmlformats.org/officeDocument/2006/relationships/image" Target="../media/image15.svg"/><Relationship Id="rId9" Type="http://schemas.openxmlformats.org/officeDocument/2006/relationships/image" Target="../media/image9.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svg"/><Relationship Id="rId5" Type="http://schemas.openxmlformats.org/officeDocument/2006/relationships/image" Target="../media/image16.png"/><Relationship Id="rId1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15.svg"/><Relationship Id="rId9" Type="http://schemas.openxmlformats.org/officeDocument/2006/relationships/image" Target="../media/image9.sv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6.jpeg"/><Relationship Id="rId10" Type="http://schemas.openxmlformats.org/officeDocument/2006/relationships/image" Target="../media/image13.svg"/><Relationship Id="rId4" Type="http://schemas.openxmlformats.org/officeDocument/2006/relationships/image" Target="../media/image15.svg"/><Relationship Id="rId9" Type="http://schemas.openxmlformats.org/officeDocument/2006/relationships/image" Target="../media/image12.pn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6.jpeg"/><Relationship Id="rId10" Type="http://schemas.openxmlformats.org/officeDocument/2006/relationships/image" Target="../media/image13.svg"/><Relationship Id="rId4" Type="http://schemas.openxmlformats.org/officeDocument/2006/relationships/image" Target="../media/image15.svg"/><Relationship Id="rId9" Type="http://schemas.openxmlformats.org/officeDocument/2006/relationships/image" Target="../media/image12.pn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l="8333" r="8333"/>
          <a:stretch>
            <a:fillRect/>
          </a:stretch>
        </p:blipFill>
        <p:spPr>
          <a:xfrm>
            <a:off x="0" y="0"/>
            <a:ext cx="12192000" cy="6858000"/>
          </a:xfrm>
          <a:prstGeom prst="rect">
            <a:avLst/>
          </a:prstGeom>
        </p:spPr>
      </p:pic>
      <p:grpSp>
        <p:nvGrpSpPr>
          <p:cNvPr id="3" name="Group 3"/>
          <p:cNvGrpSpPr>
            <a:grpSpLocks noChangeAspect="1"/>
          </p:cNvGrpSpPr>
          <p:nvPr/>
        </p:nvGrpSpPr>
        <p:grpSpPr>
          <a:xfrm>
            <a:off x="6138996" y="31137"/>
            <a:ext cx="6826863" cy="6826863"/>
            <a:chOff x="0" y="0"/>
            <a:chExt cx="6350000" cy="6350000"/>
          </a:xfrm>
        </p:grpSpPr>
        <p:sp>
          <p:nvSpPr>
            <p:cNvPr id="4" name="Freeform 4"/>
            <p:cNvSpPr/>
            <p:nvPr/>
          </p:nvSpPr>
          <p:spPr>
            <a:xfrm>
              <a:off x="0" y="0"/>
              <a:ext cx="6350000" cy="6350000"/>
            </a:xfrm>
            <a:custGeom>
              <a:avLst/>
              <a:gdLst/>
              <a:ahLst/>
              <a:cxnLst/>
              <a:rect l="l" t="t" r="r" b="b"/>
              <a:pathLst>
                <a:path w="6350000" h="6350000">
                  <a:moveTo>
                    <a:pt x="0" y="6350000"/>
                  </a:moveTo>
                  <a:lnTo>
                    <a:pt x="6350000" y="6350000"/>
                  </a:lnTo>
                  <a:lnTo>
                    <a:pt x="6350000" y="0"/>
                  </a:lnTo>
                  <a:cubicBezTo>
                    <a:pt x="2843530" y="0"/>
                    <a:pt x="0" y="2843530"/>
                    <a:pt x="0" y="6350000"/>
                  </a:cubicBezTo>
                  <a:close/>
                </a:path>
              </a:pathLst>
            </a:custGeom>
            <a:blipFill>
              <a:blip r:embed="rId3"/>
              <a:stretch>
                <a:fillRect l="-55394" r="-10198" b="-24608"/>
              </a:stretch>
            </a:blipFill>
          </p:spPr>
        </p:sp>
      </p:grpSp>
      <p:sp>
        <p:nvSpPr>
          <p:cNvPr id="6" name="TextBox 6"/>
          <p:cNvSpPr txBox="1"/>
          <p:nvPr/>
        </p:nvSpPr>
        <p:spPr>
          <a:xfrm>
            <a:off x="411888" y="5913969"/>
            <a:ext cx="6043886" cy="446148"/>
          </a:xfrm>
          <a:prstGeom prst="rect">
            <a:avLst/>
          </a:prstGeom>
        </p:spPr>
        <p:txBody>
          <a:bodyPr lIns="0" tIns="0" rIns="0" bIns="0" rtlCol="0" anchor="t">
            <a:spAutoFit/>
          </a:bodyPr>
          <a:lstStyle/>
          <a:p>
            <a:pPr algn="just">
              <a:lnSpc>
                <a:spcPts val="3734"/>
              </a:lnSpc>
            </a:pPr>
            <a:r>
              <a:rPr lang="en-US" sz="2667" spc="-80">
                <a:solidFill>
                  <a:srgbClr val="000000"/>
                </a:solidFill>
                <a:latin typeface="Open Sauce SemiBold" panose="00000700000000000000"/>
              </a:rPr>
              <a:t>Mohamud Mohamed Siad</a:t>
            </a:r>
          </a:p>
        </p:txBody>
      </p:sp>
      <p:sp>
        <p:nvSpPr>
          <p:cNvPr id="7" name="AutoShape 7"/>
          <p:cNvSpPr/>
          <p:nvPr/>
        </p:nvSpPr>
        <p:spPr>
          <a:xfrm rot="5404299">
            <a:off x="-833567" y="3028841"/>
            <a:ext cx="2538535" cy="0"/>
          </a:xfrm>
          <a:prstGeom prst="line">
            <a:avLst/>
          </a:prstGeom>
          <a:ln w="66675" cap="flat">
            <a:solidFill>
              <a:srgbClr val="000000"/>
            </a:solidFill>
            <a:prstDash val="solid"/>
            <a:headEnd type="none" w="sm" len="sm"/>
            <a:tailEnd type="none" w="sm" len="sm"/>
          </a:ln>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88085" y="2193730"/>
            <a:ext cx="1523915" cy="1714673"/>
          </a:xfrm>
          <a:prstGeom prst="rect">
            <a:avLst/>
          </a:prstGeom>
        </p:spPr>
      </p:pic>
      <p:pic>
        <p:nvPicPr>
          <p:cNvPr id="10" name="Picture 1" descr="Picture 1">
            <a:extLst>
              <a:ext uri="{FF2B5EF4-FFF2-40B4-BE49-F238E27FC236}">
                <a16:creationId xmlns:a16="http://schemas.microsoft.com/office/drawing/2014/main" id="{8CB3D679-F0A0-D619-19A2-EACFC31CA369}"/>
              </a:ext>
            </a:extLst>
          </p:cNvPr>
          <p:cNvPicPr>
            <a:picLocks noChangeAspect="1"/>
          </p:cNvPicPr>
          <p:nvPr/>
        </p:nvPicPr>
        <p:blipFill>
          <a:blip r:embed="rId6"/>
          <a:stretch>
            <a:fillRect/>
          </a:stretch>
        </p:blipFill>
        <p:spPr>
          <a:xfrm>
            <a:off x="832688" y="289517"/>
            <a:ext cx="1415007" cy="592702"/>
          </a:xfrm>
          <a:prstGeom prst="rect">
            <a:avLst/>
          </a:prstGeom>
          <a:ln w="12700">
            <a:miter lim="400000"/>
            <a:headEnd/>
            <a:tailEnd/>
          </a:ln>
        </p:spPr>
      </p:pic>
      <p:pic>
        <p:nvPicPr>
          <p:cNvPr id="11" name="Picture 8" descr="Picture 8">
            <a:extLst>
              <a:ext uri="{FF2B5EF4-FFF2-40B4-BE49-F238E27FC236}">
                <a16:creationId xmlns:a16="http://schemas.microsoft.com/office/drawing/2014/main" id="{90509AD6-F5C9-71F4-49FF-1CCDAE9D26F5}"/>
              </a:ext>
            </a:extLst>
          </p:cNvPr>
          <p:cNvPicPr>
            <a:picLocks noChangeAspect="1"/>
          </p:cNvPicPr>
          <p:nvPr/>
        </p:nvPicPr>
        <p:blipFill>
          <a:blip r:embed="rId7"/>
          <a:stretch>
            <a:fillRect/>
          </a:stretch>
        </p:blipFill>
        <p:spPr>
          <a:xfrm>
            <a:off x="5181600" y="201020"/>
            <a:ext cx="2261062" cy="687204"/>
          </a:xfrm>
          <a:prstGeom prst="rect">
            <a:avLst/>
          </a:prstGeom>
          <a:ln w="12700">
            <a:miter lim="400000"/>
            <a:headEnd/>
            <a:tailEnd/>
          </a:ln>
        </p:spPr>
      </p:pic>
      <p:sp>
        <p:nvSpPr>
          <p:cNvPr id="12" name="Subtitle 2">
            <a:extLst>
              <a:ext uri="{FF2B5EF4-FFF2-40B4-BE49-F238E27FC236}">
                <a16:creationId xmlns:a16="http://schemas.microsoft.com/office/drawing/2014/main" id="{E232727E-00A4-245A-B55A-32157E4E653E}"/>
              </a:ext>
            </a:extLst>
          </p:cNvPr>
          <p:cNvSpPr txBox="1">
            <a:spLocks/>
          </p:cNvSpPr>
          <p:nvPr/>
        </p:nvSpPr>
        <p:spPr>
          <a:xfrm>
            <a:off x="457200" y="1753447"/>
            <a:ext cx="5124534" cy="2640753"/>
          </a:xfrm>
          <a:prstGeom prst="rect">
            <a:avLst/>
          </a:prstGeom>
          <a:solidFill>
            <a:schemeClr val="accent2"/>
          </a:solidFill>
          <a:ln w="9525">
            <a:solidFill>
              <a:srgbClr val="3399FF"/>
            </a:solidFill>
            <a:round/>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sz="2200">
                <a:latin typeface="Andes"/>
                <a:ea typeface="Andes"/>
                <a:cs typeface="Andes"/>
                <a:sym typeface="Andes"/>
              </a:defRPr>
            </a:pPr>
            <a:endParaRPr lang="en-US" sz="1467" dirty="0">
              <a:solidFill>
                <a:schemeClr val="bg1"/>
              </a:solidFill>
              <a:latin typeface="Tw Cen MT" panose="020B0602020104020603" pitchFamily="34" charset="0"/>
              <a:ea typeface="Andes"/>
              <a:cs typeface="Andes"/>
              <a:sym typeface="Andes"/>
            </a:endParaRPr>
          </a:p>
          <a:p>
            <a:pPr>
              <a:lnSpc>
                <a:spcPts val="5860"/>
              </a:lnSpc>
            </a:pPr>
            <a:r>
              <a:rPr lang="en-US" sz="3600" dirty="0">
                <a:solidFill>
                  <a:srgbClr val="FFFFFF"/>
                </a:solidFill>
                <a:latin typeface="Tw Cen MT"/>
                <a:sym typeface="Calibri" panose="020F0502020204030204"/>
              </a:rPr>
              <a:t>Library Resources and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3276139"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School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libraries</a:t>
            </a:r>
          </a:p>
        </p:txBody>
      </p:sp>
      <p:sp>
        <p:nvSpPr>
          <p:cNvPr id="10" name="TextBox 10"/>
          <p:cNvSpPr txBox="1"/>
          <p:nvPr/>
        </p:nvSpPr>
        <p:spPr>
          <a:xfrm>
            <a:off x="1299932" y="2881030"/>
            <a:ext cx="9114989" cy="1843262"/>
          </a:xfrm>
          <a:prstGeom prst="rect">
            <a:avLst/>
          </a:prstGeom>
        </p:spPr>
        <p:txBody>
          <a:bodyPr lIns="0" tIns="0" rIns="0" bIns="0" rtlCol="0" anchor="t">
            <a:spAutoFit/>
          </a:bodyPr>
          <a:lstStyle/>
          <a:p>
            <a:pPr algn="just">
              <a:lnSpc>
                <a:spcPts val="2857"/>
              </a:lnSpc>
            </a:pPr>
            <a:r>
              <a:rPr lang="en-US" sz="2267" spc="-45">
                <a:solidFill>
                  <a:srgbClr val="000000"/>
                </a:solidFill>
                <a:latin typeface="Open Sauce" panose="00000500000000000000"/>
              </a:rPr>
              <a:t>Are usually part of a school system, and serve students between Kindergarten and grade 12. </a:t>
            </a:r>
          </a:p>
          <a:p>
            <a:pPr algn="just">
              <a:lnSpc>
                <a:spcPts val="2857"/>
              </a:lnSpc>
            </a:pPr>
            <a:endParaRPr lang="en-US" sz="2267" spc="-45">
              <a:solidFill>
                <a:srgbClr val="000000"/>
              </a:solidFill>
              <a:latin typeface="Open Sauce" panose="00000500000000000000"/>
            </a:endParaRPr>
          </a:p>
          <a:p>
            <a:pPr algn="just">
              <a:lnSpc>
                <a:spcPts val="2857"/>
              </a:lnSpc>
            </a:pPr>
            <a:r>
              <a:rPr lang="en-US" sz="2267" spc="-45">
                <a:solidFill>
                  <a:srgbClr val="000000"/>
                </a:solidFill>
                <a:latin typeface="Open Sauce" panose="00000500000000000000"/>
              </a:rPr>
              <a:t>Many are called media centers, and librarians are often required to have a second degree in education or a certificate in school media.</a:t>
            </a:r>
          </a:p>
        </p:txBody>
      </p:sp>
      <p:pic>
        <p:nvPicPr>
          <p:cNvPr id="11" name="Picture 11"/>
          <p:cNvPicPr>
            <a:picLocks noChangeAspect="1"/>
          </p:cNvPicPr>
          <p:nvPr/>
        </p:nvPicPr>
        <p:blipFill>
          <a:blip r:embed="rId11">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12">
            <a:alphaModFix amt="9999"/>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B845F0AB-7D68-8357-61F4-EAD337798D2A}"/>
              </a:ext>
            </a:extLst>
          </p:cNvPr>
          <p:cNvPicPr>
            <a:picLocks noChangeAspect="1"/>
          </p:cNvPicPr>
          <p:nvPr/>
        </p:nvPicPr>
        <p:blipFill>
          <a:blip r:embed="rId14"/>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B6EDCDCA-EFAF-4F2E-3557-3AF1D27F9E83}"/>
              </a:ext>
            </a:extLst>
          </p:cNvPr>
          <p:cNvPicPr>
            <a:picLocks noChangeAspect="1"/>
          </p:cNvPicPr>
          <p:nvPr/>
        </p:nvPicPr>
        <p:blipFill>
          <a:blip r:embed="rId15"/>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3276139"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Academic</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libraries</a:t>
            </a:r>
          </a:p>
        </p:txBody>
      </p:sp>
      <p:sp>
        <p:nvSpPr>
          <p:cNvPr id="10" name="TextBox 10"/>
          <p:cNvSpPr txBox="1"/>
          <p:nvPr/>
        </p:nvSpPr>
        <p:spPr>
          <a:xfrm>
            <a:off x="1299932" y="2881029"/>
            <a:ext cx="9114989" cy="2587055"/>
          </a:xfrm>
          <a:prstGeom prst="rect">
            <a:avLst/>
          </a:prstGeom>
        </p:spPr>
        <p:txBody>
          <a:bodyPr lIns="0" tIns="0" rIns="0" bIns="0" rtlCol="0" anchor="t">
            <a:spAutoFit/>
          </a:bodyPr>
          <a:lstStyle/>
          <a:p>
            <a:pPr algn="just">
              <a:lnSpc>
                <a:spcPts val="2857"/>
              </a:lnSpc>
            </a:pPr>
            <a:r>
              <a:rPr lang="en-US" sz="2267" spc="-45">
                <a:solidFill>
                  <a:srgbClr val="000000"/>
                </a:solidFill>
                <a:latin typeface="Open Sauce" panose="00000500000000000000"/>
              </a:rPr>
              <a:t>Serve colleges and universities, their students, staff and faculty. </a:t>
            </a:r>
          </a:p>
          <a:p>
            <a:pPr algn="just">
              <a:lnSpc>
                <a:spcPts val="2857"/>
              </a:lnSpc>
            </a:pPr>
            <a:endParaRPr lang="en-US" sz="2267" spc="-45">
              <a:solidFill>
                <a:srgbClr val="000000"/>
              </a:solidFill>
              <a:latin typeface="Open Sauce" panose="00000500000000000000"/>
            </a:endParaRPr>
          </a:p>
          <a:p>
            <a:pPr algn="just">
              <a:lnSpc>
                <a:spcPts val="2857"/>
              </a:lnSpc>
            </a:pPr>
            <a:r>
              <a:rPr lang="en-US" sz="2267" spc="-45">
                <a:solidFill>
                  <a:srgbClr val="000000"/>
                </a:solidFill>
                <a:latin typeface="Open Sauce" panose="00000500000000000000"/>
              </a:rPr>
              <a:t>Larger institutions may have several libraries on their campuses dedicated to serving particular schools such as law and science libraries. </a:t>
            </a:r>
          </a:p>
          <a:p>
            <a:pPr algn="just">
              <a:lnSpc>
                <a:spcPts val="2857"/>
              </a:lnSpc>
            </a:pPr>
            <a:endParaRPr lang="en-US" sz="2267" spc="-45">
              <a:solidFill>
                <a:srgbClr val="000000"/>
              </a:solidFill>
              <a:latin typeface="Open Sauce" panose="00000500000000000000"/>
            </a:endParaRPr>
          </a:p>
          <a:p>
            <a:pPr algn="just">
              <a:lnSpc>
                <a:spcPts val="2857"/>
              </a:lnSpc>
            </a:pPr>
            <a:r>
              <a:rPr lang="en-US" sz="2267" spc="-45">
                <a:solidFill>
                  <a:srgbClr val="000000"/>
                </a:solidFill>
                <a:latin typeface="Open Sauce" panose="00000500000000000000"/>
              </a:rPr>
              <a:t>Many academic librarians become specialists in an area of knowledge and can have faculty status.</a:t>
            </a: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3622892A-8D6E-1AF9-304A-F8C219DFE921}"/>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3FEA2DDF-66BB-A58E-B5B5-987991EF32C5}"/>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0850457" y="5696113"/>
            <a:ext cx="1730587" cy="2003574"/>
          </a:xfrm>
          <a:prstGeom prst="rect">
            <a:avLst/>
          </a:prstGeom>
        </p:spPr>
      </p:pic>
      <p:pic>
        <p:nvPicPr>
          <p:cNvPr id="5" name="Picture 5"/>
          <p:cNvPicPr>
            <a:picLocks noChangeAspect="1"/>
          </p:cNvPicPr>
          <p:nvPr/>
        </p:nvPicPr>
        <p:blipFill>
          <a:blip r:embed="rId4">
            <a:alphaModFix amt="9999"/>
          </a:blip>
          <a:srcRect/>
          <a:stretch>
            <a:fillRect/>
          </a:stretch>
        </p:blipFill>
        <p:spPr>
          <a:xfrm>
            <a:off x="-1194394" y="5181726"/>
            <a:ext cx="2044447" cy="1681558"/>
          </a:xfrm>
          <a:prstGeom prst="rect">
            <a:avLst/>
          </a:prstGeom>
        </p:spPr>
      </p:pic>
      <p:pic>
        <p:nvPicPr>
          <p:cNvPr id="6" name="Picture 6"/>
          <p:cNvPicPr>
            <a:picLocks noChangeAspect="1"/>
          </p:cNvPicPr>
          <p:nvPr/>
        </p:nvPicPr>
        <p:blipFill>
          <a:blip r:embed="rId5">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7" name="Picture 7"/>
          <p:cNvPicPr>
            <a:picLocks noChangeAspect="1"/>
          </p:cNvPicPr>
          <p:nvPr/>
        </p:nvPicPr>
        <p:blipFill>
          <a:blip r:embed="rId6"/>
          <a:srcRect/>
          <a:stretch>
            <a:fillRect/>
          </a:stretch>
        </p:blipFill>
        <p:spPr>
          <a:xfrm>
            <a:off x="8337198" y="1083448"/>
            <a:ext cx="3588415" cy="4691106"/>
          </a:xfrm>
          <a:prstGeom prst="rect">
            <a:avLst/>
          </a:prstGeom>
        </p:spPr>
      </p:pic>
      <p:grpSp>
        <p:nvGrpSpPr>
          <p:cNvPr id="8" name="Group 8"/>
          <p:cNvGrpSpPr/>
          <p:nvPr/>
        </p:nvGrpSpPr>
        <p:grpSpPr>
          <a:xfrm>
            <a:off x="8436884" y="1158000"/>
            <a:ext cx="3318665" cy="4452037"/>
            <a:chOff x="0" y="0"/>
            <a:chExt cx="1182964" cy="1586963"/>
          </a:xfrm>
        </p:grpSpPr>
        <p:sp>
          <p:nvSpPr>
            <p:cNvPr id="9" name="Freeform 9"/>
            <p:cNvSpPr/>
            <p:nvPr/>
          </p:nvSpPr>
          <p:spPr>
            <a:xfrm>
              <a:off x="0" y="0"/>
              <a:ext cx="1182964" cy="1586963"/>
            </a:xfrm>
            <a:custGeom>
              <a:avLst/>
              <a:gdLst/>
              <a:ahLst/>
              <a:cxnLst/>
              <a:rect l="l" t="t" r="r" b="b"/>
              <a:pathLst>
                <a:path w="1182964" h="1586963">
                  <a:moveTo>
                    <a:pt x="0" y="0"/>
                  </a:moveTo>
                  <a:lnTo>
                    <a:pt x="1182964" y="0"/>
                  </a:lnTo>
                  <a:lnTo>
                    <a:pt x="1182964" y="1586963"/>
                  </a:lnTo>
                  <a:lnTo>
                    <a:pt x="0" y="1586963"/>
                  </a:lnTo>
                  <a:close/>
                </a:path>
              </a:pathLst>
            </a:custGeom>
            <a:solidFill>
              <a:srgbClr val="FFFFFF"/>
            </a:solidFill>
          </p:spPr>
        </p:sp>
        <p:sp>
          <p:nvSpPr>
            <p:cNvPr id="10" name="TextBox 10"/>
            <p:cNvSpPr txBox="1"/>
            <p:nvPr/>
          </p:nvSpPr>
          <p:spPr>
            <a:xfrm>
              <a:off x="0" y="-57150"/>
              <a:ext cx="812800" cy="869950"/>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8584634" y="1323845"/>
            <a:ext cx="3023167" cy="4106273"/>
            <a:chOff x="0" y="0"/>
            <a:chExt cx="6046333" cy="8212545"/>
          </a:xfrm>
        </p:grpSpPr>
        <p:pic>
          <p:nvPicPr>
            <p:cNvPr id="12" name="Picture 12"/>
            <p:cNvPicPr>
              <a:picLocks noChangeAspect="1"/>
            </p:cNvPicPr>
            <p:nvPr/>
          </p:nvPicPr>
          <p:blipFill>
            <a:blip r:embed="rId7"/>
            <a:srcRect l="31265" r="19652"/>
            <a:stretch>
              <a:fillRect/>
            </a:stretch>
          </p:blipFill>
          <p:spPr>
            <a:xfrm>
              <a:off x="0" y="0"/>
              <a:ext cx="6046333" cy="8212545"/>
            </a:xfrm>
            <a:prstGeom prst="rect">
              <a:avLst/>
            </a:prstGeom>
          </p:spPr>
        </p:pic>
      </p:grpSp>
      <p:sp>
        <p:nvSpPr>
          <p:cNvPr id="13" name="TextBox 13"/>
          <p:cNvSpPr txBox="1"/>
          <p:nvPr/>
        </p:nvSpPr>
        <p:spPr>
          <a:xfrm>
            <a:off x="1074576" y="991250"/>
            <a:ext cx="5021425" cy="2462213"/>
          </a:xfrm>
          <a:prstGeom prst="rect">
            <a:avLst/>
          </a:prstGeom>
        </p:spPr>
        <p:txBody>
          <a:bodyPr lIns="0" tIns="0" rIns="0" bIns="0" rtlCol="0" anchor="t">
            <a:spAutoFit/>
          </a:bodyPr>
          <a:lstStyle/>
          <a:p>
            <a:pPr>
              <a:lnSpc>
                <a:spcPts val="6420"/>
              </a:lnSpc>
            </a:pPr>
            <a:r>
              <a:rPr lang="en-US" sz="6420">
                <a:solidFill>
                  <a:srgbClr val="000000"/>
                </a:solidFill>
                <a:latin typeface="Bebas Neue Cyrillic" panose="02000506000000020004"/>
              </a:rPr>
              <a:t>Library Information Resources</a:t>
            </a:r>
          </a:p>
        </p:txBody>
      </p:sp>
      <p:sp>
        <p:nvSpPr>
          <p:cNvPr id="14" name="TextBox 14"/>
          <p:cNvSpPr txBox="1"/>
          <p:nvPr/>
        </p:nvSpPr>
        <p:spPr>
          <a:xfrm>
            <a:off x="1050106" y="3397250"/>
            <a:ext cx="7064841" cy="3771353"/>
          </a:xfrm>
          <a:prstGeom prst="rect">
            <a:avLst/>
          </a:prstGeom>
        </p:spPr>
        <p:txBody>
          <a:bodyPr lIns="0" tIns="0" rIns="0" bIns="0" rtlCol="0" anchor="t">
            <a:spAutoFit/>
          </a:bodyPr>
          <a:lstStyle/>
          <a:p>
            <a:pPr algn="just">
              <a:lnSpc>
                <a:spcPts val="3664"/>
              </a:lnSpc>
            </a:pPr>
            <a:r>
              <a:rPr lang="en-US" sz="2777" spc="-55">
                <a:solidFill>
                  <a:srgbClr val="000000"/>
                </a:solidFill>
                <a:latin typeface="Open Sauce" panose="00000500000000000000"/>
              </a:rPr>
              <a:t>The SU library has over </a:t>
            </a:r>
            <a:r>
              <a:rPr lang="en-US" sz="2777" spc="-55">
                <a:solidFill>
                  <a:srgbClr val="000000"/>
                </a:solidFill>
                <a:latin typeface="Open Sauce Bold" panose="00000800000000000000"/>
              </a:rPr>
              <a:t>20 thousand</a:t>
            </a:r>
            <a:r>
              <a:rPr lang="en-US" sz="2777" spc="-55">
                <a:solidFill>
                  <a:srgbClr val="000000"/>
                </a:solidFill>
                <a:latin typeface="Open Sauce" panose="00000500000000000000"/>
              </a:rPr>
              <a:t> titles which cover disciplines in accordance with the academic programs of the university. </a:t>
            </a:r>
          </a:p>
          <a:p>
            <a:pPr algn="just">
              <a:lnSpc>
                <a:spcPts val="3664"/>
              </a:lnSpc>
            </a:pPr>
            <a:endParaRPr lang="en-US" sz="2777" spc="-55">
              <a:solidFill>
                <a:srgbClr val="000000"/>
              </a:solidFill>
              <a:latin typeface="Open Sauce" panose="00000500000000000000"/>
            </a:endParaRPr>
          </a:p>
          <a:p>
            <a:pPr algn="just">
              <a:lnSpc>
                <a:spcPts val="3664"/>
              </a:lnSpc>
            </a:pPr>
            <a:r>
              <a:rPr lang="en-US" sz="2777" spc="-55">
                <a:solidFill>
                  <a:srgbClr val="000000"/>
                </a:solidFill>
                <a:latin typeface="Open Sauce" panose="00000500000000000000"/>
              </a:rPr>
              <a:t>The resources in SU library are available in both print and online formats with print formats dominating the bigger percentage.</a:t>
            </a:r>
          </a:p>
          <a:p>
            <a:pPr algn="just">
              <a:lnSpc>
                <a:spcPts val="3664"/>
              </a:lnSpc>
            </a:pPr>
            <a:endParaRPr lang="en-US" sz="2777" spc="-55">
              <a:solidFill>
                <a:srgbClr val="000000"/>
              </a:solidFill>
              <a:latin typeface="Open Sauce" panose="00000500000000000000"/>
            </a:endParaRPr>
          </a:p>
        </p:txBody>
      </p:sp>
      <p:pic>
        <p:nvPicPr>
          <p:cNvPr id="15" name="Picture 1" descr="Picture 1">
            <a:extLst>
              <a:ext uri="{FF2B5EF4-FFF2-40B4-BE49-F238E27FC236}">
                <a16:creationId xmlns:a16="http://schemas.microsoft.com/office/drawing/2014/main" id="{A01E727A-51F4-569B-DE29-EF6363B41ACA}"/>
              </a:ext>
            </a:extLst>
          </p:cNvPr>
          <p:cNvPicPr>
            <a:picLocks noChangeAspect="1"/>
          </p:cNvPicPr>
          <p:nvPr/>
        </p:nvPicPr>
        <p:blipFill>
          <a:blip r:embed="rId8"/>
          <a:stretch>
            <a:fillRect/>
          </a:stretch>
        </p:blipFill>
        <p:spPr>
          <a:xfrm>
            <a:off x="832688" y="289517"/>
            <a:ext cx="1415007" cy="592702"/>
          </a:xfrm>
          <a:prstGeom prst="rect">
            <a:avLst/>
          </a:prstGeom>
          <a:ln w="12700">
            <a:miter lim="400000"/>
            <a:headEnd/>
            <a:tailEnd/>
          </a:ln>
        </p:spPr>
      </p:pic>
      <p:pic>
        <p:nvPicPr>
          <p:cNvPr id="16" name="Picture 8" descr="Picture 8">
            <a:extLst>
              <a:ext uri="{FF2B5EF4-FFF2-40B4-BE49-F238E27FC236}">
                <a16:creationId xmlns:a16="http://schemas.microsoft.com/office/drawing/2014/main" id="{3F699994-DC75-9799-C143-36953CEBD315}"/>
              </a:ext>
            </a:extLst>
          </p:cNvPr>
          <p:cNvPicPr>
            <a:picLocks noChangeAspect="1"/>
          </p:cNvPicPr>
          <p:nvPr/>
        </p:nvPicPr>
        <p:blipFill>
          <a:blip r:embed="rId9"/>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2934017"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THE LIBRARY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COLLECTIONS</a:t>
            </a:r>
          </a:p>
        </p:txBody>
      </p:sp>
      <p:sp>
        <p:nvSpPr>
          <p:cNvPr id="10" name="TextBox 10"/>
          <p:cNvSpPr txBox="1"/>
          <p:nvPr/>
        </p:nvSpPr>
        <p:spPr>
          <a:xfrm>
            <a:off x="1299932" y="2804830"/>
            <a:ext cx="9518647" cy="2039020"/>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panose="00000500000000000000"/>
              </a:rPr>
              <a:t>Library collections may consist of several groups depending on patrons’ needs such as </a:t>
            </a:r>
            <a:r>
              <a:rPr lang="en-US" sz="2090" spc="-41">
                <a:solidFill>
                  <a:srgbClr val="000000"/>
                </a:solidFill>
                <a:latin typeface="Open Sauce Bold" panose="00000800000000000000"/>
              </a:rPr>
              <a:t>General Collection, Reference Collection, Controlled Access Collection, Serials Collection, Special Collection, Law Collection,  Multimedia Collection,  Electronic Collection, and Light Reading Collection</a:t>
            </a:r>
          </a:p>
          <a:p>
            <a:pPr algn="just">
              <a:lnSpc>
                <a:spcPts val="2257"/>
              </a:lnSpc>
            </a:pPr>
            <a:endParaRPr lang="en-US" sz="2090" spc="-41">
              <a:solidFill>
                <a:srgbClr val="000000"/>
              </a:solidFill>
              <a:latin typeface="Open Sauce Bold" panose="000008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A10A3F07-6ABA-4AFE-4FCB-37CB4B5FFAB2}"/>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82B784D1-B089-BFD1-005C-0D71296F321A}"/>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2934017"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General</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COLLECTION</a:t>
            </a:r>
          </a:p>
        </p:txBody>
      </p:sp>
      <p:sp>
        <p:nvSpPr>
          <p:cNvPr id="10" name="TextBox 10"/>
          <p:cNvSpPr txBox="1"/>
          <p:nvPr/>
        </p:nvSpPr>
        <p:spPr>
          <a:xfrm>
            <a:off x="1299932" y="2804830"/>
            <a:ext cx="9518647" cy="2039020"/>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panose="00000500000000000000"/>
              </a:rPr>
              <a:t>SU Library materials from the General Collection make up the major portion of the library’s collection. </a:t>
            </a:r>
          </a:p>
          <a:p>
            <a:pPr algn="just">
              <a:lnSpc>
                <a:spcPts val="3447"/>
              </a:lnSpc>
            </a:pPr>
            <a:r>
              <a:rPr lang="en-US" sz="2090" spc="-41">
                <a:solidFill>
                  <a:srgbClr val="000000"/>
                </a:solidFill>
                <a:latin typeface="Open Sauce" panose="00000500000000000000"/>
              </a:rPr>
              <a:t>This collection comprises of monographic texts and additional reading covering all the disciplines of the University’s academic and research programs.</a:t>
            </a:r>
          </a:p>
          <a:p>
            <a:pPr algn="just">
              <a:lnSpc>
                <a:spcPts val="2257"/>
              </a:lnSpc>
            </a:pPr>
            <a:endParaRPr lang="en-US" sz="2090" spc="-41">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B93641C1-6A0A-000A-4664-84A8BACD6D2D}"/>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A3E05195-FDC0-E9E6-87DB-287454DEB385}"/>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2934017"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Reference</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COLLECTION</a:t>
            </a:r>
          </a:p>
        </p:txBody>
      </p:sp>
      <p:sp>
        <p:nvSpPr>
          <p:cNvPr id="10" name="TextBox 10"/>
          <p:cNvSpPr txBox="1"/>
          <p:nvPr/>
        </p:nvSpPr>
        <p:spPr>
          <a:xfrm>
            <a:off x="1299932" y="2804830"/>
            <a:ext cx="9518647" cy="2475037"/>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panose="00000500000000000000"/>
              </a:rPr>
              <a:t>As the name refers, users can only refer to this reference collection within the library.It is not a borrowable collection. </a:t>
            </a:r>
          </a:p>
          <a:p>
            <a:pPr algn="just">
              <a:lnSpc>
                <a:spcPts val="3447"/>
              </a:lnSpc>
            </a:pPr>
            <a:r>
              <a:rPr lang="en-US" sz="2090" spc="-41">
                <a:solidFill>
                  <a:srgbClr val="000000"/>
                </a:solidFill>
                <a:latin typeface="Open Sauce" panose="00000500000000000000"/>
              </a:rPr>
              <a:t>They comprise of: Dictionaries, Encyclopedias, Directories, Biographies, Numerical data compilations, Handbooks, Manuals, Bibliographies, Yearbooks, Gazetteers, Atlases, Indexes, and Abstracts.</a:t>
            </a:r>
          </a:p>
          <a:p>
            <a:pPr algn="just">
              <a:lnSpc>
                <a:spcPts val="2257"/>
              </a:lnSpc>
            </a:pPr>
            <a:endParaRPr lang="en-US" sz="2090" spc="-41">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6E61A14E-CA4E-A688-82E5-99F95DEC0877}"/>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2F3C9151-E159-3D4D-6A90-3A94CC238128}"/>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2934017"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Serials</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COLLECTION</a:t>
            </a:r>
          </a:p>
        </p:txBody>
      </p:sp>
      <p:sp>
        <p:nvSpPr>
          <p:cNvPr id="10" name="TextBox 10"/>
          <p:cNvSpPr txBox="1"/>
          <p:nvPr/>
        </p:nvSpPr>
        <p:spPr>
          <a:xfrm>
            <a:off x="1299932" y="2804829"/>
            <a:ext cx="9518647" cy="2911053"/>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panose="00000500000000000000"/>
              </a:rPr>
              <a:t>This collection may contain titles in various subjects. Items in the Serials Collection are usually available in variety of formats: loose-journals, bounded journals, online databases and electronic journals. </a:t>
            </a:r>
          </a:p>
          <a:p>
            <a:pPr algn="just">
              <a:lnSpc>
                <a:spcPts val="3447"/>
              </a:lnSpc>
            </a:pPr>
            <a:r>
              <a:rPr lang="en-US" sz="2090" spc="-41">
                <a:solidFill>
                  <a:srgbClr val="000000"/>
                </a:solidFill>
                <a:latin typeface="Open Sauce" panose="00000500000000000000"/>
              </a:rPr>
              <a:t>However, SU library has very few titles of printed journals, reports, yearbooks, directories and etc. all printed materials are for Reference only (non-circulated). Both current and back volumes of journals are placed together on the open shelves. </a:t>
            </a:r>
          </a:p>
          <a:p>
            <a:pPr algn="just">
              <a:lnSpc>
                <a:spcPts val="2257"/>
              </a:lnSpc>
            </a:pPr>
            <a:endParaRPr lang="en-US" sz="2090" spc="-41">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2FDC71DB-B979-C184-0FB7-40AEA3F02256}"/>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6CA8C120-D80F-81D5-7523-D7DC11A9D3ED}"/>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2934017"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Law</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COLLECTION</a:t>
            </a:r>
          </a:p>
        </p:txBody>
      </p:sp>
      <p:sp>
        <p:nvSpPr>
          <p:cNvPr id="10" name="TextBox 10"/>
          <p:cNvSpPr txBox="1"/>
          <p:nvPr/>
        </p:nvSpPr>
        <p:spPr>
          <a:xfrm>
            <a:off x="1299932" y="2804830"/>
            <a:ext cx="9518647" cy="1603003"/>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panose="00000500000000000000"/>
              </a:rPr>
              <a:t>This collection comprises: Statute, Report, Journals, Law Books, and Seminar papers and etc.</a:t>
            </a:r>
          </a:p>
          <a:p>
            <a:pPr algn="just">
              <a:lnSpc>
                <a:spcPts val="3447"/>
              </a:lnSpc>
            </a:pPr>
            <a:r>
              <a:rPr lang="en-US" sz="2090" spc="-41">
                <a:solidFill>
                  <a:srgbClr val="000000"/>
                </a:solidFill>
                <a:latin typeface="Open Sauce" panose="00000500000000000000"/>
              </a:rPr>
              <a:t>Services include literature and case searching. The collection is managed by capable library staffs who also offer services like literature and case searching.</a:t>
            </a:r>
          </a:p>
          <a:p>
            <a:pPr algn="just">
              <a:lnSpc>
                <a:spcPts val="2257"/>
              </a:lnSpc>
            </a:pPr>
            <a:endParaRPr lang="en-US" sz="2090" spc="-41">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652A3E43-6BF3-E45E-45BF-FC7EEE38BA15}"/>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6F92E596-6DDF-2049-D692-3F98C5D4345D}"/>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2934017"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Multmedia</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COLLECTION</a:t>
            </a:r>
          </a:p>
        </p:txBody>
      </p:sp>
      <p:sp>
        <p:nvSpPr>
          <p:cNvPr id="10" name="TextBox 10"/>
          <p:cNvSpPr txBox="1"/>
          <p:nvPr/>
        </p:nvSpPr>
        <p:spPr>
          <a:xfrm>
            <a:off x="1299932" y="2804830"/>
            <a:ext cx="9518647" cy="1603003"/>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panose="00000500000000000000"/>
              </a:rPr>
              <a:t>This section holds a range of non-print materials in the form of: Audio and Video cassettes, Microfilms, Microfiche, CDs, Slides, Transparencies, and Kits.</a:t>
            </a:r>
          </a:p>
          <a:p>
            <a:pPr algn="just">
              <a:lnSpc>
                <a:spcPts val="3447"/>
              </a:lnSpc>
            </a:pPr>
            <a:r>
              <a:rPr lang="en-US" sz="2090" spc="-41">
                <a:solidFill>
                  <a:srgbClr val="000000"/>
                </a:solidFill>
                <a:latin typeface="Open Sauce" panose="00000500000000000000"/>
              </a:rPr>
              <a:t>Note: There is no multimedia service as such currently in provision</a:t>
            </a:r>
          </a:p>
          <a:p>
            <a:pPr algn="just">
              <a:lnSpc>
                <a:spcPts val="2257"/>
              </a:lnSpc>
            </a:pPr>
            <a:endParaRPr lang="en-US" sz="2090" spc="-41">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3D1A294D-56F3-6BCC-4AEE-246CAF1A661D}"/>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DCAA6DDC-1BCA-8465-A841-BF361BF9F430}"/>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2934017"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Electronic</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COLLECTION</a:t>
            </a:r>
          </a:p>
        </p:txBody>
      </p:sp>
      <p:sp>
        <p:nvSpPr>
          <p:cNvPr id="10" name="TextBox 10"/>
          <p:cNvSpPr txBox="1"/>
          <p:nvPr/>
        </p:nvSpPr>
        <p:spPr>
          <a:xfrm>
            <a:off x="1299932" y="2804830"/>
            <a:ext cx="10206269" cy="3783087"/>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panose="00000500000000000000"/>
              </a:rPr>
              <a:t>Electronic resources refer to any source of information that can only be accessed or used via a stand-alone personal computer, the network or the internet.</a:t>
            </a:r>
          </a:p>
          <a:p>
            <a:pPr algn="just">
              <a:lnSpc>
                <a:spcPts val="3447"/>
              </a:lnSpc>
            </a:pPr>
            <a:r>
              <a:rPr lang="en-US" sz="2090" spc="-41">
                <a:solidFill>
                  <a:srgbClr val="000000"/>
                </a:solidFill>
                <a:latin typeface="Open Sauce" panose="00000500000000000000"/>
              </a:rPr>
              <a:t>Materials in this category include: CD-ROMs, e-journals, Website, In-house Databases., Online Databases, and Digital Library Services.</a:t>
            </a:r>
          </a:p>
          <a:p>
            <a:pPr algn="just">
              <a:lnSpc>
                <a:spcPts val="3447"/>
              </a:lnSpc>
            </a:pPr>
            <a:r>
              <a:rPr lang="en-US" sz="2090" spc="-41">
                <a:solidFill>
                  <a:srgbClr val="000000"/>
                </a:solidFill>
                <a:latin typeface="Open Sauce" panose="00000500000000000000"/>
              </a:rPr>
              <a:t>Users can have full access to standalone CD-ROMs, In-House databases and digital library services via specified workstations in the library.</a:t>
            </a:r>
          </a:p>
          <a:p>
            <a:pPr algn="just">
              <a:lnSpc>
                <a:spcPts val="3447"/>
              </a:lnSpc>
            </a:pPr>
            <a:r>
              <a:rPr lang="en-US" sz="2090" spc="-41">
                <a:solidFill>
                  <a:srgbClr val="000000"/>
                </a:solidFill>
                <a:latin typeface="Open Sauce" panose="00000500000000000000"/>
              </a:rPr>
              <a:t>On the other hand, those accessible through the internet can be accessed remotely from within and outside the University's campus.</a:t>
            </a:r>
          </a:p>
          <a:p>
            <a:pPr algn="just">
              <a:lnSpc>
                <a:spcPts val="2257"/>
              </a:lnSpc>
            </a:pPr>
            <a:endParaRPr lang="en-US" sz="2090" spc="-41">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44F01CEE-A6A2-8472-A29E-CD0AD61E365E}"/>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5CF9FE65-065C-6B03-A65A-1E1F3155E6D0}"/>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9932" y="3108054"/>
            <a:ext cx="112209" cy="11220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3427" y="3108054"/>
            <a:ext cx="112209" cy="112209"/>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6490" y="3108054"/>
            <a:ext cx="112209" cy="11220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flipV="1">
            <a:off x="10850457" y="5696113"/>
            <a:ext cx="1730587" cy="2003574"/>
          </a:xfrm>
          <a:prstGeom prst="rect">
            <a:avLst/>
          </a:prstGeom>
        </p:spPr>
      </p:pic>
      <p:pic>
        <p:nvPicPr>
          <p:cNvPr id="8" name="Picture 8"/>
          <p:cNvPicPr>
            <a:picLocks noChangeAspect="1"/>
          </p:cNvPicPr>
          <p:nvPr/>
        </p:nvPicPr>
        <p:blipFill>
          <a:blip r:embed="rId11">
            <a:alphaModFix amt="9999"/>
          </a:blip>
          <a:srcRect/>
          <a:stretch>
            <a:fillRect/>
          </a:stretch>
        </p:blipFill>
        <p:spPr>
          <a:xfrm>
            <a:off x="-966106" y="5422510"/>
            <a:ext cx="2044447" cy="1681558"/>
          </a:xfrm>
          <a:prstGeom prst="rect">
            <a:avLst/>
          </a:prstGeom>
        </p:spPr>
      </p:pic>
      <p:pic>
        <p:nvPicPr>
          <p:cNvPr id="9" name="Picture 9"/>
          <p:cNvPicPr>
            <a:picLocks noChangeAspect="1"/>
          </p:cNvPicPr>
          <p:nvPr/>
        </p:nvPicPr>
        <p:blipFill>
          <a:blip r:embed="rId12">
            <a:alphaModFix amt="9999"/>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67670" y="532868"/>
            <a:ext cx="1403265" cy="1403265"/>
          </a:xfrm>
          <a:prstGeom prst="rect">
            <a:avLst/>
          </a:prstGeom>
        </p:spPr>
      </p:pic>
      <p:grpSp>
        <p:nvGrpSpPr>
          <p:cNvPr id="10" name="Group 10"/>
          <p:cNvGrpSpPr>
            <a:grpSpLocks noChangeAspect="1"/>
          </p:cNvGrpSpPr>
          <p:nvPr/>
        </p:nvGrpSpPr>
        <p:grpSpPr>
          <a:xfrm>
            <a:off x="8426536" y="0"/>
            <a:ext cx="3765465" cy="3765465"/>
            <a:chOff x="0" y="0"/>
            <a:chExt cx="6350000" cy="6350000"/>
          </a:xfrm>
        </p:grpSpPr>
        <p:sp>
          <p:nvSpPr>
            <p:cNvPr id="11" name="Freeform 11"/>
            <p:cNvSpPr/>
            <p:nvPr/>
          </p:nvSpPr>
          <p:spPr>
            <a:xfrm>
              <a:off x="0" y="0"/>
              <a:ext cx="6350000" cy="6350000"/>
            </a:xfrm>
            <a:custGeom>
              <a:avLst/>
              <a:gdLst/>
              <a:ahLst/>
              <a:cxnLst/>
              <a:rect l="l" t="t" r="r" b="b"/>
              <a:pathLst>
                <a:path w="6350000" h="6350000">
                  <a:moveTo>
                    <a:pt x="0" y="0"/>
                  </a:moveTo>
                  <a:cubicBezTo>
                    <a:pt x="0" y="3506470"/>
                    <a:pt x="2843530" y="6350000"/>
                    <a:pt x="6350000" y="6350000"/>
                  </a:cubicBezTo>
                  <a:lnTo>
                    <a:pt x="6350000" y="0"/>
                  </a:lnTo>
                  <a:lnTo>
                    <a:pt x="0" y="0"/>
                  </a:lnTo>
                  <a:close/>
                </a:path>
              </a:pathLst>
            </a:custGeom>
            <a:blipFill>
              <a:blip r:embed="rId14"/>
              <a:stretch>
                <a:fillRect l="-32159" r="-1174"/>
              </a:stretch>
            </a:blipFill>
          </p:spPr>
        </p:sp>
      </p:grpSp>
      <p:sp>
        <p:nvSpPr>
          <p:cNvPr id="12" name="TextBox 12"/>
          <p:cNvSpPr txBox="1"/>
          <p:nvPr/>
        </p:nvSpPr>
        <p:spPr>
          <a:xfrm>
            <a:off x="1299932" y="1555132"/>
            <a:ext cx="1660973"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Table</a:t>
            </a:r>
          </a:p>
        </p:txBody>
      </p:sp>
      <p:sp>
        <p:nvSpPr>
          <p:cNvPr id="13" name="TextBox 13"/>
          <p:cNvSpPr txBox="1"/>
          <p:nvPr/>
        </p:nvSpPr>
        <p:spPr>
          <a:xfrm>
            <a:off x="1299931" y="2164732"/>
            <a:ext cx="2590199" cy="655436"/>
          </a:xfrm>
          <a:prstGeom prst="rect">
            <a:avLst/>
          </a:prstGeom>
        </p:spPr>
        <p:txBody>
          <a:bodyPr lIns="0" tIns="0" rIns="0" bIns="0" rtlCol="0" anchor="t">
            <a:spAutoFit/>
          </a:bodyPr>
          <a:lstStyle/>
          <a:p>
            <a:pPr>
              <a:lnSpc>
                <a:spcPts val="5600"/>
              </a:lnSpc>
            </a:pPr>
            <a:r>
              <a:rPr lang="en-US" sz="4000" spc="-80" dirty="0">
                <a:solidFill>
                  <a:srgbClr val="00809B"/>
                </a:solidFill>
                <a:latin typeface="Oswald Bold" panose="00000800000000000000"/>
              </a:rPr>
              <a:t>Of Content</a:t>
            </a:r>
          </a:p>
        </p:txBody>
      </p:sp>
      <p:sp>
        <p:nvSpPr>
          <p:cNvPr id="14" name="TextBox 14"/>
          <p:cNvSpPr txBox="1"/>
          <p:nvPr/>
        </p:nvSpPr>
        <p:spPr>
          <a:xfrm>
            <a:off x="1299932" y="3607446"/>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01</a:t>
            </a:r>
          </a:p>
        </p:txBody>
      </p:sp>
      <p:sp>
        <p:nvSpPr>
          <p:cNvPr id="15" name="TextBox 15"/>
          <p:cNvSpPr txBox="1"/>
          <p:nvPr/>
        </p:nvSpPr>
        <p:spPr>
          <a:xfrm>
            <a:off x="1638821" y="3607446"/>
            <a:ext cx="232781"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a:t>
            </a:r>
          </a:p>
        </p:txBody>
      </p:sp>
      <p:sp>
        <p:nvSpPr>
          <p:cNvPr id="16" name="TextBox 16"/>
          <p:cNvSpPr txBox="1"/>
          <p:nvPr/>
        </p:nvSpPr>
        <p:spPr>
          <a:xfrm>
            <a:off x="1766109" y="3607446"/>
            <a:ext cx="2706737" cy="324769"/>
          </a:xfrm>
          <a:prstGeom prst="rect">
            <a:avLst/>
          </a:prstGeom>
        </p:spPr>
        <p:txBody>
          <a:bodyPr lIns="0" tIns="0" rIns="0" bIns="0" rtlCol="0" anchor="t">
            <a:spAutoFit/>
          </a:bodyPr>
          <a:lstStyle/>
          <a:p>
            <a:pPr>
              <a:lnSpc>
                <a:spcPts val="2693"/>
              </a:lnSpc>
            </a:pPr>
            <a:r>
              <a:rPr lang="en-US" sz="1923" spc="-38">
                <a:solidFill>
                  <a:srgbClr val="000000"/>
                </a:solidFill>
                <a:latin typeface="Open Sauce SemiBold" panose="00000700000000000000"/>
              </a:rPr>
              <a:t>What is a </a:t>
            </a:r>
            <a:r>
              <a:rPr lang="en-US" sz="1923" spc="-38">
                <a:solidFill>
                  <a:srgbClr val="000000"/>
                </a:solidFill>
                <a:latin typeface="Open Sauce SemiBold Bold" panose="00000A00000000000000"/>
              </a:rPr>
              <a:t>library</a:t>
            </a:r>
            <a:r>
              <a:rPr lang="en-US" sz="1923" spc="-38">
                <a:solidFill>
                  <a:srgbClr val="000000"/>
                </a:solidFill>
                <a:latin typeface="Open Sauce SemiBold" panose="00000700000000000000"/>
              </a:rPr>
              <a:t>?</a:t>
            </a:r>
          </a:p>
        </p:txBody>
      </p:sp>
      <p:sp>
        <p:nvSpPr>
          <p:cNvPr id="17" name="TextBox 17"/>
          <p:cNvSpPr txBox="1"/>
          <p:nvPr/>
        </p:nvSpPr>
        <p:spPr>
          <a:xfrm>
            <a:off x="1284380" y="4016030"/>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02</a:t>
            </a:r>
          </a:p>
        </p:txBody>
      </p:sp>
      <p:sp>
        <p:nvSpPr>
          <p:cNvPr id="18" name="TextBox 18"/>
          <p:cNvSpPr txBox="1"/>
          <p:nvPr/>
        </p:nvSpPr>
        <p:spPr>
          <a:xfrm>
            <a:off x="1623270" y="4016030"/>
            <a:ext cx="232781"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a:t>
            </a:r>
          </a:p>
        </p:txBody>
      </p:sp>
      <p:sp>
        <p:nvSpPr>
          <p:cNvPr id="19" name="TextBox 19"/>
          <p:cNvSpPr txBox="1"/>
          <p:nvPr/>
        </p:nvSpPr>
        <p:spPr>
          <a:xfrm>
            <a:off x="1750558" y="4016030"/>
            <a:ext cx="3554715"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panose="00000700000000000000"/>
              </a:rPr>
              <a:t>How </a:t>
            </a:r>
            <a:r>
              <a:rPr lang="en-US" sz="2000" spc="-40">
                <a:solidFill>
                  <a:srgbClr val="000000"/>
                </a:solidFill>
                <a:latin typeface="Open Sauce SemiBold Bold" panose="00000A00000000000000"/>
              </a:rPr>
              <a:t>important</a:t>
            </a:r>
            <a:r>
              <a:rPr lang="en-US" sz="2000" spc="-40">
                <a:solidFill>
                  <a:srgbClr val="000000"/>
                </a:solidFill>
                <a:latin typeface="Open Sauce SemiBold" panose="00000700000000000000"/>
              </a:rPr>
              <a:t> is a library?</a:t>
            </a:r>
          </a:p>
        </p:txBody>
      </p:sp>
      <p:sp>
        <p:nvSpPr>
          <p:cNvPr id="20" name="TextBox 20"/>
          <p:cNvSpPr txBox="1"/>
          <p:nvPr/>
        </p:nvSpPr>
        <p:spPr>
          <a:xfrm>
            <a:off x="1284380" y="4457349"/>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03</a:t>
            </a:r>
          </a:p>
        </p:txBody>
      </p:sp>
      <p:sp>
        <p:nvSpPr>
          <p:cNvPr id="21" name="TextBox 21"/>
          <p:cNvSpPr txBox="1"/>
          <p:nvPr/>
        </p:nvSpPr>
        <p:spPr>
          <a:xfrm>
            <a:off x="1623270" y="4457349"/>
            <a:ext cx="232781"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a:t>
            </a:r>
          </a:p>
        </p:txBody>
      </p:sp>
      <p:sp>
        <p:nvSpPr>
          <p:cNvPr id="22" name="TextBox 22"/>
          <p:cNvSpPr txBox="1"/>
          <p:nvPr/>
        </p:nvSpPr>
        <p:spPr>
          <a:xfrm>
            <a:off x="1750558" y="4457349"/>
            <a:ext cx="3197041"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panose="00000700000000000000"/>
              </a:rPr>
              <a:t>Types of </a:t>
            </a:r>
            <a:r>
              <a:rPr lang="en-US" sz="2000" spc="-40">
                <a:solidFill>
                  <a:srgbClr val="000000"/>
                </a:solidFill>
                <a:latin typeface="Open Sauce SemiBold Bold" panose="00000A00000000000000"/>
              </a:rPr>
              <a:t>libraries</a:t>
            </a:r>
          </a:p>
        </p:txBody>
      </p:sp>
      <p:sp>
        <p:nvSpPr>
          <p:cNvPr id="23" name="TextBox 23"/>
          <p:cNvSpPr txBox="1"/>
          <p:nvPr/>
        </p:nvSpPr>
        <p:spPr>
          <a:xfrm>
            <a:off x="1284380" y="4898668"/>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04</a:t>
            </a:r>
          </a:p>
        </p:txBody>
      </p:sp>
      <p:sp>
        <p:nvSpPr>
          <p:cNvPr id="24" name="TextBox 24"/>
          <p:cNvSpPr txBox="1"/>
          <p:nvPr/>
        </p:nvSpPr>
        <p:spPr>
          <a:xfrm>
            <a:off x="1623270" y="4898668"/>
            <a:ext cx="232781"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a:t>
            </a:r>
          </a:p>
        </p:txBody>
      </p:sp>
      <p:sp>
        <p:nvSpPr>
          <p:cNvPr id="25" name="TextBox 25"/>
          <p:cNvSpPr txBox="1"/>
          <p:nvPr/>
        </p:nvSpPr>
        <p:spPr>
          <a:xfrm>
            <a:off x="1750558" y="4898668"/>
            <a:ext cx="4167972" cy="696088"/>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panose="00000700000000000000"/>
              </a:rPr>
              <a:t>What Information resources and services found in </a:t>
            </a:r>
            <a:r>
              <a:rPr lang="en-US" sz="2000" spc="-40">
                <a:solidFill>
                  <a:srgbClr val="000000"/>
                </a:solidFill>
                <a:latin typeface="Open Sauce SemiBold Bold" panose="00000A00000000000000"/>
              </a:rPr>
              <a:t>university libraries?</a:t>
            </a:r>
          </a:p>
        </p:txBody>
      </p:sp>
      <p:sp>
        <p:nvSpPr>
          <p:cNvPr id="26" name="TextBox 26"/>
          <p:cNvSpPr txBox="1"/>
          <p:nvPr/>
        </p:nvSpPr>
        <p:spPr>
          <a:xfrm>
            <a:off x="6096000" y="3607446"/>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05</a:t>
            </a:r>
          </a:p>
        </p:txBody>
      </p:sp>
      <p:sp>
        <p:nvSpPr>
          <p:cNvPr id="27" name="TextBox 27"/>
          <p:cNvSpPr txBox="1"/>
          <p:nvPr/>
        </p:nvSpPr>
        <p:spPr>
          <a:xfrm>
            <a:off x="6434890" y="3607446"/>
            <a:ext cx="232781"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a:t>
            </a:r>
          </a:p>
        </p:txBody>
      </p:sp>
      <p:sp>
        <p:nvSpPr>
          <p:cNvPr id="28" name="TextBox 28"/>
          <p:cNvSpPr txBox="1"/>
          <p:nvPr/>
        </p:nvSpPr>
        <p:spPr>
          <a:xfrm>
            <a:off x="6562178" y="3607446"/>
            <a:ext cx="5153572" cy="696088"/>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panose="00000700000000000000"/>
              </a:rPr>
              <a:t>How to </a:t>
            </a:r>
            <a:r>
              <a:rPr lang="en-US" sz="2000" spc="-40">
                <a:solidFill>
                  <a:srgbClr val="000000"/>
                </a:solidFill>
                <a:latin typeface="Open Sauce SemiBold Bold" panose="00000A00000000000000"/>
              </a:rPr>
              <a:t>locate</a:t>
            </a:r>
            <a:r>
              <a:rPr lang="en-US" sz="2000" spc="-40">
                <a:solidFill>
                  <a:srgbClr val="000000"/>
                </a:solidFill>
                <a:latin typeface="Open Sauce SemiBold" panose="00000700000000000000"/>
              </a:rPr>
              <a:t> books and other valuable materials in the library?</a:t>
            </a:r>
          </a:p>
        </p:txBody>
      </p:sp>
      <p:sp>
        <p:nvSpPr>
          <p:cNvPr id="29" name="TextBox 29"/>
          <p:cNvSpPr txBox="1"/>
          <p:nvPr/>
        </p:nvSpPr>
        <p:spPr>
          <a:xfrm>
            <a:off x="6096000" y="4458341"/>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06</a:t>
            </a:r>
          </a:p>
        </p:txBody>
      </p:sp>
      <p:sp>
        <p:nvSpPr>
          <p:cNvPr id="30" name="TextBox 30"/>
          <p:cNvSpPr txBox="1"/>
          <p:nvPr/>
        </p:nvSpPr>
        <p:spPr>
          <a:xfrm>
            <a:off x="6434890" y="4458341"/>
            <a:ext cx="232781"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a:t>
            </a:r>
          </a:p>
        </p:txBody>
      </p:sp>
      <p:sp>
        <p:nvSpPr>
          <p:cNvPr id="31" name="TextBox 31"/>
          <p:cNvSpPr txBox="1"/>
          <p:nvPr/>
        </p:nvSpPr>
        <p:spPr>
          <a:xfrm>
            <a:off x="6096000" y="5233030"/>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07</a:t>
            </a:r>
          </a:p>
        </p:txBody>
      </p:sp>
      <p:sp>
        <p:nvSpPr>
          <p:cNvPr id="32" name="TextBox 32"/>
          <p:cNvSpPr txBox="1"/>
          <p:nvPr/>
        </p:nvSpPr>
        <p:spPr>
          <a:xfrm>
            <a:off x="6434890" y="5233030"/>
            <a:ext cx="232781"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a:t>
            </a:r>
          </a:p>
        </p:txBody>
      </p:sp>
      <p:sp>
        <p:nvSpPr>
          <p:cNvPr id="33" name="TextBox 33"/>
          <p:cNvSpPr txBox="1"/>
          <p:nvPr/>
        </p:nvSpPr>
        <p:spPr>
          <a:xfrm>
            <a:off x="6562178" y="4394832"/>
            <a:ext cx="5511245" cy="696088"/>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panose="00000700000000000000"/>
              </a:rPr>
              <a:t>How librarians </a:t>
            </a:r>
            <a:r>
              <a:rPr lang="en-US" sz="2000" spc="-40">
                <a:solidFill>
                  <a:srgbClr val="000000"/>
                </a:solidFill>
                <a:latin typeface="Open Sauce SemiBold Bold" panose="00000A00000000000000"/>
              </a:rPr>
              <a:t>help</a:t>
            </a:r>
            <a:r>
              <a:rPr lang="en-US" sz="2000" spc="-40">
                <a:solidFill>
                  <a:srgbClr val="000000"/>
                </a:solidFill>
                <a:latin typeface="Open Sauce SemiBold" panose="00000700000000000000"/>
              </a:rPr>
              <a:t> information seekers find resources in the library ( thru ILP &amp; Info desk)</a:t>
            </a:r>
          </a:p>
        </p:txBody>
      </p:sp>
      <p:sp>
        <p:nvSpPr>
          <p:cNvPr id="34" name="TextBox 34"/>
          <p:cNvSpPr txBox="1"/>
          <p:nvPr/>
        </p:nvSpPr>
        <p:spPr>
          <a:xfrm>
            <a:off x="6562178" y="5233029"/>
            <a:ext cx="5511245" cy="1055161"/>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panose="00000700000000000000"/>
              </a:rPr>
              <a:t>Practical exercise in locating resources in a university library </a:t>
            </a:r>
          </a:p>
          <a:p>
            <a:pPr>
              <a:lnSpc>
                <a:spcPts val="2800"/>
              </a:lnSpc>
            </a:pPr>
            <a:endParaRPr lang="en-US" sz="2000" spc="-40">
              <a:solidFill>
                <a:srgbClr val="000000"/>
              </a:solidFill>
              <a:latin typeface="Open Sauce SemiBold" panose="00000700000000000000"/>
            </a:endParaRPr>
          </a:p>
        </p:txBody>
      </p:sp>
      <p:pic>
        <p:nvPicPr>
          <p:cNvPr id="35" name="Picture 1" descr="Picture 1">
            <a:extLst>
              <a:ext uri="{FF2B5EF4-FFF2-40B4-BE49-F238E27FC236}">
                <a16:creationId xmlns:a16="http://schemas.microsoft.com/office/drawing/2014/main" id="{BFA3CCD2-A534-5820-D228-D73DC29AC98A}"/>
              </a:ext>
            </a:extLst>
          </p:cNvPr>
          <p:cNvPicPr>
            <a:picLocks noChangeAspect="1"/>
          </p:cNvPicPr>
          <p:nvPr/>
        </p:nvPicPr>
        <p:blipFill>
          <a:blip r:embed="rId15"/>
          <a:stretch>
            <a:fillRect/>
          </a:stretch>
        </p:blipFill>
        <p:spPr>
          <a:xfrm>
            <a:off x="832688" y="289517"/>
            <a:ext cx="1415007" cy="592702"/>
          </a:xfrm>
          <a:prstGeom prst="rect">
            <a:avLst/>
          </a:prstGeom>
          <a:ln w="12700">
            <a:miter lim="400000"/>
            <a:headEnd/>
            <a:tailEnd/>
          </a:ln>
        </p:spPr>
      </p:pic>
      <p:pic>
        <p:nvPicPr>
          <p:cNvPr id="36" name="Picture 8" descr="Picture 8">
            <a:extLst>
              <a:ext uri="{FF2B5EF4-FFF2-40B4-BE49-F238E27FC236}">
                <a16:creationId xmlns:a16="http://schemas.microsoft.com/office/drawing/2014/main" id="{8936C628-CB28-D9E3-5E2D-AF1E459B7894}"/>
              </a:ext>
            </a:extLst>
          </p:cNvPr>
          <p:cNvPicPr>
            <a:picLocks noChangeAspect="1"/>
          </p:cNvPicPr>
          <p:nvPr/>
        </p:nvPicPr>
        <p:blipFill>
          <a:blip r:embed="rId16"/>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2934017"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Light Reading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COLLECTION</a:t>
            </a:r>
          </a:p>
        </p:txBody>
      </p:sp>
      <p:sp>
        <p:nvSpPr>
          <p:cNvPr id="10" name="TextBox 10"/>
          <p:cNvSpPr txBox="1"/>
          <p:nvPr/>
        </p:nvSpPr>
        <p:spPr>
          <a:xfrm>
            <a:off x="1299932" y="2804829"/>
            <a:ext cx="10206269" cy="1603003"/>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panose="00000500000000000000"/>
              </a:rPr>
              <a:t>Materials in this section comprise of light reading materials covering: Fiction, Bestsellers Motivation, Hobbies, Crafts and the like. The loan privilege for these materials is the same as the general collection.</a:t>
            </a:r>
          </a:p>
          <a:p>
            <a:pPr algn="just">
              <a:lnSpc>
                <a:spcPts val="2257"/>
              </a:lnSpc>
            </a:pPr>
            <a:endParaRPr lang="en-US" sz="2090" spc="-41">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914F1F28-5B56-D707-DDD7-EF07B38463EB}"/>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BBB52E71-E0BC-341D-36E4-543680B37CDF}"/>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0850457" y="5696113"/>
            <a:ext cx="1730587" cy="2003574"/>
          </a:xfrm>
          <a:prstGeom prst="rect">
            <a:avLst/>
          </a:prstGeom>
        </p:spPr>
      </p:pic>
      <p:pic>
        <p:nvPicPr>
          <p:cNvPr id="5" name="Picture 5"/>
          <p:cNvPicPr>
            <a:picLocks noChangeAspect="1"/>
          </p:cNvPicPr>
          <p:nvPr/>
        </p:nvPicPr>
        <p:blipFill>
          <a:blip r:embed="rId4">
            <a:alphaModFix amt="9999"/>
          </a:blip>
          <a:srcRect/>
          <a:stretch>
            <a:fillRect/>
          </a:stretch>
        </p:blipFill>
        <p:spPr>
          <a:xfrm>
            <a:off x="-1194394" y="5181726"/>
            <a:ext cx="2044447" cy="1681558"/>
          </a:xfrm>
          <a:prstGeom prst="rect">
            <a:avLst/>
          </a:prstGeom>
        </p:spPr>
      </p:pic>
      <p:pic>
        <p:nvPicPr>
          <p:cNvPr id="6" name="Picture 6"/>
          <p:cNvPicPr>
            <a:picLocks noChangeAspect="1"/>
          </p:cNvPicPr>
          <p:nvPr/>
        </p:nvPicPr>
        <p:blipFill>
          <a:blip r:embed="rId5">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sp>
        <p:nvSpPr>
          <p:cNvPr id="7" name="TextBox 7"/>
          <p:cNvSpPr txBox="1"/>
          <p:nvPr/>
        </p:nvSpPr>
        <p:spPr>
          <a:xfrm>
            <a:off x="1074576" y="991250"/>
            <a:ext cx="5021425" cy="2462213"/>
          </a:xfrm>
          <a:prstGeom prst="rect">
            <a:avLst/>
          </a:prstGeom>
        </p:spPr>
        <p:txBody>
          <a:bodyPr lIns="0" tIns="0" rIns="0" bIns="0" rtlCol="0" anchor="t">
            <a:spAutoFit/>
          </a:bodyPr>
          <a:lstStyle/>
          <a:p>
            <a:pPr>
              <a:lnSpc>
                <a:spcPts val="6420"/>
              </a:lnSpc>
            </a:pPr>
            <a:r>
              <a:rPr lang="en-US" sz="6420">
                <a:solidFill>
                  <a:srgbClr val="000000"/>
                </a:solidFill>
                <a:latin typeface="Bebas Neue Cyrillic" panose="02000506000000020004"/>
              </a:rPr>
              <a:t>Library Information </a:t>
            </a:r>
            <a:r>
              <a:rPr lang="en-US" sz="6420">
                <a:solidFill>
                  <a:srgbClr val="00809B"/>
                </a:solidFill>
                <a:latin typeface="Bebas Neue Cyrillic" panose="02000506000000020004"/>
              </a:rPr>
              <a:t>Services</a:t>
            </a:r>
          </a:p>
        </p:txBody>
      </p:sp>
      <p:sp>
        <p:nvSpPr>
          <p:cNvPr id="8" name="TextBox 8"/>
          <p:cNvSpPr txBox="1"/>
          <p:nvPr/>
        </p:nvSpPr>
        <p:spPr>
          <a:xfrm>
            <a:off x="1050106" y="3397250"/>
            <a:ext cx="7064841" cy="1398909"/>
          </a:xfrm>
          <a:prstGeom prst="rect">
            <a:avLst/>
          </a:prstGeom>
        </p:spPr>
        <p:txBody>
          <a:bodyPr lIns="0" tIns="0" rIns="0" bIns="0" rtlCol="0" anchor="t">
            <a:spAutoFit/>
          </a:bodyPr>
          <a:lstStyle/>
          <a:p>
            <a:pPr algn="just">
              <a:lnSpc>
                <a:spcPts val="3664"/>
              </a:lnSpc>
            </a:pPr>
            <a:r>
              <a:rPr lang="en-US" sz="2777" spc="-55">
                <a:solidFill>
                  <a:srgbClr val="000000"/>
                </a:solidFill>
                <a:latin typeface="Open Sauce" panose="00000500000000000000"/>
              </a:rPr>
              <a:t>There are sets of services related activities provided by academic library which include:</a:t>
            </a:r>
          </a:p>
          <a:p>
            <a:pPr algn="just">
              <a:lnSpc>
                <a:spcPts val="3664"/>
              </a:lnSpc>
            </a:pPr>
            <a:endParaRPr lang="en-US" sz="2777" spc="-55">
              <a:solidFill>
                <a:srgbClr val="000000"/>
              </a:solidFill>
              <a:latin typeface="Open Sauce" panose="00000500000000000000"/>
            </a:endParaRPr>
          </a:p>
        </p:txBody>
      </p:sp>
      <p:pic>
        <p:nvPicPr>
          <p:cNvPr id="9" name="Picture 9"/>
          <p:cNvPicPr>
            <a:picLocks noChangeAspect="1"/>
          </p:cNvPicPr>
          <p:nvPr/>
        </p:nvPicPr>
        <p:blipFill>
          <a:blip r:embed="rId6"/>
          <a:srcRect/>
          <a:stretch>
            <a:fillRect/>
          </a:stretch>
        </p:blipFill>
        <p:spPr>
          <a:xfrm>
            <a:off x="8337198" y="1083448"/>
            <a:ext cx="3588415" cy="4691106"/>
          </a:xfrm>
          <a:prstGeom prst="rect">
            <a:avLst/>
          </a:prstGeom>
        </p:spPr>
      </p:pic>
      <p:grpSp>
        <p:nvGrpSpPr>
          <p:cNvPr id="10" name="Group 10"/>
          <p:cNvGrpSpPr/>
          <p:nvPr/>
        </p:nvGrpSpPr>
        <p:grpSpPr>
          <a:xfrm>
            <a:off x="8436884" y="1158000"/>
            <a:ext cx="3318665" cy="4452037"/>
            <a:chOff x="0" y="0"/>
            <a:chExt cx="1182964" cy="1586963"/>
          </a:xfrm>
        </p:grpSpPr>
        <p:sp>
          <p:nvSpPr>
            <p:cNvPr id="11" name="Freeform 11"/>
            <p:cNvSpPr/>
            <p:nvPr/>
          </p:nvSpPr>
          <p:spPr>
            <a:xfrm>
              <a:off x="0" y="0"/>
              <a:ext cx="1182964" cy="1586963"/>
            </a:xfrm>
            <a:custGeom>
              <a:avLst/>
              <a:gdLst/>
              <a:ahLst/>
              <a:cxnLst/>
              <a:rect l="l" t="t" r="r" b="b"/>
              <a:pathLst>
                <a:path w="1182964" h="1586963">
                  <a:moveTo>
                    <a:pt x="0" y="0"/>
                  </a:moveTo>
                  <a:lnTo>
                    <a:pt x="1182964" y="0"/>
                  </a:lnTo>
                  <a:lnTo>
                    <a:pt x="1182964" y="1586963"/>
                  </a:lnTo>
                  <a:lnTo>
                    <a:pt x="0" y="1586963"/>
                  </a:lnTo>
                  <a:close/>
                </a:path>
              </a:pathLst>
            </a:custGeom>
            <a:solidFill>
              <a:srgbClr val="FFFFFF"/>
            </a:solidFill>
          </p:spPr>
        </p:sp>
        <p:sp>
          <p:nvSpPr>
            <p:cNvPr id="12" name="TextBox 12"/>
            <p:cNvSpPr txBox="1"/>
            <p:nvPr/>
          </p:nvSpPr>
          <p:spPr>
            <a:xfrm>
              <a:off x="0" y="-57150"/>
              <a:ext cx="812800" cy="869950"/>
            </a:xfrm>
            <a:prstGeom prst="rect">
              <a:avLst/>
            </a:prstGeom>
          </p:spPr>
          <p:txBody>
            <a:bodyPr lIns="33867" tIns="33867" rIns="33867" bIns="33867" rtlCol="0" anchor="ctr"/>
            <a:lstStyle/>
            <a:p>
              <a:pPr algn="ctr">
                <a:lnSpc>
                  <a:spcPts val="1773"/>
                </a:lnSpc>
              </a:pPr>
              <a:endParaRPr sz="1200"/>
            </a:p>
          </p:txBody>
        </p:sp>
      </p:grpSp>
      <p:grpSp>
        <p:nvGrpSpPr>
          <p:cNvPr id="13" name="Group 13"/>
          <p:cNvGrpSpPr/>
          <p:nvPr/>
        </p:nvGrpSpPr>
        <p:grpSpPr>
          <a:xfrm>
            <a:off x="8584634" y="1323845"/>
            <a:ext cx="3023167" cy="4106273"/>
            <a:chOff x="0" y="0"/>
            <a:chExt cx="6046333" cy="8212545"/>
          </a:xfrm>
        </p:grpSpPr>
        <p:pic>
          <p:nvPicPr>
            <p:cNvPr id="14" name="Picture 14"/>
            <p:cNvPicPr>
              <a:picLocks noChangeAspect="1"/>
            </p:cNvPicPr>
            <p:nvPr/>
          </p:nvPicPr>
          <p:blipFill>
            <a:blip r:embed="rId7"/>
            <a:srcRect l="25458" r="25458"/>
            <a:stretch>
              <a:fillRect/>
            </a:stretch>
          </p:blipFill>
          <p:spPr>
            <a:xfrm>
              <a:off x="0" y="0"/>
              <a:ext cx="6046333" cy="8212545"/>
            </a:xfrm>
            <a:prstGeom prst="rect">
              <a:avLst/>
            </a:prstGeom>
          </p:spPr>
        </p:pic>
      </p:grpSp>
      <p:pic>
        <p:nvPicPr>
          <p:cNvPr id="15" name="Picture 1" descr="Picture 1">
            <a:extLst>
              <a:ext uri="{FF2B5EF4-FFF2-40B4-BE49-F238E27FC236}">
                <a16:creationId xmlns:a16="http://schemas.microsoft.com/office/drawing/2014/main" id="{C7189860-4950-B34B-C0F3-84320AE1153F}"/>
              </a:ext>
            </a:extLst>
          </p:cNvPr>
          <p:cNvPicPr>
            <a:picLocks noChangeAspect="1"/>
          </p:cNvPicPr>
          <p:nvPr/>
        </p:nvPicPr>
        <p:blipFill>
          <a:blip r:embed="rId8"/>
          <a:stretch>
            <a:fillRect/>
          </a:stretch>
        </p:blipFill>
        <p:spPr>
          <a:xfrm>
            <a:off x="832688" y="341093"/>
            <a:ext cx="1415007" cy="592702"/>
          </a:xfrm>
          <a:prstGeom prst="rect">
            <a:avLst/>
          </a:prstGeom>
          <a:ln w="12700">
            <a:miter lim="400000"/>
            <a:headEnd/>
            <a:tailEnd/>
          </a:ln>
        </p:spPr>
      </p:pic>
      <p:pic>
        <p:nvPicPr>
          <p:cNvPr id="16" name="Picture 8" descr="Picture 8">
            <a:extLst>
              <a:ext uri="{FF2B5EF4-FFF2-40B4-BE49-F238E27FC236}">
                <a16:creationId xmlns:a16="http://schemas.microsoft.com/office/drawing/2014/main" id="{DBED8021-8144-A82F-8E17-4861B16DA66B}"/>
              </a:ext>
            </a:extLst>
          </p:cNvPr>
          <p:cNvPicPr>
            <a:picLocks noChangeAspect="1"/>
          </p:cNvPicPr>
          <p:nvPr/>
        </p:nvPicPr>
        <p:blipFill>
          <a:blip r:embed="rId9"/>
          <a:stretch>
            <a:fillRect/>
          </a:stretch>
        </p:blipFill>
        <p:spPr>
          <a:xfrm>
            <a:off x="5181600" y="252596"/>
            <a:ext cx="2261062" cy="687204"/>
          </a:xfrm>
          <a:prstGeom prst="rect">
            <a:avLst/>
          </a:prstGeom>
          <a:ln w="12700">
            <a:miter lim="4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sp>
        <p:nvSpPr>
          <p:cNvPr id="5" name="TextBox 5"/>
          <p:cNvSpPr txBox="1"/>
          <p:nvPr/>
        </p:nvSpPr>
        <p:spPr>
          <a:xfrm>
            <a:off x="1611597" y="1537629"/>
            <a:ext cx="3787757" cy="331886"/>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Loans/Borrowing</a:t>
            </a: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932" y="1588256"/>
            <a:ext cx="236437" cy="244437"/>
          </a:xfrm>
          <a:prstGeom prst="rect">
            <a:avLst/>
          </a:prstGeom>
        </p:spPr>
      </p:pic>
      <p:sp>
        <p:nvSpPr>
          <p:cNvPr id="7" name="TextBox 7"/>
          <p:cNvSpPr txBox="1"/>
          <p:nvPr/>
        </p:nvSpPr>
        <p:spPr>
          <a:xfrm>
            <a:off x="1611597" y="1948263"/>
            <a:ext cx="3849855" cy="1410643"/>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All registered members are allowed to borrow library materials according to their eligibility. Loan eligibility and borrowing period differ according to the borrower types.</a:t>
            </a:r>
          </a:p>
        </p:txBody>
      </p:sp>
      <p:sp>
        <p:nvSpPr>
          <p:cNvPr id="8" name="TextBox 8"/>
          <p:cNvSpPr txBox="1"/>
          <p:nvPr/>
        </p:nvSpPr>
        <p:spPr>
          <a:xfrm>
            <a:off x="1611597" y="4153066"/>
            <a:ext cx="3787757" cy="331886"/>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Renewal</a:t>
            </a: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932" y="4165766"/>
            <a:ext cx="236437" cy="244437"/>
          </a:xfrm>
          <a:prstGeom prst="rect">
            <a:avLst/>
          </a:prstGeom>
        </p:spPr>
      </p:pic>
      <p:sp>
        <p:nvSpPr>
          <p:cNvPr id="10" name="TextBox 10"/>
          <p:cNvSpPr txBox="1"/>
          <p:nvPr/>
        </p:nvSpPr>
        <p:spPr>
          <a:xfrm>
            <a:off x="1611597" y="4639434"/>
            <a:ext cx="3849855" cy="1128514"/>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Loans renewal can only be done or negotiated If the loan period is not yet due</a:t>
            </a:r>
          </a:p>
          <a:p>
            <a:pPr algn="just">
              <a:lnSpc>
                <a:spcPts val="2160"/>
              </a:lnSpc>
            </a:pPr>
            <a:endParaRPr lang="en-US" sz="2000" spc="-40">
              <a:solidFill>
                <a:srgbClr val="000000"/>
              </a:solidFill>
              <a:latin typeface="Open Sauce" panose="00000500000000000000"/>
            </a:endParaRPr>
          </a:p>
        </p:txBody>
      </p:sp>
      <p:sp>
        <p:nvSpPr>
          <p:cNvPr id="11" name="TextBox 11"/>
          <p:cNvSpPr txBox="1"/>
          <p:nvPr/>
        </p:nvSpPr>
        <p:spPr>
          <a:xfrm>
            <a:off x="6407666" y="1575556"/>
            <a:ext cx="3787757" cy="678134"/>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Return, Overdue/Late Return fines/Penalty</a:t>
            </a:r>
          </a:p>
        </p:txBody>
      </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0" y="1626184"/>
            <a:ext cx="236437" cy="244437"/>
          </a:xfrm>
          <a:prstGeom prst="rect">
            <a:avLst/>
          </a:prstGeom>
        </p:spPr>
      </p:pic>
      <p:sp>
        <p:nvSpPr>
          <p:cNvPr id="13" name="TextBox 13"/>
          <p:cNvSpPr txBox="1"/>
          <p:nvPr/>
        </p:nvSpPr>
        <p:spPr>
          <a:xfrm>
            <a:off x="6407666" y="2325367"/>
            <a:ext cx="3849855" cy="4231928"/>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Library users are expected to return library books before or on the due date, after which an overdue fine will be imposed.</a:t>
            </a:r>
          </a:p>
          <a:p>
            <a:pPr algn="just">
              <a:lnSpc>
                <a:spcPts val="2160"/>
              </a:lnSpc>
            </a:pPr>
            <a:r>
              <a:rPr lang="en-US" sz="2000" spc="-40">
                <a:solidFill>
                  <a:srgbClr val="000000"/>
                </a:solidFill>
                <a:latin typeface="Open Sauce" panose="00000500000000000000"/>
              </a:rPr>
              <a:t> </a:t>
            </a:r>
          </a:p>
          <a:p>
            <a:pPr algn="just">
              <a:lnSpc>
                <a:spcPts val="2160"/>
              </a:lnSpc>
            </a:pPr>
            <a:r>
              <a:rPr lang="en-US" sz="2000" spc="-40">
                <a:solidFill>
                  <a:srgbClr val="000000"/>
                </a:solidFill>
                <a:latin typeface="Open Sauce" panose="00000500000000000000"/>
              </a:rPr>
              <a:t>The user will not be allowed to borrow any library materials until the fine is paid. </a:t>
            </a:r>
          </a:p>
          <a:p>
            <a:pPr algn="just">
              <a:lnSpc>
                <a:spcPts val="2160"/>
              </a:lnSpc>
            </a:pPr>
            <a:endParaRPr lang="en-US" sz="2000" spc="-40">
              <a:solidFill>
                <a:srgbClr val="000000"/>
              </a:solidFill>
              <a:latin typeface="Open Sauce" panose="00000500000000000000"/>
            </a:endParaRPr>
          </a:p>
          <a:p>
            <a:pPr algn="just">
              <a:lnSpc>
                <a:spcPts val="2160"/>
              </a:lnSpc>
            </a:pPr>
            <a:r>
              <a:rPr lang="en-US" sz="2000" spc="-40">
                <a:solidFill>
                  <a:srgbClr val="000000"/>
                </a:solidFill>
                <a:latin typeface="Open Sauce" panose="00000500000000000000"/>
              </a:rPr>
              <a:t>This is done to encourage users to return books on time and to give others fair opportunity to borrow the books. Payment is to be made at the Circulation counter.</a:t>
            </a:r>
          </a:p>
          <a:p>
            <a:pPr algn="just">
              <a:lnSpc>
                <a:spcPts val="2160"/>
              </a:lnSpc>
            </a:pPr>
            <a:endParaRPr lang="en-US" sz="2000" spc="-40">
              <a:solidFill>
                <a:srgbClr val="000000"/>
              </a:solidFill>
              <a:latin typeface="Open Sauce" panose="00000500000000000000"/>
            </a:endParaRPr>
          </a:p>
        </p:txBody>
      </p:sp>
      <p:pic>
        <p:nvPicPr>
          <p:cNvPr id="14" name="Picture 14"/>
          <p:cNvPicPr>
            <a:picLocks noChangeAspect="1"/>
          </p:cNvPicPr>
          <p:nvPr/>
        </p:nvPicPr>
        <p:blipFill>
          <a:blip r:embed="rId6">
            <a:alphaModFix amt="9999"/>
          </a:blip>
          <a:srcRect/>
          <a:stretch>
            <a:fillRect/>
          </a:stretch>
        </p:blipFill>
        <p:spPr>
          <a:xfrm>
            <a:off x="-1194394" y="5181726"/>
            <a:ext cx="2044447" cy="1681558"/>
          </a:xfrm>
          <a:prstGeom prst="rect">
            <a:avLst/>
          </a:prstGeom>
        </p:spPr>
      </p:pic>
      <p:pic>
        <p:nvPicPr>
          <p:cNvPr id="15" name="Picture 15"/>
          <p:cNvPicPr>
            <a:picLocks noChangeAspect="1"/>
          </p:cNvPicPr>
          <p:nvPr/>
        </p:nvPicPr>
        <p:blipFill>
          <a:blip r:embed="rId7">
            <a:alphaModFix amt="9999"/>
            <a:extLst>
              <a:ext uri="{28A0092B-C50C-407E-A947-70E740481C1C}">
                <a14:useLocalDpi xmlns:a14="http://schemas.microsoft.com/office/drawing/2010/main" val="0"/>
              </a:ext>
            </a:extLst>
          </a:blip>
          <a:srcRect/>
          <a:stretch>
            <a:fillRect/>
          </a:stretch>
        </p:blipFill>
        <p:spPr>
          <a:xfrm>
            <a:off x="10271624" y="505284"/>
            <a:ext cx="1403265" cy="1403265"/>
          </a:xfrm>
          <a:prstGeom prst="rect">
            <a:avLst/>
          </a:prstGeom>
        </p:spPr>
      </p:pic>
      <p:pic>
        <p:nvPicPr>
          <p:cNvPr id="16" name="Picture 1" descr="Picture 1">
            <a:extLst>
              <a:ext uri="{FF2B5EF4-FFF2-40B4-BE49-F238E27FC236}">
                <a16:creationId xmlns:a16="http://schemas.microsoft.com/office/drawing/2014/main" id="{DAF512B6-0D8D-733A-3F80-C96718E218DF}"/>
              </a:ext>
            </a:extLst>
          </p:cNvPr>
          <p:cNvPicPr>
            <a:picLocks noChangeAspect="1"/>
          </p:cNvPicPr>
          <p:nvPr/>
        </p:nvPicPr>
        <p:blipFill>
          <a:blip r:embed="rId8"/>
          <a:stretch>
            <a:fillRect/>
          </a:stretch>
        </p:blipFill>
        <p:spPr>
          <a:xfrm>
            <a:off x="832688" y="289517"/>
            <a:ext cx="1415007" cy="592702"/>
          </a:xfrm>
          <a:prstGeom prst="rect">
            <a:avLst/>
          </a:prstGeom>
          <a:ln w="12700">
            <a:miter lim="400000"/>
            <a:headEnd/>
            <a:tailEnd/>
          </a:ln>
        </p:spPr>
      </p:pic>
      <p:pic>
        <p:nvPicPr>
          <p:cNvPr id="17" name="Picture 8" descr="Picture 8">
            <a:extLst>
              <a:ext uri="{FF2B5EF4-FFF2-40B4-BE49-F238E27FC236}">
                <a16:creationId xmlns:a16="http://schemas.microsoft.com/office/drawing/2014/main" id="{C61476B9-82C5-1E8B-1AEB-F363381BCCDC}"/>
              </a:ext>
            </a:extLst>
          </p:cNvPr>
          <p:cNvPicPr>
            <a:picLocks noChangeAspect="1"/>
          </p:cNvPicPr>
          <p:nvPr/>
        </p:nvPicPr>
        <p:blipFill>
          <a:blip r:embed="rId9"/>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sp>
        <p:nvSpPr>
          <p:cNvPr id="5" name="TextBox 5"/>
          <p:cNvSpPr txBox="1"/>
          <p:nvPr/>
        </p:nvSpPr>
        <p:spPr>
          <a:xfrm>
            <a:off x="1611597" y="1537629"/>
            <a:ext cx="3787757" cy="331886"/>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Reservation/Hold</a:t>
            </a: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932" y="1588256"/>
            <a:ext cx="236437" cy="244437"/>
          </a:xfrm>
          <a:prstGeom prst="rect">
            <a:avLst/>
          </a:prstGeom>
        </p:spPr>
      </p:pic>
      <p:sp>
        <p:nvSpPr>
          <p:cNvPr id="7" name="TextBox 7"/>
          <p:cNvSpPr txBox="1"/>
          <p:nvPr/>
        </p:nvSpPr>
        <p:spPr>
          <a:xfrm>
            <a:off x="1611597" y="1948263"/>
            <a:ext cx="3849855" cy="3667671"/>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A user may reserve a book which is out on loan to ensure that he/ she gets the item when it is returned.</a:t>
            </a:r>
          </a:p>
          <a:p>
            <a:pPr algn="just">
              <a:lnSpc>
                <a:spcPts val="2160"/>
              </a:lnSpc>
            </a:pPr>
            <a:endParaRPr lang="en-US" sz="2000" spc="-40">
              <a:solidFill>
                <a:srgbClr val="000000"/>
              </a:solidFill>
              <a:latin typeface="Open Sauce" panose="00000500000000000000"/>
            </a:endParaRPr>
          </a:p>
          <a:p>
            <a:pPr algn="just">
              <a:lnSpc>
                <a:spcPts val="2160"/>
              </a:lnSpc>
            </a:pPr>
            <a:r>
              <a:rPr lang="en-US" sz="2000" spc="-40">
                <a:solidFill>
                  <a:srgbClr val="000000"/>
                </a:solidFill>
                <a:latin typeface="Open Sauce" panose="00000500000000000000"/>
              </a:rPr>
              <a:t>A notice will be sent to the requestor informing him/her to claim the reserved book when it is available. </a:t>
            </a:r>
          </a:p>
          <a:p>
            <a:pPr algn="just">
              <a:lnSpc>
                <a:spcPts val="2160"/>
              </a:lnSpc>
            </a:pPr>
            <a:endParaRPr lang="en-US" sz="2000" spc="-40">
              <a:solidFill>
                <a:srgbClr val="000000"/>
              </a:solidFill>
              <a:latin typeface="Open Sauce" panose="00000500000000000000"/>
            </a:endParaRPr>
          </a:p>
          <a:p>
            <a:pPr algn="just">
              <a:lnSpc>
                <a:spcPts val="2160"/>
              </a:lnSpc>
            </a:pPr>
            <a:r>
              <a:rPr lang="en-US" sz="2000" spc="-40">
                <a:solidFill>
                  <a:srgbClr val="000000"/>
                </a:solidFill>
                <a:latin typeface="Open Sauce" panose="00000500000000000000"/>
              </a:rPr>
              <a:t>The book will be kept (on hold) at the Circulation Counter for 7 days only after which it will be returned to the shelves.</a:t>
            </a:r>
          </a:p>
          <a:p>
            <a:pPr algn="just">
              <a:lnSpc>
                <a:spcPts val="2160"/>
              </a:lnSpc>
            </a:pPr>
            <a:endParaRPr lang="en-US" sz="2000" spc="-40">
              <a:solidFill>
                <a:srgbClr val="000000"/>
              </a:solidFill>
              <a:latin typeface="Open Sauce" panose="00000500000000000000"/>
            </a:endParaRPr>
          </a:p>
        </p:txBody>
      </p:sp>
      <p:sp>
        <p:nvSpPr>
          <p:cNvPr id="8" name="TextBox 8"/>
          <p:cNvSpPr txBox="1"/>
          <p:nvPr/>
        </p:nvSpPr>
        <p:spPr>
          <a:xfrm>
            <a:off x="6407666" y="1575556"/>
            <a:ext cx="3787757" cy="331886"/>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Book Security System </a:t>
            </a: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0" y="1626184"/>
            <a:ext cx="236437" cy="244437"/>
          </a:xfrm>
          <a:prstGeom prst="rect">
            <a:avLst/>
          </a:prstGeom>
        </p:spPr>
      </p:pic>
      <p:sp>
        <p:nvSpPr>
          <p:cNvPr id="10" name="TextBox 10"/>
          <p:cNvSpPr txBox="1"/>
          <p:nvPr/>
        </p:nvSpPr>
        <p:spPr>
          <a:xfrm>
            <a:off x="6421769" y="2045448"/>
            <a:ext cx="3849855" cy="3103414"/>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The system of one-entry one-exit together with electronic sensing of books at the exit point, ensures that only materials that have been systematically borrowed can be brought out of the Library Building. </a:t>
            </a:r>
          </a:p>
          <a:p>
            <a:pPr algn="just">
              <a:lnSpc>
                <a:spcPts val="2160"/>
              </a:lnSpc>
            </a:pPr>
            <a:endParaRPr lang="en-US" sz="2000" spc="-40">
              <a:solidFill>
                <a:srgbClr val="000000"/>
              </a:solidFill>
              <a:latin typeface="Open Sauce" panose="00000500000000000000"/>
            </a:endParaRPr>
          </a:p>
          <a:p>
            <a:pPr algn="just">
              <a:lnSpc>
                <a:spcPts val="2160"/>
              </a:lnSpc>
            </a:pPr>
            <a:r>
              <a:rPr lang="en-US" sz="2000" spc="-40">
                <a:solidFill>
                  <a:srgbClr val="000000"/>
                </a:solidFill>
                <a:latin typeface="Open Sauce" panose="00000500000000000000"/>
              </a:rPr>
              <a:t>A warning bell is triggered if a material that has not been officially borrowed is brought through the exit.</a:t>
            </a:r>
          </a:p>
          <a:p>
            <a:pPr algn="just">
              <a:lnSpc>
                <a:spcPts val="2160"/>
              </a:lnSpc>
            </a:pPr>
            <a:endParaRPr lang="en-US" sz="2000" spc="-40">
              <a:solidFill>
                <a:srgbClr val="000000"/>
              </a:solidFill>
              <a:latin typeface="Open Sauce" panose="00000500000000000000"/>
            </a:endParaRPr>
          </a:p>
        </p:txBody>
      </p:sp>
      <p:pic>
        <p:nvPicPr>
          <p:cNvPr id="11" name="Picture 11"/>
          <p:cNvPicPr>
            <a:picLocks noChangeAspect="1"/>
          </p:cNvPicPr>
          <p:nvPr/>
        </p:nvPicPr>
        <p:blipFill>
          <a:blip r:embed="rId6">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7">
            <a:alphaModFix amt="9999"/>
            <a:extLst>
              <a:ext uri="{28A0092B-C50C-407E-A947-70E740481C1C}">
                <a14:useLocalDpi xmlns:a14="http://schemas.microsoft.com/office/drawing/2010/main" val="0"/>
              </a:ext>
            </a:extLst>
          </a:blip>
          <a:srcRect/>
          <a:stretch>
            <a:fillRect/>
          </a:stretch>
        </p:blipFill>
        <p:spPr>
          <a:xfrm>
            <a:off x="10271624" y="505284"/>
            <a:ext cx="1403265" cy="1403265"/>
          </a:xfrm>
          <a:prstGeom prst="rect">
            <a:avLst/>
          </a:prstGeom>
        </p:spPr>
      </p:pic>
      <p:pic>
        <p:nvPicPr>
          <p:cNvPr id="13" name="Picture 1" descr="Picture 1">
            <a:extLst>
              <a:ext uri="{FF2B5EF4-FFF2-40B4-BE49-F238E27FC236}">
                <a16:creationId xmlns:a16="http://schemas.microsoft.com/office/drawing/2014/main" id="{212F6A27-0962-60E6-D4DD-180E36164A3B}"/>
              </a:ext>
            </a:extLst>
          </p:cNvPr>
          <p:cNvPicPr>
            <a:picLocks noChangeAspect="1"/>
          </p:cNvPicPr>
          <p:nvPr/>
        </p:nvPicPr>
        <p:blipFill>
          <a:blip r:embed="rId8"/>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E2BFF2AE-B1C6-04FB-691E-376EDC20494C}"/>
              </a:ext>
            </a:extLst>
          </p:cNvPr>
          <p:cNvPicPr>
            <a:picLocks noChangeAspect="1"/>
          </p:cNvPicPr>
          <p:nvPr/>
        </p:nvPicPr>
        <p:blipFill>
          <a:blip r:embed="rId9"/>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sp>
        <p:nvSpPr>
          <p:cNvPr id="5" name="TextBox 5"/>
          <p:cNvSpPr txBox="1"/>
          <p:nvPr/>
        </p:nvSpPr>
        <p:spPr>
          <a:xfrm>
            <a:off x="1611597" y="1537629"/>
            <a:ext cx="9361659" cy="678134"/>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INTER-LIBRARY LOAN (ILL) AND DOCUMENT DELIVERY SERVICES (DDS)</a:t>
            </a:r>
          </a:p>
          <a:p>
            <a:pPr>
              <a:lnSpc>
                <a:spcPts val="2687"/>
              </a:lnSpc>
            </a:pPr>
            <a:endParaRPr lang="en-US" sz="2133" spc="-43">
              <a:solidFill>
                <a:srgbClr val="000000"/>
              </a:solidFill>
              <a:latin typeface="Open Sauce Bold" panose="00000800000000000000"/>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9932" y="1588256"/>
            <a:ext cx="236437" cy="244437"/>
          </a:xfrm>
          <a:prstGeom prst="rect">
            <a:avLst/>
          </a:prstGeom>
        </p:spPr>
      </p:pic>
      <p:pic>
        <p:nvPicPr>
          <p:cNvPr id="7" name="Picture 7"/>
          <p:cNvPicPr>
            <a:picLocks noChangeAspect="1"/>
          </p:cNvPicPr>
          <p:nvPr/>
        </p:nvPicPr>
        <p:blipFill>
          <a:blip r:embed="rId6">
            <a:alphaModFix amt="9999"/>
          </a:blip>
          <a:srcRect/>
          <a:stretch>
            <a:fillRect/>
          </a:stretch>
        </p:blipFill>
        <p:spPr>
          <a:xfrm>
            <a:off x="-1194394" y="5181726"/>
            <a:ext cx="2044447" cy="1681558"/>
          </a:xfrm>
          <a:prstGeom prst="rect">
            <a:avLst/>
          </a:prstGeom>
        </p:spPr>
      </p:pic>
      <p:pic>
        <p:nvPicPr>
          <p:cNvPr id="8" name="Picture 8"/>
          <p:cNvPicPr>
            <a:picLocks noChangeAspect="1"/>
          </p:cNvPicPr>
          <p:nvPr/>
        </p:nvPicPr>
        <p:blipFill>
          <a:blip r:embed="rId7">
            <a:alphaModFix amt="9999"/>
            <a:extLst>
              <a:ext uri="{28A0092B-C50C-407E-A947-70E740481C1C}">
                <a14:useLocalDpi xmlns:a14="http://schemas.microsoft.com/office/drawing/2010/main" val="0"/>
              </a:ext>
            </a:extLst>
          </a:blip>
          <a:srcRect/>
          <a:stretch>
            <a:fillRect/>
          </a:stretch>
        </p:blipFill>
        <p:spPr>
          <a:xfrm>
            <a:off x="10271624" y="505284"/>
            <a:ext cx="1403265" cy="1403265"/>
          </a:xfrm>
          <a:prstGeom prst="rect">
            <a:avLst/>
          </a:prstGeom>
        </p:spPr>
      </p:pic>
      <p:sp>
        <p:nvSpPr>
          <p:cNvPr id="9" name="TextBox 9"/>
          <p:cNvSpPr txBox="1"/>
          <p:nvPr/>
        </p:nvSpPr>
        <p:spPr>
          <a:xfrm>
            <a:off x="1299932" y="2791424"/>
            <a:ext cx="9673325" cy="2654573"/>
          </a:xfrm>
          <a:prstGeom prst="rect">
            <a:avLst/>
          </a:prstGeom>
        </p:spPr>
        <p:txBody>
          <a:bodyPr lIns="0" tIns="0" rIns="0" bIns="0" rtlCol="0" anchor="t">
            <a:spAutoFit/>
          </a:bodyPr>
          <a:lstStyle/>
          <a:p>
            <a:pPr marL="460610" lvl="1" indent="-230305" algn="just">
              <a:lnSpc>
                <a:spcPts val="2303"/>
              </a:lnSpc>
              <a:buFont typeface="Arial" panose="020B0604020202020204"/>
              <a:buChar char="•"/>
            </a:pPr>
            <a:r>
              <a:rPr lang="en-US" sz="2133" spc="-43">
                <a:solidFill>
                  <a:srgbClr val="000000"/>
                </a:solidFill>
                <a:latin typeface="Open Sauce" panose="00000500000000000000"/>
              </a:rPr>
              <a:t>The library can obtain materials which are not in its collection from other libraries, inside and outside the country. </a:t>
            </a:r>
          </a:p>
          <a:p>
            <a:pPr algn="just">
              <a:lnSpc>
                <a:spcPts val="2303"/>
              </a:lnSpc>
            </a:pPr>
            <a:endParaRPr lang="en-US" sz="2133" spc="-43">
              <a:solidFill>
                <a:srgbClr val="000000"/>
              </a:solidFill>
              <a:latin typeface="Open Sauce" panose="00000500000000000000"/>
            </a:endParaRPr>
          </a:p>
          <a:p>
            <a:pPr marL="460610" lvl="1" indent="-230305" algn="just">
              <a:lnSpc>
                <a:spcPts val="2303"/>
              </a:lnSpc>
              <a:buFont typeface="Arial" panose="020B0604020202020204"/>
              <a:buChar char="•"/>
            </a:pPr>
            <a:r>
              <a:rPr lang="en-US" sz="2133" spc="-43">
                <a:solidFill>
                  <a:srgbClr val="000000"/>
                </a:solidFill>
                <a:latin typeface="Open Sauce" panose="00000500000000000000"/>
              </a:rPr>
              <a:t>The library offers ILL and Document Delivery services to facilitate library users as well as member libraries. </a:t>
            </a:r>
          </a:p>
          <a:p>
            <a:pPr algn="just">
              <a:lnSpc>
                <a:spcPts val="2303"/>
              </a:lnSpc>
            </a:pPr>
            <a:endParaRPr lang="en-US" sz="2133" spc="-43">
              <a:solidFill>
                <a:srgbClr val="000000"/>
              </a:solidFill>
              <a:latin typeface="Open Sauce" panose="00000500000000000000"/>
            </a:endParaRPr>
          </a:p>
          <a:p>
            <a:pPr marL="460610" lvl="1" indent="-230305" algn="just">
              <a:lnSpc>
                <a:spcPts val="2303"/>
              </a:lnSpc>
              <a:buFont typeface="Arial" panose="020B0604020202020204"/>
              <a:buChar char="•"/>
            </a:pPr>
            <a:r>
              <a:rPr lang="en-US" sz="2133" spc="-43">
                <a:solidFill>
                  <a:srgbClr val="000000"/>
                </a:solidFill>
                <a:latin typeface="Open Sauce" panose="00000500000000000000"/>
              </a:rPr>
              <a:t>Some materials especially articles which are not available locally may be obtained from overseas. The service may be charged for where necessary.</a:t>
            </a:r>
          </a:p>
          <a:p>
            <a:pPr algn="just">
              <a:lnSpc>
                <a:spcPts val="2303"/>
              </a:lnSpc>
            </a:pPr>
            <a:endParaRPr lang="en-US" sz="2133" spc="-43">
              <a:solidFill>
                <a:srgbClr val="000000"/>
              </a:solidFill>
              <a:latin typeface="Open Sauce" panose="00000500000000000000"/>
            </a:endParaRPr>
          </a:p>
        </p:txBody>
      </p:sp>
      <p:pic>
        <p:nvPicPr>
          <p:cNvPr id="10" name="Picture 1" descr="Picture 1">
            <a:extLst>
              <a:ext uri="{FF2B5EF4-FFF2-40B4-BE49-F238E27FC236}">
                <a16:creationId xmlns:a16="http://schemas.microsoft.com/office/drawing/2014/main" id="{CD989EA5-9695-99F5-45FA-160F6FA67709}"/>
              </a:ext>
            </a:extLst>
          </p:cNvPr>
          <p:cNvPicPr>
            <a:picLocks noChangeAspect="1"/>
          </p:cNvPicPr>
          <p:nvPr/>
        </p:nvPicPr>
        <p:blipFill>
          <a:blip r:embed="rId8"/>
          <a:stretch>
            <a:fillRect/>
          </a:stretch>
        </p:blipFill>
        <p:spPr>
          <a:xfrm>
            <a:off x="832688" y="289517"/>
            <a:ext cx="1415007" cy="592702"/>
          </a:xfrm>
          <a:prstGeom prst="rect">
            <a:avLst/>
          </a:prstGeom>
          <a:ln w="12700">
            <a:miter lim="400000"/>
            <a:headEnd/>
            <a:tailEnd/>
          </a:ln>
        </p:spPr>
      </p:pic>
      <p:pic>
        <p:nvPicPr>
          <p:cNvPr id="11" name="Picture 8" descr="Picture 8">
            <a:extLst>
              <a:ext uri="{FF2B5EF4-FFF2-40B4-BE49-F238E27FC236}">
                <a16:creationId xmlns:a16="http://schemas.microsoft.com/office/drawing/2014/main" id="{79078086-7715-5174-4403-5FCAFC3C440D}"/>
              </a:ext>
            </a:extLst>
          </p:cNvPr>
          <p:cNvPicPr>
            <a:picLocks noChangeAspect="1"/>
          </p:cNvPicPr>
          <p:nvPr/>
        </p:nvPicPr>
        <p:blipFill>
          <a:blip r:embed="rId9"/>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sp>
        <p:nvSpPr>
          <p:cNvPr id="4" name="TextBox 4"/>
          <p:cNvSpPr txBox="1"/>
          <p:nvPr/>
        </p:nvSpPr>
        <p:spPr>
          <a:xfrm>
            <a:off x="1299932" y="931412"/>
            <a:ext cx="2861333"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INFORMATION</a:t>
            </a:r>
          </a:p>
        </p:txBody>
      </p:sp>
      <p:sp>
        <p:nvSpPr>
          <p:cNvPr id="5" name="TextBox 5"/>
          <p:cNvSpPr txBox="1"/>
          <p:nvPr/>
        </p:nvSpPr>
        <p:spPr>
          <a:xfrm>
            <a:off x="1299931" y="1541012"/>
            <a:ext cx="259019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SERVICES</a:t>
            </a: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9" name="TextBox 9"/>
          <p:cNvSpPr txBox="1"/>
          <p:nvPr/>
        </p:nvSpPr>
        <p:spPr>
          <a:xfrm>
            <a:off x="761985" y="3395377"/>
            <a:ext cx="2332169" cy="289759"/>
          </a:xfrm>
          <a:prstGeom prst="rect">
            <a:avLst/>
          </a:prstGeom>
        </p:spPr>
        <p:txBody>
          <a:bodyPr lIns="0" tIns="0" rIns="0" bIns="0" rtlCol="0" anchor="t">
            <a:spAutoFit/>
          </a:bodyPr>
          <a:lstStyle/>
          <a:p>
            <a:pPr>
              <a:lnSpc>
                <a:spcPts val="2433"/>
              </a:lnSpc>
            </a:pPr>
            <a:r>
              <a:rPr lang="en-US" sz="1740" spc="-35">
                <a:solidFill>
                  <a:srgbClr val="000000"/>
                </a:solidFill>
                <a:latin typeface="Open Sauce SemiBold Bold" panose="00000A00000000000000"/>
              </a:rPr>
              <a:t>Reference Enquiry</a:t>
            </a:r>
          </a:p>
        </p:txBody>
      </p:sp>
      <p:sp>
        <p:nvSpPr>
          <p:cNvPr id="10" name="TextBox 10"/>
          <p:cNvSpPr txBox="1"/>
          <p:nvPr/>
        </p:nvSpPr>
        <p:spPr>
          <a:xfrm>
            <a:off x="1194632" y="2875944"/>
            <a:ext cx="9655825" cy="282129"/>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Academic libraries provide information services such as:</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flipH="1" flipV="1">
            <a:off x="11145927" y="5696113"/>
            <a:ext cx="1730587" cy="2003574"/>
          </a:xfrm>
          <a:prstGeom prst="rect">
            <a:avLst/>
          </a:prstGeom>
        </p:spPr>
      </p:pic>
      <p:pic>
        <p:nvPicPr>
          <p:cNvPr id="12" name="Picture 12"/>
          <p:cNvPicPr>
            <a:picLocks noChangeAspect="1"/>
          </p:cNvPicPr>
          <p:nvPr/>
        </p:nvPicPr>
        <p:blipFill>
          <a:blip r:embed="rId7">
            <a:alphaModFix amt="9999"/>
          </a:blip>
          <a:srcRect/>
          <a:stretch>
            <a:fillRect/>
          </a:stretch>
        </p:blipFill>
        <p:spPr>
          <a:xfrm>
            <a:off x="-950554" y="5331422"/>
            <a:ext cx="2044447" cy="1681558"/>
          </a:xfrm>
          <a:prstGeom prst="rect">
            <a:avLst/>
          </a:prstGeom>
        </p:spPr>
      </p:pic>
      <p:pic>
        <p:nvPicPr>
          <p:cNvPr id="13" name="Picture 13"/>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sp>
        <p:nvSpPr>
          <p:cNvPr id="14" name="TextBox 14"/>
          <p:cNvSpPr txBox="1"/>
          <p:nvPr/>
        </p:nvSpPr>
        <p:spPr>
          <a:xfrm>
            <a:off x="761985" y="3909892"/>
            <a:ext cx="3302653" cy="1615827"/>
          </a:xfrm>
          <a:prstGeom prst="rect">
            <a:avLst/>
          </a:prstGeom>
        </p:spPr>
        <p:txBody>
          <a:bodyPr lIns="0" tIns="0" rIns="0" bIns="0" rtlCol="0" anchor="t">
            <a:spAutoFit/>
          </a:bodyPr>
          <a:lstStyle/>
          <a:p>
            <a:pPr algn="just">
              <a:lnSpc>
                <a:spcPts val="1760"/>
              </a:lnSpc>
            </a:pPr>
            <a:r>
              <a:rPr lang="en-US" sz="1630" spc="-32">
                <a:solidFill>
                  <a:srgbClr val="000000"/>
                </a:solidFill>
                <a:latin typeface="Open Sauce" panose="00000500000000000000"/>
              </a:rPr>
              <a:t>Information Desks are available at the different levels ( 1&amp; 2) of the library which are manned by trained staff to assist library customers. Liaison librarians also entertain walk-in enquiries at their offices.</a:t>
            </a:r>
          </a:p>
          <a:p>
            <a:pPr algn="just">
              <a:lnSpc>
                <a:spcPts val="1760"/>
              </a:lnSpc>
            </a:pPr>
            <a:endParaRPr lang="en-US" sz="1630" spc="-32">
              <a:solidFill>
                <a:srgbClr val="000000"/>
              </a:solidFill>
              <a:latin typeface="Open Sauce" panose="00000500000000000000"/>
            </a:endParaRPr>
          </a:p>
        </p:txBody>
      </p:sp>
      <p:sp>
        <p:nvSpPr>
          <p:cNvPr id="15" name="TextBox 15"/>
          <p:cNvSpPr txBox="1"/>
          <p:nvPr/>
        </p:nvSpPr>
        <p:spPr>
          <a:xfrm>
            <a:off x="4339354" y="3395377"/>
            <a:ext cx="2351679" cy="299826"/>
          </a:xfrm>
          <a:prstGeom prst="rect">
            <a:avLst/>
          </a:prstGeom>
        </p:spPr>
        <p:txBody>
          <a:bodyPr lIns="0" tIns="0" rIns="0" bIns="0" rtlCol="0" anchor="t">
            <a:spAutoFit/>
          </a:bodyPr>
          <a:lstStyle/>
          <a:p>
            <a:pPr>
              <a:lnSpc>
                <a:spcPts val="2453"/>
              </a:lnSpc>
            </a:pPr>
            <a:r>
              <a:rPr lang="en-US" sz="1753" spc="-35">
                <a:solidFill>
                  <a:srgbClr val="000000"/>
                </a:solidFill>
                <a:latin typeface="Open Sauce SemiBold Bold" panose="00000A00000000000000"/>
              </a:rPr>
              <a:t>Literature Search</a:t>
            </a:r>
          </a:p>
        </p:txBody>
      </p:sp>
      <p:sp>
        <p:nvSpPr>
          <p:cNvPr id="16" name="TextBox 16"/>
          <p:cNvSpPr txBox="1"/>
          <p:nvPr/>
        </p:nvSpPr>
        <p:spPr>
          <a:xfrm>
            <a:off x="4339354" y="3913824"/>
            <a:ext cx="3330281" cy="2077492"/>
          </a:xfrm>
          <a:prstGeom prst="rect">
            <a:avLst/>
          </a:prstGeom>
        </p:spPr>
        <p:txBody>
          <a:bodyPr lIns="0" tIns="0" rIns="0" bIns="0" rtlCol="0" anchor="t">
            <a:spAutoFit/>
          </a:bodyPr>
          <a:lstStyle/>
          <a:p>
            <a:pPr algn="just">
              <a:lnSpc>
                <a:spcPts val="1777"/>
              </a:lnSpc>
            </a:pPr>
            <a:r>
              <a:rPr lang="en-US" sz="1643" spc="-33">
                <a:solidFill>
                  <a:srgbClr val="000000"/>
                </a:solidFill>
                <a:latin typeface="Open Sauce" panose="00000500000000000000"/>
              </a:rPr>
              <a:t>The library subscribes to a number of online databases which carry indexes, abstracts or full text articles on various subjects to facilitate literature searching activities. </a:t>
            </a:r>
          </a:p>
          <a:p>
            <a:pPr algn="just">
              <a:lnSpc>
                <a:spcPts val="1777"/>
              </a:lnSpc>
            </a:pPr>
            <a:endParaRPr lang="en-US" sz="1643" spc="-33">
              <a:solidFill>
                <a:srgbClr val="000000"/>
              </a:solidFill>
              <a:latin typeface="Open Sauce" panose="00000500000000000000"/>
            </a:endParaRPr>
          </a:p>
          <a:p>
            <a:pPr algn="just">
              <a:lnSpc>
                <a:spcPts val="1777"/>
              </a:lnSpc>
            </a:pPr>
            <a:r>
              <a:rPr lang="en-US" sz="1643" spc="-33">
                <a:solidFill>
                  <a:srgbClr val="000000"/>
                </a:solidFill>
                <a:latin typeface="Open Sauce" panose="00000500000000000000"/>
              </a:rPr>
              <a:t>These databases are accessible from the public workstations.</a:t>
            </a:r>
          </a:p>
          <a:p>
            <a:pPr algn="just">
              <a:lnSpc>
                <a:spcPts val="1777"/>
              </a:lnSpc>
            </a:pPr>
            <a:endParaRPr lang="en-US" sz="1643" spc="-33">
              <a:solidFill>
                <a:srgbClr val="000000"/>
              </a:solidFill>
              <a:latin typeface="Open Sauce" panose="00000500000000000000"/>
            </a:endParaRPr>
          </a:p>
        </p:txBody>
      </p:sp>
      <p:sp>
        <p:nvSpPr>
          <p:cNvPr id="17" name="TextBox 17"/>
          <p:cNvSpPr txBox="1"/>
          <p:nvPr/>
        </p:nvSpPr>
        <p:spPr>
          <a:xfrm>
            <a:off x="7952822" y="3395377"/>
            <a:ext cx="2756005" cy="299826"/>
          </a:xfrm>
          <a:prstGeom prst="rect">
            <a:avLst/>
          </a:prstGeom>
        </p:spPr>
        <p:txBody>
          <a:bodyPr lIns="0" tIns="0" rIns="0" bIns="0" rtlCol="0" anchor="t">
            <a:spAutoFit/>
          </a:bodyPr>
          <a:lstStyle/>
          <a:p>
            <a:pPr>
              <a:lnSpc>
                <a:spcPts val="2453"/>
              </a:lnSpc>
            </a:pPr>
            <a:r>
              <a:rPr lang="en-US" sz="1753" spc="-35">
                <a:solidFill>
                  <a:srgbClr val="000000"/>
                </a:solidFill>
                <a:latin typeface="Open Sauce SemiBold Bold" panose="00000A00000000000000"/>
              </a:rPr>
              <a:t>Searching Assistance</a:t>
            </a:r>
          </a:p>
        </p:txBody>
      </p:sp>
      <p:sp>
        <p:nvSpPr>
          <p:cNvPr id="18" name="TextBox 18"/>
          <p:cNvSpPr txBox="1"/>
          <p:nvPr/>
        </p:nvSpPr>
        <p:spPr>
          <a:xfrm>
            <a:off x="7952822" y="3913824"/>
            <a:ext cx="3330281" cy="2539157"/>
          </a:xfrm>
          <a:prstGeom prst="rect">
            <a:avLst/>
          </a:prstGeom>
        </p:spPr>
        <p:txBody>
          <a:bodyPr lIns="0" tIns="0" rIns="0" bIns="0" rtlCol="0" anchor="t">
            <a:spAutoFit/>
          </a:bodyPr>
          <a:lstStyle/>
          <a:p>
            <a:pPr algn="just">
              <a:lnSpc>
                <a:spcPts val="1777"/>
              </a:lnSpc>
            </a:pPr>
            <a:r>
              <a:rPr lang="en-US" sz="1643" spc="-33">
                <a:solidFill>
                  <a:srgbClr val="000000"/>
                </a:solidFill>
                <a:latin typeface="Open Sauce" panose="00000500000000000000"/>
              </a:rPr>
              <a:t>Customers can make a request for searching assistance at the Circulation counter if the books needed are not available on the shelves by completing the Request for Searching Assistance Form. </a:t>
            </a:r>
          </a:p>
          <a:p>
            <a:pPr algn="just">
              <a:lnSpc>
                <a:spcPts val="1777"/>
              </a:lnSpc>
            </a:pPr>
            <a:endParaRPr lang="en-US" sz="1643" spc="-33">
              <a:solidFill>
                <a:srgbClr val="000000"/>
              </a:solidFill>
              <a:latin typeface="Open Sauce" panose="00000500000000000000"/>
            </a:endParaRPr>
          </a:p>
          <a:p>
            <a:pPr algn="just">
              <a:lnSpc>
                <a:spcPts val="1777"/>
              </a:lnSpc>
            </a:pPr>
            <a:r>
              <a:rPr lang="en-US" sz="1643" spc="-33">
                <a:solidFill>
                  <a:srgbClr val="000000"/>
                </a:solidFill>
                <a:latin typeface="Open Sauce" panose="00000500000000000000"/>
              </a:rPr>
              <a:t>Library staff will then search for the books and results of searches are displayed on the notice board.</a:t>
            </a:r>
          </a:p>
          <a:p>
            <a:pPr algn="just">
              <a:lnSpc>
                <a:spcPts val="1777"/>
              </a:lnSpc>
            </a:pPr>
            <a:endParaRPr lang="en-US" sz="1643" spc="-33">
              <a:solidFill>
                <a:srgbClr val="000000"/>
              </a:solidFill>
              <a:latin typeface="Open Sauce" panose="00000500000000000000"/>
            </a:endParaRPr>
          </a:p>
        </p:txBody>
      </p:sp>
      <p:pic>
        <p:nvPicPr>
          <p:cNvPr id="19" name="Picture 1" descr="Picture 1">
            <a:extLst>
              <a:ext uri="{FF2B5EF4-FFF2-40B4-BE49-F238E27FC236}">
                <a16:creationId xmlns:a16="http://schemas.microsoft.com/office/drawing/2014/main" id="{628C00F9-07E0-B264-8370-79904974412B}"/>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20" name="Picture 8" descr="Picture 8">
            <a:extLst>
              <a:ext uri="{FF2B5EF4-FFF2-40B4-BE49-F238E27FC236}">
                <a16:creationId xmlns:a16="http://schemas.microsoft.com/office/drawing/2014/main" id="{ECC61685-3083-4549-998C-F6F7ADDB8E6B}"/>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2934017"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Digital Library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Services</a:t>
            </a:r>
          </a:p>
        </p:txBody>
      </p:sp>
      <p:sp>
        <p:nvSpPr>
          <p:cNvPr id="10" name="TextBox 10"/>
          <p:cNvSpPr txBox="1"/>
          <p:nvPr/>
        </p:nvSpPr>
        <p:spPr>
          <a:xfrm>
            <a:off x="1299932" y="2804829"/>
            <a:ext cx="10206269" cy="2911053"/>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panose="00000500000000000000"/>
              </a:rPr>
              <a:t>Customer can access a variety of digital resources through the Digital Library services - examination papers, thesis, Islamic Economics, Islamic Law, contents pages, videos, online databases and e-books. </a:t>
            </a:r>
          </a:p>
          <a:p>
            <a:pPr algn="just">
              <a:lnSpc>
                <a:spcPts val="3447"/>
              </a:lnSpc>
            </a:pPr>
            <a:endParaRPr lang="en-US" sz="2090" spc="-41">
              <a:solidFill>
                <a:srgbClr val="000000"/>
              </a:solidFill>
              <a:latin typeface="Open Sauce" panose="00000500000000000000"/>
            </a:endParaRPr>
          </a:p>
          <a:p>
            <a:pPr algn="just">
              <a:lnSpc>
                <a:spcPts val="3447"/>
              </a:lnSpc>
            </a:pPr>
            <a:r>
              <a:rPr lang="en-US" sz="2090" spc="-41">
                <a:solidFill>
                  <a:srgbClr val="000000"/>
                </a:solidFill>
                <a:latin typeface="Open Sauce" panose="00000500000000000000"/>
              </a:rPr>
              <a:t>These resources which are accessible remotely significantly complements information available in print format.</a:t>
            </a:r>
          </a:p>
          <a:p>
            <a:pPr algn="just">
              <a:lnSpc>
                <a:spcPts val="2257"/>
              </a:lnSpc>
            </a:pPr>
            <a:endParaRPr lang="en-US" sz="2090" spc="-41">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BBCF48EE-451B-424D-1CBE-32C9CCC9F3D3}"/>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569B6373-F450-431D-95D4-2B868AF72858}"/>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sp>
        <p:nvSpPr>
          <p:cNvPr id="5" name="TextBox 5"/>
          <p:cNvSpPr txBox="1"/>
          <p:nvPr/>
        </p:nvSpPr>
        <p:spPr>
          <a:xfrm>
            <a:off x="1439014" y="1194216"/>
            <a:ext cx="3787757" cy="678134"/>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Exhibitions</a:t>
            </a:r>
          </a:p>
          <a:p>
            <a:pPr>
              <a:lnSpc>
                <a:spcPts val="2687"/>
              </a:lnSpc>
            </a:pPr>
            <a:endParaRPr lang="en-US" sz="2133" spc="-43">
              <a:solidFill>
                <a:srgbClr val="000000"/>
              </a:solidFill>
              <a:latin typeface="Open Sauce Bold" panose="00000800000000000000"/>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7348" y="1244844"/>
            <a:ext cx="236437" cy="244437"/>
          </a:xfrm>
          <a:prstGeom prst="rect">
            <a:avLst/>
          </a:prstGeom>
        </p:spPr>
      </p:pic>
      <p:sp>
        <p:nvSpPr>
          <p:cNvPr id="7" name="TextBox 7"/>
          <p:cNvSpPr txBox="1"/>
          <p:nvPr/>
        </p:nvSpPr>
        <p:spPr>
          <a:xfrm>
            <a:off x="1439014" y="1604850"/>
            <a:ext cx="3849855" cy="1692771"/>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To update library users on specific information, an academic Library organizes regular exhibitions which focuses on specific themes and other current topics of interest.</a:t>
            </a:r>
          </a:p>
          <a:p>
            <a:pPr algn="just">
              <a:lnSpc>
                <a:spcPts val="2160"/>
              </a:lnSpc>
            </a:pPr>
            <a:endParaRPr lang="en-US" sz="2000" spc="-40">
              <a:solidFill>
                <a:srgbClr val="000000"/>
              </a:solidFill>
              <a:latin typeface="Open Sauce" panose="00000500000000000000"/>
            </a:endParaRPr>
          </a:p>
        </p:txBody>
      </p:sp>
      <p:sp>
        <p:nvSpPr>
          <p:cNvPr id="8" name="TextBox 8"/>
          <p:cNvSpPr txBox="1"/>
          <p:nvPr/>
        </p:nvSpPr>
        <p:spPr>
          <a:xfrm>
            <a:off x="1439014" y="3435176"/>
            <a:ext cx="3787757" cy="331886"/>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USER EDUCATION</a:t>
            </a: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7348" y="3466754"/>
            <a:ext cx="236437" cy="244437"/>
          </a:xfrm>
          <a:prstGeom prst="rect">
            <a:avLst/>
          </a:prstGeom>
        </p:spPr>
      </p:pic>
      <p:sp>
        <p:nvSpPr>
          <p:cNvPr id="10" name="TextBox 10"/>
          <p:cNvSpPr txBox="1"/>
          <p:nvPr/>
        </p:nvSpPr>
        <p:spPr>
          <a:xfrm>
            <a:off x="1407966" y="3841404"/>
            <a:ext cx="3976218" cy="2821285"/>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The library also provides a variety of user education programmes to enable users to utilize the library to its maximum potential. </a:t>
            </a:r>
          </a:p>
          <a:p>
            <a:pPr algn="just">
              <a:lnSpc>
                <a:spcPts val="2160"/>
              </a:lnSpc>
            </a:pPr>
            <a:r>
              <a:rPr lang="en-US" sz="2000" spc="-40">
                <a:solidFill>
                  <a:srgbClr val="000000"/>
                </a:solidFill>
                <a:latin typeface="Open Sauce" panose="00000500000000000000"/>
              </a:rPr>
              <a:t>The programmes educate the users on the techniques of searching for information from abstracts, indexes, databases and other information sources.</a:t>
            </a:r>
          </a:p>
          <a:p>
            <a:pPr algn="just">
              <a:lnSpc>
                <a:spcPts val="2160"/>
              </a:lnSpc>
            </a:pPr>
            <a:endParaRPr lang="en-US" sz="2000" spc="-40">
              <a:solidFill>
                <a:srgbClr val="000000"/>
              </a:solidFill>
              <a:latin typeface="Open Sauce" panose="00000500000000000000"/>
            </a:endParaRPr>
          </a:p>
        </p:txBody>
      </p:sp>
      <p:sp>
        <p:nvSpPr>
          <p:cNvPr id="11" name="TextBox 11"/>
          <p:cNvSpPr txBox="1"/>
          <p:nvPr/>
        </p:nvSpPr>
        <p:spPr>
          <a:xfrm>
            <a:off x="6235083" y="1232144"/>
            <a:ext cx="3787757" cy="331886"/>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Library Orientation</a:t>
            </a:r>
          </a:p>
        </p:txBody>
      </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23417" y="1282772"/>
            <a:ext cx="236437" cy="244437"/>
          </a:xfrm>
          <a:prstGeom prst="rect">
            <a:avLst/>
          </a:prstGeom>
        </p:spPr>
      </p:pic>
      <p:sp>
        <p:nvSpPr>
          <p:cNvPr id="13" name="TextBox 13"/>
          <p:cNvSpPr txBox="1"/>
          <p:nvPr/>
        </p:nvSpPr>
        <p:spPr>
          <a:xfrm>
            <a:off x="6235083" y="1642778"/>
            <a:ext cx="4829569" cy="1410643"/>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The library orientation programmes help to familiarize new students with the services and facilities available in the library. </a:t>
            </a:r>
          </a:p>
          <a:p>
            <a:pPr algn="just">
              <a:lnSpc>
                <a:spcPts val="2160"/>
              </a:lnSpc>
            </a:pPr>
            <a:r>
              <a:rPr lang="en-US" sz="2000" spc="-40">
                <a:solidFill>
                  <a:srgbClr val="000000"/>
                </a:solidFill>
                <a:latin typeface="Open Sauce" panose="00000500000000000000"/>
              </a:rPr>
              <a:t>These are usually conducted at the beginning of each new semester.</a:t>
            </a:r>
          </a:p>
        </p:txBody>
      </p:sp>
      <p:sp>
        <p:nvSpPr>
          <p:cNvPr id="14" name="TextBox 14"/>
          <p:cNvSpPr txBox="1"/>
          <p:nvPr/>
        </p:nvSpPr>
        <p:spPr>
          <a:xfrm>
            <a:off x="6235083" y="3454054"/>
            <a:ext cx="3787757" cy="678134"/>
          </a:xfrm>
          <a:prstGeom prst="rect">
            <a:avLst/>
          </a:prstGeom>
        </p:spPr>
        <p:txBody>
          <a:bodyPr lIns="0" tIns="0" rIns="0" bIns="0" rtlCol="0" anchor="t">
            <a:spAutoFit/>
          </a:bodyPr>
          <a:lstStyle/>
          <a:p>
            <a:pPr>
              <a:lnSpc>
                <a:spcPts val="2687"/>
              </a:lnSpc>
            </a:pPr>
            <a:r>
              <a:rPr lang="en-US" sz="2133" spc="-43">
                <a:solidFill>
                  <a:srgbClr val="000000"/>
                </a:solidFill>
                <a:latin typeface="Open Sauce Bold" panose="00000800000000000000"/>
              </a:rPr>
              <a:t>Information Literacy Workshop</a:t>
            </a:r>
          </a:p>
          <a:p>
            <a:pPr>
              <a:lnSpc>
                <a:spcPts val="2687"/>
              </a:lnSpc>
            </a:pPr>
            <a:endParaRPr lang="en-US" sz="2133" spc="-43">
              <a:solidFill>
                <a:srgbClr val="000000"/>
              </a:solidFill>
              <a:latin typeface="Open Sauce Bold" panose="00000800000000000000"/>
            </a:endParaRPr>
          </a:p>
        </p:txBody>
      </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23417" y="3504682"/>
            <a:ext cx="236437" cy="244437"/>
          </a:xfrm>
          <a:prstGeom prst="rect">
            <a:avLst/>
          </a:prstGeom>
        </p:spPr>
      </p:pic>
      <p:sp>
        <p:nvSpPr>
          <p:cNvPr id="16" name="TextBox 16"/>
          <p:cNvSpPr txBox="1"/>
          <p:nvPr/>
        </p:nvSpPr>
        <p:spPr>
          <a:xfrm>
            <a:off x="6235083" y="4199796"/>
            <a:ext cx="4829569" cy="1974900"/>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User education and Information Literacy Courses are courses offered to the library customers as an attempt to provide quality services and provide the latest information on the library to assist customers in information seeking and researches.</a:t>
            </a:r>
          </a:p>
          <a:p>
            <a:pPr algn="just">
              <a:lnSpc>
                <a:spcPts val="2160"/>
              </a:lnSpc>
            </a:pPr>
            <a:endParaRPr lang="en-US" sz="2000" spc="-40">
              <a:solidFill>
                <a:srgbClr val="000000"/>
              </a:solidFill>
              <a:latin typeface="Open Sauce" panose="00000500000000000000"/>
            </a:endParaRPr>
          </a:p>
        </p:txBody>
      </p:sp>
      <p:pic>
        <p:nvPicPr>
          <p:cNvPr id="17" name="Picture 17"/>
          <p:cNvPicPr>
            <a:picLocks noChangeAspect="1"/>
          </p:cNvPicPr>
          <p:nvPr/>
        </p:nvPicPr>
        <p:blipFill>
          <a:blip r:embed="rId6">
            <a:alphaModFix amt="9999"/>
          </a:blip>
          <a:srcRect/>
          <a:stretch>
            <a:fillRect/>
          </a:stretch>
        </p:blipFill>
        <p:spPr>
          <a:xfrm>
            <a:off x="-1194394" y="5181726"/>
            <a:ext cx="2044447" cy="1681558"/>
          </a:xfrm>
          <a:prstGeom prst="rect">
            <a:avLst/>
          </a:prstGeom>
        </p:spPr>
      </p:pic>
      <p:pic>
        <p:nvPicPr>
          <p:cNvPr id="18" name="Picture 18"/>
          <p:cNvPicPr>
            <a:picLocks noChangeAspect="1"/>
          </p:cNvPicPr>
          <p:nvPr/>
        </p:nvPicPr>
        <p:blipFill>
          <a:blip r:embed="rId7">
            <a:alphaModFix amt="9999"/>
            <a:extLst>
              <a:ext uri="{28A0092B-C50C-407E-A947-70E740481C1C}">
                <a14:useLocalDpi xmlns:a14="http://schemas.microsoft.com/office/drawing/2010/main" val="0"/>
              </a:ext>
            </a:extLst>
          </a:blip>
          <a:srcRect/>
          <a:stretch>
            <a:fillRect/>
          </a:stretch>
        </p:blipFill>
        <p:spPr>
          <a:xfrm>
            <a:off x="10271624" y="505284"/>
            <a:ext cx="1403265" cy="1403265"/>
          </a:xfrm>
          <a:prstGeom prst="rect">
            <a:avLst/>
          </a:prstGeom>
        </p:spPr>
      </p:pic>
      <p:pic>
        <p:nvPicPr>
          <p:cNvPr id="19" name="Picture 1" descr="Picture 1">
            <a:extLst>
              <a:ext uri="{FF2B5EF4-FFF2-40B4-BE49-F238E27FC236}">
                <a16:creationId xmlns:a16="http://schemas.microsoft.com/office/drawing/2014/main" id="{3BFE333A-8C5C-ACE7-62E2-0E5D6957AC01}"/>
              </a:ext>
            </a:extLst>
          </p:cNvPr>
          <p:cNvPicPr>
            <a:picLocks noChangeAspect="1"/>
          </p:cNvPicPr>
          <p:nvPr/>
        </p:nvPicPr>
        <p:blipFill>
          <a:blip r:embed="rId8"/>
          <a:stretch>
            <a:fillRect/>
          </a:stretch>
        </p:blipFill>
        <p:spPr>
          <a:xfrm>
            <a:off x="832688" y="289517"/>
            <a:ext cx="1415007" cy="592702"/>
          </a:xfrm>
          <a:prstGeom prst="rect">
            <a:avLst/>
          </a:prstGeom>
          <a:ln w="12700">
            <a:miter lim="400000"/>
            <a:headEnd/>
            <a:tailEnd/>
          </a:ln>
        </p:spPr>
      </p:pic>
      <p:pic>
        <p:nvPicPr>
          <p:cNvPr id="20" name="Picture 8" descr="Picture 8">
            <a:extLst>
              <a:ext uri="{FF2B5EF4-FFF2-40B4-BE49-F238E27FC236}">
                <a16:creationId xmlns:a16="http://schemas.microsoft.com/office/drawing/2014/main" id="{B331D1D2-643A-A19D-C249-AF650F06D290}"/>
              </a:ext>
            </a:extLst>
          </p:cNvPr>
          <p:cNvPicPr>
            <a:picLocks noChangeAspect="1"/>
          </p:cNvPicPr>
          <p:nvPr/>
        </p:nvPicPr>
        <p:blipFill>
          <a:blip r:embed="rId9"/>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5391078"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Objectives of the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IL course</a:t>
            </a:r>
          </a:p>
        </p:txBody>
      </p:sp>
      <p:sp>
        <p:nvSpPr>
          <p:cNvPr id="10" name="TextBox 10"/>
          <p:cNvSpPr txBox="1"/>
          <p:nvPr/>
        </p:nvSpPr>
        <p:spPr>
          <a:xfrm>
            <a:off x="1391442" y="2912780"/>
            <a:ext cx="9114989" cy="2821285"/>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To introduce the services, collection and facilities to the Library customers</a:t>
            </a:r>
          </a:p>
          <a:p>
            <a:pPr algn="just">
              <a:lnSpc>
                <a:spcPts val="2160"/>
              </a:lnSpc>
            </a:pPr>
            <a:endParaRPr lang="en-US" sz="2000" spc="-40">
              <a:solidFill>
                <a:srgbClr val="000000"/>
              </a:solidFill>
              <a:latin typeface="Open Sauce" panose="00000500000000000000"/>
            </a:endParaRPr>
          </a:p>
          <a:p>
            <a:pPr algn="just">
              <a:lnSpc>
                <a:spcPts val="2160"/>
              </a:lnSpc>
            </a:pPr>
            <a:r>
              <a:rPr lang="en-US" sz="2000" spc="-40">
                <a:solidFill>
                  <a:srgbClr val="000000"/>
                </a:solidFill>
                <a:latin typeface="Open Sauce" panose="00000500000000000000"/>
              </a:rPr>
              <a:t>To enable the customers to identify and access various information resources, printed and electronic, for their information search.</a:t>
            </a:r>
          </a:p>
          <a:p>
            <a:pPr algn="just">
              <a:lnSpc>
                <a:spcPts val="2160"/>
              </a:lnSpc>
            </a:pPr>
            <a:endParaRPr lang="en-US" sz="2000" spc="-40">
              <a:solidFill>
                <a:srgbClr val="000000"/>
              </a:solidFill>
              <a:latin typeface="Open Sauce" panose="00000500000000000000"/>
            </a:endParaRPr>
          </a:p>
          <a:p>
            <a:pPr algn="just">
              <a:lnSpc>
                <a:spcPts val="2160"/>
              </a:lnSpc>
            </a:pPr>
            <a:r>
              <a:rPr lang="en-US" sz="2000" spc="-40">
                <a:solidFill>
                  <a:srgbClr val="000000"/>
                </a:solidFill>
                <a:latin typeface="Open Sauce" panose="00000500000000000000"/>
              </a:rPr>
              <a:t>To enable the customers to understand how to use strategic searching skills in information searching</a:t>
            </a:r>
          </a:p>
          <a:p>
            <a:pPr algn="just">
              <a:lnSpc>
                <a:spcPts val="2160"/>
              </a:lnSpc>
            </a:pPr>
            <a:endParaRPr lang="en-US" sz="2000" spc="-40">
              <a:solidFill>
                <a:srgbClr val="000000"/>
              </a:solidFill>
              <a:latin typeface="Open Sauce" panose="00000500000000000000"/>
            </a:endParaRPr>
          </a:p>
          <a:p>
            <a:pPr algn="just">
              <a:lnSpc>
                <a:spcPts val="2160"/>
              </a:lnSpc>
            </a:pPr>
            <a:r>
              <a:rPr lang="en-US" sz="2000" spc="-40">
                <a:solidFill>
                  <a:srgbClr val="000000"/>
                </a:solidFill>
                <a:latin typeface="Open Sauce" panose="00000500000000000000"/>
              </a:rPr>
              <a:t>To develop lifelong culture among the library customers.</a:t>
            </a:r>
          </a:p>
          <a:p>
            <a:pPr algn="just">
              <a:lnSpc>
                <a:spcPts val="2160"/>
              </a:lnSpc>
            </a:pPr>
            <a:endParaRPr lang="en-US" sz="2000" spc="-40">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sp>
        <p:nvSpPr>
          <p:cNvPr id="13" name="TextBox 13"/>
          <p:cNvSpPr txBox="1"/>
          <p:nvPr/>
        </p:nvSpPr>
        <p:spPr>
          <a:xfrm>
            <a:off x="917157" y="2849280"/>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01.</a:t>
            </a:r>
          </a:p>
        </p:txBody>
      </p:sp>
      <p:sp>
        <p:nvSpPr>
          <p:cNvPr id="14" name="TextBox 14"/>
          <p:cNvSpPr txBox="1"/>
          <p:nvPr/>
        </p:nvSpPr>
        <p:spPr>
          <a:xfrm>
            <a:off x="917157" y="3384550"/>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02.</a:t>
            </a:r>
          </a:p>
        </p:txBody>
      </p:sp>
      <p:sp>
        <p:nvSpPr>
          <p:cNvPr id="15" name="TextBox 15"/>
          <p:cNvSpPr txBox="1"/>
          <p:nvPr/>
        </p:nvSpPr>
        <p:spPr>
          <a:xfrm>
            <a:off x="917157" y="4229772"/>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03.</a:t>
            </a:r>
          </a:p>
        </p:txBody>
      </p:sp>
      <p:sp>
        <p:nvSpPr>
          <p:cNvPr id="16" name="TextBox 16"/>
          <p:cNvSpPr txBox="1"/>
          <p:nvPr/>
        </p:nvSpPr>
        <p:spPr>
          <a:xfrm>
            <a:off x="917157" y="5055266"/>
            <a:ext cx="546270" cy="337015"/>
          </a:xfrm>
          <a:prstGeom prst="rect">
            <a:avLst/>
          </a:prstGeom>
        </p:spPr>
        <p:txBody>
          <a:bodyPr lIns="0" tIns="0" rIns="0" bIns="0" rtlCol="0" anchor="t">
            <a:spAutoFit/>
          </a:bodyPr>
          <a:lstStyle/>
          <a:p>
            <a:pPr>
              <a:lnSpc>
                <a:spcPts val="2800"/>
              </a:lnSpc>
            </a:pPr>
            <a:r>
              <a:rPr lang="en-US" sz="2000" spc="-40">
                <a:solidFill>
                  <a:srgbClr val="000000"/>
                </a:solidFill>
                <a:latin typeface="Open Sauce SemiBold Bold" panose="00000A00000000000000"/>
              </a:rPr>
              <a:t>04.</a:t>
            </a:r>
          </a:p>
        </p:txBody>
      </p:sp>
      <p:pic>
        <p:nvPicPr>
          <p:cNvPr id="17" name="Picture 1" descr="Picture 1">
            <a:extLst>
              <a:ext uri="{FF2B5EF4-FFF2-40B4-BE49-F238E27FC236}">
                <a16:creationId xmlns:a16="http://schemas.microsoft.com/office/drawing/2014/main" id="{92C17B31-5A12-34C9-E1F1-674F4C523101}"/>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8" name="Picture 8" descr="Picture 8">
            <a:extLst>
              <a:ext uri="{FF2B5EF4-FFF2-40B4-BE49-F238E27FC236}">
                <a16:creationId xmlns:a16="http://schemas.microsoft.com/office/drawing/2014/main" id="{B567E807-6FD2-5887-8795-FFE2F7705E39}"/>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1" y="931412"/>
            <a:ext cx="3540507"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Internet powered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PC reservation</a:t>
            </a:r>
          </a:p>
        </p:txBody>
      </p:sp>
      <p:sp>
        <p:nvSpPr>
          <p:cNvPr id="10" name="TextBox 10"/>
          <p:cNvSpPr txBox="1"/>
          <p:nvPr/>
        </p:nvSpPr>
        <p:spPr>
          <a:xfrm>
            <a:off x="1299932" y="2792129"/>
            <a:ext cx="10206269" cy="1359346"/>
          </a:xfrm>
          <a:prstGeom prst="rect">
            <a:avLst/>
          </a:prstGeom>
        </p:spPr>
        <p:txBody>
          <a:bodyPr lIns="0" tIns="0" rIns="0" bIns="0" rtlCol="0" anchor="t">
            <a:spAutoFit/>
          </a:bodyPr>
          <a:lstStyle/>
          <a:p>
            <a:pPr algn="just">
              <a:lnSpc>
                <a:spcPts val="3997"/>
              </a:lnSpc>
            </a:pPr>
            <a:r>
              <a:rPr lang="en-US" sz="2423" spc="-48">
                <a:solidFill>
                  <a:srgbClr val="000000"/>
                </a:solidFill>
                <a:latin typeface="Open Sauce" panose="00000500000000000000"/>
              </a:rPr>
              <a:t>To assist the information and research needs of the library users, the library provides every registered customer a PC reservation of two hrs. daily in the library.</a:t>
            </a:r>
          </a:p>
          <a:p>
            <a:pPr algn="just">
              <a:lnSpc>
                <a:spcPts val="2617"/>
              </a:lnSpc>
            </a:pPr>
            <a:endParaRPr lang="en-US" sz="2423" spc="-48">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39BA754B-4DF4-06CE-456B-4C224E943EEA}"/>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1CCA1000-C6FB-26E3-7B07-51EEB1EB79FA}"/>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00148" y="1809802"/>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3643" y="1809802"/>
            <a:ext cx="112209" cy="112209"/>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6706" y="1809802"/>
            <a:ext cx="112209" cy="112209"/>
          </a:xfrm>
          <a:prstGeom prst="rect">
            <a:avLst/>
          </a:prstGeom>
        </p:spPr>
      </p:pic>
      <p:pic>
        <p:nvPicPr>
          <p:cNvPr id="8" name="Picture 8"/>
          <p:cNvPicPr>
            <a:picLocks noChangeAspect="1"/>
          </p:cNvPicPr>
          <p:nvPr/>
        </p:nvPicPr>
        <p:blipFill>
          <a:blip r:embed="rId9"/>
          <a:srcRect t="34588" b="34588"/>
          <a:stretch>
            <a:fillRect/>
          </a:stretch>
        </p:blipFill>
        <p:spPr>
          <a:xfrm>
            <a:off x="850053" y="2159312"/>
            <a:ext cx="9147449" cy="3685898"/>
          </a:xfrm>
          <a:prstGeom prst="rect">
            <a:avLst/>
          </a:prstGeom>
        </p:spPr>
      </p:pic>
      <p:sp>
        <p:nvSpPr>
          <p:cNvPr id="9" name="TextBox 9"/>
          <p:cNvSpPr txBox="1"/>
          <p:nvPr/>
        </p:nvSpPr>
        <p:spPr>
          <a:xfrm>
            <a:off x="1299932" y="931412"/>
            <a:ext cx="2317890"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Objectives</a:t>
            </a:r>
          </a:p>
        </p:txBody>
      </p:sp>
      <p:sp>
        <p:nvSpPr>
          <p:cNvPr id="10" name="TextBox 10"/>
          <p:cNvSpPr txBox="1"/>
          <p:nvPr/>
        </p:nvSpPr>
        <p:spPr>
          <a:xfrm>
            <a:off x="1299932" y="2919130"/>
            <a:ext cx="7758786" cy="1487587"/>
          </a:xfrm>
          <a:prstGeom prst="rect">
            <a:avLst/>
          </a:prstGeom>
        </p:spPr>
        <p:txBody>
          <a:bodyPr lIns="0" tIns="0" rIns="0" bIns="0" rtlCol="0" anchor="t">
            <a:spAutoFit/>
          </a:bodyPr>
          <a:lstStyle/>
          <a:p>
            <a:pPr algn="just">
              <a:lnSpc>
                <a:spcPts val="2870"/>
              </a:lnSpc>
            </a:pPr>
            <a:r>
              <a:rPr lang="en-US" sz="2660" spc="-53">
                <a:solidFill>
                  <a:srgbClr val="000000"/>
                </a:solidFill>
                <a:latin typeface="Open Sauce" panose="00000500000000000000"/>
              </a:rPr>
              <a:t>To provide students with sufficient knowledge on finding information resources in preparation for their research assignments, exams, projects and presentations.</a:t>
            </a:r>
          </a:p>
          <a:p>
            <a:pPr algn="just">
              <a:lnSpc>
                <a:spcPts val="2870"/>
              </a:lnSpc>
            </a:pPr>
            <a:endParaRPr lang="en-US" sz="2660" spc="-53">
              <a:solidFill>
                <a:srgbClr val="000000"/>
              </a:solidFill>
              <a:latin typeface="Open Sauce" panose="00000500000000000000"/>
            </a:endParaRPr>
          </a:p>
        </p:txBody>
      </p:sp>
      <p:pic>
        <p:nvPicPr>
          <p:cNvPr id="11" name="Picture 11"/>
          <p:cNvPicPr>
            <a:picLocks noChangeAspect="1"/>
          </p:cNvPicPr>
          <p:nvPr/>
        </p:nvPicPr>
        <p:blipFill>
          <a:blip r:embed="rId10">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11">
            <a:alphaModFix amt="9999"/>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633040" y="827921"/>
            <a:ext cx="1094091" cy="1094091"/>
          </a:xfrm>
          <a:prstGeom prst="rect">
            <a:avLst/>
          </a:prstGeom>
        </p:spPr>
      </p:pic>
      <p:pic>
        <p:nvPicPr>
          <p:cNvPr id="13" name="Picture 1" descr="Picture 1">
            <a:extLst>
              <a:ext uri="{FF2B5EF4-FFF2-40B4-BE49-F238E27FC236}">
                <a16:creationId xmlns:a16="http://schemas.microsoft.com/office/drawing/2014/main" id="{B284D5C9-7B99-C947-53FE-A9A7FD234816}"/>
              </a:ext>
            </a:extLst>
          </p:cNvPr>
          <p:cNvPicPr>
            <a:picLocks noChangeAspect="1"/>
          </p:cNvPicPr>
          <p:nvPr/>
        </p:nvPicPr>
        <p:blipFill>
          <a:blip r:embed="rId13"/>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94F73313-07F2-96CD-7FAD-5B08DB8257D8}"/>
              </a:ext>
            </a:extLst>
          </p:cNvPr>
          <p:cNvPicPr>
            <a:picLocks noChangeAspect="1"/>
          </p:cNvPicPr>
          <p:nvPr/>
        </p:nvPicPr>
        <p:blipFill>
          <a:blip r:embed="rId14"/>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1" y="931412"/>
            <a:ext cx="3540507"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LIBRARY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FACILITIES</a:t>
            </a:r>
          </a:p>
        </p:txBody>
      </p:sp>
      <p:pic>
        <p:nvPicPr>
          <p:cNvPr id="10" name="Picture 10"/>
          <p:cNvPicPr>
            <a:picLocks noChangeAspect="1"/>
          </p:cNvPicPr>
          <p:nvPr/>
        </p:nvPicPr>
        <p:blipFill>
          <a:blip r:embed="rId6">
            <a:alphaModFix amt="9999"/>
          </a:blip>
          <a:srcRect/>
          <a:stretch>
            <a:fillRect/>
          </a:stretch>
        </p:blipFill>
        <p:spPr>
          <a:xfrm>
            <a:off x="-1194394" y="5181726"/>
            <a:ext cx="2044447" cy="1681558"/>
          </a:xfrm>
          <a:prstGeom prst="rect">
            <a:avLst/>
          </a:prstGeom>
        </p:spPr>
      </p:pic>
      <p:pic>
        <p:nvPicPr>
          <p:cNvPr id="11" name="Picture 11"/>
          <p:cNvPicPr>
            <a:picLocks noChangeAspect="1"/>
          </p:cNvPicPr>
          <p:nvPr/>
        </p:nvPicPr>
        <p:blipFill>
          <a:blip r:embed="rId7">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grpSp>
        <p:nvGrpSpPr>
          <p:cNvPr id="12" name="Group 12"/>
          <p:cNvGrpSpPr/>
          <p:nvPr/>
        </p:nvGrpSpPr>
        <p:grpSpPr>
          <a:xfrm>
            <a:off x="82695" y="3112879"/>
            <a:ext cx="2870315" cy="4056617"/>
            <a:chOff x="0" y="0"/>
            <a:chExt cx="1715542" cy="2424575"/>
          </a:xfrm>
        </p:grpSpPr>
        <p:sp>
          <p:nvSpPr>
            <p:cNvPr id="13" name="Freeform 13"/>
            <p:cNvSpPr/>
            <p:nvPr/>
          </p:nvSpPr>
          <p:spPr>
            <a:xfrm>
              <a:off x="0" y="0"/>
              <a:ext cx="1715542" cy="2424576"/>
            </a:xfrm>
            <a:custGeom>
              <a:avLst/>
              <a:gdLst/>
              <a:ahLst/>
              <a:cxnLst/>
              <a:rect l="l" t="t" r="r" b="b"/>
              <a:pathLst>
                <a:path w="1715542" h="2424576">
                  <a:moveTo>
                    <a:pt x="1591081" y="2424575"/>
                  </a:moveTo>
                  <a:lnTo>
                    <a:pt x="124460" y="2424575"/>
                  </a:lnTo>
                  <a:cubicBezTo>
                    <a:pt x="55880" y="2424575"/>
                    <a:pt x="0" y="2368695"/>
                    <a:pt x="0" y="2300115"/>
                  </a:cubicBezTo>
                  <a:lnTo>
                    <a:pt x="0" y="124460"/>
                  </a:lnTo>
                  <a:cubicBezTo>
                    <a:pt x="0" y="55880"/>
                    <a:pt x="55880" y="0"/>
                    <a:pt x="124460" y="0"/>
                  </a:cubicBezTo>
                  <a:lnTo>
                    <a:pt x="1591082" y="0"/>
                  </a:lnTo>
                  <a:cubicBezTo>
                    <a:pt x="1659662" y="0"/>
                    <a:pt x="1715542" y="55880"/>
                    <a:pt x="1715542" y="124460"/>
                  </a:cubicBezTo>
                  <a:lnTo>
                    <a:pt x="1715542" y="2300116"/>
                  </a:lnTo>
                  <a:cubicBezTo>
                    <a:pt x="1715542" y="2368696"/>
                    <a:pt x="1659662" y="2424576"/>
                    <a:pt x="1591082" y="2424576"/>
                  </a:cubicBezTo>
                  <a:close/>
                </a:path>
              </a:pathLst>
            </a:custGeom>
            <a:solidFill>
              <a:srgbClr val="00809B"/>
            </a:solidFill>
          </p:spPr>
        </p:sp>
      </p:grpSp>
      <p:sp>
        <p:nvSpPr>
          <p:cNvPr id="14" name="TextBox 14"/>
          <p:cNvSpPr txBox="1"/>
          <p:nvPr/>
        </p:nvSpPr>
        <p:spPr>
          <a:xfrm>
            <a:off x="176617" y="3220012"/>
            <a:ext cx="2618720" cy="1038746"/>
          </a:xfrm>
          <a:prstGeom prst="rect">
            <a:avLst/>
          </a:prstGeom>
        </p:spPr>
        <p:txBody>
          <a:bodyPr lIns="0" tIns="0" rIns="0" bIns="0" rtlCol="0" anchor="t">
            <a:spAutoFit/>
          </a:bodyPr>
          <a:lstStyle/>
          <a:p>
            <a:pPr algn="ctr">
              <a:lnSpc>
                <a:spcPts val="2747"/>
              </a:lnSpc>
            </a:pPr>
            <a:r>
              <a:rPr lang="en-US" sz="2747">
                <a:solidFill>
                  <a:srgbClr val="FFFFFF"/>
                </a:solidFill>
                <a:latin typeface="Bebas Neue Cyrillic" panose="02000506000000020004"/>
              </a:rPr>
              <a:t>Reader Advisory/Information Desk  </a:t>
            </a:r>
          </a:p>
        </p:txBody>
      </p:sp>
      <p:sp>
        <p:nvSpPr>
          <p:cNvPr id="15" name="TextBox 15"/>
          <p:cNvSpPr txBox="1"/>
          <p:nvPr/>
        </p:nvSpPr>
        <p:spPr>
          <a:xfrm>
            <a:off x="176618" y="4233272"/>
            <a:ext cx="2682470" cy="2553007"/>
          </a:xfrm>
          <a:prstGeom prst="rect">
            <a:avLst/>
          </a:prstGeom>
        </p:spPr>
        <p:txBody>
          <a:bodyPr lIns="0" tIns="0" rIns="0" bIns="0" rtlCol="0" anchor="t">
            <a:spAutoFit/>
          </a:bodyPr>
          <a:lstStyle/>
          <a:p>
            <a:pPr algn="ctr">
              <a:lnSpc>
                <a:spcPts val="2040"/>
              </a:lnSpc>
            </a:pPr>
            <a:r>
              <a:rPr lang="en-US" sz="1457">
                <a:solidFill>
                  <a:srgbClr val="FFFFFF"/>
                </a:solidFill>
                <a:latin typeface="Poppins" panose="00000500000000000000"/>
              </a:rPr>
              <a:t>Reader advisory/Information Desks is usually available at level 1 &amp; 2 of the library.</a:t>
            </a:r>
          </a:p>
          <a:p>
            <a:pPr algn="ctr">
              <a:lnSpc>
                <a:spcPts val="2040"/>
              </a:lnSpc>
            </a:pPr>
            <a:endParaRPr lang="en-US" sz="1457">
              <a:solidFill>
                <a:srgbClr val="FFFFFF"/>
              </a:solidFill>
              <a:latin typeface="Poppins" panose="00000500000000000000"/>
            </a:endParaRPr>
          </a:p>
          <a:p>
            <a:pPr algn="ctr">
              <a:lnSpc>
                <a:spcPts val="2040"/>
              </a:lnSpc>
            </a:pPr>
            <a:r>
              <a:rPr lang="en-US" sz="1457">
                <a:solidFill>
                  <a:srgbClr val="FFFFFF"/>
                </a:solidFill>
                <a:latin typeface="Poppins" panose="00000500000000000000"/>
              </a:rPr>
              <a:t>Manned by trained staff to assist library customer, Liaison librarians also entertain walk-in enquiries at their offices.</a:t>
            </a:r>
          </a:p>
          <a:p>
            <a:pPr algn="ctr">
              <a:lnSpc>
                <a:spcPts val="2040"/>
              </a:lnSpc>
            </a:pPr>
            <a:endParaRPr lang="en-US" sz="1457">
              <a:solidFill>
                <a:srgbClr val="FFFFFF"/>
              </a:solidFill>
              <a:latin typeface="Poppins" panose="00000500000000000000"/>
            </a:endParaRPr>
          </a:p>
        </p:txBody>
      </p:sp>
      <p:grpSp>
        <p:nvGrpSpPr>
          <p:cNvPr id="16" name="Group 16"/>
          <p:cNvGrpSpPr/>
          <p:nvPr/>
        </p:nvGrpSpPr>
        <p:grpSpPr>
          <a:xfrm>
            <a:off x="3147385" y="3112879"/>
            <a:ext cx="2870315" cy="4056617"/>
            <a:chOff x="0" y="0"/>
            <a:chExt cx="1715542" cy="2424575"/>
          </a:xfrm>
        </p:grpSpPr>
        <p:sp>
          <p:nvSpPr>
            <p:cNvPr id="17" name="Freeform 17"/>
            <p:cNvSpPr/>
            <p:nvPr/>
          </p:nvSpPr>
          <p:spPr>
            <a:xfrm>
              <a:off x="0" y="0"/>
              <a:ext cx="1715542" cy="2424576"/>
            </a:xfrm>
            <a:custGeom>
              <a:avLst/>
              <a:gdLst/>
              <a:ahLst/>
              <a:cxnLst/>
              <a:rect l="l" t="t" r="r" b="b"/>
              <a:pathLst>
                <a:path w="1715542" h="2424576">
                  <a:moveTo>
                    <a:pt x="1591081" y="2424575"/>
                  </a:moveTo>
                  <a:lnTo>
                    <a:pt x="124460" y="2424575"/>
                  </a:lnTo>
                  <a:cubicBezTo>
                    <a:pt x="55880" y="2424575"/>
                    <a:pt x="0" y="2368695"/>
                    <a:pt x="0" y="2300115"/>
                  </a:cubicBezTo>
                  <a:lnTo>
                    <a:pt x="0" y="124460"/>
                  </a:lnTo>
                  <a:cubicBezTo>
                    <a:pt x="0" y="55880"/>
                    <a:pt x="55880" y="0"/>
                    <a:pt x="124460" y="0"/>
                  </a:cubicBezTo>
                  <a:lnTo>
                    <a:pt x="1591082" y="0"/>
                  </a:lnTo>
                  <a:cubicBezTo>
                    <a:pt x="1659662" y="0"/>
                    <a:pt x="1715542" y="55880"/>
                    <a:pt x="1715542" y="124460"/>
                  </a:cubicBezTo>
                  <a:lnTo>
                    <a:pt x="1715542" y="2300116"/>
                  </a:lnTo>
                  <a:cubicBezTo>
                    <a:pt x="1715542" y="2368696"/>
                    <a:pt x="1659662" y="2424576"/>
                    <a:pt x="1591082" y="2424576"/>
                  </a:cubicBezTo>
                  <a:close/>
                </a:path>
              </a:pathLst>
            </a:custGeom>
            <a:solidFill>
              <a:srgbClr val="000000"/>
            </a:solidFill>
          </p:spPr>
        </p:sp>
      </p:grpSp>
      <p:sp>
        <p:nvSpPr>
          <p:cNvPr id="18" name="TextBox 18"/>
          <p:cNvSpPr txBox="1"/>
          <p:nvPr/>
        </p:nvSpPr>
        <p:spPr>
          <a:xfrm>
            <a:off x="3241307" y="3220012"/>
            <a:ext cx="2618720" cy="346249"/>
          </a:xfrm>
          <a:prstGeom prst="rect">
            <a:avLst/>
          </a:prstGeom>
        </p:spPr>
        <p:txBody>
          <a:bodyPr lIns="0" tIns="0" rIns="0" bIns="0" rtlCol="0" anchor="t">
            <a:spAutoFit/>
          </a:bodyPr>
          <a:lstStyle/>
          <a:p>
            <a:pPr algn="ctr">
              <a:lnSpc>
                <a:spcPts val="2747"/>
              </a:lnSpc>
            </a:pPr>
            <a:r>
              <a:rPr lang="en-US" sz="2747">
                <a:solidFill>
                  <a:srgbClr val="FFFFFF"/>
                </a:solidFill>
                <a:latin typeface="Bebas Neue Cyrillic" panose="02000506000000020004"/>
              </a:rPr>
              <a:t>STUDY ROOMS</a:t>
            </a:r>
          </a:p>
        </p:txBody>
      </p:sp>
      <p:sp>
        <p:nvSpPr>
          <p:cNvPr id="19" name="TextBox 19"/>
          <p:cNvSpPr txBox="1"/>
          <p:nvPr/>
        </p:nvSpPr>
        <p:spPr>
          <a:xfrm>
            <a:off x="3241308" y="3543875"/>
            <a:ext cx="2682470" cy="3322448"/>
          </a:xfrm>
          <a:prstGeom prst="rect">
            <a:avLst/>
          </a:prstGeom>
        </p:spPr>
        <p:txBody>
          <a:bodyPr lIns="0" tIns="0" rIns="0" bIns="0" rtlCol="0" anchor="t">
            <a:spAutoFit/>
          </a:bodyPr>
          <a:lstStyle/>
          <a:p>
            <a:pPr algn="ctr">
              <a:lnSpc>
                <a:spcPts val="2040"/>
              </a:lnSpc>
            </a:pPr>
            <a:r>
              <a:rPr lang="en-US" sz="1457">
                <a:solidFill>
                  <a:srgbClr val="FFFFFF"/>
                </a:solidFill>
                <a:latin typeface="Poppins" panose="00000500000000000000"/>
              </a:rPr>
              <a:t>These rooms are available for  students in thesis writing. There are 2 types of carrel room: Monthly and Three Hourly.</a:t>
            </a:r>
          </a:p>
          <a:p>
            <a:pPr algn="ctr">
              <a:lnSpc>
                <a:spcPts val="2040"/>
              </a:lnSpc>
            </a:pPr>
            <a:r>
              <a:rPr lang="en-US" sz="1457">
                <a:solidFill>
                  <a:srgbClr val="FFFFFF"/>
                </a:solidFill>
                <a:latin typeface="Poppins" panose="00000500000000000000"/>
              </a:rPr>
              <a:t>Loans can only be extended if the room is not reserved by others. </a:t>
            </a:r>
          </a:p>
          <a:p>
            <a:pPr algn="ctr">
              <a:lnSpc>
                <a:spcPts val="2040"/>
              </a:lnSpc>
            </a:pPr>
            <a:r>
              <a:rPr lang="en-US" sz="1457">
                <a:solidFill>
                  <a:srgbClr val="FFFFFF"/>
                </a:solidFill>
                <a:latin typeface="Poppins" panose="00000500000000000000"/>
              </a:rPr>
              <a:t>In order to maintain fair distributions of carrel room services, any late returns of keys will be fined per day. </a:t>
            </a:r>
          </a:p>
          <a:p>
            <a:pPr algn="ctr">
              <a:lnSpc>
                <a:spcPts val="2040"/>
              </a:lnSpc>
            </a:pPr>
            <a:endParaRPr lang="en-US" sz="1457">
              <a:solidFill>
                <a:srgbClr val="FFFFFF"/>
              </a:solidFill>
              <a:latin typeface="Poppins" panose="00000500000000000000"/>
            </a:endParaRPr>
          </a:p>
        </p:txBody>
      </p:sp>
      <p:grpSp>
        <p:nvGrpSpPr>
          <p:cNvPr id="20" name="Group 20"/>
          <p:cNvGrpSpPr/>
          <p:nvPr/>
        </p:nvGrpSpPr>
        <p:grpSpPr>
          <a:xfrm>
            <a:off x="6212075" y="3112879"/>
            <a:ext cx="2870315" cy="3947901"/>
            <a:chOff x="0" y="0"/>
            <a:chExt cx="1715542" cy="2359597"/>
          </a:xfrm>
        </p:grpSpPr>
        <p:sp>
          <p:nvSpPr>
            <p:cNvPr id="21" name="Freeform 21"/>
            <p:cNvSpPr/>
            <p:nvPr/>
          </p:nvSpPr>
          <p:spPr>
            <a:xfrm>
              <a:off x="0" y="0"/>
              <a:ext cx="1715542" cy="2359597"/>
            </a:xfrm>
            <a:custGeom>
              <a:avLst/>
              <a:gdLst/>
              <a:ahLst/>
              <a:cxnLst/>
              <a:rect l="l" t="t" r="r" b="b"/>
              <a:pathLst>
                <a:path w="1715542" h="2359597">
                  <a:moveTo>
                    <a:pt x="1591081" y="2359597"/>
                  </a:moveTo>
                  <a:lnTo>
                    <a:pt x="124460" y="2359597"/>
                  </a:lnTo>
                  <a:cubicBezTo>
                    <a:pt x="55880" y="2359597"/>
                    <a:pt x="0" y="2303717"/>
                    <a:pt x="0" y="2235137"/>
                  </a:cubicBezTo>
                  <a:lnTo>
                    <a:pt x="0" y="124460"/>
                  </a:lnTo>
                  <a:cubicBezTo>
                    <a:pt x="0" y="55880"/>
                    <a:pt x="55880" y="0"/>
                    <a:pt x="124460" y="0"/>
                  </a:cubicBezTo>
                  <a:lnTo>
                    <a:pt x="1591082" y="0"/>
                  </a:lnTo>
                  <a:cubicBezTo>
                    <a:pt x="1659662" y="0"/>
                    <a:pt x="1715542" y="55880"/>
                    <a:pt x="1715542" y="124460"/>
                  </a:cubicBezTo>
                  <a:lnTo>
                    <a:pt x="1715542" y="2235137"/>
                  </a:lnTo>
                  <a:cubicBezTo>
                    <a:pt x="1715542" y="2303717"/>
                    <a:pt x="1659662" y="2359597"/>
                    <a:pt x="1591082" y="2359597"/>
                  </a:cubicBezTo>
                  <a:close/>
                </a:path>
              </a:pathLst>
            </a:custGeom>
            <a:solidFill>
              <a:srgbClr val="00809B"/>
            </a:solidFill>
          </p:spPr>
        </p:sp>
      </p:grpSp>
      <p:sp>
        <p:nvSpPr>
          <p:cNvPr id="22" name="TextBox 22"/>
          <p:cNvSpPr txBox="1"/>
          <p:nvPr/>
        </p:nvSpPr>
        <p:spPr>
          <a:xfrm>
            <a:off x="6337872" y="3267069"/>
            <a:ext cx="2618720" cy="346249"/>
          </a:xfrm>
          <a:prstGeom prst="rect">
            <a:avLst/>
          </a:prstGeom>
        </p:spPr>
        <p:txBody>
          <a:bodyPr lIns="0" tIns="0" rIns="0" bIns="0" rtlCol="0" anchor="t">
            <a:spAutoFit/>
          </a:bodyPr>
          <a:lstStyle/>
          <a:p>
            <a:pPr algn="ctr">
              <a:lnSpc>
                <a:spcPts val="2747"/>
              </a:lnSpc>
            </a:pPr>
            <a:r>
              <a:rPr lang="en-US" sz="2747">
                <a:solidFill>
                  <a:srgbClr val="FFFFFF"/>
                </a:solidFill>
                <a:latin typeface="Bebas Neue Cyrillic" panose="02000506000000020004"/>
              </a:rPr>
              <a:t>Research Room</a:t>
            </a:r>
          </a:p>
        </p:txBody>
      </p:sp>
      <p:sp>
        <p:nvSpPr>
          <p:cNvPr id="23" name="TextBox 23"/>
          <p:cNvSpPr txBox="1"/>
          <p:nvPr/>
        </p:nvSpPr>
        <p:spPr>
          <a:xfrm>
            <a:off x="6305997" y="4105112"/>
            <a:ext cx="2682470" cy="1783565"/>
          </a:xfrm>
          <a:prstGeom prst="rect">
            <a:avLst/>
          </a:prstGeom>
        </p:spPr>
        <p:txBody>
          <a:bodyPr lIns="0" tIns="0" rIns="0" bIns="0" rtlCol="0" anchor="t">
            <a:spAutoFit/>
          </a:bodyPr>
          <a:lstStyle/>
          <a:p>
            <a:pPr algn="ctr">
              <a:lnSpc>
                <a:spcPts val="2040"/>
              </a:lnSpc>
            </a:pPr>
            <a:r>
              <a:rPr lang="en-US" sz="1457">
                <a:solidFill>
                  <a:srgbClr val="FFFFFF"/>
                </a:solidFill>
                <a:latin typeface="Poppins" panose="00000500000000000000"/>
              </a:rPr>
              <a:t>These rooms are available for academic staff only. Booking is limited to the research period and can be extended if it is not reserved by others.</a:t>
            </a:r>
          </a:p>
          <a:p>
            <a:pPr algn="ctr">
              <a:lnSpc>
                <a:spcPts val="2040"/>
              </a:lnSpc>
            </a:pPr>
            <a:endParaRPr lang="en-US" sz="1457">
              <a:solidFill>
                <a:srgbClr val="FFFFFF"/>
              </a:solidFill>
              <a:latin typeface="Poppins" panose="00000500000000000000"/>
            </a:endParaRPr>
          </a:p>
        </p:txBody>
      </p:sp>
      <p:grpSp>
        <p:nvGrpSpPr>
          <p:cNvPr id="24" name="Group 24"/>
          <p:cNvGrpSpPr/>
          <p:nvPr/>
        </p:nvGrpSpPr>
        <p:grpSpPr>
          <a:xfrm>
            <a:off x="9238991" y="3112879"/>
            <a:ext cx="2870315" cy="3947901"/>
            <a:chOff x="0" y="0"/>
            <a:chExt cx="1715542" cy="2359597"/>
          </a:xfrm>
        </p:grpSpPr>
        <p:sp>
          <p:nvSpPr>
            <p:cNvPr id="25" name="Freeform 25"/>
            <p:cNvSpPr/>
            <p:nvPr/>
          </p:nvSpPr>
          <p:spPr>
            <a:xfrm>
              <a:off x="0" y="0"/>
              <a:ext cx="1715542" cy="2359597"/>
            </a:xfrm>
            <a:custGeom>
              <a:avLst/>
              <a:gdLst/>
              <a:ahLst/>
              <a:cxnLst/>
              <a:rect l="l" t="t" r="r" b="b"/>
              <a:pathLst>
                <a:path w="1715542" h="2359597">
                  <a:moveTo>
                    <a:pt x="1591081" y="2359597"/>
                  </a:moveTo>
                  <a:lnTo>
                    <a:pt x="124460" y="2359597"/>
                  </a:lnTo>
                  <a:cubicBezTo>
                    <a:pt x="55880" y="2359597"/>
                    <a:pt x="0" y="2303717"/>
                    <a:pt x="0" y="2235137"/>
                  </a:cubicBezTo>
                  <a:lnTo>
                    <a:pt x="0" y="124460"/>
                  </a:lnTo>
                  <a:cubicBezTo>
                    <a:pt x="0" y="55880"/>
                    <a:pt x="55880" y="0"/>
                    <a:pt x="124460" y="0"/>
                  </a:cubicBezTo>
                  <a:lnTo>
                    <a:pt x="1591082" y="0"/>
                  </a:lnTo>
                  <a:cubicBezTo>
                    <a:pt x="1659662" y="0"/>
                    <a:pt x="1715542" y="55880"/>
                    <a:pt x="1715542" y="124460"/>
                  </a:cubicBezTo>
                  <a:lnTo>
                    <a:pt x="1715542" y="2235137"/>
                  </a:lnTo>
                  <a:cubicBezTo>
                    <a:pt x="1715542" y="2303717"/>
                    <a:pt x="1659662" y="2359597"/>
                    <a:pt x="1591082" y="2359597"/>
                  </a:cubicBezTo>
                  <a:close/>
                </a:path>
              </a:pathLst>
            </a:custGeom>
            <a:solidFill>
              <a:srgbClr val="000000"/>
            </a:solidFill>
          </p:spPr>
        </p:sp>
      </p:grpSp>
      <p:sp>
        <p:nvSpPr>
          <p:cNvPr id="26" name="TextBox 26"/>
          <p:cNvSpPr txBox="1"/>
          <p:nvPr/>
        </p:nvSpPr>
        <p:spPr>
          <a:xfrm>
            <a:off x="9332913" y="3220012"/>
            <a:ext cx="2618720" cy="692497"/>
          </a:xfrm>
          <a:prstGeom prst="rect">
            <a:avLst/>
          </a:prstGeom>
        </p:spPr>
        <p:txBody>
          <a:bodyPr lIns="0" tIns="0" rIns="0" bIns="0" rtlCol="0" anchor="t">
            <a:spAutoFit/>
          </a:bodyPr>
          <a:lstStyle/>
          <a:p>
            <a:pPr algn="ctr">
              <a:lnSpc>
                <a:spcPts val="2747"/>
              </a:lnSpc>
            </a:pPr>
            <a:r>
              <a:rPr lang="en-US" sz="2747">
                <a:solidFill>
                  <a:srgbClr val="FFFFFF"/>
                </a:solidFill>
                <a:latin typeface="Bebas Neue Cyrillic" panose="02000506000000020004"/>
              </a:rPr>
              <a:t>Discussion Room</a:t>
            </a:r>
          </a:p>
        </p:txBody>
      </p:sp>
      <p:sp>
        <p:nvSpPr>
          <p:cNvPr id="27" name="TextBox 27"/>
          <p:cNvSpPr txBox="1"/>
          <p:nvPr/>
        </p:nvSpPr>
        <p:spPr>
          <a:xfrm>
            <a:off x="9332913" y="3543875"/>
            <a:ext cx="2682470" cy="3065968"/>
          </a:xfrm>
          <a:prstGeom prst="rect">
            <a:avLst/>
          </a:prstGeom>
        </p:spPr>
        <p:txBody>
          <a:bodyPr lIns="0" tIns="0" rIns="0" bIns="0" rtlCol="0" anchor="t">
            <a:spAutoFit/>
          </a:bodyPr>
          <a:lstStyle/>
          <a:p>
            <a:pPr algn="ctr">
              <a:lnSpc>
                <a:spcPts val="2040"/>
              </a:lnSpc>
            </a:pPr>
            <a:r>
              <a:rPr lang="en-US" sz="1457">
                <a:solidFill>
                  <a:srgbClr val="FFFFFF"/>
                </a:solidFill>
                <a:latin typeface="Poppins" panose="00000500000000000000"/>
              </a:rPr>
              <a:t>These rooms can only be used by a group of not less than three (3) users and not more than six(6), eight(8) or sixteen(16) depending on the size of the room.</a:t>
            </a:r>
          </a:p>
          <a:p>
            <a:pPr algn="ctr">
              <a:lnSpc>
                <a:spcPts val="2040"/>
              </a:lnSpc>
            </a:pPr>
            <a:r>
              <a:rPr lang="en-US" sz="1457">
                <a:solidFill>
                  <a:srgbClr val="FFFFFF"/>
                </a:solidFill>
                <a:latin typeface="Poppins" panose="00000500000000000000"/>
              </a:rPr>
              <a:t> Prior booking is necessary as the number of rooms is limited and can be borrowed for three hours only and will be extended if it is not reserved by others.</a:t>
            </a:r>
          </a:p>
        </p:txBody>
      </p:sp>
      <p:pic>
        <p:nvPicPr>
          <p:cNvPr id="28" name="Picture 1" descr="Picture 1">
            <a:extLst>
              <a:ext uri="{FF2B5EF4-FFF2-40B4-BE49-F238E27FC236}">
                <a16:creationId xmlns:a16="http://schemas.microsoft.com/office/drawing/2014/main" id="{03975BF9-AD2A-9F15-62EA-708241E14FA6}"/>
              </a:ext>
            </a:extLst>
          </p:cNvPr>
          <p:cNvPicPr>
            <a:picLocks noChangeAspect="1"/>
          </p:cNvPicPr>
          <p:nvPr/>
        </p:nvPicPr>
        <p:blipFill>
          <a:blip r:embed="rId8"/>
          <a:stretch>
            <a:fillRect/>
          </a:stretch>
        </p:blipFill>
        <p:spPr>
          <a:xfrm>
            <a:off x="832688" y="289517"/>
            <a:ext cx="1415007" cy="592702"/>
          </a:xfrm>
          <a:prstGeom prst="rect">
            <a:avLst/>
          </a:prstGeom>
          <a:ln w="12700">
            <a:miter lim="400000"/>
            <a:headEnd/>
            <a:tailEnd/>
          </a:ln>
        </p:spPr>
      </p:pic>
      <p:pic>
        <p:nvPicPr>
          <p:cNvPr id="29" name="Picture 8" descr="Picture 8">
            <a:extLst>
              <a:ext uri="{FF2B5EF4-FFF2-40B4-BE49-F238E27FC236}">
                <a16:creationId xmlns:a16="http://schemas.microsoft.com/office/drawing/2014/main" id="{17FD037F-112C-99CB-F9F7-92526CBF34BE}"/>
              </a:ext>
            </a:extLst>
          </p:cNvPr>
          <p:cNvPicPr>
            <a:picLocks noChangeAspect="1"/>
          </p:cNvPicPr>
          <p:nvPr/>
        </p:nvPicPr>
        <p:blipFill>
          <a:blip r:embed="rId9"/>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0970167" y="5170413"/>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1" y="931412"/>
            <a:ext cx="3540507"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LIBRARY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FACILITIES...</a:t>
            </a:r>
          </a:p>
        </p:txBody>
      </p:sp>
      <p:pic>
        <p:nvPicPr>
          <p:cNvPr id="10" name="Picture 10"/>
          <p:cNvPicPr>
            <a:picLocks noChangeAspect="1"/>
          </p:cNvPicPr>
          <p:nvPr/>
        </p:nvPicPr>
        <p:blipFill>
          <a:blip r:embed="rId7">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sp>
        <p:nvSpPr>
          <p:cNvPr id="11" name="TextBox 11"/>
          <p:cNvSpPr txBox="1"/>
          <p:nvPr/>
        </p:nvSpPr>
        <p:spPr>
          <a:xfrm>
            <a:off x="1299932" y="3220118"/>
            <a:ext cx="10206269" cy="3347070"/>
          </a:xfrm>
          <a:prstGeom prst="rect">
            <a:avLst/>
          </a:prstGeom>
        </p:spPr>
        <p:txBody>
          <a:bodyPr lIns="0" tIns="0" rIns="0" bIns="0" rtlCol="0" anchor="t">
            <a:spAutoFit/>
          </a:bodyPr>
          <a:lstStyle/>
          <a:p>
            <a:pPr marL="450873" lvl="1" indent="-225648" algn="just">
              <a:lnSpc>
                <a:spcPts val="3447"/>
              </a:lnSpc>
              <a:buFont typeface="Arial" panose="020B0604020202020204"/>
              <a:buChar char="•"/>
            </a:pPr>
            <a:r>
              <a:rPr lang="en-US" sz="2090" spc="-41">
                <a:solidFill>
                  <a:srgbClr val="000000"/>
                </a:solidFill>
                <a:latin typeface="Open Sauce" panose="00000500000000000000"/>
              </a:rPr>
              <a:t>Reading Areas</a:t>
            </a:r>
          </a:p>
          <a:p>
            <a:pPr marL="450873" lvl="1" indent="-225648" algn="just">
              <a:lnSpc>
                <a:spcPts val="3447"/>
              </a:lnSpc>
              <a:buFont typeface="Arial" panose="020B0604020202020204"/>
              <a:buChar char="•"/>
            </a:pPr>
            <a:r>
              <a:rPr lang="en-US" sz="2090" spc="-41">
                <a:solidFill>
                  <a:srgbClr val="000000"/>
                </a:solidFill>
                <a:latin typeface="Open Sauce" panose="00000500000000000000"/>
              </a:rPr>
              <a:t>Computer Facilities/ Computer Labs</a:t>
            </a:r>
          </a:p>
          <a:p>
            <a:pPr marL="450873" lvl="1" indent="-225648" algn="just">
              <a:lnSpc>
                <a:spcPts val="3447"/>
              </a:lnSpc>
              <a:buFont typeface="Arial" panose="020B0604020202020204"/>
              <a:buChar char="•"/>
            </a:pPr>
            <a:r>
              <a:rPr lang="en-US" sz="2090" spc="-41">
                <a:solidFill>
                  <a:srgbClr val="000000"/>
                </a:solidFill>
                <a:latin typeface="Open Sauce" panose="00000500000000000000"/>
              </a:rPr>
              <a:t>Internet Workstations</a:t>
            </a:r>
          </a:p>
          <a:p>
            <a:pPr marL="450873" lvl="1" indent="-225648" algn="just">
              <a:lnSpc>
                <a:spcPts val="3447"/>
              </a:lnSpc>
              <a:buFont typeface="Arial" panose="020B0604020202020204"/>
              <a:buChar char="•"/>
            </a:pPr>
            <a:r>
              <a:rPr lang="en-US" sz="2090" spc="-41">
                <a:solidFill>
                  <a:srgbClr val="000000"/>
                </a:solidFill>
                <a:latin typeface="Open Sauce" panose="00000500000000000000"/>
              </a:rPr>
              <a:t>OPAC Thin Client</a:t>
            </a:r>
          </a:p>
          <a:p>
            <a:pPr marL="450873" lvl="1" indent="-225648" algn="just">
              <a:lnSpc>
                <a:spcPts val="3447"/>
              </a:lnSpc>
              <a:buFont typeface="Arial" panose="020B0604020202020204"/>
              <a:buChar char="•"/>
            </a:pPr>
            <a:r>
              <a:rPr lang="en-US" sz="2090" spc="-41">
                <a:solidFill>
                  <a:srgbClr val="000000"/>
                </a:solidFill>
                <a:latin typeface="Open Sauce" panose="00000500000000000000"/>
              </a:rPr>
              <a:t>Wireless Facility</a:t>
            </a:r>
          </a:p>
          <a:p>
            <a:pPr marL="450873" lvl="1" indent="-225648" algn="just">
              <a:lnSpc>
                <a:spcPts val="3447"/>
              </a:lnSpc>
              <a:buFont typeface="Arial" panose="020B0604020202020204"/>
              <a:buChar char="•"/>
            </a:pPr>
            <a:r>
              <a:rPr lang="en-US" sz="2090" spc="-41">
                <a:solidFill>
                  <a:srgbClr val="000000"/>
                </a:solidFill>
                <a:latin typeface="Open Sauce" panose="00000500000000000000"/>
              </a:rPr>
              <a:t>Viewing And Listening Stations </a:t>
            </a:r>
          </a:p>
          <a:p>
            <a:pPr marL="450873" lvl="1" indent="-225648" algn="just">
              <a:lnSpc>
                <a:spcPts val="3447"/>
              </a:lnSpc>
              <a:buFont typeface="Arial" panose="020B0604020202020204"/>
              <a:buChar char="•"/>
            </a:pPr>
            <a:r>
              <a:rPr lang="en-US" sz="2090" spc="-41">
                <a:solidFill>
                  <a:srgbClr val="000000"/>
                </a:solidFill>
                <a:latin typeface="Open Sauce" panose="00000500000000000000"/>
              </a:rPr>
              <a:t>Auditorium And Multipurpose Room</a:t>
            </a:r>
          </a:p>
          <a:p>
            <a:pPr algn="just">
              <a:lnSpc>
                <a:spcPts val="2257"/>
              </a:lnSpc>
            </a:pPr>
            <a:endParaRPr lang="en-US" sz="2090" spc="-41">
              <a:solidFill>
                <a:srgbClr val="000000"/>
              </a:solidFill>
              <a:latin typeface="Open Sauce" panose="00000500000000000000"/>
            </a:endParaRPr>
          </a:p>
        </p:txBody>
      </p:sp>
      <p:sp>
        <p:nvSpPr>
          <p:cNvPr id="12" name="TextBox 12"/>
          <p:cNvSpPr txBox="1"/>
          <p:nvPr/>
        </p:nvSpPr>
        <p:spPr>
          <a:xfrm>
            <a:off x="1299932" y="2767994"/>
            <a:ext cx="10206269" cy="397801"/>
          </a:xfrm>
          <a:prstGeom prst="rect">
            <a:avLst/>
          </a:prstGeom>
        </p:spPr>
        <p:txBody>
          <a:bodyPr lIns="0" tIns="0" rIns="0" bIns="0" rtlCol="0" anchor="t">
            <a:spAutoFit/>
          </a:bodyPr>
          <a:lstStyle/>
          <a:p>
            <a:pPr algn="just">
              <a:lnSpc>
                <a:spcPts val="3447"/>
              </a:lnSpc>
            </a:pPr>
            <a:r>
              <a:rPr lang="en-US" sz="2090" spc="-41">
                <a:solidFill>
                  <a:srgbClr val="000000"/>
                </a:solidFill>
                <a:latin typeface="Open Sauce Bold" panose="00000800000000000000"/>
              </a:rPr>
              <a:t>Other facilities</a:t>
            </a:r>
          </a:p>
        </p:txBody>
      </p:sp>
      <p:pic>
        <p:nvPicPr>
          <p:cNvPr id="13" name="Picture 1" descr="Picture 1">
            <a:extLst>
              <a:ext uri="{FF2B5EF4-FFF2-40B4-BE49-F238E27FC236}">
                <a16:creationId xmlns:a16="http://schemas.microsoft.com/office/drawing/2014/main" id="{89AC526B-51FC-44BB-5CA1-70E1F9C5E155}"/>
              </a:ext>
            </a:extLst>
          </p:cNvPr>
          <p:cNvPicPr>
            <a:picLocks noChangeAspect="1"/>
          </p:cNvPicPr>
          <p:nvPr/>
        </p:nvPicPr>
        <p:blipFill>
          <a:blip r:embed="rId8"/>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40A9ED6B-850E-40F3-AD27-59560E71F64C}"/>
              </a:ext>
            </a:extLst>
          </p:cNvPr>
          <p:cNvPicPr>
            <a:picLocks noChangeAspect="1"/>
          </p:cNvPicPr>
          <p:nvPr/>
        </p:nvPicPr>
        <p:blipFill>
          <a:blip r:embed="rId9"/>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4796069"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Library Classification </a:t>
            </a:r>
          </a:p>
        </p:txBody>
      </p:sp>
      <p:sp>
        <p:nvSpPr>
          <p:cNvPr id="9" name="TextBox 9"/>
          <p:cNvSpPr txBox="1"/>
          <p:nvPr/>
        </p:nvSpPr>
        <p:spPr>
          <a:xfrm>
            <a:off x="1299932" y="1541012"/>
            <a:ext cx="4568134" cy="1373581"/>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Structure and Systems</a:t>
            </a:r>
          </a:p>
        </p:txBody>
      </p:sp>
      <p:sp>
        <p:nvSpPr>
          <p:cNvPr id="10" name="TextBox 10"/>
          <p:cNvSpPr txBox="1"/>
          <p:nvPr/>
        </p:nvSpPr>
        <p:spPr>
          <a:xfrm>
            <a:off x="1299932" y="2925480"/>
            <a:ext cx="6214421" cy="397545"/>
          </a:xfrm>
          <a:prstGeom prst="rect">
            <a:avLst/>
          </a:prstGeom>
        </p:spPr>
        <p:txBody>
          <a:bodyPr lIns="0" tIns="0" rIns="0" bIns="0" rtlCol="0" anchor="t">
            <a:spAutoFit/>
          </a:bodyPr>
          <a:lstStyle/>
          <a:p>
            <a:pPr algn="just">
              <a:lnSpc>
                <a:spcPts val="3097"/>
              </a:lnSpc>
            </a:pPr>
            <a:r>
              <a:rPr lang="en-US" sz="2867" spc="-57">
                <a:solidFill>
                  <a:srgbClr val="000000"/>
                </a:solidFill>
                <a:latin typeface="Open Sauce Bold" panose="00000800000000000000"/>
              </a:rPr>
              <a:t>Two types of Library classification</a:t>
            </a:r>
          </a:p>
        </p:txBody>
      </p:sp>
      <p:sp>
        <p:nvSpPr>
          <p:cNvPr id="11" name="TextBox 11"/>
          <p:cNvSpPr txBox="1"/>
          <p:nvPr/>
        </p:nvSpPr>
        <p:spPr>
          <a:xfrm>
            <a:off x="1299932" y="3654971"/>
            <a:ext cx="6758006" cy="2308324"/>
          </a:xfrm>
          <a:prstGeom prst="rect">
            <a:avLst/>
          </a:prstGeom>
        </p:spPr>
        <p:txBody>
          <a:bodyPr lIns="0" tIns="0" rIns="0" bIns="0" rtlCol="0" anchor="t">
            <a:spAutoFit/>
          </a:bodyPr>
          <a:lstStyle/>
          <a:p>
            <a:pPr algn="just">
              <a:lnSpc>
                <a:spcPts val="3023"/>
              </a:lnSpc>
            </a:pPr>
            <a:r>
              <a:rPr lang="en-US" sz="2800" spc="-56">
                <a:solidFill>
                  <a:srgbClr val="000000"/>
                </a:solidFill>
                <a:latin typeface="Open Sauce" panose="00000500000000000000"/>
              </a:rPr>
              <a:t>Library of Congress Classification sys</a:t>
            </a:r>
          </a:p>
          <a:p>
            <a:pPr marL="604550" lvl="1" indent="-302275" algn="just">
              <a:lnSpc>
                <a:spcPts val="3023"/>
              </a:lnSpc>
              <a:buFont typeface="Arial" panose="020B0604020202020204"/>
              <a:buChar char="•"/>
            </a:pPr>
            <a:r>
              <a:rPr lang="en-US" sz="2800" spc="-56">
                <a:solidFill>
                  <a:srgbClr val="000000"/>
                </a:solidFill>
                <a:latin typeface="Open Sauce" panose="00000500000000000000"/>
              </a:rPr>
              <a:t>Used by Public libraries </a:t>
            </a:r>
          </a:p>
          <a:p>
            <a:pPr algn="just">
              <a:lnSpc>
                <a:spcPts val="3023"/>
              </a:lnSpc>
            </a:pPr>
            <a:endParaRPr lang="en-US" sz="2800" spc="-56">
              <a:solidFill>
                <a:srgbClr val="000000"/>
              </a:solidFill>
              <a:latin typeface="Open Sauce" panose="00000500000000000000"/>
            </a:endParaRPr>
          </a:p>
          <a:p>
            <a:pPr algn="just">
              <a:lnSpc>
                <a:spcPts val="3023"/>
              </a:lnSpc>
            </a:pPr>
            <a:r>
              <a:rPr lang="en-US" sz="2800" spc="-56">
                <a:solidFill>
                  <a:srgbClr val="000000"/>
                </a:solidFill>
                <a:latin typeface="Open Sauce" panose="00000500000000000000"/>
              </a:rPr>
              <a:t>Dewey decimal classification Sys.</a:t>
            </a:r>
          </a:p>
          <a:p>
            <a:pPr marL="604550" lvl="1" indent="-302275" algn="just">
              <a:lnSpc>
                <a:spcPts val="3023"/>
              </a:lnSpc>
              <a:buFont typeface="Arial" panose="020B0604020202020204"/>
              <a:buChar char="•"/>
            </a:pPr>
            <a:r>
              <a:rPr lang="en-US" sz="2800" spc="-56">
                <a:solidFill>
                  <a:srgbClr val="000000"/>
                </a:solidFill>
                <a:latin typeface="Open Sauce" panose="00000500000000000000"/>
              </a:rPr>
              <a:t>Used by Academic / University libraries</a:t>
            </a:r>
          </a:p>
          <a:p>
            <a:pPr algn="just">
              <a:lnSpc>
                <a:spcPts val="3023"/>
              </a:lnSpc>
            </a:pPr>
            <a:endParaRPr lang="en-US" sz="2800" spc="-56">
              <a:solidFill>
                <a:srgbClr val="000000"/>
              </a:solidFill>
              <a:latin typeface="Open Sauce" panose="00000500000000000000"/>
            </a:endParaRPr>
          </a:p>
        </p:txBody>
      </p:sp>
      <p:pic>
        <p:nvPicPr>
          <p:cNvPr id="12" name="Picture 12"/>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3" name="Picture 13"/>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4" name="Picture 1" descr="Picture 1">
            <a:extLst>
              <a:ext uri="{FF2B5EF4-FFF2-40B4-BE49-F238E27FC236}">
                <a16:creationId xmlns:a16="http://schemas.microsoft.com/office/drawing/2014/main" id="{CCAD51BE-C889-0B55-AA5B-90D580406A50}"/>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5" name="Picture 8" descr="Picture 8">
            <a:extLst>
              <a:ext uri="{FF2B5EF4-FFF2-40B4-BE49-F238E27FC236}">
                <a16:creationId xmlns:a16="http://schemas.microsoft.com/office/drawing/2014/main" id="{1C844ACE-805B-9CEB-0212-E2979179EC99}"/>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1" y="931412"/>
            <a:ext cx="5880155"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Library Classification (Cont.)</a:t>
            </a:r>
          </a:p>
        </p:txBody>
      </p:sp>
      <p:sp>
        <p:nvSpPr>
          <p:cNvPr id="9" name="TextBox 9"/>
          <p:cNvSpPr txBox="1"/>
          <p:nvPr/>
        </p:nvSpPr>
        <p:spPr>
          <a:xfrm>
            <a:off x="1299932" y="1541012"/>
            <a:ext cx="1198353"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LCC</a:t>
            </a:r>
          </a:p>
        </p:txBody>
      </p:sp>
      <p:sp>
        <p:nvSpPr>
          <p:cNvPr id="10" name="TextBox 10"/>
          <p:cNvSpPr txBox="1"/>
          <p:nvPr/>
        </p:nvSpPr>
        <p:spPr>
          <a:xfrm>
            <a:off x="1299932" y="2761644"/>
            <a:ext cx="6116203" cy="307777"/>
          </a:xfrm>
          <a:prstGeom prst="rect">
            <a:avLst/>
          </a:prstGeom>
        </p:spPr>
        <p:txBody>
          <a:bodyPr lIns="0" tIns="0" rIns="0" bIns="0" rtlCol="0" anchor="t">
            <a:spAutoFit/>
          </a:bodyPr>
          <a:lstStyle/>
          <a:p>
            <a:pPr algn="just">
              <a:lnSpc>
                <a:spcPts val="2447"/>
              </a:lnSpc>
            </a:pPr>
            <a:r>
              <a:rPr lang="en-US" sz="2267" spc="-45">
                <a:solidFill>
                  <a:srgbClr val="000000"/>
                </a:solidFill>
                <a:latin typeface="Open Sauce Bold" panose="00000800000000000000"/>
              </a:rPr>
              <a:t>21 classes using letters</a:t>
            </a: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6633040" y="827921"/>
            <a:ext cx="1094091" cy="1094091"/>
          </a:xfrm>
          <a:prstGeom prst="rect">
            <a:avLst/>
          </a:prstGeom>
        </p:spPr>
      </p:pic>
      <p:sp>
        <p:nvSpPr>
          <p:cNvPr id="13" name="TextBox 13"/>
          <p:cNvSpPr txBox="1"/>
          <p:nvPr/>
        </p:nvSpPr>
        <p:spPr>
          <a:xfrm>
            <a:off x="786230" y="3393091"/>
            <a:ext cx="5449548" cy="3103414"/>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A</a:t>
            </a:r>
            <a:r>
              <a:rPr lang="en-US" sz="2000" spc="-40">
                <a:solidFill>
                  <a:srgbClr val="000000"/>
                </a:solidFill>
                <a:latin typeface="Open Sauce" panose="00000500000000000000"/>
              </a:rPr>
              <a:t>   General works</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B</a:t>
            </a:r>
            <a:r>
              <a:rPr lang="en-US" sz="2000" spc="-40">
                <a:solidFill>
                  <a:srgbClr val="000000"/>
                </a:solidFill>
                <a:latin typeface="Open Sauce" panose="00000500000000000000"/>
              </a:rPr>
              <a:t>   Philosophy. Religion</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C</a:t>
            </a:r>
            <a:r>
              <a:rPr lang="en-US" sz="2000" spc="-40">
                <a:solidFill>
                  <a:srgbClr val="000000"/>
                </a:solidFill>
                <a:latin typeface="Open Sauce" panose="00000500000000000000"/>
              </a:rPr>
              <a:t>   History: Aux. sciences</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D</a:t>
            </a:r>
            <a:r>
              <a:rPr lang="en-US" sz="2000" spc="-40">
                <a:solidFill>
                  <a:srgbClr val="000000"/>
                </a:solidFill>
                <a:latin typeface="Open Sauce" panose="00000500000000000000"/>
              </a:rPr>
              <a:t>  World history and history of Europe, Asia, Africa, etc.</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E-F</a:t>
            </a:r>
            <a:r>
              <a:rPr lang="en-US" sz="2000" spc="-40">
                <a:solidFill>
                  <a:srgbClr val="000000"/>
                </a:solidFill>
                <a:latin typeface="Open Sauce" panose="00000500000000000000"/>
              </a:rPr>
              <a:t>  History of the Americas</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G</a:t>
            </a:r>
            <a:r>
              <a:rPr lang="en-US" sz="2000" spc="-40">
                <a:solidFill>
                  <a:srgbClr val="000000"/>
                </a:solidFill>
                <a:latin typeface="Open Sauce" panose="00000500000000000000"/>
              </a:rPr>
              <a:t>   Geography. Anthropology. Recreation</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H</a:t>
            </a:r>
            <a:r>
              <a:rPr lang="en-US" sz="2000" spc="-40">
                <a:solidFill>
                  <a:srgbClr val="000000"/>
                </a:solidFill>
                <a:latin typeface="Open Sauce" panose="00000500000000000000"/>
              </a:rPr>
              <a:t>   Social sciences</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J</a:t>
            </a:r>
            <a:r>
              <a:rPr lang="en-US" sz="2000" spc="-40">
                <a:solidFill>
                  <a:srgbClr val="000000"/>
                </a:solidFill>
                <a:latin typeface="Open Sauce" panose="00000500000000000000"/>
              </a:rPr>
              <a:t>    Political science</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K</a:t>
            </a:r>
            <a:r>
              <a:rPr lang="en-US" sz="2000" spc="-40">
                <a:solidFill>
                  <a:srgbClr val="000000"/>
                </a:solidFill>
                <a:latin typeface="Open Sauce" panose="00000500000000000000"/>
              </a:rPr>
              <a:t>   Law</a:t>
            </a:r>
          </a:p>
          <a:p>
            <a:pPr algn="just">
              <a:lnSpc>
                <a:spcPts val="2160"/>
              </a:lnSpc>
            </a:pPr>
            <a:endParaRPr lang="en-US" sz="2000" spc="-40">
              <a:solidFill>
                <a:srgbClr val="000000"/>
              </a:solidFill>
              <a:latin typeface="Open Sauce" panose="00000500000000000000"/>
            </a:endParaRPr>
          </a:p>
        </p:txBody>
      </p:sp>
      <p:sp>
        <p:nvSpPr>
          <p:cNvPr id="14" name="TextBox 14"/>
          <p:cNvSpPr txBox="1"/>
          <p:nvPr/>
        </p:nvSpPr>
        <p:spPr>
          <a:xfrm>
            <a:off x="6463567" y="3393091"/>
            <a:ext cx="5728433" cy="3667671"/>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Bold" panose="00000800000000000000"/>
              </a:rPr>
              <a:t> L</a:t>
            </a:r>
            <a:r>
              <a:rPr lang="en-US" sz="2000" spc="-40">
                <a:solidFill>
                  <a:srgbClr val="000000"/>
                </a:solidFill>
                <a:latin typeface="Open Sauce" panose="00000500000000000000"/>
              </a:rPr>
              <a:t>   Education</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M</a:t>
            </a:r>
            <a:r>
              <a:rPr lang="en-US" sz="2000" spc="-40">
                <a:solidFill>
                  <a:srgbClr val="000000"/>
                </a:solidFill>
                <a:latin typeface="Open Sauce" panose="00000500000000000000"/>
              </a:rPr>
              <a:t>  Music</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N</a:t>
            </a:r>
            <a:r>
              <a:rPr lang="en-US" sz="2000" spc="-40">
                <a:solidFill>
                  <a:srgbClr val="000000"/>
                </a:solidFill>
                <a:latin typeface="Open Sauce" panose="00000500000000000000"/>
              </a:rPr>
              <a:t>   Fine Arts</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P</a:t>
            </a:r>
            <a:r>
              <a:rPr lang="en-US" sz="2000" spc="-40">
                <a:solidFill>
                  <a:srgbClr val="000000"/>
                </a:solidFill>
                <a:latin typeface="Open Sauce" panose="00000500000000000000"/>
              </a:rPr>
              <a:t>   Language and literature</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Q</a:t>
            </a:r>
            <a:r>
              <a:rPr lang="en-US" sz="2000" spc="-40">
                <a:solidFill>
                  <a:srgbClr val="000000"/>
                </a:solidFill>
                <a:latin typeface="Open Sauce" panose="00000500000000000000"/>
              </a:rPr>
              <a:t>  Science</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R</a:t>
            </a:r>
            <a:r>
              <a:rPr lang="en-US" sz="2000" spc="-40">
                <a:solidFill>
                  <a:srgbClr val="000000"/>
                </a:solidFill>
                <a:latin typeface="Open Sauce" panose="00000500000000000000"/>
              </a:rPr>
              <a:t>   Medicine</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S</a:t>
            </a:r>
            <a:r>
              <a:rPr lang="en-US" sz="2000" spc="-40">
                <a:solidFill>
                  <a:srgbClr val="000000"/>
                </a:solidFill>
                <a:latin typeface="Open Sauce" panose="00000500000000000000"/>
              </a:rPr>
              <a:t>   Agriculture</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T</a:t>
            </a:r>
            <a:r>
              <a:rPr lang="en-US" sz="2000" spc="-40">
                <a:solidFill>
                  <a:srgbClr val="000000"/>
                </a:solidFill>
                <a:latin typeface="Open Sauce" panose="00000500000000000000"/>
              </a:rPr>
              <a:t>   Technology</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U</a:t>
            </a:r>
            <a:r>
              <a:rPr lang="en-US" sz="2000" spc="-40">
                <a:solidFill>
                  <a:srgbClr val="000000"/>
                </a:solidFill>
                <a:latin typeface="Open Sauce" panose="00000500000000000000"/>
              </a:rPr>
              <a:t>   Military science</a:t>
            </a:r>
          </a:p>
          <a:p>
            <a:pPr algn="just">
              <a:lnSpc>
                <a:spcPts val="2160"/>
              </a:lnSpc>
            </a:pPr>
            <a:r>
              <a:rPr lang="en-US" sz="2000" spc="-40">
                <a:solidFill>
                  <a:srgbClr val="000000"/>
                </a:solidFill>
                <a:latin typeface="Open Sauce" panose="00000500000000000000"/>
              </a:rPr>
              <a:t> </a:t>
            </a:r>
            <a:r>
              <a:rPr lang="en-US" sz="2000" spc="-40">
                <a:solidFill>
                  <a:srgbClr val="000000"/>
                </a:solidFill>
                <a:latin typeface="Open Sauce Bold" panose="00000800000000000000"/>
              </a:rPr>
              <a:t>V</a:t>
            </a:r>
            <a:r>
              <a:rPr lang="en-US" sz="2000" spc="-40">
                <a:solidFill>
                  <a:srgbClr val="000000"/>
                </a:solidFill>
                <a:latin typeface="Open Sauce" panose="00000500000000000000"/>
              </a:rPr>
              <a:t>   Naval science</a:t>
            </a:r>
          </a:p>
          <a:p>
            <a:pPr algn="just">
              <a:lnSpc>
                <a:spcPts val="2160"/>
              </a:lnSpc>
            </a:pPr>
            <a:r>
              <a:rPr lang="en-US" sz="2000" spc="-40">
                <a:solidFill>
                  <a:srgbClr val="000000"/>
                </a:solidFill>
                <a:latin typeface="Open Sauce Bold" panose="00000800000000000000"/>
              </a:rPr>
              <a:t> Z   </a:t>
            </a:r>
            <a:r>
              <a:rPr lang="en-US" sz="2000" spc="-40">
                <a:solidFill>
                  <a:srgbClr val="000000"/>
                </a:solidFill>
                <a:latin typeface="Open Sauce" panose="00000500000000000000"/>
              </a:rPr>
              <a:t>Bibliography. </a:t>
            </a:r>
          </a:p>
          <a:p>
            <a:pPr algn="just">
              <a:lnSpc>
                <a:spcPts val="2160"/>
              </a:lnSpc>
            </a:pPr>
            <a:r>
              <a:rPr lang="en-US" sz="2000" spc="-40">
                <a:solidFill>
                  <a:srgbClr val="000000"/>
                </a:solidFill>
                <a:latin typeface="Open Sauce" panose="00000500000000000000"/>
              </a:rPr>
              <a:t>      Library science. Info resources </a:t>
            </a:r>
          </a:p>
          <a:p>
            <a:pPr algn="just">
              <a:lnSpc>
                <a:spcPts val="2160"/>
              </a:lnSpc>
            </a:pPr>
            <a:endParaRPr lang="en-US" sz="2000" spc="-40">
              <a:solidFill>
                <a:srgbClr val="000000"/>
              </a:solidFill>
              <a:latin typeface="Open Sauce" panose="00000500000000000000"/>
            </a:endParaRPr>
          </a:p>
        </p:txBody>
      </p:sp>
      <p:pic>
        <p:nvPicPr>
          <p:cNvPr id="15" name="Picture 1" descr="Picture 1">
            <a:extLst>
              <a:ext uri="{FF2B5EF4-FFF2-40B4-BE49-F238E27FC236}">
                <a16:creationId xmlns:a16="http://schemas.microsoft.com/office/drawing/2014/main" id="{60F95C4B-F3E3-639B-2DB1-76DE3D561CF4}"/>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6" name="Picture 8" descr="Picture 8">
            <a:extLst>
              <a:ext uri="{FF2B5EF4-FFF2-40B4-BE49-F238E27FC236}">
                <a16:creationId xmlns:a16="http://schemas.microsoft.com/office/drawing/2014/main" id="{4BF93D6C-64BD-E685-5CFC-43889E37DA87}"/>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1" y="931412"/>
            <a:ext cx="5880155"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Library Classification (Cont.)</a:t>
            </a:r>
          </a:p>
        </p:txBody>
      </p:sp>
      <p:pic>
        <p:nvPicPr>
          <p:cNvPr id="9" name="Picture 9"/>
          <p:cNvPicPr>
            <a:picLocks noChangeAspect="1"/>
          </p:cNvPicPr>
          <p:nvPr/>
        </p:nvPicPr>
        <p:blipFill>
          <a:blip r:embed="rId7">
            <a:alphaModFix amt="9999"/>
            <a:extLst>
              <a:ext uri="{28A0092B-C50C-407E-A947-70E740481C1C}">
                <a14:useLocalDpi xmlns:a14="http://schemas.microsoft.com/office/drawing/2010/main" val="0"/>
              </a:ext>
            </a:extLst>
          </a:blip>
          <a:srcRect/>
          <a:stretch>
            <a:fillRect/>
          </a:stretch>
        </p:blipFill>
        <p:spPr>
          <a:xfrm>
            <a:off x="6633040" y="827921"/>
            <a:ext cx="1094091" cy="1094091"/>
          </a:xfrm>
          <a:prstGeom prst="rect">
            <a:avLst/>
          </a:prstGeom>
        </p:spPr>
      </p:pic>
      <p:sp>
        <p:nvSpPr>
          <p:cNvPr id="10" name="TextBox 10"/>
          <p:cNvSpPr txBox="1"/>
          <p:nvPr/>
        </p:nvSpPr>
        <p:spPr>
          <a:xfrm>
            <a:off x="1299932" y="1541012"/>
            <a:ext cx="1198353"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DDC</a:t>
            </a:r>
          </a:p>
        </p:txBody>
      </p:sp>
      <p:pic>
        <p:nvPicPr>
          <p:cNvPr id="11" name="Picture 11"/>
          <p:cNvPicPr>
            <a:picLocks noChangeAspect="1"/>
          </p:cNvPicPr>
          <p:nvPr/>
        </p:nvPicPr>
        <p:blipFill>
          <a:blip r:embed="rId7">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2" name="Picture 12"/>
          <p:cNvPicPr>
            <a:picLocks noChangeAspect="1"/>
          </p:cNvPicPr>
          <p:nvPr/>
        </p:nvPicPr>
        <p:blipFill>
          <a:blip r:embed="rId8"/>
          <a:srcRect t="27102" b="17602"/>
          <a:stretch>
            <a:fillRect/>
          </a:stretch>
        </p:blipFill>
        <p:spPr>
          <a:xfrm>
            <a:off x="2498284" y="2226812"/>
            <a:ext cx="6067848" cy="4386276"/>
          </a:xfrm>
          <a:prstGeom prst="rect">
            <a:avLst/>
          </a:prstGeom>
        </p:spPr>
      </p:pic>
      <p:grpSp>
        <p:nvGrpSpPr>
          <p:cNvPr id="13" name="Group 13"/>
          <p:cNvGrpSpPr/>
          <p:nvPr/>
        </p:nvGrpSpPr>
        <p:grpSpPr>
          <a:xfrm>
            <a:off x="2966310" y="2299054"/>
            <a:ext cx="5265887" cy="4314034"/>
            <a:chOff x="0" y="0"/>
            <a:chExt cx="1937112" cy="1586963"/>
          </a:xfrm>
        </p:grpSpPr>
        <p:sp>
          <p:nvSpPr>
            <p:cNvPr id="14" name="Freeform 14"/>
            <p:cNvSpPr/>
            <p:nvPr/>
          </p:nvSpPr>
          <p:spPr>
            <a:xfrm>
              <a:off x="0" y="0"/>
              <a:ext cx="1937112" cy="1586963"/>
            </a:xfrm>
            <a:custGeom>
              <a:avLst/>
              <a:gdLst/>
              <a:ahLst/>
              <a:cxnLst/>
              <a:rect l="l" t="t" r="r" b="b"/>
              <a:pathLst>
                <a:path w="1937112" h="1586963">
                  <a:moveTo>
                    <a:pt x="0" y="0"/>
                  </a:moveTo>
                  <a:lnTo>
                    <a:pt x="1937112" y="0"/>
                  </a:lnTo>
                  <a:lnTo>
                    <a:pt x="1937112" y="1586963"/>
                  </a:lnTo>
                  <a:lnTo>
                    <a:pt x="0" y="1586963"/>
                  </a:lnTo>
                  <a:close/>
                </a:path>
              </a:pathLst>
            </a:custGeom>
            <a:solidFill>
              <a:srgbClr val="FFFFFF"/>
            </a:solidFill>
          </p:spPr>
        </p:sp>
        <p:sp>
          <p:nvSpPr>
            <p:cNvPr id="15" name="TextBox 15"/>
            <p:cNvSpPr txBox="1"/>
            <p:nvPr/>
          </p:nvSpPr>
          <p:spPr>
            <a:xfrm>
              <a:off x="0" y="-57150"/>
              <a:ext cx="812800" cy="869950"/>
            </a:xfrm>
            <a:prstGeom prst="rect">
              <a:avLst/>
            </a:prstGeom>
          </p:spPr>
          <p:txBody>
            <a:bodyPr lIns="33867" tIns="33867" rIns="33867" bIns="33867" rtlCol="0" anchor="ctr"/>
            <a:lstStyle/>
            <a:p>
              <a:pPr algn="ctr">
                <a:lnSpc>
                  <a:spcPts val="1773"/>
                </a:lnSpc>
              </a:pPr>
              <a:endParaRPr sz="1200"/>
            </a:p>
          </p:txBody>
        </p:sp>
      </p:grpSp>
      <p:grpSp>
        <p:nvGrpSpPr>
          <p:cNvPr id="16" name="Group 16"/>
          <p:cNvGrpSpPr/>
          <p:nvPr/>
        </p:nvGrpSpPr>
        <p:grpSpPr>
          <a:xfrm>
            <a:off x="3109480" y="2459757"/>
            <a:ext cx="4938281" cy="3978988"/>
            <a:chOff x="0" y="0"/>
            <a:chExt cx="9876562" cy="7957976"/>
          </a:xfrm>
        </p:grpSpPr>
        <p:pic>
          <p:nvPicPr>
            <p:cNvPr id="17" name="Picture 17"/>
            <p:cNvPicPr>
              <a:picLocks noChangeAspect="1"/>
            </p:cNvPicPr>
            <p:nvPr/>
          </p:nvPicPr>
          <p:blipFill>
            <a:blip r:embed="rId9"/>
            <a:srcRect l="6277" r="1794"/>
            <a:stretch>
              <a:fillRect/>
            </a:stretch>
          </p:blipFill>
          <p:spPr>
            <a:xfrm>
              <a:off x="0" y="0"/>
              <a:ext cx="9876562" cy="7957976"/>
            </a:xfrm>
            <a:prstGeom prst="rect">
              <a:avLst/>
            </a:prstGeom>
          </p:spPr>
        </p:pic>
      </p:grpSp>
      <p:pic>
        <p:nvPicPr>
          <p:cNvPr id="18" name="Picture 1" descr="Picture 1">
            <a:extLst>
              <a:ext uri="{FF2B5EF4-FFF2-40B4-BE49-F238E27FC236}">
                <a16:creationId xmlns:a16="http://schemas.microsoft.com/office/drawing/2014/main" id="{8BAB94B8-8A3C-4C10-8B24-72B0B4C6AA75}"/>
              </a:ext>
            </a:extLst>
          </p:cNvPr>
          <p:cNvPicPr>
            <a:picLocks noChangeAspect="1"/>
          </p:cNvPicPr>
          <p:nvPr/>
        </p:nvPicPr>
        <p:blipFill>
          <a:blip r:embed="rId10"/>
          <a:stretch>
            <a:fillRect/>
          </a:stretch>
        </p:blipFill>
        <p:spPr>
          <a:xfrm>
            <a:off x="832688" y="289517"/>
            <a:ext cx="1415007" cy="592702"/>
          </a:xfrm>
          <a:prstGeom prst="rect">
            <a:avLst/>
          </a:prstGeom>
          <a:ln w="12700">
            <a:miter lim="400000"/>
            <a:headEnd/>
            <a:tailEnd/>
          </a:ln>
        </p:spPr>
      </p:pic>
      <p:pic>
        <p:nvPicPr>
          <p:cNvPr id="19" name="Picture 8" descr="Picture 8">
            <a:extLst>
              <a:ext uri="{FF2B5EF4-FFF2-40B4-BE49-F238E27FC236}">
                <a16:creationId xmlns:a16="http://schemas.microsoft.com/office/drawing/2014/main" id="{C8F810AB-9CEF-4FC6-76AE-8B5B5D899795}"/>
              </a:ext>
            </a:extLst>
          </p:cNvPr>
          <p:cNvPicPr>
            <a:picLocks noChangeAspect="1"/>
          </p:cNvPicPr>
          <p:nvPr/>
        </p:nvPicPr>
        <p:blipFill>
          <a:blip r:embed="rId11"/>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9377715"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Library Classification Structure and Systems</a:t>
            </a:r>
          </a:p>
        </p:txBody>
      </p:sp>
      <p:sp>
        <p:nvSpPr>
          <p:cNvPr id="9" name="TextBox 9"/>
          <p:cNvSpPr txBox="1"/>
          <p:nvPr/>
        </p:nvSpPr>
        <p:spPr>
          <a:xfrm>
            <a:off x="1299932" y="1541012"/>
            <a:ext cx="4568134"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Terminologies</a:t>
            </a:r>
          </a:p>
        </p:txBody>
      </p:sp>
      <p:sp>
        <p:nvSpPr>
          <p:cNvPr id="10" name="TextBox 10"/>
          <p:cNvSpPr txBox="1"/>
          <p:nvPr/>
        </p:nvSpPr>
        <p:spPr>
          <a:xfrm>
            <a:off x="973780" y="3021994"/>
            <a:ext cx="10252482" cy="3462486"/>
          </a:xfrm>
          <a:prstGeom prst="rect">
            <a:avLst/>
          </a:prstGeom>
        </p:spPr>
        <p:txBody>
          <a:bodyPr lIns="0" tIns="0" rIns="0" bIns="0" rtlCol="0" anchor="t">
            <a:spAutoFit/>
          </a:bodyPr>
          <a:lstStyle/>
          <a:p>
            <a:pPr marL="604550" lvl="1" indent="-302275" algn="just">
              <a:lnSpc>
                <a:spcPts val="3023"/>
              </a:lnSpc>
              <a:buFont typeface="Arial" panose="020B0604020202020204"/>
              <a:buChar char="•"/>
            </a:pPr>
            <a:r>
              <a:rPr lang="en-US" sz="2800" spc="-56">
                <a:solidFill>
                  <a:srgbClr val="000000"/>
                </a:solidFill>
                <a:latin typeface="Open Sauce Bold" panose="00000800000000000000"/>
              </a:rPr>
              <a:t>Classification</a:t>
            </a:r>
            <a:r>
              <a:rPr lang="en-US" sz="2800" spc="-56">
                <a:solidFill>
                  <a:srgbClr val="000000"/>
                </a:solidFill>
                <a:latin typeface="Open Sauce" panose="00000500000000000000"/>
              </a:rPr>
              <a:t> - a system of coding and organizing library materials according to their subject and assigning a call number to that information resource. </a:t>
            </a:r>
          </a:p>
          <a:p>
            <a:pPr algn="just">
              <a:lnSpc>
                <a:spcPts val="3023"/>
              </a:lnSpc>
            </a:pPr>
            <a:endParaRPr lang="en-US" sz="2800" spc="-56">
              <a:solidFill>
                <a:srgbClr val="000000"/>
              </a:solidFill>
              <a:latin typeface="Open Sauce" panose="00000500000000000000"/>
            </a:endParaRPr>
          </a:p>
          <a:p>
            <a:pPr marL="604550" lvl="1" indent="-302275" algn="just">
              <a:lnSpc>
                <a:spcPts val="3023"/>
              </a:lnSpc>
              <a:buFont typeface="Arial" panose="020B0604020202020204"/>
              <a:buChar char="•"/>
            </a:pPr>
            <a:r>
              <a:rPr lang="en-US" sz="2800" spc="-56">
                <a:solidFill>
                  <a:srgbClr val="000000"/>
                </a:solidFill>
                <a:latin typeface="Open Sauce Bold" panose="00000800000000000000"/>
              </a:rPr>
              <a:t>Classification schedule</a:t>
            </a:r>
            <a:r>
              <a:rPr lang="en-US" sz="2800" spc="-56">
                <a:solidFill>
                  <a:srgbClr val="000000"/>
                </a:solidFill>
                <a:latin typeface="Open Sauce" panose="00000500000000000000"/>
              </a:rPr>
              <a:t> - A printed volume or machine-readable database that contains classification numbers and captions, arranged by subject in a logical, hierarchical manner; also called classification scheme.</a:t>
            </a:r>
          </a:p>
          <a:p>
            <a:pPr algn="just">
              <a:lnSpc>
                <a:spcPts val="3023"/>
              </a:lnSpc>
            </a:pPr>
            <a:endParaRPr lang="en-US" sz="2800" spc="-56">
              <a:solidFill>
                <a:srgbClr val="000000"/>
              </a:solidFill>
              <a:latin typeface="Open Sauce" panose="00000500000000000000"/>
            </a:endParaRPr>
          </a:p>
        </p:txBody>
      </p:sp>
      <p:pic>
        <p:nvPicPr>
          <p:cNvPr id="11" name="Picture 11"/>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4FBE7C3C-E614-6579-9655-663A65C26B42}"/>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2E4C4487-60E3-6108-AAA2-29531C458ECD}"/>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9377715"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Library Classification Structure and Systems</a:t>
            </a:r>
          </a:p>
        </p:txBody>
      </p:sp>
      <p:pic>
        <p:nvPicPr>
          <p:cNvPr id="9" name="Picture 9"/>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0" name="Picture 10"/>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sp>
        <p:nvSpPr>
          <p:cNvPr id="11" name="TextBox 11"/>
          <p:cNvSpPr txBox="1"/>
          <p:nvPr/>
        </p:nvSpPr>
        <p:spPr>
          <a:xfrm>
            <a:off x="1299932" y="1541012"/>
            <a:ext cx="4568134"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Terminologies</a:t>
            </a:r>
          </a:p>
        </p:txBody>
      </p:sp>
      <p:sp>
        <p:nvSpPr>
          <p:cNvPr id="12" name="TextBox 12"/>
          <p:cNvSpPr txBox="1"/>
          <p:nvPr/>
        </p:nvSpPr>
        <p:spPr>
          <a:xfrm>
            <a:off x="973780" y="3021994"/>
            <a:ext cx="5872739" cy="3077766"/>
          </a:xfrm>
          <a:prstGeom prst="rect">
            <a:avLst/>
          </a:prstGeom>
        </p:spPr>
        <p:txBody>
          <a:bodyPr lIns="0" tIns="0" rIns="0" bIns="0" rtlCol="0" anchor="t">
            <a:spAutoFit/>
          </a:bodyPr>
          <a:lstStyle/>
          <a:p>
            <a:pPr marL="604550" lvl="1" indent="-302275" algn="just">
              <a:lnSpc>
                <a:spcPts val="3023"/>
              </a:lnSpc>
              <a:buFont typeface="Arial" panose="020B0604020202020204"/>
              <a:buChar char="•"/>
            </a:pPr>
            <a:r>
              <a:rPr lang="en-US" sz="2800" spc="-56">
                <a:solidFill>
                  <a:srgbClr val="000000"/>
                </a:solidFill>
                <a:latin typeface="Open Sauce Bold" panose="00000800000000000000"/>
              </a:rPr>
              <a:t>Call number </a:t>
            </a:r>
            <a:r>
              <a:rPr lang="en-US" sz="2800" spc="-56">
                <a:solidFill>
                  <a:srgbClr val="000000"/>
                </a:solidFill>
                <a:latin typeface="Open Sauce" panose="00000500000000000000"/>
              </a:rPr>
              <a:t>– an alphanumeric designation that uniquely identifies a bibliographic item. </a:t>
            </a:r>
          </a:p>
          <a:p>
            <a:pPr algn="just">
              <a:lnSpc>
                <a:spcPts val="3023"/>
              </a:lnSpc>
            </a:pPr>
            <a:endParaRPr lang="en-US" sz="2800" spc="-56">
              <a:solidFill>
                <a:srgbClr val="000000"/>
              </a:solidFill>
              <a:latin typeface="Open Sauce" panose="00000500000000000000"/>
            </a:endParaRPr>
          </a:p>
          <a:p>
            <a:pPr marL="604550" lvl="1" indent="-302275" algn="just">
              <a:lnSpc>
                <a:spcPts val="3023"/>
              </a:lnSpc>
              <a:buFont typeface="Arial" panose="020B0604020202020204"/>
              <a:buChar char="•"/>
            </a:pPr>
            <a:r>
              <a:rPr lang="en-US" sz="2800" spc="-56">
                <a:solidFill>
                  <a:srgbClr val="000000"/>
                </a:solidFill>
                <a:latin typeface="Open Sauce" panose="00000500000000000000"/>
              </a:rPr>
              <a:t>The </a:t>
            </a:r>
            <a:r>
              <a:rPr lang="en-US" sz="2800" spc="-56">
                <a:solidFill>
                  <a:srgbClr val="000000"/>
                </a:solidFill>
                <a:latin typeface="Open Sauce Bold" panose="00000800000000000000"/>
              </a:rPr>
              <a:t>call number</a:t>
            </a:r>
            <a:r>
              <a:rPr lang="en-US" sz="2800" spc="-56">
                <a:solidFill>
                  <a:srgbClr val="000000"/>
                </a:solidFill>
                <a:latin typeface="Open Sauce" panose="00000500000000000000"/>
              </a:rPr>
              <a:t> is printed on a label affixed to a bibliographic item so that the item can be shelved and found.</a:t>
            </a:r>
          </a:p>
          <a:p>
            <a:pPr algn="just">
              <a:lnSpc>
                <a:spcPts val="3023"/>
              </a:lnSpc>
            </a:pPr>
            <a:endParaRPr lang="en-US" sz="2800" spc="-56">
              <a:solidFill>
                <a:srgbClr val="000000"/>
              </a:solidFill>
              <a:latin typeface="Open Sauce" panose="00000500000000000000"/>
            </a:endParaRPr>
          </a:p>
        </p:txBody>
      </p:sp>
      <p:pic>
        <p:nvPicPr>
          <p:cNvPr id="13" name="Picture 13"/>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984150" y="787400"/>
            <a:ext cx="1403265" cy="1403265"/>
          </a:xfrm>
          <a:prstGeom prst="rect">
            <a:avLst/>
          </a:prstGeom>
        </p:spPr>
      </p:pic>
      <p:pic>
        <p:nvPicPr>
          <p:cNvPr id="14" name="Picture 14"/>
          <p:cNvPicPr>
            <a:picLocks noChangeAspect="1"/>
          </p:cNvPicPr>
          <p:nvPr/>
        </p:nvPicPr>
        <p:blipFill>
          <a:blip r:embed="rId9"/>
          <a:srcRect/>
          <a:stretch>
            <a:fillRect/>
          </a:stretch>
        </p:blipFill>
        <p:spPr>
          <a:xfrm>
            <a:off x="7789975" y="1770813"/>
            <a:ext cx="3588415" cy="4691106"/>
          </a:xfrm>
          <a:prstGeom prst="rect">
            <a:avLst/>
          </a:prstGeom>
        </p:spPr>
      </p:pic>
      <p:grpSp>
        <p:nvGrpSpPr>
          <p:cNvPr id="15" name="Group 15"/>
          <p:cNvGrpSpPr/>
          <p:nvPr/>
        </p:nvGrpSpPr>
        <p:grpSpPr>
          <a:xfrm>
            <a:off x="7889662" y="1845366"/>
            <a:ext cx="3318665" cy="4452037"/>
            <a:chOff x="0" y="0"/>
            <a:chExt cx="1182964" cy="1586963"/>
          </a:xfrm>
        </p:grpSpPr>
        <p:sp>
          <p:nvSpPr>
            <p:cNvPr id="16" name="Freeform 16"/>
            <p:cNvSpPr/>
            <p:nvPr/>
          </p:nvSpPr>
          <p:spPr>
            <a:xfrm>
              <a:off x="0" y="0"/>
              <a:ext cx="1182964" cy="1586963"/>
            </a:xfrm>
            <a:custGeom>
              <a:avLst/>
              <a:gdLst/>
              <a:ahLst/>
              <a:cxnLst/>
              <a:rect l="l" t="t" r="r" b="b"/>
              <a:pathLst>
                <a:path w="1182964" h="1586963">
                  <a:moveTo>
                    <a:pt x="0" y="0"/>
                  </a:moveTo>
                  <a:lnTo>
                    <a:pt x="1182964" y="0"/>
                  </a:lnTo>
                  <a:lnTo>
                    <a:pt x="1182964" y="1586963"/>
                  </a:lnTo>
                  <a:lnTo>
                    <a:pt x="0" y="1586963"/>
                  </a:lnTo>
                  <a:close/>
                </a:path>
              </a:pathLst>
            </a:custGeom>
            <a:solidFill>
              <a:srgbClr val="FFFFFF"/>
            </a:solidFill>
          </p:spPr>
        </p:sp>
        <p:sp>
          <p:nvSpPr>
            <p:cNvPr id="17" name="TextBox 17"/>
            <p:cNvSpPr txBox="1"/>
            <p:nvPr/>
          </p:nvSpPr>
          <p:spPr>
            <a:xfrm>
              <a:off x="0" y="-57150"/>
              <a:ext cx="812800" cy="869950"/>
            </a:xfrm>
            <a:prstGeom prst="rect">
              <a:avLst/>
            </a:prstGeom>
          </p:spPr>
          <p:txBody>
            <a:bodyPr lIns="33867" tIns="33867" rIns="33867" bIns="33867" rtlCol="0" anchor="ctr"/>
            <a:lstStyle/>
            <a:p>
              <a:pPr algn="ctr">
                <a:lnSpc>
                  <a:spcPts val="1773"/>
                </a:lnSpc>
              </a:pPr>
              <a:endParaRPr sz="1200"/>
            </a:p>
          </p:txBody>
        </p:sp>
      </p:grpSp>
      <p:grpSp>
        <p:nvGrpSpPr>
          <p:cNvPr id="18" name="Group 18"/>
          <p:cNvGrpSpPr/>
          <p:nvPr/>
        </p:nvGrpSpPr>
        <p:grpSpPr>
          <a:xfrm>
            <a:off x="8037411" y="2011210"/>
            <a:ext cx="3023167" cy="4106273"/>
            <a:chOff x="0" y="0"/>
            <a:chExt cx="6046333" cy="8212545"/>
          </a:xfrm>
        </p:grpSpPr>
        <p:pic>
          <p:nvPicPr>
            <p:cNvPr id="19" name="Picture 19"/>
            <p:cNvPicPr>
              <a:picLocks noChangeAspect="1"/>
            </p:cNvPicPr>
            <p:nvPr/>
          </p:nvPicPr>
          <p:blipFill>
            <a:blip r:embed="rId10"/>
            <a:srcRect r="69330"/>
            <a:stretch>
              <a:fillRect/>
            </a:stretch>
          </p:blipFill>
          <p:spPr>
            <a:xfrm>
              <a:off x="0" y="0"/>
              <a:ext cx="6046333" cy="8212545"/>
            </a:xfrm>
            <a:prstGeom prst="rect">
              <a:avLst/>
            </a:prstGeom>
          </p:spPr>
        </p:pic>
      </p:grpSp>
      <p:pic>
        <p:nvPicPr>
          <p:cNvPr id="20" name="Picture 1" descr="Picture 1">
            <a:extLst>
              <a:ext uri="{FF2B5EF4-FFF2-40B4-BE49-F238E27FC236}">
                <a16:creationId xmlns:a16="http://schemas.microsoft.com/office/drawing/2014/main" id="{F9541F5F-A500-A94F-C9A0-997FFCB4BE21}"/>
              </a:ext>
            </a:extLst>
          </p:cNvPr>
          <p:cNvPicPr>
            <a:picLocks noChangeAspect="1"/>
          </p:cNvPicPr>
          <p:nvPr/>
        </p:nvPicPr>
        <p:blipFill>
          <a:blip r:embed="rId11"/>
          <a:stretch>
            <a:fillRect/>
          </a:stretch>
        </p:blipFill>
        <p:spPr>
          <a:xfrm>
            <a:off x="832688" y="289517"/>
            <a:ext cx="1415007" cy="592702"/>
          </a:xfrm>
          <a:prstGeom prst="rect">
            <a:avLst/>
          </a:prstGeom>
          <a:ln w="12700">
            <a:miter lim="400000"/>
            <a:headEnd/>
            <a:tailEnd/>
          </a:ln>
        </p:spPr>
      </p:pic>
      <p:pic>
        <p:nvPicPr>
          <p:cNvPr id="21" name="Picture 8" descr="Picture 8">
            <a:extLst>
              <a:ext uri="{FF2B5EF4-FFF2-40B4-BE49-F238E27FC236}">
                <a16:creationId xmlns:a16="http://schemas.microsoft.com/office/drawing/2014/main" id="{12225813-32BE-560B-FE54-4981744E8857}"/>
              </a:ext>
            </a:extLst>
          </p:cNvPr>
          <p:cNvPicPr>
            <a:picLocks noChangeAspect="1"/>
          </p:cNvPicPr>
          <p:nvPr/>
        </p:nvPicPr>
        <p:blipFill>
          <a:blip r:embed="rId12"/>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9377715"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Library Classification Structure and Systems</a:t>
            </a:r>
          </a:p>
        </p:txBody>
      </p:sp>
      <p:pic>
        <p:nvPicPr>
          <p:cNvPr id="9" name="Picture 9"/>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0" name="Picture 10"/>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sp>
        <p:nvSpPr>
          <p:cNvPr id="11" name="TextBox 11"/>
          <p:cNvSpPr txBox="1"/>
          <p:nvPr/>
        </p:nvSpPr>
        <p:spPr>
          <a:xfrm>
            <a:off x="1299932" y="1541012"/>
            <a:ext cx="4568134"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Terminologies</a:t>
            </a:r>
          </a:p>
        </p:txBody>
      </p:sp>
      <p:sp>
        <p:nvSpPr>
          <p:cNvPr id="12" name="TextBox 12"/>
          <p:cNvSpPr txBox="1"/>
          <p:nvPr/>
        </p:nvSpPr>
        <p:spPr>
          <a:xfrm>
            <a:off x="1299932" y="3371244"/>
            <a:ext cx="9747890" cy="3116238"/>
          </a:xfrm>
          <a:prstGeom prst="rect">
            <a:avLst/>
          </a:prstGeom>
        </p:spPr>
        <p:txBody>
          <a:bodyPr lIns="0" tIns="0" rIns="0" bIns="0" rtlCol="0" anchor="t">
            <a:spAutoFit/>
          </a:bodyPr>
          <a:lstStyle/>
          <a:p>
            <a:pPr marL="532580" lvl="1" indent="-266290" algn="just">
              <a:lnSpc>
                <a:spcPts val="2663"/>
              </a:lnSpc>
              <a:buFont typeface="Arial" panose="020B0604020202020204"/>
              <a:buChar char="•"/>
            </a:pPr>
            <a:r>
              <a:rPr lang="en-US" sz="2467" spc="-49">
                <a:solidFill>
                  <a:srgbClr val="000000"/>
                </a:solidFill>
                <a:latin typeface="Open Sauce" panose="00000500000000000000"/>
              </a:rPr>
              <a:t>Consists of </a:t>
            </a:r>
            <a:r>
              <a:rPr lang="en-US" sz="2467" spc="-49">
                <a:solidFill>
                  <a:srgbClr val="000000"/>
                </a:solidFill>
                <a:latin typeface="Open Sauce Bold" panose="00000800000000000000"/>
              </a:rPr>
              <a:t>class number</a:t>
            </a:r>
            <a:r>
              <a:rPr lang="en-US" sz="2467" spc="-49">
                <a:solidFill>
                  <a:srgbClr val="000000"/>
                </a:solidFill>
                <a:latin typeface="Open Sauce" panose="00000500000000000000"/>
              </a:rPr>
              <a:t> (also called </a:t>
            </a:r>
            <a:r>
              <a:rPr lang="en-US" sz="2467" spc="-49">
                <a:solidFill>
                  <a:srgbClr val="000000"/>
                </a:solidFill>
                <a:latin typeface="Open Sauce Bold" panose="00000800000000000000"/>
              </a:rPr>
              <a:t>classification number</a:t>
            </a:r>
            <a:r>
              <a:rPr lang="en-US" sz="2467" spc="-49">
                <a:solidFill>
                  <a:srgbClr val="000000"/>
                </a:solidFill>
                <a:latin typeface="Open Sauce" panose="00000500000000000000"/>
              </a:rPr>
              <a:t>) and a </a:t>
            </a:r>
            <a:r>
              <a:rPr lang="en-US" sz="2467" spc="-49">
                <a:solidFill>
                  <a:srgbClr val="000000"/>
                </a:solidFill>
                <a:latin typeface="Open Sauce Bold" panose="00000800000000000000"/>
              </a:rPr>
              <a:t>book number</a:t>
            </a:r>
            <a:r>
              <a:rPr lang="en-US" sz="2467" spc="-49">
                <a:solidFill>
                  <a:srgbClr val="000000"/>
                </a:solidFill>
                <a:latin typeface="Open Sauce" panose="00000500000000000000"/>
              </a:rPr>
              <a:t> (also called a </a:t>
            </a:r>
            <a:r>
              <a:rPr lang="en-US" sz="2467" spc="-49">
                <a:solidFill>
                  <a:srgbClr val="000000"/>
                </a:solidFill>
                <a:latin typeface="Open Sauce Bold" panose="00000800000000000000"/>
              </a:rPr>
              <a:t>Cutter number</a:t>
            </a:r>
            <a:r>
              <a:rPr lang="en-US" sz="2467" spc="-49">
                <a:solidFill>
                  <a:srgbClr val="000000"/>
                </a:solidFill>
                <a:latin typeface="Open Sauce" panose="00000500000000000000"/>
              </a:rPr>
              <a:t>)</a:t>
            </a:r>
          </a:p>
          <a:p>
            <a:pPr algn="just">
              <a:lnSpc>
                <a:spcPts val="2663"/>
              </a:lnSpc>
            </a:pPr>
            <a:endParaRPr lang="en-US" sz="2467" spc="-49">
              <a:solidFill>
                <a:srgbClr val="000000"/>
              </a:solidFill>
              <a:latin typeface="Open Sauce" panose="00000500000000000000"/>
            </a:endParaRPr>
          </a:p>
          <a:p>
            <a:pPr marL="532580" lvl="1" indent="-266290" algn="just">
              <a:lnSpc>
                <a:spcPts val="2663"/>
              </a:lnSpc>
              <a:buFont typeface="Arial" panose="020B0604020202020204"/>
              <a:buChar char="•"/>
            </a:pPr>
            <a:r>
              <a:rPr lang="en-US" sz="2467" spc="-49">
                <a:solidFill>
                  <a:srgbClr val="000000"/>
                </a:solidFill>
                <a:latin typeface="Open Sauce" panose="00000500000000000000"/>
              </a:rPr>
              <a:t>Class number à subject of the work</a:t>
            </a:r>
          </a:p>
          <a:p>
            <a:pPr algn="just">
              <a:lnSpc>
                <a:spcPts val="2663"/>
              </a:lnSpc>
            </a:pPr>
            <a:endParaRPr lang="en-US" sz="2467" spc="-49">
              <a:solidFill>
                <a:srgbClr val="000000"/>
              </a:solidFill>
              <a:latin typeface="Open Sauce" panose="00000500000000000000"/>
            </a:endParaRPr>
          </a:p>
          <a:p>
            <a:pPr marL="532580" lvl="1" indent="-266290" algn="just">
              <a:lnSpc>
                <a:spcPts val="2663"/>
              </a:lnSpc>
              <a:buFont typeface="Arial" panose="020B0604020202020204"/>
              <a:buChar char="•"/>
            </a:pPr>
            <a:r>
              <a:rPr lang="en-US" sz="2467" spc="-49">
                <a:solidFill>
                  <a:srgbClr val="000000"/>
                </a:solidFill>
                <a:latin typeface="Open Sauce" panose="00000500000000000000"/>
              </a:rPr>
              <a:t>Book number organizes works within a class</a:t>
            </a:r>
          </a:p>
          <a:p>
            <a:pPr algn="just">
              <a:lnSpc>
                <a:spcPts val="2663"/>
              </a:lnSpc>
            </a:pPr>
            <a:r>
              <a:rPr lang="en-US" sz="2467" spc="-49">
                <a:solidFill>
                  <a:srgbClr val="000000"/>
                </a:solidFill>
                <a:latin typeface="Open Sauce" panose="00000500000000000000"/>
              </a:rPr>
              <a:t> </a:t>
            </a:r>
          </a:p>
          <a:p>
            <a:pPr marL="532580" lvl="1" indent="-266290" algn="just">
              <a:lnSpc>
                <a:spcPts val="2663"/>
              </a:lnSpc>
              <a:buFont typeface="Arial" panose="020B0604020202020204"/>
              <a:buChar char="•"/>
            </a:pPr>
            <a:r>
              <a:rPr lang="en-US" sz="2467" spc="-49">
                <a:solidFill>
                  <a:srgbClr val="000000"/>
                </a:solidFill>
                <a:latin typeface="Open Sauce" panose="00000500000000000000"/>
              </a:rPr>
              <a:t>May also include other information (notably a date) </a:t>
            </a:r>
          </a:p>
          <a:p>
            <a:pPr algn="just">
              <a:lnSpc>
                <a:spcPts val="2663"/>
              </a:lnSpc>
            </a:pPr>
            <a:endParaRPr lang="en-US" sz="2467" spc="-49">
              <a:solidFill>
                <a:srgbClr val="000000"/>
              </a:solidFill>
              <a:latin typeface="Open Sauce" panose="00000500000000000000"/>
            </a:endParaRPr>
          </a:p>
        </p:txBody>
      </p:sp>
      <p:pic>
        <p:nvPicPr>
          <p:cNvPr id="13" name="Picture 13"/>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984150" y="787400"/>
            <a:ext cx="1403265" cy="1403265"/>
          </a:xfrm>
          <a:prstGeom prst="rect">
            <a:avLst/>
          </a:prstGeom>
        </p:spPr>
      </p:pic>
      <p:sp>
        <p:nvSpPr>
          <p:cNvPr id="14" name="TextBox 14"/>
          <p:cNvSpPr txBox="1"/>
          <p:nvPr/>
        </p:nvSpPr>
        <p:spPr>
          <a:xfrm>
            <a:off x="1299932" y="2793394"/>
            <a:ext cx="6116203" cy="346249"/>
          </a:xfrm>
          <a:prstGeom prst="rect">
            <a:avLst/>
          </a:prstGeom>
        </p:spPr>
        <p:txBody>
          <a:bodyPr lIns="0" tIns="0" rIns="0" bIns="0" rtlCol="0" anchor="t">
            <a:spAutoFit/>
          </a:bodyPr>
          <a:lstStyle/>
          <a:p>
            <a:pPr algn="just">
              <a:lnSpc>
                <a:spcPts val="2663"/>
              </a:lnSpc>
            </a:pPr>
            <a:r>
              <a:rPr lang="en-US" sz="2467" spc="-49">
                <a:solidFill>
                  <a:srgbClr val="000000"/>
                </a:solidFill>
                <a:latin typeface="Open Sauce Bold" panose="00000800000000000000"/>
              </a:rPr>
              <a:t>More on Call Numbers</a:t>
            </a:r>
          </a:p>
        </p:txBody>
      </p:sp>
      <p:pic>
        <p:nvPicPr>
          <p:cNvPr id="15" name="Picture 1" descr="Picture 1">
            <a:extLst>
              <a:ext uri="{FF2B5EF4-FFF2-40B4-BE49-F238E27FC236}">
                <a16:creationId xmlns:a16="http://schemas.microsoft.com/office/drawing/2014/main" id="{F33E6893-6DDB-D26F-C879-6E9719741457}"/>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6" name="Picture 8" descr="Picture 8">
            <a:extLst>
              <a:ext uri="{FF2B5EF4-FFF2-40B4-BE49-F238E27FC236}">
                <a16:creationId xmlns:a16="http://schemas.microsoft.com/office/drawing/2014/main" id="{81319A05-A813-1B90-C6D8-A039C8D0F3B2}"/>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9377715"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Librarian`s</a:t>
            </a:r>
          </a:p>
        </p:txBody>
      </p:sp>
      <p:pic>
        <p:nvPicPr>
          <p:cNvPr id="9" name="Picture 9"/>
          <p:cNvPicPr>
            <a:picLocks noChangeAspect="1"/>
          </p:cNvPicPr>
          <p:nvPr/>
        </p:nvPicPr>
        <p:blipFill>
          <a:blip r:embed="rId7">
            <a:alphaModFix amt="9999"/>
          </a:blip>
          <a:srcRect/>
          <a:stretch>
            <a:fillRect/>
          </a:stretch>
        </p:blipFill>
        <p:spPr>
          <a:xfrm>
            <a:off x="-1194394" y="5181726"/>
            <a:ext cx="2044447" cy="1681558"/>
          </a:xfrm>
          <a:prstGeom prst="rect">
            <a:avLst/>
          </a:prstGeom>
        </p:spPr>
      </p:pic>
      <p:pic>
        <p:nvPicPr>
          <p:cNvPr id="10" name="Picture 10"/>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882550" y="685800"/>
            <a:ext cx="1403265" cy="1403265"/>
          </a:xfrm>
          <a:prstGeom prst="rect">
            <a:avLst/>
          </a:prstGeom>
        </p:spPr>
      </p:pic>
      <p:sp>
        <p:nvSpPr>
          <p:cNvPr id="11" name="TextBox 11"/>
          <p:cNvSpPr txBox="1"/>
          <p:nvPr/>
        </p:nvSpPr>
        <p:spPr>
          <a:xfrm>
            <a:off x="1299932" y="1541012"/>
            <a:ext cx="4568134"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Help</a:t>
            </a:r>
          </a:p>
        </p:txBody>
      </p:sp>
      <p:sp>
        <p:nvSpPr>
          <p:cNvPr id="12" name="TextBox 12"/>
          <p:cNvSpPr txBox="1"/>
          <p:nvPr/>
        </p:nvSpPr>
        <p:spPr>
          <a:xfrm>
            <a:off x="1299932" y="3244244"/>
            <a:ext cx="9747890" cy="3424014"/>
          </a:xfrm>
          <a:prstGeom prst="rect">
            <a:avLst/>
          </a:prstGeom>
        </p:spPr>
        <p:txBody>
          <a:bodyPr lIns="0" tIns="0" rIns="0" bIns="0" rtlCol="0" anchor="t">
            <a:spAutoFit/>
          </a:bodyPr>
          <a:lstStyle/>
          <a:p>
            <a:pPr marL="532580" lvl="1" indent="-266290" algn="just">
              <a:lnSpc>
                <a:spcPts val="3970"/>
              </a:lnSpc>
              <a:buFont typeface="Arial" panose="020B0604020202020204"/>
              <a:buChar char="•"/>
            </a:pPr>
            <a:r>
              <a:rPr lang="en-US" sz="2467" spc="-49">
                <a:solidFill>
                  <a:srgbClr val="000000"/>
                </a:solidFill>
                <a:latin typeface="Open Sauce" panose="00000500000000000000"/>
              </a:rPr>
              <a:t>Library briefing &amp; orientations</a:t>
            </a:r>
          </a:p>
          <a:p>
            <a:pPr marL="532580" lvl="1" indent="-266290" algn="just">
              <a:lnSpc>
                <a:spcPts val="3970"/>
              </a:lnSpc>
              <a:buFont typeface="Arial" panose="020B0604020202020204"/>
              <a:buChar char="•"/>
            </a:pPr>
            <a:r>
              <a:rPr lang="en-US" sz="2467" spc="-49">
                <a:solidFill>
                  <a:srgbClr val="000000"/>
                </a:solidFill>
                <a:latin typeface="Open Sauce" panose="00000500000000000000"/>
              </a:rPr>
              <a:t>Basic library skills</a:t>
            </a:r>
          </a:p>
          <a:p>
            <a:pPr marL="532580" lvl="1" indent="-266290" algn="just">
              <a:lnSpc>
                <a:spcPts val="3970"/>
              </a:lnSpc>
              <a:buFont typeface="Arial" panose="020B0604020202020204"/>
              <a:buChar char="•"/>
            </a:pPr>
            <a:r>
              <a:rPr lang="en-US" sz="2467" spc="-49">
                <a:solidFill>
                  <a:srgbClr val="000000"/>
                </a:solidFill>
                <a:latin typeface="Open Sauce" panose="00000500000000000000"/>
              </a:rPr>
              <a:t>Library research skills</a:t>
            </a:r>
          </a:p>
          <a:p>
            <a:pPr marL="532580" lvl="1" indent="-266290" algn="just">
              <a:lnSpc>
                <a:spcPts val="3970"/>
              </a:lnSpc>
              <a:buFont typeface="Arial" panose="020B0604020202020204"/>
              <a:buChar char="•"/>
            </a:pPr>
            <a:r>
              <a:rPr lang="en-US" sz="2467" spc="-49">
                <a:solidFill>
                  <a:srgbClr val="000000"/>
                </a:solidFill>
                <a:latin typeface="Open Sauce" panose="00000500000000000000"/>
              </a:rPr>
              <a:t>Internet navigation skills for specific purpose</a:t>
            </a:r>
          </a:p>
          <a:p>
            <a:pPr algn="just">
              <a:lnSpc>
                <a:spcPts val="3970"/>
              </a:lnSpc>
            </a:pPr>
            <a:r>
              <a:rPr lang="en-US" sz="2467" spc="-49">
                <a:solidFill>
                  <a:srgbClr val="000000"/>
                </a:solidFill>
                <a:latin typeface="Open Sauce" panose="00000500000000000000"/>
              </a:rPr>
              <a:t>Librarians also help their students through face to face by the reference librarian on duty</a:t>
            </a:r>
          </a:p>
          <a:p>
            <a:pPr algn="just">
              <a:lnSpc>
                <a:spcPts val="2663"/>
              </a:lnSpc>
            </a:pPr>
            <a:endParaRPr lang="en-US" sz="2467" spc="-49">
              <a:solidFill>
                <a:srgbClr val="000000"/>
              </a:solidFill>
              <a:latin typeface="Open Sauce" panose="00000500000000000000"/>
            </a:endParaRPr>
          </a:p>
        </p:txBody>
      </p:sp>
      <p:pic>
        <p:nvPicPr>
          <p:cNvPr id="13" name="Picture 13"/>
          <p:cNvPicPr>
            <a:picLocks noChangeAspect="1"/>
          </p:cNvPicPr>
          <p:nvPr/>
        </p:nvPicPr>
        <p:blipFill>
          <a:blip r:embed="rId8">
            <a:alphaModFix amt="9999"/>
            <a:extLst>
              <a:ext uri="{28A0092B-C50C-407E-A947-70E740481C1C}">
                <a14:useLocalDpi xmlns:a14="http://schemas.microsoft.com/office/drawing/2010/main" val="0"/>
              </a:ext>
            </a:extLst>
          </a:blip>
          <a:srcRect/>
          <a:stretch>
            <a:fillRect/>
          </a:stretch>
        </p:blipFill>
        <p:spPr>
          <a:xfrm>
            <a:off x="8984150" y="787400"/>
            <a:ext cx="1403265" cy="1403265"/>
          </a:xfrm>
          <a:prstGeom prst="rect">
            <a:avLst/>
          </a:prstGeom>
        </p:spPr>
      </p:pic>
      <p:sp>
        <p:nvSpPr>
          <p:cNvPr id="14" name="TextBox 14"/>
          <p:cNvSpPr txBox="1"/>
          <p:nvPr/>
        </p:nvSpPr>
        <p:spPr>
          <a:xfrm>
            <a:off x="1299931" y="2793394"/>
            <a:ext cx="10791036" cy="692497"/>
          </a:xfrm>
          <a:prstGeom prst="rect">
            <a:avLst/>
          </a:prstGeom>
        </p:spPr>
        <p:txBody>
          <a:bodyPr lIns="0" tIns="0" rIns="0" bIns="0" rtlCol="0" anchor="t">
            <a:spAutoFit/>
          </a:bodyPr>
          <a:lstStyle/>
          <a:p>
            <a:pPr algn="just">
              <a:lnSpc>
                <a:spcPts val="2663"/>
              </a:lnSpc>
            </a:pPr>
            <a:r>
              <a:rPr lang="en-US" sz="2467" spc="-49">
                <a:solidFill>
                  <a:srgbClr val="000000"/>
                </a:solidFill>
                <a:latin typeface="Open Sauce Bold" panose="00000800000000000000"/>
              </a:rPr>
              <a:t>Librarians help their students through the following 4 programs:</a:t>
            </a:r>
          </a:p>
          <a:p>
            <a:pPr algn="just">
              <a:lnSpc>
                <a:spcPts val="2663"/>
              </a:lnSpc>
            </a:pPr>
            <a:endParaRPr lang="en-US" sz="2467" spc="-49">
              <a:solidFill>
                <a:srgbClr val="000000"/>
              </a:solidFill>
              <a:latin typeface="Open Sauce Bold" panose="00000800000000000000"/>
            </a:endParaRPr>
          </a:p>
        </p:txBody>
      </p:sp>
      <p:pic>
        <p:nvPicPr>
          <p:cNvPr id="15" name="Picture 1" descr="Picture 1">
            <a:extLst>
              <a:ext uri="{FF2B5EF4-FFF2-40B4-BE49-F238E27FC236}">
                <a16:creationId xmlns:a16="http://schemas.microsoft.com/office/drawing/2014/main" id="{5EE0CADD-97E9-1278-31A6-5AE55A9287E8}"/>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6" name="Picture 8" descr="Picture 8">
            <a:extLst>
              <a:ext uri="{FF2B5EF4-FFF2-40B4-BE49-F238E27FC236}">
                <a16:creationId xmlns:a16="http://schemas.microsoft.com/office/drawing/2014/main" id="{5682DED8-A11B-6AF6-CEC7-36846ABC4DC7}"/>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l="8333" r="8333"/>
          <a:stretch>
            <a:fillRect/>
          </a:stretch>
        </p:blipFill>
        <p:spPr>
          <a:xfrm>
            <a:off x="0" y="0"/>
            <a:ext cx="12192000" cy="6858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66276" y="4328650"/>
            <a:ext cx="224917" cy="22491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93993" y="4328650"/>
            <a:ext cx="224917" cy="224917"/>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120844" y="4328650"/>
            <a:ext cx="224917" cy="224917"/>
          </a:xfrm>
          <a:prstGeom prst="rect">
            <a:avLst/>
          </a:prstGeom>
        </p:spPr>
      </p:pic>
      <p:sp>
        <p:nvSpPr>
          <p:cNvPr id="6" name="TextBox 6"/>
          <p:cNvSpPr txBox="1"/>
          <p:nvPr/>
        </p:nvSpPr>
        <p:spPr>
          <a:xfrm>
            <a:off x="437304" y="1702968"/>
            <a:ext cx="6096893" cy="1263744"/>
          </a:xfrm>
          <a:prstGeom prst="rect">
            <a:avLst/>
          </a:prstGeom>
        </p:spPr>
        <p:txBody>
          <a:bodyPr lIns="0" tIns="0" rIns="0" bIns="0" rtlCol="0" anchor="t">
            <a:spAutoFit/>
          </a:bodyPr>
          <a:lstStyle/>
          <a:p>
            <a:pPr>
              <a:lnSpc>
                <a:spcPts val="10784"/>
              </a:lnSpc>
            </a:pPr>
            <a:r>
              <a:rPr lang="en-US" sz="7704" spc="-154">
                <a:solidFill>
                  <a:srgbClr val="000000"/>
                </a:solidFill>
                <a:latin typeface="Oswald Bold" panose="00000800000000000000"/>
              </a:rPr>
              <a:t>Thank You</a:t>
            </a:r>
          </a:p>
        </p:txBody>
      </p:sp>
      <p:pic>
        <p:nvPicPr>
          <p:cNvPr id="7" name="Picture 7"/>
          <p:cNvPicPr>
            <a:picLocks noChangeAspect="1"/>
          </p:cNvPicPr>
          <p:nvPr/>
        </p:nvPicPr>
        <p:blipFill>
          <a:blip r:embed="rId6">
            <a:alphaModFix amt="9999"/>
            <a:extLst>
              <a:ext uri="{28A0092B-C50C-407E-A947-70E740481C1C}">
                <a14:useLocalDpi xmlns:a14="http://schemas.microsoft.com/office/drawing/2010/main" val="0"/>
              </a:ext>
            </a:extLst>
          </a:blip>
          <a:srcRect/>
          <a:stretch>
            <a:fillRect/>
          </a:stretch>
        </p:blipFill>
        <p:spPr>
          <a:xfrm flipH="1" flipV="1">
            <a:off x="6768859" y="2542856"/>
            <a:ext cx="1708262" cy="1977727"/>
          </a:xfrm>
          <a:prstGeom prst="rect">
            <a:avLst/>
          </a:prstGeom>
        </p:spPr>
      </p:pic>
      <p:grpSp>
        <p:nvGrpSpPr>
          <p:cNvPr id="8" name="Group 8"/>
          <p:cNvGrpSpPr>
            <a:grpSpLocks noChangeAspect="1"/>
          </p:cNvGrpSpPr>
          <p:nvPr/>
        </p:nvGrpSpPr>
        <p:grpSpPr>
          <a:xfrm>
            <a:off x="5874143" y="1487034"/>
            <a:ext cx="6317857" cy="6317857"/>
            <a:chOff x="0" y="0"/>
            <a:chExt cx="6350000" cy="6350000"/>
          </a:xfrm>
        </p:grpSpPr>
        <p:sp>
          <p:nvSpPr>
            <p:cNvPr id="9" name="Freeform 9"/>
            <p:cNvSpPr/>
            <p:nvPr/>
          </p:nvSpPr>
          <p:spPr>
            <a:xfrm>
              <a:off x="0" y="0"/>
              <a:ext cx="6350000" cy="6350000"/>
            </a:xfrm>
            <a:custGeom>
              <a:avLst/>
              <a:gdLst/>
              <a:ahLst/>
              <a:cxnLst/>
              <a:rect l="l" t="t" r="r" b="b"/>
              <a:pathLst>
                <a:path w="6350000" h="6350000">
                  <a:moveTo>
                    <a:pt x="0" y="6350000"/>
                  </a:moveTo>
                  <a:lnTo>
                    <a:pt x="6350000" y="6350000"/>
                  </a:lnTo>
                  <a:lnTo>
                    <a:pt x="6350000" y="0"/>
                  </a:lnTo>
                  <a:cubicBezTo>
                    <a:pt x="2843530" y="0"/>
                    <a:pt x="0" y="2843530"/>
                    <a:pt x="0" y="6350000"/>
                  </a:cubicBezTo>
                  <a:close/>
                </a:path>
              </a:pathLst>
            </a:custGeom>
            <a:blipFill>
              <a:blip r:embed="rId7"/>
              <a:stretch>
                <a:fillRect t="-20049" b="-29950"/>
              </a:stretch>
            </a:blipFill>
          </p:spPr>
        </p:sp>
      </p:grpSp>
      <p:grpSp>
        <p:nvGrpSpPr>
          <p:cNvPr id="10" name="Group 10"/>
          <p:cNvGrpSpPr/>
          <p:nvPr/>
        </p:nvGrpSpPr>
        <p:grpSpPr>
          <a:xfrm>
            <a:off x="8312021" y="-3879980"/>
            <a:ext cx="7759959" cy="775995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FDFD"/>
            </a:solidFill>
          </p:spPr>
        </p:sp>
        <p:sp>
          <p:nvSpPr>
            <p:cNvPr id="12" name="TextBox 12"/>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a:p>
          </p:txBody>
        </p:sp>
      </p:grpSp>
      <p:sp>
        <p:nvSpPr>
          <p:cNvPr id="13" name="TextBox 13"/>
          <p:cNvSpPr txBox="1"/>
          <p:nvPr/>
        </p:nvSpPr>
        <p:spPr>
          <a:xfrm>
            <a:off x="437304" y="2724089"/>
            <a:ext cx="6096893" cy="1263744"/>
          </a:xfrm>
          <a:prstGeom prst="rect">
            <a:avLst/>
          </a:prstGeom>
        </p:spPr>
        <p:txBody>
          <a:bodyPr lIns="0" tIns="0" rIns="0" bIns="0" rtlCol="0" anchor="t">
            <a:spAutoFit/>
          </a:bodyPr>
          <a:lstStyle/>
          <a:p>
            <a:pPr>
              <a:lnSpc>
                <a:spcPts val="10784"/>
              </a:lnSpc>
            </a:pPr>
            <a:r>
              <a:rPr lang="en-US" sz="7704" spc="-154">
                <a:solidFill>
                  <a:srgbClr val="00809B"/>
                </a:solidFill>
                <a:latin typeface="Oswald Bold" panose="00000800000000000000"/>
              </a:rPr>
              <a:t>for Listening</a:t>
            </a:r>
          </a:p>
        </p:txBody>
      </p:sp>
      <p:grpSp>
        <p:nvGrpSpPr>
          <p:cNvPr id="14" name="Group 14"/>
          <p:cNvGrpSpPr>
            <a:grpSpLocks noChangeAspect="1"/>
          </p:cNvGrpSpPr>
          <p:nvPr/>
        </p:nvGrpSpPr>
        <p:grpSpPr>
          <a:xfrm>
            <a:off x="8493964" y="0"/>
            <a:ext cx="3698036" cy="3698036"/>
            <a:chOff x="0" y="0"/>
            <a:chExt cx="6350000" cy="6350000"/>
          </a:xfrm>
        </p:grpSpPr>
        <p:sp>
          <p:nvSpPr>
            <p:cNvPr id="15" name="Freeform 15"/>
            <p:cNvSpPr/>
            <p:nvPr/>
          </p:nvSpPr>
          <p:spPr>
            <a:xfrm>
              <a:off x="0" y="0"/>
              <a:ext cx="6350000" cy="6350000"/>
            </a:xfrm>
            <a:custGeom>
              <a:avLst/>
              <a:gdLst/>
              <a:ahLst/>
              <a:cxnLst/>
              <a:rect l="l" t="t" r="r" b="b"/>
              <a:pathLst>
                <a:path w="6350000" h="6350000">
                  <a:moveTo>
                    <a:pt x="0" y="0"/>
                  </a:moveTo>
                  <a:cubicBezTo>
                    <a:pt x="0" y="3506470"/>
                    <a:pt x="2843530" y="6350000"/>
                    <a:pt x="6350000" y="6350000"/>
                  </a:cubicBezTo>
                  <a:lnTo>
                    <a:pt x="6350000" y="0"/>
                  </a:lnTo>
                  <a:lnTo>
                    <a:pt x="0" y="0"/>
                  </a:lnTo>
                  <a:close/>
                </a:path>
              </a:pathLst>
            </a:custGeom>
            <a:blipFill>
              <a:blip r:embed="rId8"/>
              <a:stretch>
                <a:fillRect l="-41379" r="-8620"/>
              </a:stretch>
            </a:blipFill>
          </p:spPr>
        </p:sp>
      </p:grpSp>
      <p:pic>
        <p:nvPicPr>
          <p:cNvPr id="16" name="Picture 1" descr="Picture 1">
            <a:extLst>
              <a:ext uri="{FF2B5EF4-FFF2-40B4-BE49-F238E27FC236}">
                <a16:creationId xmlns:a16="http://schemas.microsoft.com/office/drawing/2014/main" id="{C5CB11E6-7166-541E-9CCD-DB78BE7F0C78}"/>
              </a:ext>
            </a:extLst>
          </p:cNvPr>
          <p:cNvPicPr>
            <a:picLocks noChangeAspect="1"/>
          </p:cNvPicPr>
          <p:nvPr/>
        </p:nvPicPr>
        <p:blipFill>
          <a:blip r:embed="rId9"/>
          <a:stretch>
            <a:fillRect/>
          </a:stretch>
        </p:blipFill>
        <p:spPr>
          <a:xfrm>
            <a:off x="832688" y="289517"/>
            <a:ext cx="1415007" cy="592702"/>
          </a:xfrm>
          <a:prstGeom prst="rect">
            <a:avLst/>
          </a:prstGeom>
          <a:ln w="12700">
            <a:miter lim="400000"/>
            <a:headEnd/>
            <a:tailEnd/>
          </a:ln>
        </p:spPr>
      </p:pic>
      <p:pic>
        <p:nvPicPr>
          <p:cNvPr id="17" name="Picture 8" descr="Picture 8">
            <a:extLst>
              <a:ext uri="{FF2B5EF4-FFF2-40B4-BE49-F238E27FC236}">
                <a16:creationId xmlns:a16="http://schemas.microsoft.com/office/drawing/2014/main" id="{101A62AB-1A8F-6302-6929-121E89937B1B}"/>
              </a:ext>
            </a:extLst>
          </p:cNvPr>
          <p:cNvPicPr>
            <a:picLocks noChangeAspect="1"/>
          </p:cNvPicPr>
          <p:nvPr/>
        </p:nvPicPr>
        <p:blipFill>
          <a:blip r:embed="rId10"/>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sp>
        <p:nvSpPr>
          <p:cNvPr id="4" name="TextBox 4"/>
          <p:cNvSpPr txBox="1"/>
          <p:nvPr/>
        </p:nvSpPr>
        <p:spPr>
          <a:xfrm>
            <a:off x="1299932" y="931412"/>
            <a:ext cx="2146829"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Definitions</a:t>
            </a: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9932" y="1826060"/>
            <a:ext cx="112209" cy="11220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3427" y="1826060"/>
            <a:ext cx="112209" cy="112209"/>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6490" y="1826060"/>
            <a:ext cx="112209" cy="112209"/>
          </a:xfrm>
          <a:prstGeom prst="rect">
            <a:avLst/>
          </a:prstGeom>
        </p:spPr>
      </p:pic>
      <p:sp>
        <p:nvSpPr>
          <p:cNvPr id="8" name="TextBox 8"/>
          <p:cNvSpPr txBox="1"/>
          <p:nvPr/>
        </p:nvSpPr>
        <p:spPr>
          <a:xfrm>
            <a:off x="801187" y="2518432"/>
            <a:ext cx="10170120" cy="3000821"/>
          </a:xfrm>
          <a:prstGeom prst="rect">
            <a:avLst/>
          </a:prstGeom>
        </p:spPr>
        <p:txBody>
          <a:bodyPr lIns="0" tIns="0" rIns="0" bIns="0" rtlCol="0" anchor="t">
            <a:spAutoFit/>
          </a:bodyPr>
          <a:lstStyle/>
          <a:p>
            <a:pPr marL="515646" lvl="1" indent="-257823" algn="just">
              <a:lnSpc>
                <a:spcPts val="2577"/>
              </a:lnSpc>
              <a:buFont typeface="Arial" panose="020B0604020202020204"/>
              <a:buChar char="•"/>
            </a:pPr>
            <a:r>
              <a:rPr lang="en-US" sz="2387" spc="-47">
                <a:solidFill>
                  <a:srgbClr val="000000"/>
                </a:solidFill>
                <a:latin typeface="Open Sauce" panose="00000500000000000000"/>
              </a:rPr>
              <a:t>A </a:t>
            </a:r>
            <a:r>
              <a:rPr lang="en-US" sz="2387" spc="-47">
                <a:solidFill>
                  <a:srgbClr val="000000"/>
                </a:solidFill>
                <a:latin typeface="Open Sauce Bold" panose="00000800000000000000"/>
              </a:rPr>
              <a:t>library</a:t>
            </a:r>
            <a:r>
              <a:rPr lang="en-US" sz="2387" spc="-47">
                <a:solidFill>
                  <a:srgbClr val="000000"/>
                </a:solidFill>
                <a:latin typeface="Open Sauce" panose="00000500000000000000"/>
              </a:rPr>
              <a:t> is a building or room containing an organized collections of books, periodicals, and sometimes films and recorded music made accessible to a defined community to read, borrow, or refer to.</a:t>
            </a:r>
          </a:p>
          <a:p>
            <a:pPr algn="just">
              <a:lnSpc>
                <a:spcPts val="2577"/>
              </a:lnSpc>
            </a:pPr>
            <a:endParaRPr lang="en-US" sz="2387" spc="-47">
              <a:solidFill>
                <a:srgbClr val="000000"/>
              </a:solidFill>
              <a:latin typeface="Open Sauce" panose="00000500000000000000"/>
            </a:endParaRPr>
          </a:p>
          <a:p>
            <a:pPr marL="515646" lvl="1" indent="-257823" algn="just">
              <a:lnSpc>
                <a:spcPts val="2577"/>
              </a:lnSpc>
              <a:buFont typeface="Arial" panose="020B0604020202020204"/>
              <a:buChar char="•"/>
            </a:pPr>
            <a:r>
              <a:rPr lang="en-US" sz="2387" spc="-47">
                <a:solidFill>
                  <a:srgbClr val="000000"/>
                </a:solidFill>
                <a:latin typeface="Open Sauce" panose="00000500000000000000"/>
              </a:rPr>
              <a:t>In other words, </a:t>
            </a:r>
            <a:r>
              <a:rPr lang="en-US" sz="2387" spc="-47">
                <a:solidFill>
                  <a:srgbClr val="000000"/>
                </a:solidFill>
                <a:latin typeface="Open Sauce Bold" panose="00000800000000000000"/>
              </a:rPr>
              <a:t>Libraries</a:t>
            </a:r>
            <a:r>
              <a:rPr lang="en-US" sz="2387" spc="-47">
                <a:solidFill>
                  <a:srgbClr val="000000"/>
                </a:solidFill>
                <a:latin typeface="Open Sauce" panose="00000500000000000000"/>
              </a:rPr>
              <a:t> are technologies developed to handle information storage and retrieval and have long played an essential role in containing, preserving, and sharing for information</a:t>
            </a:r>
          </a:p>
          <a:p>
            <a:pPr algn="just">
              <a:lnSpc>
                <a:spcPts val="2577"/>
              </a:lnSpc>
            </a:pPr>
            <a:endParaRPr lang="en-US" sz="2387" spc="-47">
              <a:solidFill>
                <a:srgbClr val="000000"/>
              </a:solidFill>
              <a:latin typeface="Open Sauce" panose="00000500000000000000"/>
            </a:endParaRPr>
          </a:p>
          <a:p>
            <a:pPr marL="515646" lvl="1" indent="-257823" algn="just">
              <a:lnSpc>
                <a:spcPts val="2577"/>
              </a:lnSpc>
              <a:buFont typeface="Arial" panose="020B0604020202020204"/>
              <a:buChar char="•"/>
            </a:pPr>
            <a:r>
              <a:rPr lang="en-US" sz="2387" spc="-47">
                <a:solidFill>
                  <a:srgbClr val="000000"/>
                </a:solidFill>
                <a:latin typeface="Open Sauce" panose="00000500000000000000"/>
              </a:rPr>
              <a:t>Libraries are </a:t>
            </a:r>
            <a:r>
              <a:rPr lang="en-US" sz="2387" spc="-47">
                <a:solidFill>
                  <a:srgbClr val="000000"/>
                </a:solidFill>
                <a:latin typeface="Open Sauce Bold" panose="00000800000000000000"/>
              </a:rPr>
              <a:t>service organizations. </a:t>
            </a:r>
          </a:p>
        </p:txBody>
      </p:sp>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flipV="1">
            <a:off x="10850457" y="5696113"/>
            <a:ext cx="1730587" cy="2003574"/>
          </a:xfrm>
          <a:prstGeom prst="rect">
            <a:avLst/>
          </a:prstGeom>
        </p:spPr>
      </p:pic>
      <p:pic>
        <p:nvPicPr>
          <p:cNvPr id="10" name="Picture 10"/>
          <p:cNvPicPr>
            <a:picLocks noChangeAspect="1"/>
          </p:cNvPicPr>
          <p:nvPr/>
        </p:nvPicPr>
        <p:blipFill>
          <a:blip r:embed="rId11">
            <a:alphaModFix amt="9999"/>
          </a:blip>
          <a:srcRect/>
          <a:stretch>
            <a:fillRect/>
          </a:stretch>
        </p:blipFill>
        <p:spPr>
          <a:xfrm>
            <a:off x="-950554" y="5331422"/>
            <a:ext cx="2044447" cy="1681558"/>
          </a:xfrm>
          <a:prstGeom prst="rect">
            <a:avLst/>
          </a:prstGeom>
        </p:spPr>
      </p:pic>
      <p:pic>
        <p:nvPicPr>
          <p:cNvPr id="11" name="Picture 11"/>
          <p:cNvPicPr>
            <a:picLocks noChangeAspect="1"/>
          </p:cNvPicPr>
          <p:nvPr/>
        </p:nvPicPr>
        <p:blipFill>
          <a:blip r:embed="rId12">
            <a:alphaModFix amt="9999"/>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882550" y="685800"/>
            <a:ext cx="1403265" cy="1403265"/>
          </a:xfrm>
          <a:prstGeom prst="rect">
            <a:avLst/>
          </a:prstGeom>
        </p:spPr>
      </p:pic>
      <p:pic>
        <p:nvPicPr>
          <p:cNvPr id="12" name="Picture 1" descr="Picture 1">
            <a:extLst>
              <a:ext uri="{FF2B5EF4-FFF2-40B4-BE49-F238E27FC236}">
                <a16:creationId xmlns:a16="http://schemas.microsoft.com/office/drawing/2014/main" id="{60221D73-85E7-8F17-A73D-5A09943383CA}"/>
              </a:ext>
            </a:extLst>
          </p:cNvPr>
          <p:cNvPicPr>
            <a:picLocks noChangeAspect="1"/>
          </p:cNvPicPr>
          <p:nvPr/>
        </p:nvPicPr>
        <p:blipFill>
          <a:blip r:embed="rId14"/>
          <a:stretch>
            <a:fillRect/>
          </a:stretch>
        </p:blipFill>
        <p:spPr>
          <a:xfrm>
            <a:off x="832688" y="289517"/>
            <a:ext cx="1415007" cy="592702"/>
          </a:xfrm>
          <a:prstGeom prst="rect">
            <a:avLst/>
          </a:prstGeom>
          <a:ln w="12700">
            <a:miter lim="400000"/>
            <a:headEnd/>
            <a:tailEnd/>
          </a:ln>
        </p:spPr>
      </p:pic>
      <p:pic>
        <p:nvPicPr>
          <p:cNvPr id="13" name="Picture 8" descr="Picture 8">
            <a:extLst>
              <a:ext uri="{FF2B5EF4-FFF2-40B4-BE49-F238E27FC236}">
                <a16:creationId xmlns:a16="http://schemas.microsoft.com/office/drawing/2014/main" id="{48F60ABA-645C-F837-5C71-A30089AA495A}"/>
              </a:ext>
            </a:extLst>
          </p:cNvPr>
          <p:cNvPicPr>
            <a:picLocks noChangeAspect="1"/>
          </p:cNvPicPr>
          <p:nvPr/>
        </p:nvPicPr>
        <p:blipFill>
          <a:blip r:embed="rId15"/>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9932" y="1784538"/>
            <a:ext cx="112209" cy="112209"/>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3427" y="1784538"/>
            <a:ext cx="112209" cy="11220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26490" y="1784538"/>
            <a:ext cx="112209" cy="112209"/>
          </a:xfrm>
          <a:prstGeom prst="rect">
            <a:avLst/>
          </a:prstGeom>
        </p:spPr>
      </p:pic>
      <p:sp>
        <p:nvSpPr>
          <p:cNvPr id="8" name="TextBox 8"/>
          <p:cNvSpPr txBox="1"/>
          <p:nvPr/>
        </p:nvSpPr>
        <p:spPr>
          <a:xfrm>
            <a:off x="1299931" y="931412"/>
            <a:ext cx="2379775"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Importance</a:t>
            </a:r>
          </a:p>
        </p:txBody>
      </p:sp>
      <p:sp>
        <p:nvSpPr>
          <p:cNvPr id="9" name="TextBox 9"/>
          <p:cNvSpPr txBox="1"/>
          <p:nvPr/>
        </p:nvSpPr>
        <p:spPr>
          <a:xfrm>
            <a:off x="1032855" y="2321841"/>
            <a:ext cx="5063145" cy="3385542"/>
          </a:xfrm>
          <a:prstGeom prst="rect">
            <a:avLst/>
          </a:prstGeom>
        </p:spPr>
        <p:txBody>
          <a:bodyPr lIns="0" tIns="0" rIns="0" bIns="0" rtlCol="0" anchor="t">
            <a:spAutoFit/>
          </a:bodyPr>
          <a:lstStyle/>
          <a:p>
            <a:pPr marL="431822" lvl="1" indent="-215911" algn="just">
              <a:lnSpc>
                <a:spcPts val="2160"/>
              </a:lnSpc>
              <a:buFont typeface="Arial" panose="020B0604020202020204"/>
              <a:buChar char="•"/>
            </a:pPr>
            <a:r>
              <a:rPr lang="en-US" sz="2000" spc="-40">
                <a:solidFill>
                  <a:srgbClr val="000000"/>
                </a:solidFill>
                <a:latin typeface="Open Sauce" panose="00000500000000000000"/>
              </a:rPr>
              <a:t>During the course of studies, it is insufficient to rely solely on handouts or notes your lecturers provide.</a:t>
            </a:r>
          </a:p>
          <a:p>
            <a:pPr algn="just">
              <a:lnSpc>
                <a:spcPts val="2160"/>
              </a:lnSpc>
            </a:pPr>
            <a:endParaRPr lang="en-US" sz="2000" spc="-40">
              <a:solidFill>
                <a:srgbClr val="000000"/>
              </a:solidFill>
              <a:latin typeface="Open Sauce" panose="00000500000000000000"/>
            </a:endParaRPr>
          </a:p>
          <a:p>
            <a:pPr marL="431822" lvl="1" indent="-215911" algn="just">
              <a:lnSpc>
                <a:spcPts val="2160"/>
              </a:lnSpc>
              <a:buFont typeface="Arial" panose="020B0604020202020204"/>
              <a:buChar char="•"/>
            </a:pPr>
            <a:r>
              <a:rPr lang="en-US" sz="2000" spc="-40">
                <a:solidFill>
                  <a:srgbClr val="000000"/>
                </a:solidFill>
                <a:latin typeface="Open Sauce" panose="00000500000000000000"/>
              </a:rPr>
              <a:t>So, you will probably need to find more information on notes from other sources to complement your lecture notes. </a:t>
            </a:r>
          </a:p>
          <a:p>
            <a:pPr algn="just">
              <a:lnSpc>
                <a:spcPts val="2160"/>
              </a:lnSpc>
            </a:pPr>
            <a:endParaRPr lang="en-US" sz="2000" spc="-40">
              <a:solidFill>
                <a:srgbClr val="000000"/>
              </a:solidFill>
              <a:latin typeface="Open Sauce" panose="00000500000000000000"/>
            </a:endParaRPr>
          </a:p>
          <a:p>
            <a:pPr marL="431822" lvl="1" indent="-215911" algn="just">
              <a:lnSpc>
                <a:spcPts val="2160"/>
              </a:lnSpc>
              <a:buFont typeface="Arial" panose="020B0604020202020204"/>
              <a:buChar char="•"/>
            </a:pPr>
            <a:r>
              <a:rPr lang="en-US" sz="2000" spc="-40">
                <a:solidFill>
                  <a:srgbClr val="000000"/>
                </a:solidFill>
                <a:latin typeface="Open Sauce" panose="00000500000000000000"/>
              </a:rPr>
              <a:t>One good place to start with is the </a:t>
            </a:r>
            <a:r>
              <a:rPr lang="en-US" sz="2000" spc="-40">
                <a:solidFill>
                  <a:srgbClr val="000000"/>
                </a:solidFill>
                <a:latin typeface="Open Sauce Bold" panose="00000800000000000000"/>
              </a:rPr>
              <a:t>LIBRARY</a:t>
            </a:r>
            <a:r>
              <a:rPr lang="en-US" sz="2000" spc="-40">
                <a:solidFill>
                  <a:srgbClr val="000000"/>
                </a:solidFill>
                <a:latin typeface="Open Sauce" panose="00000500000000000000"/>
              </a:rPr>
              <a:t> which houses a wealthy of information. </a:t>
            </a:r>
            <a:r>
              <a:rPr lang="en-US" sz="2000" spc="-40">
                <a:solidFill>
                  <a:srgbClr val="000000"/>
                </a:solidFill>
                <a:latin typeface="Open Sauce Bold" panose="00000800000000000000"/>
              </a:rPr>
              <a:t>The library will be invaluable resources during anybody’s studies</a:t>
            </a:r>
          </a:p>
        </p:txBody>
      </p:sp>
      <p:sp>
        <p:nvSpPr>
          <p:cNvPr id="10" name="TextBox 10"/>
          <p:cNvSpPr txBox="1"/>
          <p:nvPr/>
        </p:nvSpPr>
        <p:spPr>
          <a:xfrm>
            <a:off x="6479687" y="2321841"/>
            <a:ext cx="5330134" cy="3949799"/>
          </a:xfrm>
          <a:prstGeom prst="rect">
            <a:avLst/>
          </a:prstGeom>
        </p:spPr>
        <p:txBody>
          <a:bodyPr lIns="0" tIns="0" rIns="0" bIns="0" rtlCol="0" anchor="t">
            <a:spAutoFit/>
          </a:bodyPr>
          <a:lstStyle/>
          <a:p>
            <a:pPr algn="just">
              <a:lnSpc>
                <a:spcPts val="2160"/>
              </a:lnSpc>
            </a:pPr>
            <a:r>
              <a:rPr lang="en-US" sz="2000" spc="-40">
                <a:solidFill>
                  <a:srgbClr val="000000"/>
                </a:solidFill>
                <a:latin typeface="Open Sauce" panose="00000500000000000000"/>
              </a:rPr>
              <a:t>A good </a:t>
            </a:r>
            <a:r>
              <a:rPr lang="en-US" sz="2000" spc="-40">
                <a:solidFill>
                  <a:srgbClr val="000000"/>
                </a:solidFill>
                <a:latin typeface="Open Sauce Bold" panose="00000800000000000000"/>
              </a:rPr>
              <a:t>library</a:t>
            </a:r>
            <a:r>
              <a:rPr lang="en-US" sz="2000" spc="-40">
                <a:solidFill>
                  <a:srgbClr val="000000"/>
                </a:solidFill>
                <a:latin typeface="Open Sauce" panose="00000500000000000000"/>
              </a:rPr>
              <a:t>  is however immensely important:</a:t>
            </a:r>
          </a:p>
          <a:p>
            <a:pPr algn="just">
              <a:lnSpc>
                <a:spcPts val="2160"/>
              </a:lnSpc>
            </a:pPr>
            <a:endParaRPr lang="en-US" sz="2000" spc="-40">
              <a:solidFill>
                <a:srgbClr val="000000"/>
              </a:solidFill>
              <a:latin typeface="Open Sauce" panose="00000500000000000000"/>
            </a:endParaRPr>
          </a:p>
          <a:p>
            <a:pPr marL="431822" lvl="1" indent="-215911" algn="just">
              <a:lnSpc>
                <a:spcPts val="2160"/>
              </a:lnSpc>
              <a:buFont typeface="Arial" panose="020B0604020202020204"/>
              <a:buChar char="•"/>
            </a:pPr>
            <a:r>
              <a:rPr lang="en-US" sz="2000" spc="-40">
                <a:solidFill>
                  <a:srgbClr val="000000"/>
                </a:solidFill>
                <a:latin typeface="Open Sauce Bold" panose="00000800000000000000"/>
              </a:rPr>
              <a:t>To built a nation.</a:t>
            </a:r>
          </a:p>
          <a:p>
            <a:pPr algn="just">
              <a:lnSpc>
                <a:spcPts val="2160"/>
              </a:lnSpc>
            </a:pPr>
            <a:endParaRPr lang="en-US" sz="2000" spc="-40">
              <a:solidFill>
                <a:srgbClr val="000000"/>
              </a:solidFill>
              <a:latin typeface="Open Sauce Bold" panose="00000800000000000000"/>
            </a:endParaRPr>
          </a:p>
          <a:p>
            <a:pPr marL="431822" lvl="1" indent="-215911" algn="just">
              <a:lnSpc>
                <a:spcPts val="2160"/>
              </a:lnSpc>
              <a:buFont typeface="Arial" panose="020B0604020202020204"/>
              <a:buChar char="•"/>
            </a:pPr>
            <a:r>
              <a:rPr lang="en-US" sz="2000" spc="-40">
                <a:solidFill>
                  <a:srgbClr val="000000"/>
                </a:solidFill>
                <a:latin typeface="Open Sauce Bold" panose="00000800000000000000"/>
              </a:rPr>
              <a:t>To help in research work. </a:t>
            </a:r>
          </a:p>
          <a:p>
            <a:pPr algn="just">
              <a:lnSpc>
                <a:spcPts val="2160"/>
              </a:lnSpc>
            </a:pPr>
            <a:endParaRPr lang="en-US" sz="2000" spc="-40">
              <a:solidFill>
                <a:srgbClr val="000000"/>
              </a:solidFill>
              <a:latin typeface="Open Sauce Bold" panose="00000800000000000000"/>
            </a:endParaRPr>
          </a:p>
          <a:p>
            <a:pPr marL="431822" lvl="1" indent="-215911" algn="just">
              <a:lnSpc>
                <a:spcPts val="2160"/>
              </a:lnSpc>
              <a:buFont typeface="Arial" panose="020B0604020202020204"/>
              <a:buChar char="•"/>
            </a:pPr>
            <a:r>
              <a:rPr lang="en-US" sz="2000" spc="-40">
                <a:solidFill>
                  <a:srgbClr val="000000"/>
                </a:solidFill>
                <a:latin typeface="Open Sauce Bold" panose="00000800000000000000"/>
              </a:rPr>
              <a:t>To help in personality development.</a:t>
            </a:r>
          </a:p>
          <a:p>
            <a:pPr algn="just">
              <a:lnSpc>
                <a:spcPts val="2160"/>
              </a:lnSpc>
            </a:pPr>
            <a:endParaRPr lang="en-US" sz="2000" spc="-40">
              <a:solidFill>
                <a:srgbClr val="000000"/>
              </a:solidFill>
              <a:latin typeface="Open Sauce Bold" panose="00000800000000000000"/>
            </a:endParaRPr>
          </a:p>
          <a:p>
            <a:pPr marL="431822" lvl="1" indent="-215911" algn="just">
              <a:lnSpc>
                <a:spcPts val="2160"/>
              </a:lnSpc>
              <a:buFont typeface="Arial" panose="020B0604020202020204"/>
              <a:buChar char="•"/>
            </a:pPr>
            <a:r>
              <a:rPr lang="en-US" sz="2000" spc="-40">
                <a:solidFill>
                  <a:srgbClr val="000000"/>
                </a:solidFill>
                <a:latin typeface="Open Sauce Bold" panose="00000800000000000000"/>
              </a:rPr>
              <a:t>To conservation of knowledge &amp; ideas.</a:t>
            </a:r>
          </a:p>
          <a:p>
            <a:pPr algn="just">
              <a:lnSpc>
                <a:spcPts val="2160"/>
              </a:lnSpc>
            </a:pPr>
            <a:endParaRPr lang="en-US" sz="2000" spc="-40">
              <a:solidFill>
                <a:srgbClr val="000000"/>
              </a:solidFill>
              <a:latin typeface="Open Sauce Bold" panose="00000800000000000000"/>
            </a:endParaRPr>
          </a:p>
          <a:p>
            <a:pPr marL="431822" lvl="1" indent="-215911" algn="just">
              <a:lnSpc>
                <a:spcPts val="2160"/>
              </a:lnSpc>
              <a:buFont typeface="Arial" panose="020B0604020202020204"/>
              <a:buChar char="•"/>
            </a:pPr>
            <a:r>
              <a:rPr lang="en-US" sz="2000" spc="-40">
                <a:solidFill>
                  <a:srgbClr val="000000"/>
                </a:solidFill>
                <a:latin typeface="Open Sauce Bold" panose="00000800000000000000"/>
              </a:rPr>
              <a:t>To help in self studies.</a:t>
            </a:r>
          </a:p>
          <a:p>
            <a:pPr algn="just">
              <a:lnSpc>
                <a:spcPts val="2160"/>
              </a:lnSpc>
            </a:pPr>
            <a:endParaRPr lang="en-US" sz="2000" spc="-40">
              <a:solidFill>
                <a:srgbClr val="000000"/>
              </a:solidFill>
              <a:latin typeface="Open Sauce Bold" panose="00000800000000000000"/>
            </a:endParaRPr>
          </a:p>
          <a:p>
            <a:pPr marL="431822" lvl="1" indent="-215911" algn="just">
              <a:lnSpc>
                <a:spcPts val="2160"/>
              </a:lnSpc>
              <a:buFont typeface="Arial" panose="020B0604020202020204"/>
              <a:buChar char="•"/>
            </a:pPr>
            <a:r>
              <a:rPr lang="en-US" sz="2000" spc="-40">
                <a:solidFill>
                  <a:srgbClr val="000000"/>
                </a:solidFill>
                <a:latin typeface="Open Sauce Bold" panose="00000800000000000000"/>
              </a:rPr>
              <a:t>To increase the knowledge.</a:t>
            </a:r>
          </a:p>
          <a:p>
            <a:pPr algn="just">
              <a:lnSpc>
                <a:spcPts val="2160"/>
              </a:lnSpc>
            </a:pPr>
            <a:endParaRPr lang="en-US" sz="2000" spc="-40">
              <a:solidFill>
                <a:srgbClr val="000000"/>
              </a:solidFill>
              <a:latin typeface="Open Sauce Bold" panose="00000800000000000000"/>
            </a:endParaRPr>
          </a:p>
        </p:txBody>
      </p:sp>
      <p:pic>
        <p:nvPicPr>
          <p:cNvPr id="11" name="Picture 11"/>
          <p:cNvPicPr>
            <a:picLocks noChangeAspect="1"/>
          </p:cNvPicPr>
          <p:nvPr/>
        </p:nvPicPr>
        <p:blipFill>
          <a:blip r:embed="rId11">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12">
            <a:alphaModFix amt="9999"/>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3DA22C4D-7023-AC7E-52A1-8EDC4405051D}"/>
              </a:ext>
            </a:extLst>
          </p:cNvPr>
          <p:cNvPicPr>
            <a:picLocks noChangeAspect="1"/>
          </p:cNvPicPr>
          <p:nvPr/>
        </p:nvPicPr>
        <p:blipFill>
          <a:blip r:embed="rId14"/>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E356CAFD-B50D-58C6-66ED-42040EDA35AA}"/>
              </a:ext>
            </a:extLst>
          </p:cNvPr>
          <p:cNvPicPr>
            <a:picLocks noChangeAspect="1"/>
          </p:cNvPicPr>
          <p:nvPr/>
        </p:nvPicPr>
        <p:blipFill>
          <a:blip r:embed="rId15"/>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5">
            <a:alphaModFix amt="9999"/>
          </a:blip>
          <a:srcRect/>
          <a:stretch>
            <a:fillRect/>
          </a:stretch>
        </p:blipFill>
        <p:spPr>
          <a:xfrm>
            <a:off x="-1194394" y="5181726"/>
            <a:ext cx="2044447" cy="1681558"/>
          </a:xfrm>
          <a:prstGeom prst="rect">
            <a:avLst/>
          </a:prstGeom>
        </p:spPr>
      </p:pic>
      <p:pic>
        <p:nvPicPr>
          <p:cNvPr id="6" name="Picture 6"/>
          <p:cNvPicPr>
            <a:picLocks noChangeAspect="1"/>
          </p:cNvPicPr>
          <p:nvPr/>
        </p:nvPicPr>
        <p:blipFill>
          <a:blip r:embed="rId6">
            <a:alphaModFix amt="9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82550" y="685800"/>
            <a:ext cx="1403265" cy="140326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9932" y="2484334"/>
            <a:ext cx="112209" cy="112209"/>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63427" y="2484334"/>
            <a:ext cx="112209" cy="112209"/>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6490" y="2484334"/>
            <a:ext cx="112209" cy="112209"/>
          </a:xfrm>
          <a:prstGeom prst="rect">
            <a:avLst/>
          </a:prstGeom>
        </p:spPr>
      </p:pic>
      <p:sp>
        <p:nvSpPr>
          <p:cNvPr id="10" name="TextBox 10"/>
          <p:cNvSpPr txBox="1"/>
          <p:nvPr/>
        </p:nvSpPr>
        <p:spPr>
          <a:xfrm>
            <a:off x="1299932" y="931412"/>
            <a:ext cx="1845445"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Library</a:t>
            </a:r>
          </a:p>
        </p:txBody>
      </p:sp>
      <p:sp>
        <p:nvSpPr>
          <p:cNvPr id="11" name="TextBox 11"/>
          <p:cNvSpPr txBox="1"/>
          <p:nvPr/>
        </p:nvSpPr>
        <p:spPr>
          <a:xfrm>
            <a:off x="1299931" y="1541012"/>
            <a:ext cx="2379775"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Quotes</a:t>
            </a:r>
          </a:p>
        </p:txBody>
      </p:sp>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99932" y="2924356"/>
            <a:ext cx="481995" cy="332577"/>
          </a:xfrm>
          <a:prstGeom prst="rect">
            <a:avLst/>
          </a:prstGeom>
        </p:spPr>
      </p:pic>
      <p:sp>
        <p:nvSpPr>
          <p:cNvPr id="13" name="TextBox 13"/>
          <p:cNvSpPr txBox="1"/>
          <p:nvPr/>
        </p:nvSpPr>
        <p:spPr>
          <a:xfrm>
            <a:off x="1299932" y="3603795"/>
            <a:ext cx="3292081" cy="810286"/>
          </a:xfrm>
          <a:prstGeom prst="rect">
            <a:avLst/>
          </a:prstGeom>
        </p:spPr>
        <p:txBody>
          <a:bodyPr lIns="0" tIns="0" rIns="0" bIns="0" rtlCol="0" anchor="t">
            <a:spAutoFit/>
          </a:bodyPr>
          <a:lstStyle/>
          <a:p>
            <a:pPr>
              <a:lnSpc>
                <a:spcPts val="2143"/>
              </a:lnSpc>
            </a:pPr>
            <a:r>
              <a:rPr lang="en-US" sz="2060">
                <a:solidFill>
                  <a:srgbClr val="000000"/>
                </a:solidFill>
                <a:latin typeface="Cocomat Pro Bold" panose="00000700000000000000"/>
              </a:rPr>
              <a:t>It often requires more courage to read some books than it does to fight a battle. </a:t>
            </a:r>
          </a:p>
        </p:txBody>
      </p:sp>
      <p:sp>
        <p:nvSpPr>
          <p:cNvPr id="14" name="TextBox 14"/>
          <p:cNvSpPr txBox="1"/>
          <p:nvPr/>
        </p:nvSpPr>
        <p:spPr>
          <a:xfrm>
            <a:off x="1299931" y="4930007"/>
            <a:ext cx="3235976" cy="1168525"/>
          </a:xfrm>
          <a:prstGeom prst="rect">
            <a:avLst/>
          </a:prstGeom>
        </p:spPr>
        <p:txBody>
          <a:bodyPr lIns="0" tIns="0" rIns="0" bIns="0" rtlCol="0" anchor="t">
            <a:spAutoFit/>
          </a:bodyPr>
          <a:lstStyle/>
          <a:p>
            <a:pPr>
              <a:lnSpc>
                <a:spcPts val="3113"/>
              </a:lnSpc>
            </a:pPr>
            <a:r>
              <a:rPr lang="en-US" sz="2223">
                <a:solidFill>
                  <a:srgbClr val="000000"/>
                </a:solidFill>
                <a:latin typeface="Glacial Indifference"/>
              </a:rPr>
              <a:t>- Sutton Elbert GRIGGS (1872-1930)</a:t>
            </a:r>
          </a:p>
          <a:p>
            <a:pPr>
              <a:lnSpc>
                <a:spcPts val="3113"/>
              </a:lnSpc>
            </a:pPr>
            <a:endParaRPr lang="en-US" sz="2223">
              <a:solidFill>
                <a:srgbClr val="000000"/>
              </a:solidFill>
              <a:latin typeface="Glacial Indifference"/>
            </a:endParaRPr>
          </a:p>
        </p:txBody>
      </p:sp>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604959" y="2924356"/>
            <a:ext cx="481995" cy="332577"/>
          </a:xfrm>
          <a:prstGeom prst="rect">
            <a:avLst/>
          </a:prstGeom>
        </p:spPr>
      </p:pic>
      <p:sp>
        <p:nvSpPr>
          <p:cNvPr id="16" name="TextBox 16"/>
          <p:cNvSpPr txBox="1"/>
          <p:nvPr/>
        </p:nvSpPr>
        <p:spPr>
          <a:xfrm>
            <a:off x="6604959" y="3603795"/>
            <a:ext cx="3680857" cy="1618200"/>
          </a:xfrm>
          <a:prstGeom prst="rect">
            <a:avLst/>
          </a:prstGeom>
        </p:spPr>
        <p:txBody>
          <a:bodyPr lIns="0" tIns="0" rIns="0" bIns="0" rtlCol="0" anchor="t">
            <a:spAutoFit/>
          </a:bodyPr>
          <a:lstStyle/>
          <a:p>
            <a:pPr>
              <a:lnSpc>
                <a:spcPts val="2143"/>
              </a:lnSpc>
            </a:pPr>
            <a:r>
              <a:rPr lang="en-US" sz="2060">
                <a:solidFill>
                  <a:srgbClr val="000000"/>
                </a:solidFill>
                <a:latin typeface="Cocomat Pro Bold" panose="00000700000000000000"/>
              </a:rPr>
              <a:t>A house without books is like a room without windows. No man has a right to bring up children without surrounding them with books.... Children learn to read being in the presence of books. </a:t>
            </a:r>
          </a:p>
        </p:txBody>
      </p:sp>
      <p:sp>
        <p:nvSpPr>
          <p:cNvPr id="17" name="TextBox 17"/>
          <p:cNvSpPr txBox="1"/>
          <p:nvPr/>
        </p:nvSpPr>
        <p:spPr>
          <a:xfrm>
            <a:off x="6604959" y="5567827"/>
            <a:ext cx="3235976" cy="1168525"/>
          </a:xfrm>
          <a:prstGeom prst="rect">
            <a:avLst/>
          </a:prstGeom>
        </p:spPr>
        <p:txBody>
          <a:bodyPr lIns="0" tIns="0" rIns="0" bIns="0" rtlCol="0" anchor="t">
            <a:spAutoFit/>
          </a:bodyPr>
          <a:lstStyle/>
          <a:p>
            <a:pPr>
              <a:lnSpc>
                <a:spcPts val="3113"/>
              </a:lnSpc>
            </a:pPr>
            <a:r>
              <a:rPr lang="en-US" sz="2223">
                <a:solidFill>
                  <a:srgbClr val="000000"/>
                </a:solidFill>
                <a:latin typeface="Glacial Indifference"/>
              </a:rPr>
              <a:t>-Horace MANN</a:t>
            </a:r>
          </a:p>
          <a:p>
            <a:pPr>
              <a:lnSpc>
                <a:spcPts val="3113"/>
              </a:lnSpc>
            </a:pPr>
            <a:r>
              <a:rPr lang="en-US" sz="2223">
                <a:solidFill>
                  <a:srgbClr val="000000"/>
                </a:solidFill>
                <a:latin typeface="Glacial Indifference"/>
              </a:rPr>
              <a:t> (1796-1859)</a:t>
            </a:r>
          </a:p>
          <a:p>
            <a:pPr>
              <a:lnSpc>
                <a:spcPts val="3113"/>
              </a:lnSpc>
            </a:pPr>
            <a:endParaRPr lang="en-US" sz="2223">
              <a:solidFill>
                <a:srgbClr val="000000"/>
              </a:solidFill>
              <a:latin typeface="Glacial Indifference"/>
            </a:endParaRPr>
          </a:p>
        </p:txBody>
      </p:sp>
      <p:pic>
        <p:nvPicPr>
          <p:cNvPr id="18" name="Picture 1" descr="Picture 1">
            <a:extLst>
              <a:ext uri="{FF2B5EF4-FFF2-40B4-BE49-F238E27FC236}">
                <a16:creationId xmlns:a16="http://schemas.microsoft.com/office/drawing/2014/main" id="{97083410-AEEB-7C85-D03A-28C5C7947451}"/>
              </a:ext>
            </a:extLst>
          </p:cNvPr>
          <p:cNvPicPr>
            <a:picLocks noChangeAspect="1"/>
          </p:cNvPicPr>
          <p:nvPr/>
        </p:nvPicPr>
        <p:blipFill>
          <a:blip r:embed="rId16"/>
          <a:stretch>
            <a:fillRect/>
          </a:stretch>
        </p:blipFill>
        <p:spPr>
          <a:xfrm>
            <a:off x="832688" y="289517"/>
            <a:ext cx="1415007" cy="592702"/>
          </a:xfrm>
          <a:prstGeom prst="rect">
            <a:avLst/>
          </a:prstGeom>
          <a:ln w="12700">
            <a:miter lim="400000"/>
            <a:headEnd/>
            <a:tailEnd/>
          </a:ln>
        </p:spPr>
      </p:pic>
      <p:pic>
        <p:nvPicPr>
          <p:cNvPr id="19" name="Picture 8" descr="Picture 8">
            <a:extLst>
              <a:ext uri="{FF2B5EF4-FFF2-40B4-BE49-F238E27FC236}">
                <a16:creationId xmlns:a16="http://schemas.microsoft.com/office/drawing/2014/main" id="{B9FE7322-A6C3-9CAA-DB05-A1F7F4C468D7}"/>
              </a:ext>
            </a:extLst>
          </p:cNvPr>
          <p:cNvPicPr>
            <a:picLocks noChangeAspect="1"/>
          </p:cNvPicPr>
          <p:nvPr/>
        </p:nvPicPr>
        <p:blipFill>
          <a:blip r:embed="rId17"/>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5">
            <a:alphaModFix amt="9999"/>
          </a:blip>
          <a:srcRect/>
          <a:stretch>
            <a:fillRect/>
          </a:stretch>
        </p:blipFill>
        <p:spPr>
          <a:xfrm>
            <a:off x="-1194394" y="5181726"/>
            <a:ext cx="2044447" cy="1681558"/>
          </a:xfrm>
          <a:prstGeom prst="rect">
            <a:avLst/>
          </a:prstGeom>
        </p:spPr>
      </p:pic>
      <p:pic>
        <p:nvPicPr>
          <p:cNvPr id="6" name="Picture 6"/>
          <p:cNvPicPr>
            <a:picLocks noChangeAspect="1"/>
          </p:cNvPicPr>
          <p:nvPr/>
        </p:nvPicPr>
        <p:blipFill>
          <a:blip r:embed="rId6">
            <a:alphaModFix amt="9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82550" y="685800"/>
            <a:ext cx="1403265" cy="140326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9932" y="2484334"/>
            <a:ext cx="112209" cy="112209"/>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63427" y="2484334"/>
            <a:ext cx="112209" cy="112209"/>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6490" y="2484334"/>
            <a:ext cx="112209" cy="112209"/>
          </a:xfrm>
          <a:prstGeom prst="rect">
            <a:avLst/>
          </a:prstGeom>
        </p:spPr>
      </p:pic>
      <p:sp>
        <p:nvSpPr>
          <p:cNvPr id="10" name="TextBox 10"/>
          <p:cNvSpPr txBox="1"/>
          <p:nvPr/>
        </p:nvSpPr>
        <p:spPr>
          <a:xfrm>
            <a:off x="1299932" y="931412"/>
            <a:ext cx="1845445" cy="1373581"/>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Types of</a:t>
            </a:r>
          </a:p>
        </p:txBody>
      </p:sp>
      <p:sp>
        <p:nvSpPr>
          <p:cNvPr id="11" name="TextBox 11"/>
          <p:cNvSpPr txBox="1"/>
          <p:nvPr/>
        </p:nvSpPr>
        <p:spPr>
          <a:xfrm>
            <a:off x="1299931" y="1541012"/>
            <a:ext cx="2379775"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Libraries</a:t>
            </a:r>
          </a:p>
        </p:txBody>
      </p:sp>
      <p:grpSp>
        <p:nvGrpSpPr>
          <p:cNvPr id="12" name="Group 12"/>
          <p:cNvGrpSpPr/>
          <p:nvPr/>
        </p:nvGrpSpPr>
        <p:grpSpPr>
          <a:xfrm>
            <a:off x="1152331" y="3158873"/>
            <a:ext cx="4471627" cy="1005456"/>
            <a:chOff x="0" y="0"/>
            <a:chExt cx="2210012" cy="496926"/>
          </a:xfrm>
        </p:grpSpPr>
        <p:sp>
          <p:nvSpPr>
            <p:cNvPr id="13" name="Freeform 13"/>
            <p:cNvSpPr/>
            <p:nvPr/>
          </p:nvSpPr>
          <p:spPr>
            <a:xfrm>
              <a:off x="203200" y="-398"/>
              <a:ext cx="1803612" cy="497723"/>
            </a:xfrm>
            <a:custGeom>
              <a:avLst/>
              <a:gdLst/>
              <a:ahLst/>
              <a:cxnLst/>
              <a:rect l="l" t="t" r="r" b="b"/>
              <a:pathLst>
                <a:path w="1803612" h="497723">
                  <a:moveTo>
                    <a:pt x="1803612" y="398"/>
                  </a:moveTo>
                  <a:cubicBezTo>
                    <a:pt x="1714580" y="0"/>
                    <a:pt x="1632140" y="47269"/>
                    <a:pt x="1587509" y="124308"/>
                  </a:cubicBezTo>
                  <a:cubicBezTo>
                    <a:pt x="1542877" y="201346"/>
                    <a:pt x="1542877" y="296376"/>
                    <a:pt x="1587509" y="373415"/>
                  </a:cubicBezTo>
                  <a:cubicBezTo>
                    <a:pt x="1632140" y="450453"/>
                    <a:pt x="1714580" y="497723"/>
                    <a:pt x="1803612" y="497324"/>
                  </a:cubicBezTo>
                  <a:lnTo>
                    <a:pt x="0" y="497324"/>
                  </a:lnTo>
                  <a:cubicBezTo>
                    <a:pt x="89032" y="497723"/>
                    <a:pt x="171472" y="450453"/>
                    <a:pt x="216103" y="373415"/>
                  </a:cubicBezTo>
                  <a:cubicBezTo>
                    <a:pt x="260735" y="296376"/>
                    <a:pt x="260735" y="201346"/>
                    <a:pt x="216103" y="124308"/>
                  </a:cubicBezTo>
                  <a:cubicBezTo>
                    <a:pt x="171472" y="47269"/>
                    <a:pt x="89032" y="0"/>
                    <a:pt x="0" y="398"/>
                  </a:cubicBezTo>
                  <a:close/>
                </a:path>
              </a:pathLst>
            </a:custGeom>
            <a:solidFill>
              <a:srgbClr val="0099BF"/>
            </a:solidFill>
          </p:spPr>
        </p:sp>
        <p:sp>
          <p:nvSpPr>
            <p:cNvPr id="14" name="TextBox 14"/>
            <p:cNvSpPr txBox="1"/>
            <p:nvPr/>
          </p:nvSpPr>
          <p:spPr>
            <a:xfrm>
              <a:off x="0" y="-38100"/>
              <a:ext cx="812800" cy="444500"/>
            </a:xfrm>
            <a:prstGeom prst="rect">
              <a:avLst/>
            </a:prstGeom>
          </p:spPr>
          <p:txBody>
            <a:bodyPr lIns="33867" tIns="33867" rIns="33867" bIns="33867" rtlCol="0" anchor="ctr"/>
            <a:lstStyle/>
            <a:p>
              <a:pPr algn="ctr">
                <a:lnSpc>
                  <a:spcPts val="1680"/>
                </a:lnSpc>
              </a:pPr>
              <a:endParaRPr sz="1200"/>
            </a:p>
          </p:txBody>
        </p:sp>
      </p:grpSp>
      <p:grpSp>
        <p:nvGrpSpPr>
          <p:cNvPr id="15" name="Group 15"/>
          <p:cNvGrpSpPr/>
          <p:nvPr/>
        </p:nvGrpSpPr>
        <p:grpSpPr>
          <a:xfrm>
            <a:off x="1265790" y="3246104"/>
            <a:ext cx="830993" cy="830993"/>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5A9D"/>
            </a:solidFill>
          </p:spPr>
        </p:sp>
        <p:sp>
          <p:nvSpPr>
            <p:cNvPr id="17" name="TextBox 17"/>
            <p:cNvSpPr txBox="1"/>
            <p:nvPr/>
          </p:nvSpPr>
          <p:spPr>
            <a:xfrm>
              <a:off x="76200" y="38100"/>
              <a:ext cx="660400" cy="698500"/>
            </a:xfrm>
            <a:prstGeom prst="rect">
              <a:avLst/>
            </a:prstGeom>
          </p:spPr>
          <p:txBody>
            <a:bodyPr lIns="33867" tIns="33867" rIns="33867" bIns="33867" rtlCol="0" anchor="ctr"/>
            <a:lstStyle/>
            <a:p>
              <a:pPr algn="ctr">
                <a:lnSpc>
                  <a:spcPts val="1680"/>
                </a:lnSpc>
              </a:pPr>
              <a:endParaRPr sz="1200"/>
            </a:p>
          </p:txBody>
        </p:sp>
      </p:grpSp>
      <p:grpSp>
        <p:nvGrpSpPr>
          <p:cNvPr id="18" name="Group 18"/>
          <p:cNvGrpSpPr/>
          <p:nvPr/>
        </p:nvGrpSpPr>
        <p:grpSpPr>
          <a:xfrm>
            <a:off x="1152331" y="4428273"/>
            <a:ext cx="4471627" cy="1005456"/>
            <a:chOff x="0" y="0"/>
            <a:chExt cx="2210012" cy="496926"/>
          </a:xfrm>
        </p:grpSpPr>
        <p:sp>
          <p:nvSpPr>
            <p:cNvPr id="19" name="Freeform 19"/>
            <p:cNvSpPr/>
            <p:nvPr/>
          </p:nvSpPr>
          <p:spPr>
            <a:xfrm>
              <a:off x="203200" y="-398"/>
              <a:ext cx="1803612" cy="497723"/>
            </a:xfrm>
            <a:custGeom>
              <a:avLst/>
              <a:gdLst/>
              <a:ahLst/>
              <a:cxnLst/>
              <a:rect l="l" t="t" r="r" b="b"/>
              <a:pathLst>
                <a:path w="1803612" h="497723">
                  <a:moveTo>
                    <a:pt x="1803612" y="398"/>
                  </a:moveTo>
                  <a:cubicBezTo>
                    <a:pt x="1714580" y="0"/>
                    <a:pt x="1632140" y="47269"/>
                    <a:pt x="1587509" y="124308"/>
                  </a:cubicBezTo>
                  <a:cubicBezTo>
                    <a:pt x="1542877" y="201346"/>
                    <a:pt x="1542877" y="296376"/>
                    <a:pt x="1587509" y="373415"/>
                  </a:cubicBezTo>
                  <a:cubicBezTo>
                    <a:pt x="1632140" y="450453"/>
                    <a:pt x="1714580" y="497723"/>
                    <a:pt x="1803612" y="497324"/>
                  </a:cubicBezTo>
                  <a:lnTo>
                    <a:pt x="0" y="497324"/>
                  </a:lnTo>
                  <a:cubicBezTo>
                    <a:pt x="89032" y="497723"/>
                    <a:pt x="171472" y="450453"/>
                    <a:pt x="216103" y="373415"/>
                  </a:cubicBezTo>
                  <a:cubicBezTo>
                    <a:pt x="260735" y="296376"/>
                    <a:pt x="260735" y="201346"/>
                    <a:pt x="216103" y="124308"/>
                  </a:cubicBezTo>
                  <a:cubicBezTo>
                    <a:pt x="171472" y="47269"/>
                    <a:pt x="89032" y="0"/>
                    <a:pt x="0" y="398"/>
                  </a:cubicBezTo>
                  <a:close/>
                </a:path>
              </a:pathLst>
            </a:custGeom>
            <a:solidFill>
              <a:srgbClr val="0099BF"/>
            </a:solidFill>
          </p:spPr>
        </p:sp>
        <p:sp>
          <p:nvSpPr>
            <p:cNvPr id="20" name="TextBox 20"/>
            <p:cNvSpPr txBox="1"/>
            <p:nvPr/>
          </p:nvSpPr>
          <p:spPr>
            <a:xfrm>
              <a:off x="0" y="-38100"/>
              <a:ext cx="812800" cy="444500"/>
            </a:xfrm>
            <a:prstGeom prst="rect">
              <a:avLst/>
            </a:prstGeom>
          </p:spPr>
          <p:txBody>
            <a:bodyPr lIns="33867" tIns="33867" rIns="33867" bIns="33867" rtlCol="0" anchor="ctr"/>
            <a:lstStyle/>
            <a:p>
              <a:pPr algn="ctr">
                <a:lnSpc>
                  <a:spcPts val="1680"/>
                </a:lnSpc>
              </a:pPr>
              <a:endParaRPr sz="1200"/>
            </a:p>
          </p:txBody>
        </p:sp>
      </p:grpSp>
      <p:grpSp>
        <p:nvGrpSpPr>
          <p:cNvPr id="21" name="Group 21"/>
          <p:cNvGrpSpPr/>
          <p:nvPr/>
        </p:nvGrpSpPr>
        <p:grpSpPr>
          <a:xfrm>
            <a:off x="1265790" y="4515506"/>
            <a:ext cx="830993" cy="830993"/>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6276"/>
            </a:solidFill>
          </p:spPr>
        </p:sp>
        <p:sp>
          <p:nvSpPr>
            <p:cNvPr id="23" name="TextBox 23"/>
            <p:cNvSpPr txBox="1"/>
            <p:nvPr/>
          </p:nvSpPr>
          <p:spPr>
            <a:xfrm>
              <a:off x="76200" y="38100"/>
              <a:ext cx="660400" cy="698500"/>
            </a:xfrm>
            <a:prstGeom prst="rect">
              <a:avLst/>
            </a:prstGeom>
          </p:spPr>
          <p:txBody>
            <a:bodyPr lIns="33867" tIns="33867" rIns="33867" bIns="33867" rtlCol="0" anchor="ctr"/>
            <a:lstStyle/>
            <a:p>
              <a:pPr algn="ctr">
                <a:lnSpc>
                  <a:spcPts val="1680"/>
                </a:lnSpc>
              </a:pPr>
              <a:endParaRPr sz="1200"/>
            </a:p>
          </p:txBody>
        </p:sp>
      </p:grpSp>
      <p:grpSp>
        <p:nvGrpSpPr>
          <p:cNvPr id="24" name="Group 24"/>
          <p:cNvGrpSpPr/>
          <p:nvPr/>
        </p:nvGrpSpPr>
        <p:grpSpPr>
          <a:xfrm>
            <a:off x="6097049" y="3181191"/>
            <a:ext cx="4471627" cy="1005456"/>
            <a:chOff x="0" y="0"/>
            <a:chExt cx="2210012" cy="496926"/>
          </a:xfrm>
        </p:grpSpPr>
        <p:sp>
          <p:nvSpPr>
            <p:cNvPr id="25" name="Freeform 25"/>
            <p:cNvSpPr/>
            <p:nvPr/>
          </p:nvSpPr>
          <p:spPr>
            <a:xfrm>
              <a:off x="203200" y="-398"/>
              <a:ext cx="1803612" cy="497723"/>
            </a:xfrm>
            <a:custGeom>
              <a:avLst/>
              <a:gdLst/>
              <a:ahLst/>
              <a:cxnLst/>
              <a:rect l="l" t="t" r="r" b="b"/>
              <a:pathLst>
                <a:path w="1803612" h="497723">
                  <a:moveTo>
                    <a:pt x="1803612" y="398"/>
                  </a:moveTo>
                  <a:cubicBezTo>
                    <a:pt x="1714580" y="0"/>
                    <a:pt x="1632140" y="47269"/>
                    <a:pt x="1587509" y="124308"/>
                  </a:cubicBezTo>
                  <a:cubicBezTo>
                    <a:pt x="1542877" y="201346"/>
                    <a:pt x="1542877" y="296376"/>
                    <a:pt x="1587509" y="373415"/>
                  </a:cubicBezTo>
                  <a:cubicBezTo>
                    <a:pt x="1632140" y="450453"/>
                    <a:pt x="1714580" y="497723"/>
                    <a:pt x="1803612" y="497324"/>
                  </a:cubicBezTo>
                  <a:lnTo>
                    <a:pt x="0" y="497324"/>
                  </a:lnTo>
                  <a:cubicBezTo>
                    <a:pt x="89032" y="497723"/>
                    <a:pt x="171472" y="450453"/>
                    <a:pt x="216103" y="373415"/>
                  </a:cubicBezTo>
                  <a:cubicBezTo>
                    <a:pt x="260735" y="296376"/>
                    <a:pt x="260735" y="201346"/>
                    <a:pt x="216103" y="124308"/>
                  </a:cubicBezTo>
                  <a:cubicBezTo>
                    <a:pt x="171472" y="47269"/>
                    <a:pt x="89032" y="0"/>
                    <a:pt x="0" y="398"/>
                  </a:cubicBezTo>
                  <a:close/>
                </a:path>
              </a:pathLst>
            </a:custGeom>
            <a:solidFill>
              <a:srgbClr val="0099BF"/>
            </a:solidFill>
          </p:spPr>
        </p:sp>
        <p:sp>
          <p:nvSpPr>
            <p:cNvPr id="26" name="TextBox 26"/>
            <p:cNvSpPr txBox="1"/>
            <p:nvPr/>
          </p:nvSpPr>
          <p:spPr>
            <a:xfrm>
              <a:off x="0" y="-38100"/>
              <a:ext cx="812800" cy="444500"/>
            </a:xfrm>
            <a:prstGeom prst="rect">
              <a:avLst/>
            </a:prstGeom>
          </p:spPr>
          <p:txBody>
            <a:bodyPr lIns="33867" tIns="33867" rIns="33867" bIns="33867" rtlCol="0" anchor="ctr"/>
            <a:lstStyle/>
            <a:p>
              <a:pPr algn="ctr">
                <a:lnSpc>
                  <a:spcPts val="1680"/>
                </a:lnSpc>
              </a:pPr>
              <a:endParaRPr sz="1200"/>
            </a:p>
          </p:txBody>
        </p:sp>
      </p:grpSp>
      <p:grpSp>
        <p:nvGrpSpPr>
          <p:cNvPr id="27" name="Group 27"/>
          <p:cNvGrpSpPr/>
          <p:nvPr/>
        </p:nvGrpSpPr>
        <p:grpSpPr>
          <a:xfrm>
            <a:off x="6210508" y="3268422"/>
            <a:ext cx="830993" cy="830993"/>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FA"/>
            </a:solidFill>
          </p:spPr>
        </p:sp>
        <p:sp>
          <p:nvSpPr>
            <p:cNvPr id="29" name="TextBox 29"/>
            <p:cNvSpPr txBox="1"/>
            <p:nvPr/>
          </p:nvSpPr>
          <p:spPr>
            <a:xfrm>
              <a:off x="76200" y="38100"/>
              <a:ext cx="660400" cy="698500"/>
            </a:xfrm>
            <a:prstGeom prst="rect">
              <a:avLst/>
            </a:prstGeom>
          </p:spPr>
          <p:txBody>
            <a:bodyPr lIns="33867" tIns="33867" rIns="33867" bIns="33867" rtlCol="0" anchor="ctr"/>
            <a:lstStyle/>
            <a:p>
              <a:pPr algn="ctr">
                <a:lnSpc>
                  <a:spcPts val="1680"/>
                </a:lnSpc>
              </a:pPr>
              <a:endParaRPr sz="1200"/>
            </a:p>
          </p:txBody>
        </p:sp>
      </p:grpSp>
      <p:grpSp>
        <p:nvGrpSpPr>
          <p:cNvPr id="30" name="Group 30"/>
          <p:cNvGrpSpPr/>
          <p:nvPr/>
        </p:nvGrpSpPr>
        <p:grpSpPr>
          <a:xfrm>
            <a:off x="6097049" y="4346901"/>
            <a:ext cx="4471627" cy="1005456"/>
            <a:chOff x="0" y="0"/>
            <a:chExt cx="2210012" cy="496926"/>
          </a:xfrm>
        </p:grpSpPr>
        <p:sp>
          <p:nvSpPr>
            <p:cNvPr id="31" name="Freeform 31"/>
            <p:cNvSpPr/>
            <p:nvPr/>
          </p:nvSpPr>
          <p:spPr>
            <a:xfrm>
              <a:off x="203200" y="-398"/>
              <a:ext cx="1803612" cy="497723"/>
            </a:xfrm>
            <a:custGeom>
              <a:avLst/>
              <a:gdLst/>
              <a:ahLst/>
              <a:cxnLst/>
              <a:rect l="l" t="t" r="r" b="b"/>
              <a:pathLst>
                <a:path w="1803612" h="497723">
                  <a:moveTo>
                    <a:pt x="1803612" y="398"/>
                  </a:moveTo>
                  <a:cubicBezTo>
                    <a:pt x="1714580" y="0"/>
                    <a:pt x="1632140" y="47269"/>
                    <a:pt x="1587509" y="124308"/>
                  </a:cubicBezTo>
                  <a:cubicBezTo>
                    <a:pt x="1542877" y="201346"/>
                    <a:pt x="1542877" y="296376"/>
                    <a:pt x="1587509" y="373415"/>
                  </a:cubicBezTo>
                  <a:cubicBezTo>
                    <a:pt x="1632140" y="450453"/>
                    <a:pt x="1714580" y="497723"/>
                    <a:pt x="1803612" y="497324"/>
                  </a:cubicBezTo>
                  <a:lnTo>
                    <a:pt x="0" y="497324"/>
                  </a:lnTo>
                  <a:cubicBezTo>
                    <a:pt x="89032" y="497723"/>
                    <a:pt x="171472" y="450453"/>
                    <a:pt x="216103" y="373415"/>
                  </a:cubicBezTo>
                  <a:cubicBezTo>
                    <a:pt x="260735" y="296376"/>
                    <a:pt x="260735" y="201346"/>
                    <a:pt x="216103" y="124308"/>
                  </a:cubicBezTo>
                  <a:cubicBezTo>
                    <a:pt x="171472" y="47269"/>
                    <a:pt x="89032" y="0"/>
                    <a:pt x="0" y="398"/>
                  </a:cubicBezTo>
                  <a:close/>
                </a:path>
              </a:pathLst>
            </a:custGeom>
            <a:solidFill>
              <a:srgbClr val="0099BF"/>
            </a:solidFill>
          </p:spPr>
        </p:sp>
        <p:sp>
          <p:nvSpPr>
            <p:cNvPr id="32" name="TextBox 32"/>
            <p:cNvSpPr txBox="1"/>
            <p:nvPr/>
          </p:nvSpPr>
          <p:spPr>
            <a:xfrm>
              <a:off x="0" y="-38100"/>
              <a:ext cx="812800" cy="444500"/>
            </a:xfrm>
            <a:prstGeom prst="rect">
              <a:avLst/>
            </a:prstGeom>
          </p:spPr>
          <p:txBody>
            <a:bodyPr lIns="33867" tIns="33867" rIns="33867" bIns="33867" rtlCol="0" anchor="ctr"/>
            <a:lstStyle/>
            <a:p>
              <a:pPr algn="ctr">
                <a:lnSpc>
                  <a:spcPts val="1680"/>
                </a:lnSpc>
              </a:pPr>
              <a:endParaRPr sz="1200"/>
            </a:p>
          </p:txBody>
        </p:sp>
      </p:grpSp>
      <p:grpSp>
        <p:nvGrpSpPr>
          <p:cNvPr id="33" name="Group 33"/>
          <p:cNvGrpSpPr/>
          <p:nvPr/>
        </p:nvGrpSpPr>
        <p:grpSpPr>
          <a:xfrm>
            <a:off x="6210508" y="4434134"/>
            <a:ext cx="830993" cy="830993"/>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C648A"/>
            </a:solidFill>
          </p:spPr>
        </p:sp>
        <p:sp>
          <p:nvSpPr>
            <p:cNvPr id="35" name="TextBox 35"/>
            <p:cNvSpPr txBox="1"/>
            <p:nvPr/>
          </p:nvSpPr>
          <p:spPr>
            <a:xfrm>
              <a:off x="76200" y="38100"/>
              <a:ext cx="660400" cy="698500"/>
            </a:xfrm>
            <a:prstGeom prst="rect">
              <a:avLst/>
            </a:prstGeom>
          </p:spPr>
          <p:txBody>
            <a:bodyPr lIns="33867" tIns="33867" rIns="33867" bIns="33867" rtlCol="0" anchor="ctr"/>
            <a:lstStyle/>
            <a:p>
              <a:pPr algn="ctr">
                <a:lnSpc>
                  <a:spcPts val="1680"/>
                </a:lnSpc>
              </a:pPr>
              <a:endParaRPr sz="1200"/>
            </a:p>
          </p:txBody>
        </p:sp>
      </p:grpSp>
      <p:sp>
        <p:nvSpPr>
          <p:cNvPr id="36" name="TextBox 36"/>
          <p:cNvSpPr txBox="1"/>
          <p:nvPr/>
        </p:nvSpPr>
        <p:spPr>
          <a:xfrm>
            <a:off x="1471710" y="3207248"/>
            <a:ext cx="419155" cy="1643720"/>
          </a:xfrm>
          <a:prstGeom prst="rect">
            <a:avLst/>
          </a:prstGeom>
        </p:spPr>
        <p:txBody>
          <a:bodyPr lIns="0" tIns="0" rIns="0" bIns="0" rtlCol="0" anchor="t">
            <a:spAutoFit/>
          </a:bodyPr>
          <a:lstStyle/>
          <a:p>
            <a:pPr algn="ctr">
              <a:lnSpc>
                <a:spcPts val="6717"/>
              </a:lnSpc>
            </a:pPr>
            <a:r>
              <a:rPr lang="en-US" sz="4797">
                <a:solidFill>
                  <a:srgbClr val="FFFFFF"/>
                </a:solidFill>
                <a:latin typeface="Montserrat Extra-Bold" panose="00000900000000000000"/>
              </a:rPr>
              <a:t>1.</a:t>
            </a:r>
          </a:p>
        </p:txBody>
      </p:sp>
      <p:sp>
        <p:nvSpPr>
          <p:cNvPr id="37" name="TextBox 37"/>
          <p:cNvSpPr txBox="1"/>
          <p:nvPr/>
        </p:nvSpPr>
        <p:spPr>
          <a:xfrm>
            <a:off x="1368750" y="4476649"/>
            <a:ext cx="625074" cy="784510"/>
          </a:xfrm>
          <a:prstGeom prst="rect">
            <a:avLst/>
          </a:prstGeom>
        </p:spPr>
        <p:txBody>
          <a:bodyPr lIns="0" tIns="0" rIns="0" bIns="0" rtlCol="0" anchor="t">
            <a:spAutoFit/>
          </a:bodyPr>
          <a:lstStyle/>
          <a:p>
            <a:pPr algn="ctr">
              <a:lnSpc>
                <a:spcPts val="6717"/>
              </a:lnSpc>
            </a:pPr>
            <a:r>
              <a:rPr lang="en-US" sz="4797">
                <a:solidFill>
                  <a:srgbClr val="FFFFFF"/>
                </a:solidFill>
                <a:latin typeface="Montserrat Extra-Bold" panose="00000900000000000000"/>
              </a:rPr>
              <a:t>2.</a:t>
            </a:r>
          </a:p>
        </p:txBody>
      </p:sp>
      <p:sp>
        <p:nvSpPr>
          <p:cNvPr id="38" name="TextBox 38"/>
          <p:cNvSpPr txBox="1"/>
          <p:nvPr/>
        </p:nvSpPr>
        <p:spPr>
          <a:xfrm>
            <a:off x="6313468" y="3229566"/>
            <a:ext cx="625074" cy="784510"/>
          </a:xfrm>
          <a:prstGeom prst="rect">
            <a:avLst/>
          </a:prstGeom>
        </p:spPr>
        <p:txBody>
          <a:bodyPr lIns="0" tIns="0" rIns="0" bIns="0" rtlCol="0" anchor="t">
            <a:spAutoFit/>
          </a:bodyPr>
          <a:lstStyle/>
          <a:p>
            <a:pPr algn="ctr">
              <a:lnSpc>
                <a:spcPts val="6717"/>
              </a:lnSpc>
            </a:pPr>
            <a:r>
              <a:rPr lang="en-US" sz="4797">
                <a:solidFill>
                  <a:srgbClr val="FFFFFF"/>
                </a:solidFill>
                <a:latin typeface="Montserrat Extra-Bold" panose="00000900000000000000"/>
              </a:rPr>
              <a:t>3.</a:t>
            </a:r>
          </a:p>
        </p:txBody>
      </p:sp>
      <p:sp>
        <p:nvSpPr>
          <p:cNvPr id="39" name="TextBox 39"/>
          <p:cNvSpPr txBox="1"/>
          <p:nvPr/>
        </p:nvSpPr>
        <p:spPr>
          <a:xfrm>
            <a:off x="6313468" y="4397457"/>
            <a:ext cx="625074" cy="784510"/>
          </a:xfrm>
          <a:prstGeom prst="rect">
            <a:avLst/>
          </a:prstGeom>
        </p:spPr>
        <p:txBody>
          <a:bodyPr lIns="0" tIns="0" rIns="0" bIns="0" rtlCol="0" anchor="t">
            <a:spAutoFit/>
          </a:bodyPr>
          <a:lstStyle/>
          <a:p>
            <a:pPr algn="ctr">
              <a:lnSpc>
                <a:spcPts val="6717"/>
              </a:lnSpc>
            </a:pPr>
            <a:r>
              <a:rPr lang="en-US" sz="4797">
                <a:solidFill>
                  <a:srgbClr val="FFFFFF"/>
                </a:solidFill>
                <a:latin typeface="Montserrat Extra-Bold" panose="00000900000000000000"/>
              </a:rPr>
              <a:t>4.</a:t>
            </a:r>
          </a:p>
        </p:txBody>
      </p:sp>
      <p:sp>
        <p:nvSpPr>
          <p:cNvPr id="40" name="TextBox 40"/>
          <p:cNvSpPr txBox="1"/>
          <p:nvPr/>
        </p:nvSpPr>
        <p:spPr>
          <a:xfrm>
            <a:off x="2447956" y="3443402"/>
            <a:ext cx="3865513" cy="455125"/>
          </a:xfrm>
          <a:prstGeom prst="rect">
            <a:avLst/>
          </a:prstGeom>
        </p:spPr>
        <p:txBody>
          <a:bodyPr lIns="0" tIns="0" rIns="0" bIns="0" rtlCol="0" anchor="t">
            <a:spAutoFit/>
          </a:bodyPr>
          <a:lstStyle/>
          <a:p>
            <a:pPr>
              <a:lnSpc>
                <a:spcPts val="3697"/>
              </a:lnSpc>
            </a:pPr>
            <a:r>
              <a:rPr lang="en-US" sz="2933" spc="-59">
                <a:solidFill>
                  <a:srgbClr val="000000"/>
                </a:solidFill>
                <a:latin typeface="Open Sauce Bold" panose="00000800000000000000"/>
              </a:rPr>
              <a:t>Public library</a:t>
            </a:r>
          </a:p>
        </p:txBody>
      </p:sp>
      <p:sp>
        <p:nvSpPr>
          <p:cNvPr id="41" name="TextBox 41"/>
          <p:cNvSpPr txBox="1"/>
          <p:nvPr/>
        </p:nvSpPr>
        <p:spPr>
          <a:xfrm>
            <a:off x="2489818" y="4690485"/>
            <a:ext cx="3865513" cy="455125"/>
          </a:xfrm>
          <a:prstGeom prst="rect">
            <a:avLst/>
          </a:prstGeom>
        </p:spPr>
        <p:txBody>
          <a:bodyPr lIns="0" tIns="0" rIns="0" bIns="0" rtlCol="0" anchor="t">
            <a:spAutoFit/>
          </a:bodyPr>
          <a:lstStyle/>
          <a:p>
            <a:pPr>
              <a:lnSpc>
                <a:spcPts val="3697"/>
              </a:lnSpc>
            </a:pPr>
            <a:r>
              <a:rPr lang="en-US" sz="2933" spc="-59">
                <a:solidFill>
                  <a:srgbClr val="000000"/>
                </a:solidFill>
                <a:latin typeface="Open Sauce Bold" panose="00000800000000000000"/>
              </a:rPr>
              <a:t>Special library</a:t>
            </a:r>
          </a:p>
        </p:txBody>
      </p:sp>
      <p:sp>
        <p:nvSpPr>
          <p:cNvPr id="42" name="TextBox 42"/>
          <p:cNvSpPr txBox="1"/>
          <p:nvPr/>
        </p:nvSpPr>
        <p:spPr>
          <a:xfrm>
            <a:off x="7390752" y="3444271"/>
            <a:ext cx="3865513" cy="455125"/>
          </a:xfrm>
          <a:prstGeom prst="rect">
            <a:avLst/>
          </a:prstGeom>
        </p:spPr>
        <p:txBody>
          <a:bodyPr lIns="0" tIns="0" rIns="0" bIns="0" rtlCol="0" anchor="t">
            <a:spAutoFit/>
          </a:bodyPr>
          <a:lstStyle/>
          <a:p>
            <a:pPr>
              <a:lnSpc>
                <a:spcPts val="3697"/>
              </a:lnSpc>
            </a:pPr>
            <a:r>
              <a:rPr lang="en-US" sz="2933" spc="-59">
                <a:solidFill>
                  <a:srgbClr val="000000"/>
                </a:solidFill>
                <a:latin typeface="Open Sauce Bold" panose="00000800000000000000"/>
              </a:rPr>
              <a:t>School library</a:t>
            </a:r>
          </a:p>
        </p:txBody>
      </p:sp>
      <p:sp>
        <p:nvSpPr>
          <p:cNvPr id="43" name="TextBox 43"/>
          <p:cNvSpPr txBox="1"/>
          <p:nvPr/>
        </p:nvSpPr>
        <p:spPr>
          <a:xfrm>
            <a:off x="7297446" y="4609982"/>
            <a:ext cx="3865513" cy="455125"/>
          </a:xfrm>
          <a:prstGeom prst="rect">
            <a:avLst/>
          </a:prstGeom>
        </p:spPr>
        <p:txBody>
          <a:bodyPr lIns="0" tIns="0" rIns="0" bIns="0" rtlCol="0" anchor="t">
            <a:spAutoFit/>
          </a:bodyPr>
          <a:lstStyle/>
          <a:p>
            <a:pPr>
              <a:lnSpc>
                <a:spcPts val="3697"/>
              </a:lnSpc>
            </a:pPr>
            <a:r>
              <a:rPr lang="en-US" sz="2933" spc="-59">
                <a:solidFill>
                  <a:srgbClr val="000000"/>
                </a:solidFill>
                <a:latin typeface="Open Sauce Bold" panose="00000800000000000000"/>
              </a:rPr>
              <a:t> Academic library</a:t>
            </a:r>
          </a:p>
        </p:txBody>
      </p:sp>
      <p:pic>
        <p:nvPicPr>
          <p:cNvPr id="44" name="Picture 1" descr="Picture 1">
            <a:extLst>
              <a:ext uri="{FF2B5EF4-FFF2-40B4-BE49-F238E27FC236}">
                <a16:creationId xmlns:a16="http://schemas.microsoft.com/office/drawing/2014/main" id="{A0A6CB03-1EDC-E6BF-292A-6333EF323148}"/>
              </a:ext>
            </a:extLst>
          </p:cNvPr>
          <p:cNvPicPr>
            <a:picLocks noChangeAspect="1"/>
          </p:cNvPicPr>
          <p:nvPr/>
        </p:nvPicPr>
        <p:blipFill>
          <a:blip r:embed="rId14"/>
          <a:stretch>
            <a:fillRect/>
          </a:stretch>
        </p:blipFill>
        <p:spPr>
          <a:xfrm>
            <a:off x="832688" y="289517"/>
            <a:ext cx="1415007" cy="592702"/>
          </a:xfrm>
          <a:prstGeom prst="rect">
            <a:avLst/>
          </a:prstGeom>
          <a:ln w="12700">
            <a:miter lim="400000"/>
            <a:headEnd/>
            <a:tailEnd/>
          </a:ln>
        </p:spPr>
      </p:pic>
      <p:pic>
        <p:nvPicPr>
          <p:cNvPr id="45" name="Picture 8" descr="Picture 8">
            <a:extLst>
              <a:ext uri="{FF2B5EF4-FFF2-40B4-BE49-F238E27FC236}">
                <a16:creationId xmlns:a16="http://schemas.microsoft.com/office/drawing/2014/main" id="{D9E3E4C2-384D-D5E3-FBC9-3D7BC1D63F8D}"/>
              </a:ext>
            </a:extLst>
          </p:cNvPr>
          <p:cNvPicPr>
            <a:picLocks noChangeAspect="1"/>
          </p:cNvPicPr>
          <p:nvPr/>
        </p:nvPicPr>
        <p:blipFill>
          <a:blip r:embed="rId15"/>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3276139"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Public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libraries</a:t>
            </a:r>
          </a:p>
        </p:txBody>
      </p:sp>
      <p:sp>
        <p:nvSpPr>
          <p:cNvPr id="10" name="TextBox 10"/>
          <p:cNvSpPr txBox="1"/>
          <p:nvPr/>
        </p:nvSpPr>
        <p:spPr>
          <a:xfrm>
            <a:off x="1299932" y="2881029"/>
            <a:ext cx="9114989" cy="3330848"/>
          </a:xfrm>
          <a:prstGeom prst="rect">
            <a:avLst/>
          </a:prstGeom>
        </p:spPr>
        <p:txBody>
          <a:bodyPr lIns="0" tIns="0" rIns="0" bIns="0" rtlCol="0" anchor="t">
            <a:spAutoFit/>
          </a:bodyPr>
          <a:lstStyle/>
          <a:p>
            <a:pPr algn="just">
              <a:lnSpc>
                <a:spcPts val="2857"/>
              </a:lnSpc>
            </a:pPr>
            <a:r>
              <a:rPr lang="en-US" sz="2267" spc="-45">
                <a:solidFill>
                  <a:srgbClr val="000000"/>
                </a:solidFill>
                <a:latin typeface="Open Sauce" panose="00000500000000000000"/>
              </a:rPr>
              <a:t>serve communities of all sizes and types. </a:t>
            </a:r>
          </a:p>
          <a:p>
            <a:pPr algn="just">
              <a:lnSpc>
                <a:spcPts val="2857"/>
              </a:lnSpc>
            </a:pPr>
            <a:r>
              <a:rPr lang="en-US" sz="2267" spc="-45">
                <a:solidFill>
                  <a:srgbClr val="000000"/>
                </a:solidFill>
                <a:latin typeface="Open Sauce" panose="00000500000000000000"/>
              </a:rPr>
              <a:t>Wherever you live, there's bound to be a local public library nearby! </a:t>
            </a:r>
          </a:p>
          <a:p>
            <a:pPr algn="just">
              <a:lnSpc>
                <a:spcPts val="2857"/>
              </a:lnSpc>
            </a:pPr>
            <a:endParaRPr lang="en-US" sz="2267" spc="-45">
              <a:solidFill>
                <a:srgbClr val="000000"/>
              </a:solidFill>
              <a:latin typeface="Open Sauce" panose="00000500000000000000"/>
            </a:endParaRPr>
          </a:p>
          <a:p>
            <a:pPr algn="just">
              <a:lnSpc>
                <a:spcPts val="2857"/>
              </a:lnSpc>
            </a:pPr>
            <a:r>
              <a:rPr lang="en-US" sz="2267" spc="-45">
                <a:solidFill>
                  <a:srgbClr val="000000"/>
                </a:solidFill>
                <a:latin typeface="Open Sauce" panose="00000500000000000000"/>
              </a:rPr>
              <a:t>As the name implies, public libraries serve the general public, "from cradle to grave" as more than one public librarian has been heard to say. </a:t>
            </a:r>
          </a:p>
          <a:p>
            <a:pPr algn="just">
              <a:lnSpc>
                <a:spcPts val="2857"/>
              </a:lnSpc>
            </a:pPr>
            <a:endParaRPr lang="en-US" sz="2267" spc="-45">
              <a:solidFill>
                <a:srgbClr val="000000"/>
              </a:solidFill>
              <a:latin typeface="Open Sauce" panose="00000500000000000000"/>
            </a:endParaRPr>
          </a:p>
          <a:p>
            <a:pPr algn="just">
              <a:lnSpc>
                <a:spcPts val="2857"/>
              </a:lnSpc>
            </a:pPr>
            <a:r>
              <a:rPr lang="en-US" sz="2267" spc="-45">
                <a:solidFill>
                  <a:srgbClr val="000000"/>
                </a:solidFill>
                <a:latin typeface="Open Sauce" panose="00000500000000000000"/>
              </a:rPr>
              <a:t>Public libraries often have departments that focus on areas of service, such as youth, teens and adults. </a:t>
            </a:r>
          </a:p>
          <a:p>
            <a:pPr algn="just">
              <a:lnSpc>
                <a:spcPts val="2857"/>
              </a:lnSpc>
            </a:pPr>
            <a:endParaRPr lang="en-US" sz="2267" spc="-45">
              <a:solidFill>
                <a:srgbClr val="000000"/>
              </a:solidFill>
              <a:latin typeface="Open Sauce" panose="00000500000000000000"/>
            </a:endParaRPr>
          </a:p>
        </p:txBody>
      </p:sp>
      <p:pic>
        <p:nvPicPr>
          <p:cNvPr id="11" name="Picture 11"/>
          <p:cNvPicPr>
            <a:picLocks noChangeAspect="1"/>
          </p:cNvPicPr>
          <p:nvPr/>
        </p:nvPicPr>
        <p:blipFill>
          <a:blip r:embed="rId11">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12">
            <a:alphaModFix amt="9999"/>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D9CA6BA8-0D31-7213-EB97-4536BB7F1BF1}"/>
              </a:ext>
            </a:extLst>
          </p:cNvPr>
          <p:cNvPicPr>
            <a:picLocks noChangeAspect="1"/>
          </p:cNvPicPr>
          <p:nvPr/>
        </p:nvPicPr>
        <p:blipFill>
          <a:blip r:embed="rId14"/>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9211E5CC-C221-1405-317E-9B474E012411}"/>
              </a:ext>
            </a:extLst>
          </p:cNvPr>
          <p:cNvPicPr>
            <a:picLocks noChangeAspect="1"/>
          </p:cNvPicPr>
          <p:nvPr/>
        </p:nvPicPr>
        <p:blipFill>
          <a:blip r:embed="rId15"/>
          <a:stretch>
            <a:fillRect/>
          </a:stretch>
        </p:blipFill>
        <p:spPr>
          <a:xfrm>
            <a:off x="5181600" y="201020"/>
            <a:ext cx="2261062" cy="687204"/>
          </a:xfrm>
          <a:prstGeom prst="rect">
            <a:avLst/>
          </a:prstGeom>
          <a:ln w="12700">
            <a:miter lim="4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1047822" y="5632971"/>
            <a:ext cx="1730587" cy="2003574"/>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9932" y="2484334"/>
            <a:ext cx="112209" cy="112209"/>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3427" y="2484334"/>
            <a:ext cx="112209" cy="11220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26490" y="2484334"/>
            <a:ext cx="112209" cy="112209"/>
          </a:xfrm>
          <a:prstGeom prst="rect">
            <a:avLst/>
          </a:prstGeom>
        </p:spPr>
      </p:pic>
      <p:sp>
        <p:nvSpPr>
          <p:cNvPr id="8" name="TextBox 8"/>
          <p:cNvSpPr txBox="1"/>
          <p:nvPr/>
        </p:nvSpPr>
        <p:spPr>
          <a:xfrm>
            <a:off x="1299932" y="931412"/>
            <a:ext cx="3276139" cy="655436"/>
          </a:xfrm>
          <a:prstGeom prst="rect">
            <a:avLst/>
          </a:prstGeom>
        </p:spPr>
        <p:txBody>
          <a:bodyPr lIns="0" tIns="0" rIns="0" bIns="0" rtlCol="0" anchor="t">
            <a:spAutoFit/>
          </a:bodyPr>
          <a:lstStyle/>
          <a:p>
            <a:pPr>
              <a:lnSpc>
                <a:spcPts val="5600"/>
              </a:lnSpc>
            </a:pPr>
            <a:r>
              <a:rPr lang="en-US" sz="4000" spc="-80">
                <a:solidFill>
                  <a:srgbClr val="000000"/>
                </a:solidFill>
                <a:latin typeface="Oswald Bold" panose="00000800000000000000"/>
              </a:rPr>
              <a:t>Special  </a:t>
            </a:r>
          </a:p>
        </p:txBody>
      </p:sp>
      <p:sp>
        <p:nvSpPr>
          <p:cNvPr id="9" name="TextBox 9"/>
          <p:cNvSpPr txBox="1"/>
          <p:nvPr/>
        </p:nvSpPr>
        <p:spPr>
          <a:xfrm>
            <a:off x="1299932" y="1541012"/>
            <a:ext cx="3764889" cy="655436"/>
          </a:xfrm>
          <a:prstGeom prst="rect">
            <a:avLst/>
          </a:prstGeom>
        </p:spPr>
        <p:txBody>
          <a:bodyPr lIns="0" tIns="0" rIns="0" bIns="0" rtlCol="0" anchor="t">
            <a:spAutoFit/>
          </a:bodyPr>
          <a:lstStyle/>
          <a:p>
            <a:pPr>
              <a:lnSpc>
                <a:spcPts val="5600"/>
              </a:lnSpc>
            </a:pPr>
            <a:r>
              <a:rPr lang="en-US" sz="4000" spc="-80">
                <a:solidFill>
                  <a:srgbClr val="00809B"/>
                </a:solidFill>
                <a:latin typeface="Oswald Bold" panose="00000800000000000000"/>
              </a:rPr>
              <a:t>libraries</a:t>
            </a:r>
          </a:p>
        </p:txBody>
      </p:sp>
      <p:sp>
        <p:nvSpPr>
          <p:cNvPr id="10" name="TextBox 10"/>
          <p:cNvSpPr txBox="1"/>
          <p:nvPr/>
        </p:nvSpPr>
        <p:spPr>
          <a:xfrm>
            <a:off x="1299932" y="2881029"/>
            <a:ext cx="9114989" cy="2958952"/>
          </a:xfrm>
          <a:prstGeom prst="rect">
            <a:avLst/>
          </a:prstGeom>
        </p:spPr>
        <p:txBody>
          <a:bodyPr lIns="0" tIns="0" rIns="0" bIns="0" rtlCol="0" anchor="t">
            <a:spAutoFit/>
          </a:bodyPr>
          <a:lstStyle/>
          <a:p>
            <a:pPr algn="just">
              <a:lnSpc>
                <a:spcPts val="2857"/>
              </a:lnSpc>
            </a:pPr>
            <a:r>
              <a:rPr lang="en-US" sz="2267" spc="-45">
                <a:solidFill>
                  <a:srgbClr val="000000"/>
                </a:solidFill>
                <a:latin typeface="Open Sauce" panose="00000500000000000000"/>
              </a:rPr>
              <a:t>Offer unique opportunities to work in a specialized environment of interest, such as </a:t>
            </a:r>
            <a:r>
              <a:rPr lang="en-US" sz="2267" spc="-45">
                <a:solidFill>
                  <a:srgbClr val="000000"/>
                </a:solidFill>
                <a:latin typeface="Open Sauce Bold" panose="00000800000000000000"/>
              </a:rPr>
              <a:t>corporations, hospitals, the military, museums, private businesses, and the government.</a:t>
            </a:r>
            <a:r>
              <a:rPr lang="en-US" sz="2267" spc="-45">
                <a:solidFill>
                  <a:srgbClr val="000000"/>
                </a:solidFill>
                <a:latin typeface="Open Sauce" panose="00000500000000000000"/>
              </a:rPr>
              <a:t> </a:t>
            </a:r>
          </a:p>
          <a:p>
            <a:pPr algn="just">
              <a:lnSpc>
                <a:spcPts val="2857"/>
              </a:lnSpc>
            </a:pPr>
            <a:endParaRPr lang="en-US" sz="2267" spc="-45">
              <a:solidFill>
                <a:srgbClr val="000000"/>
              </a:solidFill>
              <a:latin typeface="Open Sauce" panose="00000500000000000000"/>
            </a:endParaRPr>
          </a:p>
          <a:p>
            <a:pPr algn="just">
              <a:lnSpc>
                <a:spcPts val="2857"/>
              </a:lnSpc>
            </a:pPr>
            <a:r>
              <a:rPr lang="en-US" sz="2267" spc="-45">
                <a:solidFill>
                  <a:srgbClr val="000000"/>
                </a:solidFill>
                <a:latin typeface="Open Sauce" panose="00000500000000000000"/>
              </a:rPr>
              <a:t>Special libraries can serve particular populations, such as the blind and physically handicapped, while others are dedicated to special collections, such as </a:t>
            </a:r>
            <a:r>
              <a:rPr lang="en-US" sz="2267" spc="-45">
                <a:solidFill>
                  <a:srgbClr val="000000"/>
                </a:solidFill>
                <a:latin typeface="Open Sauce Bold" panose="00000800000000000000"/>
              </a:rPr>
              <a:t>the Library of Congress or a presidential library.</a:t>
            </a:r>
          </a:p>
          <a:p>
            <a:pPr algn="just">
              <a:lnSpc>
                <a:spcPts val="2857"/>
              </a:lnSpc>
            </a:pPr>
            <a:endParaRPr lang="en-US" sz="2267" spc="-45">
              <a:solidFill>
                <a:srgbClr val="000000"/>
              </a:solidFill>
              <a:latin typeface="Open Sauce Bold" panose="00000800000000000000"/>
            </a:endParaRPr>
          </a:p>
        </p:txBody>
      </p:sp>
      <p:pic>
        <p:nvPicPr>
          <p:cNvPr id="11" name="Picture 11"/>
          <p:cNvPicPr>
            <a:picLocks noChangeAspect="1"/>
          </p:cNvPicPr>
          <p:nvPr/>
        </p:nvPicPr>
        <p:blipFill>
          <a:blip r:embed="rId11">
            <a:alphaModFix amt="9999"/>
          </a:blip>
          <a:srcRect/>
          <a:stretch>
            <a:fillRect/>
          </a:stretch>
        </p:blipFill>
        <p:spPr>
          <a:xfrm>
            <a:off x="-1194394" y="5181726"/>
            <a:ext cx="2044447" cy="1681558"/>
          </a:xfrm>
          <a:prstGeom prst="rect">
            <a:avLst/>
          </a:prstGeom>
        </p:spPr>
      </p:pic>
      <p:pic>
        <p:nvPicPr>
          <p:cNvPr id="12" name="Picture 12"/>
          <p:cNvPicPr>
            <a:picLocks noChangeAspect="1"/>
          </p:cNvPicPr>
          <p:nvPr/>
        </p:nvPicPr>
        <p:blipFill>
          <a:blip r:embed="rId12">
            <a:alphaModFix amt="9999"/>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882550" y="685800"/>
            <a:ext cx="1403265" cy="1403265"/>
          </a:xfrm>
          <a:prstGeom prst="rect">
            <a:avLst/>
          </a:prstGeom>
        </p:spPr>
      </p:pic>
      <p:pic>
        <p:nvPicPr>
          <p:cNvPr id="13" name="Picture 1" descr="Picture 1">
            <a:extLst>
              <a:ext uri="{FF2B5EF4-FFF2-40B4-BE49-F238E27FC236}">
                <a16:creationId xmlns:a16="http://schemas.microsoft.com/office/drawing/2014/main" id="{FC75E0A1-93FB-FBDF-8BAC-D34D03587257}"/>
              </a:ext>
            </a:extLst>
          </p:cNvPr>
          <p:cNvPicPr>
            <a:picLocks noChangeAspect="1"/>
          </p:cNvPicPr>
          <p:nvPr/>
        </p:nvPicPr>
        <p:blipFill>
          <a:blip r:embed="rId14"/>
          <a:stretch>
            <a:fillRect/>
          </a:stretch>
        </p:blipFill>
        <p:spPr>
          <a:xfrm>
            <a:off x="832688" y="289517"/>
            <a:ext cx="1415007" cy="592702"/>
          </a:xfrm>
          <a:prstGeom prst="rect">
            <a:avLst/>
          </a:prstGeom>
          <a:ln w="12700">
            <a:miter lim="400000"/>
            <a:headEnd/>
            <a:tailEnd/>
          </a:ln>
        </p:spPr>
      </p:pic>
      <p:pic>
        <p:nvPicPr>
          <p:cNvPr id="14" name="Picture 8" descr="Picture 8">
            <a:extLst>
              <a:ext uri="{FF2B5EF4-FFF2-40B4-BE49-F238E27FC236}">
                <a16:creationId xmlns:a16="http://schemas.microsoft.com/office/drawing/2014/main" id="{1B551B10-4FAC-819E-D005-02FB5260C35C}"/>
              </a:ext>
            </a:extLst>
          </p:cNvPr>
          <p:cNvPicPr>
            <a:picLocks noChangeAspect="1"/>
          </p:cNvPicPr>
          <p:nvPr/>
        </p:nvPicPr>
        <p:blipFill>
          <a:blip r:embed="rId15"/>
          <a:stretch>
            <a:fillRect/>
          </a:stretch>
        </p:blipFill>
        <p:spPr>
          <a:xfrm>
            <a:off x="5181600" y="201020"/>
            <a:ext cx="2261062" cy="687204"/>
          </a:xfrm>
          <a:prstGeom prst="rect">
            <a:avLst/>
          </a:prstGeom>
          <a:ln w="12700">
            <a:miter lim="4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2506</Words>
  <Application>Microsoft Office PowerPoint</Application>
  <PresentationFormat>Widescreen</PresentationFormat>
  <Paragraphs>292</Paragraphs>
  <Slides>39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Arial</vt:lpstr>
      <vt:lpstr>Bebas Neue Cyrillic</vt:lpstr>
      <vt:lpstr>Calibri</vt:lpstr>
      <vt:lpstr>Calibri Light</vt:lpstr>
      <vt:lpstr>Cocomat Pro Bold</vt:lpstr>
      <vt:lpstr>Glacial Indifference</vt:lpstr>
      <vt:lpstr>Montserrat Extra-Bold</vt:lpstr>
      <vt:lpstr>Open Sauce</vt:lpstr>
      <vt:lpstr>Open Sauce Bold</vt:lpstr>
      <vt:lpstr>Open Sauce SemiBold</vt:lpstr>
      <vt:lpstr>Open Sauce SemiBold Bold</vt:lpstr>
      <vt:lpstr>Oswald Bold</vt:lpstr>
      <vt:lpstr>Poppins</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Sharaf A. Roble</dc:creator>
  <cp:lastModifiedBy>Sharaf A. Roble</cp:lastModifiedBy>
  <cp:revision>1</cp:revision>
  <dcterms:created xsi:type="dcterms:W3CDTF">2023-02-14T11:34:50Z</dcterms:created>
  <dcterms:modified xsi:type="dcterms:W3CDTF">2023-02-14T11:36:17Z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2023-02-14T11:35:25Z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fd53f528-4e16-45b1-b797-07a621ed1f7f</vt:lpwstr>
  </property>
  <property fmtid="{D5CDD505-2E9C-101B-9397-08002B2CF9AE}" pid="7" name="MSIP_Label_defa4170-0d19-0005-0004-bc88714345d2_ActionId">
    <vt:lpwstr>30057c89-77f2-4f2f-a51c-79f2af246af9</vt:lpwstr>
  </property>
  <property fmtid="{D5CDD505-2E9C-101B-9397-08002B2CF9AE}" pid="8" name="MSIP_Label_defa4170-0d19-0005-0004-bc88714345d2_ContentBits">
    <vt:lpwstr>0</vt:lpwstr>
  </property>
</Properties>
</file>