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3300"/>
            </a:gs>
            <a:gs pos="100000">
              <a:srgbClr val="471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D0F783B1-9CCA-41C0-A007-1F3140D3486B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39512129-88F2-469E-9710-950A99D9E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l.qa/en/about/qnl-brochures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youtube.com/watch?v=-EK4bjKxK2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balancecareers.com/library-careers-52586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n1CWn3RRA" TargetMode="External"/><Relationship Id="rId2" Type="http://schemas.openxmlformats.org/officeDocument/2006/relationships/hyperlink" Target="https://www.youtube.com/watch?v=mLCVQ2XIW_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P1idRZs_w4" TargetMode="External"/><Relationship Id="rId4" Type="http://schemas.openxmlformats.org/officeDocument/2006/relationships/hyperlink" Target="https://www.youtube.com/watch?v=xHJpynvNYk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16&amp;v=JZtJMbRtG4s&amp;feature=emb_log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a.gov.au/collections" TargetMode="External"/><Relationship Id="rId2" Type="http://schemas.openxmlformats.org/officeDocument/2006/relationships/hyperlink" Target="https://web.nli.org.il/sites/nli/English/collections/Pages/default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ln.gov.ng/open-dept?pgid=CDTS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Qatar National Library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https://www.youtube.com/watch?v=-EK4bjKxK2Q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https://www.qnl.qa/en/about/qnl-brochures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3 in 1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4875" y="1676401"/>
            <a:ext cx="3590925" cy="39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139700" h="139700" prst="divot"/>
          </a:sp3d>
        </p:spPr>
      </p:pic>
      <p:pic>
        <p:nvPicPr>
          <p:cNvPr id="6" name="Picture 5" descr="C:\Users\Ustaad\Pictures\OMA-Qatar-National-Library-Image-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76400"/>
            <a:ext cx="3648075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139700" h="139700" prst="divot"/>
          </a:sp3d>
        </p:spPr>
      </p:pic>
      <p:pic>
        <p:nvPicPr>
          <p:cNvPr id="5" name="Picture 4" descr="Picture 1">
            <a:extLst>
              <a:ext uri="{FF2B5EF4-FFF2-40B4-BE49-F238E27FC236}">
                <a16:creationId xmlns:a16="http://schemas.microsoft.com/office/drawing/2014/main" id="{F35BD5EF-94DB-A7DD-4EC1-389664C07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53099"/>
            <a:ext cx="1908369" cy="8890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" name="Picture 8" descr="Picture 8">
            <a:extLst>
              <a:ext uri="{FF2B5EF4-FFF2-40B4-BE49-F238E27FC236}">
                <a16:creationId xmlns:a16="http://schemas.microsoft.com/office/drawing/2014/main" id="{116899E0-8D40-A03E-C335-DAF80EEBD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42448"/>
            <a:ext cx="2133600" cy="103080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Legal Deposits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Bibliographic Control Services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Court Subpoena and Summons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Issuance of ISBN, ISSN, ISMN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Production of National Bibliography of Somalia (NBS)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Establish and maintain a Branch of the National Library of Somalia in each state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Readership Promotion Campaign (RPC)</a:t>
            </a:r>
          </a:p>
          <a:p>
            <a:r>
              <a:rPr lang="en-US" sz="2400" dirty="0">
                <a:solidFill>
                  <a:schemeClr val="bg1"/>
                </a:solidFill>
              </a:rPr>
              <a:t>Book Gifts and Exchanges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Virtual Library Services – ICT, Content Development, Internet Services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882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Provision of Reference and Document Delivery Services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Publication of Catalogues, Classification tools, indexes and Seminar Research Aids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Maintenance of Cataloguing Standards</a:t>
            </a:r>
          </a:p>
          <a:p>
            <a:r>
              <a:rPr lang="en-US" sz="2400" dirty="0">
                <a:solidFill>
                  <a:schemeClr val="bg1"/>
                </a:solidFill>
              </a:rPr>
              <a:t>E-Resources – </a:t>
            </a:r>
            <a:r>
              <a:rPr lang="en-US" sz="2400" dirty="0" err="1">
                <a:solidFill>
                  <a:schemeClr val="bg1"/>
                </a:solidFill>
              </a:rPr>
              <a:t>i.e</a:t>
            </a:r>
            <a:r>
              <a:rPr lang="en-US" sz="2400" dirty="0">
                <a:solidFill>
                  <a:schemeClr val="bg1"/>
                </a:solidFill>
              </a:rPr>
              <a:t> EBSCO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Promotion of Research in the field of Library and Information Science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Library Development, Consultancy and Technical Services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Exhibitions and Displays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Develop, Maintain and sustain the ONLINE NATIONAL UNION CATALOGUE (ONUC) and ONLINE PUBLIC ACCESS CATALOGUE (OPAC)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Staff qualification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https://www.thebalancecareers.com/library-careers-525868#librarians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333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National library as a National Pride and integrity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https://www.youtube.com/watch?v=mLCVQ2XIW_s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https://www.youtube.com/watch?v=eDn1CWn3RRA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https://www.youtube.com/watch?v=xHJpynvNYkU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https://www.youtube.com/watch?v=fP1idRZs_w4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8333" r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9707" y="4328650"/>
            <a:ext cx="168688" cy="224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495" y="4328650"/>
            <a:ext cx="168688" cy="224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0633" y="4328650"/>
            <a:ext cx="168688" cy="2249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7978" y="1702968"/>
            <a:ext cx="457267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59"/>
              </a:lnSpc>
            </a:pPr>
            <a:r>
              <a:rPr lang="en-US" sz="6500" spc="-129">
                <a:solidFill>
                  <a:srgbClr val="000000"/>
                </a:solidFill>
                <a:latin typeface="Oswald Bold"/>
              </a:rPr>
              <a:t>Thank You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5076644" y="2542856"/>
            <a:ext cx="1281197" cy="1977727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405607" y="1487034"/>
            <a:ext cx="4738393" cy="631785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11"/>
              <a:stretch>
                <a:fillRect t="-20049" b="-29950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234016" y="-3879980"/>
            <a:ext cx="5819969" cy="775995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7978" y="2724089"/>
            <a:ext cx="457267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59"/>
              </a:lnSpc>
            </a:pPr>
            <a:r>
              <a:rPr lang="en-US" sz="6500" spc="-129">
                <a:solidFill>
                  <a:srgbClr val="00809B"/>
                </a:solidFill>
                <a:latin typeface="Oswald Bold"/>
              </a:rPr>
              <a:t>for Listening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370473" y="0"/>
            <a:ext cx="2773527" cy="369803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41379" r="-8620"/>
              </a:stretch>
            </a:blipFill>
          </p:spPr>
        </p:sp>
      </p:grpSp>
      <p:pic>
        <p:nvPicPr>
          <p:cNvPr id="17" name="Picture 8" descr="Picture 8">
            <a:extLst>
              <a:ext uri="{FF2B5EF4-FFF2-40B4-BE49-F238E27FC236}">
                <a16:creationId xmlns:a16="http://schemas.microsoft.com/office/drawing/2014/main" id="{A8D8D3E5-510E-DBD1-D366-7138EED53C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5032" y="214561"/>
            <a:ext cx="2713906" cy="108931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59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3300"/>
            </a:gs>
            <a:gs pos="100000">
              <a:srgbClr val="471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Library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</a:t>
            </a:r>
          </a:p>
          <a:p>
            <a:r>
              <a:rPr lang="en-US" dirty="0">
                <a:solidFill>
                  <a:schemeClr val="bg1"/>
                </a:solidFill>
              </a:rPr>
              <a:t>Function</a:t>
            </a:r>
          </a:p>
          <a:p>
            <a:r>
              <a:rPr lang="en-US" dirty="0">
                <a:solidFill>
                  <a:schemeClr val="bg1"/>
                </a:solidFill>
              </a:rPr>
              <a:t>Collections</a:t>
            </a:r>
          </a:p>
          <a:p>
            <a:r>
              <a:rPr lang="en-US" dirty="0">
                <a:solidFill>
                  <a:schemeClr val="bg1"/>
                </a:solidFill>
              </a:rPr>
              <a:t>Departments/Divisions/service lines</a:t>
            </a:r>
          </a:p>
          <a:p>
            <a:r>
              <a:rPr lang="en-US" dirty="0">
                <a:solidFill>
                  <a:schemeClr val="bg1"/>
                </a:solidFill>
              </a:rPr>
              <a:t>Services</a:t>
            </a:r>
          </a:p>
          <a:p>
            <a:r>
              <a:rPr lang="en-US" dirty="0">
                <a:solidFill>
                  <a:schemeClr val="bg1"/>
                </a:solidFill>
              </a:rPr>
              <a:t>Staff qualification</a:t>
            </a:r>
          </a:p>
        </p:txBody>
      </p:sp>
      <p:pic>
        <p:nvPicPr>
          <p:cNvPr id="2" name="Picture 1" descr="Picture 1">
            <a:extLst>
              <a:ext uri="{FF2B5EF4-FFF2-40B4-BE49-F238E27FC236}">
                <a16:creationId xmlns:a16="http://schemas.microsoft.com/office/drawing/2014/main" id="{BBFCA030-CA29-7501-E32E-4EC321DF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310"/>
            <a:ext cx="1908369" cy="8890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Picture 8" descr="Picture 8">
            <a:extLst>
              <a:ext uri="{FF2B5EF4-FFF2-40B4-BE49-F238E27FC236}">
                <a16:creationId xmlns:a16="http://schemas.microsoft.com/office/drawing/2014/main" id="{0D34298D-BDDC-27CB-F541-578B3030C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433" y="145557"/>
            <a:ext cx="2269704" cy="103080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Objectives &amp;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National Library is a library specifically established by a government of a country to serve as the preeminent repository of information for that country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national library is that library which has the duty of collecting and preserving the heritage and the literature of the nation within and outside the country.</a:t>
            </a:r>
          </a:p>
          <a:p>
            <a:r>
              <a:rPr lang="en-US" sz="2800" dirty="0">
                <a:solidFill>
                  <a:schemeClr val="bg1"/>
                </a:solidFill>
              </a:rPr>
              <a:t>Unlike </a:t>
            </a:r>
            <a:r>
              <a:rPr lang="en-US" sz="2800" b="1" dirty="0">
                <a:solidFill>
                  <a:schemeClr val="bg1"/>
                </a:solidFill>
              </a:rPr>
              <a:t>public libraries</a:t>
            </a:r>
            <a:r>
              <a:rPr lang="en-US" sz="2800" dirty="0">
                <a:solidFill>
                  <a:schemeClr val="bg1"/>
                </a:solidFill>
              </a:rPr>
              <a:t>, these rarely allow citizens to borrow books.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Collections (National Library)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General collections or Monographs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Special collection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Serials and annual reports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Newspapers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Stamps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Manuscripts and private archives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Posters and photographs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Maps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Audiovisual materials ( video and audiotapes, CDs, VCDs, DVDs and CD ROMs)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Anglo-American Cataloguing Rules (AACR2) or (RDA in this modern time)</a:t>
            </a:r>
          </a:p>
          <a:p>
            <a:r>
              <a:rPr lang="en-US" b="1" dirty="0">
                <a:solidFill>
                  <a:schemeClr val="bg1"/>
                </a:solidFill>
              </a:rPr>
              <a:t>Dewey Decimal Classification (DDC) and Library of Congress Subject Headings (LCSH). </a:t>
            </a:r>
          </a:p>
          <a:p>
            <a:r>
              <a:rPr lang="en-US" b="1" dirty="0">
                <a:solidFill>
                  <a:schemeClr val="bg1"/>
                </a:solidFill>
              </a:rPr>
              <a:t>Users can search bibliographical information of these materials on the National Library Online Pubic Access Catalogue (OPAC</a:t>
            </a:r>
            <a:r>
              <a:rPr lang="en-US" b="1" dirty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51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Collections (Academic library)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General collections or Monographs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Reference Collection,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Controlled Access Collection,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Serials Collection,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Special Collection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Multimedia Collection,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Electronic Collection,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and Light Reading Collection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Collections (National Library)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sz="2800" dirty="0">
                <a:solidFill>
                  <a:schemeClr val="tx1"/>
                </a:solidFill>
              </a:rPr>
              <a:t>people’s University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Country Books and documents or e-resources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National heritage collection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Periodicals /Serials Collection (including news papers)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Multimedia /Audiovisual Material Collection,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Regional collections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Digital collection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Rare materials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Legal deposits ( books, periodicals, and e-resources)</a:t>
            </a:r>
          </a:p>
          <a:p>
            <a:pPr>
              <a:buNone/>
            </a:pPr>
            <a:r>
              <a:rPr lang="en-US" sz="2400" dirty="0">
                <a:hlinkClick r:id="rId2"/>
              </a:rPr>
              <a:t>https://www.youtube.com/watch?time_continue=216&amp;v=JZtJMbRtG4s&amp;feature=emb_logo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Page Collections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4040188" cy="650874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https://web.nli.org.il/sites/nli/English/collections/Pages/default.aspx</a:t>
            </a:r>
            <a:endParaRPr lang="en-US" sz="1400" dirty="0">
              <a:hlinkClick r:id="rId3"/>
            </a:endParaRPr>
          </a:p>
        </p:txBody>
      </p:sp>
      <p:pic>
        <p:nvPicPr>
          <p:cNvPr id="1026" name="Picture 2" descr="C:\Users\ok\Pictures\example of collection of national Librar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57200" y="2362200"/>
            <a:ext cx="4040188" cy="381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01600" prst="riblet"/>
          </a:sp3d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hlinkClick r:id="rId3"/>
              </a:rPr>
              <a:t>https://www.nla.gov.au/collections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ok\Pictures\National library australia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90762"/>
            <a:ext cx="3962400" cy="38052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01600" prst="rible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Departments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1816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Planning, Research &amp; Statistics Department (PRSD</a:t>
            </a:r>
            <a:r>
              <a:rPr lang="en-US" sz="2800" b="1" dirty="0"/>
              <a:t>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Collection Development and Technical Services Department (CDTSD)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Legal Deposit Department (LDD)</a:t>
            </a:r>
          </a:p>
          <a:p>
            <a:pPr fontAlgn="t"/>
            <a:r>
              <a:rPr lang="en-US" sz="2800" b="1" dirty="0">
                <a:solidFill>
                  <a:schemeClr val="bg1"/>
                </a:solidFill>
              </a:rPr>
              <a:t>Virtual Library Service Department (VLSD)</a:t>
            </a:r>
          </a:p>
          <a:p>
            <a:pPr fontAlgn="t"/>
            <a:r>
              <a:rPr lang="en-US" sz="2800" b="1" dirty="0">
                <a:solidFill>
                  <a:schemeClr val="bg1"/>
                </a:solidFill>
              </a:rPr>
              <a:t>Public Services Department (PSD)</a:t>
            </a:r>
          </a:p>
          <a:p>
            <a:pPr fontAlgn="t"/>
            <a:r>
              <a:rPr lang="en-US" sz="2800" b="1" dirty="0">
                <a:solidFill>
                  <a:schemeClr val="bg1"/>
                </a:solidFill>
              </a:rPr>
              <a:t>International Standards and </a:t>
            </a:r>
            <a:r>
              <a:rPr lang="en-US" sz="2800" b="1" dirty="0" err="1">
                <a:solidFill>
                  <a:schemeClr val="bg1"/>
                </a:solidFill>
              </a:rPr>
              <a:t>Programmes</a:t>
            </a:r>
            <a:r>
              <a:rPr lang="en-US" sz="2800" b="1" dirty="0">
                <a:solidFill>
                  <a:schemeClr val="bg1"/>
                </a:solidFill>
              </a:rPr>
              <a:t> Department</a:t>
            </a:r>
          </a:p>
          <a:p>
            <a:pPr fontAlgn="t"/>
            <a:r>
              <a:rPr lang="en-US" sz="2800" dirty="0">
                <a:solidFill>
                  <a:schemeClr val="bg1"/>
                </a:solidFill>
                <a:hlinkClick r:id="rId2"/>
              </a:rPr>
              <a:t>https://www.nln.gov.ng/open-dept?pgid=CDTSD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632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Oswald Bold</vt:lpstr>
      <vt:lpstr>Default Design</vt:lpstr>
      <vt:lpstr>  Qatar National Library https://www.youtube.com/watch?v=-EK4bjKxK2Q https://www.qnl.qa/en/about/qnl-brochures 3 in 1  </vt:lpstr>
      <vt:lpstr>National Library </vt:lpstr>
      <vt:lpstr>Objectives &amp; Functions</vt:lpstr>
      <vt:lpstr>Collections (National Library)</vt:lpstr>
      <vt:lpstr>Cont...</vt:lpstr>
      <vt:lpstr>Collections (Academic library)</vt:lpstr>
      <vt:lpstr>Collections (National Library) “people’s University”</vt:lpstr>
      <vt:lpstr>Cont. Page Collections</vt:lpstr>
      <vt:lpstr>Departments</vt:lpstr>
      <vt:lpstr>Services</vt:lpstr>
      <vt:lpstr>Services…</vt:lpstr>
      <vt:lpstr>Staff qualification </vt:lpstr>
      <vt:lpstr>National library as a National Pride and integrity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Qatar National Library</dc:title>
  <dc:creator>Ustaad</dc:creator>
  <cp:lastModifiedBy>howld</cp:lastModifiedBy>
  <cp:revision>69</cp:revision>
  <dcterms:created xsi:type="dcterms:W3CDTF">2019-11-12T07:58:26Z</dcterms:created>
  <dcterms:modified xsi:type="dcterms:W3CDTF">2023-02-14T13:26:27Z</dcterms:modified>
</cp:coreProperties>
</file>