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9" r:id="rId4"/>
    <p:sldId id="260" r:id="rId5"/>
    <p:sldId id="261" r:id="rId6"/>
    <p:sldId id="262" r:id="rId7"/>
    <p:sldId id="263" r:id="rId8"/>
    <p:sldId id="266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 panose="020F050202020403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29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 panose="020F0502020204030204"/>
      </a:defRPr>
    </a:lvl1pPr>
    <a:lvl2pPr indent="228600" latinLnBrk="0">
      <a:defRPr sz="1200">
        <a:latin typeface="+mn-lt"/>
        <a:ea typeface="+mn-ea"/>
        <a:cs typeface="+mn-cs"/>
        <a:sym typeface="Calibri" panose="020F0502020204030204"/>
      </a:defRPr>
    </a:lvl2pPr>
    <a:lvl3pPr indent="457200" latinLnBrk="0">
      <a:defRPr sz="1200">
        <a:latin typeface="+mn-lt"/>
        <a:ea typeface="+mn-ea"/>
        <a:cs typeface="+mn-cs"/>
        <a:sym typeface="Calibri" panose="020F0502020204030204"/>
      </a:defRPr>
    </a:lvl3pPr>
    <a:lvl4pPr indent="685800" latinLnBrk="0">
      <a:defRPr sz="1200">
        <a:latin typeface="+mn-lt"/>
        <a:ea typeface="+mn-ea"/>
        <a:cs typeface="+mn-cs"/>
        <a:sym typeface="Calibri" panose="020F0502020204030204"/>
      </a:defRPr>
    </a:lvl4pPr>
    <a:lvl5pPr indent="914400" latinLnBrk="0">
      <a:defRPr sz="1200">
        <a:latin typeface="+mn-lt"/>
        <a:ea typeface="+mn-ea"/>
        <a:cs typeface="+mn-cs"/>
        <a:sym typeface="Calibri" panose="020F0502020204030204"/>
      </a:defRPr>
    </a:lvl5pPr>
    <a:lvl6pPr indent="1143000" latinLnBrk="0">
      <a:defRPr sz="1200">
        <a:latin typeface="+mn-lt"/>
        <a:ea typeface="+mn-ea"/>
        <a:cs typeface="+mn-cs"/>
        <a:sym typeface="Calibri" panose="020F0502020204030204"/>
      </a:defRPr>
    </a:lvl6pPr>
    <a:lvl7pPr indent="1371600" latinLnBrk="0">
      <a:defRPr sz="1200">
        <a:latin typeface="+mn-lt"/>
        <a:ea typeface="+mn-ea"/>
        <a:cs typeface="+mn-cs"/>
        <a:sym typeface="Calibri" panose="020F0502020204030204"/>
      </a:defRPr>
    </a:lvl7pPr>
    <a:lvl8pPr indent="1600200" latinLnBrk="0">
      <a:defRPr sz="1200">
        <a:latin typeface="+mn-lt"/>
        <a:ea typeface="+mn-ea"/>
        <a:cs typeface="+mn-cs"/>
        <a:sym typeface="Calibri" panose="020F0502020204030204"/>
      </a:defRPr>
    </a:lvl8pPr>
    <a:lvl9pPr indent="1828800" latinLnBrk="0">
      <a:defRPr sz="1200">
        <a:latin typeface="+mn-lt"/>
        <a:ea typeface="+mn-ea"/>
        <a:cs typeface="+mn-cs"/>
        <a:sym typeface="Calibri" panose="020F050202020403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185" indent="-260985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3291" y="6176962"/>
            <a:ext cx="1545515" cy="64736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5" name="Picture 8" descr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874531" y="6151022"/>
            <a:ext cx="2215338" cy="67330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Calibri Light" panose="020F0302020204030204"/>
          <a:ea typeface="Calibri Light" panose="020F0302020204030204"/>
          <a:cs typeface="Calibri Light" panose="020F0302020204030204"/>
          <a:sym typeface="Calibri Light" panose="020F0302020204030204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2pPr>
      <a:lvl3pPr marL="1234440" marR="0" indent="-32004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 panose="020F0502020204030204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884555" y="2096770"/>
            <a:ext cx="9542145" cy="1658620"/>
          </a:xfrm>
          <a:prstGeom prst="rect">
            <a:avLst/>
          </a:prstGeom>
          <a:solidFill>
            <a:schemeClr val="accent2"/>
          </a:solidFill>
          <a:ln w="9525">
            <a:solidFill>
              <a:srgbClr val="3399FF"/>
            </a:solidFill>
            <a:round/>
          </a:ln>
        </p:spPr>
        <p:txBody>
          <a:bodyPr>
            <a:normAutofit/>
          </a:bodyPr>
          <a:lstStyle/>
          <a:p>
            <a:pPr>
              <a:defRPr sz="2200">
                <a:latin typeface="Andes"/>
                <a:ea typeface="Andes"/>
                <a:cs typeface="Andes"/>
                <a:sym typeface="Andes"/>
              </a:defRPr>
            </a:pPr>
            <a:endParaRPr dirty="0"/>
          </a:p>
          <a:p>
            <a:pPr algn="l">
              <a:defRPr sz="3300">
                <a:solidFill>
                  <a:srgbClr val="FFFFFF"/>
                </a:solidFill>
                <a:latin typeface="Tw Cen MT"/>
                <a:ea typeface="Tw Cen MT"/>
                <a:cs typeface="Tw Cen MT"/>
                <a:sym typeface="Tw Cen MT"/>
              </a:defRPr>
            </a:pPr>
            <a:r>
              <a:rPr lang="en-CA" sz="3600" dirty="0"/>
              <a:t>Library Management and Open Science Workshop</a:t>
            </a:r>
            <a:endParaRPr sz="3600" dirty="0">
              <a:solidFill>
                <a:srgbClr val="EF3078"/>
              </a:solidFill>
            </a:endParaRPr>
          </a:p>
        </p:txBody>
      </p:sp>
      <p:pic>
        <p:nvPicPr>
          <p:cNvPr id="97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16" y="386792"/>
            <a:ext cx="2122511" cy="88905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98" name="TextBox 5"/>
          <p:cNvSpPr txBox="1"/>
          <p:nvPr/>
        </p:nvSpPr>
        <p:spPr>
          <a:xfrm>
            <a:off x="1307871" y="4155095"/>
            <a:ext cx="9631059" cy="95410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 algn="ctr"/>
            <a:r>
              <a:rPr lang="en-CA" sz="2800" b="1" dirty="0"/>
              <a:t>A Path towards Better Higher Education and Research Institutions in Somalia</a:t>
            </a:r>
            <a:endParaRPr lang="en-US" sz="2800" b="1" dirty="0"/>
          </a:p>
        </p:txBody>
      </p:sp>
      <p:pic>
        <p:nvPicPr>
          <p:cNvPr id="100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5185" y="345412"/>
            <a:ext cx="3391593" cy="1030806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Workshop 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1" dirty="0"/>
              <a:t>Day 1: </a:t>
            </a:r>
            <a:r>
              <a:rPr lang="en-CA" dirty="0"/>
              <a:t>Library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1" dirty="0"/>
              <a:t>Day 2: </a:t>
            </a:r>
            <a:r>
              <a:rPr lang="en-CA" dirty="0"/>
              <a:t>Open Science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1" dirty="0"/>
              <a:t>Day 3: </a:t>
            </a:r>
            <a:r>
              <a:rPr lang="en-CA" dirty="0"/>
              <a:t>Discussion on the establishment of the Somali Librarians and knowledge Managers Society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/>
              <a:t>To have a better understanding of the latest developments in library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To share best practices in open science and its benefits for the higher education and research communities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/>
              <a:t>To create a platform for discussing the establishment of a Somali Librarians and Open Science Community.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Why Library Management Matters?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Libraries are critical resources for academic institutions and researchers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Libraries are the gatekeepers of knowledge and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Libraries play a crucial role in preserving cultural heritage and supporting learning and research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Open Science Data?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Open science data is essential for transparency, reproducibility and collaboration in research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Open science data promotes scientific discovery and innovation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Open science data increases access to knowledge and information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Benefits of Library Management and Open Science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Improved research productivity and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Enhanced research quality and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Increased access to information and knowledge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Strengthened collaboration and interdisciplinary exchange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Somali Librarians and Knowledge Managers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1" dirty="0"/>
              <a:t>Purpose: </a:t>
            </a:r>
            <a:r>
              <a:rPr lang="en-CA" dirty="0"/>
              <a:t>To promote library management and open science data in Somalia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1" dirty="0"/>
              <a:t>Goals: </a:t>
            </a:r>
            <a:r>
              <a:rPr lang="en-CA" dirty="0"/>
              <a:t>To provide training and development opportunities, to promote collaboration and networking, to advocate for library and open science data</a:t>
            </a:r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Let's get started!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240</Words>
  <Application>Microsoft Office PowerPoint</Application>
  <PresentationFormat>Widescreen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Andes</vt:lpstr>
      <vt:lpstr>Arial</vt:lpstr>
      <vt:lpstr>Calibri</vt:lpstr>
      <vt:lpstr>Calibri Light</vt:lpstr>
      <vt:lpstr>Tw Cen MT</vt:lpstr>
      <vt:lpstr>Office Theme</vt:lpstr>
      <vt:lpstr>PowerPoint Presentation</vt:lpstr>
      <vt:lpstr>Workshop Outline</vt:lpstr>
      <vt:lpstr>Workshop Objectives</vt:lpstr>
      <vt:lpstr>Why Library Management Matters?</vt:lpstr>
      <vt:lpstr>Why Open Science Data?</vt:lpstr>
      <vt:lpstr>Benefits of Library Management and Open Science Data</vt:lpstr>
      <vt:lpstr>Somali Librarians and Knowledge Managers Society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howld</dc:creator>
  <cp:lastModifiedBy>howld</cp:lastModifiedBy>
  <cp:revision>19</cp:revision>
  <dcterms:created xsi:type="dcterms:W3CDTF">2023-02-14T06:23:46Z</dcterms:created>
  <dcterms:modified xsi:type="dcterms:W3CDTF">2023-02-14T11:23:33Z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363D494E6A814B438782A57E6D2EE611</vt:lpwstr>
  </property>
  <property fmtid="{D5CDD505-2E9C-101B-9397-08002B2CF9AE}" pid="3" name="KSOProductBuildVer">
    <vt:lpwstr>1033-11.2.0.11440</vt:lpwstr>
  </property>
</Properties>
</file>