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82" r:id="rId3"/>
    <p:sldId id="266" r:id="rId4"/>
    <p:sldId id="267" r:id="rId5"/>
    <p:sldId id="279" r:id="rId6"/>
    <p:sldId id="269" r:id="rId7"/>
    <p:sldId id="272" r:id="rId8"/>
    <p:sldId id="276" r:id="rId9"/>
    <p:sldId id="277" r:id="rId10"/>
    <p:sldId id="281" r:id="rId11"/>
    <p:sldId id="278" r:id="rId12"/>
    <p:sldId id="280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291" y="6176962"/>
            <a:ext cx="1545515" cy="64736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8" descr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74531" y="6151022"/>
            <a:ext cx="2215338" cy="67330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910798" y="2364769"/>
            <a:ext cx="10604927" cy="1807181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>
            <a:normAutofit/>
          </a:bodyPr>
          <a:lstStyle/>
          <a:p>
            <a:pPr>
              <a:defRPr sz="2200">
                <a:latin typeface="Andes"/>
                <a:ea typeface="Andes"/>
                <a:cs typeface="Andes"/>
                <a:sym typeface="Andes"/>
              </a:defRPr>
            </a:pPr>
            <a:endParaRPr lang="en-CA" sz="3200" dirty="0">
              <a:solidFill>
                <a:srgbClr val="EF3078"/>
              </a:solidFill>
              <a:latin typeface="+mj-lt"/>
            </a:endParaRPr>
          </a:p>
          <a:p>
            <a:pPr>
              <a:defRPr sz="2200">
                <a:latin typeface="Andes"/>
                <a:ea typeface="Andes"/>
                <a:cs typeface="Andes"/>
                <a:sym typeface="Andes"/>
              </a:defRPr>
            </a:pPr>
            <a:r>
              <a:rPr lang="en-CA" sz="3600" dirty="0">
                <a:solidFill>
                  <a:schemeClr val="bg1"/>
                </a:solidFill>
                <a:latin typeface="+mj-lt"/>
              </a:rPr>
              <a:t>Introduction to Open Science</a:t>
            </a:r>
            <a:endParaRPr lang="en-CA" sz="3600" dirty="0">
              <a:solidFill>
                <a:schemeClr val="bg1"/>
              </a:solidFill>
            </a:endParaRPr>
          </a:p>
        </p:txBody>
      </p:sp>
      <p:pic>
        <p:nvPicPr>
          <p:cNvPr id="97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16" y="406457"/>
            <a:ext cx="2122511" cy="889053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TextBox 5"/>
          <p:cNvSpPr txBox="1"/>
          <p:nvPr/>
        </p:nvSpPr>
        <p:spPr>
          <a:xfrm>
            <a:off x="1397731" y="4510399"/>
            <a:ext cx="9631059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rPr lang="en-US" sz="2800" b="1" dirty="0"/>
              <a:t>A high-level view on global Open Science movements and key terms</a:t>
            </a:r>
          </a:p>
        </p:txBody>
      </p:sp>
      <p:pic>
        <p:nvPicPr>
          <p:cNvPr id="100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3791" y="264704"/>
            <a:ext cx="3391593" cy="103080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648302-C19C-4C25-37B4-4E3F3DCBE2BE}"/>
              </a:ext>
            </a:extLst>
          </p:cNvPr>
          <p:cNvSpPr txBox="1"/>
          <p:nvPr/>
        </p:nvSpPr>
        <p:spPr>
          <a:xfrm>
            <a:off x="1307871" y="5495177"/>
            <a:ext cx="9720919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Library Management and Open Science Workshop,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14-16 February 2023, Mogadishu, Somalia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5037D-C539-E738-09EB-F50859EA6D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Example of FAIR and Plan S requirements Research Database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18BF3-C6FF-C75D-3BF8-12309C778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6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6B57C64-459B-F0D2-90EC-35DDA9AB54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88862"/>
            <a:ext cx="8650184" cy="438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4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14BFE-F3D2-DDA0-EC6A-9465ADF61F60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chemeClr val="accent6"/>
                </a:solidFill>
              </a:rPr>
              <a:t>Open Access Rights and Licenses -  </a:t>
            </a:r>
            <a:r>
              <a:rPr lang="en-CA" dirty="0">
                <a:solidFill>
                  <a:srgbClr val="0070C0"/>
                </a:solidFill>
              </a:rPr>
              <a:t>promote the free and unrestricted access to research publications</a:t>
            </a:r>
            <a:r>
              <a:rPr lang="en-CA" dirty="0"/>
              <a:t>, enabling wider dissemination of research findings, and leading to increased impact and citation rates.</a:t>
            </a:r>
          </a:p>
          <a:p>
            <a:r>
              <a:rPr lang="en-CA" dirty="0">
                <a:solidFill>
                  <a:schemeClr val="accent6"/>
                </a:solidFill>
              </a:rPr>
              <a:t>Creative Commons Attribution (CC BY) </a:t>
            </a:r>
            <a:r>
              <a:rPr lang="en-CA" dirty="0"/>
              <a:t>- It allows others to share and adapt the work, </a:t>
            </a:r>
            <a:r>
              <a:rPr lang="en-CA" dirty="0">
                <a:solidFill>
                  <a:srgbClr val="0070C0"/>
                </a:solidFill>
              </a:rPr>
              <a:t>as long as they give appropriate credit</a:t>
            </a:r>
            <a:r>
              <a:rPr lang="en-CA" dirty="0"/>
              <a:t>, making research publications widely available and promoting the open sharing of knowledge.</a:t>
            </a:r>
          </a:p>
          <a:p>
            <a:endParaRPr lang="en-US" dirty="0"/>
          </a:p>
        </p:txBody>
      </p:sp>
      <p:pic>
        <p:nvPicPr>
          <p:cNvPr id="7170" name="Picture 2" descr="Open Access, Copyright and Self-archiving Policies - OpenED Network">
            <a:extLst>
              <a:ext uri="{FF2B5EF4-FFF2-40B4-BE49-F238E27FC236}">
                <a16:creationId xmlns:a16="http://schemas.microsoft.com/office/drawing/2014/main" id="{8EA4F381-2EA3-A1A6-3A15-01021581D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83" y="2094808"/>
            <a:ext cx="5336766" cy="266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6748081-AA73-2BF3-FD85-E11282B04A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Open Access Rights and Licenses.</a:t>
            </a:r>
          </a:p>
        </p:txBody>
      </p:sp>
      <p:pic>
        <p:nvPicPr>
          <p:cNvPr id="2" name="Picture 1" descr="Picture 1">
            <a:extLst>
              <a:ext uri="{FF2B5EF4-FFF2-40B4-BE49-F238E27FC236}">
                <a16:creationId xmlns:a16="http://schemas.microsoft.com/office/drawing/2014/main" id="{3A767E68-CC32-EF2A-9BDE-5E7765F14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47" y="6185727"/>
            <a:ext cx="1442437" cy="60419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8" descr="Picture 8">
            <a:extLst>
              <a:ext uri="{FF2B5EF4-FFF2-40B4-BE49-F238E27FC236}">
                <a16:creationId xmlns:a16="http://schemas.microsoft.com/office/drawing/2014/main" id="{A1BF05D7-D3D5-4446-3490-273A2C090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3849" y="6089392"/>
            <a:ext cx="2304892" cy="70052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8862860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5B2A-0F9D-68A6-1A05-BF463E323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63" y="255968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9773936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8D3C-B3D2-2FAA-E652-3F8AB3B5AC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BCAC0-0B63-BDE3-76AC-4AA351815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Open Science Concept</a:t>
            </a:r>
          </a:p>
          <a:p>
            <a:r>
              <a:rPr lang="en-US" dirty="0"/>
              <a:t>Global Trends in Open Science</a:t>
            </a:r>
          </a:p>
          <a:p>
            <a:r>
              <a:rPr lang="en-US" dirty="0"/>
              <a:t>Open Science Movements and Principles</a:t>
            </a:r>
          </a:p>
          <a:p>
            <a:r>
              <a:rPr lang="en-US" dirty="0"/>
              <a:t>Some of the Open Science Initiatives and Projects</a:t>
            </a:r>
          </a:p>
          <a:p>
            <a:r>
              <a:rPr lang="en-US" dirty="0"/>
              <a:t>Future of Open Science</a:t>
            </a:r>
          </a:p>
          <a:p>
            <a:r>
              <a:rPr lang="en-US" dirty="0"/>
              <a:t>FAIR and Plan S Requirements</a:t>
            </a:r>
          </a:p>
          <a:p>
            <a:r>
              <a:rPr lang="en-US" dirty="0"/>
              <a:t>Open Access Rights and Principles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178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32C3-0DAD-4558-CD2D-AF8D0AA95E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  <a:sym typeface="Calibri"/>
              </a:rPr>
              <a:t> 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29782-D661-5CA5-18DF-A63EBC114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>
                <a:solidFill>
                  <a:schemeClr val="tx1"/>
                </a:solidFill>
              </a:rPr>
              <a:t>General Definition: </a:t>
            </a:r>
          </a:p>
          <a:p>
            <a:pPr lvl="1">
              <a:buFont typeface="Wingdings" pitchFamily="2" charset="2"/>
              <a:buChar char="Ø"/>
            </a:pPr>
            <a:r>
              <a:rPr lang="en-CA" b="1" dirty="0">
                <a:solidFill>
                  <a:schemeClr val="accent5"/>
                </a:solidFill>
              </a:rPr>
              <a:t>Open Science </a:t>
            </a:r>
            <a:r>
              <a:rPr lang="en-CA" dirty="0"/>
              <a:t>is a </a:t>
            </a:r>
            <a:r>
              <a:rPr lang="en-CA" dirty="0">
                <a:solidFill>
                  <a:srgbClr val="00B050"/>
                </a:solidFill>
              </a:rPr>
              <a:t>movement</a:t>
            </a:r>
            <a:r>
              <a:rPr lang="en-CA" dirty="0"/>
              <a:t> aimed at making scientific research and data more </a:t>
            </a:r>
            <a:r>
              <a:rPr lang="en-CA" b="1" i="1" dirty="0"/>
              <a:t>transparent, accessible, and collaborative</a:t>
            </a:r>
            <a:r>
              <a:rPr lang="en-CA" i="1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rgbClr val="0070C0"/>
                </a:solidFill>
              </a:rPr>
              <a:t>Open Science </a:t>
            </a:r>
            <a:r>
              <a:rPr lang="en-CA" dirty="0"/>
              <a:t>has significant implications for higher education institutions, including the potential to </a:t>
            </a:r>
            <a:r>
              <a:rPr lang="en-CA" b="1" dirty="0"/>
              <a:t>increase the impact </a:t>
            </a:r>
            <a:r>
              <a:rPr lang="en-CA" dirty="0"/>
              <a:t>and </a:t>
            </a:r>
            <a:r>
              <a:rPr lang="en-CA" b="1" dirty="0">
                <a:solidFill>
                  <a:srgbClr val="00B050"/>
                </a:solidFill>
              </a:rPr>
              <a:t>visibility of research, promote collaboration and innovation, and improve the reproducibility and reliability of scientific findings</a:t>
            </a:r>
            <a:r>
              <a:rPr lang="en-CA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6735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54C49-89E6-824B-9BB0-FC9E79F5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478" y="1137021"/>
            <a:ext cx="10515600" cy="1325563"/>
          </a:xfrm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CA" sz="4800" dirty="0">
                <a:solidFill>
                  <a:schemeClr val="bg1"/>
                </a:solidFill>
                <a:latin typeface="+mj-lt"/>
              </a:rPr>
              <a:t>UNESCO Open Science Definition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9643F-175C-F14E-705D-49EFDC5E3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707" y="2930030"/>
            <a:ext cx="10515600" cy="1926978"/>
          </a:xfrm>
        </p:spPr>
        <p:txBody>
          <a:bodyPr/>
          <a:lstStyle/>
          <a:p>
            <a:pPr marL="0" indent="0">
              <a:buNone/>
            </a:pP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CA" dirty="0">
                <a:solidFill>
                  <a:srgbClr val="0070C0"/>
                </a:solidFill>
              </a:rPr>
              <a:t>UNESCO – </a:t>
            </a:r>
            <a:r>
              <a:rPr lang="en-CA" dirty="0"/>
              <a:t>“</a:t>
            </a:r>
            <a:r>
              <a:rPr lang="en-CA" i="1" dirty="0">
                <a:solidFill>
                  <a:schemeClr val="accent6"/>
                </a:solidFill>
              </a:rPr>
              <a:t>A new paradigm </a:t>
            </a:r>
            <a:r>
              <a:rPr lang="en-CA" i="1" dirty="0"/>
              <a:t>of </a:t>
            </a:r>
            <a:r>
              <a:rPr lang="en-CA" i="1" dirty="0">
                <a:solidFill>
                  <a:schemeClr val="accent6"/>
                </a:solidFill>
              </a:rPr>
              <a:t>transparent</a:t>
            </a:r>
            <a:r>
              <a:rPr lang="en-CA" i="1" dirty="0"/>
              <a:t> and </a:t>
            </a:r>
            <a:r>
              <a:rPr lang="en-CA" i="1" dirty="0">
                <a:solidFill>
                  <a:schemeClr val="accent6"/>
                </a:solidFill>
              </a:rPr>
              <a:t>collaborative research practices</a:t>
            </a:r>
            <a:r>
              <a:rPr lang="en-CA" i="1" dirty="0"/>
              <a:t> based on sharing and collaboration between researchers, institutions, and society</a:t>
            </a:r>
            <a:r>
              <a:rPr lang="en-CA" dirty="0"/>
              <a:t>.”</a:t>
            </a:r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555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766FD-EE18-6DB0-4A84-0BD3160A823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b="1" dirty="0">
                <a:solidFill>
                  <a:schemeClr val="accent6"/>
                </a:solidFill>
              </a:rPr>
              <a:t>Open</a:t>
            </a:r>
            <a:r>
              <a:rPr lang="en-CA" b="1" dirty="0">
                <a:solidFill>
                  <a:srgbClr val="0070C0"/>
                </a:solidFill>
              </a:rPr>
              <a:t> Access Publishing: </a:t>
            </a:r>
            <a:r>
              <a:rPr lang="en-CA" dirty="0"/>
              <a:t>To make research publications freely and openly accessible to anyone, regardless of their financial or institutional resources.</a:t>
            </a:r>
          </a:p>
          <a:p>
            <a:r>
              <a:rPr lang="en-CA" b="1" dirty="0">
                <a:solidFill>
                  <a:schemeClr val="accent6"/>
                </a:solidFill>
              </a:rPr>
              <a:t>Open</a:t>
            </a:r>
            <a:r>
              <a:rPr lang="en-CA" b="1" dirty="0">
                <a:solidFill>
                  <a:srgbClr val="0070C0"/>
                </a:solidFill>
              </a:rPr>
              <a:t> Data: </a:t>
            </a:r>
            <a:r>
              <a:rPr lang="en-CA" dirty="0"/>
              <a:t>Sharing of research data in a way that is transparent and accessible to others. </a:t>
            </a:r>
          </a:p>
          <a:p>
            <a:r>
              <a:rPr lang="en-CA" b="1" dirty="0">
                <a:solidFill>
                  <a:schemeClr val="accent6"/>
                </a:solidFill>
              </a:rPr>
              <a:t>Open</a:t>
            </a:r>
            <a:r>
              <a:rPr lang="en-CA" b="1" dirty="0">
                <a:solidFill>
                  <a:srgbClr val="0070C0"/>
                </a:solidFill>
              </a:rPr>
              <a:t> Research Methods: T</a:t>
            </a:r>
            <a:r>
              <a:rPr lang="en-CA" dirty="0"/>
              <a:t>he importance of transparent and replicable research methods.</a:t>
            </a:r>
          </a:p>
          <a:p>
            <a:r>
              <a:rPr lang="en-CA" b="1" dirty="0">
                <a:solidFill>
                  <a:schemeClr val="accent6"/>
                </a:solidFill>
              </a:rPr>
              <a:t>Open</a:t>
            </a:r>
            <a:r>
              <a:rPr lang="en-CA" b="1" dirty="0">
                <a:solidFill>
                  <a:srgbClr val="0070C0"/>
                </a:solidFill>
              </a:rPr>
              <a:t> Peer Review: A</a:t>
            </a:r>
            <a:r>
              <a:rPr lang="en-CA" dirty="0"/>
              <a:t>llowing for more collaboration and input from the scientific community.</a:t>
            </a:r>
          </a:p>
          <a:p>
            <a:r>
              <a:rPr lang="en-CA" b="1" dirty="0">
                <a:solidFill>
                  <a:schemeClr val="accent6"/>
                </a:solidFill>
              </a:rPr>
              <a:t>Open</a:t>
            </a:r>
            <a:r>
              <a:rPr lang="en-CA" b="1" dirty="0">
                <a:solidFill>
                  <a:srgbClr val="0070C0"/>
                </a:solidFill>
              </a:rPr>
              <a:t> Collaborative Research</a:t>
            </a:r>
            <a:r>
              <a:rPr lang="en-CA" dirty="0"/>
              <a:t>: Encourages the development of open scientific communities. Promotes collaboration and knowledge sharing among scientists,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8196" name="Picture 4" descr="Open Access | Leibniz-Zentrum für Zeithistorische Forschung Potsdam">
            <a:extLst>
              <a:ext uri="{FF2B5EF4-FFF2-40B4-BE49-F238E27FC236}">
                <a16:creationId xmlns:a16="http://schemas.microsoft.com/office/drawing/2014/main" id="{60959906-3819-5002-DD05-D9A4E1951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436" y="2461259"/>
            <a:ext cx="5840564" cy="220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37E2271-E4D1-92D4-1C75-0F9B428D1E4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Open Science Movements – Key principles</a:t>
            </a:r>
          </a:p>
        </p:txBody>
      </p:sp>
      <p:pic>
        <p:nvPicPr>
          <p:cNvPr id="2" name="Picture 1" descr="Picture 1">
            <a:extLst>
              <a:ext uri="{FF2B5EF4-FFF2-40B4-BE49-F238E27FC236}">
                <a16:creationId xmlns:a16="http://schemas.microsoft.com/office/drawing/2014/main" id="{436453B5-C768-A0D0-55FD-B57CF19CE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47" y="6185727"/>
            <a:ext cx="1442437" cy="60419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8" descr="Picture 8">
            <a:extLst>
              <a:ext uri="{FF2B5EF4-FFF2-40B4-BE49-F238E27FC236}">
                <a16:creationId xmlns:a16="http://schemas.microsoft.com/office/drawing/2014/main" id="{21E071F5-516A-8A33-9ED6-EA389D257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3849" y="6089392"/>
            <a:ext cx="2304892" cy="70052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555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6846-3C57-5E09-FF04-BDB1482A9DF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CA" sz="4800" dirty="0">
                <a:solidFill>
                  <a:schemeClr val="bg1"/>
                </a:solidFill>
                <a:latin typeface="+mj-lt"/>
              </a:rPr>
              <a:t>Global Trends in Open Science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34D2-7570-1454-27C2-D11C00A93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solidFill>
                  <a:srgbClr val="0070C0"/>
                </a:solidFill>
              </a:rPr>
              <a:t>Increased adoption of open-access publishing: A</a:t>
            </a:r>
            <a:r>
              <a:rPr lang="en-CA" dirty="0"/>
              <a:t>s of February 2022, there are over 16,000 journals indexed (DOAJ). </a:t>
            </a:r>
          </a:p>
          <a:p>
            <a:pPr lvl="1"/>
            <a:r>
              <a:rPr lang="en-CA" dirty="0"/>
              <a:t>The number of articles available in </a:t>
            </a:r>
            <a:r>
              <a:rPr lang="en-CA" dirty="0">
                <a:solidFill>
                  <a:schemeClr val="accent6"/>
                </a:solidFill>
              </a:rPr>
              <a:t>open-access</a:t>
            </a:r>
            <a:r>
              <a:rPr lang="en-CA" dirty="0"/>
              <a:t> repositories is over </a:t>
            </a:r>
            <a:r>
              <a:rPr lang="en-CA" dirty="0">
                <a:solidFill>
                  <a:schemeClr val="accent6"/>
                </a:solidFill>
              </a:rPr>
              <a:t>200 million.</a:t>
            </a:r>
          </a:p>
          <a:p>
            <a:r>
              <a:rPr lang="en-CA" dirty="0">
                <a:solidFill>
                  <a:srgbClr val="0070C0"/>
                </a:solidFill>
              </a:rPr>
              <a:t>Growing emphasis on research data management: </a:t>
            </a:r>
            <a:r>
              <a:rPr lang="en-CA" dirty="0">
                <a:solidFill>
                  <a:schemeClr val="accent6"/>
                </a:solidFill>
              </a:rPr>
              <a:t>70%</a:t>
            </a:r>
            <a:r>
              <a:rPr lang="en-CA" dirty="0"/>
              <a:t> of researchers agreed the importance of data sharing  for the future of research, and </a:t>
            </a:r>
            <a:r>
              <a:rPr lang="en-CA" dirty="0">
                <a:solidFill>
                  <a:schemeClr val="accent6"/>
                </a:solidFill>
              </a:rPr>
              <a:t>60% </a:t>
            </a:r>
            <a:r>
              <a:rPr lang="en-CA" dirty="0"/>
              <a:t>made their data openly available (</a:t>
            </a:r>
            <a:r>
              <a:rPr lang="en-CA" b="1" dirty="0"/>
              <a:t>Source: </a:t>
            </a:r>
            <a:r>
              <a:rPr lang="en-CA" dirty="0"/>
              <a:t>SPRINGER Nature 2020 report).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343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FDD78-F5C9-91C9-D603-28C5CD856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Some of the initiatives/projects that promote the use of Open Science movements.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7E4FE-C7DE-3D22-0FBF-A02DFBE804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2" descr="AOSP – African Open Science Platform">
            <a:extLst>
              <a:ext uri="{FF2B5EF4-FFF2-40B4-BE49-F238E27FC236}">
                <a16:creationId xmlns:a16="http://schemas.microsoft.com/office/drawing/2014/main" id="{80F45ABA-B6A5-9CE0-B8E8-95D1A38E8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34" y="3543056"/>
            <a:ext cx="1885950" cy="9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OpenAIRE | Find and Share research">
            <a:extLst>
              <a:ext uri="{FF2B5EF4-FFF2-40B4-BE49-F238E27FC236}">
                <a16:creationId xmlns:a16="http://schemas.microsoft.com/office/drawing/2014/main" id="{7DAE74DB-32C2-EBB1-6C58-A664F51AE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900" y="2851541"/>
            <a:ext cx="4003964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Sustainable Development Goals">
            <a:extLst>
              <a:ext uri="{FF2B5EF4-FFF2-40B4-BE49-F238E27FC236}">
                <a16:creationId xmlns:a16="http://schemas.microsoft.com/office/drawing/2014/main" id="{015BEEAB-6165-0C91-C041-828F4EDAC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16" y="2502291"/>
            <a:ext cx="3492500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5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9ADFF-B680-A885-EC81-F911C1CA285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b="1" dirty="0">
                <a:solidFill>
                  <a:schemeClr val="accent6"/>
                </a:solidFill>
              </a:rPr>
              <a:t>Increasing adoption: </a:t>
            </a:r>
            <a:r>
              <a:rPr lang="en-CA" dirty="0"/>
              <a:t>By 2026, the global open access market is expected to reach $6.78 billion, up from $3.5 billion in 2017</a:t>
            </a:r>
          </a:p>
          <a:p>
            <a:r>
              <a:rPr lang="en-CA" b="1" dirty="0">
                <a:solidFill>
                  <a:srgbClr val="00B050"/>
                </a:solidFill>
              </a:rPr>
              <a:t>New technologies and tools: </a:t>
            </a:r>
            <a:r>
              <a:rPr lang="en-CA" dirty="0"/>
              <a:t>The use of artificial intelligence and machine learning is expected to play an increasingly important role in Open Science research. </a:t>
            </a:r>
          </a:p>
          <a:p>
            <a:r>
              <a:rPr lang="en-CA" b="1" dirty="0">
                <a:solidFill>
                  <a:schemeClr val="accent6"/>
                </a:solidFill>
              </a:rPr>
              <a:t>Increased collaboration and partnerships</a:t>
            </a:r>
            <a:r>
              <a:rPr lang="en-CA" dirty="0">
                <a:solidFill>
                  <a:schemeClr val="accent6"/>
                </a:solidFill>
              </a:rPr>
              <a:t>: </a:t>
            </a:r>
            <a:r>
              <a:rPr lang="en-CA" dirty="0"/>
              <a:t>increased collaboration and partnerships between institutions, researchers, and other stakeholders.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FD43D7-F347-2580-F4A8-0C422BD585E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CA" sz="4800">
                <a:solidFill>
                  <a:schemeClr val="bg1"/>
                </a:solidFill>
                <a:latin typeface="+mj-lt"/>
              </a:rPr>
              <a:t>Future of Open Science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124" name="Picture 4" descr="Welcome to Open Science Magazine! - Open Science Future">
            <a:extLst>
              <a:ext uri="{FF2B5EF4-FFF2-40B4-BE49-F238E27FC236}">
                <a16:creationId xmlns:a16="http://schemas.microsoft.com/office/drawing/2014/main" id="{B5231B03-191C-3E88-16BF-11C59D672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2" y="2532128"/>
            <a:ext cx="5846419" cy="364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icture 1">
            <a:extLst>
              <a:ext uri="{FF2B5EF4-FFF2-40B4-BE49-F238E27FC236}">
                <a16:creationId xmlns:a16="http://schemas.microsoft.com/office/drawing/2014/main" id="{96612206-8891-2F40-4152-4FF1A5F72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47" y="6185727"/>
            <a:ext cx="1442437" cy="604191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8" descr="Picture 8">
            <a:extLst>
              <a:ext uri="{FF2B5EF4-FFF2-40B4-BE49-F238E27FC236}">
                <a16:creationId xmlns:a16="http://schemas.microsoft.com/office/drawing/2014/main" id="{DDF10176-5CB4-2824-0FBB-8CA7CBD68B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3849" y="6089392"/>
            <a:ext cx="2304892" cy="70052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792921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639B8-C811-8AAA-00B2-A6C894A5734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solidFill>
                  <a:srgbClr val="00B050"/>
                </a:solidFill>
              </a:rPr>
              <a:t>FAIR Principles: </a:t>
            </a:r>
            <a:r>
              <a:rPr lang="en-CA" dirty="0"/>
              <a:t>FAIR (</a:t>
            </a:r>
            <a:r>
              <a:rPr lang="en-CA" b="1" dirty="0">
                <a:solidFill>
                  <a:srgbClr val="0070C0"/>
                </a:solidFill>
              </a:rPr>
              <a:t>Findable, Accessible, Interoperable, Reusable</a:t>
            </a:r>
            <a:r>
              <a:rPr lang="en-CA" dirty="0"/>
              <a:t>) principles are a set of guidelines that aim to improve the findability, accessibility, and reuse of research data.</a:t>
            </a:r>
          </a:p>
          <a:p>
            <a:r>
              <a:rPr lang="en-CA" dirty="0">
                <a:solidFill>
                  <a:schemeClr val="accent6"/>
                </a:solidFill>
              </a:rPr>
              <a:t>Plan S: </a:t>
            </a:r>
            <a:r>
              <a:rPr lang="en-CA" dirty="0"/>
              <a:t>Plan S is a global initiative that aims to make all research publications from publicly funded research </a:t>
            </a:r>
            <a:r>
              <a:rPr lang="en-CA" b="1" dirty="0">
                <a:solidFill>
                  <a:srgbClr val="0070C0"/>
                </a:solidFill>
              </a:rPr>
              <a:t>freely available and accessible by 2025.</a:t>
            </a:r>
          </a:p>
          <a:p>
            <a:endParaRPr lang="en-US" dirty="0"/>
          </a:p>
        </p:txBody>
      </p:sp>
      <p:pic>
        <p:nvPicPr>
          <p:cNvPr id="6146" name="Picture 2" descr="Understanding the FAIR Principles – The road to FAIR">
            <a:extLst>
              <a:ext uri="{FF2B5EF4-FFF2-40B4-BE49-F238E27FC236}">
                <a16:creationId xmlns:a16="http://schemas.microsoft.com/office/drawing/2014/main" id="{6988C115-A9C1-C267-9590-1FF6B95E3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311" y="2786378"/>
            <a:ext cx="5473700" cy="229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9099386-E698-6A3F-25B5-524B2B4DB2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 lIns="45719" rIns="45719" anchor="ctr"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FAIR Principles and Plan S requirements</a:t>
            </a:r>
          </a:p>
        </p:txBody>
      </p:sp>
      <p:pic>
        <p:nvPicPr>
          <p:cNvPr id="2" name="Picture 1" descr="Picture 1">
            <a:extLst>
              <a:ext uri="{FF2B5EF4-FFF2-40B4-BE49-F238E27FC236}">
                <a16:creationId xmlns:a16="http://schemas.microsoft.com/office/drawing/2014/main" id="{B26AC32F-DC47-CC52-4A9C-4443E8582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47" y="6185727"/>
            <a:ext cx="1442437" cy="60419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8" descr="Picture 8">
            <a:extLst>
              <a:ext uri="{FF2B5EF4-FFF2-40B4-BE49-F238E27FC236}">
                <a16:creationId xmlns:a16="http://schemas.microsoft.com/office/drawing/2014/main" id="{7FC5CE00-710C-8045-7AD9-5D3CC99141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3849" y="6089392"/>
            <a:ext cx="2304892" cy="70052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8881589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000FF"/>
    </a:hlink>
    <a:folHlink>
      <a:srgbClr val="FF00FF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000FF"/>
    </a:hlink>
    <a:folHlink>
      <a:srgbClr val="FF00FF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000FF"/>
    </a:hlink>
    <a:folHlink>
      <a:srgbClr val="FF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575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Andes</vt:lpstr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  <vt:lpstr>Outline</vt:lpstr>
      <vt:lpstr> Introduction</vt:lpstr>
      <vt:lpstr>UNESCO Open Science Definition</vt:lpstr>
      <vt:lpstr>Open Science Movements – Key principles</vt:lpstr>
      <vt:lpstr>Global Trends in Open Science</vt:lpstr>
      <vt:lpstr>Some of the initiatives/projects that promote the use of Open Science movements. </vt:lpstr>
      <vt:lpstr>Future of Open Science</vt:lpstr>
      <vt:lpstr>FAIR Principles and Plan S requirements</vt:lpstr>
      <vt:lpstr>Example of FAIR and Plan S requirements Research Database</vt:lpstr>
      <vt:lpstr>Open Access Rights and Licenses.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howld</cp:lastModifiedBy>
  <cp:revision>22</cp:revision>
  <dcterms:modified xsi:type="dcterms:W3CDTF">2023-02-15T08:09:27Z</dcterms:modified>
</cp:coreProperties>
</file>