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82" r:id="rId3"/>
    <p:sldId id="266" r:id="rId4"/>
    <p:sldId id="283" r:id="rId5"/>
    <p:sldId id="284" r:id="rId6"/>
    <p:sldId id="285" r:id="rId7"/>
    <p:sldId id="286" r:id="rId8"/>
    <p:sldId id="279" r:id="rId9"/>
    <p:sldId id="287" r:id="rId10"/>
    <p:sldId id="288" r:id="rId11"/>
    <p:sldId id="289" r:id="rId12"/>
    <p:sldId id="290" r:id="rId13"/>
    <p:sldId id="291"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6" descr="Picture 6"/>
          <p:cNvPicPr>
            <a:picLocks noChangeAspect="1"/>
          </p:cNvPicPr>
          <p:nvPr/>
        </p:nvPicPr>
        <p:blipFill>
          <a:blip r:embed="rId9"/>
          <a:stretch>
            <a:fillRect/>
          </a:stretch>
        </p:blipFill>
        <p:spPr>
          <a:xfrm>
            <a:off x="183291" y="6176962"/>
            <a:ext cx="1545515" cy="647367"/>
          </a:xfrm>
          <a:prstGeom prst="rect">
            <a:avLst/>
          </a:prstGeom>
          <a:ln w="12700">
            <a:miter lim="400000"/>
          </a:ln>
        </p:spPr>
      </p:pic>
      <p:pic>
        <p:nvPicPr>
          <p:cNvPr id="5" name="Picture 8" descr="Picture 8"/>
          <p:cNvPicPr>
            <a:picLocks noChangeAspect="1"/>
          </p:cNvPicPr>
          <p:nvPr/>
        </p:nvPicPr>
        <p:blipFill>
          <a:blip r:embed="rId10"/>
          <a:stretch>
            <a:fillRect/>
          </a:stretch>
        </p:blipFill>
        <p:spPr>
          <a:xfrm>
            <a:off x="8874531" y="6151022"/>
            <a:ext cx="2215338" cy="673307"/>
          </a:xfrm>
          <a:prstGeom prst="rect">
            <a:avLst/>
          </a:prstGeom>
          <a:ln w="12700">
            <a:miter lim="400000"/>
          </a:ln>
        </p:spPr>
      </p:pic>
      <p:sp>
        <p:nvSpPr>
          <p:cNvPr id="6"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cribbr.com/citing-sources/what-is-a-doi/#mla" TargetMode="External"/><Relationship Id="rId7" Type="http://schemas.openxmlformats.org/officeDocument/2006/relationships/image" Target="../media/image9.png"/><Relationship Id="rId2" Type="http://schemas.openxmlformats.org/officeDocument/2006/relationships/hyperlink" Target="https://www.scribbr.com/citing-sources/what-is-a-doi/#apa" TargetMode="External"/><Relationship Id="rId1" Type="http://schemas.openxmlformats.org/officeDocument/2006/relationships/slideLayout" Target="../slideLayouts/slideLayout4.xml"/><Relationship Id="rId6" Type="http://schemas.openxmlformats.org/officeDocument/2006/relationships/hyperlink" Target="https://dx.doi.org/10.1080/02626667.2018.1560449" TargetMode="External"/><Relationship Id="rId5" Type="http://schemas.openxmlformats.org/officeDocument/2006/relationships/hyperlink" Target="https://doi.org/10.1111/hex.12487" TargetMode="External"/><Relationship Id="rId4" Type="http://schemas.openxmlformats.org/officeDocument/2006/relationships/hyperlink" Target="https://doi.org/10.20374/sorer/298" TargetMode="Externa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hyperlink" Target="http://www.isni.org/" TargetMode="External"/><Relationship Id="rId1" Type="http://schemas.openxmlformats.org/officeDocument/2006/relationships/slideLayout" Target="../slideLayouts/slideLayout2.xml"/><Relationship Id="rId5" Type="http://schemas.openxmlformats.org/officeDocument/2006/relationships/hyperlink" Target="https://www.scopus.com/" TargetMode="External"/><Relationship Id="rId4" Type="http://schemas.openxmlformats.org/officeDocument/2006/relationships/hyperlink" Target="https://clarivate.com/products/Web+of+Science+ResearcherI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hyperlink" Target="http://n2t.net/e/ark_ids.html" TargetMode="External"/><Relationship Id="rId1" Type="http://schemas.openxmlformats.org/officeDocument/2006/relationships/slideLayout" Target="../slideLayouts/slideLayout2.xml"/><Relationship Id="rId5" Type="http://schemas.openxmlformats.org/officeDocument/2006/relationships/hyperlink" Target="https://sites.google.com/site/persistenturls/" TargetMode="External"/><Relationship Id="rId4" Type="http://schemas.openxmlformats.org/officeDocument/2006/relationships/hyperlink" Target="https://www.handle.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rid.ac/" TargetMode="External"/><Relationship Id="rId2" Type="http://schemas.openxmlformats.org/officeDocument/2006/relationships/hyperlink" Target="https://www.crossref.org/services/funder-registry/" TargetMode="External"/><Relationship Id="rId1" Type="http://schemas.openxmlformats.org/officeDocument/2006/relationships/slideLayout" Target="../slideLayouts/slideLayout2.xml"/><Relationship Id="rId4" Type="http://schemas.openxmlformats.org/officeDocument/2006/relationships/hyperlink" Target="https://ror.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rcid.org/open-source-license"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ubtitle 2"/>
          <p:cNvSpPr txBox="1">
            <a:spLocks noGrp="1"/>
          </p:cNvSpPr>
          <p:nvPr>
            <p:ph type="subTitle" sz="quarter" idx="1"/>
          </p:nvPr>
        </p:nvSpPr>
        <p:spPr>
          <a:xfrm>
            <a:off x="910798" y="2364769"/>
            <a:ext cx="10604927" cy="1807181"/>
          </a:xfrm>
          <a:prstGeom prst="rect">
            <a:avLst/>
          </a:prstGeom>
          <a:solidFill>
            <a:schemeClr val="accent2"/>
          </a:solidFill>
          <a:ln w="9525">
            <a:solidFill>
              <a:srgbClr val="3399FF"/>
            </a:solidFill>
            <a:round/>
          </a:ln>
        </p:spPr>
        <p:txBody>
          <a:bodyPr>
            <a:normAutofit/>
          </a:bodyPr>
          <a:lstStyle/>
          <a:p>
            <a:pPr>
              <a:defRPr sz="2200">
                <a:latin typeface="Andes"/>
                <a:ea typeface="Andes"/>
                <a:cs typeface="Andes"/>
                <a:sym typeface="Andes"/>
              </a:defRPr>
            </a:pPr>
            <a:endParaRPr lang="en-CA" sz="3200" dirty="0">
              <a:solidFill>
                <a:srgbClr val="EF3078"/>
              </a:solidFill>
              <a:latin typeface="+mj-lt"/>
            </a:endParaRPr>
          </a:p>
          <a:p>
            <a:pPr>
              <a:defRPr sz="2200">
                <a:latin typeface="Andes"/>
                <a:ea typeface="Andes"/>
                <a:cs typeface="Andes"/>
                <a:sym typeface="Andes"/>
              </a:defRPr>
            </a:pPr>
            <a:r>
              <a:rPr lang="en-CA" sz="3600" dirty="0">
                <a:solidFill>
                  <a:schemeClr val="bg1"/>
                </a:solidFill>
                <a:latin typeface="+mj-lt"/>
              </a:rPr>
              <a:t>Introduction to Persistent Identifiers (PIDs)</a:t>
            </a:r>
            <a:endParaRPr lang="en-CA" sz="3600" dirty="0">
              <a:solidFill>
                <a:schemeClr val="bg1"/>
              </a:solidFill>
            </a:endParaRPr>
          </a:p>
        </p:txBody>
      </p:sp>
      <p:pic>
        <p:nvPicPr>
          <p:cNvPr id="97" name="Picture 1" descr="Picture 1"/>
          <p:cNvPicPr>
            <a:picLocks noChangeAspect="1"/>
          </p:cNvPicPr>
          <p:nvPr/>
        </p:nvPicPr>
        <p:blipFill>
          <a:blip r:embed="rId2"/>
          <a:stretch>
            <a:fillRect/>
          </a:stretch>
        </p:blipFill>
        <p:spPr>
          <a:xfrm>
            <a:off x="246616" y="406457"/>
            <a:ext cx="2122511" cy="889053"/>
          </a:xfrm>
          <a:prstGeom prst="rect">
            <a:avLst/>
          </a:prstGeom>
          <a:ln w="12700">
            <a:miter lim="400000"/>
          </a:ln>
        </p:spPr>
      </p:pic>
      <p:sp>
        <p:nvSpPr>
          <p:cNvPr id="98" name="TextBox 5"/>
          <p:cNvSpPr txBox="1"/>
          <p:nvPr/>
        </p:nvSpPr>
        <p:spPr>
          <a:xfrm>
            <a:off x="3291846" y="4310343"/>
            <a:ext cx="822388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r"/>
            <a:r>
              <a:rPr lang="en-US" sz="2800" b="1" dirty="0"/>
              <a:t>PIDs for you, your work, and your organization</a:t>
            </a:r>
          </a:p>
        </p:txBody>
      </p:sp>
      <p:pic>
        <p:nvPicPr>
          <p:cNvPr id="100" name="Picture 8" descr="Picture 8"/>
          <p:cNvPicPr>
            <a:picLocks noChangeAspect="1"/>
          </p:cNvPicPr>
          <p:nvPr/>
        </p:nvPicPr>
        <p:blipFill>
          <a:blip r:embed="rId3"/>
          <a:stretch>
            <a:fillRect/>
          </a:stretch>
        </p:blipFill>
        <p:spPr>
          <a:xfrm>
            <a:off x="8553791" y="264704"/>
            <a:ext cx="3391593" cy="1030806"/>
          </a:xfrm>
          <a:prstGeom prst="rect">
            <a:avLst/>
          </a:prstGeom>
          <a:ln w="12700">
            <a:miter lim="400000"/>
          </a:ln>
        </p:spPr>
      </p:pic>
      <p:sp>
        <p:nvSpPr>
          <p:cNvPr id="4" name="TextBox 3">
            <a:extLst>
              <a:ext uri="{FF2B5EF4-FFF2-40B4-BE49-F238E27FC236}">
                <a16:creationId xmlns:a16="http://schemas.microsoft.com/office/drawing/2014/main" id="{32648302-C19C-4C25-37B4-4E3F3DCBE2BE}"/>
              </a:ext>
            </a:extLst>
          </p:cNvPr>
          <p:cNvSpPr txBox="1"/>
          <p:nvPr/>
        </p:nvSpPr>
        <p:spPr>
          <a:xfrm>
            <a:off x="1307871" y="5495177"/>
            <a:ext cx="972091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6"/>
                </a:solidFill>
                <a:effectLst/>
                <a:uFillTx/>
                <a:latin typeface="+mn-lt"/>
                <a:ea typeface="+mn-ea"/>
                <a:cs typeface="+mn-cs"/>
                <a:sym typeface="Calibri"/>
              </a:rPr>
              <a:t>Library Management and Open Science Workshop, </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6"/>
                </a:solidFill>
                <a:effectLst/>
                <a:uFillTx/>
                <a:latin typeface="+mn-lt"/>
                <a:ea typeface="+mn-ea"/>
                <a:cs typeface="+mn-cs"/>
                <a:sym typeface="Calibri"/>
              </a:rPr>
              <a:t>14-16 February 2023, Mogadishu, Somalia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7E2271-E4D1-92D4-1C75-0F9B428D1E4B}"/>
              </a:ext>
            </a:extLst>
          </p:cNvPr>
          <p:cNvSpPr>
            <a:spLocks noGrp="1"/>
          </p:cNvSpPr>
          <p:nvPr>
            <p:ph type="title"/>
          </p:nvPr>
        </p:nvSpPr>
        <p:spPr>
          <a:xfrm>
            <a:off x="838200" y="589935"/>
            <a:ext cx="10527890" cy="1100753"/>
          </a:xfrm>
          <a:solidFill>
            <a:schemeClr val="accent2"/>
          </a:solidFill>
          <a:ln w="9525">
            <a:solidFill>
              <a:srgbClr val="3399FF"/>
            </a:solidFill>
            <a:round/>
          </a:ln>
        </p:spPr>
        <p:txBody>
          <a:bodyPr lIns="45719" rIns="45719" anchor="ctr">
            <a:normAutofit/>
          </a:bodyPr>
          <a:lstStyle/>
          <a:p>
            <a:pPr algn="ctr">
              <a:spcBef>
                <a:spcPts val="1000"/>
              </a:spcBef>
            </a:pPr>
            <a:r>
              <a:rPr lang="en-US" sz="4800" dirty="0">
                <a:solidFill>
                  <a:schemeClr val="bg1"/>
                </a:solidFill>
                <a:latin typeface="+mj-lt"/>
              </a:rPr>
              <a:t>ORCID – PID for you</a:t>
            </a:r>
          </a:p>
        </p:txBody>
      </p:sp>
      <p:pic>
        <p:nvPicPr>
          <p:cNvPr id="6" name="Picture 5">
            <a:extLst>
              <a:ext uri="{FF2B5EF4-FFF2-40B4-BE49-F238E27FC236}">
                <a16:creationId xmlns:a16="http://schemas.microsoft.com/office/drawing/2014/main" id="{6F356C01-BB41-AB99-CB4A-8986A0FDE7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0085" y="1771434"/>
            <a:ext cx="9481457" cy="4790421"/>
          </a:xfrm>
          <a:prstGeom prst="rect">
            <a:avLst/>
          </a:prstGeom>
        </p:spPr>
      </p:pic>
      <p:sp>
        <p:nvSpPr>
          <p:cNvPr id="8" name="Left Arrow 9">
            <a:extLst>
              <a:ext uri="{FF2B5EF4-FFF2-40B4-BE49-F238E27FC236}">
                <a16:creationId xmlns:a16="http://schemas.microsoft.com/office/drawing/2014/main" id="{38148E72-C5B4-ED5F-5038-3F12405E8A51}"/>
              </a:ext>
            </a:extLst>
          </p:cNvPr>
          <p:cNvSpPr/>
          <p:nvPr/>
        </p:nvSpPr>
        <p:spPr>
          <a:xfrm rot="20054487">
            <a:off x="3001217" y="2575805"/>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2" name="Left Arrow 9">
            <a:extLst>
              <a:ext uri="{FF2B5EF4-FFF2-40B4-BE49-F238E27FC236}">
                <a16:creationId xmlns:a16="http://schemas.microsoft.com/office/drawing/2014/main" id="{F7940111-6258-2F39-C231-E11E807B07C0}"/>
              </a:ext>
            </a:extLst>
          </p:cNvPr>
          <p:cNvSpPr/>
          <p:nvPr/>
        </p:nvSpPr>
        <p:spPr>
          <a:xfrm rot="10303070">
            <a:off x="536468" y="3043358"/>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3" name="Left Arrow 9">
            <a:extLst>
              <a:ext uri="{FF2B5EF4-FFF2-40B4-BE49-F238E27FC236}">
                <a16:creationId xmlns:a16="http://schemas.microsoft.com/office/drawing/2014/main" id="{0BEA737F-5BA7-F7F6-775E-7005405A5B19}"/>
              </a:ext>
            </a:extLst>
          </p:cNvPr>
          <p:cNvSpPr/>
          <p:nvPr/>
        </p:nvSpPr>
        <p:spPr>
          <a:xfrm rot="10303070">
            <a:off x="556988" y="5528789"/>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5" name="Left Arrow 9">
            <a:extLst>
              <a:ext uri="{FF2B5EF4-FFF2-40B4-BE49-F238E27FC236}">
                <a16:creationId xmlns:a16="http://schemas.microsoft.com/office/drawing/2014/main" id="{DE6F5468-067B-8FAE-5BBD-27575E68E016}"/>
              </a:ext>
            </a:extLst>
          </p:cNvPr>
          <p:cNvSpPr/>
          <p:nvPr/>
        </p:nvSpPr>
        <p:spPr>
          <a:xfrm rot="20054487">
            <a:off x="3001217" y="5025348"/>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pic>
        <p:nvPicPr>
          <p:cNvPr id="7" name="Picture 1" descr="Picture 1">
            <a:extLst>
              <a:ext uri="{FF2B5EF4-FFF2-40B4-BE49-F238E27FC236}">
                <a16:creationId xmlns:a16="http://schemas.microsoft.com/office/drawing/2014/main" id="{884492DC-2CCC-2D8A-0D4B-3EE0168DA148}"/>
              </a:ext>
            </a:extLst>
          </p:cNvPr>
          <p:cNvPicPr>
            <a:picLocks noChangeAspect="1"/>
          </p:cNvPicPr>
          <p:nvPr/>
        </p:nvPicPr>
        <p:blipFill>
          <a:blip r:embed="rId3"/>
          <a:stretch>
            <a:fillRect/>
          </a:stretch>
        </p:blipFill>
        <p:spPr>
          <a:xfrm>
            <a:off x="38226" y="86631"/>
            <a:ext cx="980619" cy="410750"/>
          </a:xfrm>
          <a:prstGeom prst="rect">
            <a:avLst/>
          </a:prstGeom>
          <a:ln w="12700">
            <a:miter lim="400000"/>
          </a:ln>
        </p:spPr>
      </p:pic>
      <p:pic>
        <p:nvPicPr>
          <p:cNvPr id="9" name="Picture 8" descr="Picture 8">
            <a:extLst>
              <a:ext uri="{FF2B5EF4-FFF2-40B4-BE49-F238E27FC236}">
                <a16:creationId xmlns:a16="http://schemas.microsoft.com/office/drawing/2014/main" id="{9B301DA0-C707-2635-EB6B-2C0C3A5CB648}"/>
              </a:ext>
            </a:extLst>
          </p:cNvPr>
          <p:cNvPicPr>
            <a:picLocks noChangeAspect="1"/>
          </p:cNvPicPr>
          <p:nvPr/>
        </p:nvPicPr>
        <p:blipFill>
          <a:blip r:embed="rId4"/>
          <a:stretch>
            <a:fillRect/>
          </a:stretch>
        </p:blipFill>
        <p:spPr>
          <a:xfrm>
            <a:off x="10570327" y="-43048"/>
            <a:ext cx="1566946" cy="476242"/>
          </a:xfrm>
          <a:prstGeom prst="rect">
            <a:avLst/>
          </a:prstGeom>
          <a:ln w="12700">
            <a:miter lim="400000"/>
          </a:ln>
        </p:spPr>
      </p:pic>
    </p:spTree>
    <p:extLst>
      <p:ext uri="{BB962C8B-B14F-4D97-AF65-F5344CB8AC3E}">
        <p14:creationId xmlns:p14="http://schemas.microsoft.com/office/powerpoint/2010/main" val="442337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3766FD-EE18-6DB0-4A84-0BD3160A823D}"/>
              </a:ext>
            </a:extLst>
          </p:cNvPr>
          <p:cNvSpPr>
            <a:spLocks noGrp="1"/>
          </p:cNvSpPr>
          <p:nvPr>
            <p:ph type="body" sz="half" idx="1"/>
          </p:nvPr>
        </p:nvSpPr>
        <p:spPr/>
        <p:txBody>
          <a:bodyPr>
            <a:normAutofit fontScale="85000" lnSpcReduction="10000"/>
          </a:bodyPr>
          <a:lstStyle/>
          <a:p>
            <a:pPr>
              <a:buFont typeface="Wingdings" pitchFamily="2" charset="2"/>
              <a:buChar char="Ø"/>
            </a:pPr>
            <a:r>
              <a:rPr lang="en-CA" b="1" dirty="0">
                <a:solidFill>
                  <a:schemeClr val="accent6"/>
                </a:solidFill>
              </a:rPr>
              <a:t>A DOI (Digital Object Identifier) </a:t>
            </a:r>
            <a:r>
              <a:rPr lang="en-CA" sz="2600" dirty="0"/>
              <a:t>is a unique and never-changing string assigned to online (journal) articles, books, and other works. </a:t>
            </a:r>
            <a:r>
              <a:rPr lang="en-CA" b="1" dirty="0">
                <a:solidFill>
                  <a:schemeClr val="accent6"/>
                </a:solidFill>
              </a:rPr>
              <a:t>DOIs</a:t>
            </a:r>
            <a:r>
              <a:rPr lang="en-CA" sz="2600" dirty="0"/>
              <a:t> make it easier to retrieve works, which is why citation styles, like </a:t>
            </a:r>
            <a:r>
              <a:rPr lang="en-CA" sz="2600" dirty="0">
                <a:hlinkClick r:id="rId2"/>
              </a:rPr>
              <a:t>APA</a:t>
            </a:r>
            <a:r>
              <a:rPr lang="en-CA" sz="2600" dirty="0"/>
              <a:t> and </a:t>
            </a:r>
            <a:r>
              <a:rPr lang="en-CA" sz="2600" dirty="0">
                <a:hlinkClick r:id="rId3"/>
              </a:rPr>
              <a:t>MLA</a:t>
            </a:r>
            <a:r>
              <a:rPr lang="en-CA" sz="2600" dirty="0"/>
              <a:t> Style, recommend including them in citations.</a:t>
            </a:r>
          </a:p>
          <a:p>
            <a:r>
              <a:rPr lang="en-US" sz="2600" dirty="0"/>
              <a:t>You may find DOIs formatted in various ways:</a:t>
            </a:r>
          </a:p>
          <a:p>
            <a:pPr lvl="1">
              <a:buFont typeface="Courier New" panose="02070309020205020404" pitchFamily="49" charset="0"/>
              <a:buChar char="o"/>
            </a:pPr>
            <a:r>
              <a:rPr lang="en-US" sz="2600" dirty="0">
                <a:hlinkClick r:id="rId4"/>
              </a:rPr>
              <a:t>https://doi.org/10.20374/sorer/298</a:t>
            </a:r>
            <a:endParaRPr lang="en-US" sz="2600" dirty="0"/>
          </a:p>
          <a:p>
            <a:pPr lvl="1">
              <a:buFont typeface="Courier New" panose="02070309020205020404" pitchFamily="49" charset="0"/>
              <a:buChar char="o"/>
            </a:pPr>
            <a:r>
              <a:rPr lang="en-US" sz="2600" dirty="0">
                <a:hlinkClick r:id="rId5"/>
              </a:rPr>
              <a:t>https://doi.org/10.1111/hex.12487</a:t>
            </a:r>
            <a:endParaRPr lang="en-US" sz="2600" dirty="0"/>
          </a:p>
          <a:p>
            <a:pPr lvl="1">
              <a:buFont typeface="Courier New" panose="02070309020205020404" pitchFamily="49" charset="0"/>
              <a:buChar char="o"/>
            </a:pPr>
            <a:r>
              <a:rPr lang="en-US" sz="2600" dirty="0">
                <a:hlinkClick r:id="rId6"/>
              </a:rPr>
              <a:t>https://dx.doi.org/10.1080/02626667.2018.1560449</a:t>
            </a:r>
            <a:endParaRPr lang="en-US" sz="2600" dirty="0"/>
          </a:p>
        </p:txBody>
      </p:sp>
      <p:pic>
        <p:nvPicPr>
          <p:cNvPr id="8196" name="Picture 4">
            <a:extLst>
              <a:ext uri="{FF2B5EF4-FFF2-40B4-BE49-F238E27FC236}">
                <a16:creationId xmlns:a16="http://schemas.microsoft.com/office/drawing/2014/main" id="{60959906-3819-5002-DD05-D9A4E19514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183086" y="1705546"/>
            <a:ext cx="5181599" cy="51815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37E2271-E4D1-92D4-1C75-0F9B428D1E4B}"/>
              </a:ext>
            </a:extLst>
          </p:cNvPr>
          <p:cNvSpPr>
            <a:spLocks noGrp="1"/>
          </p:cNvSpPr>
          <p:nvPr>
            <p:ph type="title"/>
          </p:nvPr>
        </p:nvSpPr>
        <p:spPr>
          <a:solidFill>
            <a:schemeClr val="accent2"/>
          </a:solidFill>
          <a:ln w="9525">
            <a:solidFill>
              <a:srgbClr val="3399FF"/>
            </a:solidFill>
            <a:round/>
          </a:ln>
        </p:spPr>
        <p:txBody>
          <a:bodyPr lIns="45719" rIns="45719" anchor="ctr">
            <a:normAutofit/>
          </a:bodyPr>
          <a:lstStyle/>
          <a:p>
            <a:pPr algn="ctr">
              <a:spcBef>
                <a:spcPts val="1000"/>
              </a:spcBef>
            </a:pPr>
            <a:r>
              <a:rPr lang="en-US" sz="4800" dirty="0">
                <a:solidFill>
                  <a:schemeClr val="bg1"/>
                </a:solidFill>
                <a:latin typeface="+mj-lt"/>
              </a:rPr>
              <a:t>DOI – PID for Publications</a:t>
            </a:r>
          </a:p>
        </p:txBody>
      </p:sp>
      <p:pic>
        <p:nvPicPr>
          <p:cNvPr id="2" name="Picture 1" descr="Picture 1">
            <a:extLst>
              <a:ext uri="{FF2B5EF4-FFF2-40B4-BE49-F238E27FC236}">
                <a16:creationId xmlns:a16="http://schemas.microsoft.com/office/drawing/2014/main" id="{28C4DDA5-270B-CEE4-00AD-24021F147BA4}"/>
              </a:ext>
            </a:extLst>
          </p:cNvPr>
          <p:cNvPicPr>
            <a:picLocks noChangeAspect="1"/>
          </p:cNvPicPr>
          <p:nvPr/>
        </p:nvPicPr>
        <p:blipFill>
          <a:blip r:embed="rId8"/>
          <a:stretch>
            <a:fillRect/>
          </a:stretch>
        </p:blipFill>
        <p:spPr>
          <a:xfrm>
            <a:off x="511277" y="6243804"/>
            <a:ext cx="1189256" cy="498142"/>
          </a:xfrm>
          <a:prstGeom prst="rect">
            <a:avLst/>
          </a:prstGeom>
          <a:ln w="12700">
            <a:miter lim="400000"/>
          </a:ln>
        </p:spPr>
      </p:pic>
      <p:pic>
        <p:nvPicPr>
          <p:cNvPr id="5" name="Picture 8" descr="Picture 8">
            <a:extLst>
              <a:ext uri="{FF2B5EF4-FFF2-40B4-BE49-F238E27FC236}">
                <a16:creationId xmlns:a16="http://schemas.microsoft.com/office/drawing/2014/main" id="{7BFBD561-D0A1-410F-A900-4CE5F438D929}"/>
              </a:ext>
            </a:extLst>
          </p:cNvPr>
          <p:cNvPicPr>
            <a:picLocks noChangeAspect="1"/>
          </p:cNvPicPr>
          <p:nvPr/>
        </p:nvPicPr>
        <p:blipFill>
          <a:blip r:embed="rId9"/>
          <a:stretch>
            <a:fillRect/>
          </a:stretch>
        </p:blipFill>
        <p:spPr>
          <a:xfrm>
            <a:off x="9376460" y="6164378"/>
            <a:ext cx="1900330" cy="577567"/>
          </a:xfrm>
          <a:prstGeom prst="rect">
            <a:avLst/>
          </a:prstGeom>
          <a:ln w="12700">
            <a:miter lim="400000"/>
          </a:ln>
        </p:spPr>
      </p:pic>
    </p:spTree>
    <p:extLst>
      <p:ext uri="{BB962C8B-B14F-4D97-AF65-F5344CB8AC3E}">
        <p14:creationId xmlns:p14="http://schemas.microsoft.com/office/powerpoint/2010/main" val="451581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7E2271-E4D1-92D4-1C75-0F9B428D1E4B}"/>
              </a:ext>
            </a:extLst>
          </p:cNvPr>
          <p:cNvSpPr>
            <a:spLocks noGrp="1"/>
          </p:cNvSpPr>
          <p:nvPr>
            <p:ph type="title"/>
          </p:nvPr>
        </p:nvSpPr>
        <p:spPr>
          <a:solidFill>
            <a:schemeClr val="accent2"/>
          </a:solidFill>
          <a:ln w="9525">
            <a:solidFill>
              <a:srgbClr val="3399FF"/>
            </a:solidFill>
            <a:round/>
          </a:ln>
        </p:spPr>
        <p:txBody>
          <a:bodyPr lIns="45719" rIns="45719" anchor="ctr">
            <a:normAutofit/>
          </a:bodyPr>
          <a:lstStyle/>
          <a:p>
            <a:pPr algn="ctr">
              <a:spcBef>
                <a:spcPts val="1000"/>
              </a:spcBef>
            </a:pPr>
            <a:r>
              <a:rPr lang="en-US" sz="4800" dirty="0">
                <a:solidFill>
                  <a:schemeClr val="bg1"/>
                </a:solidFill>
                <a:latin typeface="+mj-lt"/>
              </a:rPr>
              <a:t>DOI – PID for Publications</a:t>
            </a:r>
          </a:p>
        </p:txBody>
      </p:sp>
      <p:pic>
        <p:nvPicPr>
          <p:cNvPr id="7" name="Picture 6" descr="Graphical user interface, application&#10;&#10;Description automatically generated">
            <a:extLst>
              <a:ext uri="{FF2B5EF4-FFF2-40B4-BE49-F238E27FC236}">
                <a16:creationId xmlns:a16="http://schemas.microsoft.com/office/drawing/2014/main" id="{1DFA5301-28B6-5D50-A499-C1E8D12BB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913" y="1805037"/>
            <a:ext cx="7412299" cy="5052963"/>
          </a:xfrm>
          <a:prstGeom prst="rect">
            <a:avLst/>
          </a:prstGeom>
        </p:spPr>
      </p:pic>
      <p:sp>
        <p:nvSpPr>
          <p:cNvPr id="8" name="Left Arrow 9">
            <a:extLst>
              <a:ext uri="{FF2B5EF4-FFF2-40B4-BE49-F238E27FC236}">
                <a16:creationId xmlns:a16="http://schemas.microsoft.com/office/drawing/2014/main" id="{C6B40C42-7A55-52FB-4276-A7F6EE5E7853}"/>
              </a:ext>
            </a:extLst>
          </p:cNvPr>
          <p:cNvSpPr/>
          <p:nvPr/>
        </p:nvSpPr>
        <p:spPr>
          <a:xfrm rot="8600356">
            <a:off x="1901760" y="2773435"/>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9" name="Left Arrow 9">
            <a:extLst>
              <a:ext uri="{FF2B5EF4-FFF2-40B4-BE49-F238E27FC236}">
                <a16:creationId xmlns:a16="http://schemas.microsoft.com/office/drawing/2014/main" id="{74B9A98D-01CB-0089-1111-98AB47E3D309}"/>
              </a:ext>
            </a:extLst>
          </p:cNvPr>
          <p:cNvSpPr/>
          <p:nvPr/>
        </p:nvSpPr>
        <p:spPr>
          <a:xfrm>
            <a:off x="9966352" y="2062919"/>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10" name="Left Arrow 9">
            <a:extLst>
              <a:ext uri="{FF2B5EF4-FFF2-40B4-BE49-F238E27FC236}">
                <a16:creationId xmlns:a16="http://schemas.microsoft.com/office/drawing/2014/main" id="{5D18710F-64DB-F8DB-7295-87D27F91BA2E}"/>
              </a:ext>
            </a:extLst>
          </p:cNvPr>
          <p:cNvSpPr/>
          <p:nvPr/>
        </p:nvSpPr>
        <p:spPr>
          <a:xfrm>
            <a:off x="8810364" y="3395663"/>
            <a:ext cx="1155987"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11" name="Left Arrow 9">
            <a:extLst>
              <a:ext uri="{FF2B5EF4-FFF2-40B4-BE49-F238E27FC236}">
                <a16:creationId xmlns:a16="http://schemas.microsoft.com/office/drawing/2014/main" id="{E6AF64B5-DC62-AA90-E7B5-C4B4C80E54BD}"/>
              </a:ext>
            </a:extLst>
          </p:cNvPr>
          <p:cNvSpPr/>
          <p:nvPr/>
        </p:nvSpPr>
        <p:spPr>
          <a:xfrm>
            <a:off x="9065025" y="4828016"/>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12" name="Left Arrow 9">
            <a:extLst>
              <a:ext uri="{FF2B5EF4-FFF2-40B4-BE49-F238E27FC236}">
                <a16:creationId xmlns:a16="http://schemas.microsoft.com/office/drawing/2014/main" id="{65229F34-B41C-9180-2C87-6E88BFE6B7EF}"/>
              </a:ext>
            </a:extLst>
          </p:cNvPr>
          <p:cNvSpPr/>
          <p:nvPr/>
        </p:nvSpPr>
        <p:spPr>
          <a:xfrm rot="10800000">
            <a:off x="6994313" y="5603536"/>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sp>
        <p:nvSpPr>
          <p:cNvPr id="13" name="TextBox 12">
            <a:extLst>
              <a:ext uri="{FF2B5EF4-FFF2-40B4-BE49-F238E27FC236}">
                <a16:creationId xmlns:a16="http://schemas.microsoft.com/office/drawing/2014/main" id="{4B3F5DB6-2602-30DC-EF86-903CE0E9086E}"/>
              </a:ext>
            </a:extLst>
          </p:cNvPr>
          <p:cNvSpPr txBox="1"/>
          <p:nvPr/>
        </p:nvSpPr>
        <p:spPr>
          <a:xfrm>
            <a:off x="97209" y="3184715"/>
            <a:ext cx="2429169" cy="138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a:lvl1pPr>
          </a:lstStyle>
          <a:p>
            <a:r>
              <a:rPr lang="en-US" dirty="0"/>
              <a:t>SORER is integrated with ORCID</a:t>
            </a:r>
            <a:endParaRPr dirty="0"/>
          </a:p>
        </p:txBody>
      </p:sp>
      <p:sp>
        <p:nvSpPr>
          <p:cNvPr id="14" name="TextBox 12">
            <a:extLst>
              <a:ext uri="{FF2B5EF4-FFF2-40B4-BE49-F238E27FC236}">
                <a16:creationId xmlns:a16="http://schemas.microsoft.com/office/drawing/2014/main" id="{6445210B-5F2E-0935-219E-46FB6D4A420D}"/>
              </a:ext>
            </a:extLst>
          </p:cNvPr>
          <p:cNvSpPr txBox="1"/>
          <p:nvPr/>
        </p:nvSpPr>
        <p:spPr>
          <a:xfrm>
            <a:off x="10789940" y="2028641"/>
            <a:ext cx="146364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800"/>
            </a:lvl1pPr>
          </a:lstStyle>
          <a:p>
            <a:r>
              <a:rPr lang="en-US" dirty="0"/>
              <a:t>Statistics</a:t>
            </a:r>
          </a:p>
        </p:txBody>
      </p:sp>
      <p:sp>
        <p:nvSpPr>
          <p:cNvPr id="17" name="TextBox 12">
            <a:extLst>
              <a:ext uri="{FF2B5EF4-FFF2-40B4-BE49-F238E27FC236}">
                <a16:creationId xmlns:a16="http://schemas.microsoft.com/office/drawing/2014/main" id="{2F7DC097-B9E6-8D4D-382D-0E4FA4C4A649}"/>
              </a:ext>
            </a:extLst>
          </p:cNvPr>
          <p:cNvSpPr txBox="1"/>
          <p:nvPr/>
        </p:nvSpPr>
        <p:spPr>
          <a:xfrm>
            <a:off x="9966352" y="3213632"/>
            <a:ext cx="2010234"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800"/>
            </a:lvl1pPr>
          </a:lstStyle>
          <a:p>
            <a:r>
              <a:rPr lang="en-US" dirty="0"/>
              <a:t>DOI is assigned </a:t>
            </a:r>
          </a:p>
        </p:txBody>
      </p:sp>
      <p:sp>
        <p:nvSpPr>
          <p:cNvPr id="18" name="TextBox 12">
            <a:extLst>
              <a:ext uri="{FF2B5EF4-FFF2-40B4-BE49-F238E27FC236}">
                <a16:creationId xmlns:a16="http://schemas.microsoft.com/office/drawing/2014/main" id="{8115D258-F66F-2F48-2D32-1732EBF8A85D}"/>
              </a:ext>
            </a:extLst>
          </p:cNvPr>
          <p:cNvSpPr txBox="1"/>
          <p:nvPr/>
        </p:nvSpPr>
        <p:spPr>
          <a:xfrm>
            <a:off x="9870807" y="4578294"/>
            <a:ext cx="2270729"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800"/>
            </a:lvl1pPr>
          </a:lstStyle>
          <a:p>
            <a:r>
              <a:rPr lang="en-US" dirty="0"/>
              <a:t>License for this upload</a:t>
            </a:r>
          </a:p>
        </p:txBody>
      </p:sp>
      <p:pic>
        <p:nvPicPr>
          <p:cNvPr id="2" name="Picture 1" descr="Picture 1">
            <a:extLst>
              <a:ext uri="{FF2B5EF4-FFF2-40B4-BE49-F238E27FC236}">
                <a16:creationId xmlns:a16="http://schemas.microsoft.com/office/drawing/2014/main" id="{A53EB3DB-00DC-A693-B8EE-F9C76F0ED7E1}"/>
              </a:ext>
            </a:extLst>
          </p:cNvPr>
          <p:cNvPicPr>
            <a:picLocks noChangeAspect="1"/>
          </p:cNvPicPr>
          <p:nvPr/>
        </p:nvPicPr>
        <p:blipFill>
          <a:blip r:embed="rId3"/>
          <a:stretch>
            <a:fillRect/>
          </a:stretch>
        </p:blipFill>
        <p:spPr>
          <a:xfrm>
            <a:off x="67362" y="119817"/>
            <a:ext cx="884939" cy="370673"/>
          </a:xfrm>
          <a:prstGeom prst="rect">
            <a:avLst/>
          </a:prstGeom>
          <a:ln w="12700">
            <a:miter lim="400000"/>
          </a:ln>
        </p:spPr>
      </p:pic>
      <p:pic>
        <p:nvPicPr>
          <p:cNvPr id="3" name="Picture 8" descr="Picture 8">
            <a:extLst>
              <a:ext uri="{FF2B5EF4-FFF2-40B4-BE49-F238E27FC236}">
                <a16:creationId xmlns:a16="http://schemas.microsoft.com/office/drawing/2014/main" id="{483E0494-D439-EA47-656C-054239D7C27F}"/>
              </a:ext>
            </a:extLst>
          </p:cNvPr>
          <p:cNvPicPr>
            <a:picLocks noChangeAspect="1"/>
          </p:cNvPicPr>
          <p:nvPr/>
        </p:nvPicPr>
        <p:blipFill>
          <a:blip r:embed="rId4"/>
          <a:stretch>
            <a:fillRect/>
          </a:stretch>
        </p:blipFill>
        <p:spPr>
          <a:xfrm>
            <a:off x="10646771" y="13890"/>
            <a:ext cx="1414057" cy="429774"/>
          </a:xfrm>
          <a:prstGeom prst="rect">
            <a:avLst/>
          </a:prstGeom>
          <a:ln w="12700">
            <a:miter lim="400000"/>
          </a:ln>
        </p:spPr>
      </p:pic>
    </p:spTree>
    <p:extLst>
      <p:ext uri="{BB962C8B-B14F-4D97-AF65-F5344CB8AC3E}">
        <p14:creationId xmlns:p14="http://schemas.microsoft.com/office/powerpoint/2010/main" val="3728772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ubtitle 2"/>
          <p:cNvSpPr txBox="1">
            <a:spLocks noGrp="1"/>
          </p:cNvSpPr>
          <p:nvPr>
            <p:ph type="subTitle" sz="quarter" idx="1"/>
          </p:nvPr>
        </p:nvSpPr>
        <p:spPr>
          <a:xfrm>
            <a:off x="910798" y="2364769"/>
            <a:ext cx="10604927" cy="1807181"/>
          </a:xfrm>
          <a:prstGeom prst="rect">
            <a:avLst/>
          </a:prstGeom>
          <a:solidFill>
            <a:schemeClr val="accent2"/>
          </a:solidFill>
          <a:ln w="9525">
            <a:solidFill>
              <a:srgbClr val="3399FF"/>
            </a:solidFill>
            <a:round/>
          </a:ln>
        </p:spPr>
        <p:txBody>
          <a:bodyPr>
            <a:normAutofit/>
          </a:bodyPr>
          <a:lstStyle/>
          <a:p>
            <a:pPr>
              <a:defRPr sz="2200">
                <a:latin typeface="Andes"/>
                <a:ea typeface="Andes"/>
                <a:cs typeface="Andes"/>
                <a:sym typeface="Andes"/>
              </a:defRPr>
            </a:pPr>
            <a:endParaRPr lang="en-CA" sz="3600" dirty="0">
              <a:solidFill>
                <a:schemeClr val="bg1"/>
              </a:solidFill>
              <a:latin typeface="+mj-lt"/>
            </a:endParaRPr>
          </a:p>
          <a:p>
            <a:pPr>
              <a:defRPr sz="2200">
                <a:latin typeface="Andes"/>
                <a:ea typeface="Andes"/>
                <a:cs typeface="Andes"/>
                <a:sym typeface="Andes"/>
              </a:defRPr>
            </a:pPr>
            <a:r>
              <a:rPr lang="en-CA" sz="3600" dirty="0">
                <a:solidFill>
                  <a:schemeClr val="bg1"/>
                </a:solidFill>
                <a:latin typeface="+mj-lt"/>
              </a:rPr>
              <a:t>Thank you</a:t>
            </a:r>
            <a:endParaRPr lang="en-CA" sz="3200" dirty="0">
              <a:solidFill>
                <a:srgbClr val="EF3078"/>
              </a:solidFill>
              <a:latin typeface="+mj-lt"/>
            </a:endParaRPr>
          </a:p>
        </p:txBody>
      </p:sp>
      <p:pic>
        <p:nvPicPr>
          <p:cNvPr id="97" name="Picture 1" descr="Picture 1"/>
          <p:cNvPicPr>
            <a:picLocks noChangeAspect="1"/>
          </p:cNvPicPr>
          <p:nvPr/>
        </p:nvPicPr>
        <p:blipFill>
          <a:blip r:embed="rId2"/>
          <a:stretch>
            <a:fillRect/>
          </a:stretch>
        </p:blipFill>
        <p:spPr>
          <a:xfrm>
            <a:off x="246616" y="406457"/>
            <a:ext cx="2122511" cy="889053"/>
          </a:xfrm>
          <a:prstGeom prst="rect">
            <a:avLst/>
          </a:prstGeom>
          <a:ln w="12700">
            <a:miter lim="400000"/>
          </a:ln>
        </p:spPr>
      </p:pic>
      <p:pic>
        <p:nvPicPr>
          <p:cNvPr id="100" name="Picture 8" descr="Picture 8"/>
          <p:cNvPicPr>
            <a:picLocks noChangeAspect="1"/>
          </p:cNvPicPr>
          <p:nvPr/>
        </p:nvPicPr>
        <p:blipFill>
          <a:blip r:embed="rId3"/>
          <a:stretch>
            <a:fillRect/>
          </a:stretch>
        </p:blipFill>
        <p:spPr>
          <a:xfrm>
            <a:off x="8553791" y="264704"/>
            <a:ext cx="3391593" cy="1030806"/>
          </a:xfrm>
          <a:prstGeom prst="rect">
            <a:avLst/>
          </a:prstGeom>
          <a:ln w="12700">
            <a:miter lim="400000"/>
          </a:ln>
        </p:spPr>
      </p:pic>
    </p:spTree>
    <p:extLst>
      <p:ext uri="{BB962C8B-B14F-4D97-AF65-F5344CB8AC3E}">
        <p14:creationId xmlns:p14="http://schemas.microsoft.com/office/powerpoint/2010/main" val="3538897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8D3C-B3D2-2FAA-E652-3F8AB3B5AC83}"/>
              </a:ext>
            </a:extLst>
          </p:cNvPr>
          <p:cNvSpPr>
            <a:spLocks noGrp="1"/>
          </p:cNvSpPr>
          <p:nvPr>
            <p:ph type="title"/>
          </p:nvPr>
        </p:nvSpPr>
        <p:spPr>
          <a:solidFill>
            <a:schemeClr val="accent2"/>
          </a:solidFill>
          <a:ln w="9525">
            <a:solidFill>
              <a:srgbClr val="3399FF"/>
            </a:solidFill>
            <a:round/>
          </a:ln>
        </p:spPr>
        <p:txBody>
          <a:bodyPr lIns="45719" rIns="45719" anchor="ctr">
            <a:normAutofit/>
          </a:bodyPr>
          <a:lstStyle/>
          <a:p>
            <a:pPr>
              <a:spcBef>
                <a:spcPts val="1000"/>
              </a:spcBef>
            </a:pPr>
            <a:r>
              <a:rPr lang="en-US" sz="4800" dirty="0">
                <a:solidFill>
                  <a:schemeClr val="bg1"/>
                </a:solidFill>
                <a:latin typeface="+mj-lt"/>
              </a:rPr>
              <a:t>Outline</a:t>
            </a:r>
          </a:p>
        </p:txBody>
      </p:sp>
      <p:sp>
        <p:nvSpPr>
          <p:cNvPr id="3" name="Text Placeholder 2">
            <a:extLst>
              <a:ext uri="{FF2B5EF4-FFF2-40B4-BE49-F238E27FC236}">
                <a16:creationId xmlns:a16="http://schemas.microsoft.com/office/drawing/2014/main" id="{36BBCAC0-0B63-BDE3-76AC-4AA351815240}"/>
              </a:ext>
            </a:extLst>
          </p:cNvPr>
          <p:cNvSpPr>
            <a:spLocks noGrp="1"/>
          </p:cNvSpPr>
          <p:nvPr>
            <p:ph type="body" idx="1"/>
          </p:nvPr>
        </p:nvSpPr>
        <p:spPr/>
        <p:txBody>
          <a:bodyPr/>
          <a:lstStyle/>
          <a:p>
            <a:r>
              <a:rPr lang="en-US" dirty="0"/>
              <a:t>Introduction to Persistent Identifiers (PIDs)</a:t>
            </a:r>
          </a:p>
          <a:p>
            <a:r>
              <a:rPr lang="en-US" dirty="0"/>
              <a:t>ORCID - PID for a Person</a:t>
            </a:r>
          </a:p>
          <a:p>
            <a:r>
              <a:rPr lang="en-US" dirty="0"/>
              <a:t>PIDs for your Publications, Papers, etc.</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CD464F28-61E7-DCDD-8D0A-3368A1C4D8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542" y="3678159"/>
            <a:ext cx="6555922" cy="2901801"/>
          </a:xfrm>
          <a:prstGeom prst="rect">
            <a:avLst/>
          </a:prstGeom>
        </p:spPr>
      </p:pic>
    </p:spTree>
    <p:extLst>
      <p:ext uri="{BB962C8B-B14F-4D97-AF65-F5344CB8AC3E}">
        <p14:creationId xmlns:p14="http://schemas.microsoft.com/office/powerpoint/2010/main" val="39768178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2C3-0DAD-4558-CD2D-AF8D0AA95EED}"/>
              </a:ext>
            </a:extLst>
          </p:cNvPr>
          <p:cNvSpPr>
            <a:spLocks noGrp="1"/>
          </p:cNvSpPr>
          <p:nvPr>
            <p:ph type="title"/>
          </p:nvPr>
        </p:nvSpPr>
        <p:spPr>
          <a:solidFill>
            <a:schemeClr val="accent2"/>
          </a:solidFill>
          <a:ln w="9525">
            <a:solidFill>
              <a:srgbClr val="3399FF"/>
            </a:solidFill>
            <a:round/>
          </a:ln>
        </p:spPr>
        <p:txBody>
          <a:bodyPr lIns="45719" rIns="45719">
            <a:normAutofit/>
          </a:bodyPr>
          <a:lstStyle/>
          <a:p>
            <a:pPr algn="ctr">
              <a:spcBef>
                <a:spcPts val="1000"/>
              </a:spcBef>
            </a:pPr>
            <a:r>
              <a:rPr lang="en-US" sz="4800" dirty="0">
                <a:solidFill>
                  <a:schemeClr val="bg1"/>
                </a:solidFill>
                <a:latin typeface="+mj-lt"/>
                <a:sym typeface="Calibri"/>
              </a:rPr>
              <a:t> Introduction</a:t>
            </a:r>
          </a:p>
        </p:txBody>
      </p:sp>
      <p:sp>
        <p:nvSpPr>
          <p:cNvPr id="3" name="Text Placeholder 2">
            <a:extLst>
              <a:ext uri="{FF2B5EF4-FFF2-40B4-BE49-F238E27FC236}">
                <a16:creationId xmlns:a16="http://schemas.microsoft.com/office/drawing/2014/main" id="{8F229782-D661-5CA5-18DF-A63EBC114FCE}"/>
              </a:ext>
            </a:extLst>
          </p:cNvPr>
          <p:cNvSpPr>
            <a:spLocks noGrp="1"/>
          </p:cNvSpPr>
          <p:nvPr>
            <p:ph type="body" idx="1"/>
          </p:nvPr>
        </p:nvSpPr>
        <p:spPr/>
        <p:txBody>
          <a:bodyPr>
            <a:normAutofit/>
          </a:bodyPr>
          <a:lstStyle/>
          <a:p>
            <a:pPr marL="0" indent="0">
              <a:buNone/>
            </a:pPr>
            <a:r>
              <a:rPr lang="en-CA" b="1" dirty="0">
                <a:solidFill>
                  <a:schemeClr val="tx1"/>
                </a:solidFill>
              </a:rPr>
              <a:t>General Definition: </a:t>
            </a:r>
          </a:p>
          <a:p>
            <a:pPr lvl="1">
              <a:buFont typeface="Wingdings" pitchFamily="2" charset="2"/>
              <a:buChar char="Ø"/>
            </a:pPr>
            <a:r>
              <a:rPr lang="en-CA" b="1" dirty="0">
                <a:solidFill>
                  <a:schemeClr val="accent5"/>
                </a:solidFill>
              </a:rPr>
              <a:t>A Persistent Identifier</a:t>
            </a:r>
            <a:r>
              <a:rPr lang="en-CA" dirty="0"/>
              <a:t> is a long-lasting digital reference to an object, contributor, or organization, “a code which remains constant as a means of identifying a digital object regardless of changes to its location on the internet.” An “identifier” is “an association between a string (a sequence of characters) and an information resource.” Web URLs are an example of a common identifier. The term "persistent" refers to the need for an identifier to provide continued access to and provenance for the object it refers to for years to come.</a:t>
            </a:r>
          </a:p>
        </p:txBody>
      </p:sp>
    </p:spTree>
    <p:extLst>
      <p:ext uri="{BB962C8B-B14F-4D97-AF65-F5344CB8AC3E}">
        <p14:creationId xmlns:p14="http://schemas.microsoft.com/office/powerpoint/2010/main" val="32436735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2C3-0DAD-4558-CD2D-AF8D0AA95EED}"/>
              </a:ext>
            </a:extLst>
          </p:cNvPr>
          <p:cNvSpPr>
            <a:spLocks noGrp="1"/>
          </p:cNvSpPr>
          <p:nvPr>
            <p:ph type="title"/>
          </p:nvPr>
        </p:nvSpPr>
        <p:spPr>
          <a:solidFill>
            <a:schemeClr val="accent2"/>
          </a:solidFill>
          <a:ln w="9525">
            <a:solidFill>
              <a:srgbClr val="3399FF"/>
            </a:solidFill>
            <a:round/>
          </a:ln>
        </p:spPr>
        <p:txBody>
          <a:bodyPr lIns="45719" rIns="45719">
            <a:normAutofit/>
          </a:bodyPr>
          <a:lstStyle/>
          <a:p>
            <a:pPr algn="ctr">
              <a:spcBef>
                <a:spcPts val="1000"/>
              </a:spcBef>
            </a:pPr>
            <a:r>
              <a:rPr lang="en-US" sz="4800" dirty="0">
                <a:solidFill>
                  <a:schemeClr val="bg1"/>
                </a:solidFill>
                <a:latin typeface="+mj-lt"/>
                <a:sym typeface="Calibri"/>
              </a:rPr>
              <a:t> Introduction</a:t>
            </a:r>
          </a:p>
        </p:txBody>
      </p:sp>
      <p:sp>
        <p:nvSpPr>
          <p:cNvPr id="3" name="Text Placeholder 2">
            <a:extLst>
              <a:ext uri="{FF2B5EF4-FFF2-40B4-BE49-F238E27FC236}">
                <a16:creationId xmlns:a16="http://schemas.microsoft.com/office/drawing/2014/main" id="{8F229782-D661-5CA5-18DF-A63EBC114FCE}"/>
              </a:ext>
            </a:extLst>
          </p:cNvPr>
          <p:cNvSpPr>
            <a:spLocks noGrp="1"/>
          </p:cNvSpPr>
          <p:nvPr>
            <p:ph type="body" idx="1"/>
          </p:nvPr>
        </p:nvSpPr>
        <p:spPr>
          <a:xfrm>
            <a:off x="838200" y="1771196"/>
            <a:ext cx="10515600" cy="4351338"/>
          </a:xfrm>
        </p:spPr>
        <p:txBody>
          <a:bodyPr>
            <a:normAutofit lnSpcReduction="10000"/>
          </a:bodyPr>
          <a:lstStyle/>
          <a:p>
            <a:pPr lvl="1">
              <a:buFont typeface="Wingdings" pitchFamily="2" charset="2"/>
              <a:buChar char="Ø"/>
            </a:pPr>
            <a:r>
              <a:rPr lang="en-CA" b="1" dirty="0">
                <a:solidFill>
                  <a:schemeClr val="accent5"/>
                </a:solidFill>
              </a:rPr>
              <a:t> </a:t>
            </a:r>
            <a:r>
              <a:rPr lang="en-CA" sz="2600" dirty="0"/>
              <a:t>The long-term persistence of identifiers for objects, contributors, and organizations is vital to robust data management strategies. Publishers, funders, and other organizations have implemented PIDs in their established research workflows to enable the creation of trusted digital connections between objects, contributors, and organizations.</a:t>
            </a:r>
          </a:p>
          <a:p>
            <a:pPr lvl="1">
              <a:buFont typeface="Wingdings" pitchFamily="2" charset="2"/>
              <a:buChar char="Ø"/>
            </a:pPr>
            <a:r>
              <a:rPr lang="en-CA" sz="2600" dirty="0"/>
              <a:t>PID is a new name for a concept that has been a part of publishing for decades. In the past, publishers used identifiers such as </a:t>
            </a:r>
            <a:r>
              <a:rPr lang="en-CA" sz="2600" dirty="0">
                <a:solidFill>
                  <a:srgbClr val="00B050"/>
                </a:solidFill>
              </a:rPr>
              <a:t>ISBNs</a:t>
            </a:r>
            <a:r>
              <a:rPr lang="en-CA" sz="2600" dirty="0"/>
              <a:t> and </a:t>
            </a:r>
            <a:r>
              <a:rPr lang="en-CA" sz="2600" dirty="0">
                <a:solidFill>
                  <a:srgbClr val="00B050"/>
                </a:solidFill>
              </a:rPr>
              <a:t>ISSNs</a:t>
            </a:r>
            <a:r>
              <a:rPr lang="en-CA" sz="2600" dirty="0"/>
              <a:t> to distinguish unique textual objects. However, the proliferation of digitally available research and technical publications has created a need for machine-readable, interoperable PIDs. Machine-readable PIDs such as </a:t>
            </a:r>
            <a:r>
              <a:rPr lang="en-CA" sz="2600" b="1" dirty="0">
                <a:solidFill>
                  <a:srgbClr val="00B050"/>
                </a:solidFill>
              </a:rPr>
              <a:t>DOIs</a:t>
            </a:r>
            <a:r>
              <a:rPr lang="en-CA" sz="2600" dirty="0"/>
              <a:t> and </a:t>
            </a:r>
            <a:r>
              <a:rPr lang="en-CA" sz="2600" b="1" dirty="0">
                <a:solidFill>
                  <a:srgbClr val="00B050"/>
                </a:solidFill>
              </a:rPr>
              <a:t>ORCID</a:t>
            </a:r>
            <a:r>
              <a:rPr lang="en-CA" sz="2600" dirty="0"/>
              <a:t> iDs are valuable assets in enabling information sharing across systems.</a:t>
            </a:r>
          </a:p>
        </p:txBody>
      </p:sp>
    </p:spTree>
    <p:extLst>
      <p:ext uri="{BB962C8B-B14F-4D97-AF65-F5344CB8AC3E}">
        <p14:creationId xmlns:p14="http://schemas.microsoft.com/office/powerpoint/2010/main" val="628192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2C3-0DAD-4558-CD2D-AF8D0AA95EED}"/>
              </a:ext>
            </a:extLst>
          </p:cNvPr>
          <p:cNvSpPr>
            <a:spLocks noGrp="1"/>
          </p:cNvSpPr>
          <p:nvPr>
            <p:ph type="title"/>
          </p:nvPr>
        </p:nvSpPr>
        <p:spPr>
          <a:solidFill>
            <a:schemeClr val="accent2"/>
          </a:solidFill>
          <a:ln w="9525">
            <a:solidFill>
              <a:srgbClr val="3399FF"/>
            </a:solidFill>
            <a:round/>
          </a:ln>
        </p:spPr>
        <p:txBody>
          <a:bodyPr lIns="45719" rIns="45719">
            <a:normAutofit/>
          </a:bodyPr>
          <a:lstStyle/>
          <a:p>
            <a:pPr algn="ctr">
              <a:spcBef>
                <a:spcPts val="1000"/>
              </a:spcBef>
            </a:pPr>
            <a:r>
              <a:rPr lang="en-US" sz="4800" dirty="0">
                <a:solidFill>
                  <a:schemeClr val="bg1"/>
                </a:solidFill>
                <a:latin typeface="+mj-lt"/>
                <a:sym typeface="Calibri"/>
              </a:rPr>
              <a:t> Contributor Identifiers</a:t>
            </a:r>
          </a:p>
        </p:txBody>
      </p:sp>
      <p:sp>
        <p:nvSpPr>
          <p:cNvPr id="3" name="Text Placeholder 2">
            <a:extLst>
              <a:ext uri="{FF2B5EF4-FFF2-40B4-BE49-F238E27FC236}">
                <a16:creationId xmlns:a16="http://schemas.microsoft.com/office/drawing/2014/main" id="{8F229782-D661-5CA5-18DF-A63EBC114FCE}"/>
              </a:ext>
            </a:extLst>
          </p:cNvPr>
          <p:cNvSpPr>
            <a:spLocks noGrp="1"/>
          </p:cNvSpPr>
          <p:nvPr>
            <p:ph type="body" idx="1"/>
          </p:nvPr>
        </p:nvSpPr>
        <p:spPr/>
        <p:txBody>
          <a:bodyPr>
            <a:normAutofit/>
          </a:bodyPr>
          <a:lstStyle/>
          <a:p>
            <a:pPr>
              <a:buFont typeface="Wingdings" pitchFamily="2" charset="2"/>
              <a:buChar char="Ø"/>
            </a:pPr>
            <a:r>
              <a:rPr lang="en-CA" sz="2600" dirty="0">
                <a:solidFill>
                  <a:srgbClr val="00B050"/>
                </a:solidFill>
              </a:rPr>
              <a:t>Contributor identifiers</a:t>
            </a:r>
            <a:r>
              <a:rPr lang="en-CA" sz="2600" dirty="0"/>
              <a:t> encompass researchers, authors, scientists, etc. Contributor identifiers establish a profile for a contributor to a work that disambiguates that contributor from others. Unique identifiers enable contributors with the same or similar names to track citations of their research. Contributor Identifiers include:</a:t>
            </a:r>
          </a:p>
          <a:p>
            <a:pPr lvl="2">
              <a:buFont typeface="Courier New" panose="02070309020205020404" pitchFamily="49" charset="0"/>
              <a:buChar char="o"/>
            </a:pPr>
            <a:r>
              <a:rPr lang="en-CA" sz="2600" dirty="0">
                <a:hlinkClick r:id="rId2"/>
              </a:rPr>
              <a:t>International Standard Name Identifier (ISNI)</a:t>
            </a:r>
            <a:endParaRPr lang="en-CA" sz="2600" dirty="0"/>
          </a:p>
          <a:p>
            <a:pPr lvl="2">
              <a:buFont typeface="Courier New" panose="02070309020205020404" pitchFamily="49" charset="0"/>
              <a:buChar char="o"/>
            </a:pPr>
            <a:r>
              <a:rPr lang="en-CA" sz="2600" dirty="0">
                <a:hlinkClick r:id="rId3"/>
              </a:rPr>
              <a:t>Open Researcher and Contributor Identifier (ORCID iD)</a:t>
            </a:r>
            <a:endParaRPr lang="en-CA" sz="2600" dirty="0"/>
          </a:p>
          <a:p>
            <a:pPr lvl="2">
              <a:buFont typeface="Courier New" panose="02070309020205020404" pitchFamily="49" charset="0"/>
              <a:buChar char="o"/>
            </a:pPr>
            <a:r>
              <a:rPr lang="en-CA" sz="2600" dirty="0" err="1">
                <a:hlinkClick r:id="rId4"/>
              </a:rPr>
              <a:t>ResearcherID</a:t>
            </a:r>
            <a:endParaRPr lang="en-CA" sz="2600" dirty="0"/>
          </a:p>
          <a:p>
            <a:pPr lvl="2">
              <a:buFont typeface="Courier New" panose="02070309020205020404" pitchFamily="49" charset="0"/>
              <a:buChar char="o"/>
            </a:pPr>
            <a:r>
              <a:rPr lang="en-CA" sz="2600" dirty="0">
                <a:hlinkClick r:id="rId5"/>
              </a:rPr>
              <a:t>Scopus Author ID</a:t>
            </a:r>
            <a:endParaRPr lang="en-CA" sz="2600" dirty="0"/>
          </a:p>
        </p:txBody>
      </p:sp>
    </p:spTree>
    <p:extLst>
      <p:ext uri="{BB962C8B-B14F-4D97-AF65-F5344CB8AC3E}">
        <p14:creationId xmlns:p14="http://schemas.microsoft.com/office/powerpoint/2010/main" val="34021600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2C3-0DAD-4558-CD2D-AF8D0AA95EED}"/>
              </a:ext>
            </a:extLst>
          </p:cNvPr>
          <p:cNvSpPr>
            <a:spLocks noGrp="1"/>
          </p:cNvSpPr>
          <p:nvPr>
            <p:ph type="title"/>
          </p:nvPr>
        </p:nvSpPr>
        <p:spPr>
          <a:solidFill>
            <a:schemeClr val="accent2"/>
          </a:solidFill>
          <a:ln w="9525">
            <a:solidFill>
              <a:srgbClr val="3399FF"/>
            </a:solidFill>
            <a:round/>
          </a:ln>
        </p:spPr>
        <p:txBody>
          <a:bodyPr lIns="45719" rIns="45719">
            <a:normAutofit/>
          </a:bodyPr>
          <a:lstStyle/>
          <a:p>
            <a:pPr algn="ctr">
              <a:spcBef>
                <a:spcPts val="1000"/>
              </a:spcBef>
            </a:pPr>
            <a:r>
              <a:rPr lang="en-US" sz="4800" dirty="0">
                <a:solidFill>
                  <a:schemeClr val="bg1"/>
                </a:solidFill>
                <a:latin typeface="+mj-lt"/>
                <a:sym typeface="Calibri"/>
              </a:rPr>
              <a:t>Object Identifiers</a:t>
            </a:r>
          </a:p>
        </p:txBody>
      </p:sp>
      <p:sp>
        <p:nvSpPr>
          <p:cNvPr id="3" name="Text Placeholder 2">
            <a:extLst>
              <a:ext uri="{FF2B5EF4-FFF2-40B4-BE49-F238E27FC236}">
                <a16:creationId xmlns:a16="http://schemas.microsoft.com/office/drawing/2014/main" id="{8F229782-D661-5CA5-18DF-A63EBC114FCE}"/>
              </a:ext>
            </a:extLst>
          </p:cNvPr>
          <p:cNvSpPr>
            <a:spLocks noGrp="1"/>
          </p:cNvSpPr>
          <p:nvPr>
            <p:ph type="body" idx="1"/>
          </p:nvPr>
        </p:nvSpPr>
        <p:spPr/>
        <p:txBody>
          <a:bodyPr>
            <a:normAutofit lnSpcReduction="10000"/>
          </a:bodyPr>
          <a:lstStyle/>
          <a:p>
            <a:pPr>
              <a:buFont typeface="Wingdings" pitchFamily="2" charset="2"/>
              <a:buChar char="Ø"/>
            </a:pPr>
            <a:r>
              <a:rPr lang="en-CA" sz="2600" dirty="0"/>
              <a:t>The term </a:t>
            </a:r>
            <a:r>
              <a:rPr lang="en-CA" sz="2600" b="1" dirty="0">
                <a:solidFill>
                  <a:srgbClr val="00B050"/>
                </a:solidFill>
              </a:rPr>
              <a:t>object</a:t>
            </a:r>
            <a:r>
              <a:rPr lang="en-CA" sz="2600" dirty="0"/>
              <a:t> refers to “</a:t>
            </a:r>
            <a:r>
              <a:rPr lang="en-CA" sz="2600" b="1" dirty="0">
                <a:solidFill>
                  <a:srgbClr val="00B050"/>
                </a:solidFill>
              </a:rPr>
              <a:t>a meaningful piece of data</a:t>
            </a:r>
            <a:r>
              <a:rPr lang="en-CA" sz="2600" dirty="0"/>
              <a:t>” and is intentionally broad. Objects include </a:t>
            </a:r>
            <a:r>
              <a:rPr lang="en-CA" sz="2600" b="1" dirty="0">
                <a:solidFill>
                  <a:srgbClr val="00B050"/>
                </a:solidFill>
              </a:rPr>
              <a:t>books, articles, white papers, chapters, datasets, tables, figures, videos</a:t>
            </a:r>
            <a:r>
              <a:rPr lang="en-CA" sz="2600" dirty="0"/>
              <a:t>, etc. A single resource, such as a book, may have multiple object identifiers associated with it, such as an identifier for the entire book, identifiers for each chapter, and identifiers for individual figures within chapters. The following are common identifier systems for digital objects:</a:t>
            </a:r>
          </a:p>
          <a:p>
            <a:pPr lvl="2">
              <a:buFont typeface="Courier New" panose="02070309020205020404" pitchFamily="49" charset="0"/>
              <a:buChar char="o"/>
            </a:pPr>
            <a:r>
              <a:rPr lang="en-CA" sz="2600" dirty="0">
                <a:hlinkClick r:id="rId2"/>
              </a:rPr>
              <a:t>Archival Resources Key (ARK)</a:t>
            </a:r>
            <a:endParaRPr lang="en-CA" sz="2600" dirty="0"/>
          </a:p>
          <a:p>
            <a:pPr lvl="2">
              <a:buFont typeface="Courier New" panose="02070309020205020404" pitchFamily="49" charset="0"/>
              <a:buChar char="o"/>
            </a:pPr>
            <a:r>
              <a:rPr lang="en-CA" sz="2600" dirty="0">
                <a:hlinkClick r:id="rId3"/>
              </a:rPr>
              <a:t>Digital Object Identifier (DOI)</a:t>
            </a:r>
            <a:endParaRPr lang="en-CA" sz="2600" dirty="0"/>
          </a:p>
          <a:p>
            <a:pPr lvl="2">
              <a:buFont typeface="Courier New" panose="02070309020205020404" pitchFamily="49" charset="0"/>
              <a:buChar char="o"/>
            </a:pPr>
            <a:r>
              <a:rPr lang="en-CA" sz="2600" dirty="0">
                <a:hlinkClick r:id="rId4"/>
              </a:rPr>
              <a:t>Handle (HNDL)</a:t>
            </a:r>
            <a:endParaRPr lang="en-CA" sz="2600" dirty="0"/>
          </a:p>
          <a:p>
            <a:pPr lvl="2">
              <a:buFont typeface="Courier New" panose="02070309020205020404" pitchFamily="49" charset="0"/>
              <a:buChar char="o"/>
            </a:pPr>
            <a:r>
              <a:rPr lang="en-CA" sz="2600" dirty="0">
                <a:hlinkClick r:id="rId5"/>
              </a:rPr>
              <a:t>Persistent Uniform Resource Locator (PURL)</a:t>
            </a:r>
            <a:endParaRPr lang="en-CA" sz="2600" dirty="0"/>
          </a:p>
        </p:txBody>
      </p:sp>
    </p:spTree>
    <p:extLst>
      <p:ext uri="{BB962C8B-B14F-4D97-AF65-F5344CB8AC3E}">
        <p14:creationId xmlns:p14="http://schemas.microsoft.com/office/powerpoint/2010/main" val="41933449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2C3-0DAD-4558-CD2D-AF8D0AA95EED}"/>
              </a:ext>
            </a:extLst>
          </p:cNvPr>
          <p:cNvSpPr>
            <a:spLocks noGrp="1"/>
          </p:cNvSpPr>
          <p:nvPr>
            <p:ph type="title"/>
          </p:nvPr>
        </p:nvSpPr>
        <p:spPr>
          <a:solidFill>
            <a:schemeClr val="accent2"/>
          </a:solidFill>
          <a:ln w="9525">
            <a:solidFill>
              <a:srgbClr val="3399FF"/>
            </a:solidFill>
            <a:round/>
          </a:ln>
        </p:spPr>
        <p:txBody>
          <a:bodyPr lIns="45719" rIns="45719">
            <a:normAutofit/>
          </a:bodyPr>
          <a:lstStyle/>
          <a:p>
            <a:pPr algn="ctr">
              <a:spcBef>
                <a:spcPts val="1000"/>
              </a:spcBef>
            </a:pPr>
            <a:r>
              <a:rPr lang="en-US" sz="4800" dirty="0">
                <a:solidFill>
                  <a:schemeClr val="bg1"/>
                </a:solidFill>
                <a:latin typeface="+mj-lt"/>
                <a:sym typeface="Calibri"/>
              </a:rPr>
              <a:t> Organization Identifiers</a:t>
            </a:r>
          </a:p>
        </p:txBody>
      </p:sp>
      <p:sp>
        <p:nvSpPr>
          <p:cNvPr id="3" name="Text Placeholder 2">
            <a:extLst>
              <a:ext uri="{FF2B5EF4-FFF2-40B4-BE49-F238E27FC236}">
                <a16:creationId xmlns:a16="http://schemas.microsoft.com/office/drawing/2014/main" id="{8F229782-D661-5CA5-18DF-A63EBC114FCE}"/>
              </a:ext>
            </a:extLst>
          </p:cNvPr>
          <p:cNvSpPr>
            <a:spLocks noGrp="1"/>
          </p:cNvSpPr>
          <p:nvPr>
            <p:ph type="body" idx="1"/>
          </p:nvPr>
        </p:nvSpPr>
        <p:spPr/>
        <p:txBody>
          <a:bodyPr>
            <a:normAutofit/>
          </a:bodyPr>
          <a:lstStyle/>
          <a:p>
            <a:pPr lvl="1">
              <a:buFont typeface="Wingdings" pitchFamily="2" charset="2"/>
              <a:buChar char="Ø"/>
            </a:pPr>
            <a:r>
              <a:rPr lang="en-CA" b="1" dirty="0">
                <a:solidFill>
                  <a:schemeClr val="accent5"/>
                </a:solidFill>
              </a:rPr>
              <a:t> </a:t>
            </a:r>
            <a:r>
              <a:rPr lang="en-CA" sz="2600" dirty="0"/>
              <a:t>The </a:t>
            </a:r>
            <a:r>
              <a:rPr lang="en-CA" sz="2600" b="1" dirty="0">
                <a:solidFill>
                  <a:srgbClr val="00B050"/>
                </a:solidFill>
              </a:rPr>
              <a:t>Organization identifiers</a:t>
            </a:r>
            <a:r>
              <a:rPr lang="en-CA" sz="2600" dirty="0"/>
              <a:t> cover research institutions, funders, corporations, government agencies, etc. Organizational identifiers are still in the development stage, whereas object and creator identifiers are more solidly established and adopted. The goal of organization identifiers is to enable clear, long-term linking between the organizations supporting creators and the creation of objects. The following are common identifier systems for organizations:</a:t>
            </a:r>
          </a:p>
          <a:p>
            <a:pPr lvl="2">
              <a:buFont typeface="Courier New" panose="02070309020205020404" pitchFamily="49" charset="0"/>
              <a:buChar char="o"/>
            </a:pPr>
            <a:r>
              <a:rPr lang="en-CA" sz="2600" dirty="0">
                <a:hlinkClick r:id="rId2"/>
              </a:rPr>
              <a:t>Funder ID</a:t>
            </a:r>
            <a:endParaRPr lang="en-CA" sz="2600" dirty="0"/>
          </a:p>
          <a:p>
            <a:pPr lvl="2">
              <a:buFont typeface="Courier New" panose="02070309020205020404" pitchFamily="49" charset="0"/>
              <a:buChar char="o"/>
            </a:pPr>
            <a:r>
              <a:rPr lang="en-CA" sz="2600" dirty="0">
                <a:hlinkClick r:id="rId3"/>
              </a:rPr>
              <a:t>Global Research Identifier Database (GRID) ID</a:t>
            </a:r>
            <a:endParaRPr lang="en-CA" sz="2600" dirty="0"/>
          </a:p>
          <a:p>
            <a:pPr lvl="2">
              <a:buFont typeface="Courier New" panose="02070309020205020404" pitchFamily="49" charset="0"/>
              <a:buChar char="o"/>
            </a:pPr>
            <a:r>
              <a:rPr lang="en-CA" sz="2600" dirty="0">
                <a:hlinkClick r:id="rId4"/>
              </a:rPr>
              <a:t>Research Organization Registry (ROR) ID</a:t>
            </a:r>
            <a:endParaRPr lang="en-CA" sz="2600" dirty="0"/>
          </a:p>
        </p:txBody>
      </p:sp>
    </p:spTree>
    <p:extLst>
      <p:ext uri="{BB962C8B-B14F-4D97-AF65-F5344CB8AC3E}">
        <p14:creationId xmlns:p14="http://schemas.microsoft.com/office/powerpoint/2010/main" val="20825630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3766FD-EE18-6DB0-4A84-0BD3160A823D}"/>
              </a:ext>
            </a:extLst>
          </p:cNvPr>
          <p:cNvSpPr>
            <a:spLocks noGrp="1"/>
          </p:cNvSpPr>
          <p:nvPr>
            <p:ph type="body" sz="half" idx="1"/>
          </p:nvPr>
        </p:nvSpPr>
        <p:spPr/>
        <p:txBody>
          <a:bodyPr>
            <a:normAutofit fontScale="77500" lnSpcReduction="20000"/>
          </a:bodyPr>
          <a:lstStyle/>
          <a:p>
            <a:pPr>
              <a:buFont typeface="Wingdings" pitchFamily="2" charset="2"/>
              <a:buChar char="Ø"/>
            </a:pPr>
            <a:r>
              <a:rPr lang="en-CA" b="1" dirty="0">
                <a:solidFill>
                  <a:schemeClr val="accent6"/>
                </a:solidFill>
              </a:rPr>
              <a:t>ORCID (Open Researcher and Contributor Identifier)</a:t>
            </a:r>
            <a:r>
              <a:rPr lang="en-CA" b="1" dirty="0">
                <a:solidFill>
                  <a:srgbClr val="0070C0"/>
                </a:solidFill>
              </a:rPr>
              <a:t>:  </a:t>
            </a:r>
            <a:r>
              <a:rPr lang="en-CA" sz="2600" dirty="0"/>
              <a:t>is an </a:t>
            </a:r>
            <a:r>
              <a:rPr lang="en-CA" sz="3300" dirty="0">
                <a:solidFill>
                  <a:srgbClr val="0070C0"/>
                </a:solidFill>
              </a:rPr>
              <a:t>international, interdisciplinary, </a:t>
            </a:r>
            <a:r>
              <a:rPr lang="en-CA" sz="3300" dirty="0">
                <a:solidFill>
                  <a:srgbClr val="0070C0"/>
                </a:solidFill>
                <a:hlinkClick r:id="rId2">
                  <a:extLst>
                    <a:ext uri="{A12FA001-AC4F-418D-AE19-62706E023703}">
                      <ahyp:hlinkClr xmlns:ahyp="http://schemas.microsoft.com/office/drawing/2018/hyperlinkcolor" val="tx"/>
                    </a:ext>
                  </a:extLst>
                </a:hlinkClick>
              </a:rPr>
              <a:t>open</a:t>
            </a:r>
            <a:r>
              <a:rPr lang="en-CA" sz="3300" dirty="0">
                <a:solidFill>
                  <a:srgbClr val="0070C0"/>
                </a:solidFill>
              </a:rPr>
              <a:t>, non-proprietary, and not-for-profit </a:t>
            </a:r>
            <a:r>
              <a:rPr lang="en-CA" sz="2600" dirty="0"/>
              <a:t>organization created by the research community for the benefit of all stakeholders, including you and the organizations that support the research ecosystem.</a:t>
            </a:r>
          </a:p>
          <a:p>
            <a:pPr>
              <a:buFont typeface="Wingdings" pitchFamily="2" charset="2"/>
              <a:buChar char="Ø"/>
            </a:pPr>
            <a:r>
              <a:rPr lang="en-CA" sz="2600" dirty="0"/>
              <a:t>We provide a </a:t>
            </a:r>
            <a:r>
              <a:rPr lang="en-CA" sz="2600" b="1" dirty="0">
                <a:solidFill>
                  <a:schemeClr val="accent6"/>
                </a:solidFill>
              </a:rPr>
              <a:t>persistent digital identifier</a:t>
            </a:r>
            <a:r>
              <a:rPr lang="en-CA" sz="2600" dirty="0"/>
              <a:t> (an ORCID iD) that distinguishes </a:t>
            </a:r>
            <a:r>
              <a:rPr lang="en-CA" sz="3400" dirty="0">
                <a:solidFill>
                  <a:srgbClr val="0070C0"/>
                </a:solidFill>
              </a:rPr>
              <a:t>you</a:t>
            </a:r>
            <a:r>
              <a:rPr lang="en-CA" sz="2600" dirty="0"/>
              <a:t> from </a:t>
            </a:r>
            <a:r>
              <a:rPr lang="en-CA" sz="3400" dirty="0">
                <a:solidFill>
                  <a:srgbClr val="0070C0"/>
                </a:solidFill>
              </a:rPr>
              <a:t>other researchers </a:t>
            </a:r>
            <a:r>
              <a:rPr lang="en-CA" sz="2600" dirty="0"/>
              <a:t>and a record that supports </a:t>
            </a:r>
            <a:r>
              <a:rPr lang="en-CA" sz="3400" dirty="0">
                <a:solidFill>
                  <a:srgbClr val="0070C0"/>
                </a:solidFill>
              </a:rPr>
              <a:t>automatic links among all your professional activities</a:t>
            </a:r>
            <a:r>
              <a:rPr lang="en-CA" sz="2600" dirty="0"/>
              <a:t>. Your ORCID iD and connections are stored in the ORCID Registry in an account you own and manage.</a:t>
            </a:r>
          </a:p>
          <a:p>
            <a:endParaRPr lang="en-US" sz="2600" dirty="0"/>
          </a:p>
        </p:txBody>
      </p:sp>
      <p:pic>
        <p:nvPicPr>
          <p:cNvPr id="8196" name="Picture 4">
            <a:extLst>
              <a:ext uri="{FF2B5EF4-FFF2-40B4-BE49-F238E27FC236}">
                <a16:creationId xmlns:a16="http://schemas.microsoft.com/office/drawing/2014/main" id="{60959906-3819-5002-DD05-D9A4E1951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51436" y="2688251"/>
            <a:ext cx="5840564" cy="17481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37E2271-E4D1-92D4-1C75-0F9B428D1E4B}"/>
              </a:ext>
            </a:extLst>
          </p:cNvPr>
          <p:cNvSpPr>
            <a:spLocks noGrp="1"/>
          </p:cNvSpPr>
          <p:nvPr>
            <p:ph type="title"/>
          </p:nvPr>
        </p:nvSpPr>
        <p:spPr>
          <a:solidFill>
            <a:schemeClr val="accent2"/>
          </a:solidFill>
          <a:ln w="9525">
            <a:solidFill>
              <a:srgbClr val="3399FF"/>
            </a:solidFill>
            <a:round/>
          </a:ln>
        </p:spPr>
        <p:txBody>
          <a:bodyPr lIns="45719" rIns="45719" anchor="ctr">
            <a:normAutofit/>
          </a:bodyPr>
          <a:lstStyle/>
          <a:p>
            <a:pPr algn="ctr">
              <a:spcBef>
                <a:spcPts val="1000"/>
              </a:spcBef>
            </a:pPr>
            <a:r>
              <a:rPr lang="en-US" sz="4800" dirty="0">
                <a:solidFill>
                  <a:schemeClr val="bg1"/>
                </a:solidFill>
                <a:latin typeface="+mj-lt"/>
              </a:rPr>
              <a:t>ORCID – PID for you</a:t>
            </a:r>
          </a:p>
        </p:txBody>
      </p:sp>
      <p:pic>
        <p:nvPicPr>
          <p:cNvPr id="2" name="Picture 1" descr="Picture 1">
            <a:extLst>
              <a:ext uri="{FF2B5EF4-FFF2-40B4-BE49-F238E27FC236}">
                <a16:creationId xmlns:a16="http://schemas.microsoft.com/office/drawing/2014/main" id="{72E222D2-958A-D774-069B-56E1BC8A93A3}"/>
              </a:ext>
            </a:extLst>
          </p:cNvPr>
          <p:cNvPicPr>
            <a:picLocks noChangeAspect="1"/>
          </p:cNvPicPr>
          <p:nvPr/>
        </p:nvPicPr>
        <p:blipFill>
          <a:blip r:embed="rId4"/>
          <a:stretch>
            <a:fillRect/>
          </a:stretch>
        </p:blipFill>
        <p:spPr>
          <a:xfrm>
            <a:off x="92953" y="6441579"/>
            <a:ext cx="980619" cy="410750"/>
          </a:xfrm>
          <a:prstGeom prst="rect">
            <a:avLst/>
          </a:prstGeom>
          <a:ln w="12700">
            <a:miter lim="400000"/>
          </a:ln>
        </p:spPr>
      </p:pic>
      <p:pic>
        <p:nvPicPr>
          <p:cNvPr id="5" name="Picture 4" descr="Picture 8">
            <a:extLst>
              <a:ext uri="{FF2B5EF4-FFF2-40B4-BE49-F238E27FC236}">
                <a16:creationId xmlns:a16="http://schemas.microsoft.com/office/drawing/2014/main" id="{8449EF5F-8C5D-AA7F-C49C-BB2837A1FCF2}"/>
              </a:ext>
            </a:extLst>
          </p:cNvPr>
          <p:cNvPicPr>
            <a:picLocks noChangeAspect="1"/>
          </p:cNvPicPr>
          <p:nvPr/>
        </p:nvPicPr>
        <p:blipFill>
          <a:blip r:embed="rId5"/>
          <a:stretch>
            <a:fillRect/>
          </a:stretch>
        </p:blipFill>
        <p:spPr>
          <a:xfrm>
            <a:off x="10625054" y="6311900"/>
            <a:ext cx="1566946" cy="476242"/>
          </a:xfrm>
          <a:prstGeom prst="rect">
            <a:avLst/>
          </a:prstGeom>
          <a:ln w="12700">
            <a:miter lim="400000"/>
          </a:ln>
        </p:spPr>
      </p:pic>
    </p:spTree>
    <p:extLst>
      <p:ext uri="{BB962C8B-B14F-4D97-AF65-F5344CB8AC3E}">
        <p14:creationId xmlns:p14="http://schemas.microsoft.com/office/powerpoint/2010/main" val="165551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7E2271-E4D1-92D4-1C75-0F9B428D1E4B}"/>
              </a:ext>
            </a:extLst>
          </p:cNvPr>
          <p:cNvSpPr>
            <a:spLocks noGrp="1"/>
          </p:cNvSpPr>
          <p:nvPr>
            <p:ph type="title"/>
          </p:nvPr>
        </p:nvSpPr>
        <p:spPr>
          <a:xfrm>
            <a:off x="838199" y="497381"/>
            <a:ext cx="10537723" cy="1193307"/>
          </a:xfrm>
          <a:solidFill>
            <a:schemeClr val="accent2"/>
          </a:solidFill>
          <a:ln w="9525">
            <a:solidFill>
              <a:srgbClr val="3399FF"/>
            </a:solidFill>
            <a:round/>
          </a:ln>
        </p:spPr>
        <p:txBody>
          <a:bodyPr lIns="45719" rIns="45719" anchor="ctr">
            <a:normAutofit/>
          </a:bodyPr>
          <a:lstStyle/>
          <a:p>
            <a:pPr algn="ctr">
              <a:spcBef>
                <a:spcPts val="1000"/>
              </a:spcBef>
            </a:pPr>
            <a:r>
              <a:rPr lang="en-US" sz="4800" dirty="0">
                <a:solidFill>
                  <a:schemeClr val="bg1"/>
                </a:solidFill>
                <a:latin typeface="+mj-lt"/>
              </a:rPr>
              <a:t>ORCID – PID for you</a:t>
            </a:r>
          </a:p>
        </p:txBody>
      </p:sp>
      <p:pic>
        <p:nvPicPr>
          <p:cNvPr id="6" name="Picture 5" descr="Graphical user interface, text, application, email&#10;&#10;Description automatically generated">
            <a:extLst>
              <a:ext uri="{FF2B5EF4-FFF2-40B4-BE49-F238E27FC236}">
                <a16:creationId xmlns:a16="http://schemas.microsoft.com/office/drawing/2014/main" id="{6F356C01-BB41-AB99-CB4A-8986A0FDE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085" y="1690688"/>
            <a:ext cx="9481457" cy="4951913"/>
          </a:xfrm>
          <a:prstGeom prst="rect">
            <a:avLst/>
          </a:prstGeom>
        </p:spPr>
      </p:pic>
      <p:sp>
        <p:nvSpPr>
          <p:cNvPr id="8" name="Left Arrow 9">
            <a:extLst>
              <a:ext uri="{FF2B5EF4-FFF2-40B4-BE49-F238E27FC236}">
                <a16:creationId xmlns:a16="http://schemas.microsoft.com/office/drawing/2014/main" id="{38148E72-C5B4-ED5F-5038-3F12405E8A51}"/>
              </a:ext>
            </a:extLst>
          </p:cNvPr>
          <p:cNvSpPr/>
          <p:nvPr/>
        </p:nvSpPr>
        <p:spPr>
          <a:xfrm rot="18167398">
            <a:off x="3120960" y="1813272"/>
            <a:ext cx="823588" cy="454661"/>
          </a:xfrm>
          <a:prstGeom prst="leftArrow">
            <a:avLst>
              <a:gd name="adj1" fmla="val 50000"/>
              <a:gd name="adj2" fmla="val 50000"/>
            </a:avLst>
          </a:prstGeom>
          <a:solidFill>
            <a:srgbClr val="FF0000"/>
          </a:solidFill>
          <a:ln w="25400">
            <a:solidFill>
              <a:srgbClr val="FFFFFF"/>
            </a:solidFill>
          </a:ln>
        </p:spPr>
        <p:txBody>
          <a:bodyPr lIns="45718" tIns="45718" rIns="45718" bIns="45718" anchor="ctr"/>
          <a:lstStyle/>
          <a:p>
            <a:endParaRPr/>
          </a:p>
        </p:txBody>
      </p:sp>
      <p:pic>
        <p:nvPicPr>
          <p:cNvPr id="2" name="Picture 1" descr="Picture 1">
            <a:extLst>
              <a:ext uri="{FF2B5EF4-FFF2-40B4-BE49-F238E27FC236}">
                <a16:creationId xmlns:a16="http://schemas.microsoft.com/office/drawing/2014/main" id="{B3883B12-9E99-FA96-B746-A08EC32DEBBA}"/>
              </a:ext>
            </a:extLst>
          </p:cNvPr>
          <p:cNvPicPr>
            <a:picLocks noChangeAspect="1"/>
          </p:cNvPicPr>
          <p:nvPr/>
        </p:nvPicPr>
        <p:blipFill>
          <a:blip r:embed="rId3"/>
          <a:stretch>
            <a:fillRect/>
          </a:stretch>
        </p:blipFill>
        <p:spPr>
          <a:xfrm>
            <a:off x="38226" y="86631"/>
            <a:ext cx="980619" cy="410750"/>
          </a:xfrm>
          <a:prstGeom prst="rect">
            <a:avLst/>
          </a:prstGeom>
          <a:ln w="12700">
            <a:miter lim="400000"/>
          </a:ln>
        </p:spPr>
      </p:pic>
      <p:pic>
        <p:nvPicPr>
          <p:cNvPr id="3" name="Picture 2" descr="Picture 8">
            <a:extLst>
              <a:ext uri="{FF2B5EF4-FFF2-40B4-BE49-F238E27FC236}">
                <a16:creationId xmlns:a16="http://schemas.microsoft.com/office/drawing/2014/main" id="{197422C0-8FE8-3209-6D25-E2C7147B5A07}"/>
              </a:ext>
            </a:extLst>
          </p:cNvPr>
          <p:cNvPicPr>
            <a:picLocks noChangeAspect="1"/>
          </p:cNvPicPr>
          <p:nvPr/>
        </p:nvPicPr>
        <p:blipFill>
          <a:blip r:embed="rId4"/>
          <a:stretch>
            <a:fillRect/>
          </a:stretch>
        </p:blipFill>
        <p:spPr>
          <a:xfrm>
            <a:off x="10570327" y="-43048"/>
            <a:ext cx="1566946" cy="476242"/>
          </a:xfrm>
          <a:prstGeom prst="rect">
            <a:avLst/>
          </a:prstGeom>
          <a:ln w="12700">
            <a:miter lim="400000"/>
          </a:ln>
        </p:spPr>
      </p:pic>
    </p:spTree>
    <p:extLst>
      <p:ext uri="{BB962C8B-B14F-4D97-AF65-F5344CB8AC3E}">
        <p14:creationId xmlns:p14="http://schemas.microsoft.com/office/powerpoint/2010/main" val="3680269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772</TotalTime>
  <Words>793</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Andes</vt:lpstr>
      <vt:lpstr>Arial</vt:lpstr>
      <vt:lpstr>Calibri</vt:lpstr>
      <vt:lpstr>Calibri Light</vt:lpstr>
      <vt:lpstr>Courier New</vt:lpstr>
      <vt:lpstr>Helvetica</vt:lpstr>
      <vt:lpstr>Wingdings</vt:lpstr>
      <vt:lpstr>Office Theme</vt:lpstr>
      <vt:lpstr>PowerPoint Presentation</vt:lpstr>
      <vt:lpstr>Outline</vt:lpstr>
      <vt:lpstr> Introduction</vt:lpstr>
      <vt:lpstr> Introduction</vt:lpstr>
      <vt:lpstr> Contributor Identifiers</vt:lpstr>
      <vt:lpstr>Object Identifiers</vt:lpstr>
      <vt:lpstr> Organization Identifiers</vt:lpstr>
      <vt:lpstr>ORCID – PID for you</vt:lpstr>
      <vt:lpstr>ORCID – PID for you</vt:lpstr>
      <vt:lpstr>ORCID – PID for you</vt:lpstr>
      <vt:lpstr>DOI – PID for Publications</vt:lpstr>
      <vt:lpstr>DOI – PID for Publications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howld</cp:lastModifiedBy>
  <cp:revision>46</cp:revision>
  <dcterms:modified xsi:type="dcterms:W3CDTF">2023-02-15T09:10:40Z</dcterms:modified>
</cp:coreProperties>
</file>