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03" r:id="rId2"/>
    <p:sldId id="257" r:id="rId3"/>
    <p:sldId id="258" r:id="rId4"/>
    <p:sldId id="264" r:id="rId5"/>
    <p:sldId id="265" r:id="rId6"/>
    <p:sldId id="266" r:id="rId7"/>
    <p:sldId id="268" r:id="rId8"/>
    <p:sldId id="267" r:id="rId9"/>
    <p:sldId id="272" r:id="rId10"/>
    <p:sldId id="259" r:id="rId11"/>
    <p:sldId id="269" r:id="rId12"/>
    <p:sldId id="271" r:id="rId13"/>
    <p:sldId id="273" r:id="rId14"/>
    <p:sldId id="270" r:id="rId15"/>
    <p:sldId id="274" r:id="rId16"/>
    <p:sldId id="277" r:id="rId17"/>
    <p:sldId id="276" r:id="rId18"/>
    <p:sldId id="260" r:id="rId19"/>
    <p:sldId id="278" r:id="rId20"/>
    <p:sldId id="275" r:id="rId21"/>
    <p:sldId id="279" r:id="rId22"/>
    <p:sldId id="280" r:id="rId23"/>
    <p:sldId id="300" r:id="rId24"/>
    <p:sldId id="301" r:id="rId25"/>
    <p:sldId id="281" r:id="rId26"/>
    <p:sldId id="261" r:id="rId27"/>
    <p:sldId id="293" r:id="rId28"/>
    <p:sldId id="294" r:id="rId29"/>
    <p:sldId id="295" r:id="rId30"/>
    <p:sldId id="282" r:id="rId31"/>
    <p:sldId id="284" r:id="rId32"/>
    <p:sldId id="296" r:id="rId33"/>
    <p:sldId id="297" r:id="rId34"/>
    <p:sldId id="283" r:id="rId35"/>
    <p:sldId id="263" r:id="rId36"/>
    <p:sldId id="285" r:id="rId37"/>
    <p:sldId id="286" r:id="rId38"/>
    <p:sldId id="287" r:id="rId39"/>
    <p:sldId id="288" r:id="rId40"/>
    <p:sldId id="289" r:id="rId41"/>
    <p:sldId id="290" r:id="rId42"/>
    <p:sldId id="299" r:id="rId43"/>
    <p:sldId id="291" r:id="rId44"/>
    <p:sldId id="292" r:id="rId45"/>
    <p:sldId id="2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3380"/>
  </p:normalViewPr>
  <p:slideViewPr>
    <p:cSldViewPr snapToGrid="0" snapToObjects="1">
      <p:cViewPr>
        <p:scale>
          <a:sx n="91" d="100"/>
          <a:sy n="91" d="100"/>
        </p:scale>
        <p:origin x="137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11127-5380-48EC-A9B0-3D94D9F7651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B744210-F00C-4570-A5F1-EBE2CB455D11}">
      <dgm:prSet/>
      <dgm:spPr/>
      <dgm:t>
        <a:bodyPr/>
        <a:lstStyle/>
        <a:p>
          <a:r>
            <a:rPr lang="en-US"/>
            <a:t>Malware attack </a:t>
          </a:r>
        </a:p>
      </dgm:t>
    </dgm:pt>
    <dgm:pt modelId="{C4AB90A8-C7C5-4C58-841F-2A7E29406CCA}" type="parTrans" cxnId="{46048A9A-1D9D-4440-80CC-5BAE15333455}">
      <dgm:prSet/>
      <dgm:spPr/>
      <dgm:t>
        <a:bodyPr/>
        <a:lstStyle/>
        <a:p>
          <a:endParaRPr lang="en-US"/>
        </a:p>
      </dgm:t>
    </dgm:pt>
    <dgm:pt modelId="{D21457FF-09ED-4D10-8A5B-79471F47E226}" type="sibTrans" cxnId="{46048A9A-1D9D-4440-80CC-5BAE15333455}">
      <dgm:prSet/>
      <dgm:spPr/>
      <dgm:t>
        <a:bodyPr/>
        <a:lstStyle/>
        <a:p>
          <a:endParaRPr lang="en-US"/>
        </a:p>
      </dgm:t>
    </dgm:pt>
    <dgm:pt modelId="{A6EC1E47-6008-4DB9-AD81-BA3FA3485D13}">
      <dgm:prSet/>
      <dgm:spPr/>
      <dgm:t>
        <a:bodyPr/>
        <a:lstStyle/>
        <a:p>
          <a:r>
            <a:rPr lang="en-US"/>
            <a:t>Social engineering attacks(Phishing )</a:t>
          </a:r>
        </a:p>
      </dgm:t>
    </dgm:pt>
    <dgm:pt modelId="{369D0109-0E20-471C-9799-78A299D7339E}" type="parTrans" cxnId="{645E97C6-CA4D-4FE7-B6F4-677925778C07}">
      <dgm:prSet/>
      <dgm:spPr/>
      <dgm:t>
        <a:bodyPr/>
        <a:lstStyle/>
        <a:p>
          <a:endParaRPr lang="en-US"/>
        </a:p>
      </dgm:t>
    </dgm:pt>
    <dgm:pt modelId="{D5E3722B-5DFB-4991-81AB-560A14A4FCDF}" type="sibTrans" cxnId="{645E97C6-CA4D-4FE7-B6F4-677925778C07}">
      <dgm:prSet/>
      <dgm:spPr/>
      <dgm:t>
        <a:bodyPr/>
        <a:lstStyle/>
        <a:p>
          <a:endParaRPr lang="en-US"/>
        </a:p>
      </dgm:t>
    </dgm:pt>
    <dgm:pt modelId="{86155197-439C-4D65-84C7-A9B048231B00}">
      <dgm:prSet/>
      <dgm:spPr/>
      <dgm:t>
        <a:bodyPr/>
        <a:lstStyle/>
        <a:p>
          <a:r>
            <a:rPr lang="en-US"/>
            <a:t>Distributed denial of service (DDoS) </a:t>
          </a:r>
        </a:p>
      </dgm:t>
    </dgm:pt>
    <dgm:pt modelId="{38BD0F52-DACC-47B1-A20F-8FBC54E4F954}" type="parTrans" cxnId="{76CA613D-8EA0-4302-99C1-3FC880465588}">
      <dgm:prSet/>
      <dgm:spPr/>
      <dgm:t>
        <a:bodyPr/>
        <a:lstStyle/>
        <a:p>
          <a:endParaRPr lang="en-US"/>
        </a:p>
      </dgm:t>
    </dgm:pt>
    <dgm:pt modelId="{CCF9BCEB-0D8C-4DD0-8FE1-F00A389CFEF5}" type="sibTrans" cxnId="{76CA613D-8EA0-4302-99C1-3FC880465588}">
      <dgm:prSet/>
      <dgm:spPr/>
      <dgm:t>
        <a:bodyPr/>
        <a:lstStyle/>
        <a:p>
          <a:endParaRPr lang="en-US"/>
        </a:p>
      </dgm:t>
    </dgm:pt>
    <dgm:pt modelId="{B44D305B-79E4-4E74-B75C-82C17A573B32}">
      <dgm:prSet/>
      <dgm:spPr/>
      <dgm:t>
        <a:bodyPr/>
        <a:lstStyle/>
        <a:p>
          <a:r>
            <a:rPr lang="en-US"/>
            <a:t>Man-in-the-middle attack (MitM) </a:t>
          </a:r>
        </a:p>
      </dgm:t>
    </dgm:pt>
    <dgm:pt modelId="{D8F38274-1F58-4DE9-8FC6-7129B1EC6A1F}" type="parTrans" cxnId="{9A5F3083-CFA6-48C8-BA0A-D9EC9AB5023C}">
      <dgm:prSet/>
      <dgm:spPr/>
      <dgm:t>
        <a:bodyPr/>
        <a:lstStyle/>
        <a:p>
          <a:endParaRPr lang="en-US"/>
        </a:p>
      </dgm:t>
    </dgm:pt>
    <dgm:pt modelId="{8BCB6FF9-F9D7-4F99-B12F-37E0058422DD}" type="sibTrans" cxnId="{9A5F3083-CFA6-48C8-BA0A-D9EC9AB5023C}">
      <dgm:prSet/>
      <dgm:spPr/>
      <dgm:t>
        <a:bodyPr/>
        <a:lstStyle/>
        <a:p>
          <a:endParaRPr lang="en-US"/>
        </a:p>
      </dgm:t>
    </dgm:pt>
    <dgm:pt modelId="{DEB7E649-40C5-46F3-98E3-F6BF837277AF}">
      <dgm:prSet/>
      <dgm:spPr/>
      <dgm:t>
        <a:bodyPr/>
        <a:lstStyle/>
        <a:p>
          <a:r>
            <a:rPr lang="en-US"/>
            <a:t>Password attacks </a:t>
          </a:r>
        </a:p>
      </dgm:t>
    </dgm:pt>
    <dgm:pt modelId="{1F5BD84F-3680-430A-86CC-F05F8E964016}" type="parTrans" cxnId="{CA8B9A35-ABA5-4B7D-8000-10503E691BDD}">
      <dgm:prSet/>
      <dgm:spPr/>
      <dgm:t>
        <a:bodyPr/>
        <a:lstStyle/>
        <a:p>
          <a:endParaRPr lang="en-US"/>
        </a:p>
      </dgm:t>
    </dgm:pt>
    <dgm:pt modelId="{4639EC7E-C5F4-4ECB-B305-A2837BDB020E}" type="sibTrans" cxnId="{CA8B9A35-ABA5-4B7D-8000-10503E691BDD}">
      <dgm:prSet/>
      <dgm:spPr/>
      <dgm:t>
        <a:bodyPr/>
        <a:lstStyle/>
        <a:p>
          <a:endParaRPr lang="en-US"/>
        </a:p>
      </dgm:t>
    </dgm:pt>
    <dgm:pt modelId="{92D90368-57D4-4F3E-AD77-C255D2D9C699}">
      <dgm:prSet/>
      <dgm:spPr/>
      <dgm:t>
        <a:bodyPr/>
        <a:lstStyle/>
        <a:p>
          <a:r>
            <a:rPr lang="en-US"/>
            <a:t>Advanced persistent threats (APT)</a:t>
          </a:r>
        </a:p>
      </dgm:t>
    </dgm:pt>
    <dgm:pt modelId="{F977AF7F-C1B5-4312-901F-64F27C108688}" type="parTrans" cxnId="{741760F6-6511-41A4-9314-6B5361ED9CDE}">
      <dgm:prSet/>
      <dgm:spPr/>
      <dgm:t>
        <a:bodyPr/>
        <a:lstStyle/>
        <a:p>
          <a:endParaRPr lang="en-US"/>
        </a:p>
      </dgm:t>
    </dgm:pt>
    <dgm:pt modelId="{C65E8F66-85BE-4C8C-A9BD-B2D964BB40A4}" type="sibTrans" cxnId="{741760F6-6511-41A4-9314-6B5361ED9CDE}">
      <dgm:prSet/>
      <dgm:spPr/>
      <dgm:t>
        <a:bodyPr/>
        <a:lstStyle/>
        <a:p>
          <a:endParaRPr lang="en-US"/>
        </a:p>
      </dgm:t>
    </dgm:pt>
    <dgm:pt modelId="{6B5869ED-D0AD-1540-A98F-6C4DD34BA5DE}" type="pres">
      <dgm:prSet presAssocID="{2EF11127-5380-48EC-A9B0-3D94D9F7651A}" presName="diagram" presStyleCnt="0">
        <dgm:presLayoutVars>
          <dgm:dir/>
          <dgm:resizeHandles val="exact"/>
        </dgm:presLayoutVars>
      </dgm:prSet>
      <dgm:spPr/>
    </dgm:pt>
    <dgm:pt modelId="{3F94F6B4-A70E-3A4B-9EA1-0B79E95A4C0B}" type="pres">
      <dgm:prSet presAssocID="{5B744210-F00C-4570-A5F1-EBE2CB455D11}" presName="node" presStyleLbl="node1" presStyleIdx="0" presStyleCnt="6">
        <dgm:presLayoutVars>
          <dgm:bulletEnabled val="1"/>
        </dgm:presLayoutVars>
      </dgm:prSet>
      <dgm:spPr/>
    </dgm:pt>
    <dgm:pt modelId="{CB786308-4C51-7F46-8F29-A6F04BD29754}" type="pres">
      <dgm:prSet presAssocID="{D21457FF-09ED-4D10-8A5B-79471F47E226}" presName="sibTrans" presStyleCnt="0"/>
      <dgm:spPr/>
    </dgm:pt>
    <dgm:pt modelId="{9DE07BC6-25DF-1746-84D1-BD3B08BE79E3}" type="pres">
      <dgm:prSet presAssocID="{A6EC1E47-6008-4DB9-AD81-BA3FA3485D13}" presName="node" presStyleLbl="node1" presStyleIdx="1" presStyleCnt="6">
        <dgm:presLayoutVars>
          <dgm:bulletEnabled val="1"/>
        </dgm:presLayoutVars>
      </dgm:prSet>
      <dgm:spPr/>
    </dgm:pt>
    <dgm:pt modelId="{339C2E85-746F-3B40-8EB7-72AEC261FF17}" type="pres">
      <dgm:prSet presAssocID="{D5E3722B-5DFB-4991-81AB-560A14A4FCDF}" presName="sibTrans" presStyleCnt="0"/>
      <dgm:spPr/>
    </dgm:pt>
    <dgm:pt modelId="{A2094BF7-A1D0-0B4F-BA00-21DB6574CF39}" type="pres">
      <dgm:prSet presAssocID="{86155197-439C-4D65-84C7-A9B048231B00}" presName="node" presStyleLbl="node1" presStyleIdx="2" presStyleCnt="6">
        <dgm:presLayoutVars>
          <dgm:bulletEnabled val="1"/>
        </dgm:presLayoutVars>
      </dgm:prSet>
      <dgm:spPr/>
    </dgm:pt>
    <dgm:pt modelId="{842CA803-E57B-8245-805A-5C3972168991}" type="pres">
      <dgm:prSet presAssocID="{CCF9BCEB-0D8C-4DD0-8FE1-F00A389CFEF5}" presName="sibTrans" presStyleCnt="0"/>
      <dgm:spPr/>
    </dgm:pt>
    <dgm:pt modelId="{7A33F5E0-7754-B74B-B909-4D0D87DFEA5E}" type="pres">
      <dgm:prSet presAssocID="{B44D305B-79E4-4E74-B75C-82C17A573B32}" presName="node" presStyleLbl="node1" presStyleIdx="3" presStyleCnt="6">
        <dgm:presLayoutVars>
          <dgm:bulletEnabled val="1"/>
        </dgm:presLayoutVars>
      </dgm:prSet>
      <dgm:spPr/>
    </dgm:pt>
    <dgm:pt modelId="{BA35A349-B72A-ED4E-89B9-F87A962F4FFF}" type="pres">
      <dgm:prSet presAssocID="{8BCB6FF9-F9D7-4F99-B12F-37E0058422DD}" presName="sibTrans" presStyleCnt="0"/>
      <dgm:spPr/>
    </dgm:pt>
    <dgm:pt modelId="{5D963088-451D-144B-BA2A-1156654FDD60}" type="pres">
      <dgm:prSet presAssocID="{DEB7E649-40C5-46F3-98E3-F6BF837277AF}" presName="node" presStyleLbl="node1" presStyleIdx="4" presStyleCnt="6">
        <dgm:presLayoutVars>
          <dgm:bulletEnabled val="1"/>
        </dgm:presLayoutVars>
      </dgm:prSet>
      <dgm:spPr/>
    </dgm:pt>
    <dgm:pt modelId="{AA0E27C8-E2C0-4640-8481-7FFBF7138CD8}" type="pres">
      <dgm:prSet presAssocID="{4639EC7E-C5F4-4ECB-B305-A2837BDB020E}" presName="sibTrans" presStyleCnt="0"/>
      <dgm:spPr/>
    </dgm:pt>
    <dgm:pt modelId="{8B3B459A-26A1-2C48-8E0A-E6698B69D52E}" type="pres">
      <dgm:prSet presAssocID="{92D90368-57D4-4F3E-AD77-C255D2D9C699}" presName="node" presStyleLbl="node1" presStyleIdx="5" presStyleCnt="6">
        <dgm:presLayoutVars>
          <dgm:bulletEnabled val="1"/>
        </dgm:presLayoutVars>
      </dgm:prSet>
      <dgm:spPr/>
    </dgm:pt>
  </dgm:ptLst>
  <dgm:cxnLst>
    <dgm:cxn modelId="{FF8A9905-F1E2-AF4D-9C2B-F1C362EDD50B}" type="presOf" srcId="{DEB7E649-40C5-46F3-98E3-F6BF837277AF}" destId="{5D963088-451D-144B-BA2A-1156654FDD60}" srcOrd="0" destOrd="0" presId="urn:microsoft.com/office/officeart/2005/8/layout/default"/>
    <dgm:cxn modelId="{DB5D9533-8081-724E-A713-781B71B0734B}" type="presOf" srcId="{B44D305B-79E4-4E74-B75C-82C17A573B32}" destId="{7A33F5E0-7754-B74B-B909-4D0D87DFEA5E}" srcOrd="0" destOrd="0" presId="urn:microsoft.com/office/officeart/2005/8/layout/default"/>
    <dgm:cxn modelId="{2EEE4B34-35F2-674A-BA52-DA9B0CAA0241}" type="presOf" srcId="{2EF11127-5380-48EC-A9B0-3D94D9F7651A}" destId="{6B5869ED-D0AD-1540-A98F-6C4DD34BA5DE}" srcOrd="0" destOrd="0" presId="urn:microsoft.com/office/officeart/2005/8/layout/default"/>
    <dgm:cxn modelId="{CA8B9A35-ABA5-4B7D-8000-10503E691BDD}" srcId="{2EF11127-5380-48EC-A9B0-3D94D9F7651A}" destId="{DEB7E649-40C5-46F3-98E3-F6BF837277AF}" srcOrd="4" destOrd="0" parTransId="{1F5BD84F-3680-430A-86CC-F05F8E964016}" sibTransId="{4639EC7E-C5F4-4ECB-B305-A2837BDB020E}"/>
    <dgm:cxn modelId="{76CA613D-8EA0-4302-99C1-3FC880465588}" srcId="{2EF11127-5380-48EC-A9B0-3D94D9F7651A}" destId="{86155197-439C-4D65-84C7-A9B048231B00}" srcOrd="2" destOrd="0" parTransId="{38BD0F52-DACC-47B1-A20F-8FBC54E4F954}" sibTransId="{CCF9BCEB-0D8C-4DD0-8FE1-F00A389CFEF5}"/>
    <dgm:cxn modelId="{619F7444-E540-4247-8D07-AA2116F9C3FE}" type="presOf" srcId="{86155197-439C-4D65-84C7-A9B048231B00}" destId="{A2094BF7-A1D0-0B4F-BA00-21DB6574CF39}" srcOrd="0" destOrd="0" presId="urn:microsoft.com/office/officeart/2005/8/layout/default"/>
    <dgm:cxn modelId="{DFACDB5B-2AF6-764A-B9E6-FF9A8B30689E}" type="presOf" srcId="{5B744210-F00C-4570-A5F1-EBE2CB455D11}" destId="{3F94F6B4-A70E-3A4B-9EA1-0B79E95A4C0B}" srcOrd="0" destOrd="0" presId="urn:microsoft.com/office/officeart/2005/8/layout/default"/>
    <dgm:cxn modelId="{9A5F3083-CFA6-48C8-BA0A-D9EC9AB5023C}" srcId="{2EF11127-5380-48EC-A9B0-3D94D9F7651A}" destId="{B44D305B-79E4-4E74-B75C-82C17A573B32}" srcOrd="3" destOrd="0" parTransId="{D8F38274-1F58-4DE9-8FC6-7129B1EC6A1F}" sibTransId="{8BCB6FF9-F9D7-4F99-B12F-37E0058422DD}"/>
    <dgm:cxn modelId="{46048A9A-1D9D-4440-80CC-5BAE15333455}" srcId="{2EF11127-5380-48EC-A9B0-3D94D9F7651A}" destId="{5B744210-F00C-4570-A5F1-EBE2CB455D11}" srcOrd="0" destOrd="0" parTransId="{C4AB90A8-C7C5-4C58-841F-2A7E29406CCA}" sibTransId="{D21457FF-09ED-4D10-8A5B-79471F47E226}"/>
    <dgm:cxn modelId="{3A8EC6AD-CCF0-0044-9565-FB247B914A33}" type="presOf" srcId="{A6EC1E47-6008-4DB9-AD81-BA3FA3485D13}" destId="{9DE07BC6-25DF-1746-84D1-BD3B08BE79E3}" srcOrd="0" destOrd="0" presId="urn:microsoft.com/office/officeart/2005/8/layout/default"/>
    <dgm:cxn modelId="{645E97C6-CA4D-4FE7-B6F4-677925778C07}" srcId="{2EF11127-5380-48EC-A9B0-3D94D9F7651A}" destId="{A6EC1E47-6008-4DB9-AD81-BA3FA3485D13}" srcOrd="1" destOrd="0" parTransId="{369D0109-0E20-471C-9799-78A299D7339E}" sibTransId="{D5E3722B-5DFB-4991-81AB-560A14A4FCDF}"/>
    <dgm:cxn modelId="{1BF0BEE8-9558-2840-BE48-9FA9135633B6}" type="presOf" srcId="{92D90368-57D4-4F3E-AD77-C255D2D9C699}" destId="{8B3B459A-26A1-2C48-8E0A-E6698B69D52E}" srcOrd="0" destOrd="0" presId="urn:microsoft.com/office/officeart/2005/8/layout/default"/>
    <dgm:cxn modelId="{741760F6-6511-41A4-9314-6B5361ED9CDE}" srcId="{2EF11127-5380-48EC-A9B0-3D94D9F7651A}" destId="{92D90368-57D4-4F3E-AD77-C255D2D9C699}" srcOrd="5" destOrd="0" parTransId="{F977AF7F-C1B5-4312-901F-64F27C108688}" sibTransId="{C65E8F66-85BE-4C8C-A9BD-B2D964BB40A4}"/>
    <dgm:cxn modelId="{56DD48ED-FD88-F947-9CA8-531C608663F4}" type="presParOf" srcId="{6B5869ED-D0AD-1540-A98F-6C4DD34BA5DE}" destId="{3F94F6B4-A70E-3A4B-9EA1-0B79E95A4C0B}" srcOrd="0" destOrd="0" presId="urn:microsoft.com/office/officeart/2005/8/layout/default"/>
    <dgm:cxn modelId="{FBBDCC9A-DDAA-BF43-BAA2-D68678DE40C8}" type="presParOf" srcId="{6B5869ED-D0AD-1540-A98F-6C4DD34BA5DE}" destId="{CB786308-4C51-7F46-8F29-A6F04BD29754}" srcOrd="1" destOrd="0" presId="urn:microsoft.com/office/officeart/2005/8/layout/default"/>
    <dgm:cxn modelId="{C7D23C27-F50D-BA46-B8BC-AC16C787C7E8}" type="presParOf" srcId="{6B5869ED-D0AD-1540-A98F-6C4DD34BA5DE}" destId="{9DE07BC6-25DF-1746-84D1-BD3B08BE79E3}" srcOrd="2" destOrd="0" presId="urn:microsoft.com/office/officeart/2005/8/layout/default"/>
    <dgm:cxn modelId="{F1B6EF9C-C009-5A4B-B7B2-30462EC1F117}" type="presParOf" srcId="{6B5869ED-D0AD-1540-A98F-6C4DD34BA5DE}" destId="{339C2E85-746F-3B40-8EB7-72AEC261FF17}" srcOrd="3" destOrd="0" presId="urn:microsoft.com/office/officeart/2005/8/layout/default"/>
    <dgm:cxn modelId="{3DFD663A-46E0-4D41-A1F2-12A9D4ACF332}" type="presParOf" srcId="{6B5869ED-D0AD-1540-A98F-6C4DD34BA5DE}" destId="{A2094BF7-A1D0-0B4F-BA00-21DB6574CF39}" srcOrd="4" destOrd="0" presId="urn:microsoft.com/office/officeart/2005/8/layout/default"/>
    <dgm:cxn modelId="{DD0E42A6-7812-F947-AE5F-8D929B080942}" type="presParOf" srcId="{6B5869ED-D0AD-1540-A98F-6C4DD34BA5DE}" destId="{842CA803-E57B-8245-805A-5C3972168991}" srcOrd="5" destOrd="0" presId="urn:microsoft.com/office/officeart/2005/8/layout/default"/>
    <dgm:cxn modelId="{7FECCCE1-0705-504A-A579-5E93DE44DEB7}" type="presParOf" srcId="{6B5869ED-D0AD-1540-A98F-6C4DD34BA5DE}" destId="{7A33F5E0-7754-B74B-B909-4D0D87DFEA5E}" srcOrd="6" destOrd="0" presId="urn:microsoft.com/office/officeart/2005/8/layout/default"/>
    <dgm:cxn modelId="{399EF2A5-7943-B340-A258-674CEA4B9894}" type="presParOf" srcId="{6B5869ED-D0AD-1540-A98F-6C4DD34BA5DE}" destId="{BA35A349-B72A-ED4E-89B9-F87A962F4FFF}" srcOrd="7" destOrd="0" presId="urn:microsoft.com/office/officeart/2005/8/layout/default"/>
    <dgm:cxn modelId="{573B4F49-7A74-E04F-B84E-7735F6590731}" type="presParOf" srcId="{6B5869ED-D0AD-1540-A98F-6C4DD34BA5DE}" destId="{5D963088-451D-144B-BA2A-1156654FDD60}" srcOrd="8" destOrd="0" presId="urn:microsoft.com/office/officeart/2005/8/layout/default"/>
    <dgm:cxn modelId="{827802F4-E4A6-0448-A803-A5FC3B9F3E2C}" type="presParOf" srcId="{6B5869ED-D0AD-1540-A98F-6C4DD34BA5DE}" destId="{AA0E27C8-E2C0-4640-8481-7FFBF7138CD8}" srcOrd="9" destOrd="0" presId="urn:microsoft.com/office/officeart/2005/8/layout/default"/>
    <dgm:cxn modelId="{D514AB8B-C776-A64D-B51A-967FF45C6FB2}" type="presParOf" srcId="{6B5869ED-D0AD-1540-A98F-6C4DD34BA5DE}" destId="{8B3B459A-26A1-2C48-8E0A-E6698B69D52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4F6B4-A70E-3A4B-9EA1-0B79E95A4C0B}">
      <dsp:nvSpPr>
        <dsp:cNvPr id="0" name=""/>
        <dsp:cNvSpPr/>
      </dsp:nvSpPr>
      <dsp:spPr>
        <a:xfrm>
          <a:off x="930572" y="3032"/>
          <a:ext cx="2833338" cy="1700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Malware attack </a:t>
          </a:r>
        </a:p>
      </dsp:txBody>
      <dsp:txXfrm>
        <a:off x="930572" y="3032"/>
        <a:ext cx="2833338" cy="1700003"/>
      </dsp:txXfrm>
    </dsp:sp>
    <dsp:sp modelId="{9DE07BC6-25DF-1746-84D1-BD3B08BE79E3}">
      <dsp:nvSpPr>
        <dsp:cNvPr id="0" name=""/>
        <dsp:cNvSpPr/>
      </dsp:nvSpPr>
      <dsp:spPr>
        <a:xfrm>
          <a:off x="4047245" y="3032"/>
          <a:ext cx="2833338" cy="1700003"/>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Social engineering attacks(Phishing )</a:t>
          </a:r>
        </a:p>
      </dsp:txBody>
      <dsp:txXfrm>
        <a:off x="4047245" y="3032"/>
        <a:ext cx="2833338" cy="1700003"/>
      </dsp:txXfrm>
    </dsp:sp>
    <dsp:sp modelId="{A2094BF7-A1D0-0B4F-BA00-21DB6574CF39}">
      <dsp:nvSpPr>
        <dsp:cNvPr id="0" name=""/>
        <dsp:cNvSpPr/>
      </dsp:nvSpPr>
      <dsp:spPr>
        <a:xfrm>
          <a:off x="7163917" y="3032"/>
          <a:ext cx="2833338" cy="1700003"/>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Distributed denial of service (DDoS) </a:t>
          </a:r>
        </a:p>
      </dsp:txBody>
      <dsp:txXfrm>
        <a:off x="7163917" y="3032"/>
        <a:ext cx="2833338" cy="1700003"/>
      </dsp:txXfrm>
    </dsp:sp>
    <dsp:sp modelId="{7A33F5E0-7754-B74B-B909-4D0D87DFEA5E}">
      <dsp:nvSpPr>
        <dsp:cNvPr id="0" name=""/>
        <dsp:cNvSpPr/>
      </dsp:nvSpPr>
      <dsp:spPr>
        <a:xfrm>
          <a:off x="930572" y="1986369"/>
          <a:ext cx="2833338" cy="1700003"/>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Man-in-the-middle attack (MitM) </a:t>
          </a:r>
        </a:p>
      </dsp:txBody>
      <dsp:txXfrm>
        <a:off x="930572" y="1986369"/>
        <a:ext cx="2833338" cy="1700003"/>
      </dsp:txXfrm>
    </dsp:sp>
    <dsp:sp modelId="{5D963088-451D-144B-BA2A-1156654FDD60}">
      <dsp:nvSpPr>
        <dsp:cNvPr id="0" name=""/>
        <dsp:cNvSpPr/>
      </dsp:nvSpPr>
      <dsp:spPr>
        <a:xfrm>
          <a:off x="4047245" y="1986369"/>
          <a:ext cx="2833338" cy="1700003"/>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Password attacks </a:t>
          </a:r>
        </a:p>
      </dsp:txBody>
      <dsp:txXfrm>
        <a:off x="4047245" y="1986369"/>
        <a:ext cx="2833338" cy="1700003"/>
      </dsp:txXfrm>
    </dsp:sp>
    <dsp:sp modelId="{8B3B459A-26A1-2C48-8E0A-E6698B69D52E}">
      <dsp:nvSpPr>
        <dsp:cNvPr id="0" name=""/>
        <dsp:cNvSpPr/>
      </dsp:nvSpPr>
      <dsp:spPr>
        <a:xfrm>
          <a:off x="7163917" y="1986369"/>
          <a:ext cx="2833338" cy="17000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Advanced persistent threats (APT)</a:t>
          </a:r>
        </a:p>
      </dsp:txBody>
      <dsp:txXfrm>
        <a:off x="7163917" y="1986369"/>
        <a:ext cx="2833338" cy="17000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10099-4605-5846-8B47-FA304D98C29C}" type="datetimeFigureOut">
              <a:rPr lang="en-US" smtClean="0"/>
              <a:t>3/12/23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D7804-AA19-F142-8C53-85E14F665711}" type="slidenum">
              <a:rPr lang="en-US" smtClean="0"/>
              <a:t>‹#›</a:t>
            </a:fld>
            <a:endParaRPr lang="en-US"/>
          </a:p>
        </p:txBody>
      </p:sp>
    </p:spTree>
    <p:extLst>
      <p:ext uri="{BB962C8B-B14F-4D97-AF65-F5344CB8AC3E}">
        <p14:creationId xmlns:p14="http://schemas.microsoft.com/office/powerpoint/2010/main" val="362926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rcticwolf.com/resources/blog/top-cyber-attacks-of-june-202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Scareware uses empty threats</a:t>
            </a:r>
            <a:endParaRPr lang="en-US" dirty="0"/>
          </a:p>
        </p:txBody>
      </p:sp>
      <p:sp>
        <p:nvSpPr>
          <p:cNvPr id="4" name="Slide Number Placeholder 3"/>
          <p:cNvSpPr>
            <a:spLocks noGrp="1"/>
          </p:cNvSpPr>
          <p:nvPr>
            <p:ph type="sldNum" sz="quarter" idx="5"/>
          </p:nvPr>
        </p:nvSpPr>
        <p:spPr/>
        <p:txBody>
          <a:bodyPr/>
          <a:lstStyle/>
          <a:p>
            <a:fld id="{C95D7804-AA19-F142-8C53-85E14F665711}" type="slidenum">
              <a:rPr lang="en-US" smtClean="0"/>
              <a:t>5</a:t>
            </a:fld>
            <a:endParaRPr lang="en-US"/>
          </a:p>
        </p:txBody>
      </p:sp>
    </p:spTree>
    <p:extLst>
      <p:ext uri="{BB962C8B-B14F-4D97-AF65-F5344CB8AC3E}">
        <p14:creationId xmlns:p14="http://schemas.microsoft.com/office/powerpoint/2010/main" val="239509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Pegasus spyware</a:t>
            </a:r>
          </a:p>
          <a:p>
            <a:pPr algn="l"/>
            <a:r>
              <a:rPr lang="en-US" b="1" i="0" dirty="0" err="1">
                <a:solidFill>
                  <a:srgbClr val="000000"/>
                </a:solidFill>
                <a:effectLst/>
                <a:latin typeface="Graphik"/>
              </a:rPr>
              <a:t>Spyware.Pony</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5D7804-AA19-F142-8C53-85E14F665711}" type="slidenum">
              <a:rPr lang="en-US" smtClean="0"/>
              <a:t>6</a:t>
            </a:fld>
            <a:endParaRPr lang="en-US"/>
          </a:p>
        </p:txBody>
      </p:sp>
    </p:spTree>
    <p:extLst>
      <p:ext uri="{BB962C8B-B14F-4D97-AF65-F5344CB8AC3E}">
        <p14:creationId xmlns:p14="http://schemas.microsoft.com/office/powerpoint/2010/main" val="13114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Pegasus spyware</a:t>
            </a:r>
          </a:p>
          <a:p>
            <a:pPr algn="l"/>
            <a:r>
              <a:rPr lang="en-US" b="1" i="0" dirty="0" err="1">
                <a:solidFill>
                  <a:srgbClr val="000000"/>
                </a:solidFill>
                <a:effectLst/>
                <a:latin typeface="Graphik"/>
              </a:rPr>
              <a:t>Spyware.Pony</a:t>
            </a:r>
            <a:endParaRPr lang="en-US" b="1" i="0" dirty="0">
              <a:solidFill>
                <a:srgbClr val="000000"/>
              </a:solidFill>
              <a:effectLst/>
              <a:latin typeface="Graphik"/>
            </a:endParaRPr>
          </a:p>
          <a:p>
            <a:pPr algn="l"/>
            <a:endParaRPr lang="en-US" sz="1200" b="1" i="0" kern="1200" dirty="0">
              <a:solidFill>
                <a:srgbClr val="000000"/>
              </a:solidFill>
              <a:effectLst/>
              <a:latin typeface="Graphik"/>
              <a:ea typeface="+mn-ea"/>
              <a:cs typeface="+mn-cs"/>
            </a:endParaRPr>
          </a:p>
          <a:p>
            <a:pPr fontAlgn="base"/>
            <a:r>
              <a:rPr lang="en-US" sz="1200" b="0" i="0" u="none" strike="noStrike" kern="1200" dirty="0">
                <a:solidFill>
                  <a:schemeClr val="tx1"/>
                </a:solidFill>
                <a:effectLst/>
                <a:latin typeface="+mn-lt"/>
                <a:ea typeface="+mn-ea"/>
                <a:cs typeface="+mn-cs"/>
              </a:rPr>
              <a:t>In the beginning of 2022, the </a:t>
            </a:r>
            <a:r>
              <a:rPr lang="en-US" sz="1200" b="1" i="0" u="none" strike="noStrike" kern="1200" dirty="0">
                <a:solidFill>
                  <a:schemeClr val="tx1"/>
                </a:solidFill>
                <a:effectLst/>
                <a:latin typeface="+mn-lt"/>
                <a:ea typeface="+mn-ea"/>
                <a:cs typeface="+mn-cs"/>
                <a:hlinkClick r:id="rId3"/>
              </a:rPr>
              <a:t>Costa Rican government</a:t>
            </a:r>
            <a:r>
              <a:rPr lang="en-US" sz="1200" b="0" i="0" u="none" strike="noStrike" kern="1200" dirty="0">
                <a:solidFill>
                  <a:schemeClr val="tx1"/>
                </a:solidFill>
                <a:effectLst/>
                <a:latin typeface="+mn-lt"/>
                <a:ea typeface="+mn-ea"/>
                <a:cs typeface="+mn-cs"/>
              </a:rPr>
              <a:t> was attacked by ransomware, affecting finance and other government services to such a degree that a state of emergency was declared.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200" b="1" i="0" u="none" strike="noStrike" kern="1200" dirty="0">
                <a:solidFill>
                  <a:schemeClr val="tx1"/>
                </a:solidFill>
                <a:effectLst/>
                <a:latin typeface="+mn-lt"/>
                <a:ea typeface="+mn-ea"/>
                <a:cs typeface="+mn-cs"/>
              </a:rPr>
              <a:t>Keyloggers </a:t>
            </a:r>
            <a:r>
              <a:rPr lang="en-US" sz="1200" b="0" i="0" u="none" strike="noStrike" kern="1200" dirty="0">
                <a:solidFill>
                  <a:schemeClr val="tx1"/>
                </a:solidFill>
                <a:effectLst/>
                <a:latin typeface="+mn-lt"/>
                <a:ea typeface="+mn-ea"/>
                <a:cs typeface="+mn-cs"/>
              </a:rPr>
              <a:t>are a common kind of spyware that monitors and records users’ keystrokes. With this kind of spyware, hackers can steal credentials as well as credit card numbers and other data that may be entered into a system through typing. </a:t>
            </a:r>
          </a:p>
          <a:p>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5D7804-AA19-F142-8C53-85E14F665711}" type="slidenum">
              <a:rPr lang="en-US" smtClean="0"/>
              <a:t>7</a:t>
            </a:fld>
            <a:endParaRPr lang="en-US"/>
          </a:p>
        </p:txBody>
      </p:sp>
    </p:spTree>
    <p:extLst>
      <p:ext uri="{BB962C8B-B14F-4D97-AF65-F5344CB8AC3E}">
        <p14:creationId xmlns:p14="http://schemas.microsoft.com/office/powerpoint/2010/main" val="2299630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USB flashes to demonstrate </a:t>
            </a:r>
          </a:p>
          <a:p>
            <a:r>
              <a:rPr lang="en-US" sz="1200" b="0" i="0" kern="1200" dirty="0">
                <a:solidFill>
                  <a:schemeClr val="tx1"/>
                </a:solidFill>
                <a:effectLst/>
                <a:latin typeface="+mn-lt"/>
                <a:ea typeface="+mn-ea"/>
                <a:cs typeface="+mn-cs"/>
              </a:rPr>
              <a:t>attackers leave the bait—typically malware-infected flash drives</a:t>
            </a:r>
          </a:p>
          <a:p>
            <a:r>
              <a:rPr lang="en-US" sz="1200" b="0" i="0" kern="1200" dirty="0">
                <a:solidFill>
                  <a:schemeClr val="tx1"/>
                </a:solidFill>
                <a:effectLst/>
                <a:latin typeface="+mn-lt"/>
                <a:ea typeface="+mn-ea"/>
                <a:cs typeface="+mn-cs"/>
              </a:rPr>
              <a:t>Scareware- Your computer may be infected with harmful spyware programs.</a:t>
            </a:r>
            <a:endParaRPr lang="en-US" dirty="0"/>
          </a:p>
        </p:txBody>
      </p:sp>
      <p:sp>
        <p:nvSpPr>
          <p:cNvPr id="4" name="Slide Number Placeholder 3"/>
          <p:cNvSpPr>
            <a:spLocks noGrp="1"/>
          </p:cNvSpPr>
          <p:nvPr>
            <p:ph type="sldNum" sz="quarter" idx="5"/>
          </p:nvPr>
        </p:nvSpPr>
        <p:spPr/>
        <p:txBody>
          <a:bodyPr/>
          <a:lstStyle/>
          <a:p>
            <a:fld id="{C95D7804-AA19-F142-8C53-85E14F665711}" type="slidenum">
              <a:rPr lang="en-US" smtClean="0"/>
              <a:t>11</a:t>
            </a:fld>
            <a:endParaRPr lang="en-US"/>
          </a:p>
        </p:txBody>
      </p:sp>
    </p:spTree>
    <p:extLst>
      <p:ext uri="{BB962C8B-B14F-4D97-AF65-F5344CB8AC3E}">
        <p14:creationId xmlns:p14="http://schemas.microsoft.com/office/powerpoint/2010/main" val="91274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a:t>
            </a:r>
            <a:r>
              <a:rPr lang="en-US" dirty="0" err="1"/>
              <a:t>defcon</a:t>
            </a:r>
            <a:r>
              <a:rPr lang="en-US" dirty="0"/>
              <a:t> </a:t>
            </a:r>
          </a:p>
        </p:txBody>
      </p:sp>
      <p:sp>
        <p:nvSpPr>
          <p:cNvPr id="4" name="Slide Number Placeholder 3"/>
          <p:cNvSpPr>
            <a:spLocks noGrp="1"/>
          </p:cNvSpPr>
          <p:nvPr>
            <p:ph type="sldNum" sz="quarter" idx="5"/>
          </p:nvPr>
        </p:nvSpPr>
        <p:spPr/>
        <p:txBody>
          <a:bodyPr/>
          <a:lstStyle/>
          <a:p>
            <a:fld id="{C95D7804-AA19-F142-8C53-85E14F665711}" type="slidenum">
              <a:rPr lang="en-US" smtClean="0"/>
              <a:t>12</a:t>
            </a:fld>
            <a:endParaRPr lang="en-US"/>
          </a:p>
        </p:txBody>
      </p:sp>
    </p:spTree>
    <p:extLst>
      <p:ext uri="{BB962C8B-B14F-4D97-AF65-F5344CB8AC3E}">
        <p14:creationId xmlns:p14="http://schemas.microsoft.com/office/powerpoint/2010/main" val="107084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SolarWinds Supply Chain Attack</a:t>
            </a:r>
          </a:p>
          <a:p>
            <a:r>
              <a:rPr lang="en-US" sz="1200" b="0" i="0" kern="1200" dirty="0">
                <a:solidFill>
                  <a:schemeClr val="tx1"/>
                </a:solidFill>
                <a:effectLst/>
                <a:latin typeface="+mn-lt"/>
                <a:ea typeface="+mn-ea"/>
                <a:cs typeface="+mn-cs"/>
              </a:rPr>
              <a:t>A list of prominent APT attacks is incomplete without mentioning the SolarWinds supply chain attack. “From a software engineering perspective, it’s probably fair to say that this is the largest and most sophisticated attack the world has ever seen,” said Microsoft President Brad Smith.</a:t>
            </a:r>
          </a:p>
          <a:p>
            <a:br>
              <a:rPr lang="en-US" dirty="0"/>
            </a:br>
            <a:endParaRPr lang="en-US" dirty="0"/>
          </a:p>
        </p:txBody>
      </p:sp>
      <p:sp>
        <p:nvSpPr>
          <p:cNvPr id="4" name="Slide Number Placeholder 3"/>
          <p:cNvSpPr>
            <a:spLocks noGrp="1"/>
          </p:cNvSpPr>
          <p:nvPr>
            <p:ph type="sldNum" sz="quarter" idx="5"/>
          </p:nvPr>
        </p:nvSpPr>
        <p:spPr/>
        <p:txBody>
          <a:bodyPr/>
          <a:lstStyle/>
          <a:p>
            <a:fld id="{C95D7804-AA19-F142-8C53-85E14F665711}" type="slidenum">
              <a:rPr lang="en-US" smtClean="0"/>
              <a:t>39</a:t>
            </a:fld>
            <a:endParaRPr lang="en-US"/>
          </a:p>
        </p:txBody>
      </p:sp>
    </p:spTree>
    <p:extLst>
      <p:ext uri="{BB962C8B-B14F-4D97-AF65-F5344CB8AC3E}">
        <p14:creationId xmlns:p14="http://schemas.microsoft.com/office/powerpoint/2010/main" val="321067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A5FC-283F-454D-8F97-EFA647BD5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009A6D-38B1-1246-9840-CD3152AE7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7519F4-4535-2F4B-98B4-857B9D6C7744}"/>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5" name="Footer Placeholder 4">
            <a:extLst>
              <a:ext uri="{FF2B5EF4-FFF2-40B4-BE49-F238E27FC236}">
                <a16:creationId xmlns:a16="http://schemas.microsoft.com/office/drawing/2014/main" id="{4611D8B1-BD83-7E45-9543-556CF39E1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8C04B-4830-CA45-B154-65B4E7741540}"/>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282201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DD10-A723-9D46-9F59-6FA6D305D9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20F44C-8199-B84C-849A-8A077FA065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229B9-1828-A644-B241-B18E1C20F242}"/>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5" name="Footer Placeholder 4">
            <a:extLst>
              <a:ext uri="{FF2B5EF4-FFF2-40B4-BE49-F238E27FC236}">
                <a16:creationId xmlns:a16="http://schemas.microsoft.com/office/drawing/2014/main" id="{9F904C42-5C60-D942-B181-919D38BCC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E74C4-E11B-504D-8DD2-166EB49AD9AB}"/>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47018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AB76B-BE34-EA4D-84D2-0666EB0033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C0C7AC-716C-C944-A4F3-512BCFC0FF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643C-0AA9-F94C-9646-28F5F679F814}"/>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5" name="Footer Placeholder 4">
            <a:extLst>
              <a:ext uri="{FF2B5EF4-FFF2-40B4-BE49-F238E27FC236}">
                <a16:creationId xmlns:a16="http://schemas.microsoft.com/office/drawing/2014/main" id="{4BBC7A1C-065A-E040-921C-B702C2362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DF96A-8698-7542-9F3B-69134B3CF1FF}"/>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333178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10470-FD42-BF47-97E8-C645F0E11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669C5-F379-E341-B762-A645283D79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9E411-3DAD-DA46-BA31-F5306F9D1677}"/>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5" name="Footer Placeholder 4">
            <a:extLst>
              <a:ext uri="{FF2B5EF4-FFF2-40B4-BE49-F238E27FC236}">
                <a16:creationId xmlns:a16="http://schemas.microsoft.com/office/drawing/2014/main" id="{53FDC643-BD5E-B143-9AF5-B90BE0086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DC0BC-39C0-D943-B6F7-FC4CA1C855B1}"/>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239962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FA02-DD32-2E45-9043-6C48E51840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145648-A97B-E243-BEDD-E56EE03B93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172F8C-8D83-BF4C-B8D1-EB269DBB516B}"/>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5" name="Footer Placeholder 4">
            <a:extLst>
              <a:ext uri="{FF2B5EF4-FFF2-40B4-BE49-F238E27FC236}">
                <a16:creationId xmlns:a16="http://schemas.microsoft.com/office/drawing/2014/main" id="{24435EA5-A549-8C46-86BF-5139842A3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4FB20-3E3F-AD47-8054-0B646754C87D}"/>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325831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9679-87F0-2F4A-BCA4-006C02908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2A804-53A0-2843-8A9E-EE287F1C2A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0CA380-B467-4D4A-ACC2-BA6C48B58B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68C406-7DA3-6849-A9D1-60DBC3C0BC36}"/>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6" name="Footer Placeholder 5">
            <a:extLst>
              <a:ext uri="{FF2B5EF4-FFF2-40B4-BE49-F238E27FC236}">
                <a16:creationId xmlns:a16="http://schemas.microsoft.com/office/drawing/2014/main" id="{78F0F544-7C6C-2541-8292-BD4A54848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364DE-5BBA-DD4A-8DAC-B3C6D45B911D}"/>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276433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7B1C-6B2F-0E44-97C8-365985E7E6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D31394-14D2-DD49-8739-D5074A2CE5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8EB6E0-E049-7040-8FAD-F904C86C94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679D7-3554-E547-A61B-B4024CD3D5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930081-7DE0-A34D-AD6F-71C900DD0F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55A0D1-D3F1-5C4F-964F-D52AE1384A38}"/>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8" name="Footer Placeholder 7">
            <a:extLst>
              <a:ext uri="{FF2B5EF4-FFF2-40B4-BE49-F238E27FC236}">
                <a16:creationId xmlns:a16="http://schemas.microsoft.com/office/drawing/2014/main" id="{CD3B1728-F27D-B24E-B85D-55AA412879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624D7F-E1EC-694F-8B51-A8C2E0C3F6B3}"/>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141232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E301-FF7C-B041-881D-0B8989AF50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9839BB-4D28-C643-888D-5FAD4DBF8DBC}"/>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4" name="Footer Placeholder 3">
            <a:extLst>
              <a:ext uri="{FF2B5EF4-FFF2-40B4-BE49-F238E27FC236}">
                <a16:creationId xmlns:a16="http://schemas.microsoft.com/office/drawing/2014/main" id="{26B5436A-AA1A-2B41-BA7F-9CE7E96C8B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A50475-1EE0-734E-A63C-1DB7E7DCAF4F}"/>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272123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03AA6-39C1-0545-9913-A63924ED1B81}"/>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3" name="Footer Placeholder 2">
            <a:extLst>
              <a:ext uri="{FF2B5EF4-FFF2-40B4-BE49-F238E27FC236}">
                <a16:creationId xmlns:a16="http://schemas.microsoft.com/office/drawing/2014/main" id="{48F87F7F-5B41-8E4F-BA67-061A654AF7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803DB8-990A-EA4E-B9AA-D02FB901BF65}"/>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131699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991C-B852-AB46-9C38-2BE2189B8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51AA7F-1E65-9B4F-881C-DDB147607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940EDD-F175-CA43-9F8A-34A17D877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0D0A23-6EB4-B441-8691-5598EE548B46}"/>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6" name="Footer Placeholder 5">
            <a:extLst>
              <a:ext uri="{FF2B5EF4-FFF2-40B4-BE49-F238E27FC236}">
                <a16:creationId xmlns:a16="http://schemas.microsoft.com/office/drawing/2014/main" id="{21C378B6-7039-9444-B692-D6C9546DE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0164C-0118-E147-8941-3A0025D74C36}"/>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176063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63D6-A4CE-6444-8DBB-BF167EFAB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AC90FA-E3A3-0147-96AA-4C662C75F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51D17-6C05-1B4A-A049-2000D7C12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73717-4795-4543-A67A-0807D036D84A}"/>
              </a:ext>
            </a:extLst>
          </p:cNvPr>
          <p:cNvSpPr>
            <a:spLocks noGrp="1"/>
          </p:cNvSpPr>
          <p:nvPr>
            <p:ph type="dt" sz="half" idx="10"/>
          </p:nvPr>
        </p:nvSpPr>
        <p:spPr/>
        <p:txBody>
          <a:bodyPr/>
          <a:lstStyle/>
          <a:p>
            <a:fld id="{6CC6F4D7-2F65-E64C-81FD-B20216D924D0}" type="datetimeFigureOut">
              <a:rPr lang="en-US" smtClean="0"/>
              <a:t>3/12/23</a:t>
            </a:fld>
            <a:endParaRPr lang="en-US"/>
          </a:p>
        </p:txBody>
      </p:sp>
      <p:sp>
        <p:nvSpPr>
          <p:cNvPr id="6" name="Footer Placeholder 5">
            <a:extLst>
              <a:ext uri="{FF2B5EF4-FFF2-40B4-BE49-F238E27FC236}">
                <a16:creationId xmlns:a16="http://schemas.microsoft.com/office/drawing/2014/main" id="{E9730D62-D449-EC43-BF0B-C355EC4BB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3CBA3-E7BB-8E4D-9FBF-A42232B746D6}"/>
              </a:ext>
            </a:extLst>
          </p:cNvPr>
          <p:cNvSpPr>
            <a:spLocks noGrp="1"/>
          </p:cNvSpPr>
          <p:nvPr>
            <p:ph type="sldNum" sz="quarter" idx="12"/>
          </p:nvPr>
        </p:nvSpPr>
        <p:spPr/>
        <p:txBody>
          <a:bodyPr/>
          <a:lstStyle/>
          <a:p>
            <a:fld id="{CB20AB7D-10B7-5046-B0B1-9175B0185402}" type="slidenum">
              <a:rPr lang="en-US" smtClean="0"/>
              <a:t>‹#›</a:t>
            </a:fld>
            <a:endParaRPr lang="en-US"/>
          </a:p>
        </p:txBody>
      </p:sp>
    </p:spTree>
    <p:extLst>
      <p:ext uri="{BB962C8B-B14F-4D97-AF65-F5344CB8AC3E}">
        <p14:creationId xmlns:p14="http://schemas.microsoft.com/office/powerpoint/2010/main" val="101885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1D465-A385-8B4A-B323-34336602A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B25F15-FA29-CA4E-AB98-0558648FB1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E45C2-7CEC-DF41-A402-5C75DC240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6F4D7-2F65-E64C-81FD-B20216D924D0}" type="datetimeFigureOut">
              <a:rPr lang="en-US" smtClean="0"/>
              <a:t>3/12/23</a:t>
            </a:fld>
            <a:endParaRPr lang="en-US"/>
          </a:p>
        </p:txBody>
      </p:sp>
      <p:sp>
        <p:nvSpPr>
          <p:cNvPr id="5" name="Footer Placeholder 4">
            <a:extLst>
              <a:ext uri="{FF2B5EF4-FFF2-40B4-BE49-F238E27FC236}">
                <a16:creationId xmlns:a16="http://schemas.microsoft.com/office/drawing/2014/main" id="{8D5C9DCC-1499-7048-8D36-5374C1574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47B05E-9479-F141-AB7A-21351D6BE0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0AB7D-10B7-5046-B0B1-9175B0185402}" type="slidenum">
              <a:rPr lang="en-US" smtClean="0"/>
              <a:t>‹#›</a:t>
            </a:fld>
            <a:endParaRPr lang="en-US"/>
          </a:p>
        </p:txBody>
      </p:sp>
    </p:spTree>
    <p:extLst>
      <p:ext uri="{BB962C8B-B14F-4D97-AF65-F5344CB8AC3E}">
        <p14:creationId xmlns:p14="http://schemas.microsoft.com/office/powerpoint/2010/main" val="397996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mperva.com/learn/application-security/malware-detection-and-remov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mperva.com/learn/application-security/cyber-warfare/" TargetMode="External"/><Relationship Id="rId2" Type="http://schemas.openxmlformats.org/officeDocument/2006/relationships/hyperlink" Target="https://www.imperva.com/learn/ddos/botnet-ddos/" TargetMode="External"/><Relationship Id="rId1" Type="http://schemas.openxmlformats.org/officeDocument/2006/relationships/slideLayout" Target="../slideLayouts/slideLayout2.xml"/><Relationship Id="rId4" Type="http://schemas.openxmlformats.org/officeDocument/2006/relationships/hyperlink" Target="https://www.imperva.com/learn/application-security/ethical-hackin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asydmarc.com/blog/12-types-of-phishing-attacks-and-how-to-identify-the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forenova.com/blog/what-is-network-detection-and-response-ndr?hsLang=e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rapid7.com/solutions/ransomware-ol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1297-A6FE-8B94-5062-6323F670E653}"/>
              </a:ext>
            </a:extLst>
          </p:cNvPr>
          <p:cNvSpPr>
            <a:spLocks noGrp="1"/>
          </p:cNvSpPr>
          <p:nvPr>
            <p:ph type="ctrTitle"/>
          </p:nvPr>
        </p:nvSpPr>
        <p:spPr>
          <a:xfrm>
            <a:off x="652311" y="870596"/>
            <a:ext cx="5375265" cy="3806355"/>
          </a:xfrm>
        </p:spPr>
        <p:txBody>
          <a:bodyPr>
            <a:normAutofit/>
          </a:bodyPr>
          <a:lstStyle/>
          <a:p>
            <a:pPr>
              <a:lnSpc>
                <a:spcPct val="90000"/>
              </a:lnSpc>
            </a:pPr>
            <a:r>
              <a:rPr lang="en-US" sz="5000" dirty="0"/>
              <a:t>Types Cyber Attacks</a:t>
            </a:r>
          </a:p>
        </p:txBody>
      </p:sp>
      <p:sp>
        <p:nvSpPr>
          <p:cNvPr id="3" name="Subtitle 2">
            <a:extLst>
              <a:ext uri="{FF2B5EF4-FFF2-40B4-BE49-F238E27FC236}">
                <a16:creationId xmlns:a16="http://schemas.microsoft.com/office/drawing/2014/main" id="{DB021400-C628-3834-035A-BA1E0998D47E}"/>
              </a:ext>
            </a:extLst>
          </p:cNvPr>
          <p:cNvSpPr>
            <a:spLocks noGrp="1"/>
          </p:cNvSpPr>
          <p:nvPr>
            <p:ph type="subTitle" idx="1"/>
          </p:nvPr>
        </p:nvSpPr>
        <p:spPr>
          <a:xfrm>
            <a:off x="1459544" y="4856265"/>
            <a:ext cx="4391664" cy="964137"/>
          </a:xfrm>
        </p:spPr>
        <p:txBody>
          <a:bodyPr>
            <a:normAutofit/>
          </a:bodyPr>
          <a:lstStyle/>
          <a:p>
            <a:r>
              <a:rPr lang="en-US" dirty="0"/>
              <a:t>Cyber Security Training Workshop</a:t>
            </a:r>
          </a:p>
        </p:txBody>
      </p:sp>
      <p:pic>
        <p:nvPicPr>
          <p:cNvPr id="4" name="Picture 3" descr="A picture containing text, queen&#10;&#10;Description automatically generated">
            <a:extLst>
              <a:ext uri="{FF2B5EF4-FFF2-40B4-BE49-F238E27FC236}">
                <a16:creationId xmlns:a16="http://schemas.microsoft.com/office/drawing/2014/main" id="{2ADAD542-C1CB-C102-F19C-DDBD59CF35E2}"/>
              </a:ext>
            </a:extLst>
          </p:cNvPr>
          <p:cNvPicPr>
            <a:picLocks noChangeAspect="1"/>
          </p:cNvPicPr>
          <p:nvPr/>
        </p:nvPicPr>
        <p:blipFill>
          <a:blip r:embed="rId2"/>
          <a:stretch>
            <a:fillRect/>
          </a:stretch>
        </p:blipFill>
        <p:spPr>
          <a:xfrm>
            <a:off x="7175995" y="870596"/>
            <a:ext cx="3163331" cy="2554389"/>
          </a:xfrm>
          <a:prstGeom prst="rect">
            <a:avLst/>
          </a:prstGeom>
        </p:spPr>
      </p:pic>
      <p:pic>
        <p:nvPicPr>
          <p:cNvPr id="5" name="Picture 4" descr="Logo&#10;&#10;Description automatically generated">
            <a:extLst>
              <a:ext uri="{FF2B5EF4-FFF2-40B4-BE49-F238E27FC236}">
                <a16:creationId xmlns:a16="http://schemas.microsoft.com/office/drawing/2014/main" id="{31A91F67-6812-141B-B869-01ABD7122131}"/>
              </a:ext>
            </a:extLst>
          </p:cNvPr>
          <p:cNvPicPr>
            <a:picLocks noChangeAspect="1"/>
          </p:cNvPicPr>
          <p:nvPr/>
        </p:nvPicPr>
        <p:blipFill>
          <a:blip r:embed="rId3"/>
          <a:stretch>
            <a:fillRect/>
          </a:stretch>
        </p:blipFill>
        <p:spPr>
          <a:xfrm>
            <a:off x="7072312" y="4144394"/>
            <a:ext cx="4319587" cy="1799121"/>
          </a:xfrm>
          <a:prstGeom prst="rect">
            <a:avLst/>
          </a:prstGeom>
        </p:spPr>
      </p:pic>
    </p:spTree>
    <p:extLst>
      <p:ext uri="{BB962C8B-B14F-4D97-AF65-F5344CB8AC3E}">
        <p14:creationId xmlns:p14="http://schemas.microsoft.com/office/powerpoint/2010/main" val="1158543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23824-19DB-334F-BD6E-85F077E3FCFE}"/>
              </a:ext>
            </a:extLst>
          </p:cNvPr>
          <p:cNvSpPr>
            <a:spLocks noGrp="1"/>
          </p:cNvSpPr>
          <p:nvPr>
            <p:ph type="title"/>
          </p:nvPr>
        </p:nvSpPr>
        <p:spPr>
          <a:xfrm>
            <a:off x="686834" y="1153572"/>
            <a:ext cx="3200400" cy="4461163"/>
          </a:xfrm>
        </p:spPr>
        <p:txBody>
          <a:bodyPr>
            <a:normAutofit/>
          </a:bodyPr>
          <a:lstStyle/>
          <a:p>
            <a:pPr lvl="0"/>
            <a:r>
              <a:rPr lang="en-US" sz="3400" dirty="0">
                <a:solidFill>
                  <a:srgbClr val="FFFFFF"/>
                </a:solidFill>
              </a:rPr>
              <a:t>Social engineering attacks(Phishing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8880AC4-1016-6E46-80B2-6EB44E9014FD}"/>
              </a:ext>
            </a:extLst>
          </p:cNvPr>
          <p:cNvSpPr>
            <a:spLocks noGrp="1"/>
          </p:cNvSpPr>
          <p:nvPr>
            <p:ph idx="1"/>
          </p:nvPr>
        </p:nvSpPr>
        <p:spPr>
          <a:xfrm>
            <a:off x="4447308" y="591344"/>
            <a:ext cx="6906491" cy="5585619"/>
          </a:xfrm>
        </p:spPr>
        <p:txBody>
          <a:bodyPr anchor="ctr">
            <a:normAutofit/>
          </a:bodyPr>
          <a:lstStyle/>
          <a:p>
            <a:r>
              <a:rPr lang="en-US" dirty="0"/>
              <a:t>Social engineering is the term used for a broad range of </a:t>
            </a:r>
            <a:r>
              <a:rPr lang="en-US" dirty="0">
                <a:hlinkClick r:id="rId2">
                  <a:extLst>
                    <a:ext uri="{A12FA001-AC4F-418D-AE19-62706E023703}">
                      <ahyp:hlinkClr xmlns:ahyp="http://schemas.microsoft.com/office/drawing/2018/hyperlinkcolor" val="tx"/>
                    </a:ext>
                  </a:extLst>
                </a:hlinkClick>
              </a:rPr>
              <a:t>malicious activities accomplished through human interactions</a:t>
            </a:r>
            <a:r>
              <a:rPr lang="en-US" dirty="0"/>
              <a:t>.</a:t>
            </a:r>
          </a:p>
          <a:p>
            <a:r>
              <a:rPr lang="en-US" dirty="0"/>
              <a:t>Social engineering attacks work by psychologically manipulating users into performing actions desirable to an attacker or divulging sensitive information.</a:t>
            </a:r>
          </a:p>
          <a:p>
            <a:pPr marL="0" indent="0">
              <a:buNone/>
            </a:pPr>
            <a:br>
              <a:rPr lang="en-US" dirty="0"/>
            </a:br>
            <a:endParaRPr lang="en-US" dirty="0"/>
          </a:p>
        </p:txBody>
      </p:sp>
    </p:spTree>
    <p:extLst>
      <p:ext uri="{BB962C8B-B14F-4D97-AF65-F5344CB8AC3E}">
        <p14:creationId xmlns:p14="http://schemas.microsoft.com/office/powerpoint/2010/main" val="239127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23CFD-2686-6A40-BA4D-20E86C99E9E9}"/>
              </a:ext>
            </a:extLst>
          </p:cNvPr>
          <p:cNvSpPr>
            <a:spLocks noGrp="1"/>
          </p:cNvSpPr>
          <p:nvPr>
            <p:ph type="title"/>
          </p:nvPr>
        </p:nvSpPr>
        <p:spPr>
          <a:xfrm>
            <a:off x="686834" y="1153572"/>
            <a:ext cx="3200400" cy="4461163"/>
          </a:xfrm>
        </p:spPr>
        <p:txBody>
          <a:bodyPr>
            <a:normAutofit/>
          </a:bodyPr>
          <a:lstStyle/>
          <a:p>
            <a:br>
              <a:rPr lang="en-US" sz="3700" b="1">
                <a:solidFill>
                  <a:srgbClr val="FFFFFF"/>
                </a:solidFill>
              </a:rPr>
            </a:br>
            <a:br>
              <a:rPr lang="en-US" sz="3700" b="1">
                <a:solidFill>
                  <a:srgbClr val="FFFFFF"/>
                </a:solidFill>
              </a:rPr>
            </a:br>
            <a:r>
              <a:rPr lang="en-US" sz="3700" b="1">
                <a:solidFill>
                  <a:srgbClr val="FFFFFF"/>
                </a:solidFill>
              </a:rPr>
              <a:t>Social engineering attack techniques</a:t>
            </a:r>
            <a:br>
              <a:rPr lang="en-US" sz="3700" b="1">
                <a:solidFill>
                  <a:srgbClr val="FFFFFF"/>
                </a:solidFill>
              </a:rPr>
            </a:br>
            <a:br>
              <a:rPr lang="en-US" sz="3700">
                <a:solidFill>
                  <a:srgbClr val="FFFFFF"/>
                </a:solidFill>
              </a:rPr>
            </a:b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D504596-C828-B14D-BF23-8B0B7A673D63}"/>
              </a:ext>
            </a:extLst>
          </p:cNvPr>
          <p:cNvSpPr>
            <a:spLocks noGrp="1"/>
          </p:cNvSpPr>
          <p:nvPr>
            <p:ph idx="1"/>
          </p:nvPr>
        </p:nvSpPr>
        <p:spPr>
          <a:xfrm>
            <a:off x="4447308" y="591344"/>
            <a:ext cx="6906491" cy="5585619"/>
          </a:xfrm>
        </p:spPr>
        <p:txBody>
          <a:bodyPr anchor="ctr">
            <a:normAutofit/>
          </a:bodyPr>
          <a:lstStyle/>
          <a:p>
            <a:r>
              <a:rPr lang="en-US" sz="2400" b="1"/>
              <a:t>Phishing </a:t>
            </a:r>
            <a:r>
              <a:rPr lang="en-US" sz="2400"/>
              <a:t>scams are email and text message campaigns aimed at creating a sense of urgency, curiosity or fear in victims.  </a:t>
            </a:r>
          </a:p>
          <a:p>
            <a:r>
              <a:rPr lang="en-US" sz="2400" b="1"/>
              <a:t>Spear phishing </a:t>
            </a:r>
            <a:r>
              <a:rPr lang="en-US" sz="2400"/>
              <a:t>is a more targeted version of the phishing scam whereby an attacker chooses specific individuals or enterprises.</a:t>
            </a:r>
            <a:endParaRPr lang="en-US" sz="2400" b="1"/>
          </a:p>
          <a:p>
            <a:r>
              <a:rPr lang="en-US" sz="2400" b="1"/>
              <a:t>Baiting </a:t>
            </a:r>
            <a:r>
              <a:rPr lang="en-US" sz="2400"/>
              <a:t>attacks use a false promise to pique a victim’s greed or curiosity. They lure users into a trap that steals their personal information or inflicts their systems with malware.</a:t>
            </a:r>
          </a:p>
          <a:p>
            <a:r>
              <a:rPr lang="en-US" sz="2400" b="1"/>
              <a:t>Scareware </a:t>
            </a:r>
            <a:r>
              <a:rPr lang="en-US" sz="2400"/>
              <a:t>involves victims being bombarded with false alarms and fictitious threats.</a:t>
            </a:r>
          </a:p>
          <a:p>
            <a:r>
              <a:rPr lang="en-US" sz="2400" b="1"/>
              <a:t>Piggybacking and tailgating </a:t>
            </a:r>
            <a:r>
              <a:rPr lang="en-US" sz="2400"/>
              <a:t>both refer to a type of attack in which an authorized person allows an unauthorized person access to a restricted area.</a:t>
            </a:r>
          </a:p>
          <a:p>
            <a:endParaRPr lang="en-US" sz="2400"/>
          </a:p>
          <a:p>
            <a:endParaRPr lang="en-US" sz="2400"/>
          </a:p>
        </p:txBody>
      </p:sp>
    </p:spTree>
    <p:extLst>
      <p:ext uri="{BB962C8B-B14F-4D97-AF65-F5344CB8AC3E}">
        <p14:creationId xmlns:p14="http://schemas.microsoft.com/office/powerpoint/2010/main" val="190739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19245D-D2B3-7746-A0CD-889EBAD51534}"/>
              </a:ext>
            </a:extLst>
          </p:cNvPr>
          <p:cNvPicPr>
            <a:picLocks noChangeAspect="1"/>
          </p:cNvPicPr>
          <p:nvPr/>
        </p:nvPicPr>
        <p:blipFill>
          <a:blip r:embed="rId3"/>
          <a:stretch>
            <a:fillRect/>
          </a:stretch>
        </p:blipFill>
        <p:spPr>
          <a:xfrm>
            <a:off x="1536192" y="1034796"/>
            <a:ext cx="8132064" cy="4134612"/>
          </a:xfrm>
          <a:prstGeom prst="rect">
            <a:avLst/>
          </a:prstGeom>
        </p:spPr>
      </p:pic>
    </p:spTree>
    <p:extLst>
      <p:ext uri="{BB962C8B-B14F-4D97-AF65-F5344CB8AC3E}">
        <p14:creationId xmlns:p14="http://schemas.microsoft.com/office/powerpoint/2010/main" val="409823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77EA4-DCEC-7749-9B3A-72F589A4D09F}"/>
              </a:ext>
            </a:extLst>
          </p:cNvPr>
          <p:cNvSpPr>
            <a:spLocks noGrp="1"/>
          </p:cNvSpPr>
          <p:nvPr>
            <p:ph type="title"/>
          </p:nvPr>
        </p:nvSpPr>
        <p:spPr>
          <a:xfrm>
            <a:off x="686834" y="1153572"/>
            <a:ext cx="3200400" cy="4461163"/>
          </a:xfrm>
        </p:spPr>
        <p:txBody>
          <a:bodyPr>
            <a:normAutofit/>
          </a:bodyPr>
          <a:lstStyle/>
          <a:p>
            <a:r>
              <a:rPr lang="en-US">
                <a:solidFill>
                  <a:srgbClr val="FFFFFF"/>
                </a:solidFill>
              </a:rPr>
              <a:t>Common Phishing Technique in Somalia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BAEE13-00D2-1448-A8B8-DA491260FD7A}"/>
              </a:ext>
            </a:extLst>
          </p:cNvPr>
          <p:cNvSpPr>
            <a:spLocks noGrp="1"/>
          </p:cNvSpPr>
          <p:nvPr>
            <p:ph idx="1"/>
          </p:nvPr>
        </p:nvSpPr>
        <p:spPr>
          <a:xfrm>
            <a:off x="4447308" y="591344"/>
            <a:ext cx="6906491" cy="5585619"/>
          </a:xfrm>
        </p:spPr>
        <p:txBody>
          <a:bodyPr anchor="ctr">
            <a:normAutofit/>
          </a:bodyPr>
          <a:lstStyle/>
          <a:p>
            <a:pPr fontAlgn="base"/>
            <a:r>
              <a:rPr lang="en-US" sz="2600" b="1"/>
              <a:t>Voice phishing (vishing)</a:t>
            </a:r>
            <a:r>
              <a:rPr lang="en-US" sz="2600"/>
              <a:t> phone calls may be automated message systems recording all your inputs. Sometimes, a live person might speak with you to increase trust and urgency.</a:t>
            </a:r>
          </a:p>
          <a:p>
            <a:pPr fontAlgn="base"/>
            <a:r>
              <a:rPr lang="en-US" sz="2600" b="1"/>
              <a:t>SMS phishing (</a:t>
            </a:r>
            <a:r>
              <a:rPr lang="en-US" sz="2600" b="1" err="1"/>
              <a:t>smishing</a:t>
            </a:r>
            <a:r>
              <a:rPr lang="en-US" sz="2600" b="1"/>
              <a:t>)</a:t>
            </a:r>
            <a:r>
              <a:rPr lang="en-US" sz="2600"/>
              <a:t> texts or mobile app messages might include a web link or a prompt to follow-up via a fraudulent email or phone number.</a:t>
            </a:r>
          </a:p>
          <a:p>
            <a:pPr fontAlgn="base"/>
            <a:r>
              <a:rPr lang="en-US" sz="2600" b="1"/>
              <a:t>Email phishing</a:t>
            </a:r>
            <a:r>
              <a:rPr lang="en-US" sz="2600"/>
              <a:t> is the most traditional means of phishing, using an email urging you to reply or follow-up by other means. Web links, phone numbers, or malware attachments can be used.</a:t>
            </a:r>
          </a:p>
          <a:p>
            <a:endParaRPr lang="en-US" sz="2600"/>
          </a:p>
        </p:txBody>
      </p:sp>
    </p:spTree>
    <p:extLst>
      <p:ext uri="{BB962C8B-B14F-4D97-AF65-F5344CB8AC3E}">
        <p14:creationId xmlns:p14="http://schemas.microsoft.com/office/powerpoint/2010/main" val="206701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DA1EA-0002-BA4A-8BE5-E37B708DBF8A}"/>
              </a:ext>
            </a:extLst>
          </p:cNvPr>
          <p:cNvSpPr>
            <a:spLocks noGrp="1"/>
          </p:cNvSpPr>
          <p:nvPr>
            <p:ph type="title"/>
          </p:nvPr>
        </p:nvSpPr>
        <p:spPr>
          <a:xfrm>
            <a:off x="686834" y="1153572"/>
            <a:ext cx="3200400" cy="4461163"/>
          </a:xfrm>
        </p:spPr>
        <p:txBody>
          <a:bodyPr>
            <a:normAutofit/>
          </a:bodyPr>
          <a:lstStyle/>
          <a:p>
            <a:br>
              <a:rPr lang="en-US" b="1">
                <a:solidFill>
                  <a:srgbClr val="FFFFFF"/>
                </a:solidFill>
              </a:rPr>
            </a:br>
            <a:br>
              <a:rPr lang="en-US" b="1">
                <a:solidFill>
                  <a:srgbClr val="FFFFFF"/>
                </a:solidFill>
              </a:rPr>
            </a:br>
            <a:r>
              <a:rPr lang="en-US" b="1">
                <a:solidFill>
                  <a:srgbClr val="FFFFFF"/>
                </a:solidFill>
              </a:rPr>
              <a:t>Social engineering prevention</a:t>
            </a:r>
            <a:br>
              <a:rPr lang="en-US" b="1">
                <a:solidFill>
                  <a:srgbClr val="FFFFFF"/>
                </a:solidFill>
              </a:rPr>
            </a:b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EDD0F1A-0B29-0747-80D7-0B4E9B92D031}"/>
              </a:ext>
            </a:extLst>
          </p:cNvPr>
          <p:cNvSpPr>
            <a:spLocks noGrp="1"/>
          </p:cNvSpPr>
          <p:nvPr>
            <p:ph idx="1"/>
          </p:nvPr>
        </p:nvSpPr>
        <p:spPr>
          <a:xfrm>
            <a:off x="4447308" y="591344"/>
            <a:ext cx="6906491" cy="5585619"/>
          </a:xfrm>
        </p:spPr>
        <p:txBody>
          <a:bodyPr anchor="ctr">
            <a:normAutofit/>
          </a:bodyPr>
          <a:lstStyle/>
          <a:p>
            <a:r>
              <a:rPr lang="en-US" b="1" dirty="0"/>
              <a:t>Don’t open emails and attachments from suspicious sources.</a:t>
            </a:r>
          </a:p>
          <a:p>
            <a:r>
              <a:rPr lang="en-US" b="1" dirty="0"/>
              <a:t>Use multifactor authentication</a:t>
            </a:r>
            <a:r>
              <a:rPr lang="en-US" dirty="0"/>
              <a:t> </a:t>
            </a:r>
          </a:p>
          <a:p>
            <a:r>
              <a:rPr lang="en-US" b="1" dirty="0"/>
              <a:t>Be wary of tempting offers</a:t>
            </a:r>
            <a:r>
              <a:rPr lang="en-US" dirty="0"/>
              <a:t> </a:t>
            </a:r>
          </a:p>
          <a:p>
            <a:r>
              <a:rPr lang="en-US" b="1" dirty="0"/>
              <a:t>Keep your antivirus/antimalware software updated</a:t>
            </a:r>
            <a:endParaRPr lang="en-US" dirty="0"/>
          </a:p>
        </p:txBody>
      </p:sp>
    </p:spTree>
    <p:extLst>
      <p:ext uri="{BB962C8B-B14F-4D97-AF65-F5344CB8AC3E}">
        <p14:creationId xmlns:p14="http://schemas.microsoft.com/office/powerpoint/2010/main" val="2027749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discussing something&#10;&#10;Description automatically generated with low confidence">
            <a:extLst>
              <a:ext uri="{FF2B5EF4-FFF2-40B4-BE49-F238E27FC236}">
                <a16:creationId xmlns:a16="http://schemas.microsoft.com/office/drawing/2014/main" id="{0BEFDE13-D82F-2007-6984-358C948C7E51}"/>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CC448EDF-4BAF-4148-8B5A-670367C4F33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br>
              <a:rPr lang="en-US" sz="6000">
                <a:solidFill>
                  <a:srgbClr val="FFFFFF"/>
                </a:solidFill>
              </a:rPr>
            </a:br>
            <a:r>
              <a:rPr lang="en-US" sz="6000">
                <a:solidFill>
                  <a:srgbClr val="FFFFFF"/>
                </a:solidFill>
              </a:rPr>
              <a:t>Discussion</a:t>
            </a:r>
          </a:p>
        </p:txBody>
      </p:sp>
      <p:sp>
        <p:nvSpPr>
          <p:cNvPr id="4" name="Content Placeholder 3">
            <a:extLst>
              <a:ext uri="{FF2B5EF4-FFF2-40B4-BE49-F238E27FC236}">
                <a16:creationId xmlns:a16="http://schemas.microsoft.com/office/drawing/2014/main" id="{F13398BB-7394-04F8-53CB-6A2A522186FB}"/>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dirty="0">
                <a:solidFill>
                  <a:srgbClr val="FFFFFF"/>
                </a:solidFill>
              </a:rPr>
              <a:t>Is Mobile Begging considered a Scam?</a:t>
            </a:r>
          </a:p>
        </p:txBody>
      </p:sp>
    </p:spTree>
    <p:extLst>
      <p:ext uri="{BB962C8B-B14F-4D97-AF65-F5344CB8AC3E}">
        <p14:creationId xmlns:p14="http://schemas.microsoft.com/office/powerpoint/2010/main" val="384589238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A4947B7-2158-F943-911F-06ABA7AA22F3}"/>
              </a:ext>
            </a:extLst>
          </p:cNvPr>
          <p:cNvPicPr>
            <a:picLocks noGrp="1" noChangeAspect="1"/>
          </p:cNvPicPr>
          <p:nvPr>
            <p:ph idx="1"/>
          </p:nvPr>
        </p:nvPicPr>
        <p:blipFill>
          <a:blip r:embed="rId2"/>
          <a:stretch>
            <a:fillRect/>
          </a:stretch>
        </p:blipFill>
        <p:spPr>
          <a:xfrm>
            <a:off x="1" y="0"/>
            <a:ext cx="12206080" cy="6858000"/>
          </a:xfrm>
        </p:spPr>
      </p:pic>
    </p:spTree>
    <p:extLst>
      <p:ext uri="{BB962C8B-B14F-4D97-AF65-F5344CB8AC3E}">
        <p14:creationId xmlns:p14="http://schemas.microsoft.com/office/powerpoint/2010/main" val="57128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148F4-3F47-3240-8600-7F68501D4F8B}"/>
              </a:ext>
            </a:extLst>
          </p:cNvPr>
          <p:cNvSpPr>
            <a:spLocks noGrp="1"/>
          </p:cNvSpPr>
          <p:nvPr>
            <p:ph type="title"/>
          </p:nvPr>
        </p:nvSpPr>
        <p:spPr>
          <a:xfrm>
            <a:off x="686834" y="1153572"/>
            <a:ext cx="3200400" cy="4461163"/>
          </a:xfrm>
        </p:spPr>
        <p:txBody>
          <a:bodyPr>
            <a:normAutofit/>
          </a:bodyPr>
          <a:lstStyle/>
          <a:p>
            <a:r>
              <a:rPr lang="en-US" b="1">
                <a:solidFill>
                  <a:srgbClr val="FFFFFF"/>
                </a:solidFill>
              </a:rPr>
              <a:t>Denial-of-service attack</a:t>
            </a:r>
            <a:r>
              <a:rPr lang="en-US">
                <a:solidFill>
                  <a:srgbClr val="FFFFFF"/>
                </a:solidFill>
              </a:rPr>
              <a:t> (</a:t>
            </a:r>
            <a:r>
              <a:rPr lang="en-US" b="1">
                <a:solidFill>
                  <a:srgbClr val="FFFFFF"/>
                </a:solidFill>
              </a:rPr>
              <a:t>DoS attack)</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94C1817-E47F-4643-8AB8-1386FC36ECFD}"/>
              </a:ext>
            </a:extLst>
          </p:cNvPr>
          <p:cNvSpPr>
            <a:spLocks noGrp="1"/>
          </p:cNvSpPr>
          <p:nvPr>
            <p:ph idx="1"/>
          </p:nvPr>
        </p:nvSpPr>
        <p:spPr>
          <a:xfrm>
            <a:off x="4195385" y="591344"/>
            <a:ext cx="6906491" cy="5585619"/>
          </a:xfrm>
        </p:spPr>
        <p:txBody>
          <a:bodyPr anchor="ctr">
            <a:normAutofit/>
          </a:bodyPr>
          <a:lstStyle/>
          <a:p>
            <a:r>
              <a:rPr lang="en-US" b="1" dirty="0"/>
              <a:t>A Denial-of-service attack</a:t>
            </a:r>
            <a:r>
              <a:rPr lang="en-US" dirty="0"/>
              <a:t> (</a:t>
            </a:r>
            <a:r>
              <a:rPr lang="en-US" b="1" dirty="0"/>
              <a:t>DoS attack</a:t>
            </a:r>
            <a:r>
              <a:rPr lang="en-US" dirty="0"/>
              <a:t>) is a cyber-attack in which the perpetrator seeks to make a machine or network resource unavailable to its intended users by temporarily or indefinitely disrupting the services of a host connected to a network.</a:t>
            </a:r>
          </a:p>
          <a:p>
            <a:r>
              <a:rPr lang="en-US" dirty="0"/>
              <a:t>Denial of service is typically accomplished by flooding the targeted machine or resource with superfluous requests in an attempt to overload systems and prevent some or all legitimate requests from being fulfilled.</a:t>
            </a:r>
          </a:p>
        </p:txBody>
      </p:sp>
    </p:spTree>
    <p:extLst>
      <p:ext uri="{BB962C8B-B14F-4D97-AF65-F5344CB8AC3E}">
        <p14:creationId xmlns:p14="http://schemas.microsoft.com/office/powerpoint/2010/main" val="3966279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DD190-A5ED-3641-B445-11CE612179FC}"/>
              </a:ext>
            </a:extLst>
          </p:cNvPr>
          <p:cNvSpPr>
            <a:spLocks noGrp="1"/>
          </p:cNvSpPr>
          <p:nvPr>
            <p:ph type="title"/>
          </p:nvPr>
        </p:nvSpPr>
        <p:spPr>
          <a:xfrm>
            <a:off x="686834" y="1153572"/>
            <a:ext cx="3200400" cy="4461163"/>
          </a:xfrm>
        </p:spPr>
        <p:txBody>
          <a:bodyPr>
            <a:normAutofit/>
          </a:bodyPr>
          <a:lstStyle/>
          <a:p>
            <a:pPr lvl="0"/>
            <a:r>
              <a:rPr lang="en-US">
                <a:solidFill>
                  <a:srgbClr val="FFFFFF"/>
                </a:solidFill>
              </a:rPr>
              <a:t>Distributed Denial of service (DDoS)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A6264E5-044A-AD4C-8579-A9B16F1A57D2}"/>
              </a:ext>
            </a:extLst>
          </p:cNvPr>
          <p:cNvSpPr>
            <a:spLocks noGrp="1"/>
          </p:cNvSpPr>
          <p:nvPr>
            <p:ph idx="1"/>
          </p:nvPr>
        </p:nvSpPr>
        <p:spPr>
          <a:xfrm>
            <a:off x="4136066" y="319088"/>
            <a:ext cx="6906491" cy="5585619"/>
          </a:xfrm>
        </p:spPr>
        <p:txBody>
          <a:bodyPr anchor="ctr">
            <a:normAutofit/>
          </a:bodyPr>
          <a:lstStyle/>
          <a:p>
            <a:r>
              <a:rPr lang="en-US" dirty="0"/>
              <a:t>A distributed denial-of-service (DDoS) attack is a malicious attempt to disrupt the normal traffic of a targeted server, service or network by overwhelming the target or its surrounding infrastructure with a flood of Internet traffic.</a:t>
            </a:r>
          </a:p>
          <a:p>
            <a:r>
              <a:rPr lang="en-US" dirty="0"/>
              <a:t>DDoS attacks don’t attempt to breach your security perimeter. Rather, a DDoS attack aims to make your website and servers unavailable to legitimate users.</a:t>
            </a:r>
          </a:p>
        </p:txBody>
      </p:sp>
    </p:spTree>
    <p:extLst>
      <p:ext uri="{BB962C8B-B14F-4D97-AF65-F5344CB8AC3E}">
        <p14:creationId xmlns:p14="http://schemas.microsoft.com/office/powerpoint/2010/main" val="393196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583F6-63CB-514F-8008-107CEDDA392A}"/>
              </a:ext>
            </a:extLst>
          </p:cNvPr>
          <p:cNvSpPr>
            <a:spLocks noGrp="1"/>
          </p:cNvSpPr>
          <p:nvPr>
            <p:ph type="title"/>
          </p:nvPr>
        </p:nvSpPr>
        <p:spPr>
          <a:xfrm>
            <a:off x="686834" y="1153572"/>
            <a:ext cx="3200400" cy="4461163"/>
          </a:xfrm>
        </p:spPr>
        <p:txBody>
          <a:bodyPr>
            <a:normAutofit/>
          </a:bodyPr>
          <a:lstStyle/>
          <a:p>
            <a:br>
              <a:rPr lang="en-US" b="1">
                <a:solidFill>
                  <a:srgbClr val="FFFFFF"/>
                </a:solidFill>
              </a:rPr>
            </a:br>
            <a:r>
              <a:rPr lang="en-US" b="1">
                <a:solidFill>
                  <a:srgbClr val="FFFFFF"/>
                </a:solidFill>
              </a:rPr>
              <a:t>DDoS botnets</a:t>
            </a:r>
            <a:br>
              <a:rPr lang="en-US" b="1">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8B6522-73BF-2943-93D1-07A0C7FD3403}"/>
              </a:ext>
            </a:extLst>
          </p:cNvPr>
          <p:cNvSpPr>
            <a:spLocks noGrp="1"/>
          </p:cNvSpPr>
          <p:nvPr>
            <p:ph idx="1"/>
          </p:nvPr>
        </p:nvSpPr>
        <p:spPr>
          <a:xfrm>
            <a:off x="4242031" y="367408"/>
            <a:ext cx="6906491" cy="5585619"/>
          </a:xfrm>
        </p:spPr>
        <p:txBody>
          <a:bodyPr anchor="ctr">
            <a:normAutofit/>
          </a:bodyPr>
          <a:lstStyle/>
          <a:p>
            <a:r>
              <a:rPr lang="en-US" dirty="0"/>
              <a:t>A </a:t>
            </a:r>
            <a:r>
              <a:rPr lang="en-US" dirty="0">
                <a:hlinkClick r:id="rId2"/>
              </a:rPr>
              <a:t>botnet</a:t>
            </a:r>
            <a:r>
              <a:rPr lang="en-US" dirty="0"/>
              <a:t> is a collection of hijacked connected devices used for </a:t>
            </a:r>
            <a:r>
              <a:rPr lang="en-US" dirty="0">
                <a:hlinkClick r:id="rId3"/>
              </a:rPr>
              <a:t>cyber attacks</a:t>
            </a:r>
            <a:r>
              <a:rPr lang="en-US" dirty="0"/>
              <a:t> that are controlled remotely from a Command &amp; Control Center (C&amp;C).</a:t>
            </a:r>
          </a:p>
          <a:p>
            <a:r>
              <a:rPr lang="en-US" dirty="0"/>
              <a:t>Attackers use malware and other techniques to compromise a device, turning it into a “zombie” in the attacker’s botnet.</a:t>
            </a:r>
          </a:p>
          <a:p>
            <a:r>
              <a:rPr lang="en-US" dirty="0"/>
              <a:t>Botnets enable </a:t>
            </a:r>
            <a:r>
              <a:rPr lang="en-US" dirty="0">
                <a:hlinkClick r:id="rId4"/>
              </a:rPr>
              <a:t>attackers</a:t>
            </a:r>
            <a:r>
              <a:rPr lang="en-US" dirty="0"/>
              <a:t> to carry out DDoS attacks by harnessing the power of many machines and obscuring the source of the traffic.</a:t>
            </a:r>
          </a:p>
        </p:txBody>
      </p:sp>
    </p:spTree>
    <p:extLst>
      <p:ext uri="{BB962C8B-B14F-4D97-AF65-F5344CB8AC3E}">
        <p14:creationId xmlns:p14="http://schemas.microsoft.com/office/powerpoint/2010/main" val="174323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8B5EAC15-7F19-1E4A-A699-4F1826CD4F01}"/>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Types of Cyber Attack</a:t>
            </a:r>
          </a:p>
        </p:txBody>
      </p:sp>
      <p:graphicFrame>
        <p:nvGraphicFramePr>
          <p:cNvPr id="30" name="Content Placeholder 2">
            <a:extLst>
              <a:ext uri="{FF2B5EF4-FFF2-40B4-BE49-F238E27FC236}">
                <a16:creationId xmlns:a16="http://schemas.microsoft.com/office/drawing/2014/main" id="{2BB20F19-8BC9-D18A-9812-1F0B16AF6D0E}"/>
              </a:ext>
            </a:extLst>
          </p:cNvPr>
          <p:cNvGraphicFramePr>
            <a:graphicFrameLocks noGrp="1"/>
          </p:cNvGraphicFramePr>
          <p:nvPr>
            <p:ph idx="1"/>
            <p:extLst>
              <p:ext uri="{D42A27DB-BD31-4B8C-83A1-F6EECF244321}">
                <p14:modId xmlns:p14="http://schemas.microsoft.com/office/powerpoint/2010/main" val="254926997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7799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C670072B-4448-C14C-BBD0-A2129212412D}"/>
              </a:ext>
            </a:extLst>
          </p:cNvPr>
          <p:cNvPicPr>
            <a:picLocks noChangeAspect="1"/>
          </p:cNvPicPr>
          <p:nvPr/>
        </p:nvPicPr>
        <p:blipFill>
          <a:blip r:embed="rId2"/>
          <a:stretch>
            <a:fillRect/>
          </a:stretch>
        </p:blipFill>
        <p:spPr>
          <a:xfrm>
            <a:off x="241117" y="829056"/>
            <a:ext cx="10749548" cy="5376671"/>
          </a:xfrm>
          <a:prstGeom prst="rect">
            <a:avLst/>
          </a:prstGeom>
        </p:spPr>
      </p:pic>
    </p:spTree>
    <p:extLst>
      <p:ext uri="{BB962C8B-B14F-4D97-AF65-F5344CB8AC3E}">
        <p14:creationId xmlns:p14="http://schemas.microsoft.com/office/powerpoint/2010/main" val="95618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2AF63-412E-2C41-8DBF-44DDDB5DA09E}"/>
              </a:ext>
            </a:extLst>
          </p:cNvPr>
          <p:cNvSpPr>
            <a:spLocks noGrp="1"/>
          </p:cNvSpPr>
          <p:nvPr>
            <p:ph type="title"/>
          </p:nvPr>
        </p:nvSpPr>
        <p:spPr>
          <a:xfrm>
            <a:off x="686833" y="1153572"/>
            <a:ext cx="3342241" cy="4461163"/>
          </a:xfrm>
        </p:spPr>
        <p:txBody>
          <a:bodyPr>
            <a:normAutofit/>
          </a:bodyPr>
          <a:lstStyle/>
          <a:p>
            <a:br>
              <a:rPr lang="en-US" b="1" dirty="0">
                <a:solidFill>
                  <a:srgbClr val="FFFFFF"/>
                </a:solidFill>
              </a:rPr>
            </a:br>
            <a:br>
              <a:rPr lang="en-US" b="1" dirty="0">
                <a:solidFill>
                  <a:srgbClr val="FFFFFF"/>
                </a:solidFill>
              </a:rPr>
            </a:br>
            <a:r>
              <a:rPr lang="en-US" b="1" dirty="0">
                <a:solidFill>
                  <a:srgbClr val="FFFFFF"/>
                </a:solidFill>
              </a:rPr>
              <a:t>DDoS for hire:</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812186F-9C1B-904C-958D-B90EE6810811}"/>
              </a:ext>
            </a:extLst>
          </p:cNvPr>
          <p:cNvSpPr>
            <a:spLocks noGrp="1"/>
          </p:cNvSpPr>
          <p:nvPr>
            <p:ph idx="1"/>
          </p:nvPr>
        </p:nvSpPr>
        <p:spPr>
          <a:xfrm>
            <a:off x="4447308" y="591344"/>
            <a:ext cx="6906491" cy="5585619"/>
          </a:xfrm>
        </p:spPr>
        <p:txBody>
          <a:bodyPr anchor="ctr">
            <a:normAutofit/>
          </a:bodyPr>
          <a:lstStyle/>
          <a:p>
            <a:r>
              <a:rPr lang="en-US" b="1" dirty="0" err="1"/>
              <a:t>DDoSsers</a:t>
            </a:r>
            <a:r>
              <a:rPr lang="en-US" b="1" dirty="0"/>
              <a:t>,</a:t>
            </a:r>
          </a:p>
          <a:p>
            <a:r>
              <a:rPr lang="en-US" b="1" dirty="0"/>
              <a:t>booters and </a:t>
            </a:r>
          </a:p>
          <a:p>
            <a:r>
              <a:rPr lang="en-US" b="1" dirty="0" err="1"/>
              <a:t>stressers</a:t>
            </a:r>
            <a:br>
              <a:rPr lang="en-US" b="1" dirty="0"/>
            </a:br>
            <a:br>
              <a:rPr lang="en-US" dirty="0"/>
            </a:br>
            <a:endParaRPr lang="en-US" dirty="0"/>
          </a:p>
        </p:txBody>
      </p:sp>
    </p:spTree>
    <p:extLst>
      <p:ext uri="{BB962C8B-B14F-4D97-AF65-F5344CB8AC3E}">
        <p14:creationId xmlns:p14="http://schemas.microsoft.com/office/powerpoint/2010/main" val="2982335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84F2C-4EBB-B044-8125-C375FEE14D20}"/>
              </a:ext>
            </a:extLst>
          </p:cNvPr>
          <p:cNvSpPr>
            <a:spLocks noGrp="1"/>
          </p:cNvSpPr>
          <p:nvPr>
            <p:ph type="title"/>
          </p:nvPr>
        </p:nvSpPr>
        <p:spPr>
          <a:xfrm>
            <a:off x="686834" y="1153572"/>
            <a:ext cx="3200400" cy="4461163"/>
          </a:xfrm>
        </p:spPr>
        <p:txBody>
          <a:bodyPr>
            <a:normAutofit/>
          </a:bodyPr>
          <a:lstStyle/>
          <a:p>
            <a:br>
              <a:rPr lang="en-US" sz="3400" b="1">
                <a:solidFill>
                  <a:srgbClr val="FFFFFF"/>
                </a:solidFill>
              </a:rPr>
            </a:br>
            <a:br>
              <a:rPr lang="en-US" sz="3400" b="1">
                <a:solidFill>
                  <a:srgbClr val="FFFFFF"/>
                </a:solidFill>
              </a:rPr>
            </a:br>
            <a:br>
              <a:rPr lang="en-US" sz="3400" b="1">
                <a:solidFill>
                  <a:srgbClr val="FFFFFF"/>
                </a:solidFill>
              </a:rPr>
            </a:br>
            <a:r>
              <a:rPr lang="en-US" sz="3400" b="1">
                <a:solidFill>
                  <a:srgbClr val="FFFFFF"/>
                </a:solidFill>
              </a:rPr>
              <a:t>There are 3 types of DDoS Attacks:</a:t>
            </a:r>
            <a:br>
              <a:rPr lang="en-US" sz="3400">
                <a:solidFill>
                  <a:srgbClr val="FFFFFF"/>
                </a:solidFill>
              </a:rPr>
            </a:br>
            <a:br>
              <a:rPr lang="en-US" sz="3400">
                <a:solidFill>
                  <a:srgbClr val="FFFFFF"/>
                </a:solidFill>
              </a:rPr>
            </a:br>
            <a:br>
              <a:rPr lang="en-US" sz="3400">
                <a:solidFill>
                  <a:srgbClr val="FFFFFF"/>
                </a:solidFill>
              </a:rPr>
            </a:br>
            <a:endParaRPr lang="en-US"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A6594D3-7718-294A-9CD7-177223C4121C}"/>
              </a:ext>
            </a:extLst>
          </p:cNvPr>
          <p:cNvSpPr>
            <a:spLocks noGrp="1"/>
          </p:cNvSpPr>
          <p:nvPr>
            <p:ph idx="1"/>
          </p:nvPr>
        </p:nvSpPr>
        <p:spPr>
          <a:xfrm>
            <a:off x="4447308" y="591344"/>
            <a:ext cx="6906491" cy="5585619"/>
          </a:xfrm>
        </p:spPr>
        <p:txBody>
          <a:bodyPr anchor="ctr">
            <a:normAutofit/>
          </a:bodyPr>
          <a:lstStyle/>
          <a:p>
            <a:r>
              <a:rPr lang="en-US" dirty="0"/>
              <a:t>Volume-based attacks,</a:t>
            </a:r>
          </a:p>
          <a:p>
            <a:r>
              <a:rPr lang="en-US" dirty="0"/>
              <a:t>Protocol attacks, and</a:t>
            </a:r>
          </a:p>
          <a:p>
            <a:r>
              <a:rPr lang="en-US" dirty="0"/>
              <a:t>Application layer attacks.</a:t>
            </a:r>
          </a:p>
          <a:p>
            <a:endParaRPr lang="en-US" dirty="0"/>
          </a:p>
        </p:txBody>
      </p:sp>
    </p:spTree>
    <p:extLst>
      <p:ext uri="{BB962C8B-B14F-4D97-AF65-F5344CB8AC3E}">
        <p14:creationId xmlns:p14="http://schemas.microsoft.com/office/powerpoint/2010/main" val="899799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9E054-31FD-8544-80F0-E39A83228A6F}"/>
              </a:ext>
            </a:extLst>
          </p:cNvPr>
          <p:cNvSpPr>
            <a:spLocks noGrp="1"/>
          </p:cNvSpPr>
          <p:nvPr>
            <p:ph type="title"/>
          </p:nvPr>
        </p:nvSpPr>
        <p:spPr>
          <a:xfrm>
            <a:off x="686834" y="1153572"/>
            <a:ext cx="3200400" cy="4461163"/>
          </a:xfrm>
        </p:spPr>
        <p:txBody>
          <a:bodyPr>
            <a:normAutofit/>
          </a:bodyPr>
          <a:lstStyle/>
          <a:p>
            <a:br>
              <a:rPr lang="en-US">
                <a:solidFill>
                  <a:srgbClr val="FFFFFF"/>
                </a:solidFill>
              </a:rPr>
            </a:br>
            <a:r>
              <a:rPr lang="en-US">
                <a:solidFill>
                  <a:srgbClr val="FFFFFF"/>
                </a:solidFill>
              </a:rPr>
              <a:t>DDoS Protection Techniques</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07E193-4A98-DE45-892F-1160C2BF819F}"/>
              </a:ext>
            </a:extLst>
          </p:cNvPr>
          <p:cNvSpPr>
            <a:spLocks noGrp="1"/>
          </p:cNvSpPr>
          <p:nvPr>
            <p:ph idx="1"/>
          </p:nvPr>
        </p:nvSpPr>
        <p:spPr>
          <a:xfrm>
            <a:off x="4447308" y="591344"/>
            <a:ext cx="6906491" cy="5585619"/>
          </a:xfrm>
        </p:spPr>
        <p:txBody>
          <a:bodyPr anchor="ctr">
            <a:normAutofit/>
          </a:bodyPr>
          <a:lstStyle/>
          <a:p>
            <a:r>
              <a:rPr lang="en-US" sz="2600" b="1"/>
              <a:t>Reduce Attack Surface Area </a:t>
            </a:r>
            <a:r>
              <a:rPr lang="en-US" sz="2600"/>
              <a:t>-One of the first techniques to mitigate DDoS attacks is to minimize the surface area that can be attacked thereby limiting the options for attackers and allowing you to build protections in a single place. We want to ensure that we do not expose our application or resources to ports, protocols or applications from where they do not expect any communication. </a:t>
            </a:r>
          </a:p>
          <a:p>
            <a:r>
              <a:rPr lang="en-US" sz="2600" b="1"/>
              <a:t>Deploy Firewall and load balancer </a:t>
            </a:r>
            <a:r>
              <a:rPr lang="en-US" sz="2600"/>
              <a:t>- A good practice is to use a Web Application Firewall (WAF) against attacks, such as SQL injection or cross-site request forgery, that attempt to exploit a vulnerability in your application itself.</a:t>
            </a:r>
          </a:p>
        </p:txBody>
      </p:sp>
    </p:spTree>
    <p:extLst>
      <p:ext uri="{BB962C8B-B14F-4D97-AF65-F5344CB8AC3E}">
        <p14:creationId xmlns:p14="http://schemas.microsoft.com/office/powerpoint/2010/main" val="134866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9E054-31FD-8544-80F0-E39A83228A6F}"/>
              </a:ext>
            </a:extLst>
          </p:cNvPr>
          <p:cNvSpPr>
            <a:spLocks noGrp="1"/>
          </p:cNvSpPr>
          <p:nvPr>
            <p:ph type="title"/>
          </p:nvPr>
        </p:nvSpPr>
        <p:spPr>
          <a:xfrm>
            <a:off x="686834" y="1153572"/>
            <a:ext cx="3200400" cy="4461163"/>
          </a:xfrm>
        </p:spPr>
        <p:txBody>
          <a:bodyPr>
            <a:normAutofit/>
          </a:bodyPr>
          <a:lstStyle/>
          <a:p>
            <a:br>
              <a:rPr lang="en-US">
                <a:solidFill>
                  <a:srgbClr val="FFFFFF"/>
                </a:solidFill>
              </a:rPr>
            </a:br>
            <a:r>
              <a:rPr lang="en-US">
                <a:solidFill>
                  <a:srgbClr val="FFFFFF"/>
                </a:solidFill>
              </a:rPr>
              <a:t>DDoS Protection Techniques</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07E193-4A98-DE45-892F-1160C2BF819F}"/>
              </a:ext>
            </a:extLst>
          </p:cNvPr>
          <p:cNvSpPr>
            <a:spLocks noGrp="1"/>
          </p:cNvSpPr>
          <p:nvPr>
            <p:ph idx="1"/>
          </p:nvPr>
        </p:nvSpPr>
        <p:spPr>
          <a:xfrm>
            <a:off x="4447308" y="591344"/>
            <a:ext cx="6906491" cy="5585619"/>
          </a:xfrm>
        </p:spPr>
        <p:txBody>
          <a:bodyPr anchor="ctr">
            <a:normAutofit/>
          </a:bodyPr>
          <a:lstStyle/>
          <a:p>
            <a:r>
              <a:rPr lang="en-US" sz="2600" dirty="0"/>
              <a:t>An organization typically has two choices when setting up cloud-based DDoS protection:</a:t>
            </a:r>
          </a:p>
          <a:p>
            <a:r>
              <a:rPr lang="en-US" sz="2600" b="1" dirty="0"/>
              <a:t>On-demand cloud DDoS mitigation:</a:t>
            </a:r>
            <a:r>
              <a:rPr lang="en-US" sz="2600" dirty="0"/>
              <a:t> These services activate after the in-house team, or the provider detects a threat. If you suffer a DDoS, the provider diverts all traffic to cloud resources to keep services online.</a:t>
            </a:r>
          </a:p>
          <a:p>
            <a:r>
              <a:rPr lang="en-US" sz="2600" b="1" dirty="0"/>
              <a:t>Always-on cloud DDoS protection:</a:t>
            </a:r>
            <a:r>
              <a:rPr lang="en-US" sz="2600" dirty="0"/>
              <a:t> These services route all traffic through a cloud scrubbing center (at the cost of minor latency). This option is best suited for mission-critical apps that cannot afford downtime.</a:t>
            </a:r>
          </a:p>
        </p:txBody>
      </p:sp>
    </p:spTree>
    <p:extLst>
      <p:ext uri="{BB962C8B-B14F-4D97-AF65-F5344CB8AC3E}">
        <p14:creationId xmlns:p14="http://schemas.microsoft.com/office/powerpoint/2010/main" val="117336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AF4E53-0687-DD4F-A5CC-BD0D4D554152}"/>
              </a:ext>
            </a:extLst>
          </p:cNvPr>
          <p:cNvPicPr>
            <a:picLocks noGrp="1" noChangeAspect="1"/>
          </p:cNvPicPr>
          <p:nvPr>
            <p:ph idx="1"/>
          </p:nvPr>
        </p:nvPicPr>
        <p:blipFill>
          <a:blip r:embed="rId2"/>
          <a:stretch>
            <a:fillRect/>
          </a:stretch>
        </p:blipFill>
        <p:spPr>
          <a:xfrm>
            <a:off x="27946" y="0"/>
            <a:ext cx="12164054" cy="6822564"/>
          </a:xfrm>
        </p:spPr>
      </p:pic>
    </p:spTree>
    <p:extLst>
      <p:ext uri="{BB962C8B-B14F-4D97-AF65-F5344CB8AC3E}">
        <p14:creationId xmlns:p14="http://schemas.microsoft.com/office/powerpoint/2010/main" val="463350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8B647D-A4C8-6848-9287-042629EEB74A}"/>
              </a:ext>
            </a:extLst>
          </p:cNvPr>
          <p:cNvSpPr>
            <a:spLocks noGrp="1"/>
          </p:cNvSpPr>
          <p:nvPr>
            <p:ph type="title"/>
          </p:nvPr>
        </p:nvSpPr>
        <p:spPr>
          <a:xfrm>
            <a:off x="686834" y="1153572"/>
            <a:ext cx="3200400" cy="4461163"/>
          </a:xfrm>
        </p:spPr>
        <p:txBody>
          <a:bodyPr>
            <a:normAutofit/>
          </a:bodyPr>
          <a:lstStyle/>
          <a:p>
            <a:pPr lvl="0"/>
            <a:r>
              <a:rPr lang="en-US">
                <a:solidFill>
                  <a:srgbClr val="FFFFFF"/>
                </a:solidFill>
              </a:rPr>
              <a:t>Man-in-the-middle attack (MitM)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51FA67-1746-5D4A-8FB7-A33B98372FD3}"/>
              </a:ext>
            </a:extLst>
          </p:cNvPr>
          <p:cNvSpPr>
            <a:spLocks noGrp="1"/>
          </p:cNvSpPr>
          <p:nvPr>
            <p:ph idx="1"/>
          </p:nvPr>
        </p:nvSpPr>
        <p:spPr>
          <a:xfrm>
            <a:off x="4447308" y="591344"/>
            <a:ext cx="6906491" cy="5585619"/>
          </a:xfrm>
        </p:spPr>
        <p:txBody>
          <a:bodyPr anchor="ctr">
            <a:normAutofit/>
          </a:bodyPr>
          <a:lstStyle/>
          <a:p>
            <a:r>
              <a:rPr lang="en-US" sz="2200"/>
              <a:t>A man in the middle (MITM) attack is a general term for when a perpetrator positions himself in a conversation between a user and an application—either to eavesdrop or to impersonate one of the parties, making it appear as if a normal exchange of information is underway.</a:t>
            </a:r>
          </a:p>
          <a:p>
            <a:r>
              <a:rPr lang="en-US" sz="2200"/>
              <a:t>The goal of an attack is to steal personal information, such as login credentials, account details and credit card numbers. Targets are typically the users of financial applications, SaaS businesses, e-commerce sites and other websites where logging in is required.</a:t>
            </a:r>
          </a:p>
          <a:p>
            <a:r>
              <a:rPr lang="en-US" sz="2200"/>
              <a:t>Broadly speaking, a MITM attack is the equivalent of a mailman opening your bank statement, writing down your account details and then resealing the envelope and delivering it to your door.</a:t>
            </a:r>
            <a:br>
              <a:rPr lang="en-US" sz="2200"/>
            </a:br>
            <a:endParaRPr lang="en-US" sz="2200"/>
          </a:p>
        </p:txBody>
      </p:sp>
    </p:spTree>
    <p:extLst>
      <p:ext uri="{BB962C8B-B14F-4D97-AF65-F5344CB8AC3E}">
        <p14:creationId xmlns:p14="http://schemas.microsoft.com/office/powerpoint/2010/main" val="1354597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EC6CF-8252-FC48-86E1-4A7FA886F2A2}"/>
              </a:ext>
            </a:extLst>
          </p:cNvPr>
          <p:cNvSpPr>
            <a:spLocks noGrp="1"/>
          </p:cNvSpPr>
          <p:nvPr>
            <p:ph type="title"/>
          </p:nvPr>
        </p:nvSpPr>
        <p:spPr>
          <a:xfrm>
            <a:off x="686834" y="1153572"/>
            <a:ext cx="3200400" cy="4461163"/>
          </a:xfrm>
        </p:spPr>
        <p:txBody>
          <a:bodyPr>
            <a:normAutofit/>
          </a:bodyPr>
          <a:lstStyle/>
          <a:p>
            <a:br>
              <a:rPr lang="en-US" sz="2100" b="1">
                <a:solidFill>
                  <a:srgbClr val="FFFFFF"/>
                </a:solidFill>
              </a:rPr>
            </a:br>
            <a:br>
              <a:rPr lang="en-US" sz="2100" b="1">
                <a:solidFill>
                  <a:srgbClr val="FFFFFF"/>
                </a:solidFill>
              </a:rPr>
            </a:br>
            <a:r>
              <a:rPr lang="en-US" sz="2100" b="1">
                <a:solidFill>
                  <a:srgbClr val="FFFFFF"/>
                </a:solidFill>
              </a:rPr>
              <a:t>MITM attack progression(Interception)</a:t>
            </a:r>
            <a:br>
              <a:rPr lang="en-US" sz="2100" b="1">
                <a:solidFill>
                  <a:srgbClr val="FFFFFF"/>
                </a:solidFill>
              </a:rPr>
            </a:br>
            <a:br>
              <a:rPr lang="en-US" sz="2100">
                <a:solidFill>
                  <a:srgbClr val="FFFFFF"/>
                </a:solidFill>
              </a:rPr>
            </a:br>
            <a:endParaRPr lang="en-US" sz="2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E3CAFA-B178-4F46-805F-41DBBFA5BE00}"/>
              </a:ext>
            </a:extLst>
          </p:cNvPr>
          <p:cNvSpPr>
            <a:spLocks noGrp="1"/>
          </p:cNvSpPr>
          <p:nvPr>
            <p:ph idx="1"/>
          </p:nvPr>
        </p:nvSpPr>
        <p:spPr>
          <a:xfrm>
            <a:off x="4447308" y="591344"/>
            <a:ext cx="6906491" cy="5585619"/>
          </a:xfrm>
        </p:spPr>
        <p:txBody>
          <a:bodyPr anchor="ctr">
            <a:normAutofit/>
          </a:bodyPr>
          <a:lstStyle/>
          <a:p>
            <a:r>
              <a:rPr lang="en-US" sz="2000" b="1"/>
              <a:t>Interception- </a:t>
            </a:r>
            <a:r>
              <a:rPr lang="en-US" sz="2000"/>
              <a:t>The first step intercepts user traffic through the attacker’s network before it reaches its intended destination.</a:t>
            </a:r>
          </a:p>
          <a:p>
            <a:pPr marL="514350" indent="-514350">
              <a:buFont typeface="+mj-lt"/>
              <a:buAutoNum type="arabicPeriod"/>
            </a:pPr>
            <a:r>
              <a:rPr lang="en-US" sz="2000" b="1"/>
              <a:t>IP spoofing</a:t>
            </a:r>
            <a:r>
              <a:rPr lang="en-US" sz="2000"/>
              <a:t> involves an attacker disguising himself as an application by altering packet headers in an IP address. As a result, users attempting to access a URL connected to the application are sent to the attacker’s website.</a:t>
            </a:r>
          </a:p>
          <a:p>
            <a:pPr marL="514350" indent="-514350">
              <a:buFont typeface="+mj-lt"/>
              <a:buAutoNum type="arabicPeriod"/>
            </a:pPr>
            <a:r>
              <a:rPr lang="en-US" sz="2000" b="1"/>
              <a:t>ARP spoofing</a:t>
            </a:r>
            <a:r>
              <a:rPr lang="en-US" sz="2000"/>
              <a:t> is the process of linking an attacker’s MAC address with the IP address of a legitimate user on a local area network using fake ARP messages. As a result, data sent by the user to the host IP address is instead transmitted to the attacker.</a:t>
            </a:r>
          </a:p>
          <a:p>
            <a:pPr marL="514350" indent="-514350">
              <a:buFont typeface="+mj-lt"/>
              <a:buAutoNum type="arabicPeriod"/>
            </a:pPr>
            <a:r>
              <a:rPr lang="en-US" sz="2000" b="1"/>
              <a:t>DNS spoofing</a:t>
            </a:r>
            <a:r>
              <a:rPr lang="en-US" sz="2000"/>
              <a:t>, also known as DNS cache poisoning, involves infiltrating a DNS server and altering a website’s address record. As a result, users attempting to access the site are sent by the altered DNS record to the attacker’s site.</a:t>
            </a:r>
          </a:p>
          <a:p>
            <a:endParaRPr lang="en-US" sz="2000" b="1"/>
          </a:p>
        </p:txBody>
      </p:sp>
    </p:spTree>
    <p:extLst>
      <p:ext uri="{BB962C8B-B14F-4D97-AF65-F5344CB8AC3E}">
        <p14:creationId xmlns:p14="http://schemas.microsoft.com/office/powerpoint/2010/main" val="2357888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EC6CF-8252-FC48-86E1-4A7FA886F2A2}"/>
              </a:ext>
            </a:extLst>
          </p:cNvPr>
          <p:cNvSpPr>
            <a:spLocks noGrp="1"/>
          </p:cNvSpPr>
          <p:nvPr>
            <p:ph type="title"/>
          </p:nvPr>
        </p:nvSpPr>
        <p:spPr>
          <a:xfrm>
            <a:off x="686834" y="1153572"/>
            <a:ext cx="3200400" cy="4461163"/>
          </a:xfrm>
        </p:spPr>
        <p:txBody>
          <a:bodyPr>
            <a:normAutofit/>
          </a:bodyPr>
          <a:lstStyle/>
          <a:p>
            <a:br>
              <a:rPr lang="en-US" b="1">
                <a:solidFill>
                  <a:srgbClr val="FFFFFF"/>
                </a:solidFill>
              </a:rPr>
            </a:br>
            <a:br>
              <a:rPr lang="en-US" b="1">
                <a:solidFill>
                  <a:srgbClr val="FFFFFF"/>
                </a:solidFill>
              </a:rPr>
            </a:br>
            <a:r>
              <a:rPr lang="en-US" b="1">
                <a:solidFill>
                  <a:srgbClr val="FFFFFF"/>
                </a:solidFill>
              </a:rPr>
              <a:t>MITM attack progression (Decryption)</a:t>
            </a:r>
            <a:br>
              <a:rPr lang="en-US" b="1">
                <a:solidFill>
                  <a:srgbClr val="FFFFFF"/>
                </a:solidFill>
              </a:rPr>
            </a:b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E3CAFA-B178-4F46-805F-41DBBFA5BE00}"/>
              </a:ext>
            </a:extLst>
          </p:cNvPr>
          <p:cNvSpPr>
            <a:spLocks noGrp="1"/>
          </p:cNvSpPr>
          <p:nvPr>
            <p:ph idx="1"/>
          </p:nvPr>
        </p:nvSpPr>
        <p:spPr>
          <a:xfrm>
            <a:off x="4447308" y="591344"/>
            <a:ext cx="6906491" cy="5585619"/>
          </a:xfrm>
        </p:spPr>
        <p:txBody>
          <a:bodyPr anchor="ctr">
            <a:normAutofit/>
          </a:bodyPr>
          <a:lstStyle/>
          <a:p>
            <a:r>
              <a:rPr lang="en-US" sz="2200" b="1"/>
              <a:t>Decryption-</a:t>
            </a:r>
            <a:r>
              <a:rPr lang="en-US" sz="2200"/>
              <a:t> After interception, any two-way SSL traffic needs to be decrypted without alerting the user or application. A number of methods exist to achieve this</a:t>
            </a:r>
          </a:p>
          <a:p>
            <a:pPr marL="514350" indent="-514350">
              <a:buFont typeface="+mj-lt"/>
              <a:buAutoNum type="arabicPeriod"/>
            </a:pPr>
            <a:r>
              <a:rPr lang="en-US" sz="2200" b="1"/>
              <a:t>HTTPS spoofing</a:t>
            </a:r>
            <a:r>
              <a:rPr lang="en-US" sz="2200"/>
              <a:t> sends a phony certificate to the victim’s browser once the initial connection request to a secure site is made.</a:t>
            </a:r>
          </a:p>
          <a:p>
            <a:pPr marL="514350" indent="-514350">
              <a:buFont typeface="+mj-lt"/>
              <a:buAutoNum type="arabicPeriod"/>
            </a:pPr>
            <a:r>
              <a:rPr lang="en-US" sz="2200" b="1"/>
              <a:t>SSL BEAST</a:t>
            </a:r>
            <a:r>
              <a:rPr lang="en-US" sz="2200"/>
              <a:t> (browser exploit against SSL/TLS) targets a TLS version 1.0 vulnerability in SSL. Here, the victim’s computer is infected with malicious JavaScript that intercepts encrypted cookies sent by a web application.</a:t>
            </a:r>
          </a:p>
          <a:p>
            <a:pPr marL="514350" indent="-514350">
              <a:buFont typeface="+mj-lt"/>
              <a:buAutoNum type="arabicPeriod"/>
            </a:pPr>
            <a:r>
              <a:rPr lang="en-US" sz="2200" b="1"/>
              <a:t>SSL hijacking</a:t>
            </a:r>
            <a:r>
              <a:rPr lang="en-US" sz="2200"/>
              <a:t> occurs when an attacker passes forged authentication keys to both the user and application during a TCP handshake. This sets up what appears to be a secure connection when, in fact, the man in the middle controls the entire session.</a:t>
            </a:r>
          </a:p>
          <a:p>
            <a:endParaRPr lang="en-US" sz="2200" b="1"/>
          </a:p>
          <a:p>
            <a:endParaRPr lang="en-US" sz="2200" b="1"/>
          </a:p>
        </p:txBody>
      </p:sp>
    </p:spTree>
    <p:extLst>
      <p:ext uri="{BB962C8B-B14F-4D97-AF65-F5344CB8AC3E}">
        <p14:creationId xmlns:p14="http://schemas.microsoft.com/office/powerpoint/2010/main" val="1530492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EC6CF-8252-FC48-86E1-4A7FA886F2A2}"/>
              </a:ext>
            </a:extLst>
          </p:cNvPr>
          <p:cNvSpPr>
            <a:spLocks noGrp="1"/>
          </p:cNvSpPr>
          <p:nvPr>
            <p:ph type="title"/>
          </p:nvPr>
        </p:nvSpPr>
        <p:spPr>
          <a:xfrm>
            <a:off x="686834" y="1153572"/>
            <a:ext cx="3200400" cy="4461163"/>
          </a:xfrm>
        </p:spPr>
        <p:txBody>
          <a:bodyPr>
            <a:normAutofit fontScale="90000"/>
          </a:bodyPr>
          <a:lstStyle/>
          <a:p>
            <a:br>
              <a:rPr lang="en-US" b="1">
                <a:solidFill>
                  <a:srgbClr val="FFFFFF"/>
                </a:solidFill>
              </a:rPr>
            </a:br>
            <a:br>
              <a:rPr lang="en-US" b="1">
                <a:solidFill>
                  <a:srgbClr val="FFFFFF"/>
                </a:solidFill>
              </a:rPr>
            </a:br>
            <a:r>
              <a:rPr lang="en-US" b="1">
                <a:solidFill>
                  <a:srgbClr val="FFFFFF"/>
                </a:solidFill>
              </a:rPr>
              <a:t>Man in the middle attack prevention</a:t>
            </a:r>
            <a:br>
              <a:rPr lang="en-US" b="1">
                <a:solidFill>
                  <a:srgbClr val="FFFFFF"/>
                </a:solidFill>
              </a:rPr>
            </a:b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E3CAFA-B178-4F46-805F-41DBBFA5BE00}"/>
              </a:ext>
            </a:extLst>
          </p:cNvPr>
          <p:cNvSpPr>
            <a:spLocks noGrp="1"/>
          </p:cNvSpPr>
          <p:nvPr>
            <p:ph idx="1"/>
          </p:nvPr>
        </p:nvSpPr>
        <p:spPr>
          <a:xfrm>
            <a:off x="4447308" y="591344"/>
            <a:ext cx="6906491" cy="5585619"/>
          </a:xfrm>
        </p:spPr>
        <p:txBody>
          <a:bodyPr anchor="ctr">
            <a:normAutofit/>
          </a:bodyPr>
          <a:lstStyle/>
          <a:p>
            <a:r>
              <a:rPr lang="en-US" dirty="0"/>
              <a:t>Avoiding </a:t>
            </a:r>
            <a:r>
              <a:rPr lang="en-US" dirty="0" err="1"/>
              <a:t>WiFi</a:t>
            </a:r>
            <a:r>
              <a:rPr lang="en-US" dirty="0"/>
              <a:t> connections that aren’t password protected.</a:t>
            </a:r>
          </a:p>
          <a:p>
            <a:r>
              <a:rPr lang="en-US" dirty="0"/>
              <a:t>Paying attention to browser notifications reporting a website as being unsecured.</a:t>
            </a:r>
          </a:p>
          <a:p>
            <a:r>
              <a:rPr lang="en-US" dirty="0"/>
              <a:t>Immediately logging out of a secure application when it’s not in use.</a:t>
            </a:r>
          </a:p>
          <a:p>
            <a:r>
              <a:rPr lang="en-US" dirty="0"/>
              <a:t>Not using public networks (e.g., coffee shops, hotels) when conducting sensitive transactions.</a:t>
            </a:r>
          </a:p>
        </p:txBody>
      </p:sp>
    </p:spTree>
    <p:extLst>
      <p:ext uri="{BB962C8B-B14F-4D97-AF65-F5344CB8AC3E}">
        <p14:creationId xmlns:p14="http://schemas.microsoft.com/office/powerpoint/2010/main" val="2279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48E1-BFCC-0F43-98BF-E75EB8958A91}"/>
              </a:ext>
            </a:extLst>
          </p:cNvPr>
          <p:cNvSpPr>
            <a:spLocks noGrp="1"/>
          </p:cNvSpPr>
          <p:nvPr>
            <p:ph type="title"/>
          </p:nvPr>
        </p:nvSpPr>
        <p:spPr>
          <a:xfrm>
            <a:off x="686834" y="591344"/>
            <a:ext cx="3200400" cy="5585619"/>
          </a:xfrm>
        </p:spPr>
        <p:txBody>
          <a:bodyPr>
            <a:normAutofit/>
          </a:bodyPr>
          <a:lstStyle/>
          <a:p>
            <a:pPr lvl="0"/>
            <a:r>
              <a:rPr lang="en-US">
                <a:solidFill>
                  <a:srgbClr val="FFFFFF"/>
                </a:solidFill>
              </a:rPr>
              <a:t>Malware attack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84FA33-80AD-D140-87CF-F3EFD98836A9}"/>
              </a:ext>
            </a:extLst>
          </p:cNvPr>
          <p:cNvSpPr>
            <a:spLocks noGrp="1"/>
          </p:cNvSpPr>
          <p:nvPr>
            <p:ph idx="1"/>
          </p:nvPr>
        </p:nvSpPr>
        <p:spPr>
          <a:xfrm>
            <a:off x="4447308" y="591344"/>
            <a:ext cx="6906491" cy="5585619"/>
          </a:xfrm>
        </p:spPr>
        <p:txBody>
          <a:bodyPr anchor="ctr">
            <a:normAutofit/>
          </a:bodyPr>
          <a:lstStyle/>
          <a:p>
            <a:r>
              <a:rPr lang="en-US" dirty="0"/>
              <a:t>A malware attack is a common cyberattack where malware (normally malicious software) executes unauthorized actions on the victim’s system. The malicious software (a.k.a. virus) encompasses many specific types of attacks such as ransomware, spyware, command and control, and more.</a:t>
            </a:r>
          </a:p>
          <a:p>
            <a:br>
              <a:rPr lang="en-US" dirty="0"/>
            </a:br>
            <a:endParaRPr lang="en-US" dirty="0"/>
          </a:p>
        </p:txBody>
      </p:sp>
    </p:spTree>
    <p:extLst>
      <p:ext uri="{BB962C8B-B14F-4D97-AF65-F5344CB8AC3E}">
        <p14:creationId xmlns:p14="http://schemas.microsoft.com/office/powerpoint/2010/main" val="294273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45FF6C-CA3A-8A49-B0AF-D759D104C144}"/>
              </a:ext>
            </a:extLst>
          </p:cNvPr>
          <p:cNvPicPr>
            <a:picLocks noGrp="1" noChangeAspect="1"/>
          </p:cNvPicPr>
          <p:nvPr>
            <p:ph idx="1"/>
          </p:nvPr>
        </p:nvPicPr>
        <p:blipFill>
          <a:blip r:embed="rId2"/>
          <a:stretch>
            <a:fillRect/>
          </a:stretch>
        </p:blipFill>
        <p:spPr>
          <a:xfrm>
            <a:off x="0" y="37308"/>
            <a:ext cx="12192000" cy="6820692"/>
          </a:xfrm>
        </p:spPr>
      </p:pic>
    </p:spTree>
    <p:extLst>
      <p:ext uri="{BB962C8B-B14F-4D97-AF65-F5344CB8AC3E}">
        <p14:creationId xmlns:p14="http://schemas.microsoft.com/office/powerpoint/2010/main" val="4036456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0EAA3-2C7C-9D4B-9A80-390F63043875}"/>
              </a:ext>
            </a:extLst>
          </p:cNvPr>
          <p:cNvSpPr>
            <a:spLocks noGrp="1"/>
          </p:cNvSpPr>
          <p:nvPr>
            <p:ph type="title"/>
          </p:nvPr>
        </p:nvSpPr>
        <p:spPr>
          <a:xfrm>
            <a:off x="686834" y="1153572"/>
            <a:ext cx="3200400" cy="4461163"/>
          </a:xfrm>
        </p:spPr>
        <p:txBody>
          <a:bodyPr>
            <a:normAutofit/>
          </a:bodyPr>
          <a:lstStyle/>
          <a:p>
            <a:pPr fontAlgn="base"/>
            <a:r>
              <a:rPr lang="en-US" b="1">
                <a:solidFill>
                  <a:srgbClr val="FFFFFF"/>
                </a:solidFill>
              </a:rPr>
              <a:t>Different Types of Password Attacks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D15DF2-ABC5-9C49-BE2E-28D5E3CE486D}"/>
              </a:ext>
            </a:extLst>
          </p:cNvPr>
          <p:cNvSpPr>
            <a:spLocks noGrp="1"/>
          </p:cNvSpPr>
          <p:nvPr>
            <p:ph idx="1"/>
          </p:nvPr>
        </p:nvSpPr>
        <p:spPr>
          <a:xfrm>
            <a:off x="4447308" y="591344"/>
            <a:ext cx="6906491" cy="5585619"/>
          </a:xfrm>
        </p:spPr>
        <p:txBody>
          <a:bodyPr anchor="ctr">
            <a:normAutofit/>
          </a:bodyPr>
          <a:lstStyle/>
          <a:p>
            <a:pPr marL="0" indent="0" fontAlgn="base">
              <a:buNone/>
            </a:pPr>
            <a:endParaRPr lang="en-US" sz="2400"/>
          </a:p>
          <a:p>
            <a:pPr fontAlgn="base"/>
            <a:r>
              <a:rPr lang="en-US" sz="2400">
                <a:hlinkClick r:id="rId2">
                  <a:extLst>
                    <a:ext uri="{A12FA001-AC4F-418D-AE19-62706E023703}">
                      <ahyp:hlinkClr xmlns:ahyp="http://schemas.microsoft.com/office/drawing/2018/hyperlinkcolor" val="tx"/>
                    </a:ext>
                  </a:extLst>
                </a:hlinkClick>
              </a:rPr>
              <a:t>Two types of phishing attacks</a:t>
            </a:r>
            <a:r>
              <a:rPr lang="en-US" sz="2400"/>
              <a:t>:</a:t>
            </a:r>
          </a:p>
          <a:p>
            <a:pPr fontAlgn="base"/>
            <a:r>
              <a:rPr lang="en-US" sz="2400"/>
              <a:t>Regular Phishing -victims receive a phishing mail asking them to reset passwords due to security reasons. Hackers are successful when targets don’t confirm the sender’s authenticity before changing their passwords. </a:t>
            </a:r>
          </a:p>
          <a:p>
            <a:pPr fontAlgn="base"/>
            <a:r>
              <a:rPr lang="en-US" sz="2400"/>
              <a:t>Spear Phishing – directed victim to click or download a link in an email from a known sender. The link takes you to a malicious look-a-like website where you log in, inadvertently sharing your password with threat actors.</a:t>
            </a:r>
          </a:p>
          <a:p>
            <a:br>
              <a:rPr lang="en-US" sz="2400"/>
            </a:br>
            <a:endParaRPr lang="en-US" sz="2400"/>
          </a:p>
        </p:txBody>
      </p:sp>
    </p:spTree>
    <p:extLst>
      <p:ext uri="{BB962C8B-B14F-4D97-AF65-F5344CB8AC3E}">
        <p14:creationId xmlns:p14="http://schemas.microsoft.com/office/powerpoint/2010/main" val="1007871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0EAA3-2C7C-9D4B-9A80-390F63043875}"/>
              </a:ext>
            </a:extLst>
          </p:cNvPr>
          <p:cNvSpPr>
            <a:spLocks noGrp="1"/>
          </p:cNvSpPr>
          <p:nvPr>
            <p:ph type="title"/>
          </p:nvPr>
        </p:nvSpPr>
        <p:spPr>
          <a:xfrm>
            <a:off x="686834" y="1153572"/>
            <a:ext cx="3200400" cy="4461163"/>
          </a:xfrm>
        </p:spPr>
        <p:txBody>
          <a:bodyPr>
            <a:normAutofit/>
          </a:bodyPr>
          <a:lstStyle/>
          <a:p>
            <a:pPr fontAlgn="base"/>
            <a:r>
              <a:rPr lang="en-US" b="1">
                <a:solidFill>
                  <a:srgbClr val="FFFFFF"/>
                </a:solidFill>
              </a:rPr>
              <a:t>Different Types of Password Attacks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D15DF2-ABC5-9C49-BE2E-28D5E3CE486D}"/>
              </a:ext>
            </a:extLst>
          </p:cNvPr>
          <p:cNvSpPr>
            <a:spLocks noGrp="1"/>
          </p:cNvSpPr>
          <p:nvPr>
            <p:ph idx="1"/>
          </p:nvPr>
        </p:nvSpPr>
        <p:spPr>
          <a:xfrm>
            <a:off x="4447308" y="591344"/>
            <a:ext cx="6906491" cy="5585619"/>
          </a:xfrm>
        </p:spPr>
        <p:txBody>
          <a:bodyPr anchor="ctr">
            <a:normAutofit/>
          </a:bodyPr>
          <a:lstStyle/>
          <a:p>
            <a:pPr fontAlgn="base"/>
            <a:r>
              <a:rPr lang="en-US" sz="2400" b="1"/>
              <a:t>Brute Force Attacks - </a:t>
            </a:r>
            <a:r>
              <a:rPr lang="en-US" sz="2400"/>
              <a:t>In a brute force attack, hackers steal passwords with the hit-and-try method using special software. </a:t>
            </a:r>
          </a:p>
          <a:p>
            <a:pPr fontAlgn="base"/>
            <a:r>
              <a:rPr lang="en-US" sz="2400"/>
              <a:t>Here are two variations of such cyberattacks:</a:t>
            </a:r>
          </a:p>
          <a:p>
            <a:pPr fontAlgn="base"/>
            <a:r>
              <a:rPr lang="en-US" sz="2400" b="1"/>
              <a:t>Password Spraying</a:t>
            </a:r>
            <a:endParaRPr lang="en-US" sz="2400"/>
          </a:p>
          <a:p>
            <a:pPr fontAlgn="base"/>
            <a:r>
              <a:rPr lang="en-US" sz="2400"/>
              <a:t>In a password spray attack, attackers use a selection of common passwords on a massive number of accounts. They attempt to crack passwords of accounts in bulk, reducing the risk of getting traced. </a:t>
            </a:r>
          </a:p>
          <a:p>
            <a:pPr fontAlgn="base"/>
            <a:r>
              <a:rPr lang="en-US" sz="2400" b="1"/>
              <a:t>Dictionary Attacks- </a:t>
            </a:r>
            <a:r>
              <a:rPr lang="en-US" sz="2400"/>
              <a:t> bad actors use a list of common words and phrases from a dictionary. This is the opposite of a brute force</a:t>
            </a:r>
            <a:r>
              <a:rPr lang="en-US" sz="2400" b="1"/>
              <a:t> password attack </a:t>
            </a:r>
            <a:r>
              <a:rPr lang="en-US" sz="2400"/>
              <a:t>as they don’t use character-by-character attempts.</a:t>
            </a:r>
          </a:p>
        </p:txBody>
      </p:sp>
    </p:spTree>
    <p:extLst>
      <p:ext uri="{BB962C8B-B14F-4D97-AF65-F5344CB8AC3E}">
        <p14:creationId xmlns:p14="http://schemas.microsoft.com/office/powerpoint/2010/main" val="2786691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0EAA3-2C7C-9D4B-9A80-390F63043875}"/>
              </a:ext>
            </a:extLst>
          </p:cNvPr>
          <p:cNvSpPr>
            <a:spLocks noGrp="1"/>
          </p:cNvSpPr>
          <p:nvPr>
            <p:ph type="title"/>
          </p:nvPr>
        </p:nvSpPr>
        <p:spPr>
          <a:xfrm>
            <a:off x="686834" y="1153572"/>
            <a:ext cx="3200400" cy="4461163"/>
          </a:xfrm>
        </p:spPr>
        <p:txBody>
          <a:bodyPr>
            <a:normAutofit/>
          </a:bodyPr>
          <a:lstStyle/>
          <a:p>
            <a:pPr fontAlgn="base"/>
            <a:r>
              <a:rPr lang="en-US" b="1">
                <a:solidFill>
                  <a:srgbClr val="FFFFFF"/>
                </a:solidFill>
              </a:rPr>
              <a:t>Different Types of Password Attacks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D15DF2-ABC5-9C49-BE2E-28D5E3CE486D}"/>
              </a:ext>
            </a:extLst>
          </p:cNvPr>
          <p:cNvSpPr>
            <a:spLocks noGrp="1"/>
          </p:cNvSpPr>
          <p:nvPr>
            <p:ph idx="1"/>
          </p:nvPr>
        </p:nvSpPr>
        <p:spPr>
          <a:xfrm>
            <a:off x="4447308" y="591344"/>
            <a:ext cx="6906491" cy="5585619"/>
          </a:xfrm>
        </p:spPr>
        <p:txBody>
          <a:bodyPr anchor="ctr">
            <a:normAutofit/>
          </a:bodyPr>
          <a:lstStyle/>
          <a:p>
            <a:pPr fontAlgn="base"/>
            <a:r>
              <a:rPr lang="en-US" sz="2400" b="1"/>
              <a:t>Credential Stuffing </a:t>
            </a:r>
            <a:r>
              <a:rPr lang="en-US" sz="2400"/>
              <a:t>- In credential stuffing, cybercriminals use stolen credentials to break passwords set for cybersecurity. This method is based on simple human psychology: We can’t remember too many passwords; so, let’s use the same password for every account, right? Once hackers succeed in breaching one of your accounts, they use the same passwords on your different accounts. </a:t>
            </a:r>
          </a:p>
          <a:p>
            <a:pPr fontAlgn="base"/>
            <a:r>
              <a:rPr lang="en-US" sz="2400" b="1"/>
              <a:t>Keylogger Attacks </a:t>
            </a:r>
            <a:r>
              <a:rPr lang="en-US" sz="2400"/>
              <a:t>attackers use malware to attempt keylogger or keystroke logger password attacks. In cybersecurity, These attacks are among the most dangerous as they reveal even the strongest and most secure passwords. Hackers record keystrokes when you enter them.</a:t>
            </a:r>
          </a:p>
        </p:txBody>
      </p:sp>
    </p:spTree>
    <p:extLst>
      <p:ext uri="{BB962C8B-B14F-4D97-AF65-F5344CB8AC3E}">
        <p14:creationId xmlns:p14="http://schemas.microsoft.com/office/powerpoint/2010/main" val="2040269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ABD558-60A6-2446-929E-65DB19877D89}"/>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419543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FD410-F541-B548-B872-5819CA43105D}"/>
              </a:ext>
            </a:extLst>
          </p:cNvPr>
          <p:cNvSpPr>
            <a:spLocks noGrp="1"/>
          </p:cNvSpPr>
          <p:nvPr>
            <p:ph type="title"/>
          </p:nvPr>
        </p:nvSpPr>
        <p:spPr>
          <a:xfrm>
            <a:off x="686834" y="1153572"/>
            <a:ext cx="3200400" cy="4461163"/>
          </a:xfrm>
        </p:spPr>
        <p:txBody>
          <a:bodyPr>
            <a:normAutofit/>
          </a:bodyPr>
          <a:lstStyle/>
          <a:p>
            <a:pPr lvl="0"/>
            <a:r>
              <a:rPr lang="en-US">
                <a:solidFill>
                  <a:srgbClr val="FFFFFF"/>
                </a:solidFill>
              </a:rPr>
              <a:t>Advanced persistent threats (APT)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FA511B1-D8DC-914D-87D4-62304AF0E728}"/>
              </a:ext>
            </a:extLst>
          </p:cNvPr>
          <p:cNvSpPr>
            <a:spLocks noGrp="1"/>
          </p:cNvSpPr>
          <p:nvPr>
            <p:ph idx="1"/>
          </p:nvPr>
        </p:nvSpPr>
        <p:spPr>
          <a:xfrm>
            <a:off x="4447308" y="591344"/>
            <a:ext cx="6906491" cy="5585619"/>
          </a:xfrm>
        </p:spPr>
        <p:txBody>
          <a:bodyPr anchor="ctr">
            <a:normAutofit/>
          </a:bodyPr>
          <a:lstStyle/>
          <a:p>
            <a:r>
              <a:rPr lang="en-US" sz="2400"/>
              <a:t>An advanced persistent threat (APT) is a cyber-attack in which the adversary operates undetected inside a compromised network for an extended period of time after gaining unauthorized access.</a:t>
            </a:r>
          </a:p>
          <a:p>
            <a:r>
              <a:rPr lang="en-US" sz="2400"/>
              <a:t>APT attacks are distinguished by their use of highly sophisticated tools and techniques to evade detection, steal credentials, and move through the network to reach high-value assets.</a:t>
            </a:r>
          </a:p>
          <a:p>
            <a:r>
              <a:rPr lang="en-US" sz="2400"/>
              <a:t>These tools and techniques require significant financial and human capital to acquire or develop, implying that APT attacks are designed to target the meanest network defenses protecting important organizations and their assets.</a:t>
            </a:r>
            <a:br>
              <a:rPr lang="en-US" sz="2400"/>
            </a:br>
            <a:endParaRPr lang="en-US" sz="2400"/>
          </a:p>
        </p:txBody>
      </p:sp>
    </p:spTree>
    <p:extLst>
      <p:ext uri="{BB962C8B-B14F-4D97-AF65-F5344CB8AC3E}">
        <p14:creationId xmlns:p14="http://schemas.microsoft.com/office/powerpoint/2010/main" val="2342980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CF4A-6F5A-6147-857A-45638D630EAA}"/>
              </a:ext>
            </a:extLst>
          </p:cNvPr>
          <p:cNvSpPr>
            <a:spLocks noGrp="1"/>
          </p:cNvSpPr>
          <p:nvPr>
            <p:ph type="title"/>
          </p:nvPr>
        </p:nvSpPr>
        <p:spPr/>
        <p:txBody>
          <a:bodyPr>
            <a:normAutofit fontScale="90000"/>
          </a:bodyPr>
          <a:lstStyle/>
          <a:p>
            <a:br>
              <a:rPr lang="en-US" b="1" dirty="0"/>
            </a:br>
            <a:br>
              <a:rPr lang="en-US" b="1" dirty="0"/>
            </a:br>
            <a:r>
              <a:rPr lang="en-US" b="1" dirty="0"/>
              <a:t>APT Attack Stages</a:t>
            </a:r>
            <a:br>
              <a:rPr lang="en-US" b="1" dirty="0"/>
            </a:br>
            <a:br>
              <a:rPr lang="en-US" dirty="0"/>
            </a:br>
            <a:endParaRPr lang="en-US" dirty="0"/>
          </a:p>
        </p:txBody>
      </p:sp>
      <p:pic>
        <p:nvPicPr>
          <p:cNvPr id="6" name="Content Placeholder 4">
            <a:extLst>
              <a:ext uri="{FF2B5EF4-FFF2-40B4-BE49-F238E27FC236}">
                <a16:creationId xmlns:a16="http://schemas.microsoft.com/office/drawing/2014/main" id="{4FD30F58-2FBE-E148-91EB-D46DDCC137F4}"/>
              </a:ext>
            </a:extLst>
          </p:cNvPr>
          <p:cNvPicPr>
            <a:picLocks noChangeAspect="1"/>
          </p:cNvPicPr>
          <p:nvPr/>
        </p:nvPicPr>
        <p:blipFill>
          <a:blip r:embed="rId2"/>
          <a:stretch>
            <a:fillRect/>
          </a:stretch>
        </p:blipFill>
        <p:spPr>
          <a:xfrm>
            <a:off x="2487168" y="1426464"/>
            <a:ext cx="7107936" cy="5346419"/>
          </a:xfrm>
          <a:prstGeom prst="rect">
            <a:avLst/>
          </a:prstGeom>
        </p:spPr>
      </p:pic>
    </p:spTree>
    <p:extLst>
      <p:ext uri="{BB962C8B-B14F-4D97-AF65-F5344CB8AC3E}">
        <p14:creationId xmlns:p14="http://schemas.microsoft.com/office/powerpoint/2010/main" val="1952726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480C8-15BB-FD4D-A40D-76B97F3759E7}"/>
              </a:ext>
            </a:extLst>
          </p:cNvPr>
          <p:cNvSpPr>
            <a:spLocks noGrp="1"/>
          </p:cNvSpPr>
          <p:nvPr>
            <p:ph type="title"/>
          </p:nvPr>
        </p:nvSpPr>
        <p:spPr>
          <a:xfrm>
            <a:off x="686834" y="1153572"/>
            <a:ext cx="3200400" cy="4461163"/>
          </a:xfrm>
        </p:spPr>
        <p:txBody>
          <a:bodyPr>
            <a:normAutofit/>
          </a:bodyPr>
          <a:lstStyle/>
          <a:p>
            <a:br>
              <a:rPr lang="en-US" b="1">
                <a:solidFill>
                  <a:srgbClr val="FFFFFF"/>
                </a:solidFill>
              </a:rPr>
            </a:br>
            <a:br>
              <a:rPr lang="en-US" b="1">
                <a:solidFill>
                  <a:srgbClr val="FFFFFF"/>
                </a:solidFill>
              </a:rPr>
            </a:br>
            <a:r>
              <a:rPr lang="en-US" b="1">
                <a:solidFill>
                  <a:srgbClr val="FFFFFF"/>
                </a:solidFill>
              </a:rPr>
              <a:t>APT Attack Stages</a:t>
            </a:r>
            <a:br>
              <a:rPr lang="en-US" b="1">
                <a:solidFill>
                  <a:srgbClr val="FFFFFF"/>
                </a:solidFill>
              </a:rPr>
            </a:b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EAA511-4710-8C45-8325-662CEC9AD8D2}"/>
              </a:ext>
            </a:extLst>
          </p:cNvPr>
          <p:cNvSpPr>
            <a:spLocks noGrp="1"/>
          </p:cNvSpPr>
          <p:nvPr>
            <p:ph idx="1"/>
          </p:nvPr>
        </p:nvSpPr>
        <p:spPr>
          <a:xfrm>
            <a:off x="4447308" y="591344"/>
            <a:ext cx="6906491" cy="5585619"/>
          </a:xfrm>
        </p:spPr>
        <p:txBody>
          <a:bodyPr anchor="ctr">
            <a:normAutofit/>
          </a:bodyPr>
          <a:lstStyle/>
          <a:p>
            <a:r>
              <a:rPr lang="en-US" sz="2400" b="1"/>
              <a:t>Stage 1: Target Selection and External Reconnaissance</a:t>
            </a:r>
          </a:p>
          <a:p>
            <a:r>
              <a:rPr lang="en-US" sz="2400"/>
              <a:t>An APT attack always begins with identifying targets that satisfy the attacker’s objectives. Once a target has been selected, the attackers will perform a reconnaissance of the target to discover potential points of entry (attack vectors) and gather as much information on the target as possible.</a:t>
            </a:r>
          </a:p>
          <a:p>
            <a:r>
              <a:rPr lang="en-US" sz="2400" b="1"/>
              <a:t>Stage 2: Initial Access</a:t>
            </a:r>
          </a:p>
          <a:p>
            <a:r>
              <a:rPr lang="en-US" sz="2400"/>
              <a:t>After thorough preparation, the attacker attempts to gain unauthorized access to the target’s network by exploiting one or more viable attack vectors. One of the most common ways this is achieved is through highly deceptive social engineering techniques like spear-phishing emails.</a:t>
            </a:r>
          </a:p>
          <a:p>
            <a:endParaRPr lang="en-US" sz="2400"/>
          </a:p>
          <a:p>
            <a:endParaRPr lang="en-US" sz="2400"/>
          </a:p>
        </p:txBody>
      </p:sp>
    </p:spTree>
    <p:extLst>
      <p:ext uri="{BB962C8B-B14F-4D97-AF65-F5344CB8AC3E}">
        <p14:creationId xmlns:p14="http://schemas.microsoft.com/office/powerpoint/2010/main" val="639329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480C8-15BB-FD4D-A40D-76B97F3759E7}"/>
              </a:ext>
            </a:extLst>
          </p:cNvPr>
          <p:cNvSpPr>
            <a:spLocks noGrp="1"/>
          </p:cNvSpPr>
          <p:nvPr>
            <p:ph type="title"/>
          </p:nvPr>
        </p:nvSpPr>
        <p:spPr>
          <a:xfrm>
            <a:off x="686834" y="1153572"/>
            <a:ext cx="3200400" cy="4461163"/>
          </a:xfrm>
        </p:spPr>
        <p:txBody>
          <a:bodyPr>
            <a:normAutofit/>
          </a:bodyPr>
          <a:lstStyle/>
          <a:p>
            <a:br>
              <a:rPr lang="en-US" b="1">
                <a:solidFill>
                  <a:srgbClr val="FFFFFF"/>
                </a:solidFill>
              </a:rPr>
            </a:br>
            <a:br>
              <a:rPr lang="en-US" b="1">
                <a:solidFill>
                  <a:srgbClr val="FFFFFF"/>
                </a:solidFill>
              </a:rPr>
            </a:br>
            <a:r>
              <a:rPr lang="en-US" b="1">
                <a:solidFill>
                  <a:srgbClr val="FFFFFF"/>
                </a:solidFill>
              </a:rPr>
              <a:t>APT Attack Stages</a:t>
            </a:r>
            <a:br>
              <a:rPr lang="en-US" b="1">
                <a:solidFill>
                  <a:srgbClr val="FFFFFF"/>
                </a:solidFill>
              </a:rPr>
            </a:b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EAA511-4710-8C45-8325-662CEC9AD8D2}"/>
              </a:ext>
            </a:extLst>
          </p:cNvPr>
          <p:cNvSpPr>
            <a:spLocks noGrp="1"/>
          </p:cNvSpPr>
          <p:nvPr>
            <p:ph idx="1"/>
          </p:nvPr>
        </p:nvSpPr>
        <p:spPr>
          <a:xfrm>
            <a:off x="4447308" y="591344"/>
            <a:ext cx="6906491" cy="5585619"/>
          </a:xfrm>
        </p:spPr>
        <p:txBody>
          <a:bodyPr anchor="ctr">
            <a:normAutofit/>
          </a:bodyPr>
          <a:lstStyle/>
          <a:p>
            <a:r>
              <a:rPr lang="en-US" sz="2200" b="1"/>
              <a:t>Stage 3: Malware Execution</a:t>
            </a:r>
          </a:p>
          <a:p>
            <a:r>
              <a:rPr lang="en-US" sz="2200"/>
              <a:t>After gaining access to the victim’s network, the attacker executes the first malware payload on the compromised machine (patient zero). This initial malware payload is used to achieve a variety of broader goals such as internal reconnaissance, defense evasion, and command and control communication.</a:t>
            </a:r>
          </a:p>
          <a:p>
            <a:r>
              <a:rPr lang="en-US" sz="2200" b="1"/>
              <a:t>Stage 4: Privilege Escalation and Lateral Movement</a:t>
            </a:r>
          </a:p>
          <a:p>
            <a:r>
              <a:rPr lang="en-US" sz="2200"/>
              <a:t>Once the attacker establishes a firm foothold on the compromised system, they begin to harvest access credentials (user, domain admin, and service accounts) to escalate their privileges. Escalated privileges give the attacker greater freedom and cover to operate and move laterally through the network to reach high-value targets that meet their objectives.</a:t>
            </a:r>
          </a:p>
          <a:p>
            <a:endParaRPr lang="en-US" sz="2200"/>
          </a:p>
        </p:txBody>
      </p:sp>
    </p:spTree>
    <p:extLst>
      <p:ext uri="{BB962C8B-B14F-4D97-AF65-F5344CB8AC3E}">
        <p14:creationId xmlns:p14="http://schemas.microsoft.com/office/powerpoint/2010/main" val="636355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480C8-15BB-FD4D-A40D-76B97F3759E7}"/>
              </a:ext>
            </a:extLst>
          </p:cNvPr>
          <p:cNvSpPr>
            <a:spLocks noGrp="1"/>
          </p:cNvSpPr>
          <p:nvPr>
            <p:ph type="title"/>
          </p:nvPr>
        </p:nvSpPr>
        <p:spPr>
          <a:xfrm>
            <a:off x="686834" y="1153572"/>
            <a:ext cx="3200400" cy="4461163"/>
          </a:xfrm>
        </p:spPr>
        <p:txBody>
          <a:bodyPr>
            <a:normAutofit/>
          </a:bodyPr>
          <a:lstStyle/>
          <a:p>
            <a:br>
              <a:rPr lang="en-US" b="1">
                <a:solidFill>
                  <a:srgbClr val="FFFFFF"/>
                </a:solidFill>
              </a:rPr>
            </a:br>
            <a:br>
              <a:rPr lang="en-US" b="1">
                <a:solidFill>
                  <a:srgbClr val="FFFFFF"/>
                </a:solidFill>
              </a:rPr>
            </a:br>
            <a:r>
              <a:rPr lang="en-US" b="1">
                <a:solidFill>
                  <a:srgbClr val="FFFFFF"/>
                </a:solidFill>
              </a:rPr>
              <a:t>APT Attack Stages</a:t>
            </a:r>
            <a:br>
              <a:rPr lang="en-US" b="1">
                <a:solidFill>
                  <a:srgbClr val="FFFFFF"/>
                </a:solidFill>
              </a:rPr>
            </a:b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EAA511-4710-8C45-8325-662CEC9AD8D2}"/>
              </a:ext>
            </a:extLst>
          </p:cNvPr>
          <p:cNvSpPr>
            <a:spLocks noGrp="1"/>
          </p:cNvSpPr>
          <p:nvPr>
            <p:ph idx="1"/>
          </p:nvPr>
        </p:nvSpPr>
        <p:spPr>
          <a:xfrm>
            <a:off x="4447308" y="591344"/>
            <a:ext cx="6906491" cy="5585619"/>
          </a:xfrm>
        </p:spPr>
        <p:txBody>
          <a:bodyPr anchor="ctr">
            <a:normAutofit/>
          </a:bodyPr>
          <a:lstStyle/>
          <a:p>
            <a:r>
              <a:rPr lang="en-US" b="1" dirty="0"/>
              <a:t>Stage 5: Data Exfiltration and Damage Infliction</a:t>
            </a:r>
          </a:p>
          <a:p>
            <a:r>
              <a:rPr lang="en-US" dirty="0"/>
              <a:t>After reaching the high-value assets, the APT attacker begins exfiltrating the data from the target’s network to their own infrastructure. The data is typically transferred to a central location and packaged into an archive. The archive is encrypted to conceal it from deep packet inspection during exfiltration and compressed and chunked so that the data is exfiltrated in small enough quantities to resemble normal traffic activity, lowering any suspicion.</a:t>
            </a:r>
          </a:p>
        </p:txBody>
      </p:sp>
    </p:spTree>
    <p:extLst>
      <p:ext uri="{BB962C8B-B14F-4D97-AF65-F5344CB8AC3E}">
        <p14:creationId xmlns:p14="http://schemas.microsoft.com/office/powerpoint/2010/main" val="201737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FD40F-4142-B141-85D6-454B5EF22B36}"/>
              </a:ext>
            </a:extLst>
          </p:cNvPr>
          <p:cNvSpPr>
            <a:spLocks noGrp="1"/>
          </p:cNvSpPr>
          <p:nvPr>
            <p:ph type="title"/>
          </p:nvPr>
        </p:nvSpPr>
        <p:spPr>
          <a:xfrm>
            <a:off x="686834" y="1153572"/>
            <a:ext cx="3200400" cy="4461163"/>
          </a:xfrm>
        </p:spPr>
        <p:txBody>
          <a:bodyPr>
            <a:normAutofit/>
          </a:bodyPr>
          <a:lstStyle/>
          <a:p>
            <a:r>
              <a:rPr lang="en-US">
                <a:solidFill>
                  <a:srgbClr val="FFFFFF"/>
                </a:solidFill>
              </a:rPr>
              <a:t>Three main aspects of Malware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076095-C8E1-A644-BA0C-842C70847DD3}"/>
              </a:ext>
            </a:extLst>
          </p:cNvPr>
          <p:cNvSpPr>
            <a:spLocks noGrp="1"/>
          </p:cNvSpPr>
          <p:nvPr>
            <p:ph idx="1"/>
          </p:nvPr>
        </p:nvSpPr>
        <p:spPr>
          <a:xfrm>
            <a:off x="4447308" y="591344"/>
            <a:ext cx="6906491" cy="5585619"/>
          </a:xfrm>
        </p:spPr>
        <p:txBody>
          <a:bodyPr anchor="ctr">
            <a:normAutofit/>
          </a:bodyPr>
          <a:lstStyle/>
          <a:p>
            <a:r>
              <a:rPr lang="en-US" dirty="0"/>
              <a:t>Objective: What the malware is designed to achieve</a:t>
            </a:r>
          </a:p>
          <a:p>
            <a:r>
              <a:rPr lang="en-US" dirty="0"/>
              <a:t>Delivery: How the malware is delivered to the target</a:t>
            </a:r>
          </a:p>
          <a:p>
            <a:r>
              <a:rPr lang="en-US" dirty="0"/>
              <a:t>Concealment: How the malware avoids detection</a:t>
            </a:r>
          </a:p>
          <a:p>
            <a:endParaRPr lang="en-US" dirty="0"/>
          </a:p>
        </p:txBody>
      </p:sp>
    </p:spTree>
    <p:extLst>
      <p:ext uri="{BB962C8B-B14F-4D97-AF65-F5344CB8AC3E}">
        <p14:creationId xmlns:p14="http://schemas.microsoft.com/office/powerpoint/2010/main" val="1289173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8ED55-0F4F-7A44-9392-C703986B2FC0}"/>
              </a:ext>
            </a:extLst>
          </p:cNvPr>
          <p:cNvSpPr>
            <a:spLocks noGrp="1"/>
          </p:cNvSpPr>
          <p:nvPr>
            <p:ph type="title"/>
          </p:nvPr>
        </p:nvSpPr>
        <p:spPr>
          <a:xfrm>
            <a:off x="686834" y="1153572"/>
            <a:ext cx="3200400" cy="4461163"/>
          </a:xfrm>
        </p:spPr>
        <p:txBody>
          <a:bodyPr>
            <a:normAutofit/>
          </a:bodyPr>
          <a:lstStyle/>
          <a:p>
            <a:br>
              <a:rPr lang="en-US" sz="3700" b="1">
                <a:solidFill>
                  <a:srgbClr val="FFFFFF"/>
                </a:solidFill>
              </a:rPr>
            </a:br>
            <a:br>
              <a:rPr lang="en-US" sz="3700" b="1">
                <a:solidFill>
                  <a:srgbClr val="FFFFFF"/>
                </a:solidFill>
              </a:rPr>
            </a:br>
            <a:r>
              <a:rPr lang="en-US" sz="3700" b="1">
                <a:solidFill>
                  <a:srgbClr val="FFFFFF"/>
                </a:solidFill>
              </a:rPr>
              <a:t>APT Detection and Protection Using NDR</a:t>
            </a:r>
            <a:br>
              <a:rPr lang="en-US" sz="3700" b="1">
                <a:solidFill>
                  <a:srgbClr val="FFFFFF"/>
                </a:solidFill>
              </a:rPr>
            </a:br>
            <a:br>
              <a:rPr lang="en-US" sz="3700">
                <a:solidFill>
                  <a:srgbClr val="FFFFFF"/>
                </a:solidFill>
              </a:rPr>
            </a:b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014F63-47CE-8648-B7AF-1730F553DF9A}"/>
              </a:ext>
            </a:extLst>
          </p:cNvPr>
          <p:cNvSpPr>
            <a:spLocks noGrp="1"/>
          </p:cNvSpPr>
          <p:nvPr>
            <p:ph idx="1"/>
          </p:nvPr>
        </p:nvSpPr>
        <p:spPr>
          <a:xfrm>
            <a:off x="4447308" y="591344"/>
            <a:ext cx="6906491" cy="5585619"/>
          </a:xfrm>
        </p:spPr>
        <p:txBody>
          <a:bodyPr anchor="ctr">
            <a:normAutofit/>
          </a:bodyPr>
          <a:lstStyle/>
          <a:p>
            <a:r>
              <a:rPr lang="en-US" dirty="0"/>
              <a:t>Many cybersecurity solutions such as firewalls, endpoint security, intrusion detection and prevention systems may no longer offer adequate protection against APT attacks. Essentially, these tools are designed to prevent and detect </a:t>
            </a:r>
            <a:r>
              <a:rPr lang="en-US" i="1" dirty="0"/>
              <a:t>known </a:t>
            </a:r>
            <a:r>
              <a:rPr lang="en-US" dirty="0"/>
              <a:t>threats using </a:t>
            </a:r>
            <a:r>
              <a:rPr lang="en-US" i="1" dirty="0"/>
              <a:t>known</a:t>
            </a:r>
            <a:r>
              <a:rPr lang="en-US" dirty="0"/>
              <a:t> malware signatures</a:t>
            </a:r>
            <a:r>
              <a:rPr lang="en-US" i="1" dirty="0"/>
              <a:t>, known </a:t>
            </a:r>
            <a:r>
              <a:rPr lang="en-US" dirty="0"/>
              <a:t>indicators of compromise (</a:t>
            </a:r>
            <a:r>
              <a:rPr lang="en-US" dirty="0" err="1"/>
              <a:t>IoC</a:t>
            </a:r>
            <a:r>
              <a:rPr lang="en-US" dirty="0"/>
              <a:t>), and </a:t>
            </a:r>
            <a:r>
              <a:rPr lang="en-US" i="1" dirty="0"/>
              <a:t>known</a:t>
            </a:r>
            <a:r>
              <a:rPr lang="en-US" dirty="0"/>
              <a:t> attack patterns. With APT threat actors constantly updating their tools, TTPs, and infrastructure, what is really needed is a solution to detect non-signature-based malware and unknown attack activity and patterns.</a:t>
            </a:r>
          </a:p>
        </p:txBody>
      </p:sp>
    </p:spTree>
    <p:extLst>
      <p:ext uri="{BB962C8B-B14F-4D97-AF65-F5344CB8AC3E}">
        <p14:creationId xmlns:p14="http://schemas.microsoft.com/office/powerpoint/2010/main" val="1905923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22DDE-D115-5142-B3AE-52C0F0A9E378}"/>
              </a:ext>
            </a:extLst>
          </p:cNvPr>
          <p:cNvSpPr>
            <a:spLocks noGrp="1"/>
          </p:cNvSpPr>
          <p:nvPr>
            <p:ph type="title"/>
          </p:nvPr>
        </p:nvSpPr>
        <p:spPr>
          <a:xfrm>
            <a:off x="686834" y="1153572"/>
            <a:ext cx="3200400" cy="4461163"/>
          </a:xfrm>
        </p:spPr>
        <p:txBody>
          <a:bodyPr>
            <a:normAutofit/>
          </a:bodyPr>
          <a:lstStyle/>
          <a:p>
            <a:br>
              <a:rPr lang="en-US" sz="4100" b="1">
                <a:solidFill>
                  <a:srgbClr val="FFFFFF"/>
                </a:solidFill>
              </a:rPr>
            </a:br>
            <a:r>
              <a:rPr lang="en-US" sz="4100" b="1">
                <a:solidFill>
                  <a:srgbClr val="FFFFFF"/>
                </a:solidFill>
              </a:rPr>
              <a:t>What is Network Detection and Response (NDR)?</a:t>
            </a:r>
            <a:br>
              <a:rPr lang="en-US" sz="4100" b="1">
                <a:solidFill>
                  <a:srgbClr val="FFFFFF"/>
                </a:solidFill>
              </a:rPr>
            </a:b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01BD77B-E091-AE44-8B8A-140D390C767F}"/>
              </a:ext>
            </a:extLst>
          </p:cNvPr>
          <p:cNvSpPr>
            <a:spLocks noGrp="1"/>
          </p:cNvSpPr>
          <p:nvPr>
            <p:ph idx="1"/>
          </p:nvPr>
        </p:nvSpPr>
        <p:spPr>
          <a:xfrm>
            <a:off x="4447308" y="591344"/>
            <a:ext cx="6906491" cy="5585619"/>
          </a:xfrm>
        </p:spPr>
        <p:txBody>
          <a:bodyPr anchor="ctr">
            <a:normAutofit/>
          </a:bodyPr>
          <a:lstStyle/>
          <a:p>
            <a:r>
              <a:rPr lang="en-US" sz="2400">
                <a:hlinkClick r:id="rId2"/>
              </a:rPr>
              <a:t>Network detection and response (NDR)</a:t>
            </a:r>
            <a:r>
              <a:rPr lang="en-US" sz="2400"/>
              <a:t> is a security solution that performs real-time monitoring and analysis of network-wide traffic to detect and respond to malware and behavioral-based malicious activity in the network.</a:t>
            </a:r>
          </a:p>
          <a:p>
            <a:r>
              <a:rPr lang="en-US" sz="2400"/>
              <a:t>The crux of NDR is detecting </a:t>
            </a:r>
            <a:r>
              <a:rPr lang="en-US" sz="2400" i="1"/>
              <a:t>behavioral-based malicious activity</a:t>
            </a:r>
            <a:r>
              <a:rPr lang="en-US" sz="2400"/>
              <a:t>. As stealthy as they are, APT activities generate network traffic in all stages of an attack, and as long as activities generate traffic, they can be detected. NDR leverages the power of machine learning, artificial intelligence, and behavioral analytics to analyze network traffic and detect granular deviations from normal network activity to uncover APT threats.</a:t>
            </a:r>
          </a:p>
        </p:txBody>
      </p:sp>
    </p:spTree>
    <p:extLst>
      <p:ext uri="{BB962C8B-B14F-4D97-AF65-F5344CB8AC3E}">
        <p14:creationId xmlns:p14="http://schemas.microsoft.com/office/powerpoint/2010/main" val="1761919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2" name="Freeform: Shape 11">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a:extLst>
              <a:ext uri="{FF2B5EF4-FFF2-40B4-BE49-F238E27FC236}">
                <a16:creationId xmlns:a16="http://schemas.microsoft.com/office/drawing/2014/main" id="{572CEB28-A380-AB4B-8BF1-0B687257ECB8}"/>
              </a:ext>
            </a:extLst>
          </p:cNvPr>
          <p:cNvPicPr>
            <a:picLocks noGrp="1" noChangeAspect="1"/>
          </p:cNvPicPr>
          <p:nvPr>
            <p:ph idx="1"/>
          </p:nvPr>
        </p:nvPicPr>
        <p:blipFill rotWithShape="1">
          <a:blip r:embed="rId2"/>
          <a:srcRect t="8924"/>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132894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2FE85-8EDA-FC48-AB03-4BC601F619D4}"/>
              </a:ext>
            </a:extLst>
          </p:cNvPr>
          <p:cNvSpPr>
            <a:spLocks noGrp="1"/>
          </p:cNvSpPr>
          <p:nvPr>
            <p:ph type="title"/>
          </p:nvPr>
        </p:nvSpPr>
        <p:spPr>
          <a:xfrm>
            <a:off x="686834" y="1153572"/>
            <a:ext cx="3200400" cy="4461163"/>
          </a:xfrm>
        </p:spPr>
        <p:txBody>
          <a:bodyPr>
            <a:normAutofit/>
          </a:bodyPr>
          <a:lstStyle/>
          <a:p>
            <a:br>
              <a:rPr lang="en-US" sz="4100">
                <a:solidFill>
                  <a:srgbClr val="FFFFFF"/>
                </a:solidFill>
              </a:rPr>
            </a:br>
            <a:br>
              <a:rPr lang="en-US" sz="4100">
                <a:solidFill>
                  <a:srgbClr val="FFFFFF"/>
                </a:solidFill>
              </a:rPr>
            </a:br>
            <a:r>
              <a:rPr lang="en-US" sz="4100">
                <a:solidFill>
                  <a:srgbClr val="FFFFFF"/>
                </a:solidFill>
              </a:rPr>
              <a:t>How to Prevent Cyber Attacks?</a:t>
            </a:r>
            <a:br>
              <a:rPr lang="en-US" sz="4100">
                <a:solidFill>
                  <a:srgbClr val="FFFFFF"/>
                </a:solidFill>
              </a:rPr>
            </a:br>
            <a:br>
              <a:rPr lang="en-US" sz="4100">
                <a:solidFill>
                  <a:srgbClr val="FFFFFF"/>
                </a:solidFill>
              </a:rPr>
            </a:b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032AA05-59B4-D14A-93CB-97669D223ACD}"/>
              </a:ext>
            </a:extLst>
          </p:cNvPr>
          <p:cNvSpPr>
            <a:spLocks noGrp="1"/>
          </p:cNvSpPr>
          <p:nvPr>
            <p:ph idx="1"/>
          </p:nvPr>
        </p:nvSpPr>
        <p:spPr>
          <a:xfrm>
            <a:off x="4447308" y="591344"/>
            <a:ext cx="6906491" cy="5585619"/>
          </a:xfrm>
        </p:spPr>
        <p:txBody>
          <a:bodyPr anchor="ctr">
            <a:normAutofit/>
          </a:bodyPr>
          <a:lstStyle/>
          <a:p>
            <a:r>
              <a:rPr lang="en-US" sz="2000"/>
              <a:t>Change your passwords regularly and use strong alphanumeric passwords which are difficult to crack. Refrain from using too complicated passwords that you would tend to forget. Do not use the same password twice.</a:t>
            </a:r>
          </a:p>
          <a:p>
            <a:r>
              <a:rPr lang="en-US" sz="2000"/>
              <a:t>Update both your operating system and applications regularly. This is a primary prevention method for any cyber attack. This will remove vulnerabilities that hackers tend to exploit. Use trusted and legitimate Anti-virus protection software.</a:t>
            </a:r>
          </a:p>
          <a:p>
            <a:r>
              <a:rPr lang="en-US" sz="2000"/>
              <a:t>Use a firewall and other network security tools such as Intrusion prevention systems, Access control, Application security, etc.</a:t>
            </a:r>
          </a:p>
          <a:p>
            <a:r>
              <a:rPr lang="en-US" sz="2000"/>
              <a:t>Avoid opening emails from unknown senders. Scrutinize the emails you receive for loopholes and significant errors. </a:t>
            </a:r>
          </a:p>
          <a:p>
            <a:r>
              <a:rPr lang="en-US" sz="2000"/>
              <a:t>Make use of a VPN. This makes sure that it encrypts the traffic between the VPN server and your device. </a:t>
            </a:r>
          </a:p>
          <a:p>
            <a:endParaRPr lang="en-US" sz="2000"/>
          </a:p>
        </p:txBody>
      </p:sp>
    </p:spTree>
    <p:extLst>
      <p:ext uri="{BB962C8B-B14F-4D97-AF65-F5344CB8AC3E}">
        <p14:creationId xmlns:p14="http://schemas.microsoft.com/office/powerpoint/2010/main" val="2431502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2FE85-8EDA-FC48-AB03-4BC601F619D4}"/>
              </a:ext>
            </a:extLst>
          </p:cNvPr>
          <p:cNvSpPr>
            <a:spLocks noGrp="1"/>
          </p:cNvSpPr>
          <p:nvPr>
            <p:ph type="title"/>
          </p:nvPr>
        </p:nvSpPr>
        <p:spPr>
          <a:xfrm>
            <a:off x="686834" y="1153572"/>
            <a:ext cx="3200400" cy="4461163"/>
          </a:xfrm>
        </p:spPr>
        <p:txBody>
          <a:bodyPr>
            <a:normAutofit/>
          </a:bodyPr>
          <a:lstStyle/>
          <a:p>
            <a:br>
              <a:rPr lang="en-US" sz="4100">
                <a:solidFill>
                  <a:srgbClr val="FFFFFF"/>
                </a:solidFill>
              </a:rPr>
            </a:br>
            <a:br>
              <a:rPr lang="en-US" sz="4100">
                <a:solidFill>
                  <a:srgbClr val="FFFFFF"/>
                </a:solidFill>
              </a:rPr>
            </a:br>
            <a:r>
              <a:rPr lang="en-US" sz="4100">
                <a:solidFill>
                  <a:srgbClr val="FFFFFF"/>
                </a:solidFill>
              </a:rPr>
              <a:t>How to Prevent Cyber Attacks?</a:t>
            </a:r>
            <a:br>
              <a:rPr lang="en-US" sz="4100">
                <a:solidFill>
                  <a:srgbClr val="FFFFFF"/>
                </a:solidFill>
              </a:rPr>
            </a:br>
            <a:br>
              <a:rPr lang="en-US" sz="4100">
                <a:solidFill>
                  <a:srgbClr val="FFFFFF"/>
                </a:solidFill>
              </a:rPr>
            </a:b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032AA05-59B4-D14A-93CB-97669D223ACD}"/>
              </a:ext>
            </a:extLst>
          </p:cNvPr>
          <p:cNvSpPr>
            <a:spLocks noGrp="1"/>
          </p:cNvSpPr>
          <p:nvPr>
            <p:ph idx="1"/>
          </p:nvPr>
        </p:nvSpPr>
        <p:spPr>
          <a:xfrm>
            <a:off x="4447308" y="591344"/>
            <a:ext cx="6906491" cy="5585619"/>
          </a:xfrm>
        </p:spPr>
        <p:txBody>
          <a:bodyPr anchor="ctr">
            <a:normAutofit/>
          </a:bodyPr>
          <a:lstStyle/>
          <a:p>
            <a:r>
              <a:rPr lang="en-US" sz="1800"/>
              <a:t>Regularly back up your data. According to many security professionals, it is ideal to have three copies of your data on two different media types and another copy in an off-site location (cloud storage). Hence, even in the course of a cyber attack, you can erase your system’s data and restore it with a recently performed backup.</a:t>
            </a:r>
          </a:p>
          <a:p>
            <a:r>
              <a:rPr lang="en-US" sz="1800"/>
              <a:t>Employees should be aware of cybersecurity principles. They must know the various types of cyberattacks and ways to tackle them.</a:t>
            </a:r>
          </a:p>
          <a:p>
            <a:r>
              <a:rPr lang="en-US" sz="1800"/>
              <a:t>Use Two-Factor or Multi-Factor Authentication. With two-factor authentication, it requires users to provide two different authentication factors to verify themselves. When you are asked for over two additional authentication methods apart from your username and password, we term it as multi-factor authentication. This proves to be a vital step to secure your account.</a:t>
            </a:r>
          </a:p>
          <a:p>
            <a:r>
              <a:rPr lang="en-US" sz="1800"/>
              <a:t>Secure your Wi-Fi networks and avoid using public Wi-Fi without using a VPN. </a:t>
            </a:r>
          </a:p>
          <a:p>
            <a:r>
              <a:rPr lang="en-US" sz="1800"/>
              <a:t>Safeguard your mobile, as mobiles are also a cyberattack target. Install apps from only legitimate and trusted sources, make sure to keep your device updated. </a:t>
            </a:r>
          </a:p>
        </p:txBody>
      </p:sp>
    </p:spTree>
    <p:extLst>
      <p:ext uri="{BB962C8B-B14F-4D97-AF65-F5344CB8AC3E}">
        <p14:creationId xmlns:p14="http://schemas.microsoft.com/office/powerpoint/2010/main" val="1196645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C364EF-7B1E-8548-B692-AA19D12A1CE0}"/>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Discussion</a:t>
            </a:r>
          </a:p>
        </p:txBody>
      </p:sp>
      <p:sp>
        <p:nvSpPr>
          <p:cNvPr id="3" name="Text Placeholder 2">
            <a:extLst>
              <a:ext uri="{FF2B5EF4-FFF2-40B4-BE49-F238E27FC236}">
                <a16:creationId xmlns:a16="http://schemas.microsoft.com/office/drawing/2014/main" id="{4E1D3B92-6E1F-5647-AE15-48B49C4AB3E3}"/>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Thank you</a:t>
            </a:r>
          </a:p>
        </p:txBody>
      </p:sp>
    </p:spTree>
    <p:extLst>
      <p:ext uri="{BB962C8B-B14F-4D97-AF65-F5344CB8AC3E}">
        <p14:creationId xmlns:p14="http://schemas.microsoft.com/office/powerpoint/2010/main" val="106639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10720-FE0D-DA42-AD34-ED43EF082F3D}"/>
              </a:ext>
            </a:extLst>
          </p:cNvPr>
          <p:cNvSpPr>
            <a:spLocks noGrp="1"/>
          </p:cNvSpPr>
          <p:nvPr>
            <p:ph type="title"/>
          </p:nvPr>
        </p:nvSpPr>
        <p:spPr>
          <a:xfrm>
            <a:off x="686834" y="1153572"/>
            <a:ext cx="3200400" cy="4461163"/>
          </a:xfrm>
        </p:spPr>
        <p:txBody>
          <a:bodyPr>
            <a:normAutofit/>
          </a:bodyPr>
          <a:lstStyle/>
          <a:p>
            <a:br>
              <a:rPr lang="en-US" b="1">
                <a:solidFill>
                  <a:srgbClr val="FFFFFF"/>
                </a:solidFill>
              </a:rPr>
            </a:br>
            <a:r>
              <a:rPr lang="en-US" b="1">
                <a:solidFill>
                  <a:srgbClr val="FFFFFF"/>
                </a:solidFill>
              </a:rPr>
              <a:t>Objectives of Malware</a:t>
            </a:r>
            <a:br>
              <a:rPr lang="en-US" b="1">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705E08-B900-134A-B306-7E0AEEDD6852}"/>
              </a:ext>
            </a:extLst>
          </p:cNvPr>
          <p:cNvSpPr>
            <a:spLocks noGrp="1"/>
          </p:cNvSpPr>
          <p:nvPr>
            <p:ph idx="1"/>
          </p:nvPr>
        </p:nvSpPr>
        <p:spPr>
          <a:xfrm>
            <a:off x="4447308" y="591344"/>
            <a:ext cx="6906491" cy="5585619"/>
          </a:xfrm>
        </p:spPr>
        <p:txBody>
          <a:bodyPr anchor="ctr">
            <a:normAutofit/>
          </a:bodyPr>
          <a:lstStyle/>
          <a:p>
            <a:r>
              <a:rPr lang="en-US" sz="2400" b="1"/>
              <a:t>Exfiltrate Information- </a:t>
            </a:r>
            <a:r>
              <a:rPr lang="en-US" sz="2400"/>
              <a:t>Stealing data, credentials, payment information, Malware focused on this type of theft can be extremely costly to a person, company, or government target that falls victim.</a:t>
            </a:r>
          </a:p>
          <a:p>
            <a:r>
              <a:rPr lang="en-US" sz="2400" b="1"/>
              <a:t>Disrupt Operations - </a:t>
            </a:r>
            <a:r>
              <a:rPr lang="en-US" sz="2400"/>
              <a:t>Actively working to “cause problems” for a target’s operation is another objective seen in malware.</a:t>
            </a:r>
          </a:p>
          <a:p>
            <a:r>
              <a:rPr lang="en-US" sz="2400" b="1"/>
              <a:t>Demand Payment- </a:t>
            </a:r>
            <a:r>
              <a:rPr lang="en-US" sz="2400"/>
              <a:t>Some malware is focused on directly extorting money from the target.  </a:t>
            </a:r>
            <a:r>
              <a:rPr lang="en-US" sz="2400">
                <a:hlinkClick r:id="rId3"/>
              </a:rPr>
              <a:t>Ransomware</a:t>
            </a:r>
            <a:r>
              <a:rPr lang="en-US" sz="2400"/>
              <a:t> is a type of malware that attempts to prevent a target from accessing their data (usually by encrypting files on the target) until the target “pays up.”</a:t>
            </a:r>
          </a:p>
          <a:p>
            <a:pPr marL="0" indent="0">
              <a:buNone/>
            </a:pPr>
            <a:br>
              <a:rPr lang="en-US" sz="2400"/>
            </a:br>
            <a:endParaRPr lang="en-US" sz="2400"/>
          </a:p>
        </p:txBody>
      </p:sp>
    </p:spTree>
    <p:extLst>
      <p:ext uri="{BB962C8B-B14F-4D97-AF65-F5344CB8AC3E}">
        <p14:creationId xmlns:p14="http://schemas.microsoft.com/office/powerpoint/2010/main" val="4434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4DAF6-0F52-BD46-97EB-55A1FE3AA77E}"/>
              </a:ext>
            </a:extLst>
          </p:cNvPr>
          <p:cNvSpPr>
            <a:spLocks noGrp="1"/>
          </p:cNvSpPr>
          <p:nvPr>
            <p:ph type="title"/>
          </p:nvPr>
        </p:nvSpPr>
        <p:spPr>
          <a:xfrm>
            <a:off x="686834" y="1153572"/>
            <a:ext cx="3200400" cy="4461163"/>
          </a:xfrm>
        </p:spPr>
        <p:txBody>
          <a:bodyPr>
            <a:normAutofit/>
          </a:bodyPr>
          <a:lstStyle/>
          <a:p>
            <a:r>
              <a:rPr lang="en-US">
                <a:solidFill>
                  <a:srgbClr val="FFFFFF"/>
                </a:solidFill>
              </a:rPr>
              <a:t>Main types of malware attack vectors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728E472-4DFB-9E42-AB20-8759D55E399B}"/>
              </a:ext>
            </a:extLst>
          </p:cNvPr>
          <p:cNvSpPr>
            <a:spLocks noGrp="1"/>
          </p:cNvSpPr>
          <p:nvPr>
            <p:ph idx="1"/>
          </p:nvPr>
        </p:nvSpPr>
        <p:spPr>
          <a:xfrm>
            <a:off x="4447308" y="591344"/>
            <a:ext cx="6906491" cy="5585619"/>
          </a:xfrm>
        </p:spPr>
        <p:txBody>
          <a:bodyPr anchor="ctr">
            <a:normAutofit/>
          </a:bodyPr>
          <a:lstStyle/>
          <a:p>
            <a:r>
              <a:rPr lang="en-US" sz="2600" b="1"/>
              <a:t>Trojan Horse: </a:t>
            </a:r>
            <a:r>
              <a:rPr lang="en-US" sz="2600"/>
              <a:t>This is a program which appears to be one thing (e.g. a game, a useful application, etc.) but is really a delivery mechanism for malware.</a:t>
            </a:r>
          </a:p>
          <a:p>
            <a:r>
              <a:rPr lang="en-US" sz="2600" b="1"/>
              <a:t>Virus: </a:t>
            </a:r>
            <a:r>
              <a:rPr lang="en-US" sz="2600"/>
              <a:t>A virus is a type of self-propagating malware which infects other programs/files (or even parts of the operating system and/or hard drive) of a target via code injection. </a:t>
            </a:r>
          </a:p>
          <a:p>
            <a:r>
              <a:rPr lang="en-US" sz="2600" b="1"/>
              <a:t>Worm: </a:t>
            </a:r>
            <a:r>
              <a:rPr lang="en-US" sz="2600"/>
              <a:t>Malware designed to propagate itself into other systems is a worm. While virus and trojan horse malware are localized to one infected target system, a worm actively works to infect other targets (sometimes without any interaction on the user’s behalf).</a:t>
            </a:r>
          </a:p>
          <a:p>
            <a:endParaRPr lang="en-US" sz="2600"/>
          </a:p>
        </p:txBody>
      </p:sp>
    </p:spTree>
    <p:extLst>
      <p:ext uri="{BB962C8B-B14F-4D97-AF65-F5344CB8AC3E}">
        <p14:creationId xmlns:p14="http://schemas.microsoft.com/office/powerpoint/2010/main" val="181755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4DAF6-0F52-BD46-97EB-55A1FE3AA77E}"/>
              </a:ext>
            </a:extLst>
          </p:cNvPr>
          <p:cNvSpPr>
            <a:spLocks noGrp="1"/>
          </p:cNvSpPr>
          <p:nvPr>
            <p:ph type="title"/>
          </p:nvPr>
        </p:nvSpPr>
        <p:spPr>
          <a:xfrm>
            <a:off x="686834" y="1153572"/>
            <a:ext cx="3200400" cy="4461163"/>
          </a:xfrm>
        </p:spPr>
        <p:txBody>
          <a:bodyPr>
            <a:normAutofit/>
          </a:bodyPr>
          <a:lstStyle/>
          <a:p>
            <a:r>
              <a:rPr lang="en-US">
                <a:solidFill>
                  <a:srgbClr val="FFFFFF"/>
                </a:solidFill>
              </a:rPr>
              <a:t>Main types of malware attack vectors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728E472-4DFB-9E42-AB20-8759D55E399B}"/>
              </a:ext>
            </a:extLst>
          </p:cNvPr>
          <p:cNvSpPr>
            <a:spLocks noGrp="1"/>
          </p:cNvSpPr>
          <p:nvPr>
            <p:ph idx="1"/>
          </p:nvPr>
        </p:nvSpPr>
        <p:spPr>
          <a:xfrm>
            <a:off x="4447308" y="591344"/>
            <a:ext cx="6906491" cy="5585619"/>
          </a:xfrm>
        </p:spPr>
        <p:txBody>
          <a:bodyPr anchor="ctr">
            <a:normAutofit/>
          </a:bodyPr>
          <a:lstStyle/>
          <a:p>
            <a:pPr fontAlgn="base"/>
            <a:r>
              <a:rPr lang="en-US" sz="2200" b="1"/>
              <a:t>Ransomware </a:t>
            </a:r>
            <a:r>
              <a:rPr lang="en-US" sz="2200"/>
              <a:t>Arguably the most common form of malware, ransomware attacks encrypt a device’s data and holds it for ransom. If the ransom isn’t paid by a certain deadline, the threat actor threatens to delete or release the valuable data (often opting to sell it on the dark web).</a:t>
            </a:r>
          </a:p>
          <a:p>
            <a:pPr fontAlgn="base"/>
            <a:r>
              <a:rPr lang="en-US" sz="2200" b="1"/>
              <a:t>Spyware </a:t>
            </a:r>
            <a:r>
              <a:rPr lang="en-US" sz="2200"/>
              <a:t>Cybercriminals use spyware to monitor the activities of users. By logging the keystrokes a user inputs throughout the day, the malware can provide access to usernames, passwords, and personal data. Spyware often leads to credential theft, which in turn can lead to a devastating data breach. It often originates in corrupt files, or through downloading suspicious files. </a:t>
            </a:r>
          </a:p>
          <a:p>
            <a:pPr fontAlgn="base"/>
            <a:r>
              <a:rPr lang="en-US" sz="2200" b="1"/>
              <a:t>Bots </a:t>
            </a:r>
            <a:r>
              <a:rPr lang="en-US" sz="2200"/>
              <a:t>is a software program that performs an automated task without requiring any interaction. Bots can execute attacks much faster than humans ever could.</a:t>
            </a:r>
          </a:p>
          <a:p>
            <a:pPr fontAlgn="base"/>
            <a:endParaRPr lang="en-US" sz="2200"/>
          </a:p>
          <a:p>
            <a:pPr fontAlgn="base"/>
            <a:endParaRPr lang="en-US" sz="2200"/>
          </a:p>
          <a:p>
            <a:endParaRPr lang="en-US" sz="2200"/>
          </a:p>
        </p:txBody>
      </p:sp>
    </p:spTree>
    <p:extLst>
      <p:ext uri="{BB962C8B-B14F-4D97-AF65-F5344CB8AC3E}">
        <p14:creationId xmlns:p14="http://schemas.microsoft.com/office/powerpoint/2010/main" val="81611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46071-B3AF-F54E-B74F-746930CAAE51}"/>
              </a:ext>
            </a:extLst>
          </p:cNvPr>
          <p:cNvSpPr>
            <a:spLocks noGrp="1"/>
          </p:cNvSpPr>
          <p:nvPr>
            <p:ph type="title"/>
          </p:nvPr>
        </p:nvSpPr>
        <p:spPr>
          <a:xfrm>
            <a:off x="686834" y="1153572"/>
            <a:ext cx="3200400" cy="4461163"/>
          </a:xfrm>
        </p:spPr>
        <p:txBody>
          <a:bodyPr>
            <a:normAutofit/>
          </a:bodyPr>
          <a:lstStyle/>
          <a:p>
            <a:br>
              <a:rPr lang="en-US" sz="3700" b="1">
                <a:solidFill>
                  <a:srgbClr val="FFFFFF"/>
                </a:solidFill>
              </a:rPr>
            </a:br>
            <a:br>
              <a:rPr lang="en-US" sz="3700" b="1">
                <a:solidFill>
                  <a:srgbClr val="FFFFFF"/>
                </a:solidFill>
              </a:rPr>
            </a:br>
            <a:r>
              <a:rPr lang="en-US" sz="3700" b="1">
                <a:solidFill>
                  <a:srgbClr val="FFFFFF"/>
                </a:solidFill>
              </a:rPr>
              <a:t>Best practices against malware attacks</a:t>
            </a:r>
            <a:br>
              <a:rPr lang="en-US" sz="3700" b="1">
                <a:solidFill>
                  <a:srgbClr val="FFFFFF"/>
                </a:solidFill>
              </a:rPr>
            </a:br>
            <a:br>
              <a:rPr lang="en-US" sz="3700">
                <a:solidFill>
                  <a:srgbClr val="FFFFFF"/>
                </a:solidFill>
              </a:rPr>
            </a:b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F035FB9-714E-0E4C-802F-6FD236CA2D01}"/>
              </a:ext>
            </a:extLst>
          </p:cNvPr>
          <p:cNvSpPr>
            <a:spLocks noGrp="1"/>
          </p:cNvSpPr>
          <p:nvPr>
            <p:ph idx="1"/>
          </p:nvPr>
        </p:nvSpPr>
        <p:spPr>
          <a:xfrm>
            <a:off x="4447308" y="591344"/>
            <a:ext cx="6906491" cy="5585619"/>
          </a:xfrm>
        </p:spPr>
        <p:txBody>
          <a:bodyPr anchor="ctr">
            <a:normAutofit/>
          </a:bodyPr>
          <a:lstStyle/>
          <a:p>
            <a:r>
              <a:rPr lang="en-US" b="1" dirty="0"/>
              <a:t>Continuous User Education</a:t>
            </a:r>
            <a:endParaRPr lang="en-US" dirty="0"/>
          </a:p>
          <a:p>
            <a:r>
              <a:rPr lang="en-US" b="1" dirty="0"/>
              <a:t>Use Reputable A/V Software</a:t>
            </a:r>
            <a:endParaRPr lang="en-US" dirty="0"/>
          </a:p>
          <a:p>
            <a:r>
              <a:rPr lang="en-US" b="1" dirty="0"/>
              <a:t>Ensure Your Network is Secure</a:t>
            </a:r>
            <a:endParaRPr lang="en-US" dirty="0"/>
          </a:p>
          <a:p>
            <a:r>
              <a:rPr lang="en-US" b="1" dirty="0"/>
              <a:t>Perform Regular Website Security Audits</a:t>
            </a:r>
            <a:endParaRPr lang="en-US" dirty="0"/>
          </a:p>
          <a:p>
            <a:r>
              <a:rPr lang="en-US" b="1" dirty="0"/>
              <a:t>Create Regular, Verified Backups</a:t>
            </a:r>
            <a:endParaRPr lang="en-US" dirty="0"/>
          </a:p>
          <a:p>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13701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BD6400-2E85-9C44-B05D-34CB44E1AF64}"/>
              </a:ext>
            </a:extLst>
          </p:cNvPr>
          <p:cNvPicPr>
            <a:picLocks noGrp="1" noChangeAspect="1"/>
          </p:cNvPicPr>
          <p:nvPr>
            <p:ph idx="1"/>
          </p:nvPr>
        </p:nvPicPr>
        <p:blipFill>
          <a:blip r:embed="rId2"/>
          <a:stretch>
            <a:fillRect/>
          </a:stretch>
        </p:blipFill>
        <p:spPr>
          <a:xfrm>
            <a:off x="1" y="0"/>
            <a:ext cx="12192000" cy="6858000"/>
          </a:xfrm>
        </p:spPr>
      </p:pic>
    </p:spTree>
    <p:extLst>
      <p:ext uri="{BB962C8B-B14F-4D97-AF65-F5344CB8AC3E}">
        <p14:creationId xmlns:p14="http://schemas.microsoft.com/office/powerpoint/2010/main" val="273520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4313</TotalTime>
  <Words>3327</Words>
  <Application>Microsoft Macintosh PowerPoint</Application>
  <PresentationFormat>Widescreen</PresentationFormat>
  <Paragraphs>175</Paragraphs>
  <Slides>45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Graphik</vt:lpstr>
      <vt:lpstr>Rockwell</vt:lpstr>
      <vt:lpstr>Office Theme</vt:lpstr>
      <vt:lpstr>Types Cyber Attacks</vt:lpstr>
      <vt:lpstr>Types of Cyber Attack</vt:lpstr>
      <vt:lpstr>Malware attack </vt:lpstr>
      <vt:lpstr>Three main aspects of Malware</vt:lpstr>
      <vt:lpstr> Objectives of Malware </vt:lpstr>
      <vt:lpstr>Main types of malware attack vectors</vt:lpstr>
      <vt:lpstr>Main types of malware attack vectors</vt:lpstr>
      <vt:lpstr>  Best practices against malware attacks  </vt:lpstr>
      <vt:lpstr>PowerPoint Presentation</vt:lpstr>
      <vt:lpstr>Social engineering attacks(Phishing )</vt:lpstr>
      <vt:lpstr>  Social engineering attack techniques  </vt:lpstr>
      <vt:lpstr>PowerPoint Presentation</vt:lpstr>
      <vt:lpstr>Common Phishing Technique in Somalia</vt:lpstr>
      <vt:lpstr>  Social engineering prevention  </vt:lpstr>
      <vt:lpstr> Discussion</vt:lpstr>
      <vt:lpstr>PowerPoint Presentation</vt:lpstr>
      <vt:lpstr>Denial-of-service attack (DoS attack)</vt:lpstr>
      <vt:lpstr>Distributed Denial of service (DDoS) </vt:lpstr>
      <vt:lpstr> DDoS botnets </vt:lpstr>
      <vt:lpstr>PowerPoint Presentation</vt:lpstr>
      <vt:lpstr>  DDoS for hire:</vt:lpstr>
      <vt:lpstr>   There are 3 types of DDoS Attacks:   </vt:lpstr>
      <vt:lpstr> DDoS Protection Techniques </vt:lpstr>
      <vt:lpstr> DDoS Protection Techniques </vt:lpstr>
      <vt:lpstr>PowerPoint Presentation</vt:lpstr>
      <vt:lpstr>Man-in-the-middle attack (MitM) </vt:lpstr>
      <vt:lpstr>  MITM attack progression(Interception)  </vt:lpstr>
      <vt:lpstr>  MITM attack progression (Decryption)  </vt:lpstr>
      <vt:lpstr>  Man in the middle attack prevention  </vt:lpstr>
      <vt:lpstr>PowerPoint Presentation</vt:lpstr>
      <vt:lpstr>Different Types of Password Attacks</vt:lpstr>
      <vt:lpstr>Different Types of Password Attacks</vt:lpstr>
      <vt:lpstr>Different Types of Password Attacks</vt:lpstr>
      <vt:lpstr>PowerPoint Presentation</vt:lpstr>
      <vt:lpstr>Advanced persistent threats (APT)</vt:lpstr>
      <vt:lpstr>  APT Attack Stages  </vt:lpstr>
      <vt:lpstr>  APT Attack Stages  </vt:lpstr>
      <vt:lpstr>  APT Attack Stages  </vt:lpstr>
      <vt:lpstr>  APT Attack Stages  </vt:lpstr>
      <vt:lpstr>  APT Detection and Protection Using NDR  </vt:lpstr>
      <vt:lpstr> What is Network Detection and Response (NDR)? </vt:lpstr>
      <vt:lpstr>PowerPoint Presentation</vt:lpstr>
      <vt:lpstr>  How to Prevent Cyber Attacks?  </vt:lpstr>
      <vt:lpstr>  How to Prevent Cyber Attacks?  </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Cyber attacks</dc:title>
  <dc:creator>Microsoft Office User</dc:creator>
  <cp:lastModifiedBy>Mohamed Ali</cp:lastModifiedBy>
  <cp:revision>34</cp:revision>
  <dcterms:created xsi:type="dcterms:W3CDTF">2023-03-08T15:27:47Z</dcterms:created>
  <dcterms:modified xsi:type="dcterms:W3CDTF">2023-03-15T11:19:19Z</dcterms:modified>
</cp:coreProperties>
</file>