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26"/>
  </p:notesMasterIdLst>
  <p:sldIdLst>
    <p:sldId id="280" r:id="rId2"/>
    <p:sldId id="257" r:id="rId3"/>
    <p:sldId id="259" r:id="rId4"/>
    <p:sldId id="260" r:id="rId5"/>
    <p:sldId id="262" r:id="rId6"/>
    <p:sldId id="261" r:id="rId7"/>
    <p:sldId id="263" r:id="rId8"/>
    <p:sldId id="264" r:id="rId9"/>
    <p:sldId id="265" r:id="rId10"/>
    <p:sldId id="266" r:id="rId11"/>
    <p:sldId id="267" r:id="rId12"/>
    <p:sldId id="268" r:id="rId13"/>
    <p:sldId id="269" r:id="rId14"/>
    <p:sldId id="270" r:id="rId15"/>
    <p:sldId id="272" r:id="rId16"/>
    <p:sldId id="273" r:id="rId17"/>
    <p:sldId id="274" r:id="rId18"/>
    <p:sldId id="275" r:id="rId19"/>
    <p:sldId id="276" r:id="rId20"/>
    <p:sldId id="279" r:id="rId21"/>
    <p:sldId id="277" r:id="rId22"/>
    <p:sldId id="278" r:id="rId23"/>
    <p:sldId id="258"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507"/>
  </p:normalViewPr>
  <p:slideViewPr>
    <p:cSldViewPr snapToGrid="0">
      <p:cViewPr varScale="1">
        <p:scale>
          <a:sx n="116" d="100"/>
          <a:sy n="116" d="100"/>
        </p:scale>
        <p:origin x="4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9085A4-567B-4742-8D74-347296E3CE71}"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D042A202-46B7-4BF7-9F4E-37B1B909F581}">
      <dgm:prSet/>
      <dgm:spPr/>
      <dgm:t>
        <a:bodyPr/>
        <a:lstStyle/>
        <a:p>
          <a:r>
            <a:rPr lang="en-US" dirty="0"/>
            <a:t>Cybersecurity professionals are in demand. According to a study by the cybersecurity professional organization (ISC), there are some 3.1 million unfilled positions worldwide.</a:t>
          </a:r>
        </a:p>
      </dgm:t>
    </dgm:pt>
    <dgm:pt modelId="{DC939A1A-3A9D-48E2-9770-2417E9D02F07}" type="parTrans" cxnId="{59BD8668-3C85-42C6-A0B3-3409417C2EEE}">
      <dgm:prSet/>
      <dgm:spPr/>
      <dgm:t>
        <a:bodyPr/>
        <a:lstStyle/>
        <a:p>
          <a:endParaRPr lang="en-US"/>
        </a:p>
      </dgm:t>
    </dgm:pt>
    <dgm:pt modelId="{3E2323F4-2756-425A-B460-73A52A01C115}" type="sibTrans" cxnId="{59BD8668-3C85-42C6-A0B3-3409417C2EEE}">
      <dgm:prSet/>
      <dgm:spPr/>
      <dgm:t>
        <a:bodyPr/>
        <a:lstStyle/>
        <a:p>
          <a:endParaRPr lang="en-US"/>
        </a:p>
      </dgm:t>
    </dgm:pt>
    <dgm:pt modelId="{F86B55E8-F57C-4F4E-9B77-27CCE35DAF66}">
      <dgm:prSet/>
      <dgm:spPr/>
      <dgm:t>
        <a:bodyPr/>
        <a:lstStyle/>
        <a:p>
          <a:r>
            <a:rPr lang="en-US"/>
            <a:t>Working in the cybersecurity field also gives you the chance to work in a fast-paced environment where you continually learn and grow. </a:t>
          </a:r>
        </a:p>
      </dgm:t>
    </dgm:pt>
    <dgm:pt modelId="{0E579B99-38D4-41EB-9299-198AEDEC505A}" type="parTrans" cxnId="{2B149D2E-79C8-4C2E-88C5-B8C30E748E86}">
      <dgm:prSet/>
      <dgm:spPr/>
      <dgm:t>
        <a:bodyPr/>
        <a:lstStyle/>
        <a:p>
          <a:endParaRPr lang="en-US"/>
        </a:p>
      </dgm:t>
    </dgm:pt>
    <dgm:pt modelId="{8DBC827C-90C1-40D4-A25B-6491CC045A1A}" type="sibTrans" cxnId="{2B149D2E-79C8-4C2E-88C5-B8C30E748E86}">
      <dgm:prSet/>
      <dgm:spPr/>
      <dgm:t>
        <a:bodyPr/>
        <a:lstStyle/>
        <a:p>
          <a:endParaRPr lang="en-US"/>
        </a:p>
      </dgm:t>
    </dgm:pt>
    <dgm:pt modelId="{59B47D75-319E-4259-8BE6-7DC0F25020FA}">
      <dgm:prSet/>
      <dgm:spPr/>
      <dgm:t>
        <a:bodyPr/>
        <a:lstStyle/>
        <a:p>
          <a:r>
            <a:rPr lang="en-US" dirty="0"/>
            <a:t>Cybersecurity might be worth considering if you’re already in the world of Information Technology (IT) or looking to make a career switch.</a:t>
          </a:r>
        </a:p>
      </dgm:t>
    </dgm:pt>
    <dgm:pt modelId="{DCE7A490-5BE0-4765-B571-CE490E9F512E}" type="parTrans" cxnId="{FD1B531C-AB20-4B56-A0F7-C210C8024D6E}">
      <dgm:prSet/>
      <dgm:spPr/>
      <dgm:t>
        <a:bodyPr/>
        <a:lstStyle/>
        <a:p>
          <a:endParaRPr lang="en-US"/>
        </a:p>
      </dgm:t>
    </dgm:pt>
    <dgm:pt modelId="{E446114C-5365-47EE-B77B-6962CB410DC3}" type="sibTrans" cxnId="{FD1B531C-AB20-4B56-A0F7-C210C8024D6E}">
      <dgm:prSet/>
      <dgm:spPr/>
      <dgm:t>
        <a:bodyPr/>
        <a:lstStyle/>
        <a:p>
          <a:endParaRPr lang="en-US"/>
        </a:p>
      </dgm:t>
    </dgm:pt>
    <dgm:pt modelId="{679F21FA-D9C4-4C4C-B157-95E788F57883}">
      <dgm:prSet/>
      <dgm:spPr/>
      <dgm:t>
        <a:bodyPr/>
        <a:lstStyle/>
        <a:p>
          <a:r>
            <a:rPr lang="en-US"/>
            <a:t>We will look at some of the many roles available to cybersecurity professionals. We’ll also discuss how to get started in cybersecurity and what your career path might look like.</a:t>
          </a:r>
        </a:p>
      </dgm:t>
    </dgm:pt>
    <dgm:pt modelId="{1C572CB2-D56F-4067-A4DC-1F3D695B39E1}" type="parTrans" cxnId="{3BE3249C-24DD-43FB-9AEF-1D80ECB48921}">
      <dgm:prSet/>
      <dgm:spPr/>
      <dgm:t>
        <a:bodyPr/>
        <a:lstStyle/>
        <a:p>
          <a:endParaRPr lang="en-US"/>
        </a:p>
      </dgm:t>
    </dgm:pt>
    <dgm:pt modelId="{B5129FEF-3AA6-4138-A486-9255CFA49E9C}" type="sibTrans" cxnId="{3BE3249C-24DD-43FB-9AEF-1D80ECB48921}">
      <dgm:prSet/>
      <dgm:spPr/>
      <dgm:t>
        <a:bodyPr/>
        <a:lstStyle/>
        <a:p>
          <a:endParaRPr lang="en-US"/>
        </a:p>
      </dgm:t>
    </dgm:pt>
    <dgm:pt modelId="{48D7F051-1384-DB43-9386-8BBFD9990F07}" type="pres">
      <dgm:prSet presAssocID="{2F9085A4-567B-4742-8D74-347296E3CE71}" presName="vert0" presStyleCnt="0">
        <dgm:presLayoutVars>
          <dgm:dir/>
          <dgm:animOne val="branch"/>
          <dgm:animLvl val="lvl"/>
        </dgm:presLayoutVars>
      </dgm:prSet>
      <dgm:spPr/>
    </dgm:pt>
    <dgm:pt modelId="{7E014ED1-1407-8841-8C65-A4088E21307E}" type="pres">
      <dgm:prSet presAssocID="{D042A202-46B7-4BF7-9F4E-37B1B909F581}" presName="thickLine" presStyleLbl="alignNode1" presStyleIdx="0" presStyleCnt="4"/>
      <dgm:spPr/>
    </dgm:pt>
    <dgm:pt modelId="{588417C4-D27C-774C-801E-CA8E3343086E}" type="pres">
      <dgm:prSet presAssocID="{D042A202-46B7-4BF7-9F4E-37B1B909F581}" presName="horz1" presStyleCnt="0"/>
      <dgm:spPr/>
    </dgm:pt>
    <dgm:pt modelId="{1FFABE96-84B5-C747-AEC0-6B4CD8517B35}" type="pres">
      <dgm:prSet presAssocID="{D042A202-46B7-4BF7-9F4E-37B1B909F581}" presName="tx1" presStyleLbl="revTx" presStyleIdx="0" presStyleCnt="4"/>
      <dgm:spPr/>
    </dgm:pt>
    <dgm:pt modelId="{2046F07D-4144-7341-B593-99CE1536B454}" type="pres">
      <dgm:prSet presAssocID="{D042A202-46B7-4BF7-9F4E-37B1B909F581}" presName="vert1" presStyleCnt="0"/>
      <dgm:spPr/>
    </dgm:pt>
    <dgm:pt modelId="{EE3C7A9D-ED66-FB4B-AFC2-9B579B04335F}" type="pres">
      <dgm:prSet presAssocID="{F86B55E8-F57C-4F4E-9B77-27CCE35DAF66}" presName="thickLine" presStyleLbl="alignNode1" presStyleIdx="1" presStyleCnt="4"/>
      <dgm:spPr/>
    </dgm:pt>
    <dgm:pt modelId="{2CF15C5D-CD23-5F40-8446-E180CD8C3829}" type="pres">
      <dgm:prSet presAssocID="{F86B55E8-F57C-4F4E-9B77-27CCE35DAF66}" presName="horz1" presStyleCnt="0"/>
      <dgm:spPr/>
    </dgm:pt>
    <dgm:pt modelId="{0C2B2265-4107-9347-BCC2-D9930F5A4E1C}" type="pres">
      <dgm:prSet presAssocID="{F86B55E8-F57C-4F4E-9B77-27CCE35DAF66}" presName="tx1" presStyleLbl="revTx" presStyleIdx="1" presStyleCnt="4"/>
      <dgm:spPr/>
    </dgm:pt>
    <dgm:pt modelId="{61DB748B-22DF-EF4B-B3E2-D5D7D61A9DD3}" type="pres">
      <dgm:prSet presAssocID="{F86B55E8-F57C-4F4E-9B77-27CCE35DAF66}" presName="vert1" presStyleCnt="0"/>
      <dgm:spPr/>
    </dgm:pt>
    <dgm:pt modelId="{C8AF854A-F115-0C41-83AC-02C05A241893}" type="pres">
      <dgm:prSet presAssocID="{59B47D75-319E-4259-8BE6-7DC0F25020FA}" presName="thickLine" presStyleLbl="alignNode1" presStyleIdx="2" presStyleCnt="4"/>
      <dgm:spPr/>
    </dgm:pt>
    <dgm:pt modelId="{5697BCDF-C78E-B24F-A44B-2B33A4A5AD22}" type="pres">
      <dgm:prSet presAssocID="{59B47D75-319E-4259-8BE6-7DC0F25020FA}" presName="horz1" presStyleCnt="0"/>
      <dgm:spPr/>
    </dgm:pt>
    <dgm:pt modelId="{E28DA3A8-2592-1B4C-B172-FFEBB3594316}" type="pres">
      <dgm:prSet presAssocID="{59B47D75-319E-4259-8BE6-7DC0F25020FA}" presName="tx1" presStyleLbl="revTx" presStyleIdx="2" presStyleCnt="4"/>
      <dgm:spPr/>
    </dgm:pt>
    <dgm:pt modelId="{0002462F-5388-2149-A6CD-18B7829194F7}" type="pres">
      <dgm:prSet presAssocID="{59B47D75-319E-4259-8BE6-7DC0F25020FA}" presName="vert1" presStyleCnt="0"/>
      <dgm:spPr/>
    </dgm:pt>
    <dgm:pt modelId="{474DBF7B-31F0-B949-820F-7CDC02850750}" type="pres">
      <dgm:prSet presAssocID="{679F21FA-D9C4-4C4C-B157-95E788F57883}" presName="thickLine" presStyleLbl="alignNode1" presStyleIdx="3" presStyleCnt="4"/>
      <dgm:spPr/>
    </dgm:pt>
    <dgm:pt modelId="{F7A6F771-3C0B-7F4C-A1DB-611F3B6A4542}" type="pres">
      <dgm:prSet presAssocID="{679F21FA-D9C4-4C4C-B157-95E788F57883}" presName="horz1" presStyleCnt="0"/>
      <dgm:spPr/>
    </dgm:pt>
    <dgm:pt modelId="{A07202EC-6AD9-D846-9481-189B78D45907}" type="pres">
      <dgm:prSet presAssocID="{679F21FA-D9C4-4C4C-B157-95E788F57883}" presName="tx1" presStyleLbl="revTx" presStyleIdx="3" presStyleCnt="4"/>
      <dgm:spPr/>
    </dgm:pt>
    <dgm:pt modelId="{BC9831CC-D6DC-A44E-A62B-0DACC013ACF6}" type="pres">
      <dgm:prSet presAssocID="{679F21FA-D9C4-4C4C-B157-95E788F57883}" presName="vert1" presStyleCnt="0"/>
      <dgm:spPr/>
    </dgm:pt>
  </dgm:ptLst>
  <dgm:cxnLst>
    <dgm:cxn modelId="{2A78D21A-2D57-7343-9087-EA43C5E8D907}" type="presOf" srcId="{F86B55E8-F57C-4F4E-9B77-27CCE35DAF66}" destId="{0C2B2265-4107-9347-BCC2-D9930F5A4E1C}" srcOrd="0" destOrd="0" presId="urn:microsoft.com/office/officeart/2008/layout/LinedList"/>
    <dgm:cxn modelId="{FD1B531C-AB20-4B56-A0F7-C210C8024D6E}" srcId="{2F9085A4-567B-4742-8D74-347296E3CE71}" destId="{59B47D75-319E-4259-8BE6-7DC0F25020FA}" srcOrd="2" destOrd="0" parTransId="{DCE7A490-5BE0-4765-B571-CE490E9F512E}" sibTransId="{E446114C-5365-47EE-B77B-6962CB410DC3}"/>
    <dgm:cxn modelId="{2B149D2E-79C8-4C2E-88C5-B8C30E748E86}" srcId="{2F9085A4-567B-4742-8D74-347296E3CE71}" destId="{F86B55E8-F57C-4F4E-9B77-27CCE35DAF66}" srcOrd="1" destOrd="0" parTransId="{0E579B99-38D4-41EB-9299-198AEDEC505A}" sibTransId="{8DBC827C-90C1-40D4-A25B-6491CC045A1A}"/>
    <dgm:cxn modelId="{706D4F41-9384-2643-AA4E-DF8D8AC7EA93}" type="presOf" srcId="{679F21FA-D9C4-4C4C-B157-95E788F57883}" destId="{A07202EC-6AD9-D846-9481-189B78D45907}" srcOrd="0" destOrd="0" presId="urn:microsoft.com/office/officeart/2008/layout/LinedList"/>
    <dgm:cxn modelId="{1C287454-997F-E045-A6B9-138F0779B99A}" type="presOf" srcId="{D042A202-46B7-4BF7-9F4E-37B1B909F581}" destId="{1FFABE96-84B5-C747-AEC0-6B4CD8517B35}" srcOrd="0" destOrd="0" presId="urn:microsoft.com/office/officeart/2008/layout/LinedList"/>
    <dgm:cxn modelId="{59BD8668-3C85-42C6-A0B3-3409417C2EEE}" srcId="{2F9085A4-567B-4742-8D74-347296E3CE71}" destId="{D042A202-46B7-4BF7-9F4E-37B1B909F581}" srcOrd="0" destOrd="0" parTransId="{DC939A1A-3A9D-48E2-9770-2417E9D02F07}" sibTransId="{3E2323F4-2756-425A-B460-73A52A01C115}"/>
    <dgm:cxn modelId="{3BE3249C-24DD-43FB-9AEF-1D80ECB48921}" srcId="{2F9085A4-567B-4742-8D74-347296E3CE71}" destId="{679F21FA-D9C4-4C4C-B157-95E788F57883}" srcOrd="3" destOrd="0" parTransId="{1C572CB2-D56F-4067-A4DC-1F3D695B39E1}" sibTransId="{B5129FEF-3AA6-4138-A486-9255CFA49E9C}"/>
    <dgm:cxn modelId="{ED89A6B8-AD26-C841-AA8F-63BC87050F26}" type="presOf" srcId="{2F9085A4-567B-4742-8D74-347296E3CE71}" destId="{48D7F051-1384-DB43-9386-8BBFD9990F07}" srcOrd="0" destOrd="0" presId="urn:microsoft.com/office/officeart/2008/layout/LinedList"/>
    <dgm:cxn modelId="{AA5183BD-B52D-C14B-BDBE-527C5A94546B}" type="presOf" srcId="{59B47D75-319E-4259-8BE6-7DC0F25020FA}" destId="{E28DA3A8-2592-1B4C-B172-FFEBB3594316}" srcOrd="0" destOrd="0" presId="urn:microsoft.com/office/officeart/2008/layout/LinedList"/>
    <dgm:cxn modelId="{F7B8D59C-98B2-E14E-8F26-55684E475C8E}" type="presParOf" srcId="{48D7F051-1384-DB43-9386-8BBFD9990F07}" destId="{7E014ED1-1407-8841-8C65-A4088E21307E}" srcOrd="0" destOrd="0" presId="urn:microsoft.com/office/officeart/2008/layout/LinedList"/>
    <dgm:cxn modelId="{E516DA0F-D133-D741-AD59-9D8CC5A3887D}" type="presParOf" srcId="{48D7F051-1384-DB43-9386-8BBFD9990F07}" destId="{588417C4-D27C-774C-801E-CA8E3343086E}" srcOrd="1" destOrd="0" presId="urn:microsoft.com/office/officeart/2008/layout/LinedList"/>
    <dgm:cxn modelId="{316572B2-EA81-0C45-A81F-F139BB776AC2}" type="presParOf" srcId="{588417C4-D27C-774C-801E-CA8E3343086E}" destId="{1FFABE96-84B5-C747-AEC0-6B4CD8517B35}" srcOrd="0" destOrd="0" presId="urn:microsoft.com/office/officeart/2008/layout/LinedList"/>
    <dgm:cxn modelId="{355367EE-5B25-0249-910E-5A3134EEBAA5}" type="presParOf" srcId="{588417C4-D27C-774C-801E-CA8E3343086E}" destId="{2046F07D-4144-7341-B593-99CE1536B454}" srcOrd="1" destOrd="0" presId="urn:microsoft.com/office/officeart/2008/layout/LinedList"/>
    <dgm:cxn modelId="{28004D19-F2BE-B840-B9B1-D1BF92265F63}" type="presParOf" srcId="{48D7F051-1384-DB43-9386-8BBFD9990F07}" destId="{EE3C7A9D-ED66-FB4B-AFC2-9B579B04335F}" srcOrd="2" destOrd="0" presId="urn:microsoft.com/office/officeart/2008/layout/LinedList"/>
    <dgm:cxn modelId="{A47BCD5C-5B8E-1E4C-B4F5-2CF8C3D9C94C}" type="presParOf" srcId="{48D7F051-1384-DB43-9386-8BBFD9990F07}" destId="{2CF15C5D-CD23-5F40-8446-E180CD8C3829}" srcOrd="3" destOrd="0" presId="urn:microsoft.com/office/officeart/2008/layout/LinedList"/>
    <dgm:cxn modelId="{D9FD077C-2865-0B43-9B5E-6C8A103F35C0}" type="presParOf" srcId="{2CF15C5D-CD23-5F40-8446-E180CD8C3829}" destId="{0C2B2265-4107-9347-BCC2-D9930F5A4E1C}" srcOrd="0" destOrd="0" presId="urn:microsoft.com/office/officeart/2008/layout/LinedList"/>
    <dgm:cxn modelId="{3A2BF96E-1255-3044-8D2F-E49202DF1D7D}" type="presParOf" srcId="{2CF15C5D-CD23-5F40-8446-E180CD8C3829}" destId="{61DB748B-22DF-EF4B-B3E2-D5D7D61A9DD3}" srcOrd="1" destOrd="0" presId="urn:microsoft.com/office/officeart/2008/layout/LinedList"/>
    <dgm:cxn modelId="{0B9A8A24-FA7C-7846-A28B-A0FE3391C036}" type="presParOf" srcId="{48D7F051-1384-DB43-9386-8BBFD9990F07}" destId="{C8AF854A-F115-0C41-83AC-02C05A241893}" srcOrd="4" destOrd="0" presId="urn:microsoft.com/office/officeart/2008/layout/LinedList"/>
    <dgm:cxn modelId="{C51A2273-5FFE-F34D-9B44-CA5B58C1538F}" type="presParOf" srcId="{48D7F051-1384-DB43-9386-8BBFD9990F07}" destId="{5697BCDF-C78E-B24F-A44B-2B33A4A5AD22}" srcOrd="5" destOrd="0" presId="urn:microsoft.com/office/officeart/2008/layout/LinedList"/>
    <dgm:cxn modelId="{4D18CA92-DA2A-CF42-8C46-B608AC9A9AB6}" type="presParOf" srcId="{5697BCDF-C78E-B24F-A44B-2B33A4A5AD22}" destId="{E28DA3A8-2592-1B4C-B172-FFEBB3594316}" srcOrd="0" destOrd="0" presId="urn:microsoft.com/office/officeart/2008/layout/LinedList"/>
    <dgm:cxn modelId="{18045F17-728D-3844-A113-416770F7D803}" type="presParOf" srcId="{5697BCDF-C78E-B24F-A44B-2B33A4A5AD22}" destId="{0002462F-5388-2149-A6CD-18B7829194F7}" srcOrd="1" destOrd="0" presId="urn:microsoft.com/office/officeart/2008/layout/LinedList"/>
    <dgm:cxn modelId="{9C304E94-964F-D349-95D9-7733D70B9BC8}" type="presParOf" srcId="{48D7F051-1384-DB43-9386-8BBFD9990F07}" destId="{474DBF7B-31F0-B949-820F-7CDC02850750}" srcOrd="6" destOrd="0" presId="urn:microsoft.com/office/officeart/2008/layout/LinedList"/>
    <dgm:cxn modelId="{6D4B2F62-94E1-7044-B06B-58E196B43A6C}" type="presParOf" srcId="{48D7F051-1384-DB43-9386-8BBFD9990F07}" destId="{F7A6F771-3C0B-7F4C-A1DB-611F3B6A4542}" srcOrd="7" destOrd="0" presId="urn:microsoft.com/office/officeart/2008/layout/LinedList"/>
    <dgm:cxn modelId="{FA89E610-37BB-0B4E-9D6E-5AC92F5B4EAC}" type="presParOf" srcId="{F7A6F771-3C0B-7F4C-A1DB-611F3B6A4542}" destId="{A07202EC-6AD9-D846-9481-189B78D45907}" srcOrd="0" destOrd="0" presId="urn:microsoft.com/office/officeart/2008/layout/LinedList"/>
    <dgm:cxn modelId="{0B465974-190F-0640-99FE-9FA52C70777A}" type="presParOf" srcId="{F7A6F771-3C0B-7F4C-A1DB-611F3B6A4542}" destId="{BC9831CC-D6DC-A44E-A62B-0DACC013ACF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23595F-29D2-4A75-A2E1-9DF10C234A2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E33C978-7AE3-4A3A-B61D-50F0D6AC97C5}">
      <dgm:prSet/>
      <dgm:spPr/>
      <dgm:t>
        <a:bodyPr/>
        <a:lstStyle/>
        <a:p>
          <a:r>
            <a:rPr lang="en-US"/>
            <a:t>For some roles, the National Security Agency (NSA) defines entry-level as requiring a bachelor’s degree plus up to three years of relevant experience—less with higher-level degrees.</a:t>
          </a:r>
        </a:p>
      </dgm:t>
    </dgm:pt>
    <dgm:pt modelId="{EF75A834-A213-4972-911E-722DC1B327DE}" type="parTrans" cxnId="{83B8DBE8-B562-48ED-8E7E-1E7D3D23EE05}">
      <dgm:prSet/>
      <dgm:spPr/>
      <dgm:t>
        <a:bodyPr/>
        <a:lstStyle/>
        <a:p>
          <a:endParaRPr lang="en-US"/>
        </a:p>
      </dgm:t>
    </dgm:pt>
    <dgm:pt modelId="{1FB3BA68-313E-456C-A465-89D9A29B1346}" type="sibTrans" cxnId="{83B8DBE8-B562-48ED-8E7E-1E7D3D23EE05}">
      <dgm:prSet/>
      <dgm:spPr/>
      <dgm:t>
        <a:bodyPr/>
        <a:lstStyle/>
        <a:p>
          <a:endParaRPr lang="en-US"/>
        </a:p>
      </dgm:t>
    </dgm:pt>
    <dgm:pt modelId="{8F7BF34D-4459-4684-B90A-405728067A86}">
      <dgm:prSet/>
      <dgm:spPr/>
      <dgm:t>
        <a:bodyPr/>
        <a:lstStyle/>
        <a:p>
          <a:r>
            <a:rPr lang="en-US"/>
            <a:t>Most cybersecurity professionals enter the field after gaining experience in an entry-level IT role. Here are a few of the most common entry-level jobs within the bigger world of cybersecurity.</a:t>
          </a:r>
        </a:p>
      </dgm:t>
    </dgm:pt>
    <dgm:pt modelId="{9610AA1D-FEA4-4472-956C-0ECBC8A2FC31}" type="parTrans" cxnId="{3BF95D8D-5CF8-43A4-81DE-0BD158A15564}">
      <dgm:prSet/>
      <dgm:spPr/>
      <dgm:t>
        <a:bodyPr/>
        <a:lstStyle/>
        <a:p>
          <a:endParaRPr lang="en-US"/>
        </a:p>
      </dgm:t>
    </dgm:pt>
    <dgm:pt modelId="{9C6DE08D-9B6D-4D57-A1E1-656E7A53896B}" type="sibTrans" cxnId="{3BF95D8D-5CF8-43A4-81DE-0BD158A15564}">
      <dgm:prSet/>
      <dgm:spPr/>
      <dgm:t>
        <a:bodyPr/>
        <a:lstStyle/>
        <a:p>
          <a:endParaRPr lang="en-US"/>
        </a:p>
      </dgm:t>
    </dgm:pt>
    <dgm:pt modelId="{949F1D4B-1CAB-0B4C-A977-DB754DAEBCED}" type="pres">
      <dgm:prSet presAssocID="{C823595F-29D2-4A75-A2E1-9DF10C234A2D}" presName="linear" presStyleCnt="0">
        <dgm:presLayoutVars>
          <dgm:animLvl val="lvl"/>
          <dgm:resizeHandles val="exact"/>
        </dgm:presLayoutVars>
      </dgm:prSet>
      <dgm:spPr/>
    </dgm:pt>
    <dgm:pt modelId="{26A10CA2-5DC3-0C4C-AA3A-0AFB13483B26}" type="pres">
      <dgm:prSet presAssocID="{CE33C978-7AE3-4A3A-B61D-50F0D6AC97C5}" presName="parentText" presStyleLbl="node1" presStyleIdx="0" presStyleCnt="2">
        <dgm:presLayoutVars>
          <dgm:chMax val="0"/>
          <dgm:bulletEnabled val="1"/>
        </dgm:presLayoutVars>
      </dgm:prSet>
      <dgm:spPr/>
    </dgm:pt>
    <dgm:pt modelId="{27F95FDE-0070-194D-AF47-5D699317D10A}" type="pres">
      <dgm:prSet presAssocID="{1FB3BA68-313E-456C-A465-89D9A29B1346}" presName="spacer" presStyleCnt="0"/>
      <dgm:spPr/>
    </dgm:pt>
    <dgm:pt modelId="{41B30800-BDB8-2F41-8C05-224C36238DCB}" type="pres">
      <dgm:prSet presAssocID="{8F7BF34D-4459-4684-B90A-405728067A86}" presName="parentText" presStyleLbl="node1" presStyleIdx="1" presStyleCnt="2">
        <dgm:presLayoutVars>
          <dgm:chMax val="0"/>
          <dgm:bulletEnabled val="1"/>
        </dgm:presLayoutVars>
      </dgm:prSet>
      <dgm:spPr/>
    </dgm:pt>
  </dgm:ptLst>
  <dgm:cxnLst>
    <dgm:cxn modelId="{B0DBD32D-D8A0-314C-93D9-65597916276F}" type="presOf" srcId="{8F7BF34D-4459-4684-B90A-405728067A86}" destId="{41B30800-BDB8-2F41-8C05-224C36238DCB}" srcOrd="0" destOrd="0" presId="urn:microsoft.com/office/officeart/2005/8/layout/vList2"/>
    <dgm:cxn modelId="{3BF95D8D-5CF8-43A4-81DE-0BD158A15564}" srcId="{C823595F-29D2-4A75-A2E1-9DF10C234A2D}" destId="{8F7BF34D-4459-4684-B90A-405728067A86}" srcOrd="1" destOrd="0" parTransId="{9610AA1D-FEA4-4472-956C-0ECBC8A2FC31}" sibTransId="{9C6DE08D-9B6D-4D57-A1E1-656E7A53896B}"/>
    <dgm:cxn modelId="{17F3DFDD-D8C9-6B4E-AA48-8E7256A2E603}" type="presOf" srcId="{CE33C978-7AE3-4A3A-B61D-50F0D6AC97C5}" destId="{26A10CA2-5DC3-0C4C-AA3A-0AFB13483B26}" srcOrd="0" destOrd="0" presId="urn:microsoft.com/office/officeart/2005/8/layout/vList2"/>
    <dgm:cxn modelId="{A19E22E2-F22A-C447-AB34-186AFCDD991D}" type="presOf" srcId="{C823595F-29D2-4A75-A2E1-9DF10C234A2D}" destId="{949F1D4B-1CAB-0B4C-A977-DB754DAEBCED}" srcOrd="0" destOrd="0" presId="urn:microsoft.com/office/officeart/2005/8/layout/vList2"/>
    <dgm:cxn modelId="{83B8DBE8-B562-48ED-8E7E-1E7D3D23EE05}" srcId="{C823595F-29D2-4A75-A2E1-9DF10C234A2D}" destId="{CE33C978-7AE3-4A3A-B61D-50F0D6AC97C5}" srcOrd="0" destOrd="0" parTransId="{EF75A834-A213-4972-911E-722DC1B327DE}" sibTransId="{1FB3BA68-313E-456C-A465-89D9A29B1346}"/>
    <dgm:cxn modelId="{9D5EC847-D651-0649-89D5-919C186D0C24}" type="presParOf" srcId="{949F1D4B-1CAB-0B4C-A977-DB754DAEBCED}" destId="{26A10CA2-5DC3-0C4C-AA3A-0AFB13483B26}" srcOrd="0" destOrd="0" presId="urn:microsoft.com/office/officeart/2005/8/layout/vList2"/>
    <dgm:cxn modelId="{7C873FE3-BEF4-F143-87B6-49EEAC31A5A1}" type="presParOf" srcId="{949F1D4B-1CAB-0B4C-A977-DB754DAEBCED}" destId="{27F95FDE-0070-194D-AF47-5D699317D10A}" srcOrd="1" destOrd="0" presId="urn:microsoft.com/office/officeart/2005/8/layout/vList2"/>
    <dgm:cxn modelId="{F15D4076-A5CD-4942-A825-D9855AD2427A}" type="presParOf" srcId="{949F1D4B-1CAB-0B4C-A977-DB754DAEBCED}" destId="{41B30800-BDB8-2F41-8C05-224C36238DC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D53014-2FB6-440E-8091-D8D44E94E0C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768054D-35FB-4A6B-AF1B-58E997210B90}">
      <dgm:prSet/>
      <dgm:spPr/>
      <dgm:t>
        <a:bodyPr/>
        <a:lstStyle/>
        <a:p>
          <a:r>
            <a:rPr lang="en-US"/>
            <a:t>While requirements for cybersecurity jobs vary widely from company to company, you might notice some common trends. </a:t>
          </a:r>
        </a:p>
      </dgm:t>
    </dgm:pt>
    <dgm:pt modelId="{3D96E8FF-8D40-4DF8-93E7-19B12C0E115A}" type="parTrans" cxnId="{CF99FB71-148F-44ED-840F-A3E1CFEBC712}">
      <dgm:prSet/>
      <dgm:spPr/>
      <dgm:t>
        <a:bodyPr/>
        <a:lstStyle/>
        <a:p>
          <a:endParaRPr lang="en-US"/>
        </a:p>
      </dgm:t>
    </dgm:pt>
    <dgm:pt modelId="{6EB4C666-59AF-4993-BC75-ED80729AA2C2}" type="sibTrans" cxnId="{CF99FB71-148F-44ED-840F-A3E1CFEBC712}">
      <dgm:prSet/>
      <dgm:spPr/>
      <dgm:t>
        <a:bodyPr/>
        <a:lstStyle/>
        <a:p>
          <a:endParaRPr lang="en-US"/>
        </a:p>
      </dgm:t>
    </dgm:pt>
    <dgm:pt modelId="{8B5A3BD0-1DAD-4FDC-BEBA-C93E9AB863D7}">
      <dgm:prSet/>
      <dgm:spPr/>
      <dgm:t>
        <a:bodyPr/>
        <a:lstStyle/>
        <a:p>
          <a:r>
            <a:rPr lang="en-US"/>
            <a:t>Let’s take a closer look at some of the requirements and how you can go about meeting them to get your first cybersecurity job. </a:t>
          </a:r>
        </a:p>
      </dgm:t>
    </dgm:pt>
    <dgm:pt modelId="{F8F030AB-48C4-4CFC-ABE7-41AE290C4C7F}" type="parTrans" cxnId="{C31431DD-403F-4E89-BBD4-DB9E0D6F431E}">
      <dgm:prSet/>
      <dgm:spPr/>
      <dgm:t>
        <a:bodyPr/>
        <a:lstStyle/>
        <a:p>
          <a:endParaRPr lang="en-US"/>
        </a:p>
      </dgm:t>
    </dgm:pt>
    <dgm:pt modelId="{E94ADF62-8A23-4D99-B571-F2C5EB3DC8E0}" type="sibTrans" cxnId="{C31431DD-403F-4E89-BBD4-DB9E0D6F431E}">
      <dgm:prSet/>
      <dgm:spPr/>
      <dgm:t>
        <a:bodyPr/>
        <a:lstStyle/>
        <a:p>
          <a:endParaRPr lang="en-US"/>
        </a:p>
      </dgm:t>
    </dgm:pt>
    <dgm:pt modelId="{5A4E1E56-7F82-4871-BE62-93CABDC7E75B}" type="pres">
      <dgm:prSet presAssocID="{97D53014-2FB6-440E-8091-D8D44E94E0C1}" presName="root" presStyleCnt="0">
        <dgm:presLayoutVars>
          <dgm:dir/>
          <dgm:resizeHandles val="exact"/>
        </dgm:presLayoutVars>
      </dgm:prSet>
      <dgm:spPr/>
    </dgm:pt>
    <dgm:pt modelId="{131AAE84-3529-417C-8340-3F5D0D0F6D5E}" type="pres">
      <dgm:prSet presAssocID="{0768054D-35FB-4A6B-AF1B-58E997210B90}" presName="compNode" presStyleCnt="0"/>
      <dgm:spPr/>
    </dgm:pt>
    <dgm:pt modelId="{A77D714D-ECA6-4248-95D2-7DF16D4FDCD0}" type="pres">
      <dgm:prSet presAssocID="{0768054D-35FB-4A6B-AF1B-58E997210B90}" presName="bgRect" presStyleLbl="bgShp" presStyleIdx="0" presStyleCnt="2"/>
      <dgm:spPr/>
    </dgm:pt>
    <dgm:pt modelId="{949188B6-13DC-4A5B-872C-8DD0E97FBE9C}" type="pres">
      <dgm:prSet presAssocID="{0768054D-35FB-4A6B-AF1B-58E997210B9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ployee Badge"/>
        </a:ext>
      </dgm:extLst>
    </dgm:pt>
    <dgm:pt modelId="{EC8AACC1-0853-4DF8-9C44-0DF56BEEE81F}" type="pres">
      <dgm:prSet presAssocID="{0768054D-35FB-4A6B-AF1B-58E997210B90}" presName="spaceRect" presStyleCnt="0"/>
      <dgm:spPr/>
    </dgm:pt>
    <dgm:pt modelId="{C492119A-F070-4F9D-81B9-B570CC16A612}" type="pres">
      <dgm:prSet presAssocID="{0768054D-35FB-4A6B-AF1B-58E997210B90}" presName="parTx" presStyleLbl="revTx" presStyleIdx="0" presStyleCnt="2">
        <dgm:presLayoutVars>
          <dgm:chMax val="0"/>
          <dgm:chPref val="0"/>
        </dgm:presLayoutVars>
      </dgm:prSet>
      <dgm:spPr/>
    </dgm:pt>
    <dgm:pt modelId="{7740D4EF-FFED-4E8B-8692-EC98CAD0A170}" type="pres">
      <dgm:prSet presAssocID="{6EB4C666-59AF-4993-BC75-ED80729AA2C2}" presName="sibTrans" presStyleCnt="0"/>
      <dgm:spPr/>
    </dgm:pt>
    <dgm:pt modelId="{19A4BDDD-2E26-4A66-B9B8-5864D99900C2}" type="pres">
      <dgm:prSet presAssocID="{8B5A3BD0-1DAD-4FDC-BEBA-C93E9AB863D7}" presName="compNode" presStyleCnt="0"/>
      <dgm:spPr/>
    </dgm:pt>
    <dgm:pt modelId="{BF67282B-EAB7-4B8F-93C4-FC518B58A81E}" type="pres">
      <dgm:prSet presAssocID="{8B5A3BD0-1DAD-4FDC-BEBA-C93E9AB863D7}" presName="bgRect" presStyleLbl="bgShp" presStyleIdx="1" presStyleCnt="2"/>
      <dgm:spPr/>
    </dgm:pt>
    <dgm:pt modelId="{50761D17-1650-4011-951D-465170EF8791}" type="pres">
      <dgm:prSet presAssocID="{8B5A3BD0-1DAD-4FDC-BEBA-C93E9AB863D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ED1F69E1-6F5D-4A93-B166-929A1F3537D6}" type="pres">
      <dgm:prSet presAssocID="{8B5A3BD0-1DAD-4FDC-BEBA-C93E9AB863D7}" presName="spaceRect" presStyleCnt="0"/>
      <dgm:spPr/>
    </dgm:pt>
    <dgm:pt modelId="{67466C56-9316-44B5-86F8-3B18CC69A52B}" type="pres">
      <dgm:prSet presAssocID="{8B5A3BD0-1DAD-4FDC-BEBA-C93E9AB863D7}" presName="parTx" presStyleLbl="revTx" presStyleIdx="1" presStyleCnt="2">
        <dgm:presLayoutVars>
          <dgm:chMax val="0"/>
          <dgm:chPref val="0"/>
        </dgm:presLayoutVars>
      </dgm:prSet>
      <dgm:spPr/>
    </dgm:pt>
  </dgm:ptLst>
  <dgm:cxnLst>
    <dgm:cxn modelId="{0E26E303-0E98-48FC-9C7C-8F896D7A4F2B}" type="presOf" srcId="{97D53014-2FB6-440E-8091-D8D44E94E0C1}" destId="{5A4E1E56-7F82-4871-BE62-93CABDC7E75B}" srcOrd="0" destOrd="0" presId="urn:microsoft.com/office/officeart/2018/2/layout/IconVerticalSolidList"/>
    <dgm:cxn modelId="{33F8C031-0A4A-4FB3-BB81-C90F50F4F544}" type="presOf" srcId="{0768054D-35FB-4A6B-AF1B-58E997210B90}" destId="{C492119A-F070-4F9D-81B9-B570CC16A612}" srcOrd="0" destOrd="0" presId="urn:microsoft.com/office/officeart/2018/2/layout/IconVerticalSolidList"/>
    <dgm:cxn modelId="{39BFC56D-A95B-4E55-9F33-8B4085A7D52E}" type="presOf" srcId="{8B5A3BD0-1DAD-4FDC-BEBA-C93E9AB863D7}" destId="{67466C56-9316-44B5-86F8-3B18CC69A52B}" srcOrd="0" destOrd="0" presId="urn:microsoft.com/office/officeart/2018/2/layout/IconVerticalSolidList"/>
    <dgm:cxn modelId="{CF99FB71-148F-44ED-840F-A3E1CFEBC712}" srcId="{97D53014-2FB6-440E-8091-D8D44E94E0C1}" destId="{0768054D-35FB-4A6B-AF1B-58E997210B90}" srcOrd="0" destOrd="0" parTransId="{3D96E8FF-8D40-4DF8-93E7-19B12C0E115A}" sibTransId="{6EB4C666-59AF-4993-BC75-ED80729AA2C2}"/>
    <dgm:cxn modelId="{C31431DD-403F-4E89-BBD4-DB9E0D6F431E}" srcId="{97D53014-2FB6-440E-8091-D8D44E94E0C1}" destId="{8B5A3BD0-1DAD-4FDC-BEBA-C93E9AB863D7}" srcOrd="1" destOrd="0" parTransId="{F8F030AB-48C4-4CFC-ABE7-41AE290C4C7F}" sibTransId="{E94ADF62-8A23-4D99-B571-F2C5EB3DC8E0}"/>
    <dgm:cxn modelId="{18404703-6C7E-40D9-94BD-AC672C8EE9D5}" type="presParOf" srcId="{5A4E1E56-7F82-4871-BE62-93CABDC7E75B}" destId="{131AAE84-3529-417C-8340-3F5D0D0F6D5E}" srcOrd="0" destOrd="0" presId="urn:microsoft.com/office/officeart/2018/2/layout/IconVerticalSolidList"/>
    <dgm:cxn modelId="{C3D04DF0-54D3-43BC-9D0A-6FB5F5198BAD}" type="presParOf" srcId="{131AAE84-3529-417C-8340-3F5D0D0F6D5E}" destId="{A77D714D-ECA6-4248-95D2-7DF16D4FDCD0}" srcOrd="0" destOrd="0" presId="urn:microsoft.com/office/officeart/2018/2/layout/IconVerticalSolidList"/>
    <dgm:cxn modelId="{CF92A49B-783E-4393-87FF-4AA2B52BE849}" type="presParOf" srcId="{131AAE84-3529-417C-8340-3F5D0D0F6D5E}" destId="{949188B6-13DC-4A5B-872C-8DD0E97FBE9C}" srcOrd="1" destOrd="0" presId="urn:microsoft.com/office/officeart/2018/2/layout/IconVerticalSolidList"/>
    <dgm:cxn modelId="{22D3A55D-3DEB-43B6-B375-571C2A12D59B}" type="presParOf" srcId="{131AAE84-3529-417C-8340-3F5D0D0F6D5E}" destId="{EC8AACC1-0853-4DF8-9C44-0DF56BEEE81F}" srcOrd="2" destOrd="0" presId="urn:microsoft.com/office/officeart/2018/2/layout/IconVerticalSolidList"/>
    <dgm:cxn modelId="{9A22350C-6D12-4884-A971-55133D91B034}" type="presParOf" srcId="{131AAE84-3529-417C-8340-3F5D0D0F6D5E}" destId="{C492119A-F070-4F9D-81B9-B570CC16A612}" srcOrd="3" destOrd="0" presId="urn:microsoft.com/office/officeart/2018/2/layout/IconVerticalSolidList"/>
    <dgm:cxn modelId="{9D181230-CFFC-4094-9561-E892869D1ABC}" type="presParOf" srcId="{5A4E1E56-7F82-4871-BE62-93CABDC7E75B}" destId="{7740D4EF-FFED-4E8B-8692-EC98CAD0A170}" srcOrd="1" destOrd="0" presId="urn:microsoft.com/office/officeart/2018/2/layout/IconVerticalSolidList"/>
    <dgm:cxn modelId="{8DFE8C4D-A6BE-47DF-9BFC-C732CB1F1028}" type="presParOf" srcId="{5A4E1E56-7F82-4871-BE62-93CABDC7E75B}" destId="{19A4BDDD-2E26-4A66-B9B8-5864D99900C2}" srcOrd="2" destOrd="0" presId="urn:microsoft.com/office/officeart/2018/2/layout/IconVerticalSolidList"/>
    <dgm:cxn modelId="{485FEDAF-98A1-4D6C-819A-DE9868A2E8E8}" type="presParOf" srcId="{19A4BDDD-2E26-4A66-B9B8-5864D99900C2}" destId="{BF67282B-EAB7-4B8F-93C4-FC518B58A81E}" srcOrd="0" destOrd="0" presId="urn:microsoft.com/office/officeart/2018/2/layout/IconVerticalSolidList"/>
    <dgm:cxn modelId="{3F4615D3-B091-491B-93B6-A8BAA6491444}" type="presParOf" srcId="{19A4BDDD-2E26-4A66-B9B8-5864D99900C2}" destId="{50761D17-1650-4011-951D-465170EF8791}" srcOrd="1" destOrd="0" presId="urn:microsoft.com/office/officeart/2018/2/layout/IconVerticalSolidList"/>
    <dgm:cxn modelId="{57C65E27-F8AB-4164-8DF2-0D5BE8E79DC6}" type="presParOf" srcId="{19A4BDDD-2E26-4A66-B9B8-5864D99900C2}" destId="{ED1F69E1-6F5D-4A93-B166-929A1F3537D6}" srcOrd="2" destOrd="0" presId="urn:microsoft.com/office/officeart/2018/2/layout/IconVerticalSolidList"/>
    <dgm:cxn modelId="{DE58FC78-D3E5-4DEB-AA10-762A239858D2}" type="presParOf" srcId="{19A4BDDD-2E26-4A66-B9B8-5864D99900C2}" destId="{67466C56-9316-44B5-86F8-3B18CC69A52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14ED1-1407-8841-8C65-A4088E21307E}">
      <dsp:nvSpPr>
        <dsp:cNvPr id="0" name=""/>
        <dsp:cNvSpPr/>
      </dsp:nvSpPr>
      <dsp:spPr>
        <a:xfrm>
          <a:off x="0" y="0"/>
          <a:ext cx="744220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FABE96-84B5-C747-AEC0-6B4CD8517B35}">
      <dsp:nvSpPr>
        <dsp:cNvPr id="0" name=""/>
        <dsp:cNvSpPr/>
      </dsp:nvSpPr>
      <dsp:spPr>
        <a:xfrm>
          <a:off x="0" y="0"/>
          <a:ext cx="7442201" cy="1350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Cybersecurity professionals are in demand. According to a study by the cybersecurity professional organization (ISC), there are some 3.1 million unfilled positions worldwide.</a:t>
          </a:r>
        </a:p>
      </dsp:txBody>
      <dsp:txXfrm>
        <a:off x="0" y="0"/>
        <a:ext cx="7442201" cy="1350071"/>
      </dsp:txXfrm>
    </dsp:sp>
    <dsp:sp modelId="{EE3C7A9D-ED66-FB4B-AFC2-9B579B04335F}">
      <dsp:nvSpPr>
        <dsp:cNvPr id="0" name=""/>
        <dsp:cNvSpPr/>
      </dsp:nvSpPr>
      <dsp:spPr>
        <a:xfrm>
          <a:off x="0" y="1350071"/>
          <a:ext cx="7442201" cy="0"/>
        </a:xfrm>
        <a:prstGeom prst="line">
          <a:avLst/>
        </a:prstGeom>
        <a:solidFill>
          <a:schemeClr val="accent5">
            <a:hueOff val="501257"/>
            <a:satOff val="107"/>
            <a:lumOff val="-2288"/>
            <a:alphaOff val="0"/>
          </a:schemeClr>
        </a:solidFill>
        <a:ln w="12700" cap="flat" cmpd="sng" algn="ctr">
          <a:solidFill>
            <a:schemeClr val="accent5">
              <a:hueOff val="501257"/>
              <a:satOff val="107"/>
              <a:lumOff val="-22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2B2265-4107-9347-BCC2-D9930F5A4E1C}">
      <dsp:nvSpPr>
        <dsp:cNvPr id="0" name=""/>
        <dsp:cNvSpPr/>
      </dsp:nvSpPr>
      <dsp:spPr>
        <a:xfrm>
          <a:off x="0" y="1350071"/>
          <a:ext cx="7442201" cy="1350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Working in the cybersecurity field also gives you the chance to work in a fast-paced environment where you continually learn and grow. </a:t>
          </a:r>
        </a:p>
      </dsp:txBody>
      <dsp:txXfrm>
        <a:off x="0" y="1350071"/>
        <a:ext cx="7442201" cy="1350071"/>
      </dsp:txXfrm>
    </dsp:sp>
    <dsp:sp modelId="{C8AF854A-F115-0C41-83AC-02C05A241893}">
      <dsp:nvSpPr>
        <dsp:cNvPr id="0" name=""/>
        <dsp:cNvSpPr/>
      </dsp:nvSpPr>
      <dsp:spPr>
        <a:xfrm>
          <a:off x="0" y="2700142"/>
          <a:ext cx="7442201" cy="0"/>
        </a:xfrm>
        <a:prstGeom prst="line">
          <a:avLst/>
        </a:prstGeom>
        <a:solidFill>
          <a:schemeClr val="accent5">
            <a:hueOff val="1002513"/>
            <a:satOff val="213"/>
            <a:lumOff val="-4575"/>
            <a:alphaOff val="0"/>
          </a:schemeClr>
        </a:solidFill>
        <a:ln w="12700" cap="flat" cmpd="sng" algn="ctr">
          <a:solidFill>
            <a:schemeClr val="accent5">
              <a:hueOff val="1002513"/>
              <a:satOff val="213"/>
              <a:lumOff val="-45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8DA3A8-2592-1B4C-B172-FFEBB3594316}">
      <dsp:nvSpPr>
        <dsp:cNvPr id="0" name=""/>
        <dsp:cNvSpPr/>
      </dsp:nvSpPr>
      <dsp:spPr>
        <a:xfrm>
          <a:off x="0" y="2700142"/>
          <a:ext cx="7442201" cy="1350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Cybersecurity might be worth considering if you’re already in the world of Information Technology (IT) or looking to make a career switch.</a:t>
          </a:r>
        </a:p>
      </dsp:txBody>
      <dsp:txXfrm>
        <a:off x="0" y="2700142"/>
        <a:ext cx="7442201" cy="1350071"/>
      </dsp:txXfrm>
    </dsp:sp>
    <dsp:sp modelId="{474DBF7B-31F0-B949-820F-7CDC02850750}">
      <dsp:nvSpPr>
        <dsp:cNvPr id="0" name=""/>
        <dsp:cNvSpPr/>
      </dsp:nvSpPr>
      <dsp:spPr>
        <a:xfrm>
          <a:off x="0" y="4050213"/>
          <a:ext cx="7442201" cy="0"/>
        </a:xfrm>
        <a:prstGeom prst="line">
          <a:avLst/>
        </a:prstGeom>
        <a:solidFill>
          <a:schemeClr val="accent5">
            <a:hueOff val="1503770"/>
            <a:satOff val="320"/>
            <a:lumOff val="-6863"/>
            <a:alphaOff val="0"/>
          </a:schemeClr>
        </a:solidFill>
        <a:ln w="12700" cap="flat" cmpd="sng" algn="ctr">
          <a:solidFill>
            <a:schemeClr val="accent5">
              <a:hueOff val="1503770"/>
              <a:satOff val="320"/>
              <a:lumOff val="-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7202EC-6AD9-D846-9481-189B78D45907}">
      <dsp:nvSpPr>
        <dsp:cNvPr id="0" name=""/>
        <dsp:cNvSpPr/>
      </dsp:nvSpPr>
      <dsp:spPr>
        <a:xfrm>
          <a:off x="0" y="4050213"/>
          <a:ext cx="7442201" cy="1350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We will look at some of the many roles available to cybersecurity professionals. We’ll also discuss how to get started in cybersecurity and what your career path might look like.</a:t>
          </a:r>
        </a:p>
      </dsp:txBody>
      <dsp:txXfrm>
        <a:off x="0" y="4050213"/>
        <a:ext cx="7442201" cy="1350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10CA2-5DC3-0C4C-AA3A-0AFB13483B26}">
      <dsp:nvSpPr>
        <dsp:cNvPr id="0" name=""/>
        <dsp:cNvSpPr/>
      </dsp:nvSpPr>
      <dsp:spPr>
        <a:xfrm>
          <a:off x="0" y="33262"/>
          <a:ext cx="7442201" cy="2620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For some roles, the National Security Agency (NSA) defines entry-level as requiring a bachelor’s degree plus up to three years of relevant experience—less with higher-level degrees.</a:t>
          </a:r>
        </a:p>
      </dsp:txBody>
      <dsp:txXfrm>
        <a:off x="127937" y="161199"/>
        <a:ext cx="7186327" cy="2364926"/>
      </dsp:txXfrm>
    </dsp:sp>
    <dsp:sp modelId="{41B30800-BDB8-2F41-8C05-224C36238DCB}">
      <dsp:nvSpPr>
        <dsp:cNvPr id="0" name=""/>
        <dsp:cNvSpPr/>
      </dsp:nvSpPr>
      <dsp:spPr>
        <a:xfrm>
          <a:off x="0" y="2746222"/>
          <a:ext cx="7442201" cy="2620800"/>
        </a:xfrm>
        <a:prstGeom prst="roundRect">
          <a:avLst/>
        </a:prstGeom>
        <a:solidFill>
          <a:schemeClr val="accent2">
            <a:hueOff val="1523530"/>
            <a:satOff val="3278"/>
            <a:lumOff val="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Most cybersecurity professionals enter the field after gaining experience in an entry-level IT role. Here are a few of the most common entry-level jobs within the bigger world of cybersecurity.</a:t>
          </a:r>
        </a:p>
      </dsp:txBody>
      <dsp:txXfrm>
        <a:off x="127937" y="2874159"/>
        <a:ext cx="7186327" cy="23649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D714D-ECA6-4248-95D2-7DF16D4FDCD0}">
      <dsp:nvSpPr>
        <dsp:cNvPr id="0" name=""/>
        <dsp:cNvSpPr/>
      </dsp:nvSpPr>
      <dsp:spPr>
        <a:xfrm>
          <a:off x="0" y="879157"/>
          <a:ext cx="5715000" cy="16230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9188B6-13DC-4A5B-872C-8DD0E97FBE9C}">
      <dsp:nvSpPr>
        <dsp:cNvPr id="0" name=""/>
        <dsp:cNvSpPr/>
      </dsp:nvSpPr>
      <dsp:spPr>
        <a:xfrm>
          <a:off x="490975" y="1244345"/>
          <a:ext cx="892683" cy="8926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92119A-F070-4F9D-81B9-B570CC16A612}">
      <dsp:nvSpPr>
        <dsp:cNvPr id="0" name=""/>
        <dsp:cNvSpPr/>
      </dsp:nvSpPr>
      <dsp:spPr>
        <a:xfrm>
          <a:off x="1874634" y="879157"/>
          <a:ext cx="3840365" cy="1623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74" tIns="171774" rIns="171774" bIns="171774" numCol="1" spcCol="1270" anchor="ctr" anchorCtr="0">
          <a:noAutofit/>
        </a:bodyPr>
        <a:lstStyle/>
        <a:p>
          <a:pPr marL="0" lvl="0" indent="0" algn="l" defTabSz="844550">
            <a:lnSpc>
              <a:spcPct val="90000"/>
            </a:lnSpc>
            <a:spcBef>
              <a:spcPct val="0"/>
            </a:spcBef>
            <a:spcAft>
              <a:spcPct val="35000"/>
            </a:spcAft>
            <a:buNone/>
          </a:pPr>
          <a:r>
            <a:rPr lang="en-US" sz="1900" kern="1200"/>
            <a:t>While requirements for cybersecurity jobs vary widely from company to company, you might notice some common trends. </a:t>
          </a:r>
        </a:p>
      </dsp:txBody>
      <dsp:txXfrm>
        <a:off x="1874634" y="879157"/>
        <a:ext cx="3840365" cy="1623060"/>
      </dsp:txXfrm>
    </dsp:sp>
    <dsp:sp modelId="{BF67282B-EAB7-4B8F-93C4-FC518B58A81E}">
      <dsp:nvSpPr>
        <dsp:cNvPr id="0" name=""/>
        <dsp:cNvSpPr/>
      </dsp:nvSpPr>
      <dsp:spPr>
        <a:xfrm>
          <a:off x="0" y="2907982"/>
          <a:ext cx="5715000" cy="16230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61D17-1650-4011-951D-465170EF8791}">
      <dsp:nvSpPr>
        <dsp:cNvPr id="0" name=""/>
        <dsp:cNvSpPr/>
      </dsp:nvSpPr>
      <dsp:spPr>
        <a:xfrm>
          <a:off x="490975" y="3273171"/>
          <a:ext cx="892683" cy="8926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466C56-9316-44B5-86F8-3B18CC69A52B}">
      <dsp:nvSpPr>
        <dsp:cNvPr id="0" name=""/>
        <dsp:cNvSpPr/>
      </dsp:nvSpPr>
      <dsp:spPr>
        <a:xfrm>
          <a:off x="1874634" y="2907982"/>
          <a:ext cx="3840365" cy="1623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74" tIns="171774" rIns="171774" bIns="171774" numCol="1" spcCol="1270" anchor="ctr" anchorCtr="0">
          <a:noAutofit/>
        </a:bodyPr>
        <a:lstStyle/>
        <a:p>
          <a:pPr marL="0" lvl="0" indent="0" algn="l" defTabSz="844550">
            <a:lnSpc>
              <a:spcPct val="90000"/>
            </a:lnSpc>
            <a:spcBef>
              <a:spcPct val="0"/>
            </a:spcBef>
            <a:spcAft>
              <a:spcPct val="35000"/>
            </a:spcAft>
            <a:buNone/>
          </a:pPr>
          <a:r>
            <a:rPr lang="en-US" sz="1900" kern="1200"/>
            <a:t>Let’s take a closer look at some of the requirements and how you can go about meeting them to get your first cybersecurity job. </a:t>
          </a:r>
        </a:p>
      </dsp:txBody>
      <dsp:txXfrm>
        <a:off x="1874634" y="2907982"/>
        <a:ext cx="3840365" cy="162306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F52EB-FC5D-D242-9D0B-B23C023F5445}" type="datetimeFigureOut">
              <a:rPr lang="en-US" smtClean="0"/>
              <a:t>3/12/23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5A5FFE-8892-164D-B41E-E92D2449D344}" type="slidenum">
              <a:rPr lang="en-US" smtClean="0"/>
              <a:t>‹#›</a:t>
            </a:fld>
            <a:endParaRPr lang="en-US"/>
          </a:p>
        </p:txBody>
      </p:sp>
    </p:spTree>
    <p:extLst>
      <p:ext uri="{BB962C8B-B14F-4D97-AF65-F5344CB8AC3E}">
        <p14:creationId xmlns:p14="http://schemas.microsoft.com/office/powerpoint/2010/main" val="2108539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Information Assurance Certification (GIAC) is an information security certification entity that specializes in technical and practical certification as well as new research in the form of its GIAC Gold program.</a:t>
            </a:r>
          </a:p>
        </p:txBody>
      </p:sp>
      <p:sp>
        <p:nvSpPr>
          <p:cNvPr id="4" name="Slide Number Placeholder 3"/>
          <p:cNvSpPr>
            <a:spLocks noGrp="1"/>
          </p:cNvSpPr>
          <p:nvPr>
            <p:ph type="sldNum" sz="quarter" idx="5"/>
          </p:nvPr>
        </p:nvSpPr>
        <p:spPr/>
        <p:txBody>
          <a:bodyPr/>
          <a:lstStyle/>
          <a:p>
            <a:fld id="{635A5FFE-8892-164D-B41E-E92D2449D344}" type="slidenum">
              <a:rPr lang="en-US" smtClean="0"/>
              <a:t>5</a:t>
            </a:fld>
            <a:endParaRPr lang="en-US"/>
          </a:p>
        </p:txBody>
      </p:sp>
    </p:spTree>
    <p:extLst>
      <p:ext uri="{BB962C8B-B14F-4D97-AF65-F5344CB8AC3E}">
        <p14:creationId xmlns:p14="http://schemas.microsoft.com/office/powerpoint/2010/main" val="952019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3/12/23</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48539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3/12/23</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837228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3/12/23</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58658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3/12/23</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5503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3/12/23</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806850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3/12/23</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147866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3/12/23</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26903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3/12/23</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073518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3/12/23</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988100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3/12/23</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908907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3/12/23</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937846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3/12/23</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082257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1BFA31-6544-45C2-9DA0-9E1C5E0B1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D81297-A6FE-8B94-5062-6323F670E653}"/>
              </a:ext>
            </a:extLst>
          </p:cNvPr>
          <p:cNvSpPr>
            <a:spLocks noGrp="1"/>
          </p:cNvSpPr>
          <p:nvPr>
            <p:ph type="ctrTitle"/>
          </p:nvPr>
        </p:nvSpPr>
        <p:spPr>
          <a:xfrm>
            <a:off x="652311" y="870596"/>
            <a:ext cx="4671011" cy="3806355"/>
          </a:xfrm>
        </p:spPr>
        <p:txBody>
          <a:bodyPr>
            <a:normAutofit/>
          </a:bodyPr>
          <a:lstStyle/>
          <a:p>
            <a:pPr>
              <a:lnSpc>
                <a:spcPct val="90000"/>
              </a:lnSpc>
            </a:pPr>
            <a:r>
              <a:rPr lang="en-US" sz="5000"/>
              <a:t>Cyber Security Career Opportunities</a:t>
            </a:r>
          </a:p>
        </p:txBody>
      </p:sp>
      <p:sp>
        <p:nvSpPr>
          <p:cNvPr id="3" name="Subtitle 2">
            <a:extLst>
              <a:ext uri="{FF2B5EF4-FFF2-40B4-BE49-F238E27FC236}">
                <a16:creationId xmlns:a16="http://schemas.microsoft.com/office/drawing/2014/main" id="{DB021400-C628-3834-035A-BA1E0998D47E}"/>
              </a:ext>
            </a:extLst>
          </p:cNvPr>
          <p:cNvSpPr>
            <a:spLocks noGrp="1"/>
          </p:cNvSpPr>
          <p:nvPr>
            <p:ph type="subTitle" idx="1"/>
          </p:nvPr>
        </p:nvSpPr>
        <p:spPr>
          <a:xfrm>
            <a:off x="728025" y="4856265"/>
            <a:ext cx="3972563" cy="964137"/>
          </a:xfrm>
        </p:spPr>
        <p:txBody>
          <a:bodyPr>
            <a:normAutofit/>
          </a:bodyPr>
          <a:lstStyle/>
          <a:p>
            <a:r>
              <a:rPr lang="en-US" dirty="0"/>
              <a:t>Cyber Security Training Workshop</a:t>
            </a:r>
          </a:p>
        </p:txBody>
      </p:sp>
      <p:cxnSp>
        <p:nvCxnSpPr>
          <p:cNvPr id="12" name="Straight Connector 11">
            <a:extLst>
              <a:ext uri="{FF2B5EF4-FFF2-40B4-BE49-F238E27FC236}">
                <a16:creationId xmlns:a16="http://schemas.microsoft.com/office/drawing/2014/main" id="{DC36F877-5419-44C1-A2CD-376BDDDC3E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queen&#10;&#10;Description automatically generated">
            <a:extLst>
              <a:ext uri="{FF2B5EF4-FFF2-40B4-BE49-F238E27FC236}">
                <a16:creationId xmlns:a16="http://schemas.microsoft.com/office/drawing/2014/main" id="{2ADAD542-C1CB-C102-F19C-DDBD59CF35E2}"/>
              </a:ext>
            </a:extLst>
          </p:cNvPr>
          <p:cNvPicPr>
            <a:picLocks noChangeAspect="1"/>
          </p:cNvPicPr>
          <p:nvPr/>
        </p:nvPicPr>
        <p:blipFill>
          <a:blip r:embed="rId2"/>
          <a:stretch>
            <a:fillRect/>
          </a:stretch>
        </p:blipFill>
        <p:spPr>
          <a:xfrm>
            <a:off x="7175995" y="870596"/>
            <a:ext cx="3163331" cy="2554389"/>
          </a:xfrm>
          <a:prstGeom prst="rect">
            <a:avLst/>
          </a:prstGeom>
        </p:spPr>
      </p:pic>
      <p:pic>
        <p:nvPicPr>
          <p:cNvPr id="5" name="Picture 4" descr="Logo&#10;&#10;Description automatically generated">
            <a:extLst>
              <a:ext uri="{FF2B5EF4-FFF2-40B4-BE49-F238E27FC236}">
                <a16:creationId xmlns:a16="http://schemas.microsoft.com/office/drawing/2014/main" id="{31A91F67-6812-141B-B869-01ABD7122131}"/>
              </a:ext>
            </a:extLst>
          </p:cNvPr>
          <p:cNvPicPr>
            <a:picLocks noChangeAspect="1"/>
          </p:cNvPicPr>
          <p:nvPr/>
        </p:nvPicPr>
        <p:blipFill>
          <a:blip r:embed="rId3"/>
          <a:stretch>
            <a:fillRect/>
          </a:stretch>
        </p:blipFill>
        <p:spPr>
          <a:xfrm>
            <a:off x="7072312" y="4144394"/>
            <a:ext cx="4319587" cy="1799121"/>
          </a:xfrm>
          <a:prstGeom prst="rect">
            <a:avLst/>
          </a:prstGeom>
        </p:spPr>
      </p:pic>
    </p:spTree>
    <p:extLst>
      <p:ext uri="{BB962C8B-B14F-4D97-AF65-F5344CB8AC3E}">
        <p14:creationId xmlns:p14="http://schemas.microsoft.com/office/powerpoint/2010/main" val="1158543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F8AD2-AB49-DAB1-44E7-38911A303EEC}"/>
              </a:ext>
            </a:extLst>
          </p:cNvPr>
          <p:cNvSpPr>
            <a:spLocks noGrp="1"/>
          </p:cNvSpPr>
          <p:nvPr>
            <p:ph type="title"/>
          </p:nvPr>
        </p:nvSpPr>
        <p:spPr>
          <a:xfrm>
            <a:off x="717482" y="908957"/>
            <a:ext cx="3819375" cy="3352767"/>
          </a:xfrm>
        </p:spPr>
        <p:txBody>
          <a:bodyPr>
            <a:normAutofit/>
          </a:bodyPr>
          <a:lstStyle/>
          <a:p>
            <a:r>
              <a:rPr lang="en-US" dirty="0"/>
              <a:t>Moving up: mid-level and advanced cybersecurity jobs</a:t>
            </a:r>
          </a:p>
        </p:txBody>
      </p:sp>
      <p:cxnSp>
        <p:nvCxnSpPr>
          <p:cNvPr id="10" name="Straight Connector 9">
            <a:extLst>
              <a:ext uri="{FF2B5EF4-FFF2-40B4-BE49-F238E27FC236}">
                <a16:creationId xmlns:a16="http://schemas.microsoft.com/office/drawing/2014/main" id="{8230C0A8-3E5C-476B-A64B-4D4FDE8D5A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0BD7D3-3413-471B-6870-A0A366D3A2CB}"/>
              </a:ext>
            </a:extLst>
          </p:cNvPr>
          <p:cNvSpPr>
            <a:spLocks noGrp="1"/>
          </p:cNvSpPr>
          <p:nvPr>
            <p:ph idx="1"/>
          </p:nvPr>
        </p:nvSpPr>
        <p:spPr>
          <a:xfrm>
            <a:off x="4770990" y="908957"/>
            <a:ext cx="6620910" cy="5223325"/>
          </a:xfrm>
        </p:spPr>
        <p:txBody>
          <a:bodyPr>
            <a:normAutofit/>
          </a:bodyPr>
          <a:lstStyle/>
          <a:p>
            <a:pPr>
              <a:lnSpc>
                <a:spcPct val="110000"/>
              </a:lnSpc>
            </a:pPr>
            <a:r>
              <a:rPr lang="en-US" sz="1500" b="1" dirty="0"/>
              <a:t>Security Systems Administrator</a:t>
            </a:r>
          </a:p>
          <a:p>
            <a:pPr lvl="1">
              <a:lnSpc>
                <a:spcPct val="110000"/>
              </a:lnSpc>
            </a:pPr>
            <a:r>
              <a:rPr lang="en-US" sz="1500" dirty="0"/>
              <a:t>Feeder role: Systems administrator, information security analyst</a:t>
            </a:r>
          </a:p>
          <a:p>
            <a:pPr lvl="1">
              <a:lnSpc>
                <a:spcPct val="110000"/>
              </a:lnSpc>
            </a:pPr>
            <a:r>
              <a:rPr lang="en-US" sz="1500" dirty="0"/>
              <a:t>In this role, you’re typically put in charge of the day-to-day operations of an organization’s cybersecurity systems. Your responsibilities might include:</a:t>
            </a:r>
          </a:p>
          <a:p>
            <a:pPr lvl="2">
              <a:lnSpc>
                <a:spcPct val="110000"/>
              </a:lnSpc>
              <a:buFont typeface="Wingdings" pitchFamily="2" charset="2"/>
              <a:buChar char="ü"/>
            </a:pPr>
            <a:r>
              <a:rPr lang="en-US" sz="1500" dirty="0"/>
              <a:t>Monitoring systems and running regular backups</a:t>
            </a:r>
          </a:p>
          <a:p>
            <a:pPr lvl="2">
              <a:lnSpc>
                <a:spcPct val="110000"/>
              </a:lnSpc>
              <a:buFont typeface="Wingdings" pitchFamily="2" charset="2"/>
              <a:buChar char="ü"/>
            </a:pPr>
            <a:r>
              <a:rPr lang="en-US" sz="1500" dirty="0"/>
              <a:t>Managing individual user accounts</a:t>
            </a:r>
          </a:p>
          <a:p>
            <a:pPr lvl="2">
              <a:lnSpc>
                <a:spcPct val="110000"/>
              </a:lnSpc>
              <a:buFont typeface="Wingdings" pitchFamily="2" charset="2"/>
              <a:buChar char="ü"/>
            </a:pPr>
            <a:r>
              <a:rPr lang="en-US" sz="1500" dirty="0"/>
              <a:t>Developing and documenting security procedures for the organization</a:t>
            </a:r>
          </a:p>
          <a:p>
            <a:pPr lvl="2">
              <a:lnSpc>
                <a:spcPct val="110000"/>
              </a:lnSpc>
              <a:buFont typeface="Wingdings" pitchFamily="2" charset="2"/>
              <a:buChar char="ü"/>
            </a:pPr>
            <a:r>
              <a:rPr lang="en-US" sz="1500" dirty="0"/>
              <a:t>Collaborating with security teams to respond to unwanted intrusions</a:t>
            </a:r>
          </a:p>
          <a:p>
            <a:pPr lvl="2">
              <a:lnSpc>
                <a:spcPct val="110000"/>
              </a:lnSpc>
              <a:buFont typeface="Wingdings" pitchFamily="2" charset="2"/>
              <a:buChar char="ü"/>
            </a:pPr>
            <a:r>
              <a:rPr lang="en-US" sz="1500" dirty="0"/>
              <a:t>Participating in company-wide security audits</a:t>
            </a:r>
          </a:p>
        </p:txBody>
      </p:sp>
    </p:spTree>
    <p:extLst>
      <p:ext uri="{BB962C8B-B14F-4D97-AF65-F5344CB8AC3E}">
        <p14:creationId xmlns:p14="http://schemas.microsoft.com/office/powerpoint/2010/main" val="1946997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F8AD2-AB49-DAB1-44E7-38911A303EEC}"/>
              </a:ext>
            </a:extLst>
          </p:cNvPr>
          <p:cNvSpPr>
            <a:spLocks noGrp="1"/>
          </p:cNvSpPr>
          <p:nvPr>
            <p:ph type="title"/>
          </p:nvPr>
        </p:nvSpPr>
        <p:spPr>
          <a:xfrm>
            <a:off x="717482" y="908957"/>
            <a:ext cx="3819375" cy="3352767"/>
          </a:xfrm>
        </p:spPr>
        <p:txBody>
          <a:bodyPr>
            <a:normAutofit/>
          </a:bodyPr>
          <a:lstStyle/>
          <a:p>
            <a:r>
              <a:rPr lang="en-US" dirty="0"/>
              <a:t>Moving up: mid-level and advanced cybersecurity jobs</a:t>
            </a:r>
          </a:p>
        </p:txBody>
      </p:sp>
      <p:cxnSp>
        <p:nvCxnSpPr>
          <p:cNvPr id="10" name="Straight Connector 9">
            <a:extLst>
              <a:ext uri="{FF2B5EF4-FFF2-40B4-BE49-F238E27FC236}">
                <a16:creationId xmlns:a16="http://schemas.microsoft.com/office/drawing/2014/main" id="{8230C0A8-3E5C-476B-A64B-4D4FDE8D5A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0BD7D3-3413-471B-6870-A0A366D3A2CB}"/>
              </a:ext>
            </a:extLst>
          </p:cNvPr>
          <p:cNvSpPr>
            <a:spLocks noGrp="1"/>
          </p:cNvSpPr>
          <p:nvPr>
            <p:ph idx="1"/>
          </p:nvPr>
        </p:nvSpPr>
        <p:spPr>
          <a:xfrm>
            <a:off x="4770990" y="908957"/>
            <a:ext cx="6620910" cy="5223325"/>
          </a:xfrm>
        </p:spPr>
        <p:txBody>
          <a:bodyPr>
            <a:normAutofit/>
          </a:bodyPr>
          <a:lstStyle/>
          <a:p>
            <a:r>
              <a:rPr lang="en-US" b="1" dirty="0"/>
              <a:t>Security Systems Administrator</a:t>
            </a:r>
          </a:p>
          <a:p>
            <a:r>
              <a:rPr lang="en-US" dirty="0"/>
              <a:t>Common certifications</a:t>
            </a:r>
            <a:r>
              <a:rPr lang="en-US" b="1" dirty="0"/>
              <a:t>: </a:t>
            </a:r>
          </a:p>
          <a:p>
            <a:pPr lvl="1">
              <a:buFont typeface="Wingdings" pitchFamily="2" charset="2"/>
              <a:buChar char="ü"/>
            </a:pPr>
            <a:r>
              <a:rPr lang="en-US" dirty="0"/>
              <a:t>Certified Information Systems Security Professional (CISSP), </a:t>
            </a:r>
          </a:p>
          <a:p>
            <a:pPr lvl="1">
              <a:buFont typeface="Wingdings" pitchFamily="2" charset="2"/>
              <a:buChar char="ü"/>
            </a:pPr>
            <a:r>
              <a:rPr lang="en-US" dirty="0"/>
              <a:t>Certified Information Security Manager (CISM)</a:t>
            </a:r>
          </a:p>
          <a:p>
            <a:pPr marL="0" indent="0">
              <a:buNone/>
            </a:pPr>
            <a:endParaRPr lang="en-US" b="1" dirty="0"/>
          </a:p>
          <a:p>
            <a:r>
              <a:rPr lang="en-US" dirty="0"/>
              <a:t>Related job titles: Security administrator, cybersecurity administrator, information security officer</a:t>
            </a:r>
          </a:p>
          <a:p>
            <a:pPr lvl="1"/>
            <a:endParaRPr lang="en-US" dirty="0"/>
          </a:p>
        </p:txBody>
      </p:sp>
    </p:spTree>
    <p:extLst>
      <p:ext uri="{BB962C8B-B14F-4D97-AF65-F5344CB8AC3E}">
        <p14:creationId xmlns:p14="http://schemas.microsoft.com/office/powerpoint/2010/main" val="1307781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F8AD2-AB49-DAB1-44E7-38911A303EEC}"/>
              </a:ext>
            </a:extLst>
          </p:cNvPr>
          <p:cNvSpPr>
            <a:spLocks noGrp="1"/>
          </p:cNvSpPr>
          <p:nvPr>
            <p:ph type="title"/>
          </p:nvPr>
        </p:nvSpPr>
        <p:spPr>
          <a:xfrm>
            <a:off x="717482" y="908957"/>
            <a:ext cx="3819375" cy="3352767"/>
          </a:xfrm>
        </p:spPr>
        <p:txBody>
          <a:bodyPr>
            <a:normAutofit/>
          </a:bodyPr>
          <a:lstStyle/>
          <a:p>
            <a:r>
              <a:rPr lang="en-US" dirty="0"/>
              <a:t>Moving up: mid-level and advanced cybersecurity jobs</a:t>
            </a:r>
          </a:p>
        </p:txBody>
      </p:sp>
      <p:cxnSp>
        <p:nvCxnSpPr>
          <p:cNvPr id="10" name="Straight Connector 9">
            <a:extLst>
              <a:ext uri="{FF2B5EF4-FFF2-40B4-BE49-F238E27FC236}">
                <a16:creationId xmlns:a16="http://schemas.microsoft.com/office/drawing/2014/main" id="{8230C0A8-3E5C-476B-A64B-4D4FDE8D5A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0BD7D3-3413-471B-6870-A0A366D3A2CB}"/>
              </a:ext>
            </a:extLst>
          </p:cNvPr>
          <p:cNvSpPr>
            <a:spLocks noGrp="1"/>
          </p:cNvSpPr>
          <p:nvPr>
            <p:ph idx="1"/>
          </p:nvPr>
        </p:nvSpPr>
        <p:spPr>
          <a:xfrm>
            <a:off x="4770990" y="908957"/>
            <a:ext cx="6620910" cy="5223325"/>
          </a:xfrm>
        </p:spPr>
        <p:txBody>
          <a:bodyPr>
            <a:normAutofit/>
          </a:bodyPr>
          <a:lstStyle/>
          <a:p>
            <a:pPr>
              <a:lnSpc>
                <a:spcPct val="110000"/>
              </a:lnSpc>
            </a:pPr>
            <a:r>
              <a:rPr lang="en-US" sz="1500" b="1" dirty="0"/>
              <a:t>Penetration tester (</a:t>
            </a:r>
            <a:r>
              <a:rPr lang="en-US" sz="1500" dirty="0"/>
              <a:t>Average salary</a:t>
            </a:r>
            <a:r>
              <a:rPr lang="en-US" sz="1500" b="1" dirty="0"/>
              <a:t>: $97,383)</a:t>
            </a:r>
          </a:p>
          <a:p>
            <a:pPr lvl="1">
              <a:lnSpc>
                <a:spcPct val="110000"/>
              </a:lnSpc>
            </a:pPr>
            <a:r>
              <a:rPr lang="en-US" sz="1500" dirty="0"/>
              <a:t>Feeder role: Information security analyst, incident responder</a:t>
            </a:r>
            <a:endParaRPr lang="en-US" sz="1500" b="1" dirty="0"/>
          </a:p>
          <a:p>
            <a:pPr lvl="1">
              <a:lnSpc>
                <a:spcPct val="110000"/>
              </a:lnSpc>
            </a:pPr>
            <a:r>
              <a:rPr lang="en-US" sz="1500" dirty="0"/>
              <a:t>As a penetration tester (pen tester for short), you’ll help businesses identify their security weaknesses before malicious hackers can do the same. You do this by attempting to breach computer networks with the company’s permission. Tasks might include:</a:t>
            </a:r>
          </a:p>
          <a:p>
            <a:pPr lvl="1">
              <a:lnSpc>
                <a:spcPct val="110000"/>
              </a:lnSpc>
            </a:pPr>
            <a:endParaRPr lang="en-US" sz="1500" dirty="0"/>
          </a:p>
          <a:p>
            <a:pPr lvl="2">
              <a:lnSpc>
                <a:spcPct val="110000"/>
              </a:lnSpc>
              <a:buFont typeface="Wingdings" pitchFamily="2" charset="2"/>
              <a:buChar char="ü"/>
            </a:pPr>
            <a:r>
              <a:rPr lang="en-US" sz="1500" dirty="0"/>
              <a:t>Planning, designing, and carrying out penetration tests</a:t>
            </a:r>
          </a:p>
          <a:p>
            <a:pPr lvl="2">
              <a:lnSpc>
                <a:spcPct val="110000"/>
              </a:lnSpc>
              <a:buFont typeface="Wingdings" pitchFamily="2" charset="2"/>
              <a:buChar char="ü"/>
            </a:pPr>
            <a:r>
              <a:rPr lang="en-US" sz="1500" dirty="0"/>
              <a:t>Creating reports on test results and offering recommendations to security decision-makers</a:t>
            </a:r>
          </a:p>
          <a:p>
            <a:pPr lvl="2">
              <a:lnSpc>
                <a:spcPct val="110000"/>
              </a:lnSpc>
              <a:buFont typeface="Wingdings" pitchFamily="2" charset="2"/>
              <a:buChar char="ü"/>
            </a:pPr>
            <a:r>
              <a:rPr lang="en-US" sz="1500" dirty="0"/>
              <a:t>Developing scripts to automate parts of the testing process</a:t>
            </a:r>
          </a:p>
          <a:p>
            <a:pPr lvl="2">
              <a:lnSpc>
                <a:spcPct val="110000"/>
              </a:lnSpc>
              <a:buFont typeface="Wingdings" pitchFamily="2" charset="2"/>
              <a:buChar char="ü"/>
            </a:pPr>
            <a:r>
              <a:rPr lang="en-US" sz="1500" dirty="0"/>
              <a:t>Conducting social engineering exercises (attempting to get company employees to disclose confidential information)</a:t>
            </a:r>
          </a:p>
          <a:p>
            <a:pPr lvl="2">
              <a:lnSpc>
                <a:spcPct val="110000"/>
              </a:lnSpc>
              <a:buFont typeface="Wingdings" pitchFamily="2" charset="2"/>
              <a:buChar char="ü"/>
            </a:pPr>
            <a:r>
              <a:rPr lang="en-US" sz="1500" dirty="0"/>
              <a:t>Providing technical support during incident handling</a:t>
            </a:r>
          </a:p>
        </p:txBody>
      </p:sp>
    </p:spTree>
    <p:extLst>
      <p:ext uri="{BB962C8B-B14F-4D97-AF65-F5344CB8AC3E}">
        <p14:creationId xmlns:p14="http://schemas.microsoft.com/office/powerpoint/2010/main" val="3558098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F8AD2-AB49-DAB1-44E7-38911A303EEC}"/>
              </a:ext>
            </a:extLst>
          </p:cNvPr>
          <p:cNvSpPr>
            <a:spLocks noGrp="1"/>
          </p:cNvSpPr>
          <p:nvPr>
            <p:ph type="title"/>
          </p:nvPr>
        </p:nvSpPr>
        <p:spPr>
          <a:xfrm>
            <a:off x="717482" y="908957"/>
            <a:ext cx="3819375" cy="3352767"/>
          </a:xfrm>
        </p:spPr>
        <p:txBody>
          <a:bodyPr>
            <a:normAutofit/>
          </a:bodyPr>
          <a:lstStyle/>
          <a:p>
            <a:r>
              <a:rPr lang="en-US" dirty="0"/>
              <a:t>Moving up: mid-level and advanced cybersecurity jobs</a:t>
            </a:r>
          </a:p>
        </p:txBody>
      </p:sp>
      <p:cxnSp>
        <p:nvCxnSpPr>
          <p:cNvPr id="10" name="Straight Connector 9">
            <a:extLst>
              <a:ext uri="{FF2B5EF4-FFF2-40B4-BE49-F238E27FC236}">
                <a16:creationId xmlns:a16="http://schemas.microsoft.com/office/drawing/2014/main" id="{8230C0A8-3E5C-476B-A64B-4D4FDE8D5A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0BD7D3-3413-471B-6870-A0A366D3A2CB}"/>
              </a:ext>
            </a:extLst>
          </p:cNvPr>
          <p:cNvSpPr>
            <a:spLocks noGrp="1"/>
          </p:cNvSpPr>
          <p:nvPr>
            <p:ph idx="1"/>
          </p:nvPr>
        </p:nvSpPr>
        <p:spPr>
          <a:xfrm>
            <a:off x="4770990" y="908957"/>
            <a:ext cx="6620910" cy="5223325"/>
          </a:xfrm>
        </p:spPr>
        <p:txBody>
          <a:bodyPr>
            <a:normAutofit/>
          </a:bodyPr>
          <a:lstStyle/>
          <a:p>
            <a:r>
              <a:rPr lang="en-US" b="1" dirty="0"/>
              <a:t>Penetration Tester</a:t>
            </a:r>
          </a:p>
          <a:p>
            <a:pPr lvl="1"/>
            <a:r>
              <a:rPr lang="en-US" dirty="0"/>
              <a:t>Common certifications: </a:t>
            </a:r>
          </a:p>
          <a:p>
            <a:pPr lvl="2"/>
            <a:r>
              <a:rPr lang="en-US" dirty="0"/>
              <a:t>Certified Ethical Hacker (CEH), </a:t>
            </a:r>
          </a:p>
          <a:p>
            <a:pPr lvl="2"/>
            <a:r>
              <a:rPr lang="en-US" dirty="0"/>
              <a:t>CompTIA PenTest+, </a:t>
            </a:r>
          </a:p>
          <a:p>
            <a:pPr lvl="2"/>
            <a:r>
              <a:rPr lang="en-US" dirty="0"/>
              <a:t>GIAC Certified Penetration Tester (GPEN)</a:t>
            </a:r>
          </a:p>
          <a:p>
            <a:pPr lvl="1"/>
            <a:endParaRPr lang="en-US" dirty="0"/>
          </a:p>
          <a:p>
            <a:pPr lvl="1"/>
            <a:r>
              <a:rPr lang="en-US" dirty="0"/>
              <a:t>Related job titles: White Hat hacker, Ethical hacker, Vulnerability Assessor</a:t>
            </a:r>
          </a:p>
        </p:txBody>
      </p:sp>
    </p:spTree>
    <p:extLst>
      <p:ext uri="{BB962C8B-B14F-4D97-AF65-F5344CB8AC3E}">
        <p14:creationId xmlns:p14="http://schemas.microsoft.com/office/powerpoint/2010/main" val="3192660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F8AD2-AB49-DAB1-44E7-38911A303EEC}"/>
              </a:ext>
            </a:extLst>
          </p:cNvPr>
          <p:cNvSpPr>
            <a:spLocks noGrp="1"/>
          </p:cNvSpPr>
          <p:nvPr>
            <p:ph type="title"/>
          </p:nvPr>
        </p:nvSpPr>
        <p:spPr>
          <a:xfrm>
            <a:off x="717482" y="908957"/>
            <a:ext cx="3819375" cy="3352767"/>
          </a:xfrm>
        </p:spPr>
        <p:txBody>
          <a:bodyPr>
            <a:normAutofit/>
          </a:bodyPr>
          <a:lstStyle/>
          <a:p>
            <a:r>
              <a:rPr lang="en-US" dirty="0"/>
              <a:t>Moving up: mid-level and advanced cybersecurity jobs</a:t>
            </a:r>
          </a:p>
        </p:txBody>
      </p:sp>
      <p:cxnSp>
        <p:nvCxnSpPr>
          <p:cNvPr id="10" name="Straight Connector 9">
            <a:extLst>
              <a:ext uri="{FF2B5EF4-FFF2-40B4-BE49-F238E27FC236}">
                <a16:creationId xmlns:a16="http://schemas.microsoft.com/office/drawing/2014/main" id="{8230C0A8-3E5C-476B-A64B-4D4FDE8D5A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0BD7D3-3413-471B-6870-A0A366D3A2CB}"/>
              </a:ext>
            </a:extLst>
          </p:cNvPr>
          <p:cNvSpPr>
            <a:spLocks noGrp="1"/>
          </p:cNvSpPr>
          <p:nvPr>
            <p:ph idx="1"/>
          </p:nvPr>
        </p:nvSpPr>
        <p:spPr>
          <a:xfrm>
            <a:off x="4770990" y="908957"/>
            <a:ext cx="6620910" cy="5223325"/>
          </a:xfrm>
        </p:spPr>
        <p:txBody>
          <a:bodyPr>
            <a:normAutofit/>
          </a:bodyPr>
          <a:lstStyle/>
          <a:p>
            <a:r>
              <a:rPr lang="en-US" b="1" dirty="0"/>
              <a:t>Other Cybersecurity jobs include:</a:t>
            </a:r>
          </a:p>
          <a:p>
            <a:pPr lvl="1"/>
            <a:r>
              <a:rPr lang="en-US" b="1" dirty="0"/>
              <a:t>Security Engineer (</a:t>
            </a:r>
            <a:r>
              <a:rPr lang="en-US" dirty="0"/>
              <a:t>Average salary</a:t>
            </a:r>
            <a:r>
              <a:rPr lang="en-US" b="1" dirty="0"/>
              <a:t>: $128,893)</a:t>
            </a:r>
          </a:p>
          <a:p>
            <a:pPr lvl="2"/>
            <a:r>
              <a:rPr lang="en-US" b="1" dirty="0"/>
              <a:t>Common certifications: </a:t>
            </a:r>
          </a:p>
          <a:p>
            <a:pPr lvl="3">
              <a:buFont typeface="Wingdings" pitchFamily="2" charset="2"/>
              <a:buChar char="ü"/>
            </a:pPr>
            <a:r>
              <a:rPr lang="en-US" dirty="0"/>
              <a:t>Certified Information Systems Security Professional (CISSP), </a:t>
            </a:r>
          </a:p>
          <a:p>
            <a:pPr lvl="3">
              <a:buFont typeface="Wingdings" pitchFamily="2" charset="2"/>
              <a:buChar char="ü"/>
            </a:pPr>
            <a:r>
              <a:rPr lang="en-US" dirty="0"/>
              <a:t>Certified Cloud Security Professional (CCSP)</a:t>
            </a:r>
          </a:p>
          <a:p>
            <a:pPr lvl="1"/>
            <a:r>
              <a:rPr lang="en-US" b="1" dirty="0"/>
              <a:t>Security Architect (</a:t>
            </a:r>
            <a:r>
              <a:rPr lang="en-US" dirty="0"/>
              <a:t>Average salary</a:t>
            </a:r>
            <a:r>
              <a:rPr lang="en-US" b="1" dirty="0"/>
              <a:t>: $195,333)</a:t>
            </a:r>
          </a:p>
          <a:p>
            <a:pPr lvl="2"/>
            <a:r>
              <a:rPr lang="en-US" b="1" dirty="0"/>
              <a:t>Common certifications: </a:t>
            </a:r>
          </a:p>
          <a:p>
            <a:pPr lvl="3">
              <a:buFont typeface="Wingdings" pitchFamily="2" charset="2"/>
              <a:buChar char="ü"/>
            </a:pPr>
            <a:r>
              <a:rPr lang="en-US" dirty="0"/>
              <a:t>Certified Information Systems Security Professional (CISSP), </a:t>
            </a:r>
          </a:p>
          <a:p>
            <a:pPr lvl="3">
              <a:buFont typeface="Wingdings" pitchFamily="2" charset="2"/>
              <a:buChar char="ü"/>
            </a:pPr>
            <a:r>
              <a:rPr lang="en-US" dirty="0"/>
              <a:t>Certified Information Security Manager (CISM), </a:t>
            </a:r>
          </a:p>
          <a:p>
            <a:pPr lvl="3">
              <a:buFont typeface="Wingdings" pitchFamily="2" charset="2"/>
              <a:buChar char="ü"/>
            </a:pPr>
            <a:r>
              <a:rPr lang="en-US" dirty="0"/>
              <a:t>CSA Certificate of Cloud Security Knowledge (CCSK)</a:t>
            </a:r>
          </a:p>
          <a:p>
            <a:pPr lvl="2"/>
            <a:endParaRPr lang="en-US" b="1" dirty="0"/>
          </a:p>
          <a:p>
            <a:pPr lvl="2"/>
            <a:endParaRPr lang="en-US" b="1" dirty="0"/>
          </a:p>
          <a:p>
            <a:pPr lvl="1"/>
            <a:endParaRPr lang="en-US" b="1" dirty="0"/>
          </a:p>
          <a:p>
            <a:endParaRPr lang="en-US" b="1" dirty="0"/>
          </a:p>
          <a:p>
            <a:endParaRPr lang="en-US" dirty="0"/>
          </a:p>
        </p:txBody>
      </p:sp>
    </p:spTree>
    <p:extLst>
      <p:ext uri="{BB962C8B-B14F-4D97-AF65-F5344CB8AC3E}">
        <p14:creationId xmlns:p14="http://schemas.microsoft.com/office/powerpoint/2010/main" val="2746430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5184E4-C93A-4E34-8365-1886AAC5D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0D3557-4048-9C30-DC96-56F0591E8276}"/>
              </a:ext>
            </a:extLst>
          </p:cNvPr>
          <p:cNvSpPr>
            <a:spLocks noGrp="1"/>
          </p:cNvSpPr>
          <p:nvPr>
            <p:ph type="title"/>
          </p:nvPr>
        </p:nvSpPr>
        <p:spPr>
          <a:xfrm>
            <a:off x="716334" y="554762"/>
            <a:ext cx="3623818" cy="4559890"/>
          </a:xfrm>
        </p:spPr>
        <p:txBody>
          <a:bodyPr>
            <a:normAutofit/>
          </a:bodyPr>
          <a:lstStyle/>
          <a:p>
            <a:r>
              <a:rPr lang="en-US" sz="3400"/>
              <a:t>How to get a job in cybersecurity?</a:t>
            </a:r>
          </a:p>
        </p:txBody>
      </p:sp>
      <p:cxnSp>
        <p:nvCxnSpPr>
          <p:cNvPr id="11" name="Straight Connector 10">
            <a:extLst>
              <a:ext uri="{FF2B5EF4-FFF2-40B4-BE49-F238E27FC236}">
                <a16:creationId xmlns:a16="http://schemas.microsoft.com/office/drawing/2014/main" id="{8AB0D40B-37F7-4F1F-B956-AFC12066AB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68972" y="723901"/>
            <a:ext cx="15948" cy="5450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8C48B9A-1A80-B36F-07DD-6D6E4065A56D}"/>
              </a:ext>
            </a:extLst>
          </p:cNvPr>
          <p:cNvGraphicFramePr>
            <a:graphicFrameLocks noGrp="1"/>
          </p:cNvGraphicFramePr>
          <p:nvPr>
            <p:ph idx="1"/>
            <p:extLst>
              <p:ext uri="{D42A27DB-BD31-4B8C-83A1-F6EECF244321}">
                <p14:modId xmlns:p14="http://schemas.microsoft.com/office/powerpoint/2010/main" val="3076337102"/>
              </p:ext>
            </p:extLst>
          </p:nvPr>
        </p:nvGraphicFramePr>
        <p:xfrm>
          <a:off x="5715000" y="723900"/>
          <a:ext cx="5715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5001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891DF-74FB-014E-B799-2985168F3453}"/>
              </a:ext>
            </a:extLst>
          </p:cNvPr>
          <p:cNvSpPr>
            <a:spLocks noGrp="1"/>
          </p:cNvSpPr>
          <p:nvPr>
            <p:ph type="title"/>
          </p:nvPr>
        </p:nvSpPr>
        <p:spPr/>
        <p:txBody>
          <a:bodyPr/>
          <a:lstStyle/>
          <a:p>
            <a:r>
              <a:rPr lang="en-US" dirty="0"/>
              <a:t>Educational requirements</a:t>
            </a:r>
          </a:p>
        </p:txBody>
      </p:sp>
      <p:sp>
        <p:nvSpPr>
          <p:cNvPr id="3" name="Content Placeholder 2">
            <a:extLst>
              <a:ext uri="{FF2B5EF4-FFF2-40B4-BE49-F238E27FC236}">
                <a16:creationId xmlns:a16="http://schemas.microsoft.com/office/drawing/2014/main" id="{C8692D5C-8E3D-C6D8-9A57-B665279F2028}"/>
              </a:ext>
            </a:extLst>
          </p:cNvPr>
          <p:cNvSpPr>
            <a:spLocks noGrp="1"/>
          </p:cNvSpPr>
          <p:nvPr>
            <p:ph idx="1"/>
          </p:nvPr>
        </p:nvSpPr>
        <p:spPr/>
        <p:txBody>
          <a:bodyPr/>
          <a:lstStyle/>
          <a:p>
            <a:r>
              <a:rPr lang="en-US" dirty="0"/>
              <a:t>Many jobs in security list a bachelor’s degree in computer science, information technology, or a related field as a requirement. While degrees are common among professionals in the cybersecurity industry, they’re not always required.</a:t>
            </a:r>
          </a:p>
          <a:p>
            <a:r>
              <a:rPr lang="en-US" dirty="0"/>
              <a:t>Having a bachelor’s or master’s degree can often create more job opportunities, make you a more competitive candidate in the cybersecurity job market, or help you advance in your career.</a:t>
            </a:r>
          </a:p>
        </p:txBody>
      </p:sp>
    </p:spTree>
    <p:extLst>
      <p:ext uri="{BB962C8B-B14F-4D97-AF65-F5344CB8AC3E}">
        <p14:creationId xmlns:p14="http://schemas.microsoft.com/office/powerpoint/2010/main" val="2416923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891DF-74FB-014E-B799-2985168F3453}"/>
              </a:ext>
            </a:extLst>
          </p:cNvPr>
          <p:cNvSpPr>
            <a:spLocks noGrp="1"/>
          </p:cNvSpPr>
          <p:nvPr>
            <p:ph type="title"/>
          </p:nvPr>
        </p:nvSpPr>
        <p:spPr/>
        <p:txBody>
          <a:bodyPr/>
          <a:lstStyle/>
          <a:p>
            <a:r>
              <a:rPr lang="en-US" dirty="0"/>
              <a:t>Cybersecurity certifications</a:t>
            </a:r>
          </a:p>
        </p:txBody>
      </p:sp>
      <p:sp>
        <p:nvSpPr>
          <p:cNvPr id="3" name="Content Placeholder 2">
            <a:extLst>
              <a:ext uri="{FF2B5EF4-FFF2-40B4-BE49-F238E27FC236}">
                <a16:creationId xmlns:a16="http://schemas.microsoft.com/office/drawing/2014/main" id="{C8692D5C-8E3D-C6D8-9A57-B665279F2028}"/>
              </a:ext>
            </a:extLst>
          </p:cNvPr>
          <p:cNvSpPr>
            <a:spLocks noGrp="1"/>
          </p:cNvSpPr>
          <p:nvPr>
            <p:ph idx="1"/>
          </p:nvPr>
        </p:nvSpPr>
        <p:spPr/>
        <p:txBody>
          <a:bodyPr/>
          <a:lstStyle/>
          <a:p>
            <a:r>
              <a:rPr lang="en-US" dirty="0"/>
              <a:t>Typically, cybersecurity job postings may request at least one certification. You’ll find more than 300 different certifications, and the quality isn’t always the same. </a:t>
            </a:r>
          </a:p>
          <a:p>
            <a:endParaRPr lang="en-US" dirty="0"/>
          </a:p>
          <a:p>
            <a:r>
              <a:rPr lang="en-US" dirty="0"/>
              <a:t>If you’re new to cybersecurity, consider starting with a more foundational certification, like the CompTIA Security+. From there, you can begin gaining the necessary work experience to earn more advanced certifications. </a:t>
            </a:r>
          </a:p>
        </p:txBody>
      </p:sp>
    </p:spTree>
    <p:extLst>
      <p:ext uri="{BB962C8B-B14F-4D97-AF65-F5344CB8AC3E}">
        <p14:creationId xmlns:p14="http://schemas.microsoft.com/office/powerpoint/2010/main" val="2252164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891DF-74FB-014E-B799-2985168F3453}"/>
              </a:ext>
            </a:extLst>
          </p:cNvPr>
          <p:cNvSpPr>
            <a:spLocks noGrp="1"/>
          </p:cNvSpPr>
          <p:nvPr>
            <p:ph type="title"/>
          </p:nvPr>
        </p:nvSpPr>
        <p:spPr/>
        <p:txBody>
          <a:bodyPr/>
          <a:lstStyle/>
          <a:p>
            <a:r>
              <a:rPr lang="en-US" dirty="0"/>
              <a:t>In-demand cybersecurity skills</a:t>
            </a:r>
          </a:p>
        </p:txBody>
      </p:sp>
      <p:sp>
        <p:nvSpPr>
          <p:cNvPr id="3" name="Content Placeholder 2">
            <a:extLst>
              <a:ext uri="{FF2B5EF4-FFF2-40B4-BE49-F238E27FC236}">
                <a16:creationId xmlns:a16="http://schemas.microsoft.com/office/drawing/2014/main" id="{C8692D5C-8E3D-C6D8-9A57-B665279F2028}"/>
              </a:ext>
            </a:extLst>
          </p:cNvPr>
          <p:cNvSpPr>
            <a:spLocks noGrp="1"/>
          </p:cNvSpPr>
          <p:nvPr>
            <p:ph idx="1"/>
          </p:nvPr>
        </p:nvSpPr>
        <p:spPr/>
        <p:txBody>
          <a:bodyPr>
            <a:normAutofit/>
          </a:bodyPr>
          <a:lstStyle/>
          <a:p>
            <a:r>
              <a:rPr lang="en-US" dirty="0"/>
              <a:t>To prepare for a cybersecurity role, start building your technical and workplace skills through online courses, boot camps, or self-study. These skills are a good place to start:</a:t>
            </a:r>
          </a:p>
          <a:p>
            <a:pPr lvl="1">
              <a:buFont typeface="Wingdings" pitchFamily="2" charset="2"/>
              <a:buChar char="ü"/>
            </a:pPr>
            <a:r>
              <a:rPr lang="en-US" dirty="0"/>
              <a:t> Cloud Security</a:t>
            </a:r>
          </a:p>
          <a:p>
            <a:pPr lvl="1">
              <a:buFont typeface="Wingdings" pitchFamily="2" charset="2"/>
              <a:buChar char="ü"/>
            </a:pPr>
            <a:r>
              <a:rPr lang="en-US" dirty="0"/>
              <a:t>Programming (especially scripting) languages</a:t>
            </a:r>
          </a:p>
          <a:p>
            <a:pPr lvl="1">
              <a:buFont typeface="Wingdings" pitchFamily="2" charset="2"/>
              <a:buChar char="ü"/>
            </a:pPr>
            <a:r>
              <a:rPr lang="en-US" dirty="0"/>
              <a:t> Encryption</a:t>
            </a:r>
          </a:p>
          <a:p>
            <a:pPr lvl="1">
              <a:buFont typeface="Wingdings" pitchFamily="2" charset="2"/>
              <a:buChar char="ü"/>
            </a:pPr>
            <a:r>
              <a:rPr lang="en-US" dirty="0"/>
              <a:t>Risk assessment</a:t>
            </a:r>
          </a:p>
          <a:p>
            <a:pPr lvl="1">
              <a:buFont typeface="Wingdings" pitchFamily="2" charset="2"/>
              <a:buChar char="ü"/>
            </a:pPr>
            <a:r>
              <a:rPr lang="en-US" dirty="0"/>
              <a:t>Intrusion detection</a:t>
            </a:r>
          </a:p>
          <a:p>
            <a:pPr lvl="1">
              <a:buFont typeface="Wingdings" pitchFamily="2" charset="2"/>
              <a:buChar char="ü"/>
            </a:pPr>
            <a:r>
              <a:rPr lang="en-US" dirty="0"/>
              <a:t>Problem-solving</a:t>
            </a:r>
          </a:p>
          <a:p>
            <a:pPr lvl="1">
              <a:buFont typeface="Wingdings" pitchFamily="2" charset="2"/>
              <a:buChar char="ü"/>
            </a:pPr>
            <a:r>
              <a:rPr lang="en-US" dirty="0"/>
              <a:t>Analytical thinking</a:t>
            </a:r>
          </a:p>
        </p:txBody>
      </p:sp>
    </p:spTree>
    <p:extLst>
      <p:ext uri="{BB962C8B-B14F-4D97-AF65-F5344CB8AC3E}">
        <p14:creationId xmlns:p14="http://schemas.microsoft.com/office/powerpoint/2010/main" val="4176941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F891DF-74FB-014E-B799-2985168F3453}"/>
              </a:ext>
            </a:extLst>
          </p:cNvPr>
          <p:cNvSpPr>
            <a:spLocks noGrp="1"/>
          </p:cNvSpPr>
          <p:nvPr>
            <p:ph type="title"/>
          </p:nvPr>
        </p:nvSpPr>
        <p:spPr>
          <a:xfrm>
            <a:off x="695325" y="897753"/>
            <a:ext cx="3635046" cy="1575391"/>
          </a:xfrm>
        </p:spPr>
        <p:txBody>
          <a:bodyPr>
            <a:normAutofit/>
          </a:bodyPr>
          <a:lstStyle/>
          <a:p>
            <a:r>
              <a:rPr lang="en-US" dirty="0"/>
              <a:t>Red, Blue, and purple teams</a:t>
            </a:r>
          </a:p>
        </p:txBody>
      </p:sp>
      <p:cxnSp>
        <p:nvCxnSpPr>
          <p:cNvPr id="12" name="Straight Connector 1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8692D5C-8E3D-C6D8-9A57-B665279F2028}"/>
              </a:ext>
            </a:extLst>
          </p:cNvPr>
          <p:cNvSpPr>
            <a:spLocks noGrp="1"/>
          </p:cNvSpPr>
          <p:nvPr>
            <p:ph idx="1"/>
          </p:nvPr>
        </p:nvSpPr>
        <p:spPr>
          <a:xfrm>
            <a:off x="695325" y="2710035"/>
            <a:ext cx="3587668" cy="3500265"/>
          </a:xfrm>
        </p:spPr>
        <p:txBody>
          <a:bodyPr>
            <a:normAutofit/>
          </a:bodyPr>
          <a:lstStyle/>
          <a:p>
            <a:pPr>
              <a:lnSpc>
                <a:spcPct val="110000"/>
              </a:lnSpc>
            </a:pPr>
            <a:r>
              <a:rPr lang="en-US" sz="1700"/>
              <a:t>Conducting </a:t>
            </a:r>
            <a:r>
              <a:rPr lang="en-US" sz="1700" b="1"/>
              <a:t>Red team</a:t>
            </a:r>
            <a:r>
              <a:rPr lang="en-US" sz="1700"/>
              <a:t> vs. </a:t>
            </a:r>
            <a:r>
              <a:rPr lang="en-US" sz="1700" b="1"/>
              <a:t>Blue team</a:t>
            </a:r>
            <a:r>
              <a:rPr lang="en-US" sz="1700"/>
              <a:t> exercises can be an eye-opening experience. Whether they're testing an organization's cybersecurity defenses against threats or assessing the talent of security team members, such simulated attacks can be beneficial for companies of all shapes and sizes.</a:t>
            </a:r>
          </a:p>
          <a:p>
            <a:pPr>
              <a:lnSpc>
                <a:spcPct val="110000"/>
              </a:lnSpc>
            </a:pPr>
            <a:endParaRPr lang="en-US" sz="1700"/>
          </a:p>
        </p:txBody>
      </p:sp>
      <p:pic>
        <p:nvPicPr>
          <p:cNvPr id="5" name="Picture 4">
            <a:extLst>
              <a:ext uri="{FF2B5EF4-FFF2-40B4-BE49-F238E27FC236}">
                <a16:creationId xmlns:a16="http://schemas.microsoft.com/office/drawing/2014/main" id="{DF1B8E8C-8EEE-3DBB-40EA-1AF6BD770311}"/>
              </a:ext>
            </a:extLst>
          </p:cNvPr>
          <p:cNvPicPr>
            <a:picLocks noChangeAspect="1"/>
          </p:cNvPicPr>
          <p:nvPr/>
        </p:nvPicPr>
        <p:blipFill>
          <a:blip r:embed="rId2"/>
          <a:stretch>
            <a:fillRect/>
          </a:stretch>
        </p:blipFill>
        <p:spPr>
          <a:xfrm>
            <a:off x="4187311" y="414338"/>
            <a:ext cx="8004689" cy="6443651"/>
          </a:xfrm>
          <a:prstGeom prst="rect">
            <a:avLst/>
          </a:prstGeom>
        </p:spPr>
      </p:pic>
    </p:spTree>
    <p:extLst>
      <p:ext uri="{BB962C8B-B14F-4D97-AF65-F5344CB8AC3E}">
        <p14:creationId xmlns:p14="http://schemas.microsoft.com/office/powerpoint/2010/main" val="3878142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D6951-F9DC-819A-C8A2-5690D7DCB109}"/>
              </a:ext>
            </a:extLst>
          </p:cNvPr>
          <p:cNvSpPr>
            <a:spLocks noGrp="1"/>
          </p:cNvSpPr>
          <p:nvPr>
            <p:ph type="title"/>
          </p:nvPr>
        </p:nvSpPr>
        <p:spPr>
          <a:xfrm>
            <a:off x="695324" y="609601"/>
            <a:ext cx="2174875" cy="4488878"/>
          </a:xfrm>
        </p:spPr>
        <p:txBody>
          <a:bodyPr>
            <a:normAutofit/>
          </a:bodyPr>
          <a:lstStyle/>
          <a:p>
            <a:r>
              <a:rPr lang="en-US" sz="2200"/>
              <a:t>introduction</a:t>
            </a:r>
          </a:p>
        </p:txBody>
      </p:sp>
      <p:cxnSp>
        <p:nvCxnSpPr>
          <p:cNvPr id="11" name="Straight Connector 10">
            <a:extLst>
              <a:ext uri="{FF2B5EF4-FFF2-40B4-BE49-F238E27FC236}">
                <a16:creationId xmlns:a16="http://schemas.microsoft.com/office/drawing/2014/main" id="{E423DFCF-3B37-4389-873D-3308EBD44D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DA0E097-A2E6-0180-BA79-9E52D912B61C}"/>
              </a:ext>
            </a:extLst>
          </p:cNvPr>
          <p:cNvGraphicFramePr>
            <a:graphicFrameLocks noGrp="1"/>
          </p:cNvGraphicFramePr>
          <p:nvPr>
            <p:ph idx="1"/>
            <p:extLst>
              <p:ext uri="{D42A27DB-BD31-4B8C-83A1-F6EECF244321}">
                <p14:modId xmlns:p14="http://schemas.microsoft.com/office/powerpoint/2010/main" val="2348599021"/>
              </p:ext>
            </p:extLst>
          </p:nvPr>
        </p:nvGraphicFramePr>
        <p:xfrm>
          <a:off x="3987800" y="723900"/>
          <a:ext cx="7442201" cy="5400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5654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F891DF-74FB-014E-B799-2985168F3453}"/>
              </a:ext>
            </a:extLst>
          </p:cNvPr>
          <p:cNvSpPr>
            <a:spLocks noGrp="1"/>
          </p:cNvSpPr>
          <p:nvPr>
            <p:ph type="title"/>
          </p:nvPr>
        </p:nvSpPr>
        <p:spPr>
          <a:xfrm>
            <a:off x="695324" y="615918"/>
            <a:ext cx="2152103" cy="4272816"/>
          </a:xfrm>
        </p:spPr>
        <p:txBody>
          <a:bodyPr>
            <a:normAutofit/>
          </a:bodyPr>
          <a:lstStyle/>
          <a:p>
            <a:r>
              <a:rPr lang="en-US" sz="2400"/>
              <a:t>Red, Blue, and purple teams</a:t>
            </a:r>
          </a:p>
        </p:txBody>
      </p:sp>
      <p:cxnSp>
        <p:nvCxnSpPr>
          <p:cNvPr id="10" name="Straight Connector 9">
            <a:extLst>
              <a:ext uri="{FF2B5EF4-FFF2-40B4-BE49-F238E27FC236}">
                <a16:creationId xmlns:a16="http://schemas.microsoft.com/office/drawing/2014/main" id="{057DD543-A5CD-4348-8624-8B4E57DB5F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8692D5C-8E3D-C6D8-9A57-B665279F2028}"/>
              </a:ext>
            </a:extLst>
          </p:cNvPr>
          <p:cNvSpPr>
            <a:spLocks noGrp="1"/>
          </p:cNvSpPr>
          <p:nvPr>
            <p:ph idx="1"/>
          </p:nvPr>
        </p:nvSpPr>
        <p:spPr>
          <a:xfrm>
            <a:off x="3918180" y="538843"/>
            <a:ext cx="7518024" cy="5758071"/>
          </a:xfrm>
        </p:spPr>
        <p:txBody>
          <a:bodyPr>
            <a:normAutofit/>
          </a:bodyPr>
          <a:lstStyle/>
          <a:p>
            <a:pPr>
              <a:lnSpc>
                <a:spcPct val="110000"/>
              </a:lnSpc>
            </a:pPr>
            <a:r>
              <a:rPr lang="en-US" sz="2200" b="1"/>
              <a:t>Red Teams</a:t>
            </a:r>
            <a:r>
              <a:rPr lang="en-US" sz="2200"/>
              <a:t> are </a:t>
            </a:r>
            <a:r>
              <a:rPr lang="en-US" sz="2200" b="1"/>
              <a:t>internal</a:t>
            </a:r>
            <a:r>
              <a:rPr lang="en-US" sz="2200"/>
              <a:t> or </a:t>
            </a:r>
            <a:r>
              <a:rPr lang="en-US" sz="2200" b="1"/>
              <a:t>external</a:t>
            </a:r>
            <a:r>
              <a:rPr lang="en-US" sz="2200"/>
              <a:t> entities dedicated to testing the effectiveness of a security program by emulating the tools and techniques of likely attackers in the most realistic way possible. The practice is similar, but not identical to, Penetration Testing and involves the pursuit of one or more objectives—usually executed as a campaign.</a:t>
            </a:r>
          </a:p>
          <a:p>
            <a:pPr>
              <a:lnSpc>
                <a:spcPct val="110000"/>
              </a:lnSpc>
            </a:pPr>
            <a:r>
              <a:rPr lang="en-US" sz="2200"/>
              <a:t>Common red team techniques include:</a:t>
            </a:r>
          </a:p>
          <a:p>
            <a:pPr lvl="1">
              <a:lnSpc>
                <a:spcPct val="110000"/>
              </a:lnSpc>
              <a:buFont typeface="Wingdings" pitchFamily="2" charset="2"/>
              <a:buChar char="ü"/>
            </a:pPr>
            <a:r>
              <a:rPr lang="en-US" sz="2200"/>
              <a:t>penetration testing;</a:t>
            </a:r>
          </a:p>
          <a:p>
            <a:pPr lvl="1">
              <a:lnSpc>
                <a:spcPct val="110000"/>
              </a:lnSpc>
              <a:buFont typeface="Wingdings" pitchFamily="2" charset="2"/>
              <a:buChar char="ü"/>
            </a:pPr>
            <a:r>
              <a:rPr lang="en-US" sz="2200"/>
              <a:t>phishing, social engineering, and other forms of credential theft mechanisms;</a:t>
            </a:r>
          </a:p>
          <a:p>
            <a:pPr lvl="1">
              <a:lnSpc>
                <a:spcPct val="110000"/>
              </a:lnSpc>
              <a:buFont typeface="Wingdings" pitchFamily="2" charset="2"/>
              <a:buChar char="ü"/>
            </a:pPr>
            <a:r>
              <a:rPr lang="en-US" sz="2200"/>
              <a:t>port scanning; and</a:t>
            </a:r>
          </a:p>
          <a:p>
            <a:pPr lvl="1">
              <a:lnSpc>
                <a:spcPct val="110000"/>
              </a:lnSpc>
              <a:buFont typeface="Wingdings" pitchFamily="2" charset="2"/>
              <a:buChar char="ü"/>
            </a:pPr>
            <a:r>
              <a:rPr lang="en-US" sz="2200"/>
              <a:t>vulnerability scanning.</a:t>
            </a:r>
          </a:p>
          <a:p>
            <a:pPr>
              <a:lnSpc>
                <a:spcPct val="110000"/>
              </a:lnSpc>
            </a:pPr>
            <a:endParaRPr lang="en-US" sz="2200"/>
          </a:p>
          <a:p>
            <a:pPr>
              <a:lnSpc>
                <a:spcPct val="110000"/>
              </a:lnSpc>
            </a:pPr>
            <a:endParaRPr lang="en-US" sz="2200"/>
          </a:p>
        </p:txBody>
      </p:sp>
    </p:spTree>
    <p:extLst>
      <p:ext uri="{BB962C8B-B14F-4D97-AF65-F5344CB8AC3E}">
        <p14:creationId xmlns:p14="http://schemas.microsoft.com/office/powerpoint/2010/main" val="797945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F891DF-74FB-014E-B799-2985168F3453}"/>
              </a:ext>
            </a:extLst>
          </p:cNvPr>
          <p:cNvSpPr>
            <a:spLocks noGrp="1"/>
          </p:cNvSpPr>
          <p:nvPr>
            <p:ph type="title"/>
          </p:nvPr>
        </p:nvSpPr>
        <p:spPr>
          <a:xfrm>
            <a:off x="711273" y="559063"/>
            <a:ext cx="3396420" cy="5256025"/>
          </a:xfrm>
        </p:spPr>
        <p:txBody>
          <a:bodyPr>
            <a:normAutofit/>
          </a:bodyPr>
          <a:lstStyle/>
          <a:p>
            <a:r>
              <a:rPr lang="en-US" dirty="0"/>
              <a:t>Red, Blue, and purple teams</a:t>
            </a:r>
          </a:p>
        </p:txBody>
      </p:sp>
      <p:cxnSp>
        <p:nvCxnSpPr>
          <p:cNvPr id="10" name="Straight Connector 9">
            <a:extLst>
              <a:ext uri="{FF2B5EF4-FFF2-40B4-BE49-F238E27FC236}">
                <a16:creationId xmlns:a16="http://schemas.microsoft.com/office/drawing/2014/main" id="{0AFF0B6C-73E2-4B40-9280-938C14922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68629" y="723900"/>
            <a:ext cx="15948" cy="5450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8692D5C-8E3D-C6D8-9A57-B665279F2028}"/>
              </a:ext>
            </a:extLst>
          </p:cNvPr>
          <p:cNvSpPr>
            <a:spLocks noGrp="1"/>
          </p:cNvSpPr>
          <p:nvPr>
            <p:ph idx="1"/>
          </p:nvPr>
        </p:nvSpPr>
        <p:spPr>
          <a:xfrm>
            <a:off x="5582891" y="622249"/>
            <a:ext cx="5809009" cy="5639712"/>
          </a:xfrm>
        </p:spPr>
        <p:txBody>
          <a:bodyPr>
            <a:normAutofit/>
          </a:bodyPr>
          <a:lstStyle/>
          <a:p>
            <a:r>
              <a:rPr lang="en-US" b="1"/>
              <a:t>Blue Teams</a:t>
            </a:r>
            <a:r>
              <a:rPr lang="en-US" b="1" dirty="0"/>
              <a:t> </a:t>
            </a:r>
            <a:r>
              <a:rPr lang="en-US" dirty="0"/>
              <a:t>refer to the </a:t>
            </a:r>
            <a:r>
              <a:rPr lang="en-US" b="1"/>
              <a:t>internal</a:t>
            </a:r>
            <a:r>
              <a:rPr lang="en-US" dirty="0"/>
              <a:t> security team that defends against both real attackers and Red Teams. Blue Teams should be distinguished from standard security teams in most organizations, as most security operations teams do not have a mentality of constant vigilance against attack, which is the mission and perspective of a true Blue Team.</a:t>
            </a:r>
          </a:p>
        </p:txBody>
      </p:sp>
    </p:spTree>
    <p:extLst>
      <p:ext uri="{BB962C8B-B14F-4D97-AF65-F5344CB8AC3E}">
        <p14:creationId xmlns:p14="http://schemas.microsoft.com/office/powerpoint/2010/main" val="2661373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F891DF-74FB-014E-B799-2985168F3453}"/>
              </a:ext>
            </a:extLst>
          </p:cNvPr>
          <p:cNvSpPr>
            <a:spLocks noGrp="1"/>
          </p:cNvSpPr>
          <p:nvPr>
            <p:ph type="title"/>
          </p:nvPr>
        </p:nvSpPr>
        <p:spPr>
          <a:xfrm>
            <a:off x="711273" y="559063"/>
            <a:ext cx="3396420" cy="5256025"/>
          </a:xfrm>
        </p:spPr>
        <p:txBody>
          <a:bodyPr>
            <a:normAutofit/>
          </a:bodyPr>
          <a:lstStyle/>
          <a:p>
            <a:r>
              <a:rPr lang="en-US" dirty="0"/>
              <a:t>Red, Blue, and purple teams</a:t>
            </a:r>
          </a:p>
        </p:txBody>
      </p:sp>
      <p:cxnSp>
        <p:nvCxnSpPr>
          <p:cNvPr id="10" name="Straight Connector 9">
            <a:extLst>
              <a:ext uri="{FF2B5EF4-FFF2-40B4-BE49-F238E27FC236}">
                <a16:creationId xmlns:a16="http://schemas.microsoft.com/office/drawing/2014/main" id="{0AFF0B6C-73E2-4B40-9280-938C14922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68629" y="723900"/>
            <a:ext cx="15948" cy="5450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8692D5C-8E3D-C6D8-9A57-B665279F2028}"/>
              </a:ext>
            </a:extLst>
          </p:cNvPr>
          <p:cNvSpPr>
            <a:spLocks noGrp="1"/>
          </p:cNvSpPr>
          <p:nvPr>
            <p:ph idx="1"/>
          </p:nvPr>
        </p:nvSpPr>
        <p:spPr>
          <a:xfrm>
            <a:off x="5582891" y="622249"/>
            <a:ext cx="5809009" cy="5639712"/>
          </a:xfrm>
        </p:spPr>
        <p:txBody>
          <a:bodyPr>
            <a:normAutofit/>
          </a:bodyPr>
          <a:lstStyle/>
          <a:p>
            <a:r>
              <a:rPr lang="en-US" b="1"/>
              <a:t>Purple Teams</a:t>
            </a:r>
            <a:r>
              <a:rPr lang="en-US" dirty="0"/>
              <a:t> exist to ensure and maximize the effectiveness of the Red and Blue teams. They do this by integrating the defensive tactics and controls from the Blue Team with the threats and vulnerabilities found by the Red Team into a single narrative that maximizes both. Calling the purple team a "team" is a bit misleading. The purple team is, in fact, </a:t>
            </a:r>
            <a:r>
              <a:rPr lang="en-US" b="1"/>
              <a:t>not a</a:t>
            </a:r>
            <a:r>
              <a:rPr lang="en-US" dirty="0"/>
              <a:t> </a:t>
            </a:r>
            <a:r>
              <a:rPr lang="en-US" b="1"/>
              <a:t>standalone team</a:t>
            </a:r>
            <a:r>
              <a:rPr lang="en-US" dirty="0"/>
              <a:t> but a mix of blue and red team members.</a:t>
            </a:r>
          </a:p>
        </p:txBody>
      </p:sp>
    </p:spTree>
    <p:extLst>
      <p:ext uri="{BB962C8B-B14F-4D97-AF65-F5344CB8AC3E}">
        <p14:creationId xmlns:p14="http://schemas.microsoft.com/office/powerpoint/2010/main" val="351364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9BDAE9-5085-7E8C-F731-DFC3C5C72138}"/>
              </a:ext>
            </a:extLst>
          </p:cNvPr>
          <p:cNvSpPr>
            <a:spLocks noGrp="1"/>
          </p:cNvSpPr>
          <p:nvPr>
            <p:ph type="title"/>
          </p:nvPr>
        </p:nvSpPr>
        <p:spPr>
          <a:xfrm>
            <a:off x="700635" y="922096"/>
            <a:ext cx="10691265" cy="864072"/>
          </a:xfrm>
        </p:spPr>
        <p:txBody>
          <a:bodyPr>
            <a:normAutofit/>
          </a:bodyPr>
          <a:lstStyle/>
          <a:p>
            <a:r>
              <a:rPr lang="en-US" b="1" dirty="0"/>
              <a:t>Networking tips</a:t>
            </a:r>
            <a:endParaRPr lang="en-US" dirty="0"/>
          </a:p>
        </p:txBody>
      </p:sp>
      <p:cxnSp>
        <p:nvCxnSpPr>
          <p:cNvPr id="12" name="Straight Connector 11">
            <a:extLst>
              <a:ext uri="{FF2B5EF4-FFF2-40B4-BE49-F238E27FC236}">
                <a16:creationId xmlns:a16="http://schemas.microsoft.com/office/drawing/2014/main" id="{5EF1A8C6-8F60-4EF2-B4D7-A5A5E94F69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phic 6" descr="Connections">
            <a:extLst>
              <a:ext uri="{FF2B5EF4-FFF2-40B4-BE49-F238E27FC236}">
                <a16:creationId xmlns:a16="http://schemas.microsoft.com/office/drawing/2014/main" id="{25D1973D-B7D2-F2FB-09B9-960B1374B5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0099" y="2130573"/>
            <a:ext cx="3398089" cy="3398089"/>
          </a:xfrm>
          <a:prstGeom prst="rect">
            <a:avLst/>
          </a:prstGeom>
        </p:spPr>
      </p:pic>
      <p:sp>
        <p:nvSpPr>
          <p:cNvPr id="3" name="Content Placeholder 2">
            <a:extLst>
              <a:ext uri="{FF2B5EF4-FFF2-40B4-BE49-F238E27FC236}">
                <a16:creationId xmlns:a16="http://schemas.microsoft.com/office/drawing/2014/main" id="{2B0B34F7-51B8-2F78-316E-C0BDA969730B}"/>
              </a:ext>
            </a:extLst>
          </p:cNvPr>
          <p:cNvSpPr>
            <a:spLocks noGrp="1"/>
          </p:cNvSpPr>
          <p:nvPr>
            <p:ph idx="1"/>
          </p:nvPr>
        </p:nvSpPr>
        <p:spPr>
          <a:xfrm>
            <a:off x="4797971" y="1906418"/>
            <a:ext cx="6693941" cy="3923165"/>
          </a:xfrm>
        </p:spPr>
        <p:txBody>
          <a:bodyPr>
            <a:normAutofit/>
          </a:bodyPr>
          <a:lstStyle/>
          <a:p>
            <a:r>
              <a:rPr lang="en-US" dirty="0"/>
              <a:t>When starting a new career path, it's helpful to network with industry professionals to learn more about the field and to create mutually beneficial relationships.</a:t>
            </a:r>
          </a:p>
        </p:txBody>
      </p:sp>
      <p:cxnSp>
        <p:nvCxnSpPr>
          <p:cNvPr id="14" name="Straight Connector 13">
            <a:extLst>
              <a:ext uri="{FF2B5EF4-FFF2-40B4-BE49-F238E27FC236}">
                <a16:creationId xmlns:a16="http://schemas.microsoft.com/office/drawing/2014/main" id="{FD9760AA-CA3F-4C65-B688-B44307731F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889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9BDAE9-5085-7E8C-F731-DFC3C5C72138}"/>
              </a:ext>
            </a:extLst>
          </p:cNvPr>
          <p:cNvSpPr>
            <a:spLocks noGrp="1"/>
          </p:cNvSpPr>
          <p:nvPr>
            <p:ph type="title"/>
          </p:nvPr>
        </p:nvSpPr>
        <p:spPr>
          <a:xfrm>
            <a:off x="800102" y="960594"/>
            <a:ext cx="5828114" cy="4936812"/>
          </a:xfrm>
        </p:spPr>
        <p:txBody>
          <a:bodyPr vert="horz" lIns="91440" tIns="45720" rIns="91440" bIns="45720" rtlCol="0" anchor="ctr">
            <a:normAutofit/>
          </a:bodyPr>
          <a:lstStyle/>
          <a:p>
            <a:pPr algn="r"/>
            <a:r>
              <a:rPr lang="en-US" sz="5400" b="1"/>
              <a:t>The end</a:t>
            </a:r>
            <a:endParaRPr lang="en-US" sz="5400"/>
          </a:p>
        </p:txBody>
      </p:sp>
      <p:sp>
        <p:nvSpPr>
          <p:cNvPr id="3" name="Content Placeholder 2">
            <a:extLst>
              <a:ext uri="{FF2B5EF4-FFF2-40B4-BE49-F238E27FC236}">
                <a16:creationId xmlns:a16="http://schemas.microsoft.com/office/drawing/2014/main" id="{2B0B34F7-51B8-2F78-316E-C0BDA969730B}"/>
              </a:ext>
            </a:extLst>
          </p:cNvPr>
          <p:cNvSpPr>
            <a:spLocks noGrp="1"/>
          </p:cNvSpPr>
          <p:nvPr>
            <p:ph idx="1"/>
          </p:nvPr>
        </p:nvSpPr>
        <p:spPr>
          <a:xfrm>
            <a:off x="8002185" y="1390650"/>
            <a:ext cx="3019423" cy="4076700"/>
          </a:xfrm>
        </p:spPr>
        <p:txBody>
          <a:bodyPr vert="horz" lIns="91440" tIns="45720" rIns="91440" bIns="45720" rtlCol="0" anchor="ctr">
            <a:normAutofit/>
          </a:bodyPr>
          <a:lstStyle/>
          <a:p>
            <a:pPr marL="0" indent="0">
              <a:buNone/>
            </a:pPr>
            <a:r>
              <a:rPr lang="en-US"/>
              <a:t>Thank you for listening</a:t>
            </a:r>
          </a:p>
        </p:txBody>
      </p:sp>
      <p:cxnSp>
        <p:nvCxnSpPr>
          <p:cNvPr id="14" name="Straight Connector 13">
            <a:extLst>
              <a:ext uri="{FF2B5EF4-FFF2-40B4-BE49-F238E27FC236}">
                <a16:creationId xmlns:a16="http://schemas.microsoft.com/office/drawing/2014/main" id="{9CA98CE3-81A7-4FFE-A047-9AA65998D8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315200" y="1733549"/>
            <a:ext cx="0" cy="3390901"/>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640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F8AD2-AB49-DAB1-44E7-38911A303EEC}"/>
              </a:ext>
            </a:extLst>
          </p:cNvPr>
          <p:cNvSpPr>
            <a:spLocks noGrp="1"/>
          </p:cNvSpPr>
          <p:nvPr>
            <p:ph type="title"/>
          </p:nvPr>
        </p:nvSpPr>
        <p:spPr>
          <a:xfrm>
            <a:off x="695324" y="609601"/>
            <a:ext cx="2174875" cy="4488878"/>
          </a:xfrm>
        </p:spPr>
        <p:txBody>
          <a:bodyPr>
            <a:normAutofit/>
          </a:bodyPr>
          <a:lstStyle/>
          <a:p>
            <a:r>
              <a:rPr lang="en-US" sz="2200"/>
              <a:t>entry-level cybersecurity jobs </a:t>
            </a:r>
          </a:p>
        </p:txBody>
      </p:sp>
      <p:cxnSp>
        <p:nvCxnSpPr>
          <p:cNvPr id="11" name="Straight Connector 10">
            <a:extLst>
              <a:ext uri="{FF2B5EF4-FFF2-40B4-BE49-F238E27FC236}">
                <a16:creationId xmlns:a16="http://schemas.microsoft.com/office/drawing/2014/main" id="{E423DFCF-3B37-4389-873D-3308EBD44D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F7CA654-99E5-EDC8-496A-38657655C3F6}"/>
              </a:ext>
            </a:extLst>
          </p:cNvPr>
          <p:cNvGraphicFramePr>
            <a:graphicFrameLocks noGrp="1"/>
          </p:cNvGraphicFramePr>
          <p:nvPr>
            <p:ph idx="1"/>
            <p:extLst>
              <p:ext uri="{D42A27DB-BD31-4B8C-83A1-F6EECF244321}">
                <p14:modId xmlns:p14="http://schemas.microsoft.com/office/powerpoint/2010/main" val="271145520"/>
              </p:ext>
            </p:extLst>
          </p:nvPr>
        </p:nvGraphicFramePr>
        <p:xfrm>
          <a:off x="3987800" y="723900"/>
          <a:ext cx="7442201" cy="5400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7252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F8AD2-AB49-DAB1-44E7-38911A303EEC}"/>
              </a:ext>
            </a:extLst>
          </p:cNvPr>
          <p:cNvSpPr>
            <a:spLocks noGrp="1"/>
          </p:cNvSpPr>
          <p:nvPr>
            <p:ph type="title"/>
          </p:nvPr>
        </p:nvSpPr>
        <p:spPr>
          <a:xfrm>
            <a:off x="711273" y="559063"/>
            <a:ext cx="3396420" cy="5256025"/>
          </a:xfrm>
        </p:spPr>
        <p:txBody>
          <a:bodyPr>
            <a:normAutofit/>
          </a:bodyPr>
          <a:lstStyle/>
          <a:p>
            <a:r>
              <a:rPr lang="en-US" sz="3400"/>
              <a:t>entry-level cybersecurity jobs </a:t>
            </a:r>
          </a:p>
        </p:txBody>
      </p:sp>
      <p:cxnSp>
        <p:nvCxnSpPr>
          <p:cNvPr id="10" name="Straight Connector 9">
            <a:extLst>
              <a:ext uri="{FF2B5EF4-FFF2-40B4-BE49-F238E27FC236}">
                <a16:creationId xmlns:a16="http://schemas.microsoft.com/office/drawing/2014/main" id="{0AFF0B6C-73E2-4B40-9280-938C14922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68629" y="723900"/>
            <a:ext cx="15948" cy="5450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0BD7D3-3413-471B-6870-A0A366D3A2CB}"/>
              </a:ext>
            </a:extLst>
          </p:cNvPr>
          <p:cNvSpPr>
            <a:spLocks noGrp="1"/>
          </p:cNvSpPr>
          <p:nvPr>
            <p:ph idx="1"/>
          </p:nvPr>
        </p:nvSpPr>
        <p:spPr>
          <a:xfrm>
            <a:off x="5582891" y="622249"/>
            <a:ext cx="5809009" cy="5639712"/>
          </a:xfrm>
        </p:spPr>
        <p:txBody>
          <a:bodyPr>
            <a:normAutofit/>
          </a:bodyPr>
          <a:lstStyle/>
          <a:p>
            <a:pPr>
              <a:lnSpc>
                <a:spcPct val="110000"/>
              </a:lnSpc>
            </a:pPr>
            <a:r>
              <a:rPr lang="en-US" sz="1700" b="1" dirty="0"/>
              <a:t>Information Security Analyst </a:t>
            </a:r>
            <a:r>
              <a:rPr lang="en-US" sz="1700" dirty="0"/>
              <a:t>(Average salary: $</a:t>
            </a:r>
            <a:r>
              <a:rPr lang="en-US" sz="1700" b="1" dirty="0"/>
              <a:t>89,795</a:t>
            </a:r>
            <a:r>
              <a:rPr lang="en-US" sz="1700" dirty="0"/>
              <a:t>) </a:t>
            </a:r>
          </a:p>
          <a:p>
            <a:pPr lvl="1">
              <a:lnSpc>
                <a:spcPct val="110000"/>
              </a:lnSpc>
            </a:pPr>
            <a:r>
              <a:rPr lang="en-US" sz="1700" dirty="0"/>
              <a:t>Feeder role: Network or systems administrator </a:t>
            </a:r>
          </a:p>
          <a:p>
            <a:pPr lvl="1">
              <a:lnSpc>
                <a:spcPct val="110000"/>
              </a:lnSpc>
            </a:pPr>
            <a:r>
              <a:rPr lang="en-US" sz="1700" dirty="0"/>
              <a:t>As an information security analyst, you help protect an organization’s computer networks and systems by:</a:t>
            </a:r>
          </a:p>
          <a:p>
            <a:pPr lvl="2">
              <a:lnSpc>
                <a:spcPct val="110000"/>
              </a:lnSpc>
              <a:buFont typeface="Wingdings" pitchFamily="2" charset="2"/>
              <a:buChar char="ü"/>
            </a:pPr>
            <a:r>
              <a:rPr lang="en-US" sz="1700" dirty="0"/>
              <a:t> Monitoring networks for security breaches</a:t>
            </a:r>
          </a:p>
          <a:p>
            <a:pPr lvl="2">
              <a:lnSpc>
                <a:spcPct val="110000"/>
              </a:lnSpc>
              <a:buFont typeface="Wingdings" pitchFamily="2" charset="2"/>
              <a:buChar char="ü"/>
            </a:pPr>
            <a:r>
              <a:rPr lang="en-US" sz="1700" dirty="0"/>
              <a:t>Investigating, documenting, and reporting security breaches</a:t>
            </a:r>
          </a:p>
          <a:p>
            <a:pPr lvl="2">
              <a:lnSpc>
                <a:spcPct val="110000"/>
              </a:lnSpc>
              <a:buFont typeface="Wingdings" pitchFamily="2" charset="2"/>
              <a:buChar char="ü"/>
            </a:pPr>
            <a:r>
              <a:rPr lang="en-US" sz="1700" dirty="0"/>
              <a:t>Researching IT security trends</a:t>
            </a:r>
          </a:p>
          <a:p>
            <a:pPr lvl="2">
              <a:lnSpc>
                <a:spcPct val="110000"/>
              </a:lnSpc>
              <a:buFont typeface="Wingdings" pitchFamily="2" charset="2"/>
              <a:buChar char="ü"/>
            </a:pPr>
            <a:r>
              <a:rPr lang="en-US" sz="1700" dirty="0"/>
              <a:t>Helping computer users with security products and procedures</a:t>
            </a:r>
          </a:p>
          <a:p>
            <a:pPr lvl="2">
              <a:lnSpc>
                <a:spcPct val="110000"/>
              </a:lnSpc>
              <a:buFont typeface="Wingdings" pitchFamily="2" charset="2"/>
              <a:buChar char="ü"/>
            </a:pPr>
            <a:r>
              <a:rPr lang="en-US" sz="1700" dirty="0"/>
              <a:t>Developing strategies to help their organization remain secure.</a:t>
            </a:r>
          </a:p>
          <a:p>
            <a:pPr lvl="1">
              <a:lnSpc>
                <a:spcPct val="110000"/>
              </a:lnSpc>
            </a:pPr>
            <a:endParaRPr lang="en-US" sz="1700" dirty="0"/>
          </a:p>
          <a:p>
            <a:pPr lvl="1">
              <a:lnSpc>
                <a:spcPct val="110000"/>
              </a:lnSpc>
            </a:pPr>
            <a:endParaRPr lang="en-US" sz="1700" dirty="0"/>
          </a:p>
        </p:txBody>
      </p:sp>
    </p:spTree>
    <p:extLst>
      <p:ext uri="{BB962C8B-B14F-4D97-AF65-F5344CB8AC3E}">
        <p14:creationId xmlns:p14="http://schemas.microsoft.com/office/powerpoint/2010/main" val="114204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F8AD2-AB49-DAB1-44E7-38911A303EEC}"/>
              </a:ext>
            </a:extLst>
          </p:cNvPr>
          <p:cNvSpPr>
            <a:spLocks noGrp="1"/>
          </p:cNvSpPr>
          <p:nvPr>
            <p:ph type="title"/>
          </p:nvPr>
        </p:nvSpPr>
        <p:spPr>
          <a:xfrm>
            <a:off x="711273" y="559063"/>
            <a:ext cx="3396420" cy="5256025"/>
          </a:xfrm>
        </p:spPr>
        <p:txBody>
          <a:bodyPr>
            <a:normAutofit/>
          </a:bodyPr>
          <a:lstStyle/>
          <a:p>
            <a:r>
              <a:rPr lang="en-US" sz="3400"/>
              <a:t>entry-level cybersecurity jobs </a:t>
            </a:r>
          </a:p>
        </p:txBody>
      </p:sp>
      <p:cxnSp>
        <p:nvCxnSpPr>
          <p:cNvPr id="10" name="Straight Connector 9">
            <a:extLst>
              <a:ext uri="{FF2B5EF4-FFF2-40B4-BE49-F238E27FC236}">
                <a16:creationId xmlns:a16="http://schemas.microsoft.com/office/drawing/2014/main" id="{0AFF0B6C-73E2-4B40-9280-938C14922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68629" y="723900"/>
            <a:ext cx="15948" cy="54500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0BD7D3-3413-471B-6870-A0A366D3A2CB}"/>
              </a:ext>
            </a:extLst>
          </p:cNvPr>
          <p:cNvSpPr>
            <a:spLocks noGrp="1"/>
          </p:cNvSpPr>
          <p:nvPr>
            <p:ph idx="1"/>
          </p:nvPr>
        </p:nvSpPr>
        <p:spPr>
          <a:xfrm>
            <a:off x="5582891" y="622249"/>
            <a:ext cx="5809009" cy="5639712"/>
          </a:xfrm>
        </p:spPr>
        <p:txBody>
          <a:bodyPr>
            <a:normAutofit/>
          </a:bodyPr>
          <a:lstStyle/>
          <a:p>
            <a:r>
              <a:rPr lang="en-US" b="1" dirty="0"/>
              <a:t>Information Security Analyst</a:t>
            </a:r>
            <a:endParaRPr lang="en-US" dirty="0"/>
          </a:p>
          <a:p>
            <a:pPr lvl="1"/>
            <a:r>
              <a:rPr lang="en-US" b="1" dirty="0"/>
              <a:t>Common Certifications</a:t>
            </a:r>
            <a:r>
              <a:rPr lang="en-US" dirty="0"/>
              <a:t>: </a:t>
            </a:r>
          </a:p>
          <a:p>
            <a:pPr lvl="2"/>
            <a:r>
              <a:rPr lang="en-US" dirty="0"/>
              <a:t>CompTIA Security+, </a:t>
            </a:r>
          </a:p>
          <a:p>
            <a:pPr lvl="2"/>
            <a:r>
              <a:rPr lang="en-US" dirty="0"/>
              <a:t>GIAC Certified Intrusion Analyst (GCIA), </a:t>
            </a:r>
          </a:p>
          <a:p>
            <a:pPr lvl="2"/>
            <a:r>
              <a:rPr lang="en-US" dirty="0"/>
              <a:t>GIAC Certified Incident Handler (GCIH)</a:t>
            </a:r>
          </a:p>
          <a:p>
            <a:pPr lvl="1"/>
            <a:r>
              <a:rPr lang="en-US" b="1" dirty="0"/>
              <a:t>Related job titles</a:t>
            </a:r>
            <a:r>
              <a:rPr lang="en-US" dirty="0"/>
              <a:t>: Cybersecurity analyst, IT security analyst</a:t>
            </a:r>
          </a:p>
          <a:p>
            <a:pPr lvl="1"/>
            <a:endParaRPr lang="en-US" dirty="0"/>
          </a:p>
        </p:txBody>
      </p:sp>
    </p:spTree>
    <p:extLst>
      <p:ext uri="{BB962C8B-B14F-4D97-AF65-F5344CB8AC3E}">
        <p14:creationId xmlns:p14="http://schemas.microsoft.com/office/powerpoint/2010/main" val="1921867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F8AD2-AB49-DAB1-44E7-38911A303EEC}"/>
              </a:ext>
            </a:extLst>
          </p:cNvPr>
          <p:cNvSpPr>
            <a:spLocks noGrp="1"/>
          </p:cNvSpPr>
          <p:nvPr>
            <p:ph type="title"/>
          </p:nvPr>
        </p:nvSpPr>
        <p:spPr>
          <a:xfrm>
            <a:off x="717482" y="908957"/>
            <a:ext cx="3819375" cy="3352767"/>
          </a:xfrm>
        </p:spPr>
        <p:txBody>
          <a:bodyPr>
            <a:normAutofit/>
          </a:bodyPr>
          <a:lstStyle/>
          <a:p>
            <a:r>
              <a:rPr lang="en-US"/>
              <a:t>entry-level cybersecurity jobs </a:t>
            </a:r>
            <a:endParaRPr lang="en-US" dirty="0"/>
          </a:p>
        </p:txBody>
      </p:sp>
      <p:cxnSp>
        <p:nvCxnSpPr>
          <p:cNvPr id="13" name="Straight Connector 9">
            <a:extLst>
              <a:ext uri="{FF2B5EF4-FFF2-40B4-BE49-F238E27FC236}">
                <a16:creationId xmlns:a16="http://schemas.microsoft.com/office/drawing/2014/main" id="{8230C0A8-3E5C-476B-A64B-4D4FDE8D5A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0BD7D3-3413-471B-6870-A0A366D3A2CB}"/>
              </a:ext>
            </a:extLst>
          </p:cNvPr>
          <p:cNvSpPr>
            <a:spLocks noGrp="1"/>
          </p:cNvSpPr>
          <p:nvPr>
            <p:ph idx="1"/>
          </p:nvPr>
        </p:nvSpPr>
        <p:spPr>
          <a:xfrm>
            <a:off x="4770990" y="908957"/>
            <a:ext cx="6620910" cy="5223325"/>
          </a:xfrm>
        </p:spPr>
        <p:txBody>
          <a:bodyPr>
            <a:normAutofit/>
          </a:bodyPr>
          <a:lstStyle/>
          <a:p>
            <a:pPr>
              <a:lnSpc>
                <a:spcPct val="110000"/>
              </a:lnSpc>
            </a:pPr>
            <a:r>
              <a:rPr lang="en-US" b="1" dirty="0"/>
              <a:t>Information Security Specialist (</a:t>
            </a:r>
            <a:r>
              <a:rPr lang="en-US" dirty="0"/>
              <a:t>Average salary</a:t>
            </a:r>
            <a:r>
              <a:rPr lang="en-US" b="1" dirty="0"/>
              <a:t>: $93,885)</a:t>
            </a:r>
          </a:p>
          <a:p>
            <a:pPr lvl="1">
              <a:lnSpc>
                <a:spcPct val="110000"/>
              </a:lnSpc>
            </a:pPr>
            <a:r>
              <a:rPr lang="en-US" dirty="0"/>
              <a:t>Feeder role: Networking, IT support, systems engineering</a:t>
            </a:r>
            <a:endParaRPr lang="en-US" b="1" dirty="0"/>
          </a:p>
          <a:p>
            <a:pPr lvl="1">
              <a:lnSpc>
                <a:spcPct val="110000"/>
              </a:lnSpc>
            </a:pPr>
            <a:r>
              <a:rPr lang="en-US" dirty="0"/>
              <a:t>In this role, you’re the company’s point person for security, ensuring that data remains secure against unauthorized access and cyberattacks. Responsibilities for security specialists vary from organization to organization but may include:</a:t>
            </a:r>
            <a:endParaRPr lang="en-US" b="1" dirty="0"/>
          </a:p>
          <a:p>
            <a:pPr lvl="2">
              <a:lnSpc>
                <a:spcPct val="110000"/>
              </a:lnSpc>
              <a:buFont typeface="Wingdings" pitchFamily="2" charset="2"/>
              <a:buChar char="ü"/>
            </a:pPr>
            <a:r>
              <a:rPr lang="en-US" dirty="0"/>
              <a:t> Testing and maintaining firewalls and antivirus software</a:t>
            </a:r>
          </a:p>
          <a:p>
            <a:pPr lvl="2">
              <a:lnSpc>
                <a:spcPct val="110000"/>
              </a:lnSpc>
              <a:buFont typeface="Wingdings" pitchFamily="2" charset="2"/>
              <a:buChar char="ü"/>
            </a:pPr>
            <a:r>
              <a:rPr lang="en-US" dirty="0"/>
              <a:t>Implementing security training</a:t>
            </a:r>
          </a:p>
          <a:p>
            <a:pPr lvl="2">
              <a:lnSpc>
                <a:spcPct val="110000"/>
              </a:lnSpc>
              <a:buFont typeface="Wingdings" pitchFamily="2" charset="2"/>
              <a:buChar char="ü"/>
            </a:pPr>
            <a:r>
              <a:rPr lang="en-US" dirty="0"/>
              <a:t>Researching new security risks</a:t>
            </a:r>
          </a:p>
          <a:p>
            <a:pPr lvl="2">
              <a:lnSpc>
                <a:spcPct val="110000"/>
              </a:lnSpc>
              <a:buFont typeface="Wingdings" pitchFamily="2" charset="2"/>
              <a:buChar char="ü"/>
            </a:pPr>
            <a:r>
              <a:rPr lang="en-US" dirty="0"/>
              <a:t>Suggesting improvements for security weaknesses</a:t>
            </a:r>
          </a:p>
          <a:p>
            <a:pPr lvl="1">
              <a:lnSpc>
                <a:spcPct val="110000"/>
              </a:lnSpc>
            </a:pPr>
            <a:endParaRPr lang="en-US" dirty="0"/>
          </a:p>
        </p:txBody>
      </p:sp>
    </p:spTree>
    <p:extLst>
      <p:ext uri="{BB962C8B-B14F-4D97-AF65-F5344CB8AC3E}">
        <p14:creationId xmlns:p14="http://schemas.microsoft.com/office/powerpoint/2010/main" val="1756804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F8AD2-AB49-DAB1-44E7-38911A303EEC}"/>
              </a:ext>
            </a:extLst>
          </p:cNvPr>
          <p:cNvSpPr>
            <a:spLocks noGrp="1"/>
          </p:cNvSpPr>
          <p:nvPr>
            <p:ph type="title"/>
          </p:nvPr>
        </p:nvSpPr>
        <p:spPr>
          <a:xfrm>
            <a:off x="717482" y="908957"/>
            <a:ext cx="3819375" cy="3352767"/>
          </a:xfrm>
        </p:spPr>
        <p:txBody>
          <a:bodyPr>
            <a:normAutofit/>
          </a:bodyPr>
          <a:lstStyle/>
          <a:p>
            <a:r>
              <a:rPr lang="en-US" dirty="0"/>
              <a:t>entry-level cybersecurity jobs </a:t>
            </a:r>
          </a:p>
        </p:txBody>
      </p:sp>
      <p:cxnSp>
        <p:nvCxnSpPr>
          <p:cNvPr id="10" name="Straight Connector 9">
            <a:extLst>
              <a:ext uri="{FF2B5EF4-FFF2-40B4-BE49-F238E27FC236}">
                <a16:creationId xmlns:a16="http://schemas.microsoft.com/office/drawing/2014/main" id="{8230C0A8-3E5C-476B-A64B-4D4FDE8D5A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0BD7D3-3413-471B-6870-A0A366D3A2CB}"/>
              </a:ext>
            </a:extLst>
          </p:cNvPr>
          <p:cNvSpPr>
            <a:spLocks noGrp="1"/>
          </p:cNvSpPr>
          <p:nvPr>
            <p:ph idx="1"/>
          </p:nvPr>
        </p:nvSpPr>
        <p:spPr>
          <a:xfrm>
            <a:off x="4770990" y="908957"/>
            <a:ext cx="6620910" cy="5223325"/>
          </a:xfrm>
        </p:spPr>
        <p:txBody>
          <a:bodyPr>
            <a:normAutofit/>
          </a:bodyPr>
          <a:lstStyle/>
          <a:p>
            <a:r>
              <a:rPr lang="en-US" b="1" dirty="0"/>
              <a:t>Information Security Specialist</a:t>
            </a:r>
          </a:p>
          <a:p>
            <a:pPr lvl="1"/>
            <a:r>
              <a:rPr lang="en-US" dirty="0"/>
              <a:t>Common certifications: </a:t>
            </a:r>
          </a:p>
          <a:p>
            <a:pPr lvl="2">
              <a:buFont typeface="Wingdings" pitchFamily="2" charset="2"/>
              <a:buChar char="ü"/>
            </a:pPr>
            <a:r>
              <a:rPr lang="en-US" dirty="0"/>
              <a:t>CompTIA Security+, </a:t>
            </a:r>
          </a:p>
          <a:p>
            <a:pPr lvl="2">
              <a:buFont typeface="Wingdings" pitchFamily="2" charset="2"/>
              <a:buChar char="ü"/>
            </a:pPr>
            <a:r>
              <a:rPr lang="en-US" dirty="0"/>
              <a:t>Systems Security Certified Practitioner (SSCP), </a:t>
            </a:r>
          </a:p>
          <a:p>
            <a:pPr lvl="2">
              <a:buFont typeface="Wingdings" pitchFamily="2" charset="2"/>
              <a:buChar char="ü"/>
            </a:pPr>
            <a:r>
              <a:rPr lang="en-US" dirty="0"/>
              <a:t>GIAC Security Essentials (GSEC)</a:t>
            </a:r>
          </a:p>
          <a:p>
            <a:pPr lvl="1"/>
            <a:r>
              <a:rPr lang="en-US" dirty="0"/>
              <a:t>Related job titles: </a:t>
            </a:r>
          </a:p>
          <a:p>
            <a:pPr lvl="2">
              <a:buFont typeface="Wingdings" pitchFamily="2" charset="2"/>
              <a:buChar char="ü"/>
            </a:pPr>
            <a:r>
              <a:rPr lang="en-US" dirty="0"/>
              <a:t>Cybersecurity Specialist, </a:t>
            </a:r>
          </a:p>
          <a:p>
            <a:pPr lvl="2">
              <a:buFont typeface="Wingdings" pitchFamily="2" charset="2"/>
              <a:buChar char="ü"/>
            </a:pPr>
            <a:r>
              <a:rPr lang="en-US" dirty="0"/>
              <a:t>Information Security Specialist</a:t>
            </a:r>
          </a:p>
        </p:txBody>
      </p:sp>
    </p:spTree>
    <p:extLst>
      <p:ext uri="{BB962C8B-B14F-4D97-AF65-F5344CB8AC3E}">
        <p14:creationId xmlns:p14="http://schemas.microsoft.com/office/powerpoint/2010/main" val="2243898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F8AD2-AB49-DAB1-44E7-38911A303EEC}"/>
              </a:ext>
            </a:extLst>
          </p:cNvPr>
          <p:cNvSpPr>
            <a:spLocks noGrp="1"/>
          </p:cNvSpPr>
          <p:nvPr>
            <p:ph type="title"/>
          </p:nvPr>
        </p:nvSpPr>
        <p:spPr>
          <a:xfrm>
            <a:off x="717482" y="908957"/>
            <a:ext cx="3819375" cy="3352767"/>
          </a:xfrm>
        </p:spPr>
        <p:txBody>
          <a:bodyPr>
            <a:normAutofit/>
          </a:bodyPr>
          <a:lstStyle/>
          <a:p>
            <a:r>
              <a:rPr lang="en-US" dirty="0"/>
              <a:t>entry-level cybersecurity jobs </a:t>
            </a:r>
          </a:p>
        </p:txBody>
      </p:sp>
      <p:cxnSp>
        <p:nvCxnSpPr>
          <p:cNvPr id="10" name="Straight Connector 9">
            <a:extLst>
              <a:ext uri="{FF2B5EF4-FFF2-40B4-BE49-F238E27FC236}">
                <a16:creationId xmlns:a16="http://schemas.microsoft.com/office/drawing/2014/main" id="{8230C0A8-3E5C-476B-A64B-4D4FDE8D5A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0BD7D3-3413-471B-6870-A0A366D3A2CB}"/>
              </a:ext>
            </a:extLst>
          </p:cNvPr>
          <p:cNvSpPr>
            <a:spLocks noGrp="1"/>
          </p:cNvSpPr>
          <p:nvPr>
            <p:ph idx="1"/>
          </p:nvPr>
        </p:nvSpPr>
        <p:spPr>
          <a:xfrm>
            <a:off x="4770990" y="908957"/>
            <a:ext cx="6620910" cy="5223325"/>
          </a:xfrm>
        </p:spPr>
        <p:txBody>
          <a:bodyPr>
            <a:normAutofit/>
          </a:bodyPr>
          <a:lstStyle/>
          <a:p>
            <a:pPr>
              <a:lnSpc>
                <a:spcPct val="110000"/>
              </a:lnSpc>
            </a:pPr>
            <a:r>
              <a:rPr lang="en-US" sz="1500" b="1" dirty="0"/>
              <a:t>Digital Forensic Examiner (</a:t>
            </a:r>
            <a:r>
              <a:rPr lang="en-US" sz="1500" dirty="0"/>
              <a:t>Average salary</a:t>
            </a:r>
            <a:r>
              <a:rPr lang="en-US" sz="1500" b="1" dirty="0"/>
              <a:t>: $92,565)</a:t>
            </a:r>
          </a:p>
          <a:p>
            <a:pPr lvl="1">
              <a:lnSpc>
                <a:spcPct val="110000"/>
              </a:lnSpc>
            </a:pPr>
            <a:r>
              <a:rPr lang="en-US" sz="1500" dirty="0"/>
              <a:t>Feeder role: IT Support, Risk Analyst</a:t>
            </a:r>
          </a:p>
          <a:p>
            <a:pPr lvl="1">
              <a:lnSpc>
                <a:spcPct val="110000"/>
              </a:lnSpc>
            </a:pPr>
            <a:r>
              <a:rPr lang="en-US" sz="1500" dirty="0"/>
              <a:t>If you enjoy seeking clues to solve a puzzle, this role might be for you. Digital forensic investigators retrieve information from computers and other digital devices to discover how an unauthorized person accessed a system or to gather evidence for legal purposes. Day-to-day tasks might include:</a:t>
            </a:r>
          </a:p>
          <a:p>
            <a:pPr lvl="2">
              <a:lnSpc>
                <a:spcPct val="110000"/>
              </a:lnSpc>
              <a:buFont typeface="Wingdings" pitchFamily="2" charset="2"/>
              <a:buChar char="ü"/>
            </a:pPr>
            <a:r>
              <a:rPr lang="en-US" sz="1500" dirty="0"/>
              <a:t> Collecting, preserving, and analyzing digital evidence</a:t>
            </a:r>
          </a:p>
          <a:p>
            <a:pPr lvl="2">
              <a:lnSpc>
                <a:spcPct val="110000"/>
              </a:lnSpc>
              <a:buFont typeface="Wingdings" pitchFamily="2" charset="2"/>
              <a:buChar char="ü"/>
            </a:pPr>
            <a:r>
              <a:rPr lang="en-US" sz="1500" dirty="0"/>
              <a:t>Recovering data from erased or damaged hard drives</a:t>
            </a:r>
          </a:p>
          <a:p>
            <a:pPr lvl="2">
              <a:lnSpc>
                <a:spcPct val="110000"/>
              </a:lnSpc>
              <a:buFont typeface="Wingdings" pitchFamily="2" charset="2"/>
              <a:buChar char="ü"/>
            </a:pPr>
            <a:r>
              <a:rPr lang="en-US" sz="1500" dirty="0"/>
              <a:t>Documenting the data retrieval process and maintaining chain of custody</a:t>
            </a:r>
          </a:p>
          <a:p>
            <a:pPr lvl="2">
              <a:lnSpc>
                <a:spcPct val="110000"/>
              </a:lnSpc>
              <a:buFont typeface="Wingdings" pitchFamily="2" charset="2"/>
              <a:buChar char="ü"/>
            </a:pPr>
            <a:r>
              <a:rPr lang="en-US" sz="1500" dirty="0"/>
              <a:t>Assisting law enforcement in criminal investigations</a:t>
            </a:r>
          </a:p>
          <a:p>
            <a:pPr lvl="2">
              <a:lnSpc>
                <a:spcPct val="110000"/>
              </a:lnSpc>
              <a:buFont typeface="Wingdings" pitchFamily="2" charset="2"/>
              <a:buChar char="ü"/>
            </a:pPr>
            <a:r>
              <a:rPr lang="en-US" sz="1500" dirty="0"/>
              <a:t>Providing expert testimony in court proceedings</a:t>
            </a:r>
          </a:p>
        </p:txBody>
      </p:sp>
    </p:spTree>
    <p:extLst>
      <p:ext uri="{BB962C8B-B14F-4D97-AF65-F5344CB8AC3E}">
        <p14:creationId xmlns:p14="http://schemas.microsoft.com/office/powerpoint/2010/main" val="706389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F8AD2-AB49-DAB1-44E7-38911A303EEC}"/>
              </a:ext>
            </a:extLst>
          </p:cNvPr>
          <p:cNvSpPr>
            <a:spLocks noGrp="1"/>
          </p:cNvSpPr>
          <p:nvPr>
            <p:ph type="title"/>
          </p:nvPr>
        </p:nvSpPr>
        <p:spPr>
          <a:xfrm>
            <a:off x="717482" y="908957"/>
            <a:ext cx="3819375" cy="3352767"/>
          </a:xfrm>
        </p:spPr>
        <p:txBody>
          <a:bodyPr>
            <a:normAutofit/>
          </a:bodyPr>
          <a:lstStyle/>
          <a:p>
            <a:r>
              <a:rPr lang="en-US" dirty="0"/>
              <a:t>entry-level cybersecurity jobs </a:t>
            </a:r>
          </a:p>
        </p:txBody>
      </p:sp>
      <p:cxnSp>
        <p:nvCxnSpPr>
          <p:cNvPr id="10" name="Straight Connector 9">
            <a:extLst>
              <a:ext uri="{FF2B5EF4-FFF2-40B4-BE49-F238E27FC236}">
                <a16:creationId xmlns:a16="http://schemas.microsoft.com/office/drawing/2014/main" id="{8230C0A8-3E5C-476B-A64B-4D4FDE8D5A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0BD7D3-3413-471B-6870-A0A366D3A2CB}"/>
              </a:ext>
            </a:extLst>
          </p:cNvPr>
          <p:cNvSpPr>
            <a:spLocks noGrp="1"/>
          </p:cNvSpPr>
          <p:nvPr>
            <p:ph idx="1"/>
          </p:nvPr>
        </p:nvSpPr>
        <p:spPr>
          <a:xfrm>
            <a:off x="4770990" y="908957"/>
            <a:ext cx="6620910" cy="5223325"/>
          </a:xfrm>
        </p:spPr>
        <p:txBody>
          <a:bodyPr>
            <a:normAutofit/>
          </a:bodyPr>
          <a:lstStyle/>
          <a:p>
            <a:r>
              <a:rPr lang="en-US" b="1" dirty="0"/>
              <a:t>Digital forensic examiner</a:t>
            </a:r>
          </a:p>
          <a:p>
            <a:pPr lvl="1"/>
            <a:r>
              <a:rPr lang="en-US" dirty="0"/>
              <a:t>Common certifications: </a:t>
            </a:r>
          </a:p>
          <a:p>
            <a:pPr lvl="2">
              <a:buFont typeface="Wingdings" pitchFamily="2" charset="2"/>
              <a:buChar char="ü"/>
            </a:pPr>
            <a:r>
              <a:rPr lang="en-US" dirty="0"/>
              <a:t>GIAC Certified Forensic Analyst, </a:t>
            </a:r>
          </a:p>
          <a:p>
            <a:pPr lvl="2">
              <a:buFont typeface="Wingdings" pitchFamily="2" charset="2"/>
              <a:buChar char="ü"/>
            </a:pPr>
            <a:r>
              <a:rPr lang="en-US" dirty="0"/>
              <a:t>EnCase Certified Examiner (</a:t>
            </a:r>
            <a:r>
              <a:rPr lang="en-US" dirty="0" err="1"/>
              <a:t>EnCE</a:t>
            </a:r>
            <a:r>
              <a:rPr lang="en-US" dirty="0"/>
              <a:t>), </a:t>
            </a:r>
          </a:p>
          <a:p>
            <a:pPr lvl="2">
              <a:buFont typeface="Wingdings" pitchFamily="2" charset="2"/>
              <a:buChar char="ü"/>
            </a:pPr>
            <a:r>
              <a:rPr lang="en-US" dirty="0"/>
              <a:t>Access Data Certified Examiner (ACE)</a:t>
            </a:r>
          </a:p>
          <a:p>
            <a:pPr lvl="1"/>
            <a:endParaRPr lang="en-US" dirty="0"/>
          </a:p>
          <a:p>
            <a:pPr lvl="1"/>
            <a:r>
              <a:rPr lang="en-US" dirty="0"/>
              <a:t>Related job titles: Computer forensic specialist, cyber forensic specialist, digital forensics analyst</a:t>
            </a:r>
          </a:p>
        </p:txBody>
      </p:sp>
    </p:spTree>
    <p:extLst>
      <p:ext uri="{BB962C8B-B14F-4D97-AF65-F5344CB8AC3E}">
        <p14:creationId xmlns:p14="http://schemas.microsoft.com/office/powerpoint/2010/main" val="4087955861"/>
      </p:ext>
    </p:extLst>
  </p:cSld>
  <p:clrMapOvr>
    <a:masterClrMapping/>
  </p:clrMapOvr>
</p:sld>
</file>

<file path=ppt/theme/theme1.xml><?xml version="1.0" encoding="utf-8"?>
<a:theme xmlns:a="http://schemas.openxmlformats.org/drawingml/2006/main" name="ChronicleVTI">
  <a:themeElements>
    <a:clrScheme name="AnalogousFromLightSeedRightStep">
      <a:dk1>
        <a:srgbClr val="000000"/>
      </a:dk1>
      <a:lt1>
        <a:srgbClr val="FFFFFF"/>
      </a:lt1>
      <a:dk2>
        <a:srgbClr val="243141"/>
      </a:dk2>
      <a:lt2>
        <a:srgbClr val="E8E2E4"/>
      </a:lt2>
      <a:accent1>
        <a:srgbClr val="80AA9F"/>
      </a:accent1>
      <a:accent2>
        <a:srgbClr val="7AAAB2"/>
      </a:accent2>
      <a:accent3>
        <a:srgbClr val="8CA3C1"/>
      </a:accent3>
      <a:accent4>
        <a:srgbClr val="7F80BA"/>
      </a:accent4>
      <a:accent5>
        <a:srgbClr val="A996C6"/>
      </a:accent5>
      <a:accent6>
        <a:srgbClr val="AF7FBA"/>
      </a:accent6>
      <a:hlink>
        <a:srgbClr val="AE697C"/>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4464</TotalTime>
  <Words>1533</Words>
  <Application>Microsoft Macintosh PowerPoint</Application>
  <PresentationFormat>Widescreen</PresentationFormat>
  <Paragraphs>146</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Calisto MT</vt:lpstr>
      <vt:lpstr>Univers Condensed</vt:lpstr>
      <vt:lpstr>Wingdings</vt:lpstr>
      <vt:lpstr>ChronicleVTI</vt:lpstr>
      <vt:lpstr>Cyber Security Career Opportunities</vt:lpstr>
      <vt:lpstr>introduction</vt:lpstr>
      <vt:lpstr>entry-level cybersecurity jobs </vt:lpstr>
      <vt:lpstr>entry-level cybersecurity jobs </vt:lpstr>
      <vt:lpstr>entry-level cybersecurity jobs </vt:lpstr>
      <vt:lpstr>entry-level cybersecurity jobs </vt:lpstr>
      <vt:lpstr>entry-level cybersecurity jobs </vt:lpstr>
      <vt:lpstr>entry-level cybersecurity jobs </vt:lpstr>
      <vt:lpstr>entry-level cybersecurity jobs </vt:lpstr>
      <vt:lpstr>Moving up: mid-level and advanced cybersecurity jobs</vt:lpstr>
      <vt:lpstr>Moving up: mid-level and advanced cybersecurity jobs</vt:lpstr>
      <vt:lpstr>Moving up: mid-level and advanced cybersecurity jobs</vt:lpstr>
      <vt:lpstr>Moving up: mid-level and advanced cybersecurity jobs</vt:lpstr>
      <vt:lpstr>Moving up: mid-level and advanced cybersecurity jobs</vt:lpstr>
      <vt:lpstr>How to get a job in cybersecurity?</vt:lpstr>
      <vt:lpstr>Educational requirements</vt:lpstr>
      <vt:lpstr>Cybersecurity certifications</vt:lpstr>
      <vt:lpstr>In-demand cybersecurity skills</vt:lpstr>
      <vt:lpstr>Red, Blue, and purple teams</vt:lpstr>
      <vt:lpstr>Red, Blue, and purple teams</vt:lpstr>
      <vt:lpstr>Red, Blue, and purple teams</vt:lpstr>
      <vt:lpstr>Red, Blue, and purple teams</vt:lpstr>
      <vt:lpstr>Networking tips</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Security Career Opportunities </dc:title>
  <dc:creator>Mohamed Ali</dc:creator>
  <cp:lastModifiedBy>Mohamed Ali</cp:lastModifiedBy>
  <cp:revision>24</cp:revision>
  <dcterms:created xsi:type="dcterms:W3CDTF">2023-03-12T07:30:11Z</dcterms:created>
  <dcterms:modified xsi:type="dcterms:W3CDTF">2023-03-15T11:14:28Z</dcterms:modified>
</cp:coreProperties>
</file>