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94" r:id="rId2"/>
    <p:sldId id="260" r:id="rId3"/>
    <p:sldId id="272" r:id="rId4"/>
    <p:sldId id="310" r:id="rId5"/>
    <p:sldId id="311" r:id="rId6"/>
    <p:sldId id="312" r:id="rId7"/>
    <p:sldId id="315" r:id="rId8"/>
    <p:sldId id="313" r:id="rId9"/>
    <p:sldId id="308" r:id="rId10"/>
    <p:sldId id="314" r:id="rId11"/>
    <p:sldId id="316" r:id="rId12"/>
    <p:sldId id="317" r:id="rId13"/>
    <p:sldId id="318" r:id="rId14"/>
    <p:sldId id="319" r:id="rId15"/>
    <p:sldId id="320" r:id="rId16"/>
    <p:sldId id="321" r:id="rId17"/>
    <p:sldId id="322" r:id="rId18"/>
    <p:sldId id="323" r:id="rId19"/>
    <p:sldId id="324" r:id="rId20"/>
    <p:sldId id="327" r:id="rId21"/>
    <p:sldId id="328" r:id="rId22"/>
    <p:sldId id="329" r:id="rId23"/>
    <p:sldId id="330" r:id="rId24"/>
    <p:sldId id="331" r:id="rId25"/>
    <p:sldId id="332" r:id="rId26"/>
    <p:sldId id="336" r:id="rId27"/>
    <p:sldId id="333" r:id="rId28"/>
    <p:sldId id="334" r:id="rId29"/>
    <p:sldId id="335" r:id="rId30"/>
    <p:sldId id="325" r:id="rId31"/>
    <p:sldId id="326" r:id="rId32"/>
    <p:sldId id="302" r:id="rId33"/>
    <p:sldId id="273" r:id="rId34"/>
    <p:sldId id="274" r:id="rId35"/>
    <p:sldId id="275" r:id="rId36"/>
    <p:sldId id="281" r:id="rId37"/>
    <p:sldId id="282" r:id="rId38"/>
    <p:sldId id="283" r:id="rId39"/>
    <p:sldId id="268" r:id="rId40"/>
    <p:sldId id="284" r:id="rId41"/>
    <p:sldId id="292" r:id="rId42"/>
    <p:sldId id="261"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p:restoredTop sz="94648"/>
  </p:normalViewPr>
  <p:slideViewPr>
    <p:cSldViewPr snapToGrid="0" snapToObjects="1">
      <p:cViewPr varScale="1">
        <p:scale>
          <a:sx n="91" d="100"/>
          <a:sy n="91" d="100"/>
        </p:scale>
        <p:origin x="216"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9.svg"/><Relationship Id="rId9" Type="http://schemas.openxmlformats.org/officeDocument/2006/relationships/image" Target="../media/image38.png"/></Relationships>
</file>

<file path=ppt/diagrams/_rels/data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49.sv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9.svg"/><Relationship Id="rId9" Type="http://schemas.openxmlformats.org/officeDocument/2006/relationships/image" Target="../media/image38.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4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3F135-6BCC-44F5-BDDA-B970B8FD4B39}"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E7F657B5-71BA-463E-9914-AB02A05C2BBA}">
      <dgm:prSet/>
      <dgm:spPr/>
      <dgm:t>
        <a:bodyPr/>
        <a:lstStyle/>
        <a:p>
          <a:r>
            <a:rPr lang="en-US"/>
            <a:t>Risk assessment, </a:t>
          </a:r>
        </a:p>
      </dgm:t>
    </dgm:pt>
    <dgm:pt modelId="{F300218E-AF38-4E27-8216-F616E4FB5648}" type="parTrans" cxnId="{76694824-76AB-4D46-A7AC-1BA4434477D6}">
      <dgm:prSet/>
      <dgm:spPr/>
      <dgm:t>
        <a:bodyPr/>
        <a:lstStyle/>
        <a:p>
          <a:endParaRPr lang="en-US"/>
        </a:p>
      </dgm:t>
    </dgm:pt>
    <dgm:pt modelId="{634A7193-E1C2-4E48-9063-C25F38957A87}" type="sibTrans" cxnId="{76694824-76AB-4D46-A7AC-1BA4434477D6}">
      <dgm:prSet/>
      <dgm:spPr/>
      <dgm:t>
        <a:bodyPr/>
        <a:lstStyle/>
        <a:p>
          <a:endParaRPr lang="en-US"/>
        </a:p>
      </dgm:t>
    </dgm:pt>
    <dgm:pt modelId="{6FE79948-96F9-483D-BAC8-380BE2611E17}">
      <dgm:prSet/>
      <dgm:spPr/>
      <dgm:t>
        <a:bodyPr/>
        <a:lstStyle/>
        <a:p>
          <a:r>
            <a:rPr lang="en-US"/>
            <a:t>Vulnerability assessment, and </a:t>
          </a:r>
        </a:p>
      </dgm:t>
    </dgm:pt>
    <dgm:pt modelId="{AB6337D3-4B17-43DE-9CBE-FE48C81D3A46}" type="parTrans" cxnId="{4BDA8C2A-B2DD-4FC4-B1CC-85CDAC57C0A4}">
      <dgm:prSet/>
      <dgm:spPr/>
      <dgm:t>
        <a:bodyPr/>
        <a:lstStyle/>
        <a:p>
          <a:endParaRPr lang="en-US"/>
        </a:p>
      </dgm:t>
    </dgm:pt>
    <dgm:pt modelId="{34D859F7-A387-4FD0-949F-EE12462CCD1D}" type="sibTrans" cxnId="{4BDA8C2A-B2DD-4FC4-B1CC-85CDAC57C0A4}">
      <dgm:prSet/>
      <dgm:spPr/>
      <dgm:t>
        <a:bodyPr/>
        <a:lstStyle/>
        <a:p>
          <a:endParaRPr lang="en-US"/>
        </a:p>
      </dgm:t>
    </dgm:pt>
    <dgm:pt modelId="{C75E0C6E-306D-4269-8E91-EEE2E3B37C6E}">
      <dgm:prSet/>
      <dgm:spPr/>
      <dgm:t>
        <a:bodyPr/>
        <a:lstStyle/>
        <a:p>
          <a:r>
            <a:rPr lang="en-US"/>
            <a:t>Penetration testing </a:t>
          </a:r>
        </a:p>
      </dgm:t>
    </dgm:pt>
    <dgm:pt modelId="{2493AB4A-93FF-4E79-8405-F2E979C55923}" type="parTrans" cxnId="{4789BD06-B94E-4B51-BBFF-1D7E40FF3A65}">
      <dgm:prSet/>
      <dgm:spPr/>
      <dgm:t>
        <a:bodyPr/>
        <a:lstStyle/>
        <a:p>
          <a:endParaRPr lang="en-US"/>
        </a:p>
      </dgm:t>
    </dgm:pt>
    <dgm:pt modelId="{1581FE0D-D2FF-4FD9-977C-C6068CE7E192}" type="sibTrans" cxnId="{4789BD06-B94E-4B51-BBFF-1D7E40FF3A65}">
      <dgm:prSet/>
      <dgm:spPr/>
      <dgm:t>
        <a:bodyPr/>
        <a:lstStyle/>
        <a:p>
          <a:endParaRPr lang="en-US"/>
        </a:p>
      </dgm:t>
    </dgm:pt>
    <dgm:pt modelId="{5BC9ED1F-A433-8248-A7DF-874508A859C9}" type="pres">
      <dgm:prSet presAssocID="{E4F3F135-6BCC-44F5-BDDA-B970B8FD4B39}" presName="linear" presStyleCnt="0">
        <dgm:presLayoutVars>
          <dgm:dir/>
          <dgm:animLvl val="lvl"/>
          <dgm:resizeHandles val="exact"/>
        </dgm:presLayoutVars>
      </dgm:prSet>
      <dgm:spPr/>
    </dgm:pt>
    <dgm:pt modelId="{1D901ED2-AF8A-DF43-BC51-930C1153A20C}" type="pres">
      <dgm:prSet presAssocID="{E7F657B5-71BA-463E-9914-AB02A05C2BBA}" presName="parentLin" presStyleCnt="0"/>
      <dgm:spPr/>
    </dgm:pt>
    <dgm:pt modelId="{6823AF28-9110-6844-AB94-08281774CB53}" type="pres">
      <dgm:prSet presAssocID="{E7F657B5-71BA-463E-9914-AB02A05C2BBA}" presName="parentLeftMargin" presStyleLbl="node1" presStyleIdx="0" presStyleCnt="3"/>
      <dgm:spPr/>
    </dgm:pt>
    <dgm:pt modelId="{210DE447-BF6E-EB47-9621-D70ED8CE919A}" type="pres">
      <dgm:prSet presAssocID="{E7F657B5-71BA-463E-9914-AB02A05C2BBA}" presName="parentText" presStyleLbl="node1" presStyleIdx="0" presStyleCnt="3">
        <dgm:presLayoutVars>
          <dgm:chMax val="0"/>
          <dgm:bulletEnabled val="1"/>
        </dgm:presLayoutVars>
      </dgm:prSet>
      <dgm:spPr/>
    </dgm:pt>
    <dgm:pt modelId="{5FF56273-48F3-F241-991E-C547714EBA07}" type="pres">
      <dgm:prSet presAssocID="{E7F657B5-71BA-463E-9914-AB02A05C2BBA}" presName="negativeSpace" presStyleCnt="0"/>
      <dgm:spPr/>
    </dgm:pt>
    <dgm:pt modelId="{8640A8A3-8D0B-5B41-A48B-538CE6F5E195}" type="pres">
      <dgm:prSet presAssocID="{E7F657B5-71BA-463E-9914-AB02A05C2BBA}" presName="childText" presStyleLbl="conFgAcc1" presStyleIdx="0" presStyleCnt="3">
        <dgm:presLayoutVars>
          <dgm:bulletEnabled val="1"/>
        </dgm:presLayoutVars>
      </dgm:prSet>
      <dgm:spPr/>
    </dgm:pt>
    <dgm:pt modelId="{92742243-370A-DE41-8A0E-1EDE7D492F8F}" type="pres">
      <dgm:prSet presAssocID="{634A7193-E1C2-4E48-9063-C25F38957A87}" presName="spaceBetweenRectangles" presStyleCnt="0"/>
      <dgm:spPr/>
    </dgm:pt>
    <dgm:pt modelId="{3F2B4CF5-C5FC-0641-8D29-F1E7B1AA682C}" type="pres">
      <dgm:prSet presAssocID="{6FE79948-96F9-483D-BAC8-380BE2611E17}" presName="parentLin" presStyleCnt="0"/>
      <dgm:spPr/>
    </dgm:pt>
    <dgm:pt modelId="{86BF091B-6BEF-BF4F-BC6B-72ACF7F05677}" type="pres">
      <dgm:prSet presAssocID="{6FE79948-96F9-483D-BAC8-380BE2611E17}" presName="parentLeftMargin" presStyleLbl="node1" presStyleIdx="0" presStyleCnt="3"/>
      <dgm:spPr/>
    </dgm:pt>
    <dgm:pt modelId="{09F7052A-06FE-4242-AE60-B97995A8C83F}" type="pres">
      <dgm:prSet presAssocID="{6FE79948-96F9-483D-BAC8-380BE2611E17}" presName="parentText" presStyleLbl="node1" presStyleIdx="1" presStyleCnt="3">
        <dgm:presLayoutVars>
          <dgm:chMax val="0"/>
          <dgm:bulletEnabled val="1"/>
        </dgm:presLayoutVars>
      </dgm:prSet>
      <dgm:spPr/>
    </dgm:pt>
    <dgm:pt modelId="{ECBC81AD-2A27-5F4E-8D0B-0EABD758EBC9}" type="pres">
      <dgm:prSet presAssocID="{6FE79948-96F9-483D-BAC8-380BE2611E17}" presName="negativeSpace" presStyleCnt="0"/>
      <dgm:spPr/>
    </dgm:pt>
    <dgm:pt modelId="{9F8AA8B0-02FB-C947-92F2-5023F43D61AF}" type="pres">
      <dgm:prSet presAssocID="{6FE79948-96F9-483D-BAC8-380BE2611E17}" presName="childText" presStyleLbl="conFgAcc1" presStyleIdx="1" presStyleCnt="3">
        <dgm:presLayoutVars>
          <dgm:bulletEnabled val="1"/>
        </dgm:presLayoutVars>
      </dgm:prSet>
      <dgm:spPr/>
    </dgm:pt>
    <dgm:pt modelId="{7F3C29CB-4490-6C4C-B404-EA43E9148A0B}" type="pres">
      <dgm:prSet presAssocID="{34D859F7-A387-4FD0-949F-EE12462CCD1D}" presName="spaceBetweenRectangles" presStyleCnt="0"/>
      <dgm:spPr/>
    </dgm:pt>
    <dgm:pt modelId="{C762164E-D6F7-BE42-B1E3-4D999B64A90D}" type="pres">
      <dgm:prSet presAssocID="{C75E0C6E-306D-4269-8E91-EEE2E3B37C6E}" presName="parentLin" presStyleCnt="0"/>
      <dgm:spPr/>
    </dgm:pt>
    <dgm:pt modelId="{43AD9035-A552-F84C-BB35-13CF7D06C02F}" type="pres">
      <dgm:prSet presAssocID="{C75E0C6E-306D-4269-8E91-EEE2E3B37C6E}" presName="parentLeftMargin" presStyleLbl="node1" presStyleIdx="1" presStyleCnt="3"/>
      <dgm:spPr/>
    </dgm:pt>
    <dgm:pt modelId="{4AEE759E-F01F-3440-B367-BE0D7BAE5655}" type="pres">
      <dgm:prSet presAssocID="{C75E0C6E-306D-4269-8E91-EEE2E3B37C6E}" presName="parentText" presStyleLbl="node1" presStyleIdx="2" presStyleCnt="3">
        <dgm:presLayoutVars>
          <dgm:chMax val="0"/>
          <dgm:bulletEnabled val="1"/>
        </dgm:presLayoutVars>
      </dgm:prSet>
      <dgm:spPr/>
    </dgm:pt>
    <dgm:pt modelId="{E258B843-90B1-D047-B078-4F83A1C86E4C}" type="pres">
      <dgm:prSet presAssocID="{C75E0C6E-306D-4269-8E91-EEE2E3B37C6E}" presName="negativeSpace" presStyleCnt="0"/>
      <dgm:spPr/>
    </dgm:pt>
    <dgm:pt modelId="{5A3C28EC-D801-9F44-A9C4-1E0ABDEDF1F0}" type="pres">
      <dgm:prSet presAssocID="{C75E0C6E-306D-4269-8E91-EEE2E3B37C6E}" presName="childText" presStyleLbl="conFgAcc1" presStyleIdx="2" presStyleCnt="3">
        <dgm:presLayoutVars>
          <dgm:bulletEnabled val="1"/>
        </dgm:presLayoutVars>
      </dgm:prSet>
      <dgm:spPr/>
    </dgm:pt>
  </dgm:ptLst>
  <dgm:cxnLst>
    <dgm:cxn modelId="{4789BD06-B94E-4B51-BBFF-1D7E40FF3A65}" srcId="{E4F3F135-6BCC-44F5-BDDA-B970B8FD4B39}" destId="{C75E0C6E-306D-4269-8E91-EEE2E3B37C6E}" srcOrd="2" destOrd="0" parTransId="{2493AB4A-93FF-4E79-8405-F2E979C55923}" sibTransId="{1581FE0D-D2FF-4FD9-977C-C6068CE7E192}"/>
    <dgm:cxn modelId="{76694824-76AB-4D46-A7AC-1BA4434477D6}" srcId="{E4F3F135-6BCC-44F5-BDDA-B970B8FD4B39}" destId="{E7F657B5-71BA-463E-9914-AB02A05C2BBA}" srcOrd="0" destOrd="0" parTransId="{F300218E-AF38-4E27-8216-F616E4FB5648}" sibTransId="{634A7193-E1C2-4E48-9063-C25F38957A87}"/>
    <dgm:cxn modelId="{4BDA8C2A-B2DD-4FC4-B1CC-85CDAC57C0A4}" srcId="{E4F3F135-6BCC-44F5-BDDA-B970B8FD4B39}" destId="{6FE79948-96F9-483D-BAC8-380BE2611E17}" srcOrd="1" destOrd="0" parTransId="{AB6337D3-4B17-43DE-9CBE-FE48C81D3A46}" sibTransId="{34D859F7-A387-4FD0-949F-EE12462CCD1D}"/>
    <dgm:cxn modelId="{0B589A30-B951-9B42-97E0-81C41CC62A8F}" type="presOf" srcId="{E7F657B5-71BA-463E-9914-AB02A05C2BBA}" destId="{210DE447-BF6E-EB47-9621-D70ED8CE919A}" srcOrd="1" destOrd="0" presId="urn:microsoft.com/office/officeart/2005/8/layout/list1"/>
    <dgm:cxn modelId="{06E5267C-2E86-8D41-9A3C-E2DAB7C5AEEF}" type="presOf" srcId="{C75E0C6E-306D-4269-8E91-EEE2E3B37C6E}" destId="{43AD9035-A552-F84C-BB35-13CF7D06C02F}" srcOrd="0" destOrd="0" presId="urn:microsoft.com/office/officeart/2005/8/layout/list1"/>
    <dgm:cxn modelId="{1C1EE0BA-49F8-0F4F-9F3B-251A61B3D0BA}" type="presOf" srcId="{C75E0C6E-306D-4269-8E91-EEE2E3B37C6E}" destId="{4AEE759E-F01F-3440-B367-BE0D7BAE5655}" srcOrd="1" destOrd="0" presId="urn:microsoft.com/office/officeart/2005/8/layout/list1"/>
    <dgm:cxn modelId="{8A60D1CF-0ABB-A340-8DC4-3D34E9ECC761}" type="presOf" srcId="{E7F657B5-71BA-463E-9914-AB02A05C2BBA}" destId="{6823AF28-9110-6844-AB94-08281774CB53}" srcOrd="0" destOrd="0" presId="urn:microsoft.com/office/officeart/2005/8/layout/list1"/>
    <dgm:cxn modelId="{910646DD-1FC3-E949-AEB8-5F09401B0380}" type="presOf" srcId="{6FE79948-96F9-483D-BAC8-380BE2611E17}" destId="{09F7052A-06FE-4242-AE60-B97995A8C83F}" srcOrd="1" destOrd="0" presId="urn:microsoft.com/office/officeart/2005/8/layout/list1"/>
    <dgm:cxn modelId="{B2E3FFDF-BEBE-314E-9298-F7A4F09FE4AE}" type="presOf" srcId="{6FE79948-96F9-483D-BAC8-380BE2611E17}" destId="{86BF091B-6BEF-BF4F-BC6B-72ACF7F05677}" srcOrd="0" destOrd="0" presId="urn:microsoft.com/office/officeart/2005/8/layout/list1"/>
    <dgm:cxn modelId="{9DFF09EC-54CE-3B4F-8390-3938733BA044}" type="presOf" srcId="{E4F3F135-6BCC-44F5-BDDA-B970B8FD4B39}" destId="{5BC9ED1F-A433-8248-A7DF-874508A859C9}" srcOrd="0" destOrd="0" presId="urn:microsoft.com/office/officeart/2005/8/layout/list1"/>
    <dgm:cxn modelId="{00023DD4-E2D3-0348-8EA6-C503A473DD9B}" type="presParOf" srcId="{5BC9ED1F-A433-8248-A7DF-874508A859C9}" destId="{1D901ED2-AF8A-DF43-BC51-930C1153A20C}" srcOrd="0" destOrd="0" presId="urn:microsoft.com/office/officeart/2005/8/layout/list1"/>
    <dgm:cxn modelId="{51A95E18-E373-B444-A49B-7460A739F235}" type="presParOf" srcId="{1D901ED2-AF8A-DF43-BC51-930C1153A20C}" destId="{6823AF28-9110-6844-AB94-08281774CB53}" srcOrd="0" destOrd="0" presId="urn:microsoft.com/office/officeart/2005/8/layout/list1"/>
    <dgm:cxn modelId="{526BCF6D-EC28-0244-8E3E-811ABE4E9B0C}" type="presParOf" srcId="{1D901ED2-AF8A-DF43-BC51-930C1153A20C}" destId="{210DE447-BF6E-EB47-9621-D70ED8CE919A}" srcOrd="1" destOrd="0" presId="urn:microsoft.com/office/officeart/2005/8/layout/list1"/>
    <dgm:cxn modelId="{AEE4623B-47D1-2A49-AABE-10D905BAEEEE}" type="presParOf" srcId="{5BC9ED1F-A433-8248-A7DF-874508A859C9}" destId="{5FF56273-48F3-F241-991E-C547714EBA07}" srcOrd="1" destOrd="0" presId="urn:microsoft.com/office/officeart/2005/8/layout/list1"/>
    <dgm:cxn modelId="{0A3400F3-F55A-964C-8872-DD451827AFD9}" type="presParOf" srcId="{5BC9ED1F-A433-8248-A7DF-874508A859C9}" destId="{8640A8A3-8D0B-5B41-A48B-538CE6F5E195}" srcOrd="2" destOrd="0" presId="urn:microsoft.com/office/officeart/2005/8/layout/list1"/>
    <dgm:cxn modelId="{5A2AB18E-AAC2-A645-A684-846979012C85}" type="presParOf" srcId="{5BC9ED1F-A433-8248-A7DF-874508A859C9}" destId="{92742243-370A-DE41-8A0E-1EDE7D492F8F}" srcOrd="3" destOrd="0" presId="urn:microsoft.com/office/officeart/2005/8/layout/list1"/>
    <dgm:cxn modelId="{C297C627-9EBD-EA48-875B-AA043C9B4427}" type="presParOf" srcId="{5BC9ED1F-A433-8248-A7DF-874508A859C9}" destId="{3F2B4CF5-C5FC-0641-8D29-F1E7B1AA682C}" srcOrd="4" destOrd="0" presId="urn:microsoft.com/office/officeart/2005/8/layout/list1"/>
    <dgm:cxn modelId="{B5933F11-5433-2E42-84B0-2AA8AE43A992}" type="presParOf" srcId="{3F2B4CF5-C5FC-0641-8D29-F1E7B1AA682C}" destId="{86BF091B-6BEF-BF4F-BC6B-72ACF7F05677}" srcOrd="0" destOrd="0" presId="urn:microsoft.com/office/officeart/2005/8/layout/list1"/>
    <dgm:cxn modelId="{131FCC20-CD7E-AC4B-BB4B-51714A26A4A8}" type="presParOf" srcId="{3F2B4CF5-C5FC-0641-8D29-F1E7B1AA682C}" destId="{09F7052A-06FE-4242-AE60-B97995A8C83F}" srcOrd="1" destOrd="0" presId="urn:microsoft.com/office/officeart/2005/8/layout/list1"/>
    <dgm:cxn modelId="{533311CE-1665-1144-A4A9-FBBD4DD15E91}" type="presParOf" srcId="{5BC9ED1F-A433-8248-A7DF-874508A859C9}" destId="{ECBC81AD-2A27-5F4E-8D0B-0EABD758EBC9}" srcOrd="5" destOrd="0" presId="urn:microsoft.com/office/officeart/2005/8/layout/list1"/>
    <dgm:cxn modelId="{0B047894-8E2E-EC45-8E7D-ED8CC6414104}" type="presParOf" srcId="{5BC9ED1F-A433-8248-A7DF-874508A859C9}" destId="{9F8AA8B0-02FB-C947-92F2-5023F43D61AF}" srcOrd="6" destOrd="0" presId="urn:microsoft.com/office/officeart/2005/8/layout/list1"/>
    <dgm:cxn modelId="{739DBF75-D33B-ED4C-8E8F-933E46E66819}" type="presParOf" srcId="{5BC9ED1F-A433-8248-A7DF-874508A859C9}" destId="{7F3C29CB-4490-6C4C-B404-EA43E9148A0B}" srcOrd="7" destOrd="0" presId="urn:microsoft.com/office/officeart/2005/8/layout/list1"/>
    <dgm:cxn modelId="{5A9FE6AD-F730-1341-8119-AEA640D5BDFB}" type="presParOf" srcId="{5BC9ED1F-A433-8248-A7DF-874508A859C9}" destId="{C762164E-D6F7-BE42-B1E3-4D999B64A90D}" srcOrd="8" destOrd="0" presId="urn:microsoft.com/office/officeart/2005/8/layout/list1"/>
    <dgm:cxn modelId="{59F3140E-CB5B-C948-9ADF-F3546E2A859F}" type="presParOf" srcId="{C762164E-D6F7-BE42-B1E3-4D999B64A90D}" destId="{43AD9035-A552-F84C-BB35-13CF7D06C02F}" srcOrd="0" destOrd="0" presId="urn:microsoft.com/office/officeart/2005/8/layout/list1"/>
    <dgm:cxn modelId="{36540CE0-334E-474F-BBDB-AB2912944850}" type="presParOf" srcId="{C762164E-D6F7-BE42-B1E3-4D999B64A90D}" destId="{4AEE759E-F01F-3440-B367-BE0D7BAE5655}" srcOrd="1" destOrd="0" presId="urn:microsoft.com/office/officeart/2005/8/layout/list1"/>
    <dgm:cxn modelId="{89205379-0D15-614E-B66D-22AF1A716D63}" type="presParOf" srcId="{5BC9ED1F-A433-8248-A7DF-874508A859C9}" destId="{E258B843-90B1-D047-B078-4F83A1C86E4C}" srcOrd="9" destOrd="0" presId="urn:microsoft.com/office/officeart/2005/8/layout/list1"/>
    <dgm:cxn modelId="{7580EDB3-CC62-B241-8F13-C750F58DB67B}" type="presParOf" srcId="{5BC9ED1F-A433-8248-A7DF-874508A859C9}" destId="{5A3C28EC-D801-9F44-A9C4-1E0ABDEDF1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CE0913-312B-4929-AE6C-E5A2524429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B061629-94B9-4EFB-9EB3-4D75DFB9590B}">
      <dgm:prSet/>
      <dgm:spPr/>
      <dgm:t>
        <a:bodyPr/>
        <a:lstStyle/>
        <a:p>
          <a:r>
            <a:rPr lang="en-US" i="1"/>
            <a:t>Quantitative risk analysis </a:t>
          </a:r>
          <a:r>
            <a:rPr lang="en-US"/>
            <a:t>assigns real dollar figures to the loss of an asset and is based on mathematical calculations. </a:t>
          </a:r>
        </a:p>
      </dgm:t>
    </dgm:pt>
    <dgm:pt modelId="{F68259BA-C59D-4931-9100-146169083C63}" type="parTrans" cxnId="{5DCD7963-FF7D-488A-A8F1-54ABB75B2825}">
      <dgm:prSet/>
      <dgm:spPr/>
      <dgm:t>
        <a:bodyPr/>
        <a:lstStyle/>
        <a:p>
          <a:endParaRPr lang="en-US"/>
        </a:p>
      </dgm:t>
    </dgm:pt>
    <dgm:pt modelId="{CA959F2D-7BBF-45EF-8B9F-2DCE939D79A9}" type="sibTrans" cxnId="{5DCD7963-FF7D-488A-A8F1-54ABB75B2825}">
      <dgm:prSet/>
      <dgm:spPr/>
      <dgm:t>
        <a:bodyPr/>
        <a:lstStyle/>
        <a:p>
          <a:endParaRPr lang="en-US"/>
        </a:p>
      </dgm:t>
    </dgm:pt>
    <dgm:pt modelId="{8987F27C-74BB-4516-821A-619EA3FD9170}">
      <dgm:prSet/>
      <dgm:spPr/>
      <dgm:t>
        <a:bodyPr/>
        <a:lstStyle/>
        <a:p>
          <a:r>
            <a:rPr lang="en-US" i="1"/>
            <a:t>Qualitative risk analysis </a:t>
          </a:r>
          <a:r>
            <a:rPr lang="en-US"/>
            <a:t>assigns subjective and intangible values to the loss of an asset and takes into account perspectives, feelings, intuition, preferences, ideas, and gut reactions. </a:t>
          </a:r>
        </a:p>
      </dgm:t>
    </dgm:pt>
    <dgm:pt modelId="{8B8B0E69-9622-4EAD-BFED-420AD082B46F}" type="parTrans" cxnId="{9D917870-029C-44F9-8E89-27D2E277C89F}">
      <dgm:prSet/>
      <dgm:spPr/>
      <dgm:t>
        <a:bodyPr/>
        <a:lstStyle/>
        <a:p>
          <a:endParaRPr lang="en-US"/>
        </a:p>
      </dgm:t>
    </dgm:pt>
    <dgm:pt modelId="{0533A776-2798-45AB-BACF-527068F1291A}" type="sibTrans" cxnId="{9D917870-029C-44F9-8E89-27D2E277C89F}">
      <dgm:prSet/>
      <dgm:spPr/>
      <dgm:t>
        <a:bodyPr/>
        <a:lstStyle/>
        <a:p>
          <a:endParaRPr lang="en-US"/>
        </a:p>
      </dgm:t>
    </dgm:pt>
    <dgm:pt modelId="{F60DDF39-B5F1-4C5F-9EE6-A230CB44162B}">
      <dgm:prSet/>
      <dgm:spPr/>
      <dgm:t>
        <a:bodyPr/>
        <a:lstStyle/>
        <a:p>
          <a:r>
            <a:rPr lang="en-US"/>
            <a:t>Both methods are necessary for a complete perspective on organi- zational risk. Most environments employ a hybrid of both risk assessment methodologies in order to gain a balanced view of their security concerns. </a:t>
          </a:r>
        </a:p>
      </dgm:t>
    </dgm:pt>
    <dgm:pt modelId="{FE6EBC45-5E4B-4940-BA72-128F37BF1F83}" type="parTrans" cxnId="{22CC86C7-AEA9-42BF-8EBC-16CBBA957F94}">
      <dgm:prSet/>
      <dgm:spPr/>
      <dgm:t>
        <a:bodyPr/>
        <a:lstStyle/>
        <a:p>
          <a:endParaRPr lang="en-US"/>
        </a:p>
      </dgm:t>
    </dgm:pt>
    <dgm:pt modelId="{52B0C34F-B01D-4580-8546-49241028F607}" type="sibTrans" cxnId="{22CC86C7-AEA9-42BF-8EBC-16CBBA957F94}">
      <dgm:prSet/>
      <dgm:spPr/>
      <dgm:t>
        <a:bodyPr/>
        <a:lstStyle/>
        <a:p>
          <a:endParaRPr lang="en-US"/>
        </a:p>
      </dgm:t>
    </dgm:pt>
    <dgm:pt modelId="{97F653BC-4DCD-4342-A489-899FE6604A9E}" type="pres">
      <dgm:prSet presAssocID="{0FCE0913-312B-4929-AE6C-E5A2524429FF}" presName="linear" presStyleCnt="0">
        <dgm:presLayoutVars>
          <dgm:animLvl val="lvl"/>
          <dgm:resizeHandles val="exact"/>
        </dgm:presLayoutVars>
      </dgm:prSet>
      <dgm:spPr/>
    </dgm:pt>
    <dgm:pt modelId="{A90E2D7F-56A4-D04A-849A-1CA928F78033}" type="pres">
      <dgm:prSet presAssocID="{BB061629-94B9-4EFB-9EB3-4D75DFB9590B}" presName="parentText" presStyleLbl="node1" presStyleIdx="0" presStyleCnt="3">
        <dgm:presLayoutVars>
          <dgm:chMax val="0"/>
          <dgm:bulletEnabled val="1"/>
        </dgm:presLayoutVars>
      </dgm:prSet>
      <dgm:spPr/>
    </dgm:pt>
    <dgm:pt modelId="{C66F6020-3751-C54A-BC5B-30C9458BC693}" type="pres">
      <dgm:prSet presAssocID="{CA959F2D-7BBF-45EF-8B9F-2DCE939D79A9}" presName="spacer" presStyleCnt="0"/>
      <dgm:spPr/>
    </dgm:pt>
    <dgm:pt modelId="{D821AA2B-53C7-B845-B674-F260124DAD66}" type="pres">
      <dgm:prSet presAssocID="{8987F27C-74BB-4516-821A-619EA3FD9170}" presName="parentText" presStyleLbl="node1" presStyleIdx="1" presStyleCnt="3">
        <dgm:presLayoutVars>
          <dgm:chMax val="0"/>
          <dgm:bulletEnabled val="1"/>
        </dgm:presLayoutVars>
      </dgm:prSet>
      <dgm:spPr/>
    </dgm:pt>
    <dgm:pt modelId="{31E0D71A-BBCC-9A4D-8F2A-6B32C09FA7A3}" type="pres">
      <dgm:prSet presAssocID="{0533A776-2798-45AB-BACF-527068F1291A}" presName="spacer" presStyleCnt="0"/>
      <dgm:spPr/>
    </dgm:pt>
    <dgm:pt modelId="{EB8F0151-3095-9F40-9DF0-E968373990AD}" type="pres">
      <dgm:prSet presAssocID="{F60DDF39-B5F1-4C5F-9EE6-A230CB44162B}" presName="parentText" presStyleLbl="node1" presStyleIdx="2" presStyleCnt="3">
        <dgm:presLayoutVars>
          <dgm:chMax val="0"/>
          <dgm:bulletEnabled val="1"/>
        </dgm:presLayoutVars>
      </dgm:prSet>
      <dgm:spPr/>
    </dgm:pt>
  </dgm:ptLst>
  <dgm:cxnLst>
    <dgm:cxn modelId="{1BB1C503-8E40-EC4E-82C7-AB0C4F7ED8AA}" type="presOf" srcId="{8987F27C-74BB-4516-821A-619EA3FD9170}" destId="{D821AA2B-53C7-B845-B674-F260124DAD66}" srcOrd="0" destOrd="0" presId="urn:microsoft.com/office/officeart/2005/8/layout/vList2"/>
    <dgm:cxn modelId="{A099B431-EA25-0A40-BC9B-854EE13A8785}" type="presOf" srcId="{F60DDF39-B5F1-4C5F-9EE6-A230CB44162B}" destId="{EB8F0151-3095-9F40-9DF0-E968373990AD}" srcOrd="0" destOrd="0" presId="urn:microsoft.com/office/officeart/2005/8/layout/vList2"/>
    <dgm:cxn modelId="{5DCD7963-FF7D-488A-A8F1-54ABB75B2825}" srcId="{0FCE0913-312B-4929-AE6C-E5A2524429FF}" destId="{BB061629-94B9-4EFB-9EB3-4D75DFB9590B}" srcOrd="0" destOrd="0" parTransId="{F68259BA-C59D-4931-9100-146169083C63}" sibTransId="{CA959F2D-7BBF-45EF-8B9F-2DCE939D79A9}"/>
    <dgm:cxn modelId="{9D917870-029C-44F9-8E89-27D2E277C89F}" srcId="{0FCE0913-312B-4929-AE6C-E5A2524429FF}" destId="{8987F27C-74BB-4516-821A-619EA3FD9170}" srcOrd="1" destOrd="0" parTransId="{8B8B0E69-9622-4EAD-BFED-420AD082B46F}" sibTransId="{0533A776-2798-45AB-BACF-527068F1291A}"/>
    <dgm:cxn modelId="{BD527093-5B3D-C741-9D44-D519B6C7EEDF}" type="presOf" srcId="{BB061629-94B9-4EFB-9EB3-4D75DFB9590B}" destId="{A90E2D7F-56A4-D04A-849A-1CA928F78033}" srcOrd="0" destOrd="0" presId="urn:microsoft.com/office/officeart/2005/8/layout/vList2"/>
    <dgm:cxn modelId="{22CC86C7-AEA9-42BF-8EBC-16CBBA957F94}" srcId="{0FCE0913-312B-4929-AE6C-E5A2524429FF}" destId="{F60DDF39-B5F1-4C5F-9EE6-A230CB44162B}" srcOrd="2" destOrd="0" parTransId="{FE6EBC45-5E4B-4940-BA72-128F37BF1F83}" sibTransId="{52B0C34F-B01D-4580-8546-49241028F607}"/>
    <dgm:cxn modelId="{A47629FC-632F-E545-9003-F717E0F4D705}" type="presOf" srcId="{0FCE0913-312B-4929-AE6C-E5A2524429FF}" destId="{97F653BC-4DCD-4342-A489-899FE6604A9E}" srcOrd="0" destOrd="0" presId="urn:microsoft.com/office/officeart/2005/8/layout/vList2"/>
    <dgm:cxn modelId="{627C2F77-BABA-5349-BEBE-890B052EE3A7}" type="presParOf" srcId="{97F653BC-4DCD-4342-A489-899FE6604A9E}" destId="{A90E2D7F-56A4-D04A-849A-1CA928F78033}" srcOrd="0" destOrd="0" presId="urn:microsoft.com/office/officeart/2005/8/layout/vList2"/>
    <dgm:cxn modelId="{5857B12F-EEAD-F84D-ACC5-141793A0F954}" type="presParOf" srcId="{97F653BC-4DCD-4342-A489-899FE6604A9E}" destId="{C66F6020-3751-C54A-BC5B-30C9458BC693}" srcOrd="1" destOrd="0" presId="urn:microsoft.com/office/officeart/2005/8/layout/vList2"/>
    <dgm:cxn modelId="{AC7256DC-3663-AA4D-943F-058843A129AF}" type="presParOf" srcId="{97F653BC-4DCD-4342-A489-899FE6604A9E}" destId="{D821AA2B-53C7-B845-B674-F260124DAD66}" srcOrd="2" destOrd="0" presId="urn:microsoft.com/office/officeart/2005/8/layout/vList2"/>
    <dgm:cxn modelId="{C470D6A4-B8C2-4244-9D6E-5E82B0C79E02}" type="presParOf" srcId="{97F653BC-4DCD-4342-A489-899FE6604A9E}" destId="{31E0D71A-BBCC-9A4D-8F2A-6B32C09FA7A3}" srcOrd="3" destOrd="0" presId="urn:microsoft.com/office/officeart/2005/8/layout/vList2"/>
    <dgm:cxn modelId="{0489C715-FE95-3C4C-9BD5-6D811C9A5AFA}" type="presParOf" srcId="{97F653BC-4DCD-4342-A489-899FE6604A9E}" destId="{EB8F0151-3095-9F40-9DF0-E968373990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CEA88F-61A3-4215-B11C-2DFF3D5492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ECDAE5F-707A-46A1-A0EE-703B924C398F}">
      <dgm:prSet/>
      <dgm:spPr/>
      <dgm:t>
        <a:bodyPr/>
        <a:lstStyle/>
        <a:p>
          <a:r>
            <a:rPr lang="en-US"/>
            <a:t>Qualitative risk analysis is more scenario based than it is calculator based. Rather than assigning exact dollar figures to possible losses, you rank threats on a relative scale to evaluate their risks, costs, and effects. </a:t>
          </a:r>
        </a:p>
      </dgm:t>
    </dgm:pt>
    <dgm:pt modelId="{444AC076-385E-4373-8602-C22DDF613F4F}" type="parTrans" cxnId="{77B49C9A-7772-4101-842F-9E2E22C06B2B}">
      <dgm:prSet/>
      <dgm:spPr/>
      <dgm:t>
        <a:bodyPr/>
        <a:lstStyle/>
        <a:p>
          <a:endParaRPr lang="en-US"/>
        </a:p>
      </dgm:t>
    </dgm:pt>
    <dgm:pt modelId="{7D4879E0-86B9-4C52-933B-FDE2E968A563}" type="sibTrans" cxnId="{77B49C9A-7772-4101-842F-9E2E22C06B2B}">
      <dgm:prSet/>
      <dgm:spPr/>
      <dgm:t>
        <a:bodyPr/>
        <a:lstStyle/>
        <a:p>
          <a:endParaRPr lang="en-US"/>
        </a:p>
      </dgm:t>
    </dgm:pt>
    <dgm:pt modelId="{8B32623F-5620-4120-9E45-45872328F151}">
      <dgm:prSet/>
      <dgm:spPr/>
      <dgm:t>
        <a:bodyPr/>
        <a:lstStyle/>
        <a:p>
          <a:r>
            <a:rPr lang="en-US"/>
            <a:t>The process of performing qualitative risk anal- ysis involves judgment, intuition, and experience. You can use many techniques to perform qualitative risk analysis: </a:t>
          </a:r>
        </a:p>
      </dgm:t>
    </dgm:pt>
    <dgm:pt modelId="{FCF612EF-5B59-4E27-A811-F5DC012F28D0}" type="parTrans" cxnId="{633DD9C8-0311-461F-AE74-6BB4D32A1259}">
      <dgm:prSet/>
      <dgm:spPr/>
      <dgm:t>
        <a:bodyPr/>
        <a:lstStyle/>
        <a:p>
          <a:endParaRPr lang="en-US"/>
        </a:p>
      </dgm:t>
    </dgm:pt>
    <dgm:pt modelId="{A6968BC5-2091-4BF6-AB83-06B1A3CE002A}" type="sibTrans" cxnId="{633DD9C8-0311-461F-AE74-6BB4D32A1259}">
      <dgm:prSet/>
      <dgm:spPr/>
      <dgm:t>
        <a:bodyPr/>
        <a:lstStyle/>
        <a:p>
          <a:endParaRPr lang="en-US"/>
        </a:p>
      </dgm:t>
    </dgm:pt>
    <dgm:pt modelId="{DE48B649-8FDF-4CD4-815D-7484A4CE1D22}">
      <dgm:prSet/>
      <dgm:spPr/>
      <dgm:t>
        <a:bodyPr/>
        <a:lstStyle/>
        <a:p>
          <a:r>
            <a:rPr lang="en-US"/>
            <a:t>Brainstorming, Storyboarding, Focus groups, Surveys Questionnaires </a:t>
          </a:r>
        </a:p>
      </dgm:t>
    </dgm:pt>
    <dgm:pt modelId="{F892A787-5058-4A1C-9B5E-2B88770D7908}" type="parTrans" cxnId="{4254B76F-A471-4631-8F8D-8598A498C095}">
      <dgm:prSet/>
      <dgm:spPr/>
      <dgm:t>
        <a:bodyPr/>
        <a:lstStyle/>
        <a:p>
          <a:endParaRPr lang="en-US"/>
        </a:p>
      </dgm:t>
    </dgm:pt>
    <dgm:pt modelId="{56AD857F-1A92-4264-BFD2-B423CA5A260C}" type="sibTrans" cxnId="{4254B76F-A471-4631-8F8D-8598A498C095}">
      <dgm:prSet/>
      <dgm:spPr/>
      <dgm:t>
        <a:bodyPr/>
        <a:lstStyle/>
        <a:p>
          <a:endParaRPr lang="en-US"/>
        </a:p>
      </dgm:t>
    </dgm:pt>
    <dgm:pt modelId="{B514339D-1BE1-5F4A-A747-C242E057D077}" type="pres">
      <dgm:prSet presAssocID="{26CEA88F-61A3-4215-B11C-2DFF3D549208}" presName="linear" presStyleCnt="0">
        <dgm:presLayoutVars>
          <dgm:animLvl val="lvl"/>
          <dgm:resizeHandles val="exact"/>
        </dgm:presLayoutVars>
      </dgm:prSet>
      <dgm:spPr/>
    </dgm:pt>
    <dgm:pt modelId="{436E0110-36D8-9947-8870-624FFB9774CB}" type="pres">
      <dgm:prSet presAssocID="{DECDAE5F-707A-46A1-A0EE-703B924C398F}" presName="parentText" presStyleLbl="node1" presStyleIdx="0" presStyleCnt="3">
        <dgm:presLayoutVars>
          <dgm:chMax val="0"/>
          <dgm:bulletEnabled val="1"/>
        </dgm:presLayoutVars>
      </dgm:prSet>
      <dgm:spPr/>
    </dgm:pt>
    <dgm:pt modelId="{16555DD5-B237-034F-B58A-339899A4A783}" type="pres">
      <dgm:prSet presAssocID="{7D4879E0-86B9-4C52-933B-FDE2E968A563}" presName="spacer" presStyleCnt="0"/>
      <dgm:spPr/>
    </dgm:pt>
    <dgm:pt modelId="{628D2BA2-87C4-6743-BE54-855D938E46B5}" type="pres">
      <dgm:prSet presAssocID="{8B32623F-5620-4120-9E45-45872328F151}" presName="parentText" presStyleLbl="node1" presStyleIdx="1" presStyleCnt="3">
        <dgm:presLayoutVars>
          <dgm:chMax val="0"/>
          <dgm:bulletEnabled val="1"/>
        </dgm:presLayoutVars>
      </dgm:prSet>
      <dgm:spPr/>
    </dgm:pt>
    <dgm:pt modelId="{81901E71-B6F9-CD41-8948-16A40251AB66}" type="pres">
      <dgm:prSet presAssocID="{A6968BC5-2091-4BF6-AB83-06B1A3CE002A}" presName="spacer" presStyleCnt="0"/>
      <dgm:spPr/>
    </dgm:pt>
    <dgm:pt modelId="{0B00FAFB-CD79-3347-BED4-39429D9F9DA4}" type="pres">
      <dgm:prSet presAssocID="{DE48B649-8FDF-4CD4-815D-7484A4CE1D22}" presName="parentText" presStyleLbl="node1" presStyleIdx="2" presStyleCnt="3">
        <dgm:presLayoutVars>
          <dgm:chMax val="0"/>
          <dgm:bulletEnabled val="1"/>
        </dgm:presLayoutVars>
      </dgm:prSet>
      <dgm:spPr/>
    </dgm:pt>
  </dgm:ptLst>
  <dgm:cxnLst>
    <dgm:cxn modelId="{02658212-E960-9E4D-AE86-F1F2420BDE94}" type="presOf" srcId="{DE48B649-8FDF-4CD4-815D-7484A4CE1D22}" destId="{0B00FAFB-CD79-3347-BED4-39429D9F9DA4}" srcOrd="0" destOrd="0" presId="urn:microsoft.com/office/officeart/2005/8/layout/vList2"/>
    <dgm:cxn modelId="{08CDD640-6CF0-E544-9110-49020AA4DF0F}" type="presOf" srcId="{DECDAE5F-707A-46A1-A0EE-703B924C398F}" destId="{436E0110-36D8-9947-8870-624FFB9774CB}" srcOrd="0" destOrd="0" presId="urn:microsoft.com/office/officeart/2005/8/layout/vList2"/>
    <dgm:cxn modelId="{4254B76F-A471-4631-8F8D-8598A498C095}" srcId="{26CEA88F-61A3-4215-B11C-2DFF3D549208}" destId="{DE48B649-8FDF-4CD4-815D-7484A4CE1D22}" srcOrd="2" destOrd="0" parTransId="{F892A787-5058-4A1C-9B5E-2B88770D7908}" sibTransId="{56AD857F-1A92-4264-BFD2-B423CA5A260C}"/>
    <dgm:cxn modelId="{77B49C9A-7772-4101-842F-9E2E22C06B2B}" srcId="{26CEA88F-61A3-4215-B11C-2DFF3D549208}" destId="{DECDAE5F-707A-46A1-A0EE-703B924C398F}" srcOrd="0" destOrd="0" parTransId="{444AC076-385E-4373-8602-C22DDF613F4F}" sibTransId="{7D4879E0-86B9-4C52-933B-FDE2E968A563}"/>
    <dgm:cxn modelId="{80676AC6-1418-984B-804B-C523753E1A39}" type="presOf" srcId="{26CEA88F-61A3-4215-B11C-2DFF3D549208}" destId="{B514339D-1BE1-5F4A-A747-C242E057D077}" srcOrd="0" destOrd="0" presId="urn:microsoft.com/office/officeart/2005/8/layout/vList2"/>
    <dgm:cxn modelId="{633DD9C8-0311-461F-AE74-6BB4D32A1259}" srcId="{26CEA88F-61A3-4215-B11C-2DFF3D549208}" destId="{8B32623F-5620-4120-9E45-45872328F151}" srcOrd="1" destOrd="0" parTransId="{FCF612EF-5B59-4E27-A811-F5DC012F28D0}" sibTransId="{A6968BC5-2091-4BF6-AB83-06B1A3CE002A}"/>
    <dgm:cxn modelId="{EA7DABF4-71E6-CA49-A33F-A440505986D5}" type="presOf" srcId="{8B32623F-5620-4120-9E45-45872328F151}" destId="{628D2BA2-87C4-6743-BE54-855D938E46B5}" srcOrd="0" destOrd="0" presId="urn:microsoft.com/office/officeart/2005/8/layout/vList2"/>
    <dgm:cxn modelId="{0FAA1B45-4F5C-5B44-A199-9BB3E02FCA2A}" type="presParOf" srcId="{B514339D-1BE1-5F4A-A747-C242E057D077}" destId="{436E0110-36D8-9947-8870-624FFB9774CB}" srcOrd="0" destOrd="0" presId="urn:microsoft.com/office/officeart/2005/8/layout/vList2"/>
    <dgm:cxn modelId="{ED9649E5-D90A-194A-AF33-71BAE0D6F68E}" type="presParOf" srcId="{B514339D-1BE1-5F4A-A747-C242E057D077}" destId="{16555DD5-B237-034F-B58A-339899A4A783}" srcOrd="1" destOrd="0" presId="urn:microsoft.com/office/officeart/2005/8/layout/vList2"/>
    <dgm:cxn modelId="{05BACA19-5432-8B4F-9C65-20EECA861299}" type="presParOf" srcId="{B514339D-1BE1-5F4A-A747-C242E057D077}" destId="{628D2BA2-87C4-6743-BE54-855D938E46B5}" srcOrd="2" destOrd="0" presId="urn:microsoft.com/office/officeart/2005/8/layout/vList2"/>
    <dgm:cxn modelId="{C8C264EC-4C00-3744-B86D-AD2E5F62DF2F}" type="presParOf" srcId="{B514339D-1BE1-5F4A-A747-C242E057D077}" destId="{81901E71-B6F9-CD41-8948-16A40251AB66}" srcOrd="3" destOrd="0" presId="urn:microsoft.com/office/officeart/2005/8/layout/vList2"/>
    <dgm:cxn modelId="{CA52A4CD-7294-8A4E-A6B8-6A30C484129F}" type="presParOf" srcId="{B514339D-1BE1-5F4A-A747-C242E057D077}" destId="{0B00FAFB-CD79-3347-BED4-39429D9F9D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FFE793-BC99-4F53-A587-AC9D49AF76B2}"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19ABD14E-2538-4EFB-AAF9-67317383B733}">
      <dgm:prSet/>
      <dgm:spPr/>
      <dgm:t>
        <a:bodyPr/>
        <a:lstStyle/>
        <a:p>
          <a:r>
            <a:rPr lang="en-US"/>
            <a:t>Assign</a:t>
          </a:r>
        </a:p>
      </dgm:t>
    </dgm:pt>
    <dgm:pt modelId="{3A732889-5633-40DF-940D-8740C3055AD2}" type="parTrans" cxnId="{EC94C3AF-D140-41C9-94BF-B4E8EF08B642}">
      <dgm:prSet/>
      <dgm:spPr/>
      <dgm:t>
        <a:bodyPr/>
        <a:lstStyle/>
        <a:p>
          <a:endParaRPr lang="en-US"/>
        </a:p>
      </dgm:t>
    </dgm:pt>
    <dgm:pt modelId="{0F1AB38D-BD20-43FE-A835-0F3CDE590510}" type="sibTrans" cxnId="{EC94C3AF-D140-41C9-94BF-B4E8EF08B642}">
      <dgm:prSet/>
      <dgm:spPr/>
      <dgm:t>
        <a:bodyPr/>
        <a:lstStyle/>
        <a:p>
          <a:endParaRPr lang="en-US"/>
        </a:p>
      </dgm:t>
    </dgm:pt>
    <dgm:pt modelId="{EEE37DC6-AA80-480F-B85D-B029B7BA605D}">
      <dgm:prSet/>
      <dgm:spPr/>
      <dgm:t>
        <a:bodyPr/>
        <a:lstStyle/>
        <a:p>
          <a:r>
            <a:rPr lang="en-US"/>
            <a:t>Assign asset value (AV)</a:t>
          </a:r>
        </a:p>
      </dgm:t>
    </dgm:pt>
    <dgm:pt modelId="{3729C1E4-EC6E-4F04-9906-5B12724CDE71}" type="parTrans" cxnId="{C51D79C1-D4A5-488E-90F7-BA38D2FAE6D9}">
      <dgm:prSet/>
      <dgm:spPr/>
      <dgm:t>
        <a:bodyPr/>
        <a:lstStyle/>
        <a:p>
          <a:endParaRPr lang="en-US"/>
        </a:p>
      </dgm:t>
    </dgm:pt>
    <dgm:pt modelId="{97229B0F-9D11-42A9-B591-7AE99BC9C1F1}" type="sibTrans" cxnId="{C51D79C1-D4A5-488E-90F7-BA38D2FAE6D9}">
      <dgm:prSet/>
      <dgm:spPr/>
      <dgm:t>
        <a:bodyPr/>
        <a:lstStyle/>
        <a:p>
          <a:endParaRPr lang="en-US"/>
        </a:p>
      </dgm:t>
    </dgm:pt>
    <dgm:pt modelId="{C144DDF7-DA67-4823-9D91-8CC7EECF4C6B}">
      <dgm:prSet/>
      <dgm:spPr/>
      <dgm:t>
        <a:bodyPr/>
        <a:lstStyle/>
        <a:p>
          <a:r>
            <a:rPr lang="en-US"/>
            <a:t>Calculate</a:t>
          </a:r>
        </a:p>
      </dgm:t>
    </dgm:pt>
    <dgm:pt modelId="{3D20756F-FAE1-45D5-A193-57F0CC4A0228}" type="parTrans" cxnId="{F3BD3CE1-859D-4B39-8859-433836F00028}">
      <dgm:prSet/>
      <dgm:spPr/>
      <dgm:t>
        <a:bodyPr/>
        <a:lstStyle/>
        <a:p>
          <a:endParaRPr lang="en-US"/>
        </a:p>
      </dgm:t>
    </dgm:pt>
    <dgm:pt modelId="{C70D5793-4E06-4663-995F-8E76AF8868AD}" type="sibTrans" cxnId="{F3BD3CE1-859D-4B39-8859-433836F00028}">
      <dgm:prSet/>
      <dgm:spPr/>
      <dgm:t>
        <a:bodyPr/>
        <a:lstStyle/>
        <a:p>
          <a:endParaRPr lang="en-US"/>
        </a:p>
      </dgm:t>
    </dgm:pt>
    <dgm:pt modelId="{5AD84A8B-1DB6-400D-8C42-0BFB2ADD5785}">
      <dgm:prSet/>
      <dgm:spPr/>
      <dgm:t>
        <a:bodyPr/>
        <a:lstStyle/>
        <a:p>
          <a:r>
            <a:rPr lang="en-US"/>
            <a:t>Calculate exposure factor (EF) </a:t>
          </a:r>
        </a:p>
      </dgm:t>
    </dgm:pt>
    <dgm:pt modelId="{B23DA1CF-32E6-4FE3-BDEA-B7492515941C}" type="parTrans" cxnId="{FE43F181-A629-4208-8C57-85F05701A62C}">
      <dgm:prSet/>
      <dgm:spPr/>
      <dgm:t>
        <a:bodyPr/>
        <a:lstStyle/>
        <a:p>
          <a:endParaRPr lang="en-US"/>
        </a:p>
      </dgm:t>
    </dgm:pt>
    <dgm:pt modelId="{A4DDC859-B019-4E46-8E6A-BE76CEAB6C77}" type="sibTrans" cxnId="{FE43F181-A629-4208-8C57-85F05701A62C}">
      <dgm:prSet/>
      <dgm:spPr/>
      <dgm:t>
        <a:bodyPr/>
        <a:lstStyle/>
        <a:p>
          <a:endParaRPr lang="en-US"/>
        </a:p>
      </dgm:t>
    </dgm:pt>
    <dgm:pt modelId="{3667ADC6-A7E4-4C66-8589-E92803A05CBB}">
      <dgm:prSet/>
      <dgm:spPr/>
      <dgm:t>
        <a:bodyPr/>
        <a:lstStyle/>
        <a:p>
          <a:r>
            <a:rPr lang="en-US"/>
            <a:t>Calculate</a:t>
          </a:r>
        </a:p>
      </dgm:t>
    </dgm:pt>
    <dgm:pt modelId="{431A0A81-86A2-487F-A978-58358EE16812}" type="parTrans" cxnId="{6E020A92-FD1B-4349-B046-56A75BF63B9B}">
      <dgm:prSet/>
      <dgm:spPr/>
      <dgm:t>
        <a:bodyPr/>
        <a:lstStyle/>
        <a:p>
          <a:endParaRPr lang="en-US"/>
        </a:p>
      </dgm:t>
    </dgm:pt>
    <dgm:pt modelId="{DA4F0C6C-BD7B-49C5-BDD6-09DC81CBF7D3}" type="sibTrans" cxnId="{6E020A92-FD1B-4349-B046-56A75BF63B9B}">
      <dgm:prSet/>
      <dgm:spPr/>
      <dgm:t>
        <a:bodyPr/>
        <a:lstStyle/>
        <a:p>
          <a:endParaRPr lang="en-US"/>
        </a:p>
      </dgm:t>
    </dgm:pt>
    <dgm:pt modelId="{43EA2638-5C83-418D-93F0-EED99A1C96CF}">
      <dgm:prSet/>
      <dgm:spPr/>
      <dgm:t>
        <a:bodyPr/>
        <a:lstStyle/>
        <a:p>
          <a:r>
            <a:rPr lang="en-US"/>
            <a:t>Calculate single loss expectancy (SLE)</a:t>
          </a:r>
        </a:p>
      </dgm:t>
    </dgm:pt>
    <dgm:pt modelId="{5022F497-1E76-4331-9095-0278FA841CE2}" type="parTrans" cxnId="{7FB31429-D1FC-4B78-99C4-16FE33971A84}">
      <dgm:prSet/>
      <dgm:spPr/>
      <dgm:t>
        <a:bodyPr/>
        <a:lstStyle/>
        <a:p>
          <a:endParaRPr lang="en-US"/>
        </a:p>
      </dgm:t>
    </dgm:pt>
    <dgm:pt modelId="{CDE8B324-B37C-4C58-9AC8-BD6649F8B03B}" type="sibTrans" cxnId="{7FB31429-D1FC-4B78-99C4-16FE33971A84}">
      <dgm:prSet/>
      <dgm:spPr/>
      <dgm:t>
        <a:bodyPr/>
        <a:lstStyle/>
        <a:p>
          <a:endParaRPr lang="en-US"/>
        </a:p>
      </dgm:t>
    </dgm:pt>
    <dgm:pt modelId="{D4E89539-20F9-4686-8849-B915FFFE9365}">
      <dgm:prSet/>
      <dgm:spPr/>
      <dgm:t>
        <a:bodyPr/>
        <a:lstStyle/>
        <a:p>
          <a:r>
            <a:rPr lang="en-US"/>
            <a:t>Assess</a:t>
          </a:r>
        </a:p>
      </dgm:t>
    </dgm:pt>
    <dgm:pt modelId="{3B5AD4F6-A6E9-4E18-A1DA-B4768B6AFA27}" type="parTrans" cxnId="{1A0C673F-48A4-4041-B532-62F606B976BD}">
      <dgm:prSet/>
      <dgm:spPr/>
      <dgm:t>
        <a:bodyPr/>
        <a:lstStyle/>
        <a:p>
          <a:endParaRPr lang="en-US"/>
        </a:p>
      </dgm:t>
    </dgm:pt>
    <dgm:pt modelId="{DDB26BA4-683F-492E-894D-F82961A7AD58}" type="sibTrans" cxnId="{1A0C673F-48A4-4041-B532-62F606B976BD}">
      <dgm:prSet/>
      <dgm:spPr/>
      <dgm:t>
        <a:bodyPr/>
        <a:lstStyle/>
        <a:p>
          <a:endParaRPr lang="en-US"/>
        </a:p>
      </dgm:t>
    </dgm:pt>
    <dgm:pt modelId="{1E502B6E-36E9-4183-BE54-4B2E18BC19F7}">
      <dgm:prSet/>
      <dgm:spPr/>
      <dgm:t>
        <a:bodyPr/>
        <a:lstStyle/>
        <a:p>
          <a:r>
            <a:rPr lang="en-US"/>
            <a:t>Assess the annualized rate of occurrence (ARO) </a:t>
          </a:r>
        </a:p>
      </dgm:t>
    </dgm:pt>
    <dgm:pt modelId="{18BE22BA-392F-46A9-BF7F-8A6335A8A900}" type="parTrans" cxnId="{8EFA7991-4814-427E-959B-E3E34826BDCF}">
      <dgm:prSet/>
      <dgm:spPr/>
      <dgm:t>
        <a:bodyPr/>
        <a:lstStyle/>
        <a:p>
          <a:endParaRPr lang="en-US"/>
        </a:p>
      </dgm:t>
    </dgm:pt>
    <dgm:pt modelId="{0B1A0941-B914-4523-9613-D3DCF8BB4527}" type="sibTrans" cxnId="{8EFA7991-4814-427E-959B-E3E34826BDCF}">
      <dgm:prSet/>
      <dgm:spPr/>
      <dgm:t>
        <a:bodyPr/>
        <a:lstStyle/>
        <a:p>
          <a:endParaRPr lang="en-US"/>
        </a:p>
      </dgm:t>
    </dgm:pt>
    <dgm:pt modelId="{3CB002C0-9C3E-431C-A149-1C7CB9A22F69}">
      <dgm:prSet/>
      <dgm:spPr/>
      <dgm:t>
        <a:bodyPr/>
        <a:lstStyle/>
        <a:p>
          <a:r>
            <a:rPr lang="en-US"/>
            <a:t>Derive</a:t>
          </a:r>
        </a:p>
      </dgm:t>
    </dgm:pt>
    <dgm:pt modelId="{94E38FF5-D2F4-4B64-B1AA-4190359E36FE}" type="parTrans" cxnId="{ABAE769D-7CE5-46EB-A7CB-DADFC784726A}">
      <dgm:prSet/>
      <dgm:spPr/>
      <dgm:t>
        <a:bodyPr/>
        <a:lstStyle/>
        <a:p>
          <a:endParaRPr lang="en-US"/>
        </a:p>
      </dgm:t>
    </dgm:pt>
    <dgm:pt modelId="{83D38698-E340-4AB6-BE59-BF30A4574A69}" type="sibTrans" cxnId="{ABAE769D-7CE5-46EB-A7CB-DADFC784726A}">
      <dgm:prSet/>
      <dgm:spPr/>
      <dgm:t>
        <a:bodyPr/>
        <a:lstStyle/>
        <a:p>
          <a:endParaRPr lang="en-US"/>
        </a:p>
      </dgm:t>
    </dgm:pt>
    <dgm:pt modelId="{93DED44C-6562-4CB3-A682-E6A9534C1749}">
      <dgm:prSet/>
      <dgm:spPr/>
      <dgm:t>
        <a:bodyPr/>
        <a:lstStyle/>
        <a:p>
          <a:r>
            <a:rPr lang="en-US"/>
            <a:t>Derive the annualized loss expectancy (ALE)</a:t>
          </a:r>
          <a:br>
            <a:rPr lang="en-US"/>
          </a:br>
          <a:r>
            <a:rPr lang="en-US"/>
            <a:t>Perform cost/benefit analysis of countermeasures </a:t>
          </a:r>
        </a:p>
      </dgm:t>
    </dgm:pt>
    <dgm:pt modelId="{26B1E2F2-BFB3-4889-8456-118C02549419}" type="parTrans" cxnId="{5A09BF44-59D1-4F9C-973A-E0F76CD41C13}">
      <dgm:prSet/>
      <dgm:spPr/>
      <dgm:t>
        <a:bodyPr/>
        <a:lstStyle/>
        <a:p>
          <a:endParaRPr lang="en-US"/>
        </a:p>
      </dgm:t>
    </dgm:pt>
    <dgm:pt modelId="{5AE57216-1B38-4435-AB1D-E202BEE10A3E}" type="sibTrans" cxnId="{5A09BF44-59D1-4F9C-973A-E0F76CD41C13}">
      <dgm:prSet/>
      <dgm:spPr/>
      <dgm:t>
        <a:bodyPr/>
        <a:lstStyle/>
        <a:p>
          <a:endParaRPr lang="en-US"/>
        </a:p>
      </dgm:t>
    </dgm:pt>
    <dgm:pt modelId="{46A45956-8A35-3340-B74B-68D4E72F2613}" type="pres">
      <dgm:prSet presAssocID="{EBFFE793-BC99-4F53-A587-AC9D49AF76B2}" presName="Name0" presStyleCnt="0">
        <dgm:presLayoutVars>
          <dgm:dir/>
          <dgm:animLvl val="lvl"/>
          <dgm:resizeHandles val="exact"/>
        </dgm:presLayoutVars>
      </dgm:prSet>
      <dgm:spPr/>
    </dgm:pt>
    <dgm:pt modelId="{D12BE71C-2787-F445-A5A0-E1B460155326}" type="pres">
      <dgm:prSet presAssocID="{19ABD14E-2538-4EFB-AAF9-67317383B733}" presName="linNode" presStyleCnt="0"/>
      <dgm:spPr/>
    </dgm:pt>
    <dgm:pt modelId="{14E593FD-5C3A-E74A-91CF-36CF56722A03}" type="pres">
      <dgm:prSet presAssocID="{19ABD14E-2538-4EFB-AAF9-67317383B733}" presName="parentText" presStyleLbl="alignNode1" presStyleIdx="0" presStyleCnt="5">
        <dgm:presLayoutVars>
          <dgm:chMax val="1"/>
          <dgm:bulletEnabled/>
        </dgm:presLayoutVars>
      </dgm:prSet>
      <dgm:spPr/>
    </dgm:pt>
    <dgm:pt modelId="{8C39B49D-5FC9-2947-9A3F-5C6F28A465E8}" type="pres">
      <dgm:prSet presAssocID="{19ABD14E-2538-4EFB-AAF9-67317383B733}" presName="descendantText" presStyleLbl="alignAccFollowNode1" presStyleIdx="0" presStyleCnt="5">
        <dgm:presLayoutVars>
          <dgm:bulletEnabled/>
        </dgm:presLayoutVars>
      </dgm:prSet>
      <dgm:spPr/>
    </dgm:pt>
    <dgm:pt modelId="{C76407F4-26C9-254C-861F-6A80CBDD904B}" type="pres">
      <dgm:prSet presAssocID="{0F1AB38D-BD20-43FE-A835-0F3CDE590510}" presName="sp" presStyleCnt="0"/>
      <dgm:spPr/>
    </dgm:pt>
    <dgm:pt modelId="{522CC320-91CC-1042-97F2-7C49D52A44CC}" type="pres">
      <dgm:prSet presAssocID="{C144DDF7-DA67-4823-9D91-8CC7EECF4C6B}" presName="linNode" presStyleCnt="0"/>
      <dgm:spPr/>
    </dgm:pt>
    <dgm:pt modelId="{9672ED30-B407-1142-A289-5C6EB6AC5EE4}" type="pres">
      <dgm:prSet presAssocID="{C144DDF7-DA67-4823-9D91-8CC7EECF4C6B}" presName="parentText" presStyleLbl="alignNode1" presStyleIdx="1" presStyleCnt="5">
        <dgm:presLayoutVars>
          <dgm:chMax val="1"/>
          <dgm:bulletEnabled/>
        </dgm:presLayoutVars>
      </dgm:prSet>
      <dgm:spPr/>
    </dgm:pt>
    <dgm:pt modelId="{43669A91-F3AB-954C-B3E1-768A4F91509E}" type="pres">
      <dgm:prSet presAssocID="{C144DDF7-DA67-4823-9D91-8CC7EECF4C6B}" presName="descendantText" presStyleLbl="alignAccFollowNode1" presStyleIdx="1" presStyleCnt="5">
        <dgm:presLayoutVars>
          <dgm:bulletEnabled/>
        </dgm:presLayoutVars>
      </dgm:prSet>
      <dgm:spPr/>
    </dgm:pt>
    <dgm:pt modelId="{73D2E5B5-8F4F-B542-9FD3-BB3A0A5D5499}" type="pres">
      <dgm:prSet presAssocID="{C70D5793-4E06-4663-995F-8E76AF8868AD}" presName="sp" presStyleCnt="0"/>
      <dgm:spPr/>
    </dgm:pt>
    <dgm:pt modelId="{648096FA-873C-0340-AC47-F340A2DEEA35}" type="pres">
      <dgm:prSet presAssocID="{3667ADC6-A7E4-4C66-8589-E92803A05CBB}" presName="linNode" presStyleCnt="0"/>
      <dgm:spPr/>
    </dgm:pt>
    <dgm:pt modelId="{FB86D93B-156A-A74D-B547-CCE1CB8F0B02}" type="pres">
      <dgm:prSet presAssocID="{3667ADC6-A7E4-4C66-8589-E92803A05CBB}" presName="parentText" presStyleLbl="alignNode1" presStyleIdx="2" presStyleCnt="5">
        <dgm:presLayoutVars>
          <dgm:chMax val="1"/>
          <dgm:bulletEnabled/>
        </dgm:presLayoutVars>
      </dgm:prSet>
      <dgm:spPr/>
    </dgm:pt>
    <dgm:pt modelId="{FF15C92D-FD35-E745-910E-AFA8E5E4E496}" type="pres">
      <dgm:prSet presAssocID="{3667ADC6-A7E4-4C66-8589-E92803A05CBB}" presName="descendantText" presStyleLbl="alignAccFollowNode1" presStyleIdx="2" presStyleCnt="5">
        <dgm:presLayoutVars>
          <dgm:bulletEnabled/>
        </dgm:presLayoutVars>
      </dgm:prSet>
      <dgm:spPr/>
    </dgm:pt>
    <dgm:pt modelId="{CBDC43D3-F12A-8344-81CE-8AC4818222C2}" type="pres">
      <dgm:prSet presAssocID="{DA4F0C6C-BD7B-49C5-BDD6-09DC81CBF7D3}" presName="sp" presStyleCnt="0"/>
      <dgm:spPr/>
    </dgm:pt>
    <dgm:pt modelId="{1AE7108A-7F11-DB48-9AB1-D70DA06093D0}" type="pres">
      <dgm:prSet presAssocID="{D4E89539-20F9-4686-8849-B915FFFE9365}" presName="linNode" presStyleCnt="0"/>
      <dgm:spPr/>
    </dgm:pt>
    <dgm:pt modelId="{74CF204B-4E10-DF48-A5FA-238CF960830B}" type="pres">
      <dgm:prSet presAssocID="{D4E89539-20F9-4686-8849-B915FFFE9365}" presName="parentText" presStyleLbl="alignNode1" presStyleIdx="3" presStyleCnt="5">
        <dgm:presLayoutVars>
          <dgm:chMax val="1"/>
          <dgm:bulletEnabled/>
        </dgm:presLayoutVars>
      </dgm:prSet>
      <dgm:spPr/>
    </dgm:pt>
    <dgm:pt modelId="{032391E7-A366-8D4E-85E0-277F286F232B}" type="pres">
      <dgm:prSet presAssocID="{D4E89539-20F9-4686-8849-B915FFFE9365}" presName="descendantText" presStyleLbl="alignAccFollowNode1" presStyleIdx="3" presStyleCnt="5">
        <dgm:presLayoutVars>
          <dgm:bulletEnabled/>
        </dgm:presLayoutVars>
      </dgm:prSet>
      <dgm:spPr/>
    </dgm:pt>
    <dgm:pt modelId="{294BA64D-24CE-724B-8649-CA9D7FFE2BCF}" type="pres">
      <dgm:prSet presAssocID="{DDB26BA4-683F-492E-894D-F82961A7AD58}" presName="sp" presStyleCnt="0"/>
      <dgm:spPr/>
    </dgm:pt>
    <dgm:pt modelId="{54D99CC7-3BA2-D14E-B9CB-D9F54B75AEF4}" type="pres">
      <dgm:prSet presAssocID="{3CB002C0-9C3E-431C-A149-1C7CB9A22F69}" presName="linNode" presStyleCnt="0"/>
      <dgm:spPr/>
    </dgm:pt>
    <dgm:pt modelId="{1C138817-8228-CD40-B01A-A69BF1B3E205}" type="pres">
      <dgm:prSet presAssocID="{3CB002C0-9C3E-431C-A149-1C7CB9A22F69}" presName="parentText" presStyleLbl="alignNode1" presStyleIdx="4" presStyleCnt="5">
        <dgm:presLayoutVars>
          <dgm:chMax val="1"/>
          <dgm:bulletEnabled/>
        </dgm:presLayoutVars>
      </dgm:prSet>
      <dgm:spPr/>
    </dgm:pt>
    <dgm:pt modelId="{F7127FE1-2A04-AE42-B10F-6CAA2991F39F}" type="pres">
      <dgm:prSet presAssocID="{3CB002C0-9C3E-431C-A149-1C7CB9A22F69}" presName="descendantText" presStyleLbl="alignAccFollowNode1" presStyleIdx="4" presStyleCnt="5">
        <dgm:presLayoutVars>
          <dgm:bulletEnabled/>
        </dgm:presLayoutVars>
      </dgm:prSet>
      <dgm:spPr/>
    </dgm:pt>
  </dgm:ptLst>
  <dgm:cxnLst>
    <dgm:cxn modelId="{B2966500-8401-1347-8822-4107632E7B68}" type="presOf" srcId="{3667ADC6-A7E4-4C66-8589-E92803A05CBB}" destId="{FB86D93B-156A-A74D-B547-CCE1CB8F0B02}" srcOrd="0" destOrd="0" presId="urn:microsoft.com/office/officeart/2016/7/layout/VerticalSolidActionList"/>
    <dgm:cxn modelId="{561A2121-183B-DC4B-8C8B-6477E4DCD83D}" type="presOf" srcId="{EBFFE793-BC99-4F53-A587-AC9D49AF76B2}" destId="{46A45956-8A35-3340-B74B-68D4E72F2613}" srcOrd="0" destOrd="0" presId="urn:microsoft.com/office/officeart/2016/7/layout/VerticalSolidActionList"/>
    <dgm:cxn modelId="{EADDC128-D2F3-9B43-BE8A-88550607A2B1}" type="presOf" srcId="{D4E89539-20F9-4686-8849-B915FFFE9365}" destId="{74CF204B-4E10-DF48-A5FA-238CF960830B}" srcOrd="0" destOrd="0" presId="urn:microsoft.com/office/officeart/2016/7/layout/VerticalSolidActionList"/>
    <dgm:cxn modelId="{7FB31429-D1FC-4B78-99C4-16FE33971A84}" srcId="{3667ADC6-A7E4-4C66-8589-E92803A05CBB}" destId="{43EA2638-5C83-418D-93F0-EED99A1C96CF}" srcOrd="0" destOrd="0" parTransId="{5022F497-1E76-4331-9095-0278FA841CE2}" sibTransId="{CDE8B324-B37C-4C58-9AC8-BD6649F8B03B}"/>
    <dgm:cxn modelId="{088AFB2C-5B51-2345-9822-A54DA0F3196C}" type="presOf" srcId="{3CB002C0-9C3E-431C-A149-1C7CB9A22F69}" destId="{1C138817-8228-CD40-B01A-A69BF1B3E205}" srcOrd="0" destOrd="0" presId="urn:microsoft.com/office/officeart/2016/7/layout/VerticalSolidActionList"/>
    <dgm:cxn modelId="{5F46292F-EFF1-1140-BD74-A43EA5EFB7A9}" type="presOf" srcId="{93DED44C-6562-4CB3-A682-E6A9534C1749}" destId="{F7127FE1-2A04-AE42-B10F-6CAA2991F39F}" srcOrd="0" destOrd="0" presId="urn:microsoft.com/office/officeart/2016/7/layout/VerticalSolidActionList"/>
    <dgm:cxn modelId="{1A0C673F-48A4-4041-B532-62F606B976BD}" srcId="{EBFFE793-BC99-4F53-A587-AC9D49AF76B2}" destId="{D4E89539-20F9-4686-8849-B915FFFE9365}" srcOrd="3" destOrd="0" parTransId="{3B5AD4F6-A6E9-4E18-A1DA-B4768B6AFA27}" sibTransId="{DDB26BA4-683F-492E-894D-F82961A7AD58}"/>
    <dgm:cxn modelId="{5A09BF44-59D1-4F9C-973A-E0F76CD41C13}" srcId="{3CB002C0-9C3E-431C-A149-1C7CB9A22F69}" destId="{93DED44C-6562-4CB3-A682-E6A9534C1749}" srcOrd="0" destOrd="0" parTransId="{26B1E2F2-BFB3-4889-8456-118C02549419}" sibTransId="{5AE57216-1B38-4435-AB1D-E202BEE10A3E}"/>
    <dgm:cxn modelId="{2DACDC65-B565-004B-97E8-3A40F112DE2C}" type="presOf" srcId="{1E502B6E-36E9-4183-BE54-4B2E18BC19F7}" destId="{032391E7-A366-8D4E-85E0-277F286F232B}" srcOrd="0" destOrd="0" presId="urn:microsoft.com/office/officeart/2016/7/layout/VerticalSolidActionList"/>
    <dgm:cxn modelId="{FE43F181-A629-4208-8C57-85F05701A62C}" srcId="{C144DDF7-DA67-4823-9D91-8CC7EECF4C6B}" destId="{5AD84A8B-1DB6-400D-8C42-0BFB2ADD5785}" srcOrd="0" destOrd="0" parTransId="{B23DA1CF-32E6-4FE3-BDEA-B7492515941C}" sibTransId="{A4DDC859-B019-4E46-8E6A-BE76CEAB6C77}"/>
    <dgm:cxn modelId="{6D47FF8A-52F8-924C-B011-465B6D94592F}" type="presOf" srcId="{19ABD14E-2538-4EFB-AAF9-67317383B733}" destId="{14E593FD-5C3A-E74A-91CF-36CF56722A03}" srcOrd="0" destOrd="0" presId="urn:microsoft.com/office/officeart/2016/7/layout/VerticalSolidActionList"/>
    <dgm:cxn modelId="{8EFA7991-4814-427E-959B-E3E34826BDCF}" srcId="{D4E89539-20F9-4686-8849-B915FFFE9365}" destId="{1E502B6E-36E9-4183-BE54-4B2E18BC19F7}" srcOrd="0" destOrd="0" parTransId="{18BE22BA-392F-46A9-BF7F-8A6335A8A900}" sibTransId="{0B1A0941-B914-4523-9613-D3DCF8BB4527}"/>
    <dgm:cxn modelId="{6E020A92-FD1B-4349-B046-56A75BF63B9B}" srcId="{EBFFE793-BC99-4F53-A587-AC9D49AF76B2}" destId="{3667ADC6-A7E4-4C66-8589-E92803A05CBB}" srcOrd="2" destOrd="0" parTransId="{431A0A81-86A2-487F-A978-58358EE16812}" sibTransId="{DA4F0C6C-BD7B-49C5-BDD6-09DC81CBF7D3}"/>
    <dgm:cxn modelId="{ABAE769D-7CE5-46EB-A7CB-DADFC784726A}" srcId="{EBFFE793-BC99-4F53-A587-AC9D49AF76B2}" destId="{3CB002C0-9C3E-431C-A149-1C7CB9A22F69}" srcOrd="4" destOrd="0" parTransId="{94E38FF5-D2F4-4B64-B1AA-4190359E36FE}" sibTransId="{83D38698-E340-4AB6-BE59-BF30A4574A69}"/>
    <dgm:cxn modelId="{EC94C3AF-D140-41C9-94BF-B4E8EF08B642}" srcId="{EBFFE793-BC99-4F53-A587-AC9D49AF76B2}" destId="{19ABD14E-2538-4EFB-AAF9-67317383B733}" srcOrd="0" destOrd="0" parTransId="{3A732889-5633-40DF-940D-8740C3055AD2}" sibTransId="{0F1AB38D-BD20-43FE-A835-0F3CDE590510}"/>
    <dgm:cxn modelId="{C51D79C1-D4A5-488E-90F7-BA38D2FAE6D9}" srcId="{19ABD14E-2538-4EFB-AAF9-67317383B733}" destId="{EEE37DC6-AA80-480F-B85D-B029B7BA605D}" srcOrd="0" destOrd="0" parTransId="{3729C1E4-EC6E-4F04-9906-5B12724CDE71}" sibTransId="{97229B0F-9D11-42A9-B591-7AE99BC9C1F1}"/>
    <dgm:cxn modelId="{3A0FE0D1-982C-E842-BB5A-06806A52392F}" type="presOf" srcId="{EEE37DC6-AA80-480F-B85D-B029B7BA605D}" destId="{8C39B49D-5FC9-2947-9A3F-5C6F28A465E8}" srcOrd="0" destOrd="0" presId="urn:microsoft.com/office/officeart/2016/7/layout/VerticalSolidActionList"/>
    <dgm:cxn modelId="{643BD3D3-60A2-134E-9702-0C9FD002BC7D}" type="presOf" srcId="{C144DDF7-DA67-4823-9D91-8CC7EECF4C6B}" destId="{9672ED30-B407-1142-A289-5C6EB6AC5EE4}" srcOrd="0" destOrd="0" presId="urn:microsoft.com/office/officeart/2016/7/layout/VerticalSolidActionList"/>
    <dgm:cxn modelId="{48F5F7DE-1EA7-EE46-B7E6-26F6CA201B9F}" type="presOf" srcId="{5AD84A8B-1DB6-400D-8C42-0BFB2ADD5785}" destId="{43669A91-F3AB-954C-B3E1-768A4F91509E}" srcOrd="0" destOrd="0" presId="urn:microsoft.com/office/officeart/2016/7/layout/VerticalSolidActionList"/>
    <dgm:cxn modelId="{F3BD3CE1-859D-4B39-8859-433836F00028}" srcId="{EBFFE793-BC99-4F53-A587-AC9D49AF76B2}" destId="{C144DDF7-DA67-4823-9D91-8CC7EECF4C6B}" srcOrd="1" destOrd="0" parTransId="{3D20756F-FAE1-45D5-A193-57F0CC4A0228}" sibTransId="{C70D5793-4E06-4663-995F-8E76AF8868AD}"/>
    <dgm:cxn modelId="{A12F72E2-FFDA-7C47-B430-30E271B3F5A1}" type="presOf" srcId="{43EA2638-5C83-418D-93F0-EED99A1C96CF}" destId="{FF15C92D-FD35-E745-910E-AFA8E5E4E496}" srcOrd="0" destOrd="0" presId="urn:microsoft.com/office/officeart/2016/7/layout/VerticalSolidActionList"/>
    <dgm:cxn modelId="{0298AE7E-758A-B749-AACE-86D084242DCC}" type="presParOf" srcId="{46A45956-8A35-3340-B74B-68D4E72F2613}" destId="{D12BE71C-2787-F445-A5A0-E1B460155326}" srcOrd="0" destOrd="0" presId="urn:microsoft.com/office/officeart/2016/7/layout/VerticalSolidActionList"/>
    <dgm:cxn modelId="{63FC87FB-319B-334E-907E-4C264891B1BD}" type="presParOf" srcId="{D12BE71C-2787-F445-A5A0-E1B460155326}" destId="{14E593FD-5C3A-E74A-91CF-36CF56722A03}" srcOrd="0" destOrd="0" presId="urn:microsoft.com/office/officeart/2016/7/layout/VerticalSolidActionList"/>
    <dgm:cxn modelId="{6C7ED556-B155-714D-9220-6680F441F6E3}" type="presParOf" srcId="{D12BE71C-2787-F445-A5A0-E1B460155326}" destId="{8C39B49D-5FC9-2947-9A3F-5C6F28A465E8}" srcOrd="1" destOrd="0" presId="urn:microsoft.com/office/officeart/2016/7/layout/VerticalSolidActionList"/>
    <dgm:cxn modelId="{C4CDEAA0-03D9-174E-90AA-0C56263A7A18}" type="presParOf" srcId="{46A45956-8A35-3340-B74B-68D4E72F2613}" destId="{C76407F4-26C9-254C-861F-6A80CBDD904B}" srcOrd="1" destOrd="0" presId="urn:microsoft.com/office/officeart/2016/7/layout/VerticalSolidActionList"/>
    <dgm:cxn modelId="{557FCB4E-80E4-C44F-BFF2-D42FDC28F20B}" type="presParOf" srcId="{46A45956-8A35-3340-B74B-68D4E72F2613}" destId="{522CC320-91CC-1042-97F2-7C49D52A44CC}" srcOrd="2" destOrd="0" presId="urn:microsoft.com/office/officeart/2016/7/layout/VerticalSolidActionList"/>
    <dgm:cxn modelId="{EB4A4590-5459-8C43-B47B-101966DA46A2}" type="presParOf" srcId="{522CC320-91CC-1042-97F2-7C49D52A44CC}" destId="{9672ED30-B407-1142-A289-5C6EB6AC5EE4}" srcOrd="0" destOrd="0" presId="urn:microsoft.com/office/officeart/2016/7/layout/VerticalSolidActionList"/>
    <dgm:cxn modelId="{079DA841-CD73-2E4C-8E35-40329DB94162}" type="presParOf" srcId="{522CC320-91CC-1042-97F2-7C49D52A44CC}" destId="{43669A91-F3AB-954C-B3E1-768A4F91509E}" srcOrd="1" destOrd="0" presId="urn:microsoft.com/office/officeart/2016/7/layout/VerticalSolidActionList"/>
    <dgm:cxn modelId="{29BF627E-1FC1-5943-BD1F-A9B7C608CE15}" type="presParOf" srcId="{46A45956-8A35-3340-B74B-68D4E72F2613}" destId="{73D2E5B5-8F4F-B542-9FD3-BB3A0A5D5499}" srcOrd="3" destOrd="0" presId="urn:microsoft.com/office/officeart/2016/7/layout/VerticalSolidActionList"/>
    <dgm:cxn modelId="{7C1A3690-6758-E14D-939B-BE9F2203EB17}" type="presParOf" srcId="{46A45956-8A35-3340-B74B-68D4E72F2613}" destId="{648096FA-873C-0340-AC47-F340A2DEEA35}" srcOrd="4" destOrd="0" presId="urn:microsoft.com/office/officeart/2016/7/layout/VerticalSolidActionList"/>
    <dgm:cxn modelId="{771E1E96-AA64-DC4F-9242-5E4392F6A2B8}" type="presParOf" srcId="{648096FA-873C-0340-AC47-F340A2DEEA35}" destId="{FB86D93B-156A-A74D-B547-CCE1CB8F0B02}" srcOrd="0" destOrd="0" presId="urn:microsoft.com/office/officeart/2016/7/layout/VerticalSolidActionList"/>
    <dgm:cxn modelId="{609FEE08-B82E-9149-BFB1-38130D804519}" type="presParOf" srcId="{648096FA-873C-0340-AC47-F340A2DEEA35}" destId="{FF15C92D-FD35-E745-910E-AFA8E5E4E496}" srcOrd="1" destOrd="0" presId="urn:microsoft.com/office/officeart/2016/7/layout/VerticalSolidActionList"/>
    <dgm:cxn modelId="{203A5516-899D-434C-BC0F-794DC51FEF8B}" type="presParOf" srcId="{46A45956-8A35-3340-B74B-68D4E72F2613}" destId="{CBDC43D3-F12A-8344-81CE-8AC4818222C2}" srcOrd="5" destOrd="0" presId="urn:microsoft.com/office/officeart/2016/7/layout/VerticalSolidActionList"/>
    <dgm:cxn modelId="{5FF24433-8688-2043-8C31-70369CC6CD56}" type="presParOf" srcId="{46A45956-8A35-3340-B74B-68D4E72F2613}" destId="{1AE7108A-7F11-DB48-9AB1-D70DA06093D0}" srcOrd="6" destOrd="0" presId="urn:microsoft.com/office/officeart/2016/7/layout/VerticalSolidActionList"/>
    <dgm:cxn modelId="{EA4BCB72-F813-374A-9F77-1F676927B43C}" type="presParOf" srcId="{1AE7108A-7F11-DB48-9AB1-D70DA06093D0}" destId="{74CF204B-4E10-DF48-A5FA-238CF960830B}" srcOrd="0" destOrd="0" presId="urn:microsoft.com/office/officeart/2016/7/layout/VerticalSolidActionList"/>
    <dgm:cxn modelId="{02415296-2097-7A4D-906C-DC1FEAF50489}" type="presParOf" srcId="{1AE7108A-7F11-DB48-9AB1-D70DA06093D0}" destId="{032391E7-A366-8D4E-85E0-277F286F232B}" srcOrd="1" destOrd="0" presId="urn:microsoft.com/office/officeart/2016/7/layout/VerticalSolidActionList"/>
    <dgm:cxn modelId="{4D508F71-23A7-0049-93FC-5D2C9E7E89F6}" type="presParOf" srcId="{46A45956-8A35-3340-B74B-68D4E72F2613}" destId="{294BA64D-24CE-724B-8649-CA9D7FFE2BCF}" srcOrd="7" destOrd="0" presId="urn:microsoft.com/office/officeart/2016/7/layout/VerticalSolidActionList"/>
    <dgm:cxn modelId="{65EA45F0-53B6-EB48-9F4F-29428263C3A9}" type="presParOf" srcId="{46A45956-8A35-3340-B74B-68D4E72F2613}" destId="{54D99CC7-3BA2-D14E-B9CB-D9F54B75AEF4}" srcOrd="8" destOrd="0" presId="urn:microsoft.com/office/officeart/2016/7/layout/VerticalSolidActionList"/>
    <dgm:cxn modelId="{28285738-C4F8-024E-A254-A27AE5383A60}" type="presParOf" srcId="{54D99CC7-3BA2-D14E-B9CB-D9F54B75AEF4}" destId="{1C138817-8228-CD40-B01A-A69BF1B3E205}" srcOrd="0" destOrd="0" presId="urn:microsoft.com/office/officeart/2016/7/layout/VerticalSolidActionList"/>
    <dgm:cxn modelId="{9669B7C6-6773-CB4E-BD26-E4426751900E}" type="presParOf" srcId="{54D99CC7-3BA2-D14E-B9CB-D9F54B75AEF4}" destId="{F7127FE1-2A04-AE42-B10F-6CAA2991F39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4924BF-7BA7-47C2-BB3F-F1AD1E294D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A58899-E369-45BE-88D9-CEFFBF201EF5}">
      <dgm:prSet/>
      <dgm:spPr/>
      <dgm:t>
        <a:bodyPr/>
        <a:lstStyle/>
        <a:p>
          <a:pPr>
            <a:lnSpc>
              <a:spcPct val="100000"/>
            </a:lnSpc>
          </a:pPr>
          <a:r>
            <a:rPr lang="en-US"/>
            <a:t>SLE</a:t>
          </a:r>
          <a:r>
            <a:rPr lang="en-US" i="1"/>
            <a:t> </a:t>
          </a:r>
          <a:r>
            <a:rPr lang="en-US"/>
            <a:t>is the potential loss associated with a single realized threat against a specific asset. It indicates the potential amount of loss an organization would or could experience if an asset were harmed by a specific threat occurring. </a:t>
          </a:r>
        </a:p>
      </dgm:t>
    </dgm:pt>
    <dgm:pt modelId="{379C0B5D-84C5-42A1-8648-2305CC0897E2}" type="parTrans" cxnId="{4896F85A-E992-4047-A249-194D314D5ED0}">
      <dgm:prSet/>
      <dgm:spPr/>
      <dgm:t>
        <a:bodyPr/>
        <a:lstStyle/>
        <a:p>
          <a:endParaRPr lang="en-US"/>
        </a:p>
      </dgm:t>
    </dgm:pt>
    <dgm:pt modelId="{C926CA62-26D7-4A0E-A051-3603C6C1EDFD}" type="sibTrans" cxnId="{4896F85A-E992-4047-A249-194D314D5ED0}">
      <dgm:prSet/>
      <dgm:spPr/>
      <dgm:t>
        <a:bodyPr/>
        <a:lstStyle/>
        <a:p>
          <a:endParaRPr lang="en-US"/>
        </a:p>
      </dgm:t>
    </dgm:pt>
    <dgm:pt modelId="{BF400019-4860-41F7-A6F7-853CB2D1AF02}">
      <dgm:prSet/>
      <dgm:spPr/>
      <dgm:t>
        <a:bodyPr/>
        <a:lstStyle/>
        <a:p>
          <a:pPr>
            <a:lnSpc>
              <a:spcPct val="100000"/>
            </a:lnSpc>
          </a:pPr>
          <a:r>
            <a:rPr lang="en-US"/>
            <a:t>The SLE is calculated using the following formula: SLE = asset value (AV) * exposure factor (EF) </a:t>
          </a:r>
        </a:p>
      </dgm:t>
    </dgm:pt>
    <dgm:pt modelId="{126448A6-BEA9-49D5-8801-FD1673910576}" type="parTrans" cxnId="{E9FA6A9F-892E-497C-9C5F-D0650B03749C}">
      <dgm:prSet/>
      <dgm:spPr/>
      <dgm:t>
        <a:bodyPr/>
        <a:lstStyle/>
        <a:p>
          <a:endParaRPr lang="en-US"/>
        </a:p>
      </dgm:t>
    </dgm:pt>
    <dgm:pt modelId="{CF9808D8-5D79-407C-BC6E-7E7427357322}" type="sibTrans" cxnId="{E9FA6A9F-892E-497C-9C5F-D0650B03749C}">
      <dgm:prSet/>
      <dgm:spPr/>
      <dgm:t>
        <a:bodyPr/>
        <a:lstStyle/>
        <a:p>
          <a:endParaRPr lang="en-US"/>
        </a:p>
      </dgm:t>
    </dgm:pt>
    <dgm:pt modelId="{C31820B8-6EB9-4448-9EA3-F729D1848280}">
      <dgm:prSet/>
      <dgm:spPr/>
      <dgm:t>
        <a:bodyPr/>
        <a:lstStyle/>
        <a:p>
          <a:pPr>
            <a:lnSpc>
              <a:spcPct val="100000"/>
            </a:lnSpc>
          </a:pPr>
          <a:r>
            <a:rPr lang="en-US"/>
            <a:t>or more simply:</a:t>
          </a:r>
          <a:br>
            <a:rPr lang="en-US"/>
          </a:br>
          <a:r>
            <a:rPr lang="en-US"/>
            <a:t>SLE = AV * EF </a:t>
          </a:r>
        </a:p>
      </dgm:t>
    </dgm:pt>
    <dgm:pt modelId="{F6E6598F-643C-41DD-AC7E-9F121C4B6591}" type="parTrans" cxnId="{9F04BB39-1816-4137-A90E-11D31E0A2780}">
      <dgm:prSet/>
      <dgm:spPr/>
      <dgm:t>
        <a:bodyPr/>
        <a:lstStyle/>
        <a:p>
          <a:endParaRPr lang="en-US"/>
        </a:p>
      </dgm:t>
    </dgm:pt>
    <dgm:pt modelId="{739ECCAF-BCD6-418D-8719-7FF36FC844B0}" type="sibTrans" cxnId="{9F04BB39-1816-4137-A90E-11D31E0A2780}">
      <dgm:prSet/>
      <dgm:spPr/>
      <dgm:t>
        <a:bodyPr/>
        <a:lstStyle/>
        <a:p>
          <a:endParaRPr lang="en-US"/>
        </a:p>
      </dgm:t>
    </dgm:pt>
    <dgm:pt modelId="{948D554B-7A83-4C31-9BC8-A9D86D52F14A}" type="pres">
      <dgm:prSet presAssocID="{D94924BF-7BA7-47C2-BB3F-F1AD1E294D72}" presName="root" presStyleCnt="0">
        <dgm:presLayoutVars>
          <dgm:dir/>
          <dgm:resizeHandles val="exact"/>
        </dgm:presLayoutVars>
      </dgm:prSet>
      <dgm:spPr/>
    </dgm:pt>
    <dgm:pt modelId="{F4847AE1-50FF-44CD-BB2C-0883C2B182E6}" type="pres">
      <dgm:prSet presAssocID="{2CA58899-E369-45BE-88D9-CEFFBF201EF5}" presName="compNode" presStyleCnt="0"/>
      <dgm:spPr/>
    </dgm:pt>
    <dgm:pt modelId="{ED8E5ACA-C358-4E2A-B5E3-16651F61ED86}" type="pres">
      <dgm:prSet presAssocID="{2CA58899-E369-45BE-88D9-CEFFBF201EF5}" presName="bgRect" presStyleLbl="bgShp" presStyleIdx="0" presStyleCnt="3"/>
      <dgm:spPr/>
    </dgm:pt>
    <dgm:pt modelId="{3353A426-8E8F-49F1-A3D7-5F198C281BB1}" type="pres">
      <dgm:prSet presAssocID="{2CA58899-E369-45BE-88D9-CEFFBF201E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ble"/>
        </a:ext>
      </dgm:extLst>
    </dgm:pt>
    <dgm:pt modelId="{562C5B08-143E-49AD-8485-B4863E24D297}" type="pres">
      <dgm:prSet presAssocID="{2CA58899-E369-45BE-88D9-CEFFBF201EF5}" presName="spaceRect" presStyleCnt="0"/>
      <dgm:spPr/>
    </dgm:pt>
    <dgm:pt modelId="{309B3AF8-CBF1-4F56-8EC5-B19FBFBB719A}" type="pres">
      <dgm:prSet presAssocID="{2CA58899-E369-45BE-88D9-CEFFBF201EF5}" presName="parTx" presStyleLbl="revTx" presStyleIdx="0" presStyleCnt="3">
        <dgm:presLayoutVars>
          <dgm:chMax val="0"/>
          <dgm:chPref val="0"/>
        </dgm:presLayoutVars>
      </dgm:prSet>
      <dgm:spPr/>
    </dgm:pt>
    <dgm:pt modelId="{30EDE4D0-127B-4F33-B585-1C18BC89FDD4}" type="pres">
      <dgm:prSet presAssocID="{C926CA62-26D7-4A0E-A051-3603C6C1EDFD}" presName="sibTrans" presStyleCnt="0"/>
      <dgm:spPr/>
    </dgm:pt>
    <dgm:pt modelId="{FF53C51B-F1AB-498C-8CDE-F1325A3D373A}" type="pres">
      <dgm:prSet presAssocID="{BF400019-4860-41F7-A6F7-853CB2D1AF02}" presName="compNode" presStyleCnt="0"/>
      <dgm:spPr/>
    </dgm:pt>
    <dgm:pt modelId="{40069728-0312-463E-91EE-CE31DE345DB2}" type="pres">
      <dgm:prSet presAssocID="{BF400019-4860-41F7-A6F7-853CB2D1AF02}" presName="bgRect" presStyleLbl="bgShp" presStyleIdx="1" presStyleCnt="3"/>
      <dgm:spPr/>
    </dgm:pt>
    <dgm:pt modelId="{583719E4-9EFC-4275-B50B-42922165F96F}" type="pres">
      <dgm:prSet presAssocID="{BF400019-4860-41F7-A6F7-853CB2D1AF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47FF4393-5554-4518-8495-F08DF31DF138}" type="pres">
      <dgm:prSet presAssocID="{BF400019-4860-41F7-A6F7-853CB2D1AF02}" presName="spaceRect" presStyleCnt="0"/>
      <dgm:spPr/>
    </dgm:pt>
    <dgm:pt modelId="{8E1BB82F-0008-446C-9870-A76C8D6E4A2C}" type="pres">
      <dgm:prSet presAssocID="{BF400019-4860-41F7-A6F7-853CB2D1AF02}" presName="parTx" presStyleLbl="revTx" presStyleIdx="1" presStyleCnt="3">
        <dgm:presLayoutVars>
          <dgm:chMax val="0"/>
          <dgm:chPref val="0"/>
        </dgm:presLayoutVars>
      </dgm:prSet>
      <dgm:spPr/>
    </dgm:pt>
    <dgm:pt modelId="{A1DBDD28-17D7-44C0-8DF9-C5D67DFA3A68}" type="pres">
      <dgm:prSet presAssocID="{CF9808D8-5D79-407C-BC6E-7E7427357322}" presName="sibTrans" presStyleCnt="0"/>
      <dgm:spPr/>
    </dgm:pt>
    <dgm:pt modelId="{2F362B96-4F0A-466E-9589-C1085E329010}" type="pres">
      <dgm:prSet presAssocID="{C31820B8-6EB9-4448-9EA3-F729D1848280}" presName="compNode" presStyleCnt="0"/>
      <dgm:spPr/>
    </dgm:pt>
    <dgm:pt modelId="{A6951266-A240-423B-962E-C32F4C8D7564}" type="pres">
      <dgm:prSet presAssocID="{C31820B8-6EB9-4448-9EA3-F729D1848280}" presName="bgRect" presStyleLbl="bgShp" presStyleIdx="2" presStyleCnt="3"/>
      <dgm:spPr/>
    </dgm:pt>
    <dgm:pt modelId="{E7D6F852-F02A-45F9-8DF2-DEE60FED34D5}" type="pres">
      <dgm:prSet presAssocID="{C31820B8-6EB9-4448-9EA3-F729D18482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89503174-41FD-4499-8142-D3D707629362}" type="pres">
      <dgm:prSet presAssocID="{C31820B8-6EB9-4448-9EA3-F729D1848280}" presName="spaceRect" presStyleCnt="0"/>
      <dgm:spPr/>
    </dgm:pt>
    <dgm:pt modelId="{3E9203EB-968A-4E3B-82C9-3A9EA9324BB0}" type="pres">
      <dgm:prSet presAssocID="{C31820B8-6EB9-4448-9EA3-F729D1848280}" presName="parTx" presStyleLbl="revTx" presStyleIdx="2" presStyleCnt="3">
        <dgm:presLayoutVars>
          <dgm:chMax val="0"/>
          <dgm:chPref val="0"/>
        </dgm:presLayoutVars>
      </dgm:prSet>
      <dgm:spPr/>
    </dgm:pt>
  </dgm:ptLst>
  <dgm:cxnLst>
    <dgm:cxn modelId="{630A5411-AB06-4A33-BADC-680BE1C5862E}" type="presOf" srcId="{BF400019-4860-41F7-A6F7-853CB2D1AF02}" destId="{8E1BB82F-0008-446C-9870-A76C8D6E4A2C}" srcOrd="0" destOrd="0" presId="urn:microsoft.com/office/officeart/2018/2/layout/IconVerticalSolidList"/>
    <dgm:cxn modelId="{395B3822-F5AC-4544-A17C-CBBDA7951E1E}" type="presOf" srcId="{2CA58899-E369-45BE-88D9-CEFFBF201EF5}" destId="{309B3AF8-CBF1-4F56-8EC5-B19FBFBB719A}" srcOrd="0" destOrd="0" presId="urn:microsoft.com/office/officeart/2018/2/layout/IconVerticalSolidList"/>
    <dgm:cxn modelId="{9F04BB39-1816-4137-A90E-11D31E0A2780}" srcId="{D94924BF-7BA7-47C2-BB3F-F1AD1E294D72}" destId="{C31820B8-6EB9-4448-9EA3-F729D1848280}" srcOrd="2" destOrd="0" parTransId="{F6E6598F-643C-41DD-AC7E-9F121C4B6591}" sibTransId="{739ECCAF-BCD6-418D-8719-7FF36FC844B0}"/>
    <dgm:cxn modelId="{4896F85A-E992-4047-A249-194D314D5ED0}" srcId="{D94924BF-7BA7-47C2-BB3F-F1AD1E294D72}" destId="{2CA58899-E369-45BE-88D9-CEFFBF201EF5}" srcOrd="0" destOrd="0" parTransId="{379C0B5D-84C5-42A1-8648-2305CC0897E2}" sibTransId="{C926CA62-26D7-4A0E-A051-3603C6C1EDFD}"/>
    <dgm:cxn modelId="{D016E890-45D8-4B7F-A1F0-8A304BE82580}" type="presOf" srcId="{C31820B8-6EB9-4448-9EA3-F729D1848280}" destId="{3E9203EB-968A-4E3B-82C9-3A9EA9324BB0}" srcOrd="0" destOrd="0" presId="urn:microsoft.com/office/officeart/2018/2/layout/IconVerticalSolidList"/>
    <dgm:cxn modelId="{E9FA6A9F-892E-497C-9C5F-D0650B03749C}" srcId="{D94924BF-7BA7-47C2-BB3F-F1AD1E294D72}" destId="{BF400019-4860-41F7-A6F7-853CB2D1AF02}" srcOrd="1" destOrd="0" parTransId="{126448A6-BEA9-49D5-8801-FD1673910576}" sibTransId="{CF9808D8-5D79-407C-BC6E-7E7427357322}"/>
    <dgm:cxn modelId="{09DFBFDB-4602-40B1-912B-64F9F7826089}" type="presOf" srcId="{D94924BF-7BA7-47C2-BB3F-F1AD1E294D72}" destId="{948D554B-7A83-4C31-9BC8-A9D86D52F14A}" srcOrd="0" destOrd="0" presId="urn:microsoft.com/office/officeart/2018/2/layout/IconVerticalSolidList"/>
    <dgm:cxn modelId="{7BF59E11-2783-4F51-AB4D-085135C64E3A}" type="presParOf" srcId="{948D554B-7A83-4C31-9BC8-A9D86D52F14A}" destId="{F4847AE1-50FF-44CD-BB2C-0883C2B182E6}" srcOrd="0" destOrd="0" presId="urn:microsoft.com/office/officeart/2018/2/layout/IconVerticalSolidList"/>
    <dgm:cxn modelId="{472E28A1-A3EB-43A8-BEAC-C10B24B8FC72}" type="presParOf" srcId="{F4847AE1-50FF-44CD-BB2C-0883C2B182E6}" destId="{ED8E5ACA-C358-4E2A-B5E3-16651F61ED86}" srcOrd="0" destOrd="0" presId="urn:microsoft.com/office/officeart/2018/2/layout/IconVerticalSolidList"/>
    <dgm:cxn modelId="{918041E2-3460-4097-A92B-CECCD5F01474}" type="presParOf" srcId="{F4847AE1-50FF-44CD-BB2C-0883C2B182E6}" destId="{3353A426-8E8F-49F1-A3D7-5F198C281BB1}" srcOrd="1" destOrd="0" presId="urn:microsoft.com/office/officeart/2018/2/layout/IconVerticalSolidList"/>
    <dgm:cxn modelId="{13753990-F045-439B-8A2C-36B6BF70D03D}" type="presParOf" srcId="{F4847AE1-50FF-44CD-BB2C-0883C2B182E6}" destId="{562C5B08-143E-49AD-8485-B4863E24D297}" srcOrd="2" destOrd="0" presId="urn:microsoft.com/office/officeart/2018/2/layout/IconVerticalSolidList"/>
    <dgm:cxn modelId="{9FE0EFAD-9B07-4AD2-BEC1-81FF098448E1}" type="presParOf" srcId="{F4847AE1-50FF-44CD-BB2C-0883C2B182E6}" destId="{309B3AF8-CBF1-4F56-8EC5-B19FBFBB719A}" srcOrd="3" destOrd="0" presId="urn:microsoft.com/office/officeart/2018/2/layout/IconVerticalSolidList"/>
    <dgm:cxn modelId="{827AA5F6-1948-4BA0-84C8-025FE86138DF}" type="presParOf" srcId="{948D554B-7A83-4C31-9BC8-A9D86D52F14A}" destId="{30EDE4D0-127B-4F33-B585-1C18BC89FDD4}" srcOrd="1" destOrd="0" presId="urn:microsoft.com/office/officeart/2018/2/layout/IconVerticalSolidList"/>
    <dgm:cxn modelId="{69B9C018-C83E-4917-BDC2-94DFE148D2FA}" type="presParOf" srcId="{948D554B-7A83-4C31-9BC8-A9D86D52F14A}" destId="{FF53C51B-F1AB-498C-8CDE-F1325A3D373A}" srcOrd="2" destOrd="0" presId="urn:microsoft.com/office/officeart/2018/2/layout/IconVerticalSolidList"/>
    <dgm:cxn modelId="{03517163-6691-4770-9F1C-A344DEB60597}" type="presParOf" srcId="{FF53C51B-F1AB-498C-8CDE-F1325A3D373A}" destId="{40069728-0312-463E-91EE-CE31DE345DB2}" srcOrd="0" destOrd="0" presId="urn:microsoft.com/office/officeart/2018/2/layout/IconVerticalSolidList"/>
    <dgm:cxn modelId="{7EB6B15B-19D1-4554-967D-56E4890F5BD2}" type="presParOf" srcId="{FF53C51B-F1AB-498C-8CDE-F1325A3D373A}" destId="{583719E4-9EFC-4275-B50B-42922165F96F}" srcOrd="1" destOrd="0" presId="urn:microsoft.com/office/officeart/2018/2/layout/IconVerticalSolidList"/>
    <dgm:cxn modelId="{4E757E6B-F8A0-4553-986D-67365998E1C7}" type="presParOf" srcId="{FF53C51B-F1AB-498C-8CDE-F1325A3D373A}" destId="{47FF4393-5554-4518-8495-F08DF31DF138}" srcOrd="2" destOrd="0" presId="urn:microsoft.com/office/officeart/2018/2/layout/IconVerticalSolidList"/>
    <dgm:cxn modelId="{5DB27F92-3688-4926-81DC-234F0307ADD6}" type="presParOf" srcId="{FF53C51B-F1AB-498C-8CDE-F1325A3D373A}" destId="{8E1BB82F-0008-446C-9870-A76C8D6E4A2C}" srcOrd="3" destOrd="0" presId="urn:microsoft.com/office/officeart/2018/2/layout/IconVerticalSolidList"/>
    <dgm:cxn modelId="{AB18FECE-B5C8-447C-B707-88702094A8C6}" type="presParOf" srcId="{948D554B-7A83-4C31-9BC8-A9D86D52F14A}" destId="{A1DBDD28-17D7-44C0-8DF9-C5D67DFA3A68}" srcOrd="3" destOrd="0" presId="urn:microsoft.com/office/officeart/2018/2/layout/IconVerticalSolidList"/>
    <dgm:cxn modelId="{564AC0E3-A82D-4279-97A1-B240241A2795}" type="presParOf" srcId="{948D554B-7A83-4C31-9BC8-A9D86D52F14A}" destId="{2F362B96-4F0A-466E-9589-C1085E329010}" srcOrd="4" destOrd="0" presId="urn:microsoft.com/office/officeart/2018/2/layout/IconVerticalSolidList"/>
    <dgm:cxn modelId="{C85A1311-BD9C-4BF3-846B-27C3136101EF}" type="presParOf" srcId="{2F362B96-4F0A-466E-9589-C1085E329010}" destId="{A6951266-A240-423B-962E-C32F4C8D7564}" srcOrd="0" destOrd="0" presId="urn:microsoft.com/office/officeart/2018/2/layout/IconVerticalSolidList"/>
    <dgm:cxn modelId="{E78F8DF2-7571-4607-9232-1A85513B07E2}" type="presParOf" srcId="{2F362B96-4F0A-466E-9589-C1085E329010}" destId="{E7D6F852-F02A-45F9-8DF2-DEE60FED34D5}" srcOrd="1" destOrd="0" presId="urn:microsoft.com/office/officeart/2018/2/layout/IconVerticalSolidList"/>
    <dgm:cxn modelId="{4292BE1A-123F-4C34-B1C0-DD2C1F61FCE9}" type="presParOf" srcId="{2F362B96-4F0A-466E-9589-C1085E329010}" destId="{89503174-41FD-4499-8142-D3D707629362}" srcOrd="2" destOrd="0" presId="urn:microsoft.com/office/officeart/2018/2/layout/IconVerticalSolidList"/>
    <dgm:cxn modelId="{13E3D32A-594F-4BFF-928C-3A9AD21C2B77}" type="presParOf" srcId="{2F362B96-4F0A-466E-9589-C1085E329010}" destId="{3E9203EB-968A-4E3B-82C9-3A9EA9324B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E29D78-3A07-4A70-9AD3-903395C2206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15BB8AD-02B9-4FBE-BE0F-5E8B28FA2E43}">
      <dgm:prSet/>
      <dgm:spPr/>
      <dgm:t>
        <a:bodyPr/>
        <a:lstStyle/>
        <a:p>
          <a:pPr>
            <a:lnSpc>
              <a:spcPct val="100000"/>
            </a:lnSpc>
          </a:pPr>
          <a:r>
            <a:rPr lang="en-US"/>
            <a:t>ALE is the possible yearly loss of all instances of a specific realized threat against a specific asset. </a:t>
          </a:r>
        </a:p>
      </dgm:t>
    </dgm:pt>
    <dgm:pt modelId="{63F61E9C-4B4E-48A1-A17A-E257F0632C92}" type="parTrans" cxnId="{D46DE99F-2E60-4400-94C4-C1BE0F7A8E5E}">
      <dgm:prSet/>
      <dgm:spPr/>
      <dgm:t>
        <a:bodyPr/>
        <a:lstStyle/>
        <a:p>
          <a:endParaRPr lang="en-US"/>
        </a:p>
      </dgm:t>
    </dgm:pt>
    <dgm:pt modelId="{AC6A70C3-2C04-41FB-AFEF-7CC8A5FBE5EF}" type="sibTrans" cxnId="{D46DE99F-2E60-4400-94C4-C1BE0F7A8E5E}">
      <dgm:prSet/>
      <dgm:spPr/>
      <dgm:t>
        <a:bodyPr/>
        <a:lstStyle/>
        <a:p>
          <a:endParaRPr lang="en-US"/>
        </a:p>
      </dgm:t>
    </dgm:pt>
    <dgm:pt modelId="{5980F595-7A6E-4C37-9FAD-D4AED05DB3B1}">
      <dgm:prSet/>
      <dgm:spPr/>
      <dgm:t>
        <a:bodyPr/>
        <a:lstStyle/>
        <a:p>
          <a:pPr>
            <a:lnSpc>
              <a:spcPct val="100000"/>
            </a:lnSpc>
          </a:pPr>
          <a:r>
            <a:rPr lang="en-US"/>
            <a:t>The ALE is calculated using the following formula: </a:t>
          </a:r>
        </a:p>
      </dgm:t>
    </dgm:pt>
    <dgm:pt modelId="{31CEBAD0-274E-4F93-AFC9-E998656AF375}" type="parTrans" cxnId="{24115B4C-F139-4792-A917-F4D5D9221818}">
      <dgm:prSet/>
      <dgm:spPr/>
      <dgm:t>
        <a:bodyPr/>
        <a:lstStyle/>
        <a:p>
          <a:endParaRPr lang="en-US"/>
        </a:p>
      </dgm:t>
    </dgm:pt>
    <dgm:pt modelId="{D11DE10B-765A-4C25-B153-56570B21B16F}" type="sibTrans" cxnId="{24115B4C-F139-4792-A917-F4D5D9221818}">
      <dgm:prSet/>
      <dgm:spPr/>
      <dgm:t>
        <a:bodyPr/>
        <a:lstStyle/>
        <a:p>
          <a:endParaRPr lang="en-US"/>
        </a:p>
      </dgm:t>
    </dgm:pt>
    <dgm:pt modelId="{D654A259-391D-4AA0-BBA1-D15A1BEC558F}">
      <dgm:prSet/>
      <dgm:spPr/>
      <dgm:t>
        <a:bodyPr/>
        <a:lstStyle/>
        <a:p>
          <a:pPr>
            <a:lnSpc>
              <a:spcPct val="100000"/>
            </a:lnSpc>
          </a:pPr>
          <a:r>
            <a:rPr lang="en-US"/>
            <a:t>ALE = single loss expectancy (SLE) * annualized rate of occurrence (ARO) </a:t>
          </a:r>
        </a:p>
      </dgm:t>
    </dgm:pt>
    <dgm:pt modelId="{21EB2173-6444-4F95-9241-5616B85F13C6}" type="parTrans" cxnId="{C0D4EF9C-E1F7-4658-AA89-6E26F0A3DADB}">
      <dgm:prSet/>
      <dgm:spPr/>
      <dgm:t>
        <a:bodyPr/>
        <a:lstStyle/>
        <a:p>
          <a:endParaRPr lang="en-US"/>
        </a:p>
      </dgm:t>
    </dgm:pt>
    <dgm:pt modelId="{7EF5F4B8-AA6C-4A63-B833-2B0B797B9E66}" type="sibTrans" cxnId="{C0D4EF9C-E1F7-4658-AA89-6E26F0A3DADB}">
      <dgm:prSet/>
      <dgm:spPr/>
      <dgm:t>
        <a:bodyPr/>
        <a:lstStyle/>
        <a:p>
          <a:endParaRPr lang="en-US"/>
        </a:p>
      </dgm:t>
    </dgm:pt>
    <dgm:pt modelId="{F3220A75-4414-4F0B-ACCA-BA7140EC71DC}">
      <dgm:prSet/>
      <dgm:spPr/>
      <dgm:t>
        <a:bodyPr/>
        <a:lstStyle/>
        <a:p>
          <a:pPr>
            <a:lnSpc>
              <a:spcPct val="100000"/>
            </a:lnSpc>
          </a:pPr>
          <a:r>
            <a:rPr lang="en-US"/>
            <a:t>or more simply:</a:t>
          </a:r>
          <a:br>
            <a:rPr lang="en-US"/>
          </a:br>
          <a:r>
            <a:rPr lang="en-US"/>
            <a:t>ALE = SLE * ARO </a:t>
          </a:r>
        </a:p>
      </dgm:t>
    </dgm:pt>
    <dgm:pt modelId="{47107C0B-AC4D-4668-8129-ACC9E9A1E53B}" type="parTrans" cxnId="{BBF2FD5F-3B2D-4909-907B-090D10DECAF2}">
      <dgm:prSet/>
      <dgm:spPr/>
      <dgm:t>
        <a:bodyPr/>
        <a:lstStyle/>
        <a:p>
          <a:endParaRPr lang="en-US"/>
        </a:p>
      </dgm:t>
    </dgm:pt>
    <dgm:pt modelId="{E15D2E66-4963-4321-ACD5-7BD4E64992BC}" type="sibTrans" cxnId="{BBF2FD5F-3B2D-4909-907B-090D10DECAF2}">
      <dgm:prSet/>
      <dgm:spPr/>
      <dgm:t>
        <a:bodyPr/>
        <a:lstStyle/>
        <a:p>
          <a:endParaRPr lang="en-US"/>
        </a:p>
      </dgm:t>
    </dgm:pt>
    <dgm:pt modelId="{1240764F-7B8F-41E2-AADC-93035CCC8536}">
      <dgm:prSet/>
      <dgm:spPr/>
      <dgm:t>
        <a:bodyPr/>
        <a:lstStyle/>
        <a:p>
          <a:pPr>
            <a:lnSpc>
              <a:spcPct val="100000"/>
            </a:lnSpc>
          </a:pPr>
          <a:r>
            <a:rPr lang="en-US"/>
            <a:t>or</a:t>
          </a:r>
          <a:br>
            <a:rPr lang="en-US"/>
          </a:br>
          <a:r>
            <a:rPr lang="en-US"/>
            <a:t>ALE = AV * EF * ARO </a:t>
          </a:r>
        </a:p>
      </dgm:t>
    </dgm:pt>
    <dgm:pt modelId="{9A8B1D27-822E-4EE9-90E9-1DFA64EE7520}" type="parTrans" cxnId="{BDD1D766-7F1E-4F92-89D0-2A639AAE9D54}">
      <dgm:prSet/>
      <dgm:spPr/>
      <dgm:t>
        <a:bodyPr/>
        <a:lstStyle/>
        <a:p>
          <a:endParaRPr lang="en-US"/>
        </a:p>
      </dgm:t>
    </dgm:pt>
    <dgm:pt modelId="{3B09B3D5-0785-4657-97DF-F7440A995BCB}" type="sibTrans" cxnId="{BDD1D766-7F1E-4F92-89D0-2A639AAE9D54}">
      <dgm:prSet/>
      <dgm:spPr/>
      <dgm:t>
        <a:bodyPr/>
        <a:lstStyle/>
        <a:p>
          <a:endParaRPr lang="en-US"/>
        </a:p>
      </dgm:t>
    </dgm:pt>
    <dgm:pt modelId="{E12D6C88-4297-485A-8E24-DB20C3F18E8B}" type="pres">
      <dgm:prSet presAssocID="{A3E29D78-3A07-4A70-9AD3-903395C22069}" presName="root" presStyleCnt="0">
        <dgm:presLayoutVars>
          <dgm:dir/>
          <dgm:resizeHandles val="exact"/>
        </dgm:presLayoutVars>
      </dgm:prSet>
      <dgm:spPr/>
    </dgm:pt>
    <dgm:pt modelId="{C8C8246C-B746-42EC-A455-73D3F189C253}" type="pres">
      <dgm:prSet presAssocID="{015BB8AD-02B9-4FBE-BE0F-5E8B28FA2E43}" presName="compNode" presStyleCnt="0"/>
      <dgm:spPr/>
    </dgm:pt>
    <dgm:pt modelId="{FB0A686C-E4EB-43C3-8F86-F62CDF358310}" type="pres">
      <dgm:prSet presAssocID="{015BB8AD-02B9-4FBE-BE0F-5E8B28FA2E43}" presName="bgRect" presStyleLbl="bgShp" presStyleIdx="0" presStyleCnt="5"/>
      <dgm:spPr/>
    </dgm:pt>
    <dgm:pt modelId="{14941597-2A24-4832-AE4F-CE1C3E434361}" type="pres">
      <dgm:prSet presAssocID="{015BB8AD-02B9-4FBE-BE0F-5E8B28FA2E4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E236AD51-496D-4818-AD13-7A2E2C363CA7}" type="pres">
      <dgm:prSet presAssocID="{015BB8AD-02B9-4FBE-BE0F-5E8B28FA2E43}" presName="spaceRect" presStyleCnt="0"/>
      <dgm:spPr/>
    </dgm:pt>
    <dgm:pt modelId="{446CB585-DEF6-4757-8FFD-1D89CEC37BF7}" type="pres">
      <dgm:prSet presAssocID="{015BB8AD-02B9-4FBE-BE0F-5E8B28FA2E43}" presName="parTx" presStyleLbl="revTx" presStyleIdx="0" presStyleCnt="5">
        <dgm:presLayoutVars>
          <dgm:chMax val="0"/>
          <dgm:chPref val="0"/>
        </dgm:presLayoutVars>
      </dgm:prSet>
      <dgm:spPr/>
    </dgm:pt>
    <dgm:pt modelId="{DBD035C6-2A5C-46C5-A47D-2335CC9F7384}" type="pres">
      <dgm:prSet presAssocID="{AC6A70C3-2C04-41FB-AFEF-7CC8A5FBE5EF}" presName="sibTrans" presStyleCnt="0"/>
      <dgm:spPr/>
    </dgm:pt>
    <dgm:pt modelId="{979F069E-15E2-4A71-A85D-08EE8DC786C0}" type="pres">
      <dgm:prSet presAssocID="{5980F595-7A6E-4C37-9FAD-D4AED05DB3B1}" presName="compNode" presStyleCnt="0"/>
      <dgm:spPr/>
    </dgm:pt>
    <dgm:pt modelId="{119CC485-2FC4-4F13-AFBD-44B85520DE51}" type="pres">
      <dgm:prSet presAssocID="{5980F595-7A6E-4C37-9FAD-D4AED05DB3B1}" presName="bgRect" presStyleLbl="bgShp" presStyleIdx="1" presStyleCnt="5"/>
      <dgm:spPr/>
    </dgm:pt>
    <dgm:pt modelId="{84F699B5-9134-4E17-8720-EAAF9138B718}" type="pres">
      <dgm:prSet presAssocID="{5980F595-7A6E-4C37-9FAD-D4AED05DB3B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AC318CF1-2DA8-45D2-9CD5-A2D52288539E}" type="pres">
      <dgm:prSet presAssocID="{5980F595-7A6E-4C37-9FAD-D4AED05DB3B1}" presName="spaceRect" presStyleCnt="0"/>
      <dgm:spPr/>
    </dgm:pt>
    <dgm:pt modelId="{D18390F9-D4C2-4AB3-8186-DB02C740FACA}" type="pres">
      <dgm:prSet presAssocID="{5980F595-7A6E-4C37-9FAD-D4AED05DB3B1}" presName="parTx" presStyleLbl="revTx" presStyleIdx="1" presStyleCnt="5">
        <dgm:presLayoutVars>
          <dgm:chMax val="0"/>
          <dgm:chPref val="0"/>
        </dgm:presLayoutVars>
      </dgm:prSet>
      <dgm:spPr/>
    </dgm:pt>
    <dgm:pt modelId="{50CCCF13-4402-467C-8FC4-D897D0F3E571}" type="pres">
      <dgm:prSet presAssocID="{D11DE10B-765A-4C25-B153-56570B21B16F}" presName="sibTrans" presStyleCnt="0"/>
      <dgm:spPr/>
    </dgm:pt>
    <dgm:pt modelId="{F9D840C1-F262-4BA1-A427-084D8DB71194}" type="pres">
      <dgm:prSet presAssocID="{D654A259-391D-4AA0-BBA1-D15A1BEC558F}" presName="compNode" presStyleCnt="0"/>
      <dgm:spPr/>
    </dgm:pt>
    <dgm:pt modelId="{D1DDE05D-409E-49F3-8E2E-9A14748618D9}" type="pres">
      <dgm:prSet presAssocID="{D654A259-391D-4AA0-BBA1-D15A1BEC558F}" presName="bgRect" presStyleLbl="bgShp" presStyleIdx="2" presStyleCnt="5"/>
      <dgm:spPr/>
    </dgm:pt>
    <dgm:pt modelId="{98B3979C-1FBC-477A-B916-7B841B198357}" type="pres">
      <dgm:prSet presAssocID="{D654A259-391D-4AA0-BBA1-D15A1BEC558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rm scene"/>
        </a:ext>
      </dgm:extLst>
    </dgm:pt>
    <dgm:pt modelId="{6058E2E7-1942-4C0A-B300-EB8AA8A61D92}" type="pres">
      <dgm:prSet presAssocID="{D654A259-391D-4AA0-BBA1-D15A1BEC558F}" presName="spaceRect" presStyleCnt="0"/>
      <dgm:spPr/>
    </dgm:pt>
    <dgm:pt modelId="{BE5782A2-98E2-4FF9-879B-8955482BA4C2}" type="pres">
      <dgm:prSet presAssocID="{D654A259-391D-4AA0-BBA1-D15A1BEC558F}" presName="parTx" presStyleLbl="revTx" presStyleIdx="2" presStyleCnt="5">
        <dgm:presLayoutVars>
          <dgm:chMax val="0"/>
          <dgm:chPref val="0"/>
        </dgm:presLayoutVars>
      </dgm:prSet>
      <dgm:spPr/>
    </dgm:pt>
    <dgm:pt modelId="{83FDA0D8-A6EC-46AB-9EDC-E099564FB550}" type="pres">
      <dgm:prSet presAssocID="{7EF5F4B8-AA6C-4A63-B833-2B0B797B9E66}" presName="sibTrans" presStyleCnt="0"/>
      <dgm:spPr/>
    </dgm:pt>
    <dgm:pt modelId="{C6EBC621-8563-46F1-9E0B-8240212CB2A5}" type="pres">
      <dgm:prSet presAssocID="{F3220A75-4414-4F0B-ACCA-BA7140EC71DC}" presName="compNode" presStyleCnt="0"/>
      <dgm:spPr/>
    </dgm:pt>
    <dgm:pt modelId="{830B071B-E537-481C-ABE1-0C0BD1173334}" type="pres">
      <dgm:prSet presAssocID="{F3220A75-4414-4F0B-ACCA-BA7140EC71DC}" presName="bgRect" presStyleLbl="bgShp" presStyleIdx="3" presStyleCnt="5"/>
      <dgm:spPr/>
    </dgm:pt>
    <dgm:pt modelId="{ABC5A10C-428A-407A-A394-3E31B81862B7}" type="pres">
      <dgm:prSet presAssocID="{F3220A75-4414-4F0B-ACCA-BA7140EC71D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ining Tools"/>
        </a:ext>
      </dgm:extLst>
    </dgm:pt>
    <dgm:pt modelId="{04EDD99D-2865-4868-951E-0711003D336B}" type="pres">
      <dgm:prSet presAssocID="{F3220A75-4414-4F0B-ACCA-BA7140EC71DC}" presName="spaceRect" presStyleCnt="0"/>
      <dgm:spPr/>
    </dgm:pt>
    <dgm:pt modelId="{4D8F9E5B-B581-4196-A7A5-43DC07AE02E5}" type="pres">
      <dgm:prSet presAssocID="{F3220A75-4414-4F0B-ACCA-BA7140EC71DC}" presName="parTx" presStyleLbl="revTx" presStyleIdx="3" presStyleCnt="5">
        <dgm:presLayoutVars>
          <dgm:chMax val="0"/>
          <dgm:chPref val="0"/>
        </dgm:presLayoutVars>
      </dgm:prSet>
      <dgm:spPr/>
    </dgm:pt>
    <dgm:pt modelId="{8820E371-C4D0-480A-9FF2-2A6EE07935C8}" type="pres">
      <dgm:prSet presAssocID="{E15D2E66-4963-4321-ACD5-7BD4E64992BC}" presName="sibTrans" presStyleCnt="0"/>
      <dgm:spPr/>
    </dgm:pt>
    <dgm:pt modelId="{C7E7F3D5-A979-4782-97D3-CB509F1DDE59}" type="pres">
      <dgm:prSet presAssocID="{1240764F-7B8F-41E2-AADC-93035CCC8536}" presName="compNode" presStyleCnt="0"/>
      <dgm:spPr/>
    </dgm:pt>
    <dgm:pt modelId="{0C692059-A61A-40EB-A8E0-37E5CFDE2D74}" type="pres">
      <dgm:prSet presAssocID="{1240764F-7B8F-41E2-AADC-93035CCC8536}" presName="bgRect" presStyleLbl="bgShp" presStyleIdx="4" presStyleCnt="5"/>
      <dgm:spPr/>
    </dgm:pt>
    <dgm:pt modelId="{87896F9A-16D5-430F-9D20-8A1A8D77BBA5}" type="pres">
      <dgm:prSet presAssocID="{1240764F-7B8F-41E2-AADC-93035CCC853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ye dropper"/>
        </a:ext>
      </dgm:extLst>
    </dgm:pt>
    <dgm:pt modelId="{B4EDD3FF-9E47-40F2-94AA-43E181E23266}" type="pres">
      <dgm:prSet presAssocID="{1240764F-7B8F-41E2-AADC-93035CCC8536}" presName="spaceRect" presStyleCnt="0"/>
      <dgm:spPr/>
    </dgm:pt>
    <dgm:pt modelId="{143ACF01-CE82-440F-973E-A90B377D3779}" type="pres">
      <dgm:prSet presAssocID="{1240764F-7B8F-41E2-AADC-93035CCC8536}" presName="parTx" presStyleLbl="revTx" presStyleIdx="4" presStyleCnt="5">
        <dgm:presLayoutVars>
          <dgm:chMax val="0"/>
          <dgm:chPref val="0"/>
        </dgm:presLayoutVars>
      </dgm:prSet>
      <dgm:spPr/>
    </dgm:pt>
  </dgm:ptLst>
  <dgm:cxnLst>
    <dgm:cxn modelId="{C846D806-DA44-4EB4-A8E2-96947FEE4C97}" type="presOf" srcId="{5980F595-7A6E-4C37-9FAD-D4AED05DB3B1}" destId="{D18390F9-D4C2-4AB3-8186-DB02C740FACA}" srcOrd="0" destOrd="0" presId="urn:microsoft.com/office/officeart/2018/2/layout/IconVerticalSolidList"/>
    <dgm:cxn modelId="{67F3E330-2AED-4BE5-AB35-4B6FA270AD8D}" type="presOf" srcId="{1240764F-7B8F-41E2-AADC-93035CCC8536}" destId="{143ACF01-CE82-440F-973E-A90B377D3779}" srcOrd="0" destOrd="0" presId="urn:microsoft.com/office/officeart/2018/2/layout/IconVerticalSolidList"/>
    <dgm:cxn modelId="{51BE2B3B-03FD-4816-9B67-B091B4B8F203}" type="presOf" srcId="{A3E29D78-3A07-4A70-9AD3-903395C22069}" destId="{E12D6C88-4297-485A-8E24-DB20C3F18E8B}" srcOrd="0" destOrd="0" presId="urn:microsoft.com/office/officeart/2018/2/layout/IconVerticalSolidList"/>
    <dgm:cxn modelId="{24115B4C-F139-4792-A917-F4D5D9221818}" srcId="{A3E29D78-3A07-4A70-9AD3-903395C22069}" destId="{5980F595-7A6E-4C37-9FAD-D4AED05DB3B1}" srcOrd="1" destOrd="0" parTransId="{31CEBAD0-274E-4F93-AFC9-E998656AF375}" sibTransId="{D11DE10B-765A-4C25-B153-56570B21B16F}"/>
    <dgm:cxn modelId="{912B3354-9236-48F2-8DF2-1667F544E96E}" type="presOf" srcId="{D654A259-391D-4AA0-BBA1-D15A1BEC558F}" destId="{BE5782A2-98E2-4FF9-879B-8955482BA4C2}" srcOrd="0" destOrd="0" presId="urn:microsoft.com/office/officeart/2018/2/layout/IconVerticalSolidList"/>
    <dgm:cxn modelId="{EA6C135A-3BE1-4356-8417-8BDA253B627E}" type="presOf" srcId="{015BB8AD-02B9-4FBE-BE0F-5E8B28FA2E43}" destId="{446CB585-DEF6-4757-8FFD-1D89CEC37BF7}" srcOrd="0" destOrd="0" presId="urn:microsoft.com/office/officeart/2018/2/layout/IconVerticalSolidList"/>
    <dgm:cxn modelId="{BBF2FD5F-3B2D-4909-907B-090D10DECAF2}" srcId="{A3E29D78-3A07-4A70-9AD3-903395C22069}" destId="{F3220A75-4414-4F0B-ACCA-BA7140EC71DC}" srcOrd="3" destOrd="0" parTransId="{47107C0B-AC4D-4668-8129-ACC9E9A1E53B}" sibTransId="{E15D2E66-4963-4321-ACD5-7BD4E64992BC}"/>
    <dgm:cxn modelId="{BDD1D766-7F1E-4F92-89D0-2A639AAE9D54}" srcId="{A3E29D78-3A07-4A70-9AD3-903395C22069}" destId="{1240764F-7B8F-41E2-AADC-93035CCC8536}" srcOrd="4" destOrd="0" parTransId="{9A8B1D27-822E-4EE9-90E9-1DFA64EE7520}" sibTransId="{3B09B3D5-0785-4657-97DF-F7440A995BCB}"/>
    <dgm:cxn modelId="{C0D4EF9C-E1F7-4658-AA89-6E26F0A3DADB}" srcId="{A3E29D78-3A07-4A70-9AD3-903395C22069}" destId="{D654A259-391D-4AA0-BBA1-D15A1BEC558F}" srcOrd="2" destOrd="0" parTransId="{21EB2173-6444-4F95-9241-5616B85F13C6}" sibTransId="{7EF5F4B8-AA6C-4A63-B833-2B0B797B9E66}"/>
    <dgm:cxn modelId="{D46DE99F-2E60-4400-94C4-C1BE0F7A8E5E}" srcId="{A3E29D78-3A07-4A70-9AD3-903395C22069}" destId="{015BB8AD-02B9-4FBE-BE0F-5E8B28FA2E43}" srcOrd="0" destOrd="0" parTransId="{63F61E9C-4B4E-48A1-A17A-E257F0632C92}" sibTransId="{AC6A70C3-2C04-41FB-AFEF-7CC8A5FBE5EF}"/>
    <dgm:cxn modelId="{DEEF65B4-0860-43E0-A619-FDC1BFB08128}" type="presOf" srcId="{F3220A75-4414-4F0B-ACCA-BA7140EC71DC}" destId="{4D8F9E5B-B581-4196-A7A5-43DC07AE02E5}" srcOrd="0" destOrd="0" presId="urn:microsoft.com/office/officeart/2018/2/layout/IconVerticalSolidList"/>
    <dgm:cxn modelId="{B2F67F4B-D8C2-432D-94B6-53B64A778A0C}" type="presParOf" srcId="{E12D6C88-4297-485A-8E24-DB20C3F18E8B}" destId="{C8C8246C-B746-42EC-A455-73D3F189C253}" srcOrd="0" destOrd="0" presId="urn:microsoft.com/office/officeart/2018/2/layout/IconVerticalSolidList"/>
    <dgm:cxn modelId="{905CF5ED-2DBF-45F1-A3DA-ECF535323A62}" type="presParOf" srcId="{C8C8246C-B746-42EC-A455-73D3F189C253}" destId="{FB0A686C-E4EB-43C3-8F86-F62CDF358310}" srcOrd="0" destOrd="0" presId="urn:microsoft.com/office/officeart/2018/2/layout/IconVerticalSolidList"/>
    <dgm:cxn modelId="{C93E6CFC-2E10-4F0E-B402-1A125842F464}" type="presParOf" srcId="{C8C8246C-B746-42EC-A455-73D3F189C253}" destId="{14941597-2A24-4832-AE4F-CE1C3E434361}" srcOrd="1" destOrd="0" presId="urn:microsoft.com/office/officeart/2018/2/layout/IconVerticalSolidList"/>
    <dgm:cxn modelId="{F8A19231-B2E3-4C34-8FEB-376CEA7FEAEE}" type="presParOf" srcId="{C8C8246C-B746-42EC-A455-73D3F189C253}" destId="{E236AD51-496D-4818-AD13-7A2E2C363CA7}" srcOrd="2" destOrd="0" presId="urn:microsoft.com/office/officeart/2018/2/layout/IconVerticalSolidList"/>
    <dgm:cxn modelId="{A70973D2-37A2-4D61-8B51-B6979B8AEDB2}" type="presParOf" srcId="{C8C8246C-B746-42EC-A455-73D3F189C253}" destId="{446CB585-DEF6-4757-8FFD-1D89CEC37BF7}" srcOrd="3" destOrd="0" presId="urn:microsoft.com/office/officeart/2018/2/layout/IconVerticalSolidList"/>
    <dgm:cxn modelId="{8BBE6C07-79F6-4FE0-B4A7-793E9C8E018A}" type="presParOf" srcId="{E12D6C88-4297-485A-8E24-DB20C3F18E8B}" destId="{DBD035C6-2A5C-46C5-A47D-2335CC9F7384}" srcOrd="1" destOrd="0" presId="urn:microsoft.com/office/officeart/2018/2/layout/IconVerticalSolidList"/>
    <dgm:cxn modelId="{AE8CF469-F39A-4EF6-A9E4-31460E588556}" type="presParOf" srcId="{E12D6C88-4297-485A-8E24-DB20C3F18E8B}" destId="{979F069E-15E2-4A71-A85D-08EE8DC786C0}" srcOrd="2" destOrd="0" presId="urn:microsoft.com/office/officeart/2018/2/layout/IconVerticalSolidList"/>
    <dgm:cxn modelId="{820CD8D1-A853-42E0-879A-A183D556EBBE}" type="presParOf" srcId="{979F069E-15E2-4A71-A85D-08EE8DC786C0}" destId="{119CC485-2FC4-4F13-AFBD-44B85520DE51}" srcOrd="0" destOrd="0" presId="urn:microsoft.com/office/officeart/2018/2/layout/IconVerticalSolidList"/>
    <dgm:cxn modelId="{D55882CD-3423-44EE-B6F6-E5E5058C6DD4}" type="presParOf" srcId="{979F069E-15E2-4A71-A85D-08EE8DC786C0}" destId="{84F699B5-9134-4E17-8720-EAAF9138B718}" srcOrd="1" destOrd="0" presId="urn:microsoft.com/office/officeart/2018/2/layout/IconVerticalSolidList"/>
    <dgm:cxn modelId="{CAB9BFE3-520A-4627-8611-6F020B8D8CA8}" type="presParOf" srcId="{979F069E-15E2-4A71-A85D-08EE8DC786C0}" destId="{AC318CF1-2DA8-45D2-9CD5-A2D52288539E}" srcOrd="2" destOrd="0" presId="urn:microsoft.com/office/officeart/2018/2/layout/IconVerticalSolidList"/>
    <dgm:cxn modelId="{88A170CF-ED5E-4307-8CD2-61FFD3D84CE0}" type="presParOf" srcId="{979F069E-15E2-4A71-A85D-08EE8DC786C0}" destId="{D18390F9-D4C2-4AB3-8186-DB02C740FACA}" srcOrd="3" destOrd="0" presId="urn:microsoft.com/office/officeart/2018/2/layout/IconVerticalSolidList"/>
    <dgm:cxn modelId="{BE297608-BA52-4345-9C69-F0EA82E78EB8}" type="presParOf" srcId="{E12D6C88-4297-485A-8E24-DB20C3F18E8B}" destId="{50CCCF13-4402-467C-8FC4-D897D0F3E571}" srcOrd="3" destOrd="0" presId="urn:microsoft.com/office/officeart/2018/2/layout/IconVerticalSolidList"/>
    <dgm:cxn modelId="{97BC651B-E696-435F-B24C-BC1FEA55E141}" type="presParOf" srcId="{E12D6C88-4297-485A-8E24-DB20C3F18E8B}" destId="{F9D840C1-F262-4BA1-A427-084D8DB71194}" srcOrd="4" destOrd="0" presId="urn:microsoft.com/office/officeart/2018/2/layout/IconVerticalSolidList"/>
    <dgm:cxn modelId="{3D3BE6AF-7616-490C-ACDA-BC06C69932CE}" type="presParOf" srcId="{F9D840C1-F262-4BA1-A427-084D8DB71194}" destId="{D1DDE05D-409E-49F3-8E2E-9A14748618D9}" srcOrd="0" destOrd="0" presId="urn:microsoft.com/office/officeart/2018/2/layout/IconVerticalSolidList"/>
    <dgm:cxn modelId="{9D1B5913-D9FB-43BD-9E49-FB8B626D3EFD}" type="presParOf" srcId="{F9D840C1-F262-4BA1-A427-084D8DB71194}" destId="{98B3979C-1FBC-477A-B916-7B841B198357}" srcOrd="1" destOrd="0" presId="urn:microsoft.com/office/officeart/2018/2/layout/IconVerticalSolidList"/>
    <dgm:cxn modelId="{8894545B-5641-4F67-9A58-67497E88D521}" type="presParOf" srcId="{F9D840C1-F262-4BA1-A427-084D8DB71194}" destId="{6058E2E7-1942-4C0A-B300-EB8AA8A61D92}" srcOrd="2" destOrd="0" presId="urn:microsoft.com/office/officeart/2018/2/layout/IconVerticalSolidList"/>
    <dgm:cxn modelId="{FD44FED3-03B8-4B62-87A5-CE1F0DB3CCA2}" type="presParOf" srcId="{F9D840C1-F262-4BA1-A427-084D8DB71194}" destId="{BE5782A2-98E2-4FF9-879B-8955482BA4C2}" srcOrd="3" destOrd="0" presId="urn:microsoft.com/office/officeart/2018/2/layout/IconVerticalSolidList"/>
    <dgm:cxn modelId="{0CC0744B-3978-47AD-A0ED-2D4F32CD5A52}" type="presParOf" srcId="{E12D6C88-4297-485A-8E24-DB20C3F18E8B}" destId="{83FDA0D8-A6EC-46AB-9EDC-E099564FB550}" srcOrd="5" destOrd="0" presId="urn:microsoft.com/office/officeart/2018/2/layout/IconVerticalSolidList"/>
    <dgm:cxn modelId="{DCDAF438-CC44-4DBD-A607-12245C401A83}" type="presParOf" srcId="{E12D6C88-4297-485A-8E24-DB20C3F18E8B}" destId="{C6EBC621-8563-46F1-9E0B-8240212CB2A5}" srcOrd="6" destOrd="0" presId="urn:microsoft.com/office/officeart/2018/2/layout/IconVerticalSolidList"/>
    <dgm:cxn modelId="{6C5D69F1-AADD-4982-991E-C916B729A1C7}" type="presParOf" srcId="{C6EBC621-8563-46F1-9E0B-8240212CB2A5}" destId="{830B071B-E537-481C-ABE1-0C0BD1173334}" srcOrd="0" destOrd="0" presId="urn:microsoft.com/office/officeart/2018/2/layout/IconVerticalSolidList"/>
    <dgm:cxn modelId="{A5A9488F-8B2F-4A55-8BF7-8674C97B42E4}" type="presParOf" srcId="{C6EBC621-8563-46F1-9E0B-8240212CB2A5}" destId="{ABC5A10C-428A-407A-A394-3E31B81862B7}" srcOrd="1" destOrd="0" presId="urn:microsoft.com/office/officeart/2018/2/layout/IconVerticalSolidList"/>
    <dgm:cxn modelId="{6593AB38-5854-4F22-A3FA-98CE56406F9C}" type="presParOf" srcId="{C6EBC621-8563-46F1-9E0B-8240212CB2A5}" destId="{04EDD99D-2865-4868-951E-0711003D336B}" srcOrd="2" destOrd="0" presId="urn:microsoft.com/office/officeart/2018/2/layout/IconVerticalSolidList"/>
    <dgm:cxn modelId="{5192C3CB-0D91-463C-82BF-AF83266BADD6}" type="presParOf" srcId="{C6EBC621-8563-46F1-9E0B-8240212CB2A5}" destId="{4D8F9E5B-B581-4196-A7A5-43DC07AE02E5}" srcOrd="3" destOrd="0" presId="urn:microsoft.com/office/officeart/2018/2/layout/IconVerticalSolidList"/>
    <dgm:cxn modelId="{953B1382-1E73-4ECC-AF96-A95F936B41F2}" type="presParOf" srcId="{E12D6C88-4297-485A-8E24-DB20C3F18E8B}" destId="{8820E371-C4D0-480A-9FF2-2A6EE07935C8}" srcOrd="7" destOrd="0" presId="urn:microsoft.com/office/officeart/2018/2/layout/IconVerticalSolidList"/>
    <dgm:cxn modelId="{9362CDF9-3240-46BE-94AF-C4683931F9BA}" type="presParOf" srcId="{E12D6C88-4297-485A-8E24-DB20C3F18E8B}" destId="{C7E7F3D5-A979-4782-97D3-CB509F1DDE59}" srcOrd="8" destOrd="0" presId="urn:microsoft.com/office/officeart/2018/2/layout/IconVerticalSolidList"/>
    <dgm:cxn modelId="{B7C6AC62-BA80-4E2E-88E2-ABABE179AE49}" type="presParOf" srcId="{C7E7F3D5-A979-4782-97D3-CB509F1DDE59}" destId="{0C692059-A61A-40EB-A8E0-37E5CFDE2D74}" srcOrd="0" destOrd="0" presId="urn:microsoft.com/office/officeart/2018/2/layout/IconVerticalSolidList"/>
    <dgm:cxn modelId="{EE1221BF-24DA-4991-9AD7-C7029844185B}" type="presParOf" srcId="{C7E7F3D5-A979-4782-97D3-CB509F1DDE59}" destId="{87896F9A-16D5-430F-9D20-8A1A8D77BBA5}" srcOrd="1" destOrd="0" presId="urn:microsoft.com/office/officeart/2018/2/layout/IconVerticalSolidList"/>
    <dgm:cxn modelId="{A6283B07-6D3C-430A-AC68-CF498AC36DA7}" type="presParOf" srcId="{C7E7F3D5-A979-4782-97D3-CB509F1DDE59}" destId="{B4EDD3FF-9E47-40F2-94AA-43E181E23266}" srcOrd="2" destOrd="0" presId="urn:microsoft.com/office/officeart/2018/2/layout/IconVerticalSolidList"/>
    <dgm:cxn modelId="{16AACE89-4A24-4268-84F0-5F443A2C9444}" type="presParOf" srcId="{C7E7F3D5-A979-4782-97D3-CB509F1DDE59}" destId="{143ACF01-CE82-440F-973E-A90B377D37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BC9F37-1C1C-4C59-9192-73E984810AFF}"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97D959A4-5833-4FD0-BC07-DC804C44F719}">
      <dgm:prSet/>
      <dgm:spPr/>
      <dgm:t>
        <a:bodyPr/>
        <a:lstStyle/>
        <a:p>
          <a:r>
            <a:rPr lang="en-US" i="1"/>
            <a:t>Risk appetite </a:t>
          </a:r>
          <a:r>
            <a:rPr lang="en-US"/>
            <a:t>is the total amount of risk that an organization is willing to shoulder in aggregate across all assets. </a:t>
          </a:r>
        </a:p>
      </dgm:t>
    </dgm:pt>
    <dgm:pt modelId="{8D71CE9D-4BD8-424F-AB1E-312A9EE2A4E1}" type="parTrans" cxnId="{8AF2413B-95B7-45AC-8CBC-786CC162E20D}">
      <dgm:prSet/>
      <dgm:spPr/>
      <dgm:t>
        <a:bodyPr/>
        <a:lstStyle/>
        <a:p>
          <a:endParaRPr lang="en-US"/>
        </a:p>
      </dgm:t>
    </dgm:pt>
    <dgm:pt modelId="{98BC4FB1-851F-400B-A756-1BCE87885DB6}" type="sibTrans" cxnId="{8AF2413B-95B7-45AC-8CBC-786CC162E20D}">
      <dgm:prSet/>
      <dgm:spPr/>
      <dgm:t>
        <a:bodyPr/>
        <a:lstStyle/>
        <a:p>
          <a:endParaRPr lang="en-US"/>
        </a:p>
      </dgm:t>
    </dgm:pt>
    <dgm:pt modelId="{2B73CF40-8A2F-4EF0-BFAF-9056E0CA5EE4}">
      <dgm:prSet/>
      <dgm:spPr/>
      <dgm:t>
        <a:bodyPr/>
        <a:lstStyle/>
        <a:p>
          <a:r>
            <a:rPr lang="en-US" i="1"/>
            <a:t>Risk capacity </a:t>
          </a:r>
          <a:r>
            <a:rPr lang="en-US"/>
            <a:t>is the level of risk an organization is able to shoulder. An organization’s desired risk appetite may be greater than its actual capacity. </a:t>
          </a:r>
        </a:p>
      </dgm:t>
    </dgm:pt>
    <dgm:pt modelId="{ED082B79-C4A1-43DA-AF80-0BD0461E6E2C}" type="parTrans" cxnId="{B02F2EE0-D611-43DE-BB07-B867EAED20E3}">
      <dgm:prSet/>
      <dgm:spPr/>
      <dgm:t>
        <a:bodyPr/>
        <a:lstStyle/>
        <a:p>
          <a:endParaRPr lang="en-US"/>
        </a:p>
      </dgm:t>
    </dgm:pt>
    <dgm:pt modelId="{8F3958E9-68EF-476F-ABBF-6C07FF2C71BB}" type="sibTrans" cxnId="{B02F2EE0-D611-43DE-BB07-B867EAED20E3}">
      <dgm:prSet/>
      <dgm:spPr/>
      <dgm:t>
        <a:bodyPr/>
        <a:lstStyle/>
        <a:p>
          <a:endParaRPr lang="en-US"/>
        </a:p>
      </dgm:t>
    </dgm:pt>
    <dgm:pt modelId="{D49A5F8D-C41C-4CD9-A7C1-FBE0D6E5A198}">
      <dgm:prSet/>
      <dgm:spPr/>
      <dgm:t>
        <a:bodyPr/>
        <a:lstStyle/>
        <a:p>
          <a:r>
            <a:rPr lang="en-US" i="1"/>
            <a:t>Risk tolerance </a:t>
          </a:r>
          <a:r>
            <a:rPr lang="en-US"/>
            <a:t>is the amount or level of risk that an organization will accept per individual asset-threat pair. </a:t>
          </a:r>
        </a:p>
      </dgm:t>
    </dgm:pt>
    <dgm:pt modelId="{AE97C6F2-5F47-4690-9CFC-669972552B38}" type="parTrans" cxnId="{CADBF7D2-09AB-425D-80DC-F93A4B17390C}">
      <dgm:prSet/>
      <dgm:spPr/>
      <dgm:t>
        <a:bodyPr/>
        <a:lstStyle/>
        <a:p>
          <a:endParaRPr lang="en-US"/>
        </a:p>
      </dgm:t>
    </dgm:pt>
    <dgm:pt modelId="{C1064530-583D-4D25-AA75-7FAD73308252}" type="sibTrans" cxnId="{CADBF7D2-09AB-425D-80DC-F93A4B17390C}">
      <dgm:prSet/>
      <dgm:spPr/>
      <dgm:t>
        <a:bodyPr/>
        <a:lstStyle/>
        <a:p>
          <a:endParaRPr lang="en-US"/>
        </a:p>
      </dgm:t>
    </dgm:pt>
    <dgm:pt modelId="{FDD8B2EA-4280-6344-824E-3FF2F5D9C497}" type="pres">
      <dgm:prSet presAssocID="{15BC9F37-1C1C-4C59-9192-73E984810AFF}" presName="hierChild1" presStyleCnt="0">
        <dgm:presLayoutVars>
          <dgm:chPref val="1"/>
          <dgm:dir/>
          <dgm:animOne val="branch"/>
          <dgm:animLvl val="lvl"/>
          <dgm:resizeHandles/>
        </dgm:presLayoutVars>
      </dgm:prSet>
      <dgm:spPr/>
    </dgm:pt>
    <dgm:pt modelId="{29A26E2F-FD11-004B-AA75-C09BEA13D31D}" type="pres">
      <dgm:prSet presAssocID="{97D959A4-5833-4FD0-BC07-DC804C44F719}" presName="hierRoot1" presStyleCnt="0"/>
      <dgm:spPr/>
    </dgm:pt>
    <dgm:pt modelId="{930D60FD-074A-AF40-A714-D1FE5B43E8A1}" type="pres">
      <dgm:prSet presAssocID="{97D959A4-5833-4FD0-BC07-DC804C44F719}" presName="composite" presStyleCnt="0"/>
      <dgm:spPr/>
    </dgm:pt>
    <dgm:pt modelId="{7DFF86B2-6DF5-3143-8A86-EC6DA29DFA3C}" type="pres">
      <dgm:prSet presAssocID="{97D959A4-5833-4FD0-BC07-DC804C44F719}" presName="background" presStyleLbl="node0" presStyleIdx="0" presStyleCnt="3"/>
      <dgm:spPr/>
    </dgm:pt>
    <dgm:pt modelId="{DB47CEBF-43CC-1948-AA22-9D37A94CF434}" type="pres">
      <dgm:prSet presAssocID="{97D959A4-5833-4FD0-BC07-DC804C44F719}" presName="text" presStyleLbl="fgAcc0" presStyleIdx="0" presStyleCnt="3">
        <dgm:presLayoutVars>
          <dgm:chPref val="3"/>
        </dgm:presLayoutVars>
      </dgm:prSet>
      <dgm:spPr/>
    </dgm:pt>
    <dgm:pt modelId="{ED27A5E5-A995-734D-9135-931C2050AA92}" type="pres">
      <dgm:prSet presAssocID="{97D959A4-5833-4FD0-BC07-DC804C44F719}" presName="hierChild2" presStyleCnt="0"/>
      <dgm:spPr/>
    </dgm:pt>
    <dgm:pt modelId="{724C4A19-E564-324D-8E7B-C780DBE3C02D}" type="pres">
      <dgm:prSet presAssocID="{2B73CF40-8A2F-4EF0-BFAF-9056E0CA5EE4}" presName="hierRoot1" presStyleCnt="0"/>
      <dgm:spPr/>
    </dgm:pt>
    <dgm:pt modelId="{47EDDD74-66E9-774A-821A-7192C4F99151}" type="pres">
      <dgm:prSet presAssocID="{2B73CF40-8A2F-4EF0-BFAF-9056E0CA5EE4}" presName="composite" presStyleCnt="0"/>
      <dgm:spPr/>
    </dgm:pt>
    <dgm:pt modelId="{96322A6A-8318-9C46-B1F5-86E128007C6F}" type="pres">
      <dgm:prSet presAssocID="{2B73CF40-8A2F-4EF0-BFAF-9056E0CA5EE4}" presName="background" presStyleLbl="node0" presStyleIdx="1" presStyleCnt="3"/>
      <dgm:spPr/>
    </dgm:pt>
    <dgm:pt modelId="{F0971604-B769-8241-A5BC-499711133112}" type="pres">
      <dgm:prSet presAssocID="{2B73CF40-8A2F-4EF0-BFAF-9056E0CA5EE4}" presName="text" presStyleLbl="fgAcc0" presStyleIdx="1" presStyleCnt="3">
        <dgm:presLayoutVars>
          <dgm:chPref val="3"/>
        </dgm:presLayoutVars>
      </dgm:prSet>
      <dgm:spPr/>
    </dgm:pt>
    <dgm:pt modelId="{7B3F79BA-6BEC-B440-AC52-23DA966AEFF6}" type="pres">
      <dgm:prSet presAssocID="{2B73CF40-8A2F-4EF0-BFAF-9056E0CA5EE4}" presName="hierChild2" presStyleCnt="0"/>
      <dgm:spPr/>
    </dgm:pt>
    <dgm:pt modelId="{65F940EC-F13D-614F-B7D1-490A9A75D1F9}" type="pres">
      <dgm:prSet presAssocID="{D49A5F8D-C41C-4CD9-A7C1-FBE0D6E5A198}" presName="hierRoot1" presStyleCnt="0"/>
      <dgm:spPr/>
    </dgm:pt>
    <dgm:pt modelId="{74E08867-359E-1C46-92CC-C4399CDA77D6}" type="pres">
      <dgm:prSet presAssocID="{D49A5F8D-C41C-4CD9-A7C1-FBE0D6E5A198}" presName="composite" presStyleCnt="0"/>
      <dgm:spPr/>
    </dgm:pt>
    <dgm:pt modelId="{1181604A-4765-0E48-9D8E-12147FD2FD4D}" type="pres">
      <dgm:prSet presAssocID="{D49A5F8D-C41C-4CD9-A7C1-FBE0D6E5A198}" presName="background" presStyleLbl="node0" presStyleIdx="2" presStyleCnt="3"/>
      <dgm:spPr/>
    </dgm:pt>
    <dgm:pt modelId="{340DA8C0-933A-4F4B-956A-64A511062F57}" type="pres">
      <dgm:prSet presAssocID="{D49A5F8D-C41C-4CD9-A7C1-FBE0D6E5A198}" presName="text" presStyleLbl="fgAcc0" presStyleIdx="2" presStyleCnt="3">
        <dgm:presLayoutVars>
          <dgm:chPref val="3"/>
        </dgm:presLayoutVars>
      </dgm:prSet>
      <dgm:spPr/>
    </dgm:pt>
    <dgm:pt modelId="{BA2205F1-E989-A641-B81C-3E5EE3B60DB7}" type="pres">
      <dgm:prSet presAssocID="{D49A5F8D-C41C-4CD9-A7C1-FBE0D6E5A198}" presName="hierChild2" presStyleCnt="0"/>
      <dgm:spPr/>
    </dgm:pt>
  </dgm:ptLst>
  <dgm:cxnLst>
    <dgm:cxn modelId="{8AF2413B-95B7-45AC-8CBC-786CC162E20D}" srcId="{15BC9F37-1C1C-4C59-9192-73E984810AFF}" destId="{97D959A4-5833-4FD0-BC07-DC804C44F719}" srcOrd="0" destOrd="0" parTransId="{8D71CE9D-4BD8-424F-AB1E-312A9EE2A4E1}" sibTransId="{98BC4FB1-851F-400B-A756-1BCE87885DB6}"/>
    <dgm:cxn modelId="{91881E58-F275-0145-BF80-0A3C9C610E1B}" type="presOf" srcId="{D49A5F8D-C41C-4CD9-A7C1-FBE0D6E5A198}" destId="{340DA8C0-933A-4F4B-956A-64A511062F57}" srcOrd="0" destOrd="0" presId="urn:microsoft.com/office/officeart/2005/8/layout/hierarchy1"/>
    <dgm:cxn modelId="{53485589-6741-854D-AB2F-25A854276EA8}" type="presOf" srcId="{2B73CF40-8A2F-4EF0-BFAF-9056E0CA5EE4}" destId="{F0971604-B769-8241-A5BC-499711133112}" srcOrd="0" destOrd="0" presId="urn:microsoft.com/office/officeart/2005/8/layout/hierarchy1"/>
    <dgm:cxn modelId="{1D99D7A0-19F9-7E4A-AF18-47A16D672015}" type="presOf" srcId="{15BC9F37-1C1C-4C59-9192-73E984810AFF}" destId="{FDD8B2EA-4280-6344-824E-3FF2F5D9C497}" srcOrd="0" destOrd="0" presId="urn:microsoft.com/office/officeart/2005/8/layout/hierarchy1"/>
    <dgm:cxn modelId="{CADBF7D2-09AB-425D-80DC-F93A4B17390C}" srcId="{15BC9F37-1C1C-4C59-9192-73E984810AFF}" destId="{D49A5F8D-C41C-4CD9-A7C1-FBE0D6E5A198}" srcOrd="2" destOrd="0" parTransId="{AE97C6F2-5F47-4690-9CFC-669972552B38}" sibTransId="{C1064530-583D-4D25-AA75-7FAD73308252}"/>
    <dgm:cxn modelId="{B02F2EE0-D611-43DE-BB07-B867EAED20E3}" srcId="{15BC9F37-1C1C-4C59-9192-73E984810AFF}" destId="{2B73CF40-8A2F-4EF0-BFAF-9056E0CA5EE4}" srcOrd="1" destOrd="0" parTransId="{ED082B79-C4A1-43DA-AF80-0BD0461E6E2C}" sibTransId="{8F3958E9-68EF-476F-ABBF-6C07FF2C71BB}"/>
    <dgm:cxn modelId="{E6EED0E1-288E-7541-9AA7-DC12A754B140}" type="presOf" srcId="{97D959A4-5833-4FD0-BC07-DC804C44F719}" destId="{DB47CEBF-43CC-1948-AA22-9D37A94CF434}" srcOrd="0" destOrd="0" presId="urn:microsoft.com/office/officeart/2005/8/layout/hierarchy1"/>
    <dgm:cxn modelId="{16E29717-4D77-144F-B560-792924F218A5}" type="presParOf" srcId="{FDD8B2EA-4280-6344-824E-3FF2F5D9C497}" destId="{29A26E2F-FD11-004B-AA75-C09BEA13D31D}" srcOrd="0" destOrd="0" presId="urn:microsoft.com/office/officeart/2005/8/layout/hierarchy1"/>
    <dgm:cxn modelId="{C8DC8BAB-6264-2D4D-B7E8-360DECE9A9CE}" type="presParOf" srcId="{29A26E2F-FD11-004B-AA75-C09BEA13D31D}" destId="{930D60FD-074A-AF40-A714-D1FE5B43E8A1}" srcOrd="0" destOrd="0" presId="urn:microsoft.com/office/officeart/2005/8/layout/hierarchy1"/>
    <dgm:cxn modelId="{989BC4F6-4D77-C74F-B826-5663D24458C4}" type="presParOf" srcId="{930D60FD-074A-AF40-A714-D1FE5B43E8A1}" destId="{7DFF86B2-6DF5-3143-8A86-EC6DA29DFA3C}" srcOrd="0" destOrd="0" presId="urn:microsoft.com/office/officeart/2005/8/layout/hierarchy1"/>
    <dgm:cxn modelId="{9C4DAE47-DE0F-664F-B6BC-769CFBA9D3A9}" type="presParOf" srcId="{930D60FD-074A-AF40-A714-D1FE5B43E8A1}" destId="{DB47CEBF-43CC-1948-AA22-9D37A94CF434}" srcOrd="1" destOrd="0" presId="urn:microsoft.com/office/officeart/2005/8/layout/hierarchy1"/>
    <dgm:cxn modelId="{EFD6F44B-1021-3344-B7E8-4C466CD4AA1C}" type="presParOf" srcId="{29A26E2F-FD11-004B-AA75-C09BEA13D31D}" destId="{ED27A5E5-A995-734D-9135-931C2050AA92}" srcOrd="1" destOrd="0" presId="urn:microsoft.com/office/officeart/2005/8/layout/hierarchy1"/>
    <dgm:cxn modelId="{59A3E31F-AA67-3246-99A6-A11816E3FCFB}" type="presParOf" srcId="{FDD8B2EA-4280-6344-824E-3FF2F5D9C497}" destId="{724C4A19-E564-324D-8E7B-C780DBE3C02D}" srcOrd="1" destOrd="0" presId="urn:microsoft.com/office/officeart/2005/8/layout/hierarchy1"/>
    <dgm:cxn modelId="{4A59ED0B-AE69-5244-BFD0-5ED78DDACB8D}" type="presParOf" srcId="{724C4A19-E564-324D-8E7B-C780DBE3C02D}" destId="{47EDDD74-66E9-774A-821A-7192C4F99151}" srcOrd="0" destOrd="0" presId="urn:microsoft.com/office/officeart/2005/8/layout/hierarchy1"/>
    <dgm:cxn modelId="{434176FC-104E-6346-86AD-03475424D14F}" type="presParOf" srcId="{47EDDD74-66E9-774A-821A-7192C4F99151}" destId="{96322A6A-8318-9C46-B1F5-86E128007C6F}" srcOrd="0" destOrd="0" presId="urn:microsoft.com/office/officeart/2005/8/layout/hierarchy1"/>
    <dgm:cxn modelId="{FC4567C0-4907-844E-A9DA-5B0EE11359C3}" type="presParOf" srcId="{47EDDD74-66E9-774A-821A-7192C4F99151}" destId="{F0971604-B769-8241-A5BC-499711133112}" srcOrd="1" destOrd="0" presId="urn:microsoft.com/office/officeart/2005/8/layout/hierarchy1"/>
    <dgm:cxn modelId="{2F6E6F8F-2DAE-104D-BFBA-600C8B8FF833}" type="presParOf" srcId="{724C4A19-E564-324D-8E7B-C780DBE3C02D}" destId="{7B3F79BA-6BEC-B440-AC52-23DA966AEFF6}" srcOrd="1" destOrd="0" presId="urn:microsoft.com/office/officeart/2005/8/layout/hierarchy1"/>
    <dgm:cxn modelId="{FBCEAEAB-D27A-6944-9F94-A1DD601B798E}" type="presParOf" srcId="{FDD8B2EA-4280-6344-824E-3FF2F5D9C497}" destId="{65F940EC-F13D-614F-B7D1-490A9A75D1F9}" srcOrd="2" destOrd="0" presId="urn:microsoft.com/office/officeart/2005/8/layout/hierarchy1"/>
    <dgm:cxn modelId="{C9787939-7DC8-2C46-BF7C-03E765464E1A}" type="presParOf" srcId="{65F940EC-F13D-614F-B7D1-490A9A75D1F9}" destId="{74E08867-359E-1C46-92CC-C4399CDA77D6}" srcOrd="0" destOrd="0" presId="urn:microsoft.com/office/officeart/2005/8/layout/hierarchy1"/>
    <dgm:cxn modelId="{BDC5796E-0DFD-5547-96A7-2EDB34111D6D}" type="presParOf" srcId="{74E08867-359E-1C46-92CC-C4399CDA77D6}" destId="{1181604A-4765-0E48-9D8E-12147FD2FD4D}" srcOrd="0" destOrd="0" presId="urn:microsoft.com/office/officeart/2005/8/layout/hierarchy1"/>
    <dgm:cxn modelId="{DBA6EEB6-4FC9-7148-AA79-F39FC5A47025}" type="presParOf" srcId="{74E08867-359E-1C46-92CC-C4399CDA77D6}" destId="{340DA8C0-933A-4F4B-956A-64A511062F57}" srcOrd="1" destOrd="0" presId="urn:microsoft.com/office/officeart/2005/8/layout/hierarchy1"/>
    <dgm:cxn modelId="{1090C397-5706-6843-9B36-8CD534CF2E22}" type="presParOf" srcId="{65F940EC-F13D-614F-B7D1-490A9A75D1F9}" destId="{BA2205F1-E989-A641-B81C-3E5EE3B60DB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25E3F9-85C6-4643-A535-C15CA82BFCB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AD14460-2F21-4287-8735-0829D1F89292}">
      <dgm:prSet/>
      <dgm:spPr/>
      <dgm:t>
        <a:bodyPr/>
        <a:lstStyle/>
        <a:p>
          <a:r>
            <a:rPr lang="en-US" b="1"/>
            <a:t>Risk Mitigation </a:t>
          </a:r>
          <a:r>
            <a:rPr lang="en-US" i="1"/>
            <a:t>Reducing risk</a:t>
          </a:r>
          <a:r>
            <a:rPr lang="en-US"/>
            <a:t>, or </a:t>
          </a:r>
          <a:r>
            <a:rPr lang="en-US" i="1"/>
            <a:t>risk mitigation</a:t>
          </a:r>
          <a:r>
            <a:rPr lang="en-US"/>
            <a:t>, is the implementation of safeguards, security controls, and countermeasures to reduce and/or eliminate vulnerabilities or block threats. </a:t>
          </a:r>
        </a:p>
      </dgm:t>
    </dgm:pt>
    <dgm:pt modelId="{6492900E-8C7B-4364-8AA8-BBA4B5522926}" type="parTrans" cxnId="{DE859369-FBC5-4C5F-A55E-415AFB1EE60C}">
      <dgm:prSet/>
      <dgm:spPr/>
      <dgm:t>
        <a:bodyPr/>
        <a:lstStyle/>
        <a:p>
          <a:endParaRPr lang="en-US"/>
        </a:p>
      </dgm:t>
    </dgm:pt>
    <dgm:pt modelId="{D4BA92CA-F513-4C99-ABD9-98D6E1C35255}" type="sibTrans" cxnId="{DE859369-FBC5-4C5F-A55E-415AFB1EE60C}">
      <dgm:prSet/>
      <dgm:spPr/>
      <dgm:t>
        <a:bodyPr/>
        <a:lstStyle/>
        <a:p>
          <a:endParaRPr lang="en-US"/>
        </a:p>
      </dgm:t>
    </dgm:pt>
    <dgm:pt modelId="{215B0EBD-9526-4118-B909-DA2FC74BC4B6}">
      <dgm:prSet/>
      <dgm:spPr/>
      <dgm:t>
        <a:bodyPr/>
        <a:lstStyle/>
        <a:p>
          <a:r>
            <a:rPr lang="en-US" b="1"/>
            <a:t>Risk Assignment </a:t>
          </a:r>
          <a:r>
            <a:rPr lang="en-US" i="1"/>
            <a:t>Assigning risk </a:t>
          </a:r>
          <a:r>
            <a:rPr lang="en-US"/>
            <a:t>or </a:t>
          </a:r>
          <a:r>
            <a:rPr lang="en-US" i="1"/>
            <a:t>transferring risk </a:t>
          </a:r>
          <a:r>
            <a:rPr lang="en-US"/>
            <a:t>is the placement of the responsibility of loss due to a risk onto another entity or organization. </a:t>
          </a:r>
          <a:r>
            <a:rPr lang="en-US" b="1"/>
            <a:t>Risk Deterrence </a:t>
          </a:r>
          <a:r>
            <a:rPr lang="en-US" i="1"/>
            <a:t>Risk deterrence </a:t>
          </a:r>
          <a:r>
            <a:rPr lang="en-US"/>
            <a:t>is the process of implementing deterrents to would-be violators of security and policy. The goal is to convince a threat agent not to attack. Some examples include implementing auditing, security cameras, and warning banners; using security guards; and making it known that the organization is willing to cooperate with authorities and prosecute those who participate in cybercrime. </a:t>
          </a:r>
        </a:p>
      </dgm:t>
    </dgm:pt>
    <dgm:pt modelId="{C36DDA51-422C-4D58-98F5-9ED52EC22493}" type="parTrans" cxnId="{468AAD31-30B3-48EF-83DD-F909A062A612}">
      <dgm:prSet/>
      <dgm:spPr/>
      <dgm:t>
        <a:bodyPr/>
        <a:lstStyle/>
        <a:p>
          <a:endParaRPr lang="en-US"/>
        </a:p>
      </dgm:t>
    </dgm:pt>
    <dgm:pt modelId="{E2CAC213-C66E-4085-BEC0-70989150FC4E}" type="sibTrans" cxnId="{468AAD31-30B3-48EF-83DD-F909A062A612}">
      <dgm:prSet/>
      <dgm:spPr/>
      <dgm:t>
        <a:bodyPr/>
        <a:lstStyle/>
        <a:p>
          <a:endParaRPr lang="en-US"/>
        </a:p>
      </dgm:t>
    </dgm:pt>
    <dgm:pt modelId="{FCA17476-EA9A-6A4F-96B0-7886C9F2C525}" type="pres">
      <dgm:prSet presAssocID="{A525E3F9-85C6-4643-A535-C15CA82BFCB6}" presName="hierChild1" presStyleCnt="0">
        <dgm:presLayoutVars>
          <dgm:chPref val="1"/>
          <dgm:dir/>
          <dgm:animOne val="branch"/>
          <dgm:animLvl val="lvl"/>
          <dgm:resizeHandles/>
        </dgm:presLayoutVars>
      </dgm:prSet>
      <dgm:spPr/>
    </dgm:pt>
    <dgm:pt modelId="{3B0EF7F5-BEBC-2E45-BE15-43CF74108755}" type="pres">
      <dgm:prSet presAssocID="{6AD14460-2F21-4287-8735-0829D1F89292}" presName="hierRoot1" presStyleCnt="0"/>
      <dgm:spPr/>
    </dgm:pt>
    <dgm:pt modelId="{EFE1516B-5043-674F-AC5F-196B0E5C27D2}" type="pres">
      <dgm:prSet presAssocID="{6AD14460-2F21-4287-8735-0829D1F89292}" presName="composite" presStyleCnt="0"/>
      <dgm:spPr/>
    </dgm:pt>
    <dgm:pt modelId="{A627C60F-E0A1-8741-BAD6-D4DC3CB18902}" type="pres">
      <dgm:prSet presAssocID="{6AD14460-2F21-4287-8735-0829D1F89292}" presName="background" presStyleLbl="node0" presStyleIdx="0" presStyleCnt="2"/>
      <dgm:spPr/>
    </dgm:pt>
    <dgm:pt modelId="{E5B30A81-1E4E-2E4E-8533-B8E12F396911}" type="pres">
      <dgm:prSet presAssocID="{6AD14460-2F21-4287-8735-0829D1F89292}" presName="text" presStyleLbl="fgAcc0" presStyleIdx="0" presStyleCnt="2">
        <dgm:presLayoutVars>
          <dgm:chPref val="3"/>
        </dgm:presLayoutVars>
      </dgm:prSet>
      <dgm:spPr/>
    </dgm:pt>
    <dgm:pt modelId="{1CC41E38-ABAB-124B-8085-80BEA2178A5F}" type="pres">
      <dgm:prSet presAssocID="{6AD14460-2F21-4287-8735-0829D1F89292}" presName="hierChild2" presStyleCnt="0"/>
      <dgm:spPr/>
    </dgm:pt>
    <dgm:pt modelId="{6A6B27AC-1D15-9C40-8BF6-579AEF156A97}" type="pres">
      <dgm:prSet presAssocID="{215B0EBD-9526-4118-B909-DA2FC74BC4B6}" presName="hierRoot1" presStyleCnt="0"/>
      <dgm:spPr/>
    </dgm:pt>
    <dgm:pt modelId="{68402489-4A47-3B47-8F77-F05C50F891CA}" type="pres">
      <dgm:prSet presAssocID="{215B0EBD-9526-4118-B909-DA2FC74BC4B6}" presName="composite" presStyleCnt="0"/>
      <dgm:spPr/>
    </dgm:pt>
    <dgm:pt modelId="{E486425C-C246-7F4C-8099-B1709065D268}" type="pres">
      <dgm:prSet presAssocID="{215B0EBD-9526-4118-B909-DA2FC74BC4B6}" presName="background" presStyleLbl="node0" presStyleIdx="1" presStyleCnt="2"/>
      <dgm:spPr/>
    </dgm:pt>
    <dgm:pt modelId="{F124F59C-231C-7744-8429-DEA6E069F9EE}" type="pres">
      <dgm:prSet presAssocID="{215B0EBD-9526-4118-B909-DA2FC74BC4B6}" presName="text" presStyleLbl="fgAcc0" presStyleIdx="1" presStyleCnt="2">
        <dgm:presLayoutVars>
          <dgm:chPref val="3"/>
        </dgm:presLayoutVars>
      </dgm:prSet>
      <dgm:spPr/>
    </dgm:pt>
    <dgm:pt modelId="{AADEA899-9915-EC4E-9A01-B53BA3707069}" type="pres">
      <dgm:prSet presAssocID="{215B0EBD-9526-4118-B909-DA2FC74BC4B6}" presName="hierChild2" presStyleCnt="0"/>
      <dgm:spPr/>
    </dgm:pt>
  </dgm:ptLst>
  <dgm:cxnLst>
    <dgm:cxn modelId="{468AAD31-30B3-48EF-83DD-F909A062A612}" srcId="{A525E3F9-85C6-4643-A535-C15CA82BFCB6}" destId="{215B0EBD-9526-4118-B909-DA2FC74BC4B6}" srcOrd="1" destOrd="0" parTransId="{C36DDA51-422C-4D58-98F5-9ED52EC22493}" sibTransId="{E2CAC213-C66E-4085-BEC0-70989150FC4E}"/>
    <dgm:cxn modelId="{DE859369-FBC5-4C5F-A55E-415AFB1EE60C}" srcId="{A525E3F9-85C6-4643-A535-C15CA82BFCB6}" destId="{6AD14460-2F21-4287-8735-0829D1F89292}" srcOrd="0" destOrd="0" parTransId="{6492900E-8C7B-4364-8AA8-BBA4B5522926}" sibTransId="{D4BA92CA-F513-4C99-ABD9-98D6E1C35255}"/>
    <dgm:cxn modelId="{6D2FCD92-3E5B-3E46-961C-EEA9514A0793}" type="presOf" srcId="{6AD14460-2F21-4287-8735-0829D1F89292}" destId="{E5B30A81-1E4E-2E4E-8533-B8E12F396911}" srcOrd="0" destOrd="0" presId="urn:microsoft.com/office/officeart/2005/8/layout/hierarchy1"/>
    <dgm:cxn modelId="{A47367E1-92C7-F44A-B463-CA0975137CDD}" type="presOf" srcId="{215B0EBD-9526-4118-B909-DA2FC74BC4B6}" destId="{F124F59C-231C-7744-8429-DEA6E069F9EE}" srcOrd="0" destOrd="0" presId="urn:microsoft.com/office/officeart/2005/8/layout/hierarchy1"/>
    <dgm:cxn modelId="{FBD86CF4-201B-0641-918E-4ED896D3EEF3}" type="presOf" srcId="{A525E3F9-85C6-4643-A535-C15CA82BFCB6}" destId="{FCA17476-EA9A-6A4F-96B0-7886C9F2C525}" srcOrd="0" destOrd="0" presId="urn:microsoft.com/office/officeart/2005/8/layout/hierarchy1"/>
    <dgm:cxn modelId="{7A679B04-4EB7-5042-9168-89D5B7F6EEC1}" type="presParOf" srcId="{FCA17476-EA9A-6A4F-96B0-7886C9F2C525}" destId="{3B0EF7F5-BEBC-2E45-BE15-43CF74108755}" srcOrd="0" destOrd="0" presId="urn:microsoft.com/office/officeart/2005/8/layout/hierarchy1"/>
    <dgm:cxn modelId="{18170602-4CD0-A04B-8B19-52C945D93BE4}" type="presParOf" srcId="{3B0EF7F5-BEBC-2E45-BE15-43CF74108755}" destId="{EFE1516B-5043-674F-AC5F-196B0E5C27D2}" srcOrd="0" destOrd="0" presId="urn:microsoft.com/office/officeart/2005/8/layout/hierarchy1"/>
    <dgm:cxn modelId="{248815E1-62F0-0745-88B8-28967954AF3D}" type="presParOf" srcId="{EFE1516B-5043-674F-AC5F-196B0E5C27D2}" destId="{A627C60F-E0A1-8741-BAD6-D4DC3CB18902}" srcOrd="0" destOrd="0" presId="urn:microsoft.com/office/officeart/2005/8/layout/hierarchy1"/>
    <dgm:cxn modelId="{61EF0B2C-29BE-8545-BEB9-683D46A0644C}" type="presParOf" srcId="{EFE1516B-5043-674F-AC5F-196B0E5C27D2}" destId="{E5B30A81-1E4E-2E4E-8533-B8E12F396911}" srcOrd="1" destOrd="0" presId="urn:microsoft.com/office/officeart/2005/8/layout/hierarchy1"/>
    <dgm:cxn modelId="{2F71EBFD-FFA1-AB4C-8B34-8A873840201A}" type="presParOf" srcId="{3B0EF7F5-BEBC-2E45-BE15-43CF74108755}" destId="{1CC41E38-ABAB-124B-8085-80BEA2178A5F}" srcOrd="1" destOrd="0" presId="urn:microsoft.com/office/officeart/2005/8/layout/hierarchy1"/>
    <dgm:cxn modelId="{1CACE13B-8450-C049-A301-300B4B3F29BB}" type="presParOf" srcId="{FCA17476-EA9A-6A4F-96B0-7886C9F2C525}" destId="{6A6B27AC-1D15-9C40-8BF6-579AEF156A97}" srcOrd="1" destOrd="0" presId="urn:microsoft.com/office/officeart/2005/8/layout/hierarchy1"/>
    <dgm:cxn modelId="{5A62D293-2D84-1943-864F-2C2772721B50}" type="presParOf" srcId="{6A6B27AC-1D15-9C40-8BF6-579AEF156A97}" destId="{68402489-4A47-3B47-8F77-F05C50F891CA}" srcOrd="0" destOrd="0" presId="urn:microsoft.com/office/officeart/2005/8/layout/hierarchy1"/>
    <dgm:cxn modelId="{690C13F6-527F-A44B-A56A-DABDAB842BAD}" type="presParOf" srcId="{68402489-4A47-3B47-8F77-F05C50F891CA}" destId="{E486425C-C246-7F4C-8099-B1709065D268}" srcOrd="0" destOrd="0" presId="urn:microsoft.com/office/officeart/2005/8/layout/hierarchy1"/>
    <dgm:cxn modelId="{61719FEC-0A3E-3A4F-8287-32089BA1114F}" type="presParOf" srcId="{68402489-4A47-3B47-8F77-F05C50F891CA}" destId="{F124F59C-231C-7744-8429-DEA6E069F9EE}" srcOrd="1" destOrd="0" presId="urn:microsoft.com/office/officeart/2005/8/layout/hierarchy1"/>
    <dgm:cxn modelId="{3FB52618-C536-7446-8CFE-64FDF71FC25A}" type="presParOf" srcId="{6A6B27AC-1D15-9C40-8BF6-579AEF156A97}" destId="{AADEA899-9915-EC4E-9A01-B53BA37070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DAF444-FCF8-4AEC-B6BE-D7A37F81397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E0F8293-7287-4F74-B403-ADE12B5798E6}">
      <dgm:prSet/>
      <dgm:spPr/>
      <dgm:t>
        <a:bodyPr/>
        <a:lstStyle/>
        <a:p>
          <a:r>
            <a:rPr lang="en-US"/>
            <a:t>Often additional calculations are involved in risk response when a qualitative risk assessment is performed. These relate to the mathematical evaluation of the cost/benefit of a safeguard. For each identified risk in criticality priority order, safeguards are considered in regard to their potential loss reduction and benefit potential. </a:t>
          </a:r>
        </a:p>
      </dgm:t>
    </dgm:pt>
    <dgm:pt modelId="{DAB73A0B-4EB2-481E-8F84-4AD438395CBC}" type="parTrans" cxnId="{172D27E1-B725-46EF-8C9C-7D4733CFDCB6}">
      <dgm:prSet/>
      <dgm:spPr/>
      <dgm:t>
        <a:bodyPr/>
        <a:lstStyle/>
        <a:p>
          <a:endParaRPr lang="en-US"/>
        </a:p>
      </dgm:t>
    </dgm:pt>
    <dgm:pt modelId="{C23CF5CA-D17B-4C9C-8857-6CE0D5921C3B}" type="sibTrans" cxnId="{172D27E1-B725-46EF-8C9C-7D4733CFDCB6}">
      <dgm:prSet/>
      <dgm:spPr/>
      <dgm:t>
        <a:bodyPr/>
        <a:lstStyle/>
        <a:p>
          <a:endParaRPr lang="en-US"/>
        </a:p>
      </dgm:t>
    </dgm:pt>
    <dgm:pt modelId="{E4968E13-6997-4DDC-8DA5-7FA2BBE719F1}">
      <dgm:prSet/>
      <dgm:spPr/>
      <dgm:t>
        <a:bodyPr/>
        <a:lstStyle/>
        <a:p>
          <a:r>
            <a:rPr lang="en-US"/>
            <a:t>Safeguards, security controls, and countermeasures will primarily reduce risk through</a:t>
          </a:r>
          <a:br>
            <a:rPr lang="en-US"/>
          </a:br>
          <a:r>
            <a:rPr lang="en-US"/>
            <a:t>a reduction in the potential rate of compromise (i.e., ARO). However, some safeguards</a:t>
          </a:r>
          <a:br>
            <a:rPr lang="en-US"/>
          </a:br>
          <a:r>
            <a:rPr lang="en-US"/>
            <a:t>will also reduce the amount or severity of damage (i.e., EF). For those safeguards that only reduce the ARO, the amount of loss of a single realized event (i.e., SLE) is the same with or without the safeguard. </a:t>
          </a:r>
        </a:p>
      </dgm:t>
    </dgm:pt>
    <dgm:pt modelId="{C2886D35-BEE5-4ED5-9745-323CD0B09312}" type="parTrans" cxnId="{89EE9758-2021-478C-8C45-AED971268F9A}">
      <dgm:prSet/>
      <dgm:spPr/>
      <dgm:t>
        <a:bodyPr/>
        <a:lstStyle/>
        <a:p>
          <a:endParaRPr lang="en-US"/>
        </a:p>
      </dgm:t>
    </dgm:pt>
    <dgm:pt modelId="{1DB42348-8862-4658-920C-96AEECA78E60}" type="sibTrans" cxnId="{89EE9758-2021-478C-8C45-AED971268F9A}">
      <dgm:prSet/>
      <dgm:spPr/>
      <dgm:t>
        <a:bodyPr/>
        <a:lstStyle/>
        <a:p>
          <a:endParaRPr lang="en-US"/>
        </a:p>
      </dgm:t>
    </dgm:pt>
    <dgm:pt modelId="{B5862BFE-9A0F-A243-A997-CAF79136A359}" type="pres">
      <dgm:prSet presAssocID="{63DAF444-FCF8-4AEC-B6BE-D7A37F813979}" presName="linear" presStyleCnt="0">
        <dgm:presLayoutVars>
          <dgm:animLvl val="lvl"/>
          <dgm:resizeHandles val="exact"/>
        </dgm:presLayoutVars>
      </dgm:prSet>
      <dgm:spPr/>
    </dgm:pt>
    <dgm:pt modelId="{5A72B3DE-4C4E-A94D-ABAC-212601A3C4F9}" type="pres">
      <dgm:prSet presAssocID="{8E0F8293-7287-4F74-B403-ADE12B5798E6}" presName="parentText" presStyleLbl="node1" presStyleIdx="0" presStyleCnt="2">
        <dgm:presLayoutVars>
          <dgm:chMax val="0"/>
          <dgm:bulletEnabled val="1"/>
        </dgm:presLayoutVars>
      </dgm:prSet>
      <dgm:spPr/>
    </dgm:pt>
    <dgm:pt modelId="{D3251F5E-616B-E544-8E18-74A1AFCDE73C}" type="pres">
      <dgm:prSet presAssocID="{C23CF5CA-D17B-4C9C-8857-6CE0D5921C3B}" presName="spacer" presStyleCnt="0"/>
      <dgm:spPr/>
    </dgm:pt>
    <dgm:pt modelId="{8AC30EB7-D490-DF41-9024-2BB78A8BF771}" type="pres">
      <dgm:prSet presAssocID="{E4968E13-6997-4DDC-8DA5-7FA2BBE719F1}" presName="parentText" presStyleLbl="node1" presStyleIdx="1" presStyleCnt="2">
        <dgm:presLayoutVars>
          <dgm:chMax val="0"/>
          <dgm:bulletEnabled val="1"/>
        </dgm:presLayoutVars>
      </dgm:prSet>
      <dgm:spPr/>
    </dgm:pt>
  </dgm:ptLst>
  <dgm:cxnLst>
    <dgm:cxn modelId="{2CC69710-E029-0A4A-8475-1A5DC76224FE}" type="presOf" srcId="{8E0F8293-7287-4F74-B403-ADE12B5798E6}" destId="{5A72B3DE-4C4E-A94D-ABAC-212601A3C4F9}" srcOrd="0" destOrd="0" presId="urn:microsoft.com/office/officeart/2005/8/layout/vList2"/>
    <dgm:cxn modelId="{89EE9758-2021-478C-8C45-AED971268F9A}" srcId="{63DAF444-FCF8-4AEC-B6BE-D7A37F813979}" destId="{E4968E13-6997-4DDC-8DA5-7FA2BBE719F1}" srcOrd="1" destOrd="0" parTransId="{C2886D35-BEE5-4ED5-9745-323CD0B09312}" sibTransId="{1DB42348-8862-4658-920C-96AEECA78E60}"/>
    <dgm:cxn modelId="{99B2E58F-9804-7041-8ABB-9064CDE276F6}" type="presOf" srcId="{63DAF444-FCF8-4AEC-B6BE-D7A37F813979}" destId="{B5862BFE-9A0F-A243-A997-CAF79136A359}" srcOrd="0" destOrd="0" presId="urn:microsoft.com/office/officeart/2005/8/layout/vList2"/>
    <dgm:cxn modelId="{0A8E8AAA-D16B-1A41-8EF3-2DA6BFB07B85}" type="presOf" srcId="{E4968E13-6997-4DDC-8DA5-7FA2BBE719F1}" destId="{8AC30EB7-D490-DF41-9024-2BB78A8BF771}" srcOrd="0" destOrd="0" presId="urn:microsoft.com/office/officeart/2005/8/layout/vList2"/>
    <dgm:cxn modelId="{172D27E1-B725-46EF-8C9C-7D4733CFDCB6}" srcId="{63DAF444-FCF8-4AEC-B6BE-D7A37F813979}" destId="{8E0F8293-7287-4F74-B403-ADE12B5798E6}" srcOrd="0" destOrd="0" parTransId="{DAB73A0B-4EB2-481E-8F84-4AD438395CBC}" sibTransId="{C23CF5CA-D17B-4C9C-8857-6CE0D5921C3B}"/>
    <dgm:cxn modelId="{1466BDBA-E243-F94B-BCB5-B46857987C49}" type="presParOf" srcId="{B5862BFE-9A0F-A243-A997-CAF79136A359}" destId="{5A72B3DE-4C4E-A94D-ABAC-212601A3C4F9}" srcOrd="0" destOrd="0" presId="urn:microsoft.com/office/officeart/2005/8/layout/vList2"/>
    <dgm:cxn modelId="{DDF04591-B85C-2344-99BD-41274BF265D7}" type="presParOf" srcId="{B5862BFE-9A0F-A243-A997-CAF79136A359}" destId="{D3251F5E-616B-E544-8E18-74A1AFCDE73C}" srcOrd="1" destOrd="0" presId="urn:microsoft.com/office/officeart/2005/8/layout/vList2"/>
    <dgm:cxn modelId="{D073FDE0-BA26-E840-99F0-D840909F203A}" type="presParOf" srcId="{B5862BFE-9A0F-A243-A997-CAF79136A359}" destId="{8AC30EB7-D490-DF41-9024-2BB78A8BF7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CFC231-48AD-44BB-B170-65047AF1940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BD62322-B103-4878-BD1C-EACB4C6F5AB1}">
      <dgm:prSet/>
      <dgm:spPr/>
      <dgm:t>
        <a:bodyPr/>
        <a:lstStyle/>
        <a:p>
          <a:r>
            <a:rPr lang="en-US"/>
            <a:t>Risk is the likelihood that a threat will exploit a vulnerability</a:t>
          </a:r>
        </a:p>
      </dgm:t>
    </dgm:pt>
    <dgm:pt modelId="{AFD720F7-37CE-4A2A-802F-F51BD5D19506}" type="parTrans" cxnId="{F0FB4CC9-7FD3-49A6-8E74-F9A3145F91EA}">
      <dgm:prSet/>
      <dgm:spPr/>
      <dgm:t>
        <a:bodyPr/>
        <a:lstStyle/>
        <a:p>
          <a:endParaRPr lang="en-US"/>
        </a:p>
      </dgm:t>
    </dgm:pt>
    <dgm:pt modelId="{4000FCBE-0117-4E9C-8D8D-0D6BA38B8855}" type="sibTrans" cxnId="{F0FB4CC9-7FD3-49A6-8E74-F9A3145F91EA}">
      <dgm:prSet/>
      <dgm:spPr/>
      <dgm:t>
        <a:bodyPr/>
        <a:lstStyle/>
        <a:p>
          <a:endParaRPr lang="en-US"/>
        </a:p>
      </dgm:t>
    </dgm:pt>
    <dgm:pt modelId="{D6BEEA7B-73AE-4189-95CB-607D020DC9AC}">
      <dgm:prSet/>
      <dgm:spPr/>
      <dgm:t>
        <a:bodyPr/>
        <a:lstStyle/>
        <a:p>
          <a:r>
            <a:rPr lang="en-US"/>
            <a:t>Threats and vulnerabilities put information assets at risk.</a:t>
          </a:r>
        </a:p>
      </dgm:t>
    </dgm:pt>
    <dgm:pt modelId="{84EA54F1-DE9E-4CCF-BF2B-6E6F323A5367}" type="parTrans" cxnId="{A3B6D725-471B-4FDA-B280-39E031CBA2FE}">
      <dgm:prSet/>
      <dgm:spPr/>
      <dgm:t>
        <a:bodyPr/>
        <a:lstStyle/>
        <a:p>
          <a:endParaRPr lang="en-US"/>
        </a:p>
      </dgm:t>
    </dgm:pt>
    <dgm:pt modelId="{6443A73A-3717-4F78-A57C-A126E6B49F7A}" type="sibTrans" cxnId="{A3B6D725-471B-4FDA-B280-39E031CBA2FE}">
      <dgm:prSet/>
      <dgm:spPr/>
      <dgm:t>
        <a:bodyPr/>
        <a:lstStyle/>
        <a:p>
          <a:endParaRPr lang="en-US"/>
        </a:p>
      </dgm:t>
    </dgm:pt>
    <dgm:pt modelId="{2A471C66-FF88-4B3C-A80E-2350A7906461}">
      <dgm:prSet/>
      <dgm:spPr/>
      <dgm:t>
        <a:bodyPr/>
        <a:lstStyle/>
        <a:p>
          <a:r>
            <a:rPr lang="en-US"/>
            <a:t>Risk:Likelihood that a threat will exploit a vulnerability in an asset Threat:Has the potential to harm an asset</a:t>
          </a:r>
        </a:p>
      </dgm:t>
    </dgm:pt>
    <dgm:pt modelId="{C0B9F12B-705D-4FB6-987C-B902FEF3FDB1}" type="parTrans" cxnId="{D4D487A6-0781-4007-B74F-C48C569BE033}">
      <dgm:prSet/>
      <dgm:spPr/>
      <dgm:t>
        <a:bodyPr/>
        <a:lstStyle/>
        <a:p>
          <a:endParaRPr lang="en-US"/>
        </a:p>
      </dgm:t>
    </dgm:pt>
    <dgm:pt modelId="{C253CD01-E659-453F-9E3F-B0D8E9309091}" type="sibTrans" cxnId="{D4D487A6-0781-4007-B74F-C48C569BE033}">
      <dgm:prSet/>
      <dgm:spPr/>
      <dgm:t>
        <a:bodyPr/>
        <a:lstStyle/>
        <a:p>
          <a:endParaRPr lang="en-US"/>
        </a:p>
      </dgm:t>
    </dgm:pt>
    <dgm:pt modelId="{5F9229BA-C0E8-4FD0-90C5-81479F720BD7}">
      <dgm:prSet/>
      <dgm:spPr/>
      <dgm:t>
        <a:bodyPr/>
        <a:lstStyle/>
        <a:p>
          <a:r>
            <a:rPr lang="en-US"/>
            <a:t>Vulnerability:A weakness;a lack of a safeguard</a:t>
          </a:r>
        </a:p>
      </dgm:t>
    </dgm:pt>
    <dgm:pt modelId="{76F38F83-41D9-4EA8-A875-FB9DF3D23AFC}" type="parTrans" cxnId="{FA66C123-F7A1-4F8C-B303-BCCD469B48A3}">
      <dgm:prSet/>
      <dgm:spPr/>
      <dgm:t>
        <a:bodyPr/>
        <a:lstStyle/>
        <a:p>
          <a:endParaRPr lang="en-US"/>
        </a:p>
      </dgm:t>
    </dgm:pt>
    <dgm:pt modelId="{FE026789-FCB6-4E72-9E5C-4D8B5FE9E271}" type="sibTrans" cxnId="{FA66C123-F7A1-4F8C-B303-BCCD469B48A3}">
      <dgm:prSet/>
      <dgm:spPr/>
      <dgm:t>
        <a:bodyPr/>
        <a:lstStyle/>
        <a:p>
          <a:endParaRPr lang="en-US"/>
        </a:p>
      </dgm:t>
    </dgm:pt>
    <dgm:pt modelId="{10AEB03D-D050-42EA-9662-D6BA3D394E4F}">
      <dgm:prSet/>
      <dgm:spPr/>
      <dgm:t>
        <a:bodyPr/>
        <a:lstStyle/>
        <a:p>
          <a:r>
            <a:rPr lang="en-US"/>
            <a:t>Exploit:Instance of compromise</a:t>
          </a:r>
        </a:p>
      </dgm:t>
    </dgm:pt>
    <dgm:pt modelId="{C12F217C-1257-47E8-A811-1C94FAD5DFEB}" type="parTrans" cxnId="{8C993131-E895-407B-8764-7D8FC942D7E7}">
      <dgm:prSet/>
      <dgm:spPr/>
      <dgm:t>
        <a:bodyPr/>
        <a:lstStyle/>
        <a:p>
          <a:endParaRPr lang="en-US"/>
        </a:p>
      </dgm:t>
    </dgm:pt>
    <dgm:pt modelId="{641DE41F-2CB1-47E7-B2DE-B2026D4D85F2}" type="sibTrans" cxnId="{8C993131-E895-407B-8764-7D8FC942D7E7}">
      <dgm:prSet/>
      <dgm:spPr/>
      <dgm:t>
        <a:bodyPr/>
        <a:lstStyle/>
        <a:p>
          <a:endParaRPr lang="en-US"/>
        </a:p>
      </dgm:t>
    </dgm:pt>
    <dgm:pt modelId="{1D7365D3-B7CC-49BD-8677-1235D79C6A3E}">
      <dgm:prSet/>
      <dgm:spPr/>
      <dgm:t>
        <a:bodyPr/>
        <a:lstStyle/>
        <a:p>
          <a:r>
            <a:rPr lang="en-US"/>
            <a:t>Controls:Protective mechanisms to secure vulnerabilities</a:t>
          </a:r>
        </a:p>
      </dgm:t>
    </dgm:pt>
    <dgm:pt modelId="{E03DE157-A2B2-401E-A249-19C42E9DA0E9}" type="parTrans" cxnId="{38639763-C413-4753-BD68-DD9970BE0FA0}">
      <dgm:prSet/>
      <dgm:spPr/>
      <dgm:t>
        <a:bodyPr/>
        <a:lstStyle/>
        <a:p>
          <a:endParaRPr lang="en-US"/>
        </a:p>
      </dgm:t>
    </dgm:pt>
    <dgm:pt modelId="{C6B2B349-86A6-434E-8BED-F5FCE5525A8D}" type="sibTrans" cxnId="{38639763-C413-4753-BD68-DD9970BE0FA0}">
      <dgm:prSet/>
      <dgm:spPr/>
      <dgm:t>
        <a:bodyPr/>
        <a:lstStyle/>
        <a:p>
          <a:endParaRPr lang="en-US"/>
        </a:p>
      </dgm:t>
    </dgm:pt>
    <dgm:pt modelId="{EFE4DFDA-FFCF-4547-AA5E-194BCAFCB6D3}">
      <dgm:prSet/>
      <dgm:spPr/>
      <dgm:t>
        <a:bodyPr/>
        <a:lstStyle/>
        <a:p>
          <a:r>
            <a:rPr lang="en-US"/>
            <a:t>Safeguards:Proactive</a:t>
          </a:r>
        </a:p>
      </dgm:t>
    </dgm:pt>
    <dgm:pt modelId="{BF77D7A5-7EAE-4F75-A45C-38702F18BC49}" type="parTrans" cxnId="{8E94B154-56E6-47B9-8CA3-8D4DCE950CCA}">
      <dgm:prSet/>
      <dgm:spPr/>
      <dgm:t>
        <a:bodyPr/>
        <a:lstStyle/>
        <a:p>
          <a:endParaRPr lang="en-US"/>
        </a:p>
      </dgm:t>
    </dgm:pt>
    <dgm:pt modelId="{DB3962E5-7855-4B7F-882D-C9C8AA1F3598}" type="sibTrans" cxnId="{8E94B154-56E6-47B9-8CA3-8D4DCE950CCA}">
      <dgm:prSet/>
      <dgm:spPr/>
      <dgm:t>
        <a:bodyPr/>
        <a:lstStyle/>
        <a:p>
          <a:endParaRPr lang="en-US"/>
        </a:p>
      </dgm:t>
    </dgm:pt>
    <dgm:pt modelId="{9F3684D3-377F-4233-8854-7BE1253BFD09}">
      <dgm:prSet/>
      <dgm:spPr/>
      <dgm:t>
        <a:bodyPr/>
        <a:lstStyle/>
        <a:p>
          <a:r>
            <a:rPr lang="en-US"/>
            <a:t>Countermeasures: Reactive mechanism</a:t>
          </a:r>
        </a:p>
      </dgm:t>
    </dgm:pt>
    <dgm:pt modelId="{86B8D283-FF02-46E0-9C65-DCB1BC494E51}" type="parTrans" cxnId="{9B381C88-0A73-4C16-AF3E-D0B806605821}">
      <dgm:prSet/>
      <dgm:spPr/>
      <dgm:t>
        <a:bodyPr/>
        <a:lstStyle/>
        <a:p>
          <a:endParaRPr lang="en-US"/>
        </a:p>
      </dgm:t>
    </dgm:pt>
    <dgm:pt modelId="{208825E5-1A2D-4E71-8805-F373216BE31D}" type="sibTrans" cxnId="{9B381C88-0A73-4C16-AF3E-D0B806605821}">
      <dgm:prSet/>
      <dgm:spPr/>
      <dgm:t>
        <a:bodyPr/>
        <a:lstStyle/>
        <a:p>
          <a:endParaRPr lang="en-US"/>
        </a:p>
      </dgm:t>
    </dgm:pt>
    <dgm:pt modelId="{B0EA1C1F-8107-0041-900D-6D1AFF008B53}" type="pres">
      <dgm:prSet presAssocID="{F7CFC231-48AD-44BB-B170-65047AF19405}" presName="vert0" presStyleCnt="0">
        <dgm:presLayoutVars>
          <dgm:dir/>
          <dgm:animOne val="branch"/>
          <dgm:animLvl val="lvl"/>
        </dgm:presLayoutVars>
      </dgm:prSet>
      <dgm:spPr/>
    </dgm:pt>
    <dgm:pt modelId="{0953FB9B-9729-8345-B358-01B49E516172}" type="pres">
      <dgm:prSet presAssocID="{EBD62322-B103-4878-BD1C-EACB4C6F5AB1}" presName="thickLine" presStyleLbl="alignNode1" presStyleIdx="0" presStyleCnt="8"/>
      <dgm:spPr/>
    </dgm:pt>
    <dgm:pt modelId="{BED0D31F-24B8-0C42-ACF8-0FD3B1BD33ED}" type="pres">
      <dgm:prSet presAssocID="{EBD62322-B103-4878-BD1C-EACB4C6F5AB1}" presName="horz1" presStyleCnt="0"/>
      <dgm:spPr/>
    </dgm:pt>
    <dgm:pt modelId="{22EBE863-4728-004E-ABA7-3C741FC2FBB0}" type="pres">
      <dgm:prSet presAssocID="{EBD62322-B103-4878-BD1C-EACB4C6F5AB1}" presName="tx1" presStyleLbl="revTx" presStyleIdx="0" presStyleCnt="8"/>
      <dgm:spPr/>
    </dgm:pt>
    <dgm:pt modelId="{E327FB8B-5B08-B046-8D16-48566BC344A9}" type="pres">
      <dgm:prSet presAssocID="{EBD62322-B103-4878-BD1C-EACB4C6F5AB1}" presName="vert1" presStyleCnt="0"/>
      <dgm:spPr/>
    </dgm:pt>
    <dgm:pt modelId="{61DA7835-8FF8-3A41-8524-5FBAB327EE89}" type="pres">
      <dgm:prSet presAssocID="{D6BEEA7B-73AE-4189-95CB-607D020DC9AC}" presName="thickLine" presStyleLbl="alignNode1" presStyleIdx="1" presStyleCnt="8"/>
      <dgm:spPr/>
    </dgm:pt>
    <dgm:pt modelId="{0CA08826-CD4A-704B-874D-D6D4327925C2}" type="pres">
      <dgm:prSet presAssocID="{D6BEEA7B-73AE-4189-95CB-607D020DC9AC}" presName="horz1" presStyleCnt="0"/>
      <dgm:spPr/>
    </dgm:pt>
    <dgm:pt modelId="{A4670971-4F3D-E046-B630-B66AF468E8D7}" type="pres">
      <dgm:prSet presAssocID="{D6BEEA7B-73AE-4189-95CB-607D020DC9AC}" presName="tx1" presStyleLbl="revTx" presStyleIdx="1" presStyleCnt="8"/>
      <dgm:spPr/>
    </dgm:pt>
    <dgm:pt modelId="{730F95DF-19E4-EF4E-87E3-87A5D0D7C0A6}" type="pres">
      <dgm:prSet presAssocID="{D6BEEA7B-73AE-4189-95CB-607D020DC9AC}" presName="vert1" presStyleCnt="0"/>
      <dgm:spPr/>
    </dgm:pt>
    <dgm:pt modelId="{AFC9A80A-6C31-A54E-94AC-28D6E6A87270}" type="pres">
      <dgm:prSet presAssocID="{2A471C66-FF88-4B3C-A80E-2350A7906461}" presName="thickLine" presStyleLbl="alignNode1" presStyleIdx="2" presStyleCnt="8"/>
      <dgm:spPr/>
    </dgm:pt>
    <dgm:pt modelId="{5EED1888-B146-AC4A-B131-2F697449957E}" type="pres">
      <dgm:prSet presAssocID="{2A471C66-FF88-4B3C-A80E-2350A7906461}" presName="horz1" presStyleCnt="0"/>
      <dgm:spPr/>
    </dgm:pt>
    <dgm:pt modelId="{49822BBD-B249-6F48-958F-75AD6F0BE9E6}" type="pres">
      <dgm:prSet presAssocID="{2A471C66-FF88-4B3C-A80E-2350A7906461}" presName="tx1" presStyleLbl="revTx" presStyleIdx="2" presStyleCnt="8"/>
      <dgm:spPr/>
    </dgm:pt>
    <dgm:pt modelId="{0600888F-5F09-C348-94B5-35BB231AC692}" type="pres">
      <dgm:prSet presAssocID="{2A471C66-FF88-4B3C-A80E-2350A7906461}" presName="vert1" presStyleCnt="0"/>
      <dgm:spPr/>
    </dgm:pt>
    <dgm:pt modelId="{A32A2E94-2300-4F47-9FC0-33D5D791C46A}" type="pres">
      <dgm:prSet presAssocID="{5F9229BA-C0E8-4FD0-90C5-81479F720BD7}" presName="thickLine" presStyleLbl="alignNode1" presStyleIdx="3" presStyleCnt="8"/>
      <dgm:spPr/>
    </dgm:pt>
    <dgm:pt modelId="{D8C82449-4DB5-0A4C-899B-E9CED6DFE7B8}" type="pres">
      <dgm:prSet presAssocID="{5F9229BA-C0E8-4FD0-90C5-81479F720BD7}" presName="horz1" presStyleCnt="0"/>
      <dgm:spPr/>
    </dgm:pt>
    <dgm:pt modelId="{B38A25BA-CFA8-F247-9E87-8DFDD65FC075}" type="pres">
      <dgm:prSet presAssocID="{5F9229BA-C0E8-4FD0-90C5-81479F720BD7}" presName="tx1" presStyleLbl="revTx" presStyleIdx="3" presStyleCnt="8"/>
      <dgm:spPr/>
    </dgm:pt>
    <dgm:pt modelId="{72ED8ECB-A483-9244-BEDC-286A39BFE95F}" type="pres">
      <dgm:prSet presAssocID="{5F9229BA-C0E8-4FD0-90C5-81479F720BD7}" presName="vert1" presStyleCnt="0"/>
      <dgm:spPr/>
    </dgm:pt>
    <dgm:pt modelId="{5E2D8F81-DB71-E84C-B1E6-56C6F4B81B85}" type="pres">
      <dgm:prSet presAssocID="{10AEB03D-D050-42EA-9662-D6BA3D394E4F}" presName="thickLine" presStyleLbl="alignNode1" presStyleIdx="4" presStyleCnt="8"/>
      <dgm:spPr/>
    </dgm:pt>
    <dgm:pt modelId="{BA0B36A1-FB81-9B4D-9451-9C0BDC979D30}" type="pres">
      <dgm:prSet presAssocID="{10AEB03D-D050-42EA-9662-D6BA3D394E4F}" presName="horz1" presStyleCnt="0"/>
      <dgm:spPr/>
    </dgm:pt>
    <dgm:pt modelId="{1D267A3E-2451-7D49-9843-729B262CB809}" type="pres">
      <dgm:prSet presAssocID="{10AEB03D-D050-42EA-9662-D6BA3D394E4F}" presName="tx1" presStyleLbl="revTx" presStyleIdx="4" presStyleCnt="8"/>
      <dgm:spPr/>
    </dgm:pt>
    <dgm:pt modelId="{127E0F93-FFA2-4842-AE05-BC7603B7D28F}" type="pres">
      <dgm:prSet presAssocID="{10AEB03D-D050-42EA-9662-D6BA3D394E4F}" presName="vert1" presStyleCnt="0"/>
      <dgm:spPr/>
    </dgm:pt>
    <dgm:pt modelId="{2C77A00B-A9FF-E144-A64B-EC1DA31781F1}" type="pres">
      <dgm:prSet presAssocID="{1D7365D3-B7CC-49BD-8677-1235D79C6A3E}" presName="thickLine" presStyleLbl="alignNode1" presStyleIdx="5" presStyleCnt="8"/>
      <dgm:spPr/>
    </dgm:pt>
    <dgm:pt modelId="{358A3267-6466-A547-AF61-4B06960BC3E6}" type="pres">
      <dgm:prSet presAssocID="{1D7365D3-B7CC-49BD-8677-1235D79C6A3E}" presName="horz1" presStyleCnt="0"/>
      <dgm:spPr/>
    </dgm:pt>
    <dgm:pt modelId="{84F7FF17-EB24-FD45-A569-5EBA04948152}" type="pres">
      <dgm:prSet presAssocID="{1D7365D3-B7CC-49BD-8677-1235D79C6A3E}" presName="tx1" presStyleLbl="revTx" presStyleIdx="5" presStyleCnt="8"/>
      <dgm:spPr/>
    </dgm:pt>
    <dgm:pt modelId="{02112DF7-C76E-7941-A598-8326A0FA2FFD}" type="pres">
      <dgm:prSet presAssocID="{1D7365D3-B7CC-49BD-8677-1235D79C6A3E}" presName="vert1" presStyleCnt="0"/>
      <dgm:spPr/>
    </dgm:pt>
    <dgm:pt modelId="{24F4DCEF-D3D2-7345-A8BC-1583BEA7E0F4}" type="pres">
      <dgm:prSet presAssocID="{EFE4DFDA-FFCF-4547-AA5E-194BCAFCB6D3}" presName="thickLine" presStyleLbl="alignNode1" presStyleIdx="6" presStyleCnt="8"/>
      <dgm:spPr/>
    </dgm:pt>
    <dgm:pt modelId="{9C721AE4-AB75-0549-92D7-0A27ABED2A83}" type="pres">
      <dgm:prSet presAssocID="{EFE4DFDA-FFCF-4547-AA5E-194BCAFCB6D3}" presName="horz1" presStyleCnt="0"/>
      <dgm:spPr/>
    </dgm:pt>
    <dgm:pt modelId="{DB9C7A12-D68F-5D43-9D9C-B67002762C10}" type="pres">
      <dgm:prSet presAssocID="{EFE4DFDA-FFCF-4547-AA5E-194BCAFCB6D3}" presName="tx1" presStyleLbl="revTx" presStyleIdx="6" presStyleCnt="8"/>
      <dgm:spPr/>
    </dgm:pt>
    <dgm:pt modelId="{50ADB108-7AB0-6949-9F82-FB1F09F290D2}" type="pres">
      <dgm:prSet presAssocID="{EFE4DFDA-FFCF-4547-AA5E-194BCAFCB6D3}" presName="vert1" presStyleCnt="0"/>
      <dgm:spPr/>
    </dgm:pt>
    <dgm:pt modelId="{5F8435C9-EDF4-454C-8572-7BEF9D9215E4}" type="pres">
      <dgm:prSet presAssocID="{9F3684D3-377F-4233-8854-7BE1253BFD09}" presName="thickLine" presStyleLbl="alignNode1" presStyleIdx="7" presStyleCnt="8"/>
      <dgm:spPr/>
    </dgm:pt>
    <dgm:pt modelId="{37D975D2-399F-5A46-8330-59441AA3D220}" type="pres">
      <dgm:prSet presAssocID="{9F3684D3-377F-4233-8854-7BE1253BFD09}" presName="horz1" presStyleCnt="0"/>
      <dgm:spPr/>
    </dgm:pt>
    <dgm:pt modelId="{5E47623A-FB9A-3240-A61F-71588E819148}" type="pres">
      <dgm:prSet presAssocID="{9F3684D3-377F-4233-8854-7BE1253BFD09}" presName="tx1" presStyleLbl="revTx" presStyleIdx="7" presStyleCnt="8"/>
      <dgm:spPr/>
    </dgm:pt>
    <dgm:pt modelId="{60D915F0-EAC1-8E4D-BDEF-FB5B25C24CB0}" type="pres">
      <dgm:prSet presAssocID="{9F3684D3-377F-4233-8854-7BE1253BFD09}" presName="vert1" presStyleCnt="0"/>
      <dgm:spPr/>
    </dgm:pt>
  </dgm:ptLst>
  <dgm:cxnLst>
    <dgm:cxn modelId="{4F99A700-3E2A-9744-A8A0-FF9EE40D3E6D}" type="presOf" srcId="{5F9229BA-C0E8-4FD0-90C5-81479F720BD7}" destId="{B38A25BA-CFA8-F247-9E87-8DFDD65FC075}" srcOrd="0" destOrd="0" presId="urn:microsoft.com/office/officeart/2008/layout/LinedList"/>
    <dgm:cxn modelId="{A2A52C19-D152-A14D-93F6-5F269E923668}" type="presOf" srcId="{EFE4DFDA-FFCF-4547-AA5E-194BCAFCB6D3}" destId="{DB9C7A12-D68F-5D43-9D9C-B67002762C10}" srcOrd="0" destOrd="0" presId="urn:microsoft.com/office/officeart/2008/layout/LinedList"/>
    <dgm:cxn modelId="{5FAF2C1E-13BA-B348-807B-49EB85A72243}" type="presOf" srcId="{D6BEEA7B-73AE-4189-95CB-607D020DC9AC}" destId="{A4670971-4F3D-E046-B630-B66AF468E8D7}" srcOrd="0" destOrd="0" presId="urn:microsoft.com/office/officeart/2008/layout/LinedList"/>
    <dgm:cxn modelId="{FA66C123-F7A1-4F8C-B303-BCCD469B48A3}" srcId="{F7CFC231-48AD-44BB-B170-65047AF19405}" destId="{5F9229BA-C0E8-4FD0-90C5-81479F720BD7}" srcOrd="3" destOrd="0" parTransId="{76F38F83-41D9-4EA8-A875-FB9DF3D23AFC}" sibTransId="{FE026789-FCB6-4E72-9E5C-4D8B5FE9E271}"/>
    <dgm:cxn modelId="{A3B6D725-471B-4FDA-B280-39E031CBA2FE}" srcId="{F7CFC231-48AD-44BB-B170-65047AF19405}" destId="{D6BEEA7B-73AE-4189-95CB-607D020DC9AC}" srcOrd="1" destOrd="0" parTransId="{84EA54F1-DE9E-4CCF-BF2B-6E6F323A5367}" sibTransId="{6443A73A-3717-4F78-A57C-A126E6B49F7A}"/>
    <dgm:cxn modelId="{8C993131-E895-407B-8764-7D8FC942D7E7}" srcId="{F7CFC231-48AD-44BB-B170-65047AF19405}" destId="{10AEB03D-D050-42EA-9662-D6BA3D394E4F}" srcOrd="4" destOrd="0" parTransId="{C12F217C-1257-47E8-A811-1C94FAD5DFEB}" sibTransId="{641DE41F-2CB1-47E7-B2DE-B2026D4D85F2}"/>
    <dgm:cxn modelId="{62DA003B-D3E1-444C-8F87-CE13ABBE9841}" type="presOf" srcId="{10AEB03D-D050-42EA-9662-D6BA3D394E4F}" destId="{1D267A3E-2451-7D49-9843-729B262CB809}" srcOrd="0" destOrd="0" presId="urn:microsoft.com/office/officeart/2008/layout/LinedList"/>
    <dgm:cxn modelId="{1FE2A442-E7F9-A749-B4DF-4004AD99142F}" type="presOf" srcId="{EBD62322-B103-4878-BD1C-EACB4C6F5AB1}" destId="{22EBE863-4728-004E-ABA7-3C741FC2FBB0}" srcOrd="0" destOrd="0" presId="urn:microsoft.com/office/officeart/2008/layout/LinedList"/>
    <dgm:cxn modelId="{8E94B154-56E6-47B9-8CA3-8D4DCE950CCA}" srcId="{F7CFC231-48AD-44BB-B170-65047AF19405}" destId="{EFE4DFDA-FFCF-4547-AA5E-194BCAFCB6D3}" srcOrd="6" destOrd="0" parTransId="{BF77D7A5-7EAE-4F75-A45C-38702F18BC49}" sibTransId="{DB3962E5-7855-4B7F-882D-C9C8AA1F3598}"/>
    <dgm:cxn modelId="{03ECD15E-02AB-4A41-9DA0-A03E498126E6}" type="presOf" srcId="{1D7365D3-B7CC-49BD-8677-1235D79C6A3E}" destId="{84F7FF17-EB24-FD45-A569-5EBA04948152}" srcOrd="0" destOrd="0" presId="urn:microsoft.com/office/officeart/2008/layout/LinedList"/>
    <dgm:cxn modelId="{38639763-C413-4753-BD68-DD9970BE0FA0}" srcId="{F7CFC231-48AD-44BB-B170-65047AF19405}" destId="{1D7365D3-B7CC-49BD-8677-1235D79C6A3E}" srcOrd="5" destOrd="0" parTransId="{E03DE157-A2B2-401E-A249-19C42E9DA0E9}" sibTransId="{C6B2B349-86A6-434E-8BED-F5FCE5525A8D}"/>
    <dgm:cxn modelId="{9B381C88-0A73-4C16-AF3E-D0B806605821}" srcId="{F7CFC231-48AD-44BB-B170-65047AF19405}" destId="{9F3684D3-377F-4233-8854-7BE1253BFD09}" srcOrd="7" destOrd="0" parTransId="{86B8D283-FF02-46E0-9C65-DCB1BC494E51}" sibTransId="{208825E5-1A2D-4E71-8805-F373216BE31D}"/>
    <dgm:cxn modelId="{D4D487A6-0781-4007-B74F-C48C569BE033}" srcId="{F7CFC231-48AD-44BB-B170-65047AF19405}" destId="{2A471C66-FF88-4B3C-A80E-2350A7906461}" srcOrd="2" destOrd="0" parTransId="{C0B9F12B-705D-4FB6-987C-B902FEF3FDB1}" sibTransId="{C253CD01-E659-453F-9E3F-B0D8E9309091}"/>
    <dgm:cxn modelId="{936721B7-973C-3245-925E-C94B94974FB4}" type="presOf" srcId="{9F3684D3-377F-4233-8854-7BE1253BFD09}" destId="{5E47623A-FB9A-3240-A61F-71588E819148}" srcOrd="0" destOrd="0" presId="urn:microsoft.com/office/officeart/2008/layout/LinedList"/>
    <dgm:cxn modelId="{F0FB4CC9-7FD3-49A6-8E74-F9A3145F91EA}" srcId="{F7CFC231-48AD-44BB-B170-65047AF19405}" destId="{EBD62322-B103-4878-BD1C-EACB4C6F5AB1}" srcOrd="0" destOrd="0" parTransId="{AFD720F7-37CE-4A2A-802F-F51BD5D19506}" sibTransId="{4000FCBE-0117-4E9C-8D8D-0D6BA38B8855}"/>
    <dgm:cxn modelId="{7016A7D7-369B-E145-9525-EF7890B2C398}" type="presOf" srcId="{F7CFC231-48AD-44BB-B170-65047AF19405}" destId="{B0EA1C1F-8107-0041-900D-6D1AFF008B53}" srcOrd="0" destOrd="0" presId="urn:microsoft.com/office/officeart/2008/layout/LinedList"/>
    <dgm:cxn modelId="{65C31FE7-8C53-4746-9166-EBFD3EB4BBEA}" type="presOf" srcId="{2A471C66-FF88-4B3C-A80E-2350A7906461}" destId="{49822BBD-B249-6F48-958F-75AD6F0BE9E6}" srcOrd="0" destOrd="0" presId="urn:microsoft.com/office/officeart/2008/layout/LinedList"/>
    <dgm:cxn modelId="{D60B60B3-309D-B34B-91EB-62E34804DC0F}" type="presParOf" srcId="{B0EA1C1F-8107-0041-900D-6D1AFF008B53}" destId="{0953FB9B-9729-8345-B358-01B49E516172}" srcOrd="0" destOrd="0" presId="urn:microsoft.com/office/officeart/2008/layout/LinedList"/>
    <dgm:cxn modelId="{B964AE41-F4D8-BF4E-ACFA-4979DFCF83E0}" type="presParOf" srcId="{B0EA1C1F-8107-0041-900D-6D1AFF008B53}" destId="{BED0D31F-24B8-0C42-ACF8-0FD3B1BD33ED}" srcOrd="1" destOrd="0" presId="urn:microsoft.com/office/officeart/2008/layout/LinedList"/>
    <dgm:cxn modelId="{EAD1FAAA-6848-7847-A52C-A6959C9A260B}" type="presParOf" srcId="{BED0D31F-24B8-0C42-ACF8-0FD3B1BD33ED}" destId="{22EBE863-4728-004E-ABA7-3C741FC2FBB0}" srcOrd="0" destOrd="0" presId="urn:microsoft.com/office/officeart/2008/layout/LinedList"/>
    <dgm:cxn modelId="{33190EE9-E8E4-B249-B7CF-3A929C9CAD2F}" type="presParOf" srcId="{BED0D31F-24B8-0C42-ACF8-0FD3B1BD33ED}" destId="{E327FB8B-5B08-B046-8D16-48566BC344A9}" srcOrd="1" destOrd="0" presId="urn:microsoft.com/office/officeart/2008/layout/LinedList"/>
    <dgm:cxn modelId="{E78EEBAA-088A-4245-9531-94BF08C32C8B}" type="presParOf" srcId="{B0EA1C1F-8107-0041-900D-6D1AFF008B53}" destId="{61DA7835-8FF8-3A41-8524-5FBAB327EE89}" srcOrd="2" destOrd="0" presId="urn:microsoft.com/office/officeart/2008/layout/LinedList"/>
    <dgm:cxn modelId="{F2F38571-3BF2-3B46-96DD-5DEE1F74828A}" type="presParOf" srcId="{B0EA1C1F-8107-0041-900D-6D1AFF008B53}" destId="{0CA08826-CD4A-704B-874D-D6D4327925C2}" srcOrd="3" destOrd="0" presId="urn:microsoft.com/office/officeart/2008/layout/LinedList"/>
    <dgm:cxn modelId="{F825B3AB-03B5-5A45-9CE2-DF3D6E64385B}" type="presParOf" srcId="{0CA08826-CD4A-704B-874D-D6D4327925C2}" destId="{A4670971-4F3D-E046-B630-B66AF468E8D7}" srcOrd="0" destOrd="0" presId="urn:microsoft.com/office/officeart/2008/layout/LinedList"/>
    <dgm:cxn modelId="{45CBEE54-B838-4B4C-B5BC-97591AC25100}" type="presParOf" srcId="{0CA08826-CD4A-704B-874D-D6D4327925C2}" destId="{730F95DF-19E4-EF4E-87E3-87A5D0D7C0A6}" srcOrd="1" destOrd="0" presId="urn:microsoft.com/office/officeart/2008/layout/LinedList"/>
    <dgm:cxn modelId="{A58E892A-8406-7C4A-BDEC-5F746B65468E}" type="presParOf" srcId="{B0EA1C1F-8107-0041-900D-6D1AFF008B53}" destId="{AFC9A80A-6C31-A54E-94AC-28D6E6A87270}" srcOrd="4" destOrd="0" presId="urn:microsoft.com/office/officeart/2008/layout/LinedList"/>
    <dgm:cxn modelId="{C7BB6403-7AB9-504C-8246-DB123F52F397}" type="presParOf" srcId="{B0EA1C1F-8107-0041-900D-6D1AFF008B53}" destId="{5EED1888-B146-AC4A-B131-2F697449957E}" srcOrd="5" destOrd="0" presId="urn:microsoft.com/office/officeart/2008/layout/LinedList"/>
    <dgm:cxn modelId="{DF7BA3E5-F071-0A43-A02D-0C1E3C3A74CB}" type="presParOf" srcId="{5EED1888-B146-AC4A-B131-2F697449957E}" destId="{49822BBD-B249-6F48-958F-75AD6F0BE9E6}" srcOrd="0" destOrd="0" presId="urn:microsoft.com/office/officeart/2008/layout/LinedList"/>
    <dgm:cxn modelId="{2E4B9888-691B-EF42-B4B4-E83B309D2CBC}" type="presParOf" srcId="{5EED1888-B146-AC4A-B131-2F697449957E}" destId="{0600888F-5F09-C348-94B5-35BB231AC692}" srcOrd="1" destOrd="0" presId="urn:microsoft.com/office/officeart/2008/layout/LinedList"/>
    <dgm:cxn modelId="{F904181B-E300-6B40-B292-E0B6F317DF44}" type="presParOf" srcId="{B0EA1C1F-8107-0041-900D-6D1AFF008B53}" destId="{A32A2E94-2300-4F47-9FC0-33D5D791C46A}" srcOrd="6" destOrd="0" presId="urn:microsoft.com/office/officeart/2008/layout/LinedList"/>
    <dgm:cxn modelId="{FA9DA5E4-6881-334D-8DAA-CEC4400FE5B8}" type="presParOf" srcId="{B0EA1C1F-8107-0041-900D-6D1AFF008B53}" destId="{D8C82449-4DB5-0A4C-899B-E9CED6DFE7B8}" srcOrd="7" destOrd="0" presId="urn:microsoft.com/office/officeart/2008/layout/LinedList"/>
    <dgm:cxn modelId="{12D25DA7-4BEA-FD4F-92F7-4BC976C3F471}" type="presParOf" srcId="{D8C82449-4DB5-0A4C-899B-E9CED6DFE7B8}" destId="{B38A25BA-CFA8-F247-9E87-8DFDD65FC075}" srcOrd="0" destOrd="0" presId="urn:microsoft.com/office/officeart/2008/layout/LinedList"/>
    <dgm:cxn modelId="{3D3F517A-B395-2D4D-9101-70BF1801EC2C}" type="presParOf" srcId="{D8C82449-4DB5-0A4C-899B-E9CED6DFE7B8}" destId="{72ED8ECB-A483-9244-BEDC-286A39BFE95F}" srcOrd="1" destOrd="0" presId="urn:microsoft.com/office/officeart/2008/layout/LinedList"/>
    <dgm:cxn modelId="{E38CD40D-4B0D-9342-9537-062EA8E75400}" type="presParOf" srcId="{B0EA1C1F-8107-0041-900D-6D1AFF008B53}" destId="{5E2D8F81-DB71-E84C-B1E6-56C6F4B81B85}" srcOrd="8" destOrd="0" presId="urn:microsoft.com/office/officeart/2008/layout/LinedList"/>
    <dgm:cxn modelId="{3B216C3A-18E8-EC46-B283-5A39483348CE}" type="presParOf" srcId="{B0EA1C1F-8107-0041-900D-6D1AFF008B53}" destId="{BA0B36A1-FB81-9B4D-9451-9C0BDC979D30}" srcOrd="9" destOrd="0" presId="urn:microsoft.com/office/officeart/2008/layout/LinedList"/>
    <dgm:cxn modelId="{C84CE077-89B4-2148-9865-205867CBE169}" type="presParOf" srcId="{BA0B36A1-FB81-9B4D-9451-9C0BDC979D30}" destId="{1D267A3E-2451-7D49-9843-729B262CB809}" srcOrd="0" destOrd="0" presId="urn:microsoft.com/office/officeart/2008/layout/LinedList"/>
    <dgm:cxn modelId="{4A81CF51-CF24-A64B-AB03-F24F193CDE69}" type="presParOf" srcId="{BA0B36A1-FB81-9B4D-9451-9C0BDC979D30}" destId="{127E0F93-FFA2-4842-AE05-BC7603B7D28F}" srcOrd="1" destOrd="0" presId="urn:microsoft.com/office/officeart/2008/layout/LinedList"/>
    <dgm:cxn modelId="{9CA62741-4683-D249-A66C-846BA7879000}" type="presParOf" srcId="{B0EA1C1F-8107-0041-900D-6D1AFF008B53}" destId="{2C77A00B-A9FF-E144-A64B-EC1DA31781F1}" srcOrd="10" destOrd="0" presId="urn:microsoft.com/office/officeart/2008/layout/LinedList"/>
    <dgm:cxn modelId="{9B06D8C6-84FE-954E-B2AC-FD48FE28BCAA}" type="presParOf" srcId="{B0EA1C1F-8107-0041-900D-6D1AFF008B53}" destId="{358A3267-6466-A547-AF61-4B06960BC3E6}" srcOrd="11" destOrd="0" presId="urn:microsoft.com/office/officeart/2008/layout/LinedList"/>
    <dgm:cxn modelId="{738E9D3A-52CB-424E-9F52-95E8D90BF8A6}" type="presParOf" srcId="{358A3267-6466-A547-AF61-4B06960BC3E6}" destId="{84F7FF17-EB24-FD45-A569-5EBA04948152}" srcOrd="0" destOrd="0" presId="urn:microsoft.com/office/officeart/2008/layout/LinedList"/>
    <dgm:cxn modelId="{2D279273-6846-5A4E-AE72-2E2B40C98AD5}" type="presParOf" srcId="{358A3267-6466-A547-AF61-4B06960BC3E6}" destId="{02112DF7-C76E-7941-A598-8326A0FA2FFD}" srcOrd="1" destOrd="0" presId="urn:microsoft.com/office/officeart/2008/layout/LinedList"/>
    <dgm:cxn modelId="{935A27F3-1A59-1E48-9E01-D40F49709382}" type="presParOf" srcId="{B0EA1C1F-8107-0041-900D-6D1AFF008B53}" destId="{24F4DCEF-D3D2-7345-A8BC-1583BEA7E0F4}" srcOrd="12" destOrd="0" presId="urn:microsoft.com/office/officeart/2008/layout/LinedList"/>
    <dgm:cxn modelId="{8EFA5F90-FF81-C448-8B26-87B764B3B8B1}" type="presParOf" srcId="{B0EA1C1F-8107-0041-900D-6D1AFF008B53}" destId="{9C721AE4-AB75-0549-92D7-0A27ABED2A83}" srcOrd="13" destOrd="0" presId="urn:microsoft.com/office/officeart/2008/layout/LinedList"/>
    <dgm:cxn modelId="{D1E3D6D0-8071-7246-B423-F7AAEDB5E3F0}" type="presParOf" srcId="{9C721AE4-AB75-0549-92D7-0A27ABED2A83}" destId="{DB9C7A12-D68F-5D43-9D9C-B67002762C10}" srcOrd="0" destOrd="0" presId="urn:microsoft.com/office/officeart/2008/layout/LinedList"/>
    <dgm:cxn modelId="{5845AAD6-3A30-2441-B008-339FA541C4B1}" type="presParOf" srcId="{9C721AE4-AB75-0549-92D7-0A27ABED2A83}" destId="{50ADB108-7AB0-6949-9F82-FB1F09F290D2}" srcOrd="1" destOrd="0" presId="urn:microsoft.com/office/officeart/2008/layout/LinedList"/>
    <dgm:cxn modelId="{57BD2FE7-3D83-5E48-8A44-1DA346A01EAA}" type="presParOf" srcId="{B0EA1C1F-8107-0041-900D-6D1AFF008B53}" destId="{5F8435C9-EDF4-454C-8572-7BEF9D9215E4}" srcOrd="14" destOrd="0" presId="urn:microsoft.com/office/officeart/2008/layout/LinedList"/>
    <dgm:cxn modelId="{54D24493-A13D-7C46-8099-26E53CB832C5}" type="presParOf" srcId="{B0EA1C1F-8107-0041-900D-6D1AFF008B53}" destId="{37D975D2-399F-5A46-8330-59441AA3D220}" srcOrd="15" destOrd="0" presId="urn:microsoft.com/office/officeart/2008/layout/LinedList"/>
    <dgm:cxn modelId="{C37B51E9-00A1-0847-9637-C4818CEF7464}" type="presParOf" srcId="{37D975D2-399F-5A46-8330-59441AA3D220}" destId="{5E47623A-FB9A-3240-A61F-71588E819148}" srcOrd="0" destOrd="0" presId="urn:microsoft.com/office/officeart/2008/layout/LinedList"/>
    <dgm:cxn modelId="{B59F1AF6-ACF2-944E-AB4F-B9480B791305}" type="presParOf" srcId="{37D975D2-399F-5A46-8330-59441AA3D220}" destId="{60D915F0-EAC1-8E4D-BDEF-FB5B25C24C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A69E26-E586-4D7F-B2B6-0664981A7F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F8E5BB-FD4D-4891-A71C-DC4209BE8A64}">
      <dgm:prSet/>
      <dgm:spPr/>
      <dgm:t>
        <a:bodyPr/>
        <a:lstStyle/>
        <a:p>
          <a:pPr>
            <a:lnSpc>
              <a:spcPct val="100000"/>
            </a:lnSpc>
          </a:pPr>
          <a:r>
            <a:rPr lang="en-US" i="1"/>
            <a:t>Risk assessment </a:t>
          </a:r>
          <a:r>
            <a:rPr lang="en-US"/>
            <a:t>or </a:t>
          </a:r>
          <a:r>
            <a:rPr lang="en-US" i="1"/>
            <a:t>risk analysis </a:t>
          </a:r>
          <a:r>
            <a:rPr lang="en-US"/>
            <a:t>is the examination of an environment for risks, evaluating each threat event as to its likelihood of occurring and the severity of the damage it would cause if it did occur, and assessing the cost of various countermeasures for each risk. This results in a sorted criticality prioritization of risks. From there, risk response takes over. </a:t>
          </a:r>
        </a:p>
      </dgm:t>
    </dgm:pt>
    <dgm:pt modelId="{DBD33C25-0E61-4020-9AF2-7EAF70369D91}" type="parTrans" cxnId="{B7F922F9-9C8E-4CF6-8A72-56F8109AAEFD}">
      <dgm:prSet/>
      <dgm:spPr/>
      <dgm:t>
        <a:bodyPr/>
        <a:lstStyle/>
        <a:p>
          <a:endParaRPr lang="en-US"/>
        </a:p>
      </dgm:t>
    </dgm:pt>
    <dgm:pt modelId="{E6439C6A-BA88-480D-8AD5-BC07703C8895}" type="sibTrans" cxnId="{B7F922F9-9C8E-4CF6-8A72-56F8109AAEFD}">
      <dgm:prSet/>
      <dgm:spPr/>
      <dgm:t>
        <a:bodyPr/>
        <a:lstStyle/>
        <a:p>
          <a:endParaRPr lang="en-US"/>
        </a:p>
      </dgm:t>
    </dgm:pt>
    <dgm:pt modelId="{CA0D5100-217A-444E-88B0-9BAA3DBA2169}">
      <dgm:prSet/>
      <dgm:spPr/>
      <dgm:t>
        <a:bodyPr/>
        <a:lstStyle/>
        <a:p>
          <a:pPr>
            <a:lnSpc>
              <a:spcPct val="100000"/>
            </a:lnSpc>
          </a:pPr>
          <a:r>
            <a:rPr lang="en-US" i="1"/>
            <a:t>Risk response </a:t>
          </a:r>
          <a:r>
            <a:rPr lang="en-US"/>
            <a:t>involves evaluating countermeasures, safeguards, and security controls using a cost/benefit analysis; adjusting findings based on other conditions, concerns, priorities, and resources; and providing a proposal of response options in a report to senior management. Based on management decisions and guidance, the selected responses can be implemented into the IT infrastructure and integrated into the security policy documentation. </a:t>
          </a:r>
        </a:p>
      </dgm:t>
    </dgm:pt>
    <dgm:pt modelId="{EAC342CE-D97F-464E-8CC2-E58B21D9C439}" type="parTrans" cxnId="{52203BD4-1BA7-495F-9247-C14CD836E0CF}">
      <dgm:prSet/>
      <dgm:spPr/>
      <dgm:t>
        <a:bodyPr/>
        <a:lstStyle/>
        <a:p>
          <a:endParaRPr lang="en-US"/>
        </a:p>
      </dgm:t>
    </dgm:pt>
    <dgm:pt modelId="{D8964010-7537-4806-9B0A-1B50359F1921}" type="sibTrans" cxnId="{52203BD4-1BA7-495F-9247-C14CD836E0CF}">
      <dgm:prSet/>
      <dgm:spPr/>
      <dgm:t>
        <a:bodyPr/>
        <a:lstStyle/>
        <a:p>
          <a:endParaRPr lang="en-US"/>
        </a:p>
      </dgm:t>
    </dgm:pt>
    <dgm:pt modelId="{3EC169DB-E0B5-46C9-8B37-C6B87569EEBC}" type="pres">
      <dgm:prSet presAssocID="{7EA69E26-E586-4D7F-B2B6-0664981A7F47}" presName="root" presStyleCnt="0">
        <dgm:presLayoutVars>
          <dgm:dir/>
          <dgm:resizeHandles val="exact"/>
        </dgm:presLayoutVars>
      </dgm:prSet>
      <dgm:spPr/>
    </dgm:pt>
    <dgm:pt modelId="{22C557A0-A9FF-4FEB-9E6A-087175D75602}" type="pres">
      <dgm:prSet presAssocID="{C7F8E5BB-FD4D-4891-A71C-DC4209BE8A64}" presName="compNode" presStyleCnt="0"/>
      <dgm:spPr/>
    </dgm:pt>
    <dgm:pt modelId="{98780C8F-8910-42E6-8053-A2960FAD3F6F}" type="pres">
      <dgm:prSet presAssocID="{C7F8E5BB-FD4D-4891-A71C-DC4209BE8A64}" presName="bgRect" presStyleLbl="bgShp" presStyleIdx="0" presStyleCnt="2"/>
      <dgm:spPr/>
    </dgm:pt>
    <dgm:pt modelId="{7D5FF9E8-969F-420B-8D41-5E7516747E3D}" type="pres">
      <dgm:prSet presAssocID="{C7F8E5BB-FD4D-4891-A71C-DC4209BE8A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nger"/>
        </a:ext>
      </dgm:extLst>
    </dgm:pt>
    <dgm:pt modelId="{602B177A-CB44-44CA-9929-23E154C5498C}" type="pres">
      <dgm:prSet presAssocID="{C7F8E5BB-FD4D-4891-A71C-DC4209BE8A64}" presName="spaceRect" presStyleCnt="0"/>
      <dgm:spPr/>
    </dgm:pt>
    <dgm:pt modelId="{31D72E67-EB8B-49A9-9A75-EE325D0EF160}" type="pres">
      <dgm:prSet presAssocID="{C7F8E5BB-FD4D-4891-A71C-DC4209BE8A64}" presName="parTx" presStyleLbl="revTx" presStyleIdx="0" presStyleCnt="2">
        <dgm:presLayoutVars>
          <dgm:chMax val="0"/>
          <dgm:chPref val="0"/>
        </dgm:presLayoutVars>
      </dgm:prSet>
      <dgm:spPr/>
    </dgm:pt>
    <dgm:pt modelId="{AC9E6590-433D-4E7F-9226-45B6B5F92250}" type="pres">
      <dgm:prSet presAssocID="{E6439C6A-BA88-480D-8AD5-BC07703C8895}" presName="sibTrans" presStyleCnt="0"/>
      <dgm:spPr/>
    </dgm:pt>
    <dgm:pt modelId="{7A043784-8367-476B-82BD-AA1498D2269C}" type="pres">
      <dgm:prSet presAssocID="{CA0D5100-217A-444E-88B0-9BAA3DBA2169}" presName="compNode" presStyleCnt="0"/>
      <dgm:spPr/>
    </dgm:pt>
    <dgm:pt modelId="{9B3FBF4D-09EC-4B34-BD8E-FC212C5A3F1D}" type="pres">
      <dgm:prSet presAssocID="{CA0D5100-217A-444E-88B0-9BAA3DBA2169}" presName="bgRect" presStyleLbl="bgShp" presStyleIdx="1" presStyleCnt="2"/>
      <dgm:spPr/>
    </dgm:pt>
    <dgm:pt modelId="{68B7969B-23E2-4A44-BF02-52FD92AD753C}" type="pres">
      <dgm:prSet presAssocID="{CA0D5100-217A-444E-88B0-9BAA3DBA21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5DA7A1F6-1C36-48CB-9609-4D2451AD7BC5}" type="pres">
      <dgm:prSet presAssocID="{CA0D5100-217A-444E-88B0-9BAA3DBA2169}" presName="spaceRect" presStyleCnt="0"/>
      <dgm:spPr/>
    </dgm:pt>
    <dgm:pt modelId="{374F1833-FC60-4D37-858A-0BE76EC44AC7}" type="pres">
      <dgm:prSet presAssocID="{CA0D5100-217A-444E-88B0-9BAA3DBA2169}" presName="parTx" presStyleLbl="revTx" presStyleIdx="1" presStyleCnt="2">
        <dgm:presLayoutVars>
          <dgm:chMax val="0"/>
          <dgm:chPref val="0"/>
        </dgm:presLayoutVars>
      </dgm:prSet>
      <dgm:spPr/>
    </dgm:pt>
  </dgm:ptLst>
  <dgm:cxnLst>
    <dgm:cxn modelId="{91C3991A-4680-4EFA-981C-0E8E0198EEC6}" type="presOf" srcId="{7EA69E26-E586-4D7F-B2B6-0664981A7F47}" destId="{3EC169DB-E0B5-46C9-8B37-C6B87569EEBC}" srcOrd="0" destOrd="0" presId="urn:microsoft.com/office/officeart/2018/2/layout/IconVerticalSolidList"/>
    <dgm:cxn modelId="{E04AEFC3-8CD2-4039-9EA5-1986A721EDF6}" type="presOf" srcId="{CA0D5100-217A-444E-88B0-9BAA3DBA2169}" destId="{374F1833-FC60-4D37-858A-0BE76EC44AC7}" srcOrd="0" destOrd="0" presId="urn:microsoft.com/office/officeart/2018/2/layout/IconVerticalSolidList"/>
    <dgm:cxn modelId="{B549B5C4-A1E1-4EC2-ADFB-DE460DE75836}" type="presOf" srcId="{C7F8E5BB-FD4D-4891-A71C-DC4209BE8A64}" destId="{31D72E67-EB8B-49A9-9A75-EE325D0EF160}" srcOrd="0" destOrd="0" presId="urn:microsoft.com/office/officeart/2018/2/layout/IconVerticalSolidList"/>
    <dgm:cxn modelId="{52203BD4-1BA7-495F-9247-C14CD836E0CF}" srcId="{7EA69E26-E586-4D7F-B2B6-0664981A7F47}" destId="{CA0D5100-217A-444E-88B0-9BAA3DBA2169}" srcOrd="1" destOrd="0" parTransId="{EAC342CE-D97F-464E-8CC2-E58B21D9C439}" sibTransId="{D8964010-7537-4806-9B0A-1B50359F1921}"/>
    <dgm:cxn modelId="{B7F922F9-9C8E-4CF6-8A72-56F8109AAEFD}" srcId="{7EA69E26-E586-4D7F-B2B6-0664981A7F47}" destId="{C7F8E5BB-FD4D-4891-A71C-DC4209BE8A64}" srcOrd="0" destOrd="0" parTransId="{DBD33C25-0E61-4020-9AF2-7EAF70369D91}" sibTransId="{E6439C6A-BA88-480D-8AD5-BC07703C8895}"/>
    <dgm:cxn modelId="{C0C5997B-0B64-4FB3-AD95-3CF355E5E3BC}" type="presParOf" srcId="{3EC169DB-E0B5-46C9-8B37-C6B87569EEBC}" destId="{22C557A0-A9FF-4FEB-9E6A-087175D75602}" srcOrd="0" destOrd="0" presId="urn:microsoft.com/office/officeart/2018/2/layout/IconVerticalSolidList"/>
    <dgm:cxn modelId="{D241C938-7BE3-4F85-8571-3EEBCA078BDF}" type="presParOf" srcId="{22C557A0-A9FF-4FEB-9E6A-087175D75602}" destId="{98780C8F-8910-42E6-8053-A2960FAD3F6F}" srcOrd="0" destOrd="0" presId="urn:microsoft.com/office/officeart/2018/2/layout/IconVerticalSolidList"/>
    <dgm:cxn modelId="{92049397-9538-44B7-BAC7-0018D8E4EEE7}" type="presParOf" srcId="{22C557A0-A9FF-4FEB-9E6A-087175D75602}" destId="{7D5FF9E8-969F-420B-8D41-5E7516747E3D}" srcOrd="1" destOrd="0" presId="urn:microsoft.com/office/officeart/2018/2/layout/IconVerticalSolidList"/>
    <dgm:cxn modelId="{3A51AFFB-9C06-4609-AE5F-B4F6635D3069}" type="presParOf" srcId="{22C557A0-A9FF-4FEB-9E6A-087175D75602}" destId="{602B177A-CB44-44CA-9929-23E154C5498C}" srcOrd="2" destOrd="0" presId="urn:microsoft.com/office/officeart/2018/2/layout/IconVerticalSolidList"/>
    <dgm:cxn modelId="{8D8848FB-07A4-47ED-AA25-A1209A5CB98D}" type="presParOf" srcId="{22C557A0-A9FF-4FEB-9E6A-087175D75602}" destId="{31D72E67-EB8B-49A9-9A75-EE325D0EF160}" srcOrd="3" destOrd="0" presId="urn:microsoft.com/office/officeart/2018/2/layout/IconVerticalSolidList"/>
    <dgm:cxn modelId="{52B9C7BC-48FA-4139-8E93-C5FB374A4D1E}" type="presParOf" srcId="{3EC169DB-E0B5-46C9-8B37-C6B87569EEBC}" destId="{AC9E6590-433D-4E7F-9226-45B6B5F92250}" srcOrd="1" destOrd="0" presId="urn:microsoft.com/office/officeart/2018/2/layout/IconVerticalSolidList"/>
    <dgm:cxn modelId="{F7F73718-BF11-4541-89F6-4D0FD94E5629}" type="presParOf" srcId="{3EC169DB-E0B5-46C9-8B37-C6B87569EEBC}" destId="{7A043784-8367-476B-82BD-AA1498D2269C}" srcOrd="2" destOrd="0" presId="urn:microsoft.com/office/officeart/2018/2/layout/IconVerticalSolidList"/>
    <dgm:cxn modelId="{9AE6D7C4-D566-40D4-8AC8-7183DB83D28C}" type="presParOf" srcId="{7A043784-8367-476B-82BD-AA1498D2269C}" destId="{9B3FBF4D-09EC-4B34-BD8E-FC212C5A3F1D}" srcOrd="0" destOrd="0" presId="urn:microsoft.com/office/officeart/2018/2/layout/IconVerticalSolidList"/>
    <dgm:cxn modelId="{FA22BF10-9CEF-4CEC-8426-9D2E809B5C36}" type="presParOf" srcId="{7A043784-8367-476B-82BD-AA1498D2269C}" destId="{68B7969B-23E2-4A44-BF02-52FD92AD753C}" srcOrd="1" destOrd="0" presId="urn:microsoft.com/office/officeart/2018/2/layout/IconVerticalSolidList"/>
    <dgm:cxn modelId="{C6E682D7-5C5D-43FB-BBB7-A1EBAF7ACF91}" type="presParOf" srcId="{7A043784-8367-476B-82BD-AA1498D2269C}" destId="{5DA7A1F6-1C36-48CB-9609-4D2451AD7BC5}" srcOrd="2" destOrd="0" presId="urn:microsoft.com/office/officeart/2018/2/layout/IconVerticalSolidList"/>
    <dgm:cxn modelId="{F7C8B02B-22FC-45D5-84C4-26972F028E95}" type="presParOf" srcId="{7A043784-8367-476B-82BD-AA1498D2269C}" destId="{374F1833-FC60-4D37-858A-0BE76EC44AC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77CD4-F04B-4373-9734-32B4AA832FE8}" type="doc">
      <dgm:prSet loTypeId="urn:microsoft.com/office/officeart/2005/8/layout/process1" loCatId="process" qsTypeId="urn:microsoft.com/office/officeart/2005/8/quickstyle/simple4" qsCatId="simple" csTypeId="urn:microsoft.com/office/officeart/2005/8/colors/colorful5" csCatId="colorful"/>
      <dgm:spPr/>
      <dgm:t>
        <a:bodyPr/>
        <a:lstStyle/>
        <a:p>
          <a:endParaRPr lang="en-US"/>
        </a:p>
      </dgm:t>
    </dgm:pt>
    <dgm:pt modelId="{C4520B1E-2339-4906-9F9D-90517C9B240D}">
      <dgm:prSet/>
      <dgm:spPr/>
      <dgm:t>
        <a:bodyPr/>
        <a:lstStyle/>
        <a:p>
          <a:r>
            <a:rPr lang="en-US" i="1"/>
            <a:t>Risk management </a:t>
          </a:r>
          <a:r>
            <a:rPr lang="en-US"/>
            <a:t>is a detailed process of identifying factors that could damage or disclose assets, evaluating those factors in light of asset value and countermeasure cost, and implementing cost-effective solutions for mitigating or reducing risk </a:t>
          </a:r>
        </a:p>
      </dgm:t>
    </dgm:pt>
    <dgm:pt modelId="{B9605F65-F3CB-46AC-BB5C-2D41236EDA74}" type="parTrans" cxnId="{4CD28851-B3BD-49A9-A764-2E3244B47B0A}">
      <dgm:prSet/>
      <dgm:spPr/>
      <dgm:t>
        <a:bodyPr/>
        <a:lstStyle/>
        <a:p>
          <a:endParaRPr lang="en-US"/>
        </a:p>
      </dgm:t>
    </dgm:pt>
    <dgm:pt modelId="{E3337A52-839A-4BB1-9EA2-D225592DCB03}" type="sibTrans" cxnId="{4CD28851-B3BD-49A9-A764-2E3244B47B0A}">
      <dgm:prSet/>
      <dgm:spPr/>
      <dgm:t>
        <a:bodyPr/>
        <a:lstStyle/>
        <a:p>
          <a:endParaRPr lang="en-US"/>
        </a:p>
      </dgm:t>
    </dgm:pt>
    <dgm:pt modelId="{D02C02B1-19FD-426A-AA55-73951783775A}">
      <dgm:prSet/>
      <dgm:spPr/>
      <dgm:t>
        <a:bodyPr/>
        <a:lstStyle/>
        <a:p>
          <a:r>
            <a:rPr lang="en-US"/>
            <a:t>The primary goal of risk management is to reduce risk to an acceptable level. </a:t>
          </a:r>
        </a:p>
      </dgm:t>
    </dgm:pt>
    <dgm:pt modelId="{24E8CDAE-1848-424C-AA6A-EE6C63CC6B79}" type="parTrans" cxnId="{AA6E6AE8-CA77-46B7-8CCC-A43A60A3DB57}">
      <dgm:prSet/>
      <dgm:spPr/>
      <dgm:t>
        <a:bodyPr/>
        <a:lstStyle/>
        <a:p>
          <a:endParaRPr lang="en-US"/>
        </a:p>
      </dgm:t>
    </dgm:pt>
    <dgm:pt modelId="{87E38F5B-1245-4639-9051-7E16EDDFC0F5}" type="sibTrans" cxnId="{AA6E6AE8-CA77-46B7-8CCC-A43A60A3DB57}">
      <dgm:prSet/>
      <dgm:spPr/>
      <dgm:t>
        <a:bodyPr/>
        <a:lstStyle/>
        <a:p>
          <a:endParaRPr lang="en-US"/>
        </a:p>
      </dgm:t>
    </dgm:pt>
    <dgm:pt modelId="{83833536-8A1B-491D-A7F5-45DF35A87E84}">
      <dgm:prSet/>
      <dgm:spPr/>
      <dgm:t>
        <a:bodyPr/>
        <a:lstStyle/>
        <a:p>
          <a:r>
            <a:rPr lang="en-US"/>
            <a:t>Risks to an IT infrastructure are not all computer based. In fact, many risks come from non-IT sources. It is important to consider all possible risks when performing risk evaluation, including accidents, natural disasters, financial threats, civil unrest, pandemics, physical threats, technical exploitations, and social engineering attacks. </a:t>
          </a:r>
        </a:p>
      </dgm:t>
    </dgm:pt>
    <dgm:pt modelId="{80CCCE5A-315F-420F-AABB-ED6076EC58D9}" type="parTrans" cxnId="{FE095954-99E5-41E8-9409-0D3E1CD60306}">
      <dgm:prSet/>
      <dgm:spPr/>
      <dgm:t>
        <a:bodyPr/>
        <a:lstStyle/>
        <a:p>
          <a:endParaRPr lang="en-US"/>
        </a:p>
      </dgm:t>
    </dgm:pt>
    <dgm:pt modelId="{D8E315AD-E633-4BFE-A472-08377B6F0D8E}" type="sibTrans" cxnId="{FE095954-99E5-41E8-9409-0D3E1CD60306}">
      <dgm:prSet/>
      <dgm:spPr/>
      <dgm:t>
        <a:bodyPr/>
        <a:lstStyle/>
        <a:p>
          <a:endParaRPr lang="en-US"/>
        </a:p>
      </dgm:t>
    </dgm:pt>
    <dgm:pt modelId="{07C4F1AF-2F74-CE44-9562-3862AD18D859}" type="pres">
      <dgm:prSet presAssocID="{5DD77CD4-F04B-4373-9734-32B4AA832FE8}" presName="Name0" presStyleCnt="0">
        <dgm:presLayoutVars>
          <dgm:dir/>
          <dgm:resizeHandles val="exact"/>
        </dgm:presLayoutVars>
      </dgm:prSet>
      <dgm:spPr/>
    </dgm:pt>
    <dgm:pt modelId="{05681E07-2D4A-1545-BEAC-3AB90E888CF7}" type="pres">
      <dgm:prSet presAssocID="{C4520B1E-2339-4906-9F9D-90517C9B240D}" presName="node" presStyleLbl="node1" presStyleIdx="0" presStyleCnt="3">
        <dgm:presLayoutVars>
          <dgm:bulletEnabled val="1"/>
        </dgm:presLayoutVars>
      </dgm:prSet>
      <dgm:spPr/>
    </dgm:pt>
    <dgm:pt modelId="{CCC228C4-6D1C-8548-8E5F-B3342340A2E3}" type="pres">
      <dgm:prSet presAssocID="{E3337A52-839A-4BB1-9EA2-D225592DCB03}" presName="sibTrans" presStyleLbl="sibTrans2D1" presStyleIdx="0" presStyleCnt="2"/>
      <dgm:spPr/>
    </dgm:pt>
    <dgm:pt modelId="{0A69836B-2152-C844-B86E-CE3603541810}" type="pres">
      <dgm:prSet presAssocID="{E3337A52-839A-4BB1-9EA2-D225592DCB03}" presName="connectorText" presStyleLbl="sibTrans2D1" presStyleIdx="0" presStyleCnt="2"/>
      <dgm:spPr/>
    </dgm:pt>
    <dgm:pt modelId="{87021132-01FE-7540-B28A-A80981F5C91B}" type="pres">
      <dgm:prSet presAssocID="{D02C02B1-19FD-426A-AA55-73951783775A}" presName="node" presStyleLbl="node1" presStyleIdx="1" presStyleCnt="3">
        <dgm:presLayoutVars>
          <dgm:bulletEnabled val="1"/>
        </dgm:presLayoutVars>
      </dgm:prSet>
      <dgm:spPr/>
    </dgm:pt>
    <dgm:pt modelId="{1FED9898-B0F6-684E-8F5A-C51AE39DF8DD}" type="pres">
      <dgm:prSet presAssocID="{87E38F5B-1245-4639-9051-7E16EDDFC0F5}" presName="sibTrans" presStyleLbl="sibTrans2D1" presStyleIdx="1" presStyleCnt="2"/>
      <dgm:spPr/>
    </dgm:pt>
    <dgm:pt modelId="{76A479DF-58A2-3B4C-A155-2D7D753CED9A}" type="pres">
      <dgm:prSet presAssocID="{87E38F5B-1245-4639-9051-7E16EDDFC0F5}" presName="connectorText" presStyleLbl="sibTrans2D1" presStyleIdx="1" presStyleCnt="2"/>
      <dgm:spPr/>
    </dgm:pt>
    <dgm:pt modelId="{42CBD80F-7935-7146-B35F-196B425718E3}" type="pres">
      <dgm:prSet presAssocID="{83833536-8A1B-491D-A7F5-45DF35A87E84}" presName="node" presStyleLbl="node1" presStyleIdx="2" presStyleCnt="3">
        <dgm:presLayoutVars>
          <dgm:bulletEnabled val="1"/>
        </dgm:presLayoutVars>
      </dgm:prSet>
      <dgm:spPr/>
    </dgm:pt>
  </dgm:ptLst>
  <dgm:cxnLst>
    <dgm:cxn modelId="{7A6C9212-1AA5-2049-9D1D-F21101EBFBEE}" type="presOf" srcId="{D02C02B1-19FD-426A-AA55-73951783775A}" destId="{87021132-01FE-7540-B28A-A80981F5C91B}" srcOrd="0" destOrd="0" presId="urn:microsoft.com/office/officeart/2005/8/layout/process1"/>
    <dgm:cxn modelId="{087B631D-28C2-754F-ACF7-1A0C38369CAC}" type="presOf" srcId="{E3337A52-839A-4BB1-9EA2-D225592DCB03}" destId="{CCC228C4-6D1C-8548-8E5F-B3342340A2E3}" srcOrd="0" destOrd="0" presId="urn:microsoft.com/office/officeart/2005/8/layout/process1"/>
    <dgm:cxn modelId="{FB469732-C48F-2844-941A-A34B8481B15C}" type="presOf" srcId="{5DD77CD4-F04B-4373-9734-32B4AA832FE8}" destId="{07C4F1AF-2F74-CE44-9562-3862AD18D859}" srcOrd="0" destOrd="0" presId="urn:microsoft.com/office/officeart/2005/8/layout/process1"/>
    <dgm:cxn modelId="{21FF7540-781D-0446-9DB1-18B4124459A5}" type="presOf" srcId="{87E38F5B-1245-4639-9051-7E16EDDFC0F5}" destId="{1FED9898-B0F6-684E-8F5A-C51AE39DF8DD}" srcOrd="0" destOrd="0" presId="urn:microsoft.com/office/officeart/2005/8/layout/process1"/>
    <dgm:cxn modelId="{4CD28851-B3BD-49A9-A764-2E3244B47B0A}" srcId="{5DD77CD4-F04B-4373-9734-32B4AA832FE8}" destId="{C4520B1E-2339-4906-9F9D-90517C9B240D}" srcOrd="0" destOrd="0" parTransId="{B9605F65-F3CB-46AC-BB5C-2D41236EDA74}" sibTransId="{E3337A52-839A-4BB1-9EA2-D225592DCB03}"/>
    <dgm:cxn modelId="{FE095954-99E5-41E8-9409-0D3E1CD60306}" srcId="{5DD77CD4-F04B-4373-9734-32B4AA832FE8}" destId="{83833536-8A1B-491D-A7F5-45DF35A87E84}" srcOrd="2" destOrd="0" parTransId="{80CCCE5A-315F-420F-AABB-ED6076EC58D9}" sibTransId="{D8E315AD-E633-4BFE-A472-08377B6F0D8E}"/>
    <dgm:cxn modelId="{9725515B-6801-5943-8267-0E0531909237}" type="presOf" srcId="{83833536-8A1B-491D-A7F5-45DF35A87E84}" destId="{42CBD80F-7935-7146-B35F-196B425718E3}" srcOrd="0" destOrd="0" presId="urn:microsoft.com/office/officeart/2005/8/layout/process1"/>
    <dgm:cxn modelId="{64328E87-A0B9-494A-A0C6-C7934AF1304E}" type="presOf" srcId="{E3337A52-839A-4BB1-9EA2-D225592DCB03}" destId="{0A69836B-2152-C844-B86E-CE3603541810}" srcOrd="1" destOrd="0" presId="urn:microsoft.com/office/officeart/2005/8/layout/process1"/>
    <dgm:cxn modelId="{5EB2F9AB-ECE1-5447-90CA-EF8FED51C283}" type="presOf" srcId="{87E38F5B-1245-4639-9051-7E16EDDFC0F5}" destId="{76A479DF-58A2-3B4C-A155-2D7D753CED9A}" srcOrd="1" destOrd="0" presId="urn:microsoft.com/office/officeart/2005/8/layout/process1"/>
    <dgm:cxn modelId="{102895C1-DC59-C24E-9B21-7D089A243893}" type="presOf" srcId="{C4520B1E-2339-4906-9F9D-90517C9B240D}" destId="{05681E07-2D4A-1545-BEAC-3AB90E888CF7}" srcOrd="0" destOrd="0" presId="urn:microsoft.com/office/officeart/2005/8/layout/process1"/>
    <dgm:cxn modelId="{AA6E6AE8-CA77-46B7-8CCC-A43A60A3DB57}" srcId="{5DD77CD4-F04B-4373-9734-32B4AA832FE8}" destId="{D02C02B1-19FD-426A-AA55-73951783775A}" srcOrd="1" destOrd="0" parTransId="{24E8CDAE-1848-424C-AA6A-EE6C63CC6B79}" sibTransId="{87E38F5B-1245-4639-9051-7E16EDDFC0F5}"/>
    <dgm:cxn modelId="{D6E0915A-5338-C247-BF6E-D0F36C9CA5D4}" type="presParOf" srcId="{07C4F1AF-2F74-CE44-9562-3862AD18D859}" destId="{05681E07-2D4A-1545-BEAC-3AB90E888CF7}" srcOrd="0" destOrd="0" presId="urn:microsoft.com/office/officeart/2005/8/layout/process1"/>
    <dgm:cxn modelId="{0D1577CC-9890-EB49-85B0-2D52D1E8B20B}" type="presParOf" srcId="{07C4F1AF-2F74-CE44-9562-3862AD18D859}" destId="{CCC228C4-6D1C-8548-8E5F-B3342340A2E3}" srcOrd="1" destOrd="0" presId="urn:microsoft.com/office/officeart/2005/8/layout/process1"/>
    <dgm:cxn modelId="{1AEE5394-D668-CD45-BE7A-BE091530F02E}" type="presParOf" srcId="{CCC228C4-6D1C-8548-8E5F-B3342340A2E3}" destId="{0A69836B-2152-C844-B86E-CE3603541810}" srcOrd="0" destOrd="0" presId="urn:microsoft.com/office/officeart/2005/8/layout/process1"/>
    <dgm:cxn modelId="{B57B8F22-3952-8642-B231-773AC6332972}" type="presParOf" srcId="{07C4F1AF-2F74-CE44-9562-3862AD18D859}" destId="{87021132-01FE-7540-B28A-A80981F5C91B}" srcOrd="2" destOrd="0" presId="urn:microsoft.com/office/officeart/2005/8/layout/process1"/>
    <dgm:cxn modelId="{45CCF90E-9EDD-4642-A6AA-6B0CEBE1D174}" type="presParOf" srcId="{07C4F1AF-2F74-CE44-9562-3862AD18D859}" destId="{1FED9898-B0F6-684E-8F5A-C51AE39DF8DD}" srcOrd="3" destOrd="0" presId="urn:microsoft.com/office/officeart/2005/8/layout/process1"/>
    <dgm:cxn modelId="{5E9BE461-E180-E846-B98B-0F8FCE0F13EB}" type="presParOf" srcId="{1FED9898-B0F6-684E-8F5A-C51AE39DF8DD}" destId="{76A479DF-58A2-3B4C-A155-2D7D753CED9A}" srcOrd="0" destOrd="0" presId="urn:microsoft.com/office/officeart/2005/8/layout/process1"/>
    <dgm:cxn modelId="{0FFA05AB-3E80-DF4B-94FE-254C2967AAF2}" type="presParOf" srcId="{07C4F1AF-2F74-CE44-9562-3862AD18D859}" destId="{42CBD80F-7935-7146-B35F-196B425718E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5586AF-EDF9-4BCE-9B94-A81AF446AE8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B1E7BA0-EC24-46FF-A36E-5469FED0AB4F}">
      <dgm:prSet/>
      <dgm:spPr/>
      <dgm:t>
        <a:bodyPr/>
        <a:lstStyle/>
        <a:p>
          <a:r>
            <a:rPr lang="en-US" b="1"/>
            <a:t>Asset </a:t>
          </a:r>
          <a:r>
            <a:rPr lang="en-US"/>
            <a:t>An </a:t>
          </a:r>
          <a:r>
            <a:rPr lang="en-US" i="1"/>
            <a:t>asset </a:t>
          </a:r>
          <a:r>
            <a:rPr lang="en-US"/>
            <a:t>is anything used in a business process or task. If an organization relies on a person, place, or thing, whether tangible or intangible, then it is an asset. </a:t>
          </a:r>
        </a:p>
      </dgm:t>
    </dgm:pt>
    <dgm:pt modelId="{8CEB0557-1BC3-479E-817D-0D29A3325EC8}" type="parTrans" cxnId="{F68F6F92-1A65-44E4-BB6D-162CCF0A3814}">
      <dgm:prSet/>
      <dgm:spPr/>
      <dgm:t>
        <a:bodyPr/>
        <a:lstStyle/>
        <a:p>
          <a:endParaRPr lang="en-US"/>
        </a:p>
      </dgm:t>
    </dgm:pt>
    <dgm:pt modelId="{64FDD222-6006-4F9F-84F3-A0E83EF38364}" type="sibTrans" cxnId="{F68F6F92-1A65-44E4-BB6D-162CCF0A3814}">
      <dgm:prSet/>
      <dgm:spPr/>
      <dgm:t>
        <a:bodyPr/>
        <a:lstStyle/>
        <a:p>
          <a:endParaRPr lang="en-US"/>
        </a:p>
      </dgm:t>
    </dgm:pt>
    <dgm:pt modelId="{F3B2F45D-ECBF-4589-8BBC-820198A2F18F}">
      <dgm:prSet/>
      <dgm:spPr/>
      <dgm:t>
        <a:bodyPr/>
        <a:lstStyle/>
        <a:p>
          <a:r>
            <a:rPr lang="en-US" b="1"/>
            <a:t>Asset Valuation </a:t>
          </a:r>
          <a:r>
            <a:rPr lang="en-US" i="1"/>
            <a:t>Asset valuation </a:t>
          </a:r>
          <a:r>
            <a:rPr lang="en-US"/>
            <a:t>is value assigned to an asset based on a number of factors, including importance to the organization, use in critical process, actual cost, and nonmonetary expenses/costs (such as time, attention, productivity, and research and development) </a:t>
          </a:r>
        </a:p>
      </dgm:t>
    </dgm:pt>
    <dgm:pt modelId="{373FC9C9-B143-41D4-8788-9EC90FC0C680}" type="parTrans" cxnId="{49861DFA-27FA-488D-8DCA-69FB261E0201}">
      <dgm:prSet/>
      <dgm:spPr/>
      <dgm:t>
        <a:bodyPr/>
        <a:lstStyle/>
        <a:p>
          <a:endParaRPr lang="en-US"/>
        </a:p>
      </dgm:t>
    </dgm:pt>
    <dgm:pt modelId="{EDC5409C-0F57-4CB0-8299-BECD1FFA6DDD}" type="sibTrans" cxnId="{49861DFA-27FA-488D-8DCA-69FB261E0201}">
      <dgm:prSet/>
      <dgm:spPr/>
      <dgm:t>
        <a:bodyPr/>
        <a:lstStyle/>
        <a:p>
          <a:endParaRPr lang="en-US"/>
        </a:p>
      </dgm:t>
    </dgm:pt>
    <dgm:pt modelId="{F6983F5F-05BD-2B4C-8992-153573867EB5}" type="pres">
      <dgm:prSet presAssocID="{A65586AF-EDF9-4BCE-9B94-A81AF446AE85}" presName="linear" presStyleCnt="0">
        <dgm:presLayoutVars>
          <dgm:animLvl val="lvl"/>
          <dgm:resizeHandles val="exact"/>
        </dgm:presLayoutVars>
      </dgm:prSet>
      <dgm:spPr/>
    </dgm:pt>
    <dgm:pt modelId="{179EF359-C7E5-D947-B787-72C93867A27A}" type="pres">
      <dgm:prSet presAssocID="{8B1E7BA0-EC24-46FF-A36E-5469FED0AB4F}" presName="parentText" presStyleLbl="node1" presStyleIdx="0" presStyleCnt="2">
        <dgm:presLayoutVars>
          <dgm:chMax val="0"/>
          <dgm:bulletEnabled val="1"/>
        </dgm:presLayoutVars>
      </dgm:prSet>
      <dgm:spPr/>
    </dgm:pt>
    <dgm:pt modelId="{FDAA0258-B0EC-0C4B-98C2-04EA60DE95FB}" type="pres">
      <dgm:prSet presAssocID="{64FDD222-6006-4F9F-84F3-A0E83EF38364}" presName="spacer" presStyleCnt="0"/>
      <dgm:spPr/>
    </dgm:pt>
    <dgm:pt modelId="{A2DC8C20-1529-5A44-8D20-73A1D8067795}" type="pres">
      <dgm:prSet presAssocID="{F3B2F45D-ECBF-4589-8BBC-820198A2F18F}" presName="parentText" presStyleLbl="node1" presStyleIdx="1" presStyleCnt="2">
        <dgm:presLayoutVars>
          <dgm:chMax val="0"/>
          <dgm:bulletEnabled val="1"/>
        </dgm:presLayoutVars>
      </dgm:prSet>
      <dgm:spPr/>
    </dgm:pt>
  </dgm:ptLst>
  <dgm:cxnLst>
    <dgm:cxn modelId="{DD157823-019F-E949-AAF2-0D4DF65C939F}" type="presOf" srcId="{F3B2F45D-ECBF-4589-8BBC-820198A2F18F}" destId="{A2DC8C20-1529-5A44-8D20-73A1D8067795}" srcOrd="0" destOrd="0" presId="urn:microsoft.com/office/officeart/2005/8/layout/vList2"/>
    <dgm:cxn modelId="{C58F4F2A-4D6B-0A43-81AF-65B23CD5FACC}" type="presOf" srcId="{A65586AF-EDF9-4BCE-9B94-A81AF446AE85}" destId="{F6983F5F-05BD-2B4C-8992-153573867EB5}" srcOrd="0" destOrd="0" presId="urn:microsoft.com/office/officeart/2005/8/layout/vList2"/>
    <dgm:cxn modelId="{7B94878B-1556-D941-ADA3-E9B92CAB3F9C}" type="presOf" srcId="{8B1E7BA0-EC24-46FF-A36E-5469FED0AB4F}" destId="{179EF359-C7E5-D947-B787-72C93867A27A}" srcOrd="0" destOrd="0" presId="urn:microsoft.com/office/officeart/2005/8/layout/vList2"/>
    <dgm:cxn modelId="{F68F6F92-1A65-44E4-BB6D-162CCF0A3814}" srcId="{A65586AF-EDF9-4BCE-9B94-A81AF446AE85}" destId="{8B1E7BA0-EC24-46FF-A36E-5469FED0AB4F}" srcOrd="0" destOrd="0" parTransId="{8CEB0557-1BC3-479E-817D-0D29A3325EC8}" sibTransId="{64FDD222-6006-4F9F-84F3-A0E83EF38364}"/>
    <dgm:cxn modelId="{49861DFA-27FA-488D-8DCA-69FB261E0201}" srcId="{A65586AF-EDF9-4BCE-9B94-A81AF446AE85}" destId="{F3B2F45D-ECBF-4589-8BBC-820198A2F18F}" srcOrd="1" destOrd="0" parTransId="{373FC9C9-B143-41D4-8788-9EC90FC0C680}" sibTransId="{EDC5409C-0F57-4CB0-8299-BECD1FFA6DDD}"/>
    <dgm:cxn modelId="{80FC9DAD-8AE5-EC44-ADBD-010D09A42292}" type="presParOf" srcId="{F6983F5F-05BD-2B4C-8992-153573867EB5}" destId="{179EF359-C7E5-D947-B787-72C93867A27A}" srcOrd="0" destOrd="0" presId="urn:microsoft.com/office/officeart/2005/8/layout/vList2"/>
    <dgm:cxn modelId="{2DEF81AB-BCAE-0142-9940-92B0E09EB510}" type="presParOf" srcId="{F6983F5F-05BD-2B4C-8992-153573867EB5}" destId="{FDAA0258-B0EC-0C4B-98C2-04EA60DE95FB}" srcOrd="1" destOrd="0" presId="urn:microsoft.com/office/officeart/2005/8/layout/vList2"/>
    <dgm:cxn modelId="{884A7A70-B880-A744-B787-92B1293D702D}" type="presParOf" srcId="{F6983F5F-05BD-2B4C-8992-153573867EB5}" destId="{A2DC8C20-1529-5A44-8D20-73A1D80677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6A4EE0-6182-4B3A-95D6-7FB4C773279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BA8B316-B8F4-46B4-B2ED-856A2FB6A101}">
      <dgm:prSet/>
      <dgm:spPr/>
      <dgm:t>
        <a:bodyPr/>
        <a:lstStyle/>
        <a:p>
          <a:r>
            <a:rPr lang="en-US" i="1"/>
            <a:t>Risk assessment </a:t>
          </a:r>
          <a:r>
            <a:rPr lang="en-US"/>
            <a:t>or </a:t>
          </a:r>
          <a:r>
            <a:rPr lang="en-US" i="1"/>
            <a:t>risk analysis </a:t>
          </a:r>
          <a:r>
            <a:rPr lang="en-US"/>
            <a:t>is the examination of an environment for risks, evaluating each threat event as to its likelihood of occurring and the severity of the damage it would cause if it did occur, and assessing the cost of various countermeasures for each risk. </a:t>
          </a:r>
        </a:p>
      </dgm:t>
    </dgm:pt>
    <dgm:pt modelId="{6277C03E-EB5A-4D1B-A3F4-2D472790F015}" type="parTrans" cxnId="{2F87F488-01BE-4AA6-85FF-A8E1CFA9C8B4}">
      <dgm:prSet/>
      <dgm:spPr/>
      <dgm:t>
        <a:bodyPr/>
        <a:lstStyle/>
        <a:p>
          <a:endParaRPr lang="en-US"/>
        </a:p>
      </dgm:t>
    </dgm:pt>
    <dgm:pt modelId="{25610E71-E270-49B8-937F-D3EC79607471}" type="sibTrans" cxnId="{2F87F488-01BE-4AA6-85FF-A8E1CFA9C8B4}">
      <dgm:prSet/>
      <dgm:spPr/>
      <dgm:t>
        <a:bodyPr/>
        <a:lstStyle/>
        <a:p>
          <a:endParaRPr lang="en-US"/>
        </a:p>
      </dgm:t>
    </dgm:pt>
    <dgm:pt modelId="{3F539755-6AD3-4C7B-862B-C2F9CB3EA81C}">
      <dgm:prSet/>
      <dgm:spPr/>
      <dgm:t>
        <a:bodyPr/>
        <a:lstStyle/>
        <a:p>
          <a:r>
            <a:rPr lang="en-US" i="1"/>
            <a:t>Risk response </a:t>
          </a:r>
          <a:r>
            <a:rPr lang="en-US"/>
            <a:t>involves evaluating countermeasures, safeguards, and security controls using a cost/benefit analysis; adjusting findings based on other conditions, concerns, priorities, and resources; and providing a proposal of response options in a report to senior management. </a:t>
          </a:r>
        </a:p>
      </dgm:t>
    </dgm:pt>
    <dgm:pt modelId="{444C4AF0-3556-4BC5-9408-4DF90152883C}" type="parTrans" cxnId="{1E880C46-1F15-41F1-ABB3-1EDBA5D0CC29}">
      <dgm:prSet/>
      <dgm:spPr/>
      <dgm:t>
        <a:bodyPr/>
        <a:lstStyle/>
        <a:p>
          <a:endParaRPr lang="en-US"/>
        </a:p>
      </dgm:t>
    </dgm:pt>
    <dgm:pt modelId="{E9272F22-80AE-4B52-8141-2B461E0A6013}" type="sibTrans" cxnId="{1E880C46-1F15-41F1-ABB3-1EDBA5D0CC29}">
      <dgm:prSet/>
      <dgm:spPr/>
      <dgm:t>
        <a:bodyPr/>
        <a:lstStyle/>
        <a:p>
          <a:endParaRPr lang="en-US"/>
        </a:p>
      </dgm:t>
    </dgm:pt>
    <dgm:pt modelId="{E6C03181-88D0-7D44-A3DD-79FC82AAC259}" type="pres">
      <dgm:prSet presAssocID="{296A4EE0-6182-4B3A-95D6-7FB4C7732798}" presName="linear" presStyleCnt="0">
        <dgm:presLayoutVars>
          <dgm:animLvl val="lvl"/>
          <dgm:resizeHandles val="exact"/>
        </dgm:presLayoutVars>
      </dgm:prSet>
      <dgm:spPr/>
    </dgm:pt>
    <dgm:pt modelId="{C467A5FE-5A28-FE46-909C-7C5147764BF2}" type="pres">
      <dgm:prSet presAssocID="{7BA8B316-B8F4-46B4-B2ED-856A2FB6A101}" presName="parentText" presStyleLbl="node1" presStyleIdx="0" presStyleCnt="2">
        <dgm:presLayoutVars>
          <dgm:chMax val="0"/>
          <dgm:bulletEnabled val="1"/>
        </dgm:presLayoutVars>
      </dgm:prSet>
      <dgm:spPr/>
    </dgm:pt>
    <dgm:pt modelId="{878278B5-FBDB-1F40-AA07-1E705472706E}" type="pres">
      <dgm:prSet presAssocID="{25610E71-E270-49B8-937F-D3EC79607471}" presName="spacer" presStyleCnt="0"/>
      <dgm:spPr/>
    </dgm:pt>
    <dgm:pt modelId="{E9A30730-B734-7349-B130-E26E6B32ED22}" type="pres">
      <dgm:prSet presAssocID="{3F539755-6AD3-4C7B-862B-C2F9CB3EA81C}" presName="parentText" presStyleLbl="node1" presStyleIdx="1" presStyleCnt="2">
        <dgm:presLayoutVars>
          <dgm:chMax val="0"/>
          <dgm:bulletEnabled val="1"/>
        </dgm:presLayoutVars>
      </dgm:prSet>
      <dgm:spPr/>
    </dgm:pt>
  </dgm:ptLst>
  <dgm:cxnLst>
    <dgm:cxn modelId="{C7FD920D-E005-6A4F-B8C8-03BB28733C98}" type="presOf" srcId="{7BA8B316-B8F4-46B4-B2ED-856A2FB6A101}" destId="{C467A5FE-5A28-FE46-909C-7C5147764BF2}" srcOrd="0" destOrd="0" presId="urn:microsoft.com/office/officeart/2005/8/layout/vList2"/>
    <dgm:cxn modelId="{1E880C46-1F15-41F1-ABB3-1EDBA5D0CC29}" srcId="{296A4EE0-6182-4B3A-95D6-7FB4C7732798}" destId="{3F539755-6AD3-4C7B-862B-C2F9CB3EA81C}" srcOrd="1" destOrd="0" parTransId="{444C4AF0-3556-4BC5-9408-4DF90152883C}" sibTransId="{E9272F22-80AE-4B52-8141-2B461E0A6013}"/>
    <dgm:cxn modelId="{CA23A251-70F6-AC4B-8EA8-BFB464CDACA2}" type="presOf" srcId="{3F539755-6AD3-4C7B-862B-C2F9CB3EA81C}" destId="{E9A30730-B734-7349-B130-E26E6B32ED22}" srcOrd="0" destOrd="0" presId="urn:microsoft.com/office/officeart/2005/8/layout/vList2"/>
    <dgm:cxn modelId="{DC719C58-3A59-E94B-99CA-BDED3D2D01F4}" type="presOf" srcId="{296A4EE0-6182-4B3A-95D6-7FB4C7732798}" destId="{E6C03181-88D0-7D44-A3DD-79FC82AAC259}" srcOrd="0" destOrd="0" presId="urn:microsoft.com/office/officeart/2005/8/layout/vList2"/>
    <dgm:cxn modelId="{2F87F488-01BE-4AA6-85FF-A8E1CFA9C8B4}" srcId="{296A4EE0-6182-4B3A-95D6-7FB4C7732798}" destId="{7BA8B316-B8F4-46B4-B2ED-856A2FB6A101}" srcOrd="0" destOrd="0" parTransId="{6277C03E-EB5A-4D1B-A3F4-2D472790F015}" sibTransId="{25610E71-E270-49B8-937F-D3EC79607471}"/>
    <dgm:cxn modelId="{3887C8CD-F860-664B-A93E-BEB6CBA99DD1}" type="presParOf" srcId="{E6C03181-88D0-7D44-A3DD-79FC82AAC259}" destId="{C467A5FE-5A28-FE46-909C-7C5147764BF2}" srcOrd="0" destOrd="0" presId="urn:microsoft.com/office/officeart/2005/8/layout/vList2"/>
    <dgm:cxn modelId="{37C6CEA2-848C-424B-BB4E-BCDA9AA96114}" type="presParOf" srcId="{E6C03181-88D0-7D44-A3DD-79FC82AAC259}" destId="{878278B5-FBDB-1F40-AA07-1E705472706E}" srcOrd="1" destOrd="0" presId="urn:microsoft.com/office/officeart/2005/8/layout/vList2"/>
    <dgm:cxn modelId="{7940CFAC-9B19-2145-9BC6-139610ED63C3}" type="presParOf" srcId="{E6C03181-88D0-7D44-A3DD-79FC82AAC259}" destId="{E9A30730-B734-7349-B130-E26E6B32ED2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308426-D7E9-48A8-B671-2AECB4CD5DCA}"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4AF2D022-4F64-4F44-91D6-8015D485E501}">
      <dgm:prSet/>
      <dgm:spPr/>
      <dgm:t>
        <a:bodyPr/>
        <a:lstStyle/>
        <a:p>
          <a:r>
            <a:rPr lang="en-US" b="1" dirty="0"/>
            <a:t>Threat Vector </a:t>
          </a:r>
          <a:r>
            <a:rPr lang="en-US" dirty="0"/>
            <a:t>or </a:t>
          </a:r>
          <a:r>
            <a:rPr lang="en-US" i="1" dirty="0"/>
            <a:t>attack vector </a:t>
          </a:r>
          <a:r>
            <a:rPr lang="en-US" dirty="0"/>
            <a:t>is the path or means by which an attack or attacker can gain access to a target in order to cause harm. Threat vectors can include email, web surfing, external drives, Wi-Fi networks, physical access, mobile devices, cloud, social media, supply chain, removable media, and commercial software. </a:t>
          </a:r>
        </a:p>
      </dgm:t>
    </dgm:pt>
    <dgm:pt modelId="{1481BBB7-A07B-4F6F-91E3-BC29B418CF1A}" type="parTrans" cxnId="{A7CC9CA6-001B-456D-AB35-8CD39C7B122F}">
      <dgm:prSet/>
      <dgm:spPr/>
      <dgm:t>
        <a:bodyPr/>
        <a:lstStyle/>
        <a:p>
          <a:endParaRPr lang="en-US"/>
        </a:p>
      </dgm:t>
    </dgm:pt>
    <dgm:pt modelId="{1EBC6834-C90D-42D8-BE8E-F35E5608AB10}" type="sibTrans" cxnId="{A7CC9CA6-001B-456D-AB35-8CD39C7B122F}">
      <dgm:prSet/>
      <dgm:spPr/>
      <dgm:t>
        <a:bodyPr/>
        <a:lstStyle/>
        <a:p>
          <a:endParaRPr lang="en-US"/>
        </a:p>
      </dgm:t>
    </dgm:pt>
    <dgm:pt modelId="{1FC6BF98-237B-4ABF-AC76-7328B358326A}">
      <dgm:prSet/>
      <dgm:spPr/>
      <dgm:t>
        <a:bodyPr/>
        <a:lstStyle/>
        <a:p>
          <a:r>
            <a:rPr lang="en-US" b="1"/>
            <a:t>Vulnerability </a:t>
          </a:r>
          <a:r>
            <a:rPr lang="en-US"/>
            <a:t>The weakness in an asset or the absence or the weakness of a safeguard or countermeasure is a </a:t>
          </a:r>
          <a:r>
            <a:rPr lang="en-US" i="1"/>
            <a:t>vulnerability</a:t>
          </a:r>
          <a:r>
            <a:rPr lang="en-US"/>
            <a:t>. In other words, a vulnerability is a flaw, loophole, oversight, error, limitation, frailty, or susceptibility that enables a threat to cause harm. </a:t>
          </a:r>
        </a:p>
      </dgm:t>
    </dgm:pt>
    <dgm:pt modelId="{09F02E45-A154-46B0-8473-A6E75A676364}" type="parTrans" cxnId="{634A542F-2BF1-49D4-9C42-FFE0CF2B084A}">
      <dgm:prSet/>
      <dgm:spPr/>
      <dgm:t>
        <a:bodyPr/>
        <a:lstStyle/>
        <a:p>
          <a:endParaRPr lang="en-US"/>
        </a:p>
      </dgm:t>
    </dgm:pt>
    <dgm:pt modelId="{898952C4-E449-498B-91D6-4AB85C337C56}" type="sibTrans" cxnId="{634A542F-2BF1-49D4-9C42-FFE0CF2B084A}">
      <dgm:prSet/>
      <dgm:spPr/>
      <dgm:t>
        <a:bodyPr/>
        <a:lstStyle/>
        <a:p>
          <a:endParaRPr lang="en-US"/>
        </a:p>
      </dgm:t>
    </dgm:pt>
    <dgm:pt modelId="{BBCD89B7-D1D6-45B3-BD40-CF066CFDD197}">
      <dgm:prSet/>
      <dgm:spPr/>
      <dgm:t>
        <a:bodyPr/>
        <a:lstStyle/>
        <a:p>
          <a:r>
            <a:rPr lang="en-US" b="1"/>
            <a:t>Exposure </a:t>
          </a:r>
          <a:r>
            <a:rPr lang="en-US" i="1"/>
            <a:t>Exposure </a:t>
          </a:r>
          <a:r>
            <a:rPr lang="en-US"/>
            <a:t>is being susceptible to asset loss because of a threat; there is the possibility that a vulnerability can or will be exploited by a threat agent or event. </a:t>
          </a:r>
        </a:p>
      </dgm:t>
    </dgm:pt>
    <dgm:pt modelId="{E3C3585B-DCBA-4452-8C71-B6CC6AD1BB3B}" type="parTrans" cxnId="{D4B9DFCD-4477-4F86-B7B4-CA9E879698EF}">
      <dgm:prSet/>
      <dgm:spPr/>
      <dgm:t>
        <a:bodyPr/>
        <a:lstStyle/>
        <a:p>
          <a:endParaRPr lang="en-US"/>
        </a:p>
      </dgm:t>
    </dgm:pt>
    <dgm:pt modelId="{1C1CAC5C-7A40-44F5-B7B5-355549214778}" type="sibTrans" cxnId="{D4B9DFCD-4477-4F86-B7B4-CA9E879698EF}">
      <dgm:prSet/>
      <dgm:spPr/>
      <dgm:t>
        <a:bodyPr/>
        <a:lstStyle/>
        <a:p>
          <a:endParaRPr lang="en-US"/>
        </a:p>
      </dgm:t>
    </dgm:pt>
    <dgm:pt modelId="{7DB57A5C-0331-2049-8118-145ED8A75765}" type="pres">
      <dgm:prSet presAssocID="{95308426-D7E9-48A8-B671-2AECB4CD5DCA}" presName="Name0" presStyleCnt="0">
        <dgm:presLayoutVars>
          <dgm:dir/>
          <dgm:resizeHandles val="exact"/>
        </dgm:presLayoutVars>
      </dgm:prSet>
      <dgm:spPr/>
    </dgm:pt>
    <dgm:pt modelId="{3BFFDEE6-DC07-8348-91C0-C4283B70A98F}" type="pres">
      <dgm:prSet presAssocID="{4AF2D022-4F64-4F44-91D6-8015D485E501}" presName="node" presStyleLbl="node1" presStyleIdx="0" presStyleCnt="3">
        <dgm:presLayoutVars>
          <dgm:bulletEnabled val="1"/>
        </dgm:presLayoutVars>
      </dgm:prSet>
      <dgm:spPr/>
    </dgm:pt>
    <dgm:pt modelId="{B4F87657-3797-4B45-BF21-485B4590B130}" type="pres">
      <dgm:prSet presAssocID="{1EBC6834-C90D-42D8-BE8E-F35E5608AB10}" presName="sibTrans" presStyleLbl="sibTrans2D1" presStyleIdx="0" presStyleCnt="2"/>
      <dgm:spPr/>
    </dgm:pt>
    <dgm:pt modelId="{E2CBC577-51A8-1C41-9C31-1F050822741D}" type="pres">
      <dgm:prSet presAssocID="{1EBC6834-C90D-42D8-BE8E-F35E5608AB10}" presName="connectorText" presStyleLbl="sibTrans2D1" presStyleIdx="0" presStyleCnt="2"/>
      <dgm:spPr/>
    </dgm:pt>
    <dgm:pt modelId="{6181F470-88AE-484B-A079-591F1B3B889B}" type="pres">
      <dgm:prSet presAssocID="{1FC6BF98-237B-4ABF-AC76-7328B358326A}" presName="node" presStyleLbl="node1" presStyleIdx="1" presStyleCnt="3">
        <dgm:presLayoutVars>
          <dgm:bulletEnabled val="1"/>
        </dgm:presLayoutVars>
      </dgm:prSet>
      <dgm:spPr/>
    </dgm:pt>
    <dgm:pt modelId="{E31639BA-F8D6-3147-9973-D64015F7C5EB}" type="pres">
      <dgm:prSet presAssocID="{898952C4-E449-498B-91D6-4AB85C337C56}" presName="sibTrans" presStyleLbl="sibTrans2D1" presStyleIdx="1" presStyleCnt="2"/>
      <dgm:spPr/>
    </dgm:pt>
    <dgm:pt modelId="{8F570305-75DE-AB4E-9C60-A155284D1CAD}" type="pres">
      <dgm:prSet presAssocID="{898952C4-E449-498B-91D6-4AB85C337C56}" presName="connectorText" presStyleLbl="sibTrans2D1" presStyleIdx="1" presStyleCnt="2"/>
      <dgm:spPr/>
    </dgm:pt>
    <dgm:pt modelId="{2EEA5D3B-C52D-B648-ABAC-E7B14D71F97B}" type="pres">
      <dgm:prSet presAssocID="{BBCD89B7-D1D6-45B3-BD40-CF066CFDD197}" presName="node" presStyleLbl="node1" presStyleIdx="2" presStyleCnt="3">
        <dgm:presLayoutVars>
          <dgm:bulletEnabled val="1"/>
        </dgm:presLayoutVars>
      </dgm:prSet>
      <dgm:spPr/>
    </dgm:pt>
  </dgm:ptLst>
  <dgm:cxnLst>
    <dgm:cxn modelId="{634A542F-2BF1-49D4-9C42-FFE0CF2B084A}" srcId="{95308426-D7E9-48A8-B671-2AECB4CD5DCA}" destId="{1FC6BF98-237B-4ABF-AC76-7328B358326A}" srcOrd="1" destOrd="0" parTransId="{09F02E45-A154-46B0-8473-A6E75A676364}" sibTransId="{898952C4-E449-498B-91D6-4AB85C337C56}"/>
    <dgm:cxn modelId="{2214C737-3BF5-5D41-AD71-7D41BB440930}" type="presOf" srcId="{1FC6BF98-237B-4ABF-AC76-7328B358326A}" destId="{6181F470-88AE-484B-A079-591F1B3B889B}" srcOrd="0" destOrd="0" presId="urn:microsoft.com/office/officeart/2005/8/layout/process1"/>
    <dgm:cxn modelId="{D00C4054-D1F7-2D4D-83E2-4FD6583715F3}" type="presOf" srcId="{BBCD89B7-D1D6-45B3-BD40-CF066CFDD197}" destId="{2EEA5D3B-C52D-B648-ABAC-E7B14D71F97B}" srcOrd="0" destOrd="0" presId="urn:microsoft.com/office/officeart/2005/8/layout/process1"/>
    <dgm:cxn modelId="{D1BB4D79-45E7-A94E-8135-E981B7022A6A}" type="presOf" srcId="{898952C4-E449-498B-91D6-4AB85C337C56}" destId="{E31639BA-F8D6-3147-9973-D64015F7C5EB}" srcOrd="0" destOrd="0" presId="urn:microsoft.com/office/officeart/2005/8/layout/process1"/>
    <dgm:cxn modelId="{091B1696-34BE-624D-9153-050DB2FB0896}" type="presOf" srcId="{1EBC6834-C90D-42D8-BE8E-F35E5608AB10}" destId="{B4F87657-3797-4B45-BF21-485B4590B130}" srcOrd="0" destOrd="0" presId="urn:microsoft.com/office/officeart/2005/8/layout/process1"/>
    <dgm:cxn modelId="{BAEC28A2-816F-8845-9DBD-6599878EEDE5}" type="presOf" srcId="{1EBC6834-C90D-42D8-BE8E-F35E5608AB10}" destId="{E2CBC577-51A8-1C41-9C31-1F050822741D}" srcOrd="1" destOrd="0" presId="urn:microsoft.com/office/officeart/2005/8/layout/process1"/>
    <dgm:cxn modelId="{A7CC9CA6-001B-456D-AB35-8CD39C7B122F}" srcId="{95308426-D7E9-48A8-B671-2AECB4CD5DCA}" destId="{4AF2D022-4F64-4F44-91D6-8015D485E501}" srcOrd="0" destOrd="0" parTransId="{1481BBB7-A07B-4F6F-91E3-BC29B418CF1A}" sibTransId="{1EBC6834-C90D-42D8-BE8E-F35E5608AB10}"/>
    <dgm:cxn modelId="{726DD7A6-EC37-B349-929E-00AB896100BD}" type="presOf" srcId="{95308426-D7E9-48A8-B671-2AECB4CD5DCA}" destId="{7DB57A5C-0331-2049-8118-145ED8A75765}" srcOrd="0" destOrd="0" presId="urn:microsoft.com/office/officeart/2005/8/layout/process1"/>
    <dgm:cxn modelId="{D4B9DFCD-4477-4F86-B7B4-CA9E879698EF}" srcId="{95308426-D7E9-48A8-B671-2AECB4CD5DCA}" destId="{BBCD89B7-D1D6-45B3-BD40-CF066CFDD197}" srcOrd="2" destOrd="0" parTransId="{E3C3585B-DCBA-4452-8C71-B6CC6AD1BB3B}" sibTransId="{1C1CAC5C-7A40-44F5-B7B5-355549214778}"/>
    <dgm:cxn modelId="{39AFDCED-F7D1-FB42-9E6C-C6C88D690370}" type="presOf" srcId="{898952C4-E449-498B-91D6-4AB85C337C56}" destId="{8F570305-75DE-AB4E-9C60-A155284D1CAD}" srcOrd="1" destOrd="0" presId="urn:microsoft.com/office/officeart/2005/8/layout/process1"/>
    <dgm:cxn modelId="{937C63FC-60EF-3A4F-90B4-3C3ED2457506}" type="presOf" srcId="{4AF2D022-4F64-4F44-91D6-8015D485E501}" destId="{3BFFDEE6-DC07-8348-91C0-C4283B70A98F}" srcOrd="0" destOrd="0" presId="urn:microsoft.com/office/officeart/2005/8/layout/process1"/>
    <dgm:cxn modelId="{44D30963-1DEC-1940-9602-E95E1FE6DF38}" type="presParOf" srcId="{7DB57A5C-0331-2049-8118-145ED8A75765}" destId="{3BFFDEE6-DC07-8348-91C0-C4283B70A98F}" srcOrd="0" destOrd="0" presId="urn:microsoft.com/office/officeart/2005/8/layout/process1"/>
    <dgm:cxn modelId="{76ADDDA5-1A9E-6540-BBD7-A36104C47AC9}" type="presParOf" srcId="{7DB57A5C-0331-2049-8118-145ED8A75765}" destId="{B4F87657-3797-4B45-BF21-485B4590B130}" srcOrd="1" destOrd="0" presId="urn:microsoft.com/office/officeart/2005/8/layout/process1"/>
    <dgm:cxn modelId="{E6A97D44-ACF1-9547-B90D-5023D79297B4}" type="presParOf" srcId="{B4F87657-3797-4B45-BF21-485B4590B130}" destId="{E2CBC577-51A8-1C41-9C31-1F050822741D}" srcOrd="0" destOrd="0" presId="urn:microsoft.com/office/officeart/2005/8/layout/process1"/>
    <dgm:cxn modelId="{4583F433-9708-5044-A84D-532B1CBC9FA5}" type="presParOf" srcId="{7DB57A5C-0331-2049-8118-145ED8A75765}" destId="{6181F470-88AE-484B-A079-591F1B3B889B}" srcOrd="2" destOrd="0" presId="urn:microsoft.com/office/officeart/2005/8/layout/process1"/>
    <dgm:cxn modelId="{723A37EE-5D8E-6A41-B04B-1F1D510834C5}" type="presParOf" srcId="{7DB57A5C-0331-2049-8118-145ED8A75765}" destId="{E31639BA-F8D6-3147-9973-D64015F7C5EB}" srcOrd="3" destOrd="0" presId="urn:microsoft.com/office/officeart/2005/8/layout/process1"/>
    <dgm:cxn modelId="{7C79EA42-B250-444A-A94E-0E4488CA4696}" type="presParOf" srcId="{E31639BA-F8D6-3147-9973-D64015F7C5EB}" destId="{8F570305-75DE-AB4E-9C60-A155284D1CAD}" srcOrd="0" destOrd="0" presId="urn:microsoft.com/office/officeart/2005/8/layout/process1"/>
    <dgm:cxn modelId="{BD2DFE5A-8548-9C42-B7A6-A930B1FAF1D4}" type="presParOf" srcId="{7DB57A5C-0331-2049-8118-145ED8A75765}" destId="{2EEA5D3B-C52D-B648-ABAC-E7B14D71F97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4BBB08-65EF-4342-8202-BC69CA193AA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34DBCBD-747C-4A74-806E-608F7AC053E3}">
      <dgm:prSet/>
      <dgm:spPr/>
      <dgm:t>
        <a:bodyPr/>
        <a:lstStyle/>
        <a:p>
          <a:r>
            <a:rPr lang="en-US" b="1"/>
            <a:t>Safeguards </a:t>
          </a:r>
          <a:r>
            <a:rPr lang="en-US" i="1"/>
            <a:t>security control</a:t>
          </a:r>
          <a:r>
            <a:rPr lang="en-US"/>
            <a:t>, protection mechanism, or </a:t>
          </a:r>
          <a:r>
            <a:rPr lang="en-US" i="1"/>
            <a:t>countermeasure </a:t>
          </a:r>
          <a:r>
            <a:rPr lang="en-US"/>
            <a:t>is anything that removes or reduces a vulnerability or protects against one or more specific threats. This concept is also known as a risk response. </a:t>
          </a:r>
        </a:p>
      </dgm:t>
    </dgm:pt>
    <dgm:pt modelId="{9C86E7FB-24A4-477F-A92A-C8DFBF68A594}" type="parTrans" cxnId="{01821003-F921-4193-A2B6-BA3EE9F0876E}">
      <dgm:prSet/>
      <dgm:spPr/>
      <dgm:t>
        <a:bodyPr/>
        <a:lstStyle/>
        <a:p>
          <a:endParaRPr lang="en-US"/>
        </a:p>
      </dgm:t>
    </dgm:pt>
    <dgm:pt modelId="{FE899750-C1B3-4909-88C0-DB53870261D3}" type="sibTrans" cxnId="{01821003-F921-4193-A2B6-BA3EE9F0876E}">
      <dgm:prSet/>
      <dgm:spPr/>
      <dgm:t>
        <a:bodyPr/>
        <a:lstStyle/>
        <a:p>
          <a:endParaRPr lang="en-US"/>
        </a:p>
      </dgm:t>
    </dgm:pt>
    <dgm:pt modelId="{39382714-FCC2-42FC-8F7D-500294A0F2A0}">
      <dgm:prSet/>
      <dgm:spPr/>
      <dgm:t>
        <a:bodyPr/>
        <a:lstStyle/>
        <a:p>
          <a:r>
            <a:rPr lang="en-US" b="1"/>
            <a:t>Attack </a:t>
          </a:r>
          <a:r>
            <a:rPr lang="en-US"/>
            <a:t>is the intentional attempted exploitation of a vulnerability by a threat agent to cause damage, loss, or disclosure of assets. An attack can also be viewed as any violation or failure to adhere to an organization’s security policy. A malicious event does not need to succeed in violating security to be considered an attack. </a:t>
          </a:r>
        </a:p>
      </dgm:t>
    </dgm:pt>
    <dgm:pt modelId="{7449106A-607C-4DC1-A15F-3A0C2E95351F}" type="parTrans" cxnId="{A938667D-3BFE-49A2-920A-5F39FD51A3F7}">
      <dgm:prSet/>
      <dgm:spPr/>
      <dgm:t>
        <a:bodyPr/>
        <a:lstStyle/>
        <a:p>
          <a:endParaRPr lang="en-US"/>
        </a:p>
      </dgm:t>
    </dgm:pt>
    <dgm:pt modelId="{9F0ED587-9557-485B-B831-E32D869E1780}" type="sibTrans" cxnId="{A938667D-3BFE-49A2-920A-5F39FD51A3F7}">
      <dgm:prSet/>
      <dgm:spPr/>
      <dgm:t>
        <a:bodyPr/>
        <a:lstStyle/>
        <a:p>
          <a:endParaRPr lang="en-US"/>
        </a:p>
      </dgm:t>
    </dgm:pt>
    <dgm:pt modelId="{1FA12AB7-6CCD-42DD-8E0F-D3D532BB4A80}">
      <dgm:prSet/>
      <dgm:spPr/>
      <dgm:t>
        <a:bodyPr/>
        <a:lstStyle/>
        <a:p>
          <a:r>
            <a:rPr lang="en-US" b="1"/>
            <a:t>Breach </a:t>
          </a:r>
          <a:r>
            <a:rPr lang="en-US"/>
            <a:t>A </a:t>
          </a:r>
          <a:r>
            <a:rPr lang="en-US" i="1"/>
            <a:t>breach</a:t>
          </a:r>
          <a:r>
            <a:rPr lang="en-US"/>
            <a:t>, intrusion, or penetration is the occurrence of a security mechanism being bypassed or thwarted by a threat agent. A breach is a successful attack. </a:t>
          </a:r>
        </a:p>
      </dgm:t>
    </dgm:pt>
    <dgm:pt modelId="{3159F1DC-2ABE-4780-A14A-0530B3CEC468}" type="parTrans" cxnId="{AD0D1E4B-6D16-49EF-A45B-192BF3048199}">
      <dgm:prSet/>
      <dgm:spPr/>
      <dgm:t>
        <a:bodyPr/>
        <a:lstStyle/>
        <a:p>
          <a:endParaRPr lang="en-US"/>
        </a:p>
      </dgm:t>
    </dgm:pt>
    <dgm:pt modelId="{B53C921A-655E-4E5A-96F6-07FD52BF6A8E}" type="sibTrans" cxnId="{AD0D1E4B-6D16-49EF-A45B-192BF3048199}">
      <dgm:prSet/>
      <dgm:spPr/>
      <dgm:t>
        <a:bodyPr/>
        <a:lstStyle/>
        <a:p>
          <a:endParaRPr lang="en-US"/>
        </a:p>
      </dgm:t>
    </dgm:pt>
    <dgm:pt modelId="{C1E21F9D-134F-0F49-A919-B9FE134D8DFF}" type="pres">
      <dgm:prSet presAssocID="{834BBB08-65EF-4342-8202-BC69CA193AA8}" presName="vert0" presStyleCnt="0">
        <dgm:presLayoutVars>
          <dgm:dir/>
          <dgm:animOne val="branch"/>
          <dgm:animLvl val="lvl"/>
        </dgm:presLayoutVars>
      </dgm:prSet>
      <dgm:spPr/>
    </dgm:pt>
    <dgm:pt modelId="{392920BC-3356-B841-9573-F597D90069F4}" type="pres">
      <dgm:prSet presAssocID="{D34DBCBD-747C-4A74-806E-608F7AC053E3}" presName="thickLine" presStyleLbl="alignNode1" presStyleIdx="0" presStyleCnt="3"/>
      <dgm:spPr/>
    </dgm:pt>
    <dgm:pt modelId="{1A14CED3-8BD8-9C4D-8A5F-DFB4231CFBF9}" type="pres">
      <dgm:prSet presAssocID="{D34DBCBD-747C-4A74-806E-608F7AC053E3}" presName="horz1" presStyleCnt="0"/>
      <dgm:spPr/>
    </dgm:pt>
    <dgm:pt modelId="{6C267349-87FC-FE43-8B09-3214BF817B74}" type="pres">
      <dgm:prSet presAssocID="{D34DBCBD-747C-4A74-806E-608F7AC053E3}" presName="tx1" presStyleLbl="revTx" presStyleIdx="0" presStyleCnt="3"/>
      <dgm:spPr/>
    </dgm:pt>
    <dgm:pt modelId="{5DAAB5B2-DA88-C241-AC4D-8EF35C07F88F}" type="pres">
      <dgm:prSet presAssocID="{D34DBCBD-747C-4A74-806E-608F7AC053E3}" presName="vert1" presStyleCnt="0"/>
      <dgm:spPr/>
    </dgm:pt>
    <dgm:pt modelId="{1B612BF3-98D3-5E44-A9ED-748017BF9B95}" type="pres">
      <dgm:prSet presAssocID="{39382714-FCC2-42FC-8F7D-500294A0F2A0}" presName="thickLine" presStyleLbl="alignNode1" presStyleIdx="1" presStyleCnt="3"/>
      <dgm:spPr/>
    </dgm:pt>
    <dgm:pt modelId="{BBC0FDA2-B820-CD4C-B6A8-A7A8A707782C}" type="pres">
      <dgm:prSet presAssocID="{39382714-FCC2-42FC-8F7D-500294A0F2A0}" presName="horz1" presStyleCnt="0"/>
      <dgm:spPr/>
    </dgm:pt>
    <dgm:pt modelId="{CC865937-82D9-6F4F-80B5-50922F5FE454}" type="pres">
      <dgm:prSet presAssocID="{39382714-FCC2-42FC-8F7D-500294A0F2A0}" presName="tx1" presStyleLbl="revTx" presStyleIdx="1" presStyleCnt="3"/>
      <dgm:spPr/>
    </dgm:pt>
    <dgm:pt modelId="{B6BC1F23-D44D-A843-A505-184A00256CD2}" type="pres">
      <dgm:prSet presAssocID="{39382714-FCC2-42FC-8F7D-500294A0F2A0}" presName="vert1" presStyleCnt="0"/>
      <dgm:spPr/>
    </dgm:pt>
    <dgm:pt modelId="{EA86FC65-A042-ED4C-A7B1-663765DF2427}" type="pres">
      <dgm:prSet presAssocID="{1FA12AB7-6CCD-42DD-8E0F-D3D532BB4A80}" presName="thickLine" presStyleLbl="alignNode1" presStyleIdx="2" presStyleCnt="3"/>
      <dgm:spPr/>
    </dgm:pt>
    <dgm:pt modelId="{3030BEDB-3011-F740-B7C6-864A1E3F0861}" type="pres">
      <dgm:prSet presAssocID="{1FA12AB7-6CCD-42DD-8E0F-D3D532BB4A80}" presName="horz1" presStyleCnt="0"/>
      <dgm:spPr/>
    </dgm:pt>
    <dgm:pt modelId="{1B30A7C5-85A1-CF40-B708-A3CB5FBEACA0}" type="pres">
      <dgm:prSet presAssocID="{1FA12AB7-6CCD-42DD-8E0F-D3D532BB4A80}" presName="tx1" presStyleLbl="revTx" presStyleIdx="2" presStyleCnt="3"/>
      <dgm:spPr/>
    </dgm:pt>
    <dgm:pt modelId="{F7F1E915-AA8D-8E4B-8EBE-EA0D742ED709}" type="pres">
      <dgm:prSet presAssocID="{1FA12AB7-6CCD-42DD-8E0F-D3D532BB4A80}" presName="vert1" presStyleCnt="0"/>
      <dgm:spPr/>
    </dgm:pt>
  </dgm:ptLst>
  <dgm:cxnLst>
    <dgm:cxn modelId="{01821003-F921-4193-A2B6-BA3EE9F0876E}" srcId="{834BBB08-65EF-4342-8202-BC69CA193AA8}" destId="{D34DBCBD-747C-4A74-806E-608F7AC053E3}" srcOrd="0" destOrd="0" parTransId="{9C86E7FB-24A4-477F-A92A-C8DFBF68A594}" sibTransId="{FE899750-C1B3-4909-88C0-DB53870261D3}"/>
    <dgm:cxn modelId="{96E17D26-235A-0C4D-A7B7-0038D3DEC08A}" type="presOf" srcId="{39382714-FCC2-42FC-8F7D-500294A0F2A0}" destId="{CC865937-82D9-6F4F-80B5-50922F5FE454}" srcOrd="0" destOrd="0" presId="urn:microsoft.com/office/officeart/2008/layout/LinedList"/>
    <dgm:cxn modelId="{AD0D1E4B-6D16-49EF-A45B-192BF3048199}" srcId="{834BBB08-65EF-4342-8202-BC69CA193AA8}" destId="{1FA12AB7-6CCD-42DD-8E0F-D3D532BB4A80}" srcOrd="2" destOrd="0" parTransId="{3159F1DC-2ABE-4780-A14A-0530B3CEC468}" sibTransId="{B53C921A-655E-4E5A-96F6-07FD52BF6A8E}"/>
    <dgm:cxn modelId="{427A9076-AEC3-2A4D-AB28-2BA132D70B6F}" type="presOf" srcId="{D34DBCBD-747C-4A74-806E-608F7AC053E3}" destId="{6C267349-87FC-FE43-8B09-3214BF817B74}" srcOrd="0" destOrd="0" presId="urn:microsoft.com/office/officeart/2008/layout/LinedList"/>
    <dgm:cxn modelId="{A938667D-3BFE-49A2-920A-5F39FD51A3F7}" srcId="{834BBB08-65EF-4342-8202-BC69CA193AA8}" destId="{39382714-FCC2-42FC-8F7D-500294A0F2A0}" srcOrd="1" destOrd="0" parTransId="{7449106A-607C-4DC1-A15F-3A0C2E95351F}" sibTransId="{9F0ED587-9557-485B-B831-E32D869E1780}"/>
    <dgm:cxn modelId="{2A7D18A4-AD65-9142-A7C9-F0A7701D0D7D}" type="presOf" srcId="{834BBB08-65EF-4342-8202-BC69CA193AA8}" destId="{C1E21F9D-134F-0F49-A919-B9FE134D8DFF}" srcOrd="0" destOrd="0" presId="urn:microsoft.com/office/officeart/2008/layout/LinedList"/>
    <dgm:cxn modelId="{55E166F2-7BCA-8146-8B9F-5E0E9E89055E}" type="presOf" srcId="{1FA12AB7-6CCD-42DD-8E0F-D3D532BB4A80}" destId="{1B30A7C5-85A1-CF40-B708-A3CB5FBEACA0}" srcOrd="0" destOrd="0" presId="urn:microsoft.com/office/officeart/2008/layout/LinedList"/>
    <dgm:cxn modelId="{31C77033-0D9D-A243-9A34-E77D530C1DC1}" type="presParOf" srcId="{C1E21F9D-134F-0F49-A919-B9FE134D8DFF}" destId="{392920BC-3356-B841-9573-F597D90069F4}" srcOrd="0" destOrd="0" presId="urn:microsoft.com/office/officeart/2008/layout/LinedList"/>
    <dgm:cxn modelId="{F38DAA1E-F98A-9D46-BBDF-7A2EA09542E2}" type="presParOf" srcId="{C1E21F9D-134F-0F49-A919-B9FE134D8DFF}" destId="{1A14CED3-8BD8-9C4D-8A5F-DFB4231CFBF9}" srcOrd="1" destOrd="0" presId="urn:microsoft.com/office/officeart/2008/layout/LinedList"/>
    <dgm:cxn modelId="{F167C027-4069-9D49-A8A0-BEE5957B611B}" type="presParOf" srcId="{1A14CED3-8BD8-9C4D-8A5F-DFB4231CFBF9}" destId="{6C267349-87FC-FE43-8B09-3214BF817B74}" srcOrd="0" destOrd="0" presId="urn:microsoft.com/office/officeart/2008/layout/LinedList"/>
    <dgm:cxn modelId="{A18A462C-088D-FB4F-8C8D-C43389F1D500}" type="presParOf" srcId="{1A14CED3-8BD8-9C4D-8A5F-DFB4231CFBF9}" destId="{5DAAB5B2-DA88-C241-AC4D-8EF35C07F88F}" srcOrd="1" destOrd="0" presId="urn:microsoft.com/office/officeart/2008/layout/LinedList"/>
    <dgm:cxn modelId="{32B825DD-B228-1B49-8E89-A978DA9938BD}" type="presParOf" srcId="{C1E21F9D-134F-0F49-A919-B9FE134D8DFF}" destId="{1B612BF3-98D3-5E44-A9ED-748017BF9B95}" srcOrd="2" destOrd="0" presId="urn:microsoft.com/office/officeart/2008/layout/LinedList"/>
    <dgm:cxn modelId="{0597DF1A-6012-4248-AF51-E1583C7CC599}" type="presParOf" srcId="{C1E21F9D-134F-0F49-A919-B9FE134D8DFF}" destId="{BBC0FDA2-B820-CD4C-B6A8-A7A8A707782C}" srcOrd="3" destOrd="0" presId="urn:microsoft.com/office/officeart/2008/layout/LinedList"/>
    <dgm:cxn modelId="{FCF7085C-05B0-4541-BD02-883663F0A4DE}" type="presParOf" srcId="{BBC0FDA2-B820-CD4C-B6A8-A7A8A707782C}" destId="{CC865937-82D9-6F4F-80B5-50922F5FE454}" srcOrd="0" destOrd="0" presId="urn:microsoft.com/office/officeart/2008/layout/LinedList"/>
    <dgm:cxn modelId="{08CC8408-EB5A-8C42-BEE1-B0F637C2291D}" type="presParOf" srcId="{BBC0FDA2-B820-CD4C-B6A8-A7A8A707782C}" destId="{B6BC1F23-D44D-A843-A505-184A00256CD2}" srcOrd="1" destOrd="0" presId="urn:microsoft.com/office/officeart/2008/layout/LinedList"/>
    <dgm:cxn modelId="{103392C7-2B04-0E4A-8E63-83306B37BC1A}" type="presParOf" srcId="{C1E21F9D-134F-0F49-A919-B9FE134D8DFF}" destId="{EA86FC65-A042-ED4C-A7B1-663765DF2427}" srcOrd="4" destOrd="0" presId="urn:microsoft.com/office/officeart/2008/layout/LinedList"/>
    <dgm:cxn modelId="{DB195E77-ED77-2D46-85B3-DAEE3A57C963}" type="presParOf" srcId="{C1E21F9D-134F-0F49-A919-B9FE134D8DFF}" destId="{3030BEDB-3011-F740-B7C6-864A1E3F0861}" srcOrd="5" destOrd="0" presId="urn:microsoft.com/office/officeart/2008/layout/LinedList"/>
    <dgm:cxn modelId="{38A9E482-5A3F-7345-B5BC-D1812F6712A1}" type="presParOf" srcId="{3030BEDB-3011-F740-B7C6-864A1E3F0861}" destId="{1B30A7C5-85A1-CF40-B708-A3CB5FBEACA0}" srcOrd="0" destOrd="0" presId="urn:microsoft.com/office/officeart/2008/layout/LinedList"/>
    <dgm:cxn modelId="{79BC1BEE-5F48-614C-94B8-6A3CAFE5AB61}" type="presParOf" srcId="{3030BEDB-3011-F740-B7C6-864A1E3F0861}" destId="{F7F1E915-AA8D-8E4B-8EBE-EA0D742ED7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EF18E5-476E-4D47-8883-B655E15BB03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66C64DA-6F00-4E17-A770-889709B015AA}">
      <dgm:prSet/>
      <dgm:spPr/>
      <dgm:t>
        <a:bodyPr/>
        <a:lstStyle/>
        <a:p>
          <a:pPr>
            <a:lnSpc>
              <a:spcPct val="100000"/>
            </a:lnSpc>
          </a:pPr>
          <a:r>
            <a:rPr lang="en-US" i="1"/>
            <a:t>Risk </a:t>
          </a:r>
          <a:r>
            <a:rPr lang="en-US"/>
            <a:t>is the possibility or likelihood that a threat will exploit a vulnerability to cause harm to an asset and the severity of damage that could result. The more likely it is that a threat event will occur, the greater the risk. The greater the amount of harm that could result if a threat is realized, the greater the risk. Every instance of exposure is a risk. When written as a conceptual formula, risk can be defined as follows: </a:t>
          </a:r>
        </a:p>
      </dgm:t>
    </dgm:pt>
    <dgm:pt modelId="{EFDC5C3D-7D5B-42B2-80D6-9203974B66CD}" type="parTrans" cxnId="{1C728B19-EB47-478D-B00A-FED6ED7FC1FF}">
      <dgm:prSet/>
      <dgm:spPr/>
      <dgm:t>
        <a:bodyPr/>
        <a:lstStyle/>
        <a:p>
          <a:endParaRPr lang="en-US"/>
        </a:p>
      </dgm:t>
    </dgm:pt>
    <dgm:pt modelId="{D7D5568D-C825-4EAF-97E7-7B1661DA15F6}" type="sibTrans" cxnId="{1C728B19-EB47-478D-B00A-FED6ED7FC1FF}">
      <dgm:prSet/>
      <dgm:spPr/>
      <dgm:t>
        <a:bodyPr/>
        <a:lstStyle/>
        <a:p>
          <a:endParaRPr lang="en-US"/>
        </a:p>
      </dgm:t>
    </dgm:pt>
    <dgm:pt modelId="{48AD3375-3FC8-482B-9A9C-5A633371D87C}">
      <dgm:prSet/>
      <dgm:spPr/>
      <dgm:t>
        <a:bodyPr/>
        <a:lstStyle/>
        <a:p>
          <a:pPr>
            <a:lnSpc>
              <a:spcPct val="100000"/>
            </a:lnSpc>
          </a:pPr>
          <a:r>
            <a:rPr lang="en-US"/>
            <a:t>risk = threat * vulnerability </a:t>
          </a:r>
        </a:p>
      </dgm:t>
    </dgm:pt>
    <dgm:pt modelId="{020666E1-0B19-4DEE-B35C-B8DF3E961EAE}" type="parTrans" cxnId="{BA9E540D-7075-4063-BBFF-EBD13D3C41C0}">
      <dgm:prSet/>
      <dgm:spPr/>
      <dgm:t>
        <a:bodyPr/>
        <a:lstStyle/>
        <a:p>
          <a:endParaRPr lang="en-US"/>
        </a:p>
      </dgm:t>
    </dgm:pt>
    <dgm:pt modelId="{B81ECF7A-AB15-4247-8805-0E99BB1FA224}" type="sibTrans" cxnId="{BA9E540D-7075-4063-BBFF-EBD13D3C41C0}">
      <dgm:prSet/>
      <dgm:spPr/>
      <dgm:t>
        <a:bodyPr/>
        <a:lstStyle/>
        <a:p>
          <a:endParaRPr lang="en-US"/>
        </a:p>
      </dgm:t>
    </dgm:pt>
    <dgm:pt modelId="{467F9CE2-62C5-43C9-BC35-250661CA16F4}">
      <dgm:prSet/>
      <dgm:spPr/>
      <dgm:t>
        <a:bodyPr/>
        <a:lstStyle/>
        <a:p>
          <a:pPr>
            <a:lnSpc>
              <a:spcPct val="100000"/>
            </a:lnSpc>
          </a:pPr>
          <a:r>
            <a:rPr lang="en-US"/>
            <a:t>or</a:t>
          </a:r>
          <a:br>
            <a:rPr lang="en-US"/>
          </a:br>
          <a:r>
            <a:rPr lang="en-US"/>
            <a:t>risk = probability of harm * severity of harm </a:t>
          </a:r>
        </a:p>
      </dgm:t>
    </dgm:pt>
    <dgm:pt modelId="{E472EA31-A671-4CA4-94A2-1217DEE1E065}" type="parTrans" cxnId="{E02420B7-10B6-4C79-A224-E7F7E628C0F5}">
      <dgm:prSet/>
      <dgm:spPr/>
      <dgm:t>
        <a:bodyPr/>
        <a:lstStyle/>
        <a:p>
          <a:endParaRPr lang="en-US"/>
        </a:p>
      </dgm:t>
    </dgm:pt>
    <dgm:pt modelId="{B78437C8-44DA-4360-A822-F04325C04EDD}" type="sibTrans" cxnId="{E02420B7-10B6-4C79-A224-E7F7E628C0F5}">
      <dgm:prSet/>
      <dgm:spPr/>
      <dgm:t>
        <a:bodyPr/>
        <a:lstStyle/>
        <a:p>
          <a:endParaRPr lang="en-US"/>
        </a:p>
      </dgm:t>
    </dgm:pt>
    <dgm:pt modelId="{E9653DA3-1252-454D-89D1-57C1E2157703}" type="pres">
      <dgm:prSet presAssocID="{9BEF18E5-476E-4D47-8883-B655E15BB03B}" presName="root" presStyleCnt="0">
        <dgm:presLayoutVars>
          <dgm:dir/>
          <dgm:resizeHandles val="exact"/>
        </dgm:presLayoutVars>
      </dgm:prSet>
      <dgm:spPr/>
    </dgm:pt>
    <dgm:pt modelId="{50B15A67-60A5-4162-A7C2-3C0F3AAB7125}" type="pres">
      <dgm:prSet presAssocID="{E66C64DA-6F00-4E17-A770-889709B015AA}" presName="compNode" presStyleCnt="0"/>
      <dgm:spPr/>
    </dgm:pt>
    <dgm:pt modelId="{3FD71DF0-8179-4989-8C17-23D21B63A75C}" type="pres">
      <dgm:prSet presAssocID="{E66C64DA-6F00-4E17-A770-889709B015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nger"/>
        </a:ext>
      </dgm:extLst>
    </dgm:pt>
    <dgm:pt modelId="{EBC8591C-29D8-4329-9624-99A4FA2CBE25}" type="pres">
      <dgm:prSet presAssocID="{E66C64DA-6F00-4E17-A770-889709B015AA}" presName="spaceRect" presStyleCnt="0"/>
      <dgm:spPr/>
    </dgm:pt>
    <dgm:pt modelId="{A506FF67-0A64-4AEA-AD87-69875CE77168}" type="pres">
      <dgm:prSet presAssocID="{E66C64DA-6F00-4E17-A770-889709B015AA}" presName="textRect" presStyleLbl="revTx" presStyleIdx="0" presStyleCnt="3">
        <dgm:presLayoutVars>
          <dgm:chMax val="1"/>
          <dgm:chPref val="1"/>
        </dgm:presLayoutVars>
      </dgm:prSet>
      <dgm:spPr/>
    </dgm:pt>
    <dgm:pt modelId="{061EE0B7-A096-4503-924B-E6E5118C9ACD}" type="pres">
      <dgm:prSet presAssocID="{D7D5568D-C825-4EAF-97E7-7B1661DA15F6}" presName="sibTrans" presStyleCnt="0"/>
      <dgm:spPr/>
    </dgm:pt>
    <dgm:pt modelId="{96D710DB-66E5-43F3-95DB-C93A4D5E8FE1}" type="pres">
      <dgm:prSet presAssocID="{48AD3375-3FC8-482B-9A9C-5A633371D87C}" presName="compNode" presStyleCnt="0"/>
      <dgm:spPr/>
    </dgm:pt>
    <dgm:pt modelId="{7AF63835-959E-46BE-95FF-86B8E66E1350}" type="pres">
      <dgm:prSet presAssocID="{48AD3375-3FC8-482B-9A9C-5A633371D8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ADFFE381-6A2D-4A43-B66B-AB436A2C0444}" type="pres">
      <dgm:prSet presAssocID="{48AD3375-3FC8-482B-9A9C-5A633371D87C}" presName="spaceRect" presStyleCnt="0"/>
      <dgm:spPr/>
    </dgm:pt>
    <dgm:pt modelId="{13C78123-557E-4938-BB0F-85B9FECFDE2C}" type="pres">
      <dgm:prSet presAssocID="{48AD3375-3FC8-482B-9A9C-5A633371D87C}" presName="textRect" presStyleLbl="revTx" presStyleIdx="1" presStyleCnt="3">
        <dgm:presLayoutVars>
          <dgm:chMax val="1"/>
          <dgm:chPref val="1"/>
        </dgm:presLayoutVars>
      </dgm:prSet>
      <dgm:spPr/>
    </dgm:pt>
    <dgm:pt modelId="{9CAC190D-ABB6-4065-B824-9F1B5BF18F4A}" type="pres">
      <dgm:prSet presAssocID="{B81ECF7A-AB15-4247-8805-0E99BB1FA224}" presName="sibTrans" presStyleCnt="0"/>
      <dgm:spPr/>
    </dgm:pt>
    <dgm:pt modelId="{0BAE2557-AB6A-4B47-BC35-3E73731FFB4C}" type="pres">
      <dgm:prSet presAssocID="{467F9CE2-62C5-43C9-BC35-250661CA16F4}" presName="compNode" presStyleCnt="0"/>
      <dgm:spPr/>
    </dgm:pt>
    <dgm:pt modelId="{F6131CCE-7FC2-4B62-87C0-0EF365101FAD}" type="pres">
      <dgm:prSet presAssocID="{467F9CE2-62C5-43C9-BC35-250661CA16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dioactive"/>
        </a:ext>
      </dgm:extLst>
    </dgm:pt>
    <dgm:pt modelId="{4090EA07-A7DE-4CD5-96AD-20ACB3A21E10}" type="pres">
      <dgm:prSet presAssocID="{467F9CE2-62C5-43C9-BC35-250661CA16F4}" presName="spaceRect" presStyleCnt="0"/>
      <dgm:spPr/>
    </dgm:pt>
    <dgm:pt modelId="{AE64D981-5A29-4990-B791-17F45E3E5807}" type="pres">
      <dgm:prSet presAssocID="{467F9CE2-62C5-43C9-BC35-250661CA16F4}" presName="textRect" presStyleLbl="revTx" presStyleIdx="2" presStyleCnt="3">
        <dgm:presLayoutVars>
          <dgm:chMax val="1"/>
          <dgm:chPref val="1"/>
        </dgm:presLayoutVars>
      </dgm:prSet>
      <dgm:spPr/>
    </dgm:pt>
  </dgm:ptLst>
  <dgm:cxnLst>
    <dgm:cxn modelId="{BA9E540D-7075-4063-BBFF-EBD13D3C41C0}" srcId="{9BEF18E5-476E-4D47-8883-B655E15BB03B}" destId="{48AD3375-3FC8-482B-9A9C-5A633371D87C}" srcOrd="1" destOrd="0" parTransId="{020666E1-0B19-4DEE-B35C-B8DF3E961EAE}" sibTransId="{B81ECF7A-AB15-4247-8805-0E99BB1FA224}"/>
    <dgm:cxn modelId="{1C728B19-EB47-478D-B00A-FED6ED7FC1FF}" srcId="{9BEF18E5-476E-4D47-8883-B655E15BB03B}" destId="{E66C64DA-6F00-4E17-A770-889709B015AA}" srcOrd="0" destOrd="0" parTransId="{EFDC5C3D-7D5B-42B2-80D6-9203974B66CD}" sibTransId="{D7D5568D-C825-4EAF-97E7-7B1661DA15F6}"/>
    <dgm:cxn modelId="{39398321-606A-4019-BFB2-1E8B8FE1B138}" type="presOf" srcId="{48AD3375-3FC8-482B-9A9C-5A633371D87C}" destId="{13C78123-557E-4938-BB0F-85B9FECFDE2C}" srcOrd="0" destOrd="0" presId="urn:microsoft.com/office/officeart/2018/2/layout/IconLabelList"/>
    <dgm:cxn modelId="{1CE8E13F-00D3-499C-AA1B-C27B0D60D52E}" type="presOf" srcId="{E66C64DA-6F00-4E17-A770-889709B015AA}" destId="{A506FF67-0A64-4AEA-AD87-69875CE77168}" srcOrd="0" destOrd="0" presId="urn:microsoft.com/office/officeart/2018/2/layout/IconLabelList"/>
    <dgm:cxn modelId="{E02420B7-10B6-4C79-A224-E7F7E628C0F5}" srcId="{9BEF18E5-476E-4D47-8883-B655E15BB03B}" destId="{467F9CE2-62C5-43C9-BC35-250661CA16F4}" srcOrd="2" destOrd="0" parTransId="{E472EA31-A671-4CA4-94A2-1217DEE1E065}" sibTransId="{B78437C8-44DA-4360-A822-F04325C04EDD}"/>
    <dgm:cxn modelId="{F757B3E7-7BAE-4AB4-A4C0-5A3676E3DFEB}" type="presOf" srcId="{467F9CE2-62C5-43C9-BC35-250661CA16F4}" destId="{AE64D981-5A29-4990-B791-17F45E3E5807}" srcOrd="0" destOrd="0" presId="urn:microsoft.com/office/officeart/2018/2/layout/IconLabelList"/>
    <dgm:cxn modelId="{72A20CF9-2A5E-4AA6-88A1-F9F690E32874}" type="presOf" srcId="{9BEF18E5-476E-4D47-8883-B655E15BB03B}" destId="{E9653DA3-1252-454D-89D1-57C1E2157703}" srcOrd="0" destOrd="0" presId="urn:microsoft.com/office/officeart/2018/2/layout/IconLabelList"/>
    <dgm:cxn modelId="{6309B595-ABCE-4A73-9E55-BDD5BCEDAA03}" type="presParOf" srcId="{E9653DA3-1252-454D-89D1-57C1E2157703}" destId="{50B15A67-60A5-4162-A7C2-3C0F3AAB7125}" srcOrd="0" destOrd="0" presId="urn:microsoft.com/office/officeart/2018/2/layout/IconLabelList"/>
    <dgm:cxn modelId="{4E9108F9-AB0A-464B-BE8D-6DEC8B44E943}" type="presParOf" srcId="{50B15A67-60A5-4162-A7C2-3C0F3AAB7125}" destId="{3FD71DF0-8179-4989-8C17-23D21B63A75C}" srcOrd="0" destOrd="0" presId="urn:microsoft.com/office/officeart/2018/2/layout/IconLabelList"/>
    <dgm:cxn modelId="{608316E9-6B2D-4B6D-95EA-0E3B3F20A7C5}" type="presParOf" srcId="{50B15A67-60A5-4162-A7C2-3C0F3AAB7125}" destId="{EBC8591C-29D8-4329-9624-99A4FA2CBE25}" srcOrd="1" destOrd="0" presId="urn:microsoft.com/office/officeart/2018/2/layout/IconLabelList"/>
    <dgm:cxn modelId="{31CC67BC-F82F-46C0-AC41-FB11DC3F51BF}" type="presParOf" srcId="{50B15A67-60A5-4162-A7C2-3C0F3AAB7125}" destId="{A506FF67-0A64-4AEA-AD87-69875CE77168}" srcOrd="2" destOrd="0" presId="urn:microsoft.com/office/officeart/2018/2/layout/IconLabelList"/>
    <dgm:cxn modelId="{542E4B4E-6235-44DE-9310-4F3E77DD4AB7}" type="presParOf" srcId="{E9653DA3-1252-454D-89D1-57C1E2157703}" destId="{061EE0B7-A096-4503-924B-E6E5118C9ACD}" srcOrd="1" destOrd="0" presId="urn:microsoft.com/office/officeart/2018/2/layout/IconLabelList"/>
    <dgm:cxn modelId="{9148FBF1-A2DE-4445-BCA5-8BD8E5D9C1A5}" type="presParOf" srcId="{E9653DA3-1252-454D-89D1-57C1E2157703}" destId="{96D710DB-66E5-43F3-95DB-C93A4D5E8FE1}" srcOrd="2" destOrd="0" presId="urn:microsoft.com/office/officeart/2018/2/layout/IconLabelList"/>
    <dgm:cxn modelId="{BAE45CB4-4FF9-43A4-A21F-387956B123A2}" type="presParOf" srcId="{96D710DB-66E5-43F3-95DB-C93A4D5E8FE1}" destId="{7AF63835-959E-46BE-95FF-86B8E66E1350}" srcOrd="0" destOrd="0" presId="urn:microsoft.com/office/officeart/2018/2/layout/IconLabelList"/>
    <dgm:cxn modelId="{50BC2045-2DE5-4BCA-BDB5-6FFCD4972D98}" type="presParOf" srcId="{96D710DB-66E5-43F3-95DB-C93A4D5E8FE1}" destId="{ADFFE381-6A2D-4A43-B66B-AB436A2C0444}" srcOrd="1" destOrd="0" presId="urn:microsoft.com/office/officeart/2018/2/layout/IconLabelList"/>
    <dgm:cxn modelId="{84F9847A-1F79-4853-A329-D34A9FE45CD2}" type="presParOf" srcId="{96D710DB-66E5-43F3-95DB-C93A4D5E8FE1}" destId="{13C78123-557E-4938-BB0F-85B9FECFDE2C}" srcOrd="2" destOrd="0" presId="urn:microsoft.com/office/officeart/2018/2/layout/IconLabelList"/>
    <dgm:cxn modelId="{67D9924C-8BAC-473F-B873-C4F31C35DEFF}" type="presParOf" srcId="{E9653DA3-1252-454D-89D1-57C1E2157703}" destId="{9CAC190D-ABB6-4065-B824-9F1B5BF18F4A}" srcOrd="3" destOrd="0" presId="urn:microsoft.com/office/officeart/2018/2/layout/IconLabelList"/>
    <dgm:cxn modelId="{1BC8FD00-A186-4551-BD96-8D0739BDAC33}" type="presParOf" srcId="{E9653DA3-1252-454D-89D1-57C1E2157703}" destId="{0BAE2557-AB6A-4B47-BC35-3E73731FFB4C}" srcOrd="4" destOrd="0" presId="urn:microsoft.com/office/officeart/2018/2/layout/IconLabelList"/>
    <dgm:cxn modelId="{EFD6EF92-2FBF-4BBB-963A-6E2C1B97EF82}" type="presParOf" srcId="{0BAE2557-AB6A-4B47-BC35-3E73731FFB4C}" destId="{F6131CCE-7FC2-4B62-87C0-0EF365101FAD}" srcOrd="0" destOrd="0" presId="urn:microsoft.com/office/officeart/2018/2/layout/IconLabelList"/>
    <dgm:cxn modelId="{08CDFAB8-962F-4F63-B042-5FB6189E6AC3}" type="presParOf" srcId="{0BAE2557-AB6A-4B47-BC35-3E73731FFB4C}" destId="{4090EA07-A7DE-4CD5-96AD-20ACB3A21E10}" srcOrd="1" destOrd="0" presId="urn:microsoft.com/office/officeart/2018/2/layout/IconLabelList"/>
    <dgm:cxn modelId="{598C38FF-5F7F-4CDD-998C-C7E5F100DABC}" type="presParOf" srcId="{0BAE2557-AB6A-4B47-BC35-3E73731FFB4C}" destId="{AE64D981-5A29-4990-B791-17F45E3E580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32394E-001B-48E6-B3D4-8E4F8CBA91D0}"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E9B728BA-B4AD-42D5-8F72-29534E0F2828}">
      <dgm:prSet/>
      <dgm:spPr/>
      <dgm:t>
        <a:bodyPr/>
        <a:lstStyle/>
        <a:p>
          <a:pPr>
            <a:lnSpc>
              <a:spcPct val="100000"/>
            </a:lnSpc>
          </a:pPr>
          <a:r>
            <a:rPr lang="en-US" dirty="0"/>
            <a:t>An asset-based or asset-initiated risk analysis starts with inventorying all organizational assets. </a:t>
          </a:r>
        </a:p>
      </dgm:t>
    </dgm:pt>
    <dgm:pt modelId="{A1D7B20F-F74C-4AD3-9FAF-AD93BAB93834}" type="parTrans" cxnId="{71E66488-948B-47DC-AAE6-CCF8F058BBA2}">
      <dgm:prSet/>
      <dgm:spPr/>
      <dgm:t>
        <a:bodyPr/>
        <a:lstStyle/>
        <a:p>
          <a:endParaRPr lang="en-US"/>
        </a:p>
      </dgm:t>
    </dgm:pt>
    <dgm:pt modelId="{6AAD0215-F815-4386-B16C-1C04ABF3E112}" type="sibTrans" cxnId="{71E66488-948B-47DC-AAE6-CCF8F058BBA2}">
      <dgm:prSet/>
      <dgm:spPr/>
      <dgm:t>
        <a:bodyPr/>
        <a:lstStyle/>
        <a:p>
          <a:pPr>
            <a:lnSpc>
              <a:spcPct val="100000"/>
            </a:lnSpc>
          </a:pPr>
          <a:endParaRPr lang="en-US"/>
        </a:p>
      </dgm:t>
    </dgm:pt>
    <dgm:pt modelId="{63A18171-78C9-465B-8701-EE695389CDC7}">
      <dgm:prSet/>
      <dgm:spPr/>
      <dgm:t>
        <a:bodyPr/>
        <a:lstStyle/>
        <a:p>
          <a:pPr>
            <a:lnSpc>
              <a:spcPct val="100000"/>
            </a:lnSpc>
          </a:pPr>
          <a:r>
            <a:rPr lang="en-US"/>
            <a:t>Once that inventory is complete, a valuation needs to be assigned to each asset.</a:t>
          </a:r>
        </a:p>
      </dgm:t>
    </dgm:pt>
    <dgm:pt modelId="{DAE6F78A-8F21-4D5F-98C7-7C3F54DCF817}" type="parTrans" cxnId="{1E777A08-5D00-4BBA-8E0B-270F4912BC9B}">
      <dgm:prSet/>
      <dgm:spPr/>
      <dgm:t>
        <a:bodyPr/>
        <a:lstStyle/>
        <a:p>
          <a:endParaRPr lang="en-US"/>
        </a:p>
      </dgm:t>
    </dgm:pt>
    <dgm:pt modelId="{5FB9C864-0177-4C03-98E6-91BED8E1FF3A}" type="sibTrans" cxnId="{1E777A08-5D00-4BBA-8E0B-270F4912BC9B}">
      <dgm:prSet/>
      <dgm:spPr/>
      <dgm:t>
        <a:bodyPr/>
        <a:lstStyle/>
        <a:p>
          <a:pPr>
            <a:lnSpc>
              <a:spcPct val="100000"/>
            </a:lnSpc>
          </a:pPr>
          <a:endParaRPr lang="en-US"/>
        </a:p>
      </dgm:t>
    </dgm:pt>
    <dgm:pt modelId="{E45F3F24-8400-464A-9AD4-51396F25D528}">
      <dgm:prSet/>
      <dgm:spPr/>
      <dgm:t>
        <a:bodyPr/>
        <a:lstStyle/>
        <a:p>
          <a:pPr>
            <a:lnSpc>
              <a:spcPct val="100000"/>
            </a:lnSpc>
          </a:pPr>
          <a:r>
            <a:rPr lang="en-US"/>
            <a:t>The evaluation or appraisal of each asset helps establish its importance or criticality to the business operations. </a:t>
          </a:r>
        </a:p>
      </dgm:t>
    </dgm:pt>
    <dgm:pt modelId="{1195C59B-70B2-49C8-9E76-DEA77575AA2D}" type="parTrans" cxnId="{91F1F345-4F15-4B02-A968-F8B0B2A7D9E8}">
      <dgm:prSet/>
      <dgm:spPr/>
      <dgm:t>
        <a:bodyPr/>
        <a:lstStyle/>
        <a:p>
          <a:endParaRPr lang="en-US"/>
        </a:p>
      </dgm:t>
    </dgm:pt>
    <dgm:pt modelId="{490540A1-FF26-4EA3-BCE2-6227B0AF76E4}" type="sibTrans" cxnId="{91F1F345-4F15-4B02-A968-F8B0B2A7D9E8}">
      <dgm:prSet/>
      <dgm:spPr/>
      <dgm:t>
        <a:bodyPr/>
        <a:lstStyle/>
        <a:p>
          <a:pPr>
            <a:lnSpc>
              <a:spcPct val="100000"/>
            </a:lnSpc>
          </a:pPr>
          <a:endParaRPr lang="en-US"/>
        </a:p>
      </dgm:t>
    </dgm:pt>
    <dgm:pt modelId="{19667A69-DBFB-4A2D-8242-1C6388F61A5C}">
      <dgm:prSet/>
      <dgm:spPr/>
      <dgm:t>
        <a:bodyPr/>
        <a:lstStyle/>
        <a:p>
          <a:pPr>
            <a:lnSpc>
              <a:spcPct val="100000"/>
            </a:lnSpc>
          </a:pPr>
          <a:r>
            <a:rPr lang="en-US"/>
            <a:t>The goal of asset valuation is to assign to an asset a specific dollar value that encompasses tangible costs as well as intangible ones. </a:t>
          </a:r>
          <a:br>
            <a:rPr lang="en-US"/>
          </a:br>
          <a:endParaRPr lang="en-US"/>
        </a:p>
      </dgm:t>
    </dgm:pt>
    <dgm:pt modelId="{5D9C20D4-6575-44BE-AA77-B0F23DC8A681}" type="parTrans" cxnId="{E87620D8-8650-4785-9E04-01921972ACEF}">
      <dgm:prSet/>
      <dgm:spPr/>
      <dgm:t>
        <a:bodyPr/>
        <a:lstStyle/>
        <a:p>
          <a:endParaRPr lang="en-US"/>
        </a:p>
      </dgm:t>
    </dgm:pt>
    <dgm:pt modelId="{3DD65169-BBE7-4BAA-A2A5-421246645A7D}" type="sibTrans" cxnId="{E87620D8-8650-4785-9E04-01921972ACEF}">
      <dgm:prSet/>
      <dgm:spPr/>
      <dgm:t>
        <a:bodyPr/>
        <a:lstStyle/>
        <a:p>
          <a:endParaRPr lang="en-US"/>
        </a:p>
      </dgm:t>
    </dgm:pt>
    <dgm:pt modelId="{2DF9AE84-FD87-43C9-AABB-6F0BBB2AC8E5}" type="pres">
      <dgm:prSet presAssocID="{A032394E-001B-48E6-B3D4-8E4F8CBA91D0}" presName="root" presStyleCnt="0">
        <dgm:presLayoutVars>
          <dgm:dir/>
          <dgm:resizeHandles val="exact"/>
        </dgm:presLayoutVars>
      </dgm:prSet>
      <dgm:spPr/>
    </dgm:pt>
    <dgm:pt modelId="{B6CBE47A-FBB1-4D90-9074-F6BE27A8624B}" type="pres">
      <dgm:prSet presAssocID="{A032394E-001B-48E6-B3D4-8E4F8CBA91D0}" presName="container" presStyleCnt="0">
        <dgm:presLayoutVars>
          <dgm:dir/>
          <dgm:resizeHandles val="exact"/>
        </dgm:presLayoutVars>
      </dgm:prSet>
      <dgm:spPr/>
    </dgm:pt>
    <dgm:pt modelId="{9720439C-2F2D-447C-AA44-C187BEB9CA1A}" type="pres">
      <dgm:prSet presAssocID="{E9B728BA-B4AD-42D5-8F72-29534E0F2828}" presName="compNode" presStyleCnt="0"/>
      <dgm:spPr/>
    </dgm:pt>
    <dgm:pt modelId="{DF197C1B-623D-423C-927E-57B9C7B286C2}" type="pres">
      <dgm:prSet presAssocID="{E9B728BA-B4AD-42D5-8F72-29534E0F2828}" presName="iconBgRect" presStyleLbl="bgShp" presStyleIdx="0" presStyleCnt="4"/>
      <dgm:spPr/>
    </dgm:pt>
    <dgm:pt modelId="{D6FE1215-A996-4602-874C-60C0C67A6C74}" type="pres">
      <dgm:prSet presAssocID="{E9B728BA-B4AD-42D5-8F72-29534E0F28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A3388A64-6C25-4CF4-B783-77E2DD54015B}" type="pres">
      <dgm:prSet presAssocID="{E9B728BA-B4AD-42D5-8F72-29534E0F2828}" presName="spaceRect" presStyleCnt="0"/>
      <dgm:spPr/>
    </dgm:pt>
    <dgm:pt modelId="{9CE7FAFD-F52A-48B1-837F-9DF2D9E0FD37}" type="pres">
      <dgm:prSet presAssocID="{E9B728BA-B4AD-42D5-8F72-29534E0F2828}" presName="textRect" presStyleLbl="revTx" presStyleIdx="0" presStyleCnt="4">
        <dgm:presLayoutVars>
          <dgm:chMax val="1"/>
          <dgm:chPref val="1"/>
        </dgm:presLayoutVars>
      </dgm:prSet>
      <dgm:spPr/>
    </dgm:pt>
    <dgm:pt modelId="{7C1FAB26-222C-4E59-BA16-A34AE0AEDDFA}" type="pres">
      <dgm:prSet presAssocID="{6AAD0215-F815-4386-B16C-1C04ABF3E112}" presName="sibTrans" presStyleLbl="sibTrans2D1" presStyleIdx="0" presStyleCnt="0"/>
      <dgm:spPr/>
    </dgm:pt>
    <dgm:pt modelId="{419B3470-3AF9-4071-85EA-6633DF2472BA}" type="pres">
      <dgm:prSet presAssocID="{63A18171-78C9-465B-8701-EE695389CDC7}" presName="compNode" presStyleCnt="0"/>
      <dgm:spPr/>
    </dgm:pt>
    <dgm:pt modelId="{171EB9B7-65D6-4C20-A449-011EE9E40A49}" type="pres">
      <dgm:prSet presAssocID="{63A18171-78C9-465B-8701-EE695389CDC7}" presName="iconBgRect" presStyleLbl="bgShp" presStyleIdx="1" presStyleCnt="4"/>
      <dgm:spPr/>
    </dgm:pt>
    <dgm:pt modelId="{5085FF87-ABB9-49D5-8537-A330EA83507B}" type="pres">
      <dgm:prSet presAssocID="{63A18171-78C9-465B-8701-EE695389CDC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x trolley"/>
        </a:ext>
      </dgm:extLst>
    </dgm:pt>
    <dgm:pt modelId="{06001155-E3B1-49EC-B2D9-DF982C8E0D05}" type="pres">
      <dgm:prSet presAssocID="{63A18171-78C9-465B-8701-EE695389CDC7}" presName="spaceRect" presStyleCnt="0"/>
      <dgm:spPr/>
    </dgm:pt>
    <dgm:pt modelId="{DF8B15A1-41EB-4241-8475-39BF9B0E3D3E}" type="pres">
      <dgm:prSet presAssocID="{63A18171-78C9-465B-8701-EE695389CDC7}" presName="textRect" presStyleLbl="revTx" presStyleIdx="1" presStyleCnt="4">
        <dgm:presLayoutVars>
          <dgm:chMax val="1"/>
          <dgm:chPref val="1"/>
        </dgm:presLayoutVars>
      </dgm:prSet>
      <dgm:spPr/>
    </dgm:pt>
    <dgm:pt modelId="{2BA93F13-95C6-4EDE-8056-30D9C32591DA}" type="pres">
      <dgm:prSet presAssocID="{5FB9C864-0177-4C03-98E6-91BED8E1FF3A}" presName="sibTrans" presStyleLbl="sibTrans2D1" presStyleIdx="0" presStyleCnt="0"/>
      <dgm:spPr/>
    </dgm:pt>
    <dgm:pt modelId="{9176A846-C6E7-4ADB-B85C-8581D27A8AF3}" type="pres">
      <dgm:prSet presAssocID="{E45F3F24-8400-464A-9AD4-51396F25D528}" presName="compNode" presStyleCnt="0"/>
      <dgm:spPr/>
    </dgm:pt>
    <dgm:pt modelId="{0B531362-3988-430F-977F-3CF09F7553F7}" type="pres">
      <dgm:prSet presAssocID="{E45F3F24-8400-464A-9AD4-51396F25D528}" presName="iconBgRect" presStyleLbl="bgShp" presStyleIdx="2" presStyleCnt="4"/>
      <dgm:spPr/>
    </dgm:pt>
    <dgm:pt modelId="{A8476EF6-B377-46A2-BBE5-0BE2A9B5B367}" type="pres">
      <dgm:prSet presAssocID="{E45F3F24-8400-464A-9AD4-51396F25D5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156D86-AD69-4393-AF43-972C82A768C4}" type="pres">
      <dgm:prSet presAssocID="{E45F3F24-8400-464A-9AD4-51396F25D528}" presName="spaceRect" presStyleCnt="0"/>
      <dgm:spPr/>
    </dgm:pt>
    <dgm:pt modelId="{2F3CA063-347C-4B41-9C79-2F775352E4FF}" type="pres">
      <dgm:prSet presAssocID="{E45F3F24-8400-464A-9AD4-51396F25D528}" presName="textRect" presStyleLbl="revTx" presStyleIdx="2" presStyleCnt="4">
        <dgm:presLayoutVars>
          <dgm:chMax val="1"/>
          <dgm:chPref val="1"/>
        </dgm:presLayoutVars>
      </dgm:prSet>
      <dgm:spPr/>
    </dgm:pt>
    <dgm:pt modelId="{86D82A90-4573-40E6-B1D4-B0A6746ECB6A}" type="pres">
      <dgm:prSet presAssocID="{490540A1-FF26-4EA3-BCE2-6227B0AF76E4}" presName="sibTrans" presStyleLbl="sibTrans2D1" presStyleIdx="0" presStyleCnt="0"/>
      <dgm:spPr/>
    </dgm:pt>
    <dgm:pt modelId="{1451F94F-F07B-48D6-A42C-715FB83F0372}" type="pres">
      <dgm:prSet presAssocID="{19667A69-DBFB-4A2D-8242-1C6388F61A5C}" presName="compNode" presStyleCnt="0"/>
      <dgm:spPr/>
    </dgm:pt>
    <dgm:pt modelId="{F04F7103-3289-4004-A073-D295458FD3BD}" type="pres">
      <dgm:prSet presAssocID="{19667A69-DBFB-4A2D-8242-1C6388F61A5C}" presName="iconBgRect" presStyleLbl="bgShp" presStyleIdx="3" presStyleCnt="4"/>
      <dgm:spPr/>
    </dgm:pt>
    <dgm:pt modelId="{5DE4A609-2C5F-4E7A-9814-08EDE20073BC}" type="pres">
      <dgm:prSet presAssocID="{19667A69-DBFB-4A2D-8242-1C6388F61A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973BA9DB-705F-452E-A356-BD0354D8D354}" type="pres">
      <dgm:prSet presAssocID="{19667A69-DBFB-4A2D-8242-1C6388F61A5C}" presName="spaceRect" presStyleCnt="0"/>
      <dgm:spPr/>
    </dgm:pt>
    <dgm:pt modelId="{2FDB91E6-B758-4823-8CEB-96FDE80CE195}" type="pres">
      <dgm:prSet presAssocID="{19667A69-DBFB-4A2D-8242-1C6388F61A5C}" presName="textRect" presStyleLbl="revTx" presStyleIdx="3" presStyleCnt="4">
        <dgm:presLayoutVars>
          <dgm:chMax val="1"/>
          <dgm:chPref val="1"/>
        </dgm:presLayoutVars>
      </dgm:prSet>
      <dgm:spPr/>
    </dgm:pt>
  </dgm:ptLst>
  <dgm:cxnLst>
    <dgm:cxn modelId="{1E777A08-5D00-4BBA-8E0B-270F4912BC9B}" srcId="{A032394E-001B-48E6-B3D4-8E4F8CBA91D0}" destId="{63A18171-78C9-465B-8701-EE695389CDC7}" srcOrd="1" destOrd="0" parTransId="{DAE6F78A-8F21-4D5F-98C7-7C3F54DCF817}" sibTransId="{5FB9C864-0177-4C03-98E6-91BED8E1FF3A}"/>
    <dgm:cxn modelId="{91F1F345-4F15-4B02-A968-F8B0B2A7D9E8}" srcId="{A032394E-001B-48E6-B3D4-8E4F8CBA91D0}" destId="{E45F3F24-8400-464A-9AD4-51396F25D528}" srcOrd="2" destOrd="0" parTransId="{1195C59B-70B2-49C8-9E76-DEA77575AA2D}" sibTransId="{490540A1-FF26-4EA3-BCE2-6227B0AF76E4}"/>
    <dgm:cxn modelId="{C4C59746-CC2A-B446-9611-9817440AFD99}" type="presOf" srcId="{490540A1-FF26-4EA3-BCE2-6227B0AF76E4}" destId="{86D82A90-4573-40E6-B1D4-B0A6746ECB6A}" srcOrd="0" destOrd="0" presId="urn:microsoft.com/office/officeart/2018/2/layout/IconCircleList"/>
    <dgm:cxn modelId="{96BC9376-1E0C-7244-B6A3-5B38B8A39234}" type="presOf" srcId="{A032394E-001B-48E6-B3D4-8E4F8CBA91D0}" destId="{2DF9AE84-FD87-43C9-AABB-6F0BBB2AC8E5}" srcOrd="0" destOrd="0" presId="urn:microsoft.com/office/officeart/2018/2/layout/IconCircleList"/>
    <dgm:cxn modelId="{E5997382-B28B-EF4E-9201-B3E8848F8613}" type="presOf" srcId="{19667A69-DBFB-4A2D-8242-1C6388F61A5C}" destId="{2FDB91E6-B758-4823-8CEB-96FDE80CE195}" srcOrd="0" destOrd="0" presId="urn:microsoft.com/office/officeart/2018/2/layout/IconCircleList"/>
    <dgm:cxn modelId="{71E66488-948B-47DC-AAE6-CCF8F058BBA2}" srcId="{A032394E-001B-48E6-B3D4-8E4F8CBA91D0}" destId="{E9B728BA-B4AD-42D5-8F72-29534E0F2828}" srcOrd="0" destOrd="0" parTransId="{A1D7B20F-F74C-4AD3-9FAF-AD93BAB93834}" sibTransId="{6AAD0215-F815-4386-B16C-1C04ABF3E112}"/>
    <dgm:cxn modelId="{C8721B8B-FEBA-264B-8A90-B62F74BA1935}" type="presOf" srcId="{6AAD0215-F815-4386-B16C-1C04ABF3E112}" destId="{7C1FAB26-222C-4E59-BA16-A34AE0AEDDFA}" srcOrd="0" destOrd="0" presId="urn:microsoft.com/office/officeart/2018/2/layout/IconCircleList"/>
    <dgm:cxn modelId="{48523899-3CB0-8743-A8DE-F51B3210EE5A}" type="presOf" srcId="{E45F3F24-8400-464A-9AD4-51396F25D528}" destId="{2F3CA063-347C-4B41-9C79-2F775352E4FF}" srcOrd="0" destOrd="0" presId="urn:microsoft.com/office/officeart/2018/2/layout/IconCircleList"/>
    <dgm:cxn modelId="{8D1DC5B1-FA19-8840-BAAE-99E6E0350DF3}" type="presOf" srcId="{E9B728BA-B4AD-42D5-8F72-29534E0F2828}" destId="{9CE7FAFD-F52A-48B1-837F-9DF2D9E0FD37}" srcOrd="0" destOrd="0" presId="urn:microsoft.com/office/officeart/2018/2/layout/IconCircleList"/>
    <dgm:cxn modelId="{E87620D8-8650-4785-9E04-01921972ACEF}" srcId="{A032394E-001B-48E6-B3D4-8E4F8CBA91D0}" destId="{19667A69-DBFB-4A2D-8242-1C6388F61A5C}" srcOrd="3" destOrd="0" parTransId="{5D9C20D4-6575-44BE-AA77-B0F23DC8A681}" sibTransId="{3DD65169-BBE7-4BAA-A2A5-421246645A7D}"/>
    <dgm:cxn modelId="{73A97DDC-4AD7-5F4C-94C6-8DE51EFE685D}" type="presOf" srcId="{63A18171-78C9-465B-8701-EE695389CDC7}" destId="{DF8B15A1-41EB-4241-8475-39BF9B0E3D3E}" srcOrd="0" destOrd="0" presId="urn:microsoft.com/office/officeart/2018/2/layout/IconCircleList"/>
    <dgm:cxn modelId="{9F471AFE-243E-FD4E-A8E4-A4DD0470662A}" type="presOf" srcId="{5FB9C864-0177-4C03-98E6-91BED8E1FF3A}" destId="{2BA93F13-95C6-4EDE-8056-30D9C32591DA}" srcOrd="0" destOrd="0" presId="urn:microsoft.com/office/officeart/2018/2/layout/IconCircleList"/>
    <dgm:cxn modelId="{AC4A146D-6D2F-EC45-93F4-A61D4BD3C0A8}" type="presParOf" srcId="{2DF9AE84-FD87-43C9-AABB-6F0BBB2AC8E5}" destId="{B6CBE47A-FBB1-4D90-9074-F6BE27A8624B}" srcOrd="0" destOrd="0" presId="urn:microsoft.com/office/officeart/2018/2/layout/IconCircleList"/>
    <dgm:cxn modelId="{652A9AD9-546E-1448-925B-D6124E52F180}" type="presParOf" srcId="{B6CBE47A-FBB1-4D90-9074-F6BE27A8624B}" destId="{9720439C-2F2D-447C-AA44-C187BEB9CA1A}" srcOrd="0" destOrd="0" presId="urn:microsoft.com/office/officeart/2018/2/layout/IconCircleList"/>
    <dgm:cxn modelId="{BBCCD5FA-88D2-0447-8EFC-6F49969FEB80}" type="presParOf" srcId="{9720439C-2F2D-447C-AA44-C187BEB9CA1A}" destId="{DF197C1B-623D-423C-927E-57B9C7B286C2}" srcOrd="0" destOrd="0" presId="urn:microsoft.com/office/officeart/2018/2/layout/IconCircleList"/>
    <dgm:cxn modelId="{D116A50E-2DCF-1E4F-A0CC-3526C24F6EF1}" type="presParOf" srcId="{9720439C-2F2D-447C-AA44-C187BEB9CA1A}" destId="{D6FE1215-A996-4602-874C-60C0C67A6C74}" srcOrd="1" destOrd="0" presId="urn:microsoft.com/office/officeart/2018/2/layout/IconCircleList"/>
    <dgm:cxn modelId="{75CAFA1F-2BB5-3145-8448-D44BBF7B48B8}" type="presParOf" srcId="{9720439C-2F2D-447C-AA44-C187BEB9CA1A}" destId="{A3388A64-6C25-4CF4-B783-77E2DD54015B}" srcOrd="2" destOrd="0" presId="urn:microsoft.com/office/officeart/2018/2/layout/IconCircleList"/>
    <dgm:cxn modelId="{3D64F828-F6F1-964D-935C-B5A4E83054D8}" type="presParOf" srcId="{9720439C-2F2D-447C-AA44-C187BEB9CA1A}" destId="{9CE7FAFD-F52A-48B1-837F-9DF2D9E0FD37}" srcOrd="3" destOrd="0" presId="urn:microsoft.com/office/officeart/2018/2/layout/IconCircleList"/>
    <dgm:cxn modelId="{60D69D3C-40FA-1F44-9EE9-D00A01B509F3}" type="presParOf" srcId="{B6CBE47A-FBB1-4D90-9074-F6BE27A8624B}" destId="{7C1FAB26-222C-4E59-BA16-A34AE0AEDDFA}" srcOrd="1" destOrd="0" presId="urn:microsoft.com/office/officeart/2018/2/layout/IconCircleList"/>
    <dgm:cxn modelId="{2CA04BDA-6EC3-A048-AFFD-5D9821840BD7}" type="presParOf" srcId="{B6CBE47A-FBB1-4D90-9074-F6BE27A8624B}" destId="{419B3470-3AF9-4071-85EA-6633DF2472BA}" srcOrd="2" destOrd="0" presId="urn:microsoft.com/office/officeart/2018/2/layout/IconCircleList"/>
    <dgm:cxn modelId="{B73425D8-F9F5-E840-AC66-B10D4DE9C25B}" type="presParOf" srcId="{419B3470-3AF9-4071-85EA-6633DF2472BA}" destId="{171EB9B7-65D6-4C20-A449-011EE9E40A49}" srcOrd="0" destOrd="0" presId="urn:microsoft.com/office/officeart/2018/2/layout/IconCircleList"/>
    <dgm:cxn modelId="{F076C05C-8404-1B4B-8CD6-A5AAC65ADD32}" type="presParOf" srcId="{419B3470-3AF9-4071-85EA-6633DF2472BA}" destId="{5085FF87-ABB9-49D5-8537-A330EA83507B}" srcOrd="1" destOrd="0" presId="urn:microsoft.com/office/officeart/2018/2/layout/IconCircleList"/>
    <dgm:cxn modelId="{C0EF0EC0-6224-844F-B0E8-E8BE31FF5733}" type="presParOf" srcId="{419B3470-3AF9-4071-85EA-6633DF2472BA}" destId="{06001155-E3B1-49EC-B2D9-DF982C8E0D05}" srcOrd="2" destOrd="0" presId="urn:microsoft.com/office/officeart/2018/2/layout/IconCircleList"/>
    <dgm:cxn modelId="{229AA43F-0DD7-3F42-86C5-3CADB75AABAE}" type="presParOf" srcId="{419B3470-3AF9-4071-85EA-6633DF2472BA}" destId="{DF8B15A1-41EB-4241-8475-39BF9B0E3D3E}" srcOrd="3" destOrd="0" presId="urn:microsoft.com/office/officeart/2018/2/layout/IconCircleList"/>
    <dgm:cxn modelId="{2D22E400-30FF-1448-9470-DBE2EC8CFAB6}" type="presParOf" srcId="{B6CBE47A-FBB1-4D90-9074-F6BE27A8624B}" destId="{2BA93F13-95C6-4EDE-8056-30D9C32591DA}" srcOrd="3" destOrd="0" presId="urn:microsoft.com/office/officeart/2018/2/layout/IconCircleList"/>
    <dgm:cxn modelId="{82B264F5-8314-434A-BAAF-CDE90045C54B}" type="presParOf" srcId="{B6CBE47A-FBB1-4D90-9074-F6BE27A8624B}" destId="{9176A846-C6E7-4ADB-B85C-8581D27A8AF3}" srcOrd="4" destOrd="0" presId="urn:microsoft.com/office/officeart/2018/2/layout/IconCircleList"/>
    <dgm:cxn modelId="{9B03CCAD-8417-DA40-8216-62CB85408B72}" type="presParOf" srcId="{9176A846-C6E7-4ADB-B85C-8581D27A8AF3}" destId="{0B531362-3988-430F-977F-3CF09F7553F7}" srcOrd="0" destOrd="0" presId="urn:microsoft.com/office/officeart/2018/2/layout/IconCircleList"/>
    <dgm:cxn modelId="{BF5EFD0B-F79C-1A43-A31F-CB2E504850C0}" type="presParOf" srcId="{9176A846-C6E7-4ADB-B85C-8581D27A8AF3}" destId="{A8476EF6-B377-46A2-BBE5-0BE2A9B5B367}" srcOrd="1" destOrd="0" presId="urn:microsoft.com/office/officeart/2018/2/layout/IconCircleList"/>
    <dgm:cxn modelId="{0780379A-E103-2C47-8FAF-127FA268FD31}" type="presParOf" srcId="{9176A846-C6E7-4ADB-B85C-8581D27A8AF3}" destId="{EE156D86-AD69-4393-AF43-972C82A768C4}" srcOrd="2" destOrd="0" presId="urn:microsoft.com/office/officeart/2018/2/layout/IconCircleList"/>
    <dgm:cxn modelId="{0B68A303-2361-3646-9699-09F994DFB6DF}" type="presParOf" srcId="{9176A846-C6E7-4ADB-B85C-8581D27A8AF3}" destId="{2F3CA063-347C-4B41-9C79-2F775352E4FF}" srcOrd="3" destOrd="0" presId="urn:microsoft.com/office/officeart/2018/2/layout/IconCircleList"/>
    <dgm:cxn modelId="{D4B8C80F-91D8-0F47-945E-4CEEAF5C86A6}" type="presParOf" srcId="{B6CBE47A-FBB1-4D90-9074-F6BE27A8624B}" destId="{86D82A90-4573-40E6-B1D4-B0A6746ECB6A}" srcOrd="5" destOrd="0" presId="urn:microsoft.com/office/officeart/2018/2/layout/IconCircleList"/>
    <dgm:cxn modelId="{C20A545D-9FFC-0E4F-B2AD-FAEF57D8C207}" type="presParOf" srcId="{B6CBE47A-FBB1-4D90-9074-F6BE27A8624B}" destId="{1451F94F-F07B-48D6-A42C-715FB83F0372}" srcOrd="6" destOrd="0" presId="urn:microsoft.com/office/officeart/2018/2/layout/IconCircleList"/>
    <dgm:cxn modelId="{833C3814-87C2-734C-B5C6-1D8526D732FB}" type="presParOf" srcId="{1451F94F-F07B-48D6-A42C-715FB83F0372}" destId="{F04F7103-3289-4004-A073-D295458FD3BD}" srcOrd="0" destOrd="0" presId="urn:microsoft.com/office/officeart/2018/2/layout/IconCircleList"/>
    <dgm:cxn modelId="{99E9DE37-6896-4F48-83B1-AC7298DEBAA5}" type="presParOf" srcId="{1451F94F-F07B-48D6-A42C-715FB83F0372}" destId="{5DE4A609-2C5F-4E7A-9814-08EDE20073BC}" srcOrd="1" destOrd="0" presId="urn:microsoft.com/office/officeart/2018/2/layout/IconCircleList"/>
    <dgm:cxn modelId="{2062A68D-8551-B349-B654-59A400134DB1}" type="presParOf" srcId="{1451F94F-F07B-48D6-A42C-715FB83F0372}" destId="{973BA9DB-705F-452E-A356-BD0354D8D354}" srcOrd="2" destOrd="0" presId="urn:microsoft.com/office/officeart/2018/2/layout/IconCircleList"/>
    <dgm:cxn modelId="{5F9CBE11-2405-0244-BD3A-B83987770AE9}" type="presParOf" srcId="{1451F94F-F07B-48D6-A42C-715FB83F0372}" destId="{2FDB91E6-B758-4823-8CEB-96FDE80CE195}"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F91759-D046-4605-B77F-35D5F4735E7C}"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E50EACCC-AA2A-4473-A5DA-589C3D91B37C}">
      <dgm:prSet/>
      <dgm:spPr/>
      <dgm:t>
        <a:bodyPr/>
        <a:lstStyle/>
        <a:p>
          <a:r>
            <a:rPr lang="en-US"/>
            <a:t>Improperly assigning value to assets can result in failing to properly protect an asset or implementing financially infeasible safeguards. The following list includes tangible and intangible issues that contribute to the valuation of assets: </a:t>
          </a:r>
        </a:p>
      </dgm:t>
    </dgm:pt>
    <dgm:pt modelId="{5FB92246-D373-47EB-ADB5-F668B9DF043E}" type="parTrans" cxnId="{D42D000A-0F9F-433E-BD86-734AB0783E8A}">
      <dgm:prSet/>
      <dgm:spPr/>
      <dgm:t>
        <a:bodyPr/>
        <a:lstStyle/>
        <a:p>
          <a:endParaRPr lang="en-US"/>
        </a:p>
      </dgm:t>
    </dgm:pt>
    <dgm:pt modelId="{7A97D55D-0BF1-4378-A2C0-82D6B025AC32}" type="sibTrans" cxnId="{D42D000A-0F9F-433E-BD86-734AB0783E8A}">
      <dgm:prSet/>
      <dgm:spPr/>
      <dgm:t>
        <a:bodyPr/>
        <a:lstStyle/>
        <a:p>
          <a:endParaRPr lang="en-US"/>
        </a:p>
      </dgm:t>
    </dgm:pt>
    <dgm:pt modelId="{AD70796A-4584-4161-A509-1F1656FD31F4}">
      <dgm:prSet/>
      <dgm:spPr/>
      <dgm:t>
        <a:bodyPr/>
        <a:lstStyle/>
        <a:p>
          <a:r>
            <a:rPr lang="en-US"/>
            <a:t>Purchase cost</a:t>
          </a:r>
        </a:p>
      </dgm:t>
    </dgm:pt>
    <dgm:pt modelId="{5343025A-63A8-4727-B003-8C98E4E164E0}" type="parTrans" cxnId="{20300541-0D64-45D2-BD29-2F3E6BC3F43B}">
      <dgm:prSet/>
      <dgm:spPr/>
      <dgm:t>
        <a:bodyPr/>
        <a:lstStyle/>
        <a:p>
          <a:endParaRPr lang="en-US"/>
        </a:p>
      </dgm:t>
    </dgm:pt>
    <dgm:pt modelId="{01E17E28-2855-4926-97D1-8C78E5AFC982}" type="sibTrans" cxnId="{20300541-0D64-45D2-BD29-2F3E6BC3F43B}">
      <dgm:prSet/>
      <dgm:spPr/>
      <dgm:t>
        <a:bodyPr/>
        <a:lstStyle/>
        <a:p>
          <a:endParaRPr lang="en-US"/>
        </a:p>
      </dgm:t>
    </dgm:pt>
    <dgm:pt modelId="{08687FBA-63EC-4AA4-99EB-71747B3748D3}">
      <dgm:prSet/>
      <dgm:spPr/>
      <dgm:t>
        <a:bodyPr/>
        <a:lstStyle/>
        <a:p>
          <a:r>
            <a:rPr lang="en-US"/>
            <a:t>Development cost</a:t>
          </a:r>
        </a:p>
      </dgm:t>
    </dgm:pt>
    <dgm:pt modelId="{352A104E-CBA1-4A2E-87B7-E4DCE6154DA2}" type="parTrans" cxnId="{D900594A-9959-4B60-B205-64CE6CE6C8F8}">
      <dgm:prSet/>
      <dgm:spPr/>
      <dgm:t>
        <a:bodyPr/>
        <a:lstStyle/>
        <a:p>
          <a:endParaRPr lang="en-US"/>
        </a:p>
      </dgm:t>
    </dgm:pt>
    <dgm:pt modelId="{9D570699-1E65-4BF7-9475-65282629B3D0}" type="sibTrans" cxnId="{D900594A-9959-4B60-B205-64CE6CE6C8F8}">
      <dgm:prSet/>
      <dgm:spPr/>
      <dgm:t>
        <a:bodyPr/>
        <a:lstStyle/>
        <a:p>
          <a:endParaRPr lang="en-US"/>
        </a:p>
      </dgm:t>
    </dgm:pt>
    <dgm:pt modelId="{0423595C-36DF-41BE-9B21-E9E21614773B}">
      <dgm:prSet/>
      <dgm:spPr/>
      <dgm:t>
        <a:bodyPr/>
        <a:lstStyle/>
        <a:p>
          <a:r>
            <a:rPr lang="en-US"/>
            <a:t>Administrative or management cost Maintenance or upkeep cost</a:t>
          </a:r>
        </a:p>
      </dgm:t>
    </dgm:pt>
    <dgm:pt modelId="{FA1B4FFC-435F-4685-951F-2DB46EA99DB9}" type="parTrans" cxnId="{CFC0A6A0-EB31-491E-943D-8FD526C5AE3E}">
      <dgm:prSet/>
      <dgm:spPr/>
      <dgm:t>
        <a:bodyPr/>
        <a:lstStyle/>
        <a:p>
          <a:endParaRPr lang="en-US"/>
        </a:p>
      </dgm:t>
    </dgm:pt>
    <dgm:pt modelId="{D24A1879-7CCE-41A0-9AEB-A529231826A9}" type="sibTrans" cxnId="{CFC0A6A0-EB31-491E-943D-8FD526C5AE3E}">
      <dgm:prSet/>
      <dgm:spPr/>
      <dgm:t>
        <a:bodyPr/>
        <a:lstStyle/>
        <a:p>
          <a:endParaRPr lang="en-US"/>
        </a:p>
      </dgm:t>
    </dgm:pt>
    <dgm:pt modelId="{F794B4CF-5BD2-43CF-86F8-F6B3AFA02A05}">
      <dgm:prSet/>
      <dgm:spPr/>
      <dgm:t>
        <a:bodyPr/>
        <a:lstStyle/>
        <a:p>
          <a:r>
            <a:rPr lang="en-US"/>
            <a:t>Cost in acquiring asset</a:t>
          </a:r>
        </a:p>
      </dgm:t>
    </dgm:pt>
    <dgm:pt modelId="{470D253B-6CDB-491B-8230-6B5C0FDE2A0C}" type="parTrans" cxnId="{8BE6C231-0062-48FB-A835-2D72966C489D}">
      <dgm:prSet/>
      <dgm:spPr/>
      <dgm:t>
        <a:bodyPr/>
        <a:lstStyle/>
        <a:p>
          <a:endParaRPr lang="en-US"/>
        </a:p>
      </dgm:t>
    </dgm:pt>
    <dgm:pt modelId="{CF26EE10-FE76-4EFD-BE1C-F1848F338713}" type="sibTrans" cxnId="{8BE6C231-0062-48FB-A835-2D72966C489D}">
      <dgm:prSet/>
      <dgm:spPr/>
      <dgm:t>
        <a:bodyPr/>
        <a:lstStyle/>
        <a:p>
          <a:endParaRPr lang="en-US"/>
        </a:p>
      </dgm:t>
    </dgm:pt>
    <dgm:pt modelId="{8C132299-3C7B-4883-9EAA-649747F287FE}">
      <dgm:prSet/>
      <dgm:spPr/>
      <dgm:t>
        <a:bodyPr/>
        <a:lstStyle/>
        <a:p>
          <a:r>
            <a:rPr lang="en-US"/>
            <a:t>Cost to protect or sustain asset</a:t>
          </a:r>
        </a:p>
      </dgm:t>
    </dgm:pt>
    <dgm:pt modelId="{15954E52-77D2-4198-88CF-55BE9ABA6770}" type="parTrans" cxnId="{58ACC5FA-67A7-4549-B1F0-FD9B05608BA2}">
      <dgm:prSet/>
      <dgm:spPr/>
      <dgm:t>
        <a:bodyPr/>
        <a:lstStyle/>
        <a:p>
          <a:endParaRPr lang="en-US"/>
        </a:p>
      </dgm:t>
    </dgm:pt>
    <dgm:pt modelId="{C619E0CE-B2F1-4EA8-AFF1-BA1233C77731}" type="sibTrans" cxnId="{58ACC5FA-67A7-4549-B1F0-FD9B05608BA2}">
      <dgm:prSet/>
      <dgm:spPr/>
      <dgm:t>
        <a:bodyPr/>
        <a:lstStyle/>
        <a:p>
          <a:endParaRPr lang="en-US"/>
        </a:p>
      </dgm:t>
    </dgm:pt>
    <dgm:pt modelId="{B0DD5C7D-D513-48F8-9385-291856587AA0}">
      <dgm:prSet/>
      <dgm:spPr/>
      <dgm:t>
        <a:bodyPr/>
        <a:lstStyle/>
        <a:p>
          <a:r>
            <a:rPr lang="en-US"/>
            <a:t>Value to owners and users</a:t>
          </a:r>
          <a:br>
            <a:rPr lang="en-US"/>
          </a:br>
          <a:endParaRPr lang="en-US"/>
        </a:p>
      </dgm:t>
    </dgm:pt>
    <dgm:pt modelId="{7AC39742-8C60-42EA-9473-EA932C5CFA41}" type="parTrans" cxnId="{BEE81E2C-72F0-4840-B1F9-BC6C9B97C2F3}">
      <dgm:prSet/>
      <dgm:spPr/>
      <dgm:t>
        <a:bodyPr/>
        <a:lstStyle/>
        <a:p>
          <a:endParaRPr lang="en-US"/>
        </a:p>
      </dgm:t>
    </dgm:pt>
    <dgm:pt modelId="{2FF8FB91-10A0-4362-9975-355D22383C25}" type="sibTrans" cxnId="{BEE81E2C-72F0-4840-B1F9-BC6C9B97C2F3}">
      <dgm:prSet/>
      <dgm:spPr/>
      <dgm:t>
        <a:bodyPr/>
        <a:lstStyle/>
        <a:p>
          <a:endParaRPr lang="en-US"/>
        </a:p>
      </dgm:t>
    </dgm:pt>
    <dgm:pt modelId="{118721F6-4BB3-7745-AC94-90E01D214F9D}" type="pres">
      <dgm:prSet presAssocID="{FBF91759-D046-4605-B77F-35D5F4735E7C}" presName="vert0" presStyleCnt="0">
        <dgm:presLayoutVars>
          <dgm:dir/>
          <dgm:animOne val="branch"/>
          <dgm:animLvl val="lvl"/>
        </dgm:presLayoutVars>
      </dgm:prSet>
      <dgm:spPr/>
    </dgm:pt>
    <dgm:pt modelId="{D8A59126-8677-2F44-91A3-BF04E359621A}" type="pres">
      <dgm:prSet presAssocID="{E50EACCC-AA2A-4473-A5DA-589C3D91B37C}" presName="thickLine" presStyleLbl="alignNode1" presStyleIdx="0" presStyleCnt="7"/>
      <dgm:spPr/>
    </dgm:pt>
    <dgm:pt modelId="{BB84C36B-0F64-314E-870F-0ED9A4B6CD00}" type="pres">
      <dgm:prSet presAssocID="{E50EACCC-AA2A-4473-A5DA-589C3D91B37C}" presName="horz1" presStyleCnt="0"/>
      <dgm:spPr/>
    </dgm:pt>
    <dgm:pt modelId="{F0BD7A09-A842-5546-9484-59283284F06C}" type="pres">
      <dgm:prSet presAssocID="{E50EACCC-AA2A-4473-A5DA-589C3D91B37C}" presName="tx1" presStyleLbl="revTx" presStyleIdx="0" presStyleCnt="7"/>
      <dgm:spPr/>
    </dgm:pt>
    <dgm:pt modelId="{865E383C-3A40-A643-8F65-01B6E032297C}" type="pres">
      <dgm:prSet presAssocID="{E50EACCC-AA2A-4473-A5DA-589C3D91B37C}" presName="vert1" presStyleCnt="0"/>
      <dgm:spPr/>
    </dgm:pt>
    <dgm:pt modelId="{27DF1ACC-8905-9E4E-8673-EF380BB9EAD6}" type="pres">
      <dgm:prSet presAssocID="{AD70796A-4584-4161-A509-1F1656FD31F4}" presName="thickLine" presStyleLbl="alignNode1" presStyleIdx="1" presStyleCnt="7"/>
      <dgm:spPr/>
    </dgm:pt>
    <dgm:pt modelId="{B96F189B-D6F0-8C46-BF99-57E901F367D8}" type="pres">
      <dgm:prSet presAssocID="{AD70796A-4584-4161-A509-1F1656FD31F4}" presName="horz1" presStyleCnt="0"/>
      <dgm:spPr/>
    </dgm:pt>
    <dgm:pt modelId="{D5B41219-5772-2E43-81AE-CBBA9A6E821A}" type="pres">
      <dgm:prSet presAssocID="{AD70796A-4584-4161-A509-1F1656FD31F4}" presName="tx1" presStyleLbl="revTx" presStyleIdx="1" presStyleCnt="7"/>
      <dgm:spPr/>
    </dgm:pt>
    <dgm:pt modelId="{20ECDC4C-72C4-4B4D-BEA8-6062204E834A}" type="pres">
      <dgm:prSet presAssocID="{AD70796A-4584-4161-A509-1F1656FD31F4}" presName="vert1" presStyleCnt="0"/>
      <dgm:spPr/>
    </dgm:pt>
    <dgm:pt modelId="{77BAE085-7D0E-8F47-97CF-14A0D7069F05}" type="pres">
      <dgm:prSet presAssocID="{08687FBA-63EC-4AA4-99EB-71747B3748D3}" presName="thickLine" presStyleLbl="alignNode1" presStyleIdx="2" presStyleCnt="7"/>
      <dgm:spPr/>
    </dgm:pt>
    <dgm:pt modelId="{C98F6B05-E1AE-2347-A9CF-B324A5E390C0}" type="pres">
      <dgm:prSet presAssocID="{08687FBA-63EC-4AA4-99EB-71747B3748D3}" presName="horz1" presStyleCnt="0"/>
      <dgm:spPr/>
    </dgm:pt>
    <dgm:pt modelId="{2D86DF96-AB1D-6348-88D5-4368E2D38B05}" type="pres">
      <dgm:prSet presAssocID="{08687FBA-63EC-4AA4-99EB-71747B3748D3}" presName="tx1" presStyleLbl="revTx" presStyleIdx="2" presStyleCnt="7"/>
      <dgm:spPr/>
    </dgm:pt>
    <dgm:pt modelId="{F79C5985-C1E3-7346-9048-52B4CA7AB62B}" type="pres">
      <dgm:prSet presAssocID="{08687FBA-63EC-4AA4-99EB-71747B3748D3}" presName="vert1" presStyleCnt="0"/>
      <dgm:spPr/>
    </dgm:pt>
    <dgm:pt modelId="{B0163514-60A5-A44F-B995-AB78149BD614}" type="pres">
      <dgm:prSet presAssocID="{0423595C-36DF-41BE-9B21-E9E21614773B}" presName="thickLine" presStyleLbl="alignNode1" presStyleIdx="3" presStyleCnt="7"/>
      <dgm:spPr/>
    </dgm:pt>
    <dgm:pt modelId="{520AD499-0EAC-B442-8505-9C763DAFE2D3}" type="pres">
      <dgm:prSet presAssocID="{0423595C-36DF-41BE-9B21-E9E21614773B}" presName="horz1" presStyleCnt="0"/>
      <dgm:spPr/>
    </dgm:pt>
    <dgm:pt modelId="{B55CBBCB-4512-0E4C-A29B-441566E9FF0C}" type="pres">
      <dgm:prSet presAssocID="{0423595C-36DF-41BE-9B21-E9E21614773B}" presName="tx1" presStyleLbl="revTx" presStyleIdx="3" presStyleCnt="7"/>
      <dgm:spPr/>
    </dgm:pt>
    <dgm:pt modelId="{AC1E1461-D524-5C49-AA23-8129C5ACBD9A}" type="pres">
      <dgm:prSet presAssocID="{0423595C-36DF-41BE-9B21-E9E21614773B}" presName="vert1" presStyleCnt="0"/>
      <dgm:spPr/>
    </dgm:pt>
    <dgm:pt modelId="{C5A640B8-8505-0D49-841B-2B801CA1871C}" type="pres">
      <dgm:prSet presAssocID="{F794B4CF-5BD2-43CF-86F8-F6B3AFA02A05}" presName="thickLine" presStyleLbl="alignNode1" presStyleIdx="4" presStyleCnt="7"/>
      <dgm:spPr/>
    </dgm:pt>
    <dgm:pt modelId="{722CBE7E-4969-DA4B-BD2C-E759DD83E35E}" type="pres">
      <dgm:prSet presAssocID="{F794B4CF-5BD2-43CF-86F8-F6B3AFA02A05}" presName="horz1" presStyleCnt="0"/>
      <dgm:spPr/>
    </dgm:pt>
    <dgm:pt modelId="{C434E983-F96F-134F-B895-65657501AA14}" type="pres">
      <dgm:prSet presAssocID="{F794B4CF-5BD2-43CF-86F8-F6B3AFA02A05}" presName="tx1" presStyleLbl="revTx" presStyleIdx="4" presStyleCnt="7"/>
      <dgm:spPr/>
    </dgm:pt>
    <dgm:pt modelId="{5EF65BDB-D43C-0940-9E80-BDC3B9F3978F}" type="pres">
      <dgm:prSet presAssocID="{F794B4CF-5BD2-43CF-86F8-F6B3AFA02A05}" presName="vert1" presStyleCnt="0"/>
      <dgm:spPr/>
    </dgm:pt>
    <dgm:pt modelId="{02266E61-D012-2249-B1F7-995FA70ED88D}" type="pres">
      <dgm:prSet presAssocID="{8C132299-3C7B-4883-9EAA-649747F287FE}" presName="thickLine" presStyleLbl="alignNode1" presStyleIdx="5" presStyleCnt="7"/>
      <dgm:spPr/>
    </dgm:pt>
    <dgm:pt modelId="{C4287304-6721-214D-AA9E-B61DEEAC2707}" type="pres">
      <dgm:prSet presAssocID="{8C132299-3C7B-4883-9EAA-649747F287FE}" presName="horz1" presStyleCnt="0"/>
      <dgm:spPr/>
    </dgm:pt>
    <dgm:pt modelId="{C737A80A-0058-8840-9D2C-489B34790665}" type="pres">
      <dgm:prSet presAssocID="{8C132299-3C7B-4883-9EAA-649747F287FE}" presName="tx1" presStyleLbl="revTx" presStyleIdx="5" presStyleCnt="7"/>
      <dgm:spPr/>
    </dgm:pt>
    <dgm:pt modelId="{1E8B2FD4-570A-1E4B-860F-716F0A1AE316}" type="pres">
      <dgm:prSet presAssocID="{8C132299-3C7B-4883-9EAA-649747F287FE}" presName="vert1" presStyleCnt="0"/>
      <dgm:spPr/>
    </dgm:pt>
    <dgm:pt modelId="{C83D2A96-A756-5F48-883A-E86D28D18713}" type="pres">
      <dgm:prSet presAssocID="{B0DD5C7D-D513-48F8-9385-291856587AA0}" presName="thickLine" presStyleLbl="alignNode1" presStyleIdx="6" presStyleCnt="7"/>
      <dgm:spPr/>
    </dgm:pt>
    <dgm:pt modelId="{501BF929-CB54-3A46-9225-373BB2ACC741}" type="pres">
      <dgm:prSet presAssocID="{B0DD5C7D-D513-48F8-9385-291856587AA0}" presName="horz1" presStyleCnt="0"/>
      <dgm:spPr/>
    </dgm:pt>
    <dgm:pt modelId="{0910BC83-2B7A-4D43-8AED-A0363353353D}" type="pres">
      <dgm:prSet presAssocID="{B0DD5C7D-D513-48F8-9385-291856587AA0}" presName="tx1" presStyleLbl="revTx" presStyleIdx="6" presStyleCnt="7"/>
      <dgm:spPr/>
    </dgm:pt>
    <dgm:pt modelId="{1E1DBF88-D841-464E-8055-98CF2FB6CB70}" type="pres">
      <dgm:prSet presAssocID="{B0DD5C7D-D513-48F8-9385-291856587AA0}" presName="vert1" presStyleCnt="0"/>
      <dgm:spPr/>
    </dgm:pt>
  </dgm:ptLst>
  <dgm:cxnLst>
    <dgm:cxn modelId="{D42D000A-0F9F-433E-BD86-734AB0783E8A}" srcId="{FBF91759-D046-4605-B77F-35D5F4735E7C}" destId="{E50EACCC-AA2A-4473-A5DA-589C3D91B37C}" srcOrd="0" destOrd="0" parTransId="{5FB92246-D373-47EB-ADB5-F668B9DF043E}" sibTransId="{7A97D55D-0BF1-4378-A2C0-82D6B025AC32}"/>
    <dgm:cxn modelId="{E42E1317-5A89-4343-B955-A6C5B0D0D1A8}" type="presOf" srcId="{FBF91759-D046-4605-B77F-35D5F4735E7C}" destId="{118721F6-4BB3-7745-AC94-90E01D214F9D}" srcOrd="0" destOrd="0" presId="urn:microsoft.com/office/officeart/2008/layout/LinedList"/>
    <dgm:cxn modelId="{BEE81E2C-72F0-4840-B1F9-BC6C9B97C2F3}" srcId="{FBF91759-D046-4605-B77F-35D5F4735E7C}" destId="{B0DD5C7D-D513-48F8-9385-291856587AA0}" srcOrd="6" destOrd="0" parTransId="{7AC39742-8C60-42EA-9473-EA932C5CFA41}" sibTransId="{2FF8FB91-10A0-4362-9975-355D22383C25}"/>
    <dgm:cxn modelId="{8BE6C231-0062-48FB-A835-2D72966C489D}" srcId="{FBF91759-D046-4605-B77F-35D5F4735E7C}" destId="{F794B4CF-5BD2-43CF-86F8-F6B3AFA02A05}" srcOrd="4" destOrd="0" parTransId="{470D253B-6CDB-491B-8230-6B5C0FDE2A0C}" sibTransId="{CF26EE10-FE76-4EFD-BE1C-F1848F338713}"/>
    <dgm:cxn modelId="{20300541-0D64-45D2-BD29-2F3E6BC3F43B}" srcId="{FBF91759-D046-4605-B77F-35D5F4735E7C}" destId="{AD70796A-4584-4161-A509-1F1656FD31F4}" srcOrd="1" destOrd="0" parTransId="{5343025A-63A8-4727-B003-8C98E4E164E0}" sibTransId="{01E17E28-2855-4926-97D1-8C78E5AFC982}"/>
    <dgm:cxn modelId="{D900594A-9959-4B60-B205-64CE6CE6C8F8}" srcId="{FBF91759-D046-4605-B77F-35D5F4735E7C}" destId="{08687FBA-63EC-4AA4-99EB-71747B3748D3}" srcOrd="2" destOrd="0" parTransId="{352A104E-CBA1-4A2E-87B7-E4DCE6154DA2}" sibTransId="{9D570699-1E65-4BF7-9475-65282629B3D0}"/>
    <dgm:cxn modelId="{25400B94-0374-E04E-93CA-1CE87CCA7D84}" type="presOf" srcId="{B0DD5C7D-D513-48F8-9385-291856587AA0}" destId="{0910BC83-2B7A-4D43-8AED-A0363353353D}" srcOrd="0" destOrd="0" presId="urn:microsoft.com/office/officeart/2008/layout/LinedList"/>
    <dgm:cxn modelId="{CFC0A6A0-EB31-491E-943D-8FD526C5AE3E}" srcId="{FBF91759-D046-4605-B77F-35D5F4735E7C}" destId="{0423595C-36DF-41BE-9B21-E9E21614773B}" srcOrd="3" destOrd="0" parTransId="{FA1B4FFC-435F-4685-951F-2DB46EA99DB9}" sibTransId="{D24A1879-7CCE-41A0-9AEB-A529231826A9}"/>
    <dgm:cxn modelId="{A28DF8B1-81D9-0642-8CDA-ED8766A1995B}" type="presOf" srcId="{F794B4CF-5BD2-43CF-86F8-F6B3AFA02A05}" destId="{C434E983-F96F-134F-B895-65657501AA14}" srcOrd="0" destOrd="0" presId="urn:microsoft.com/office/officeart/2008/layout/LinedList"/>
    <dgm:cxn modelId="{D11663C3-C7B1-C54D-8354-B52BB777A329}" type="presOf" srcId="{AD70796A-4584-4161-A509-1F1656FD31F4}" destId="{D5B41219-5772-2E43-81AE-CBBA9A6E821A}" srcOrd="0" destOrd="0" presId="urn:microsoft.com/office/officeart/2008/layout/LinedList"/>
    <dgm:cxn modelId="{C4B1B1EA-7719-1840-B8E8-6C253F6672BC}" type="presOf" srcId="{08687FBA-63EC-4AA4-99EB-71747B3748D3}" destId="{2D86DF96-AB1D-6348-88D5-4368E2D38B05}" srcOrd="0" destOrd="0" presId="urn:microsoft.com/office/officeart/2008/layout/LinedList"/>
    <dgm:cxn modelId="{9CF474EC-2713-154E-B9D9-FCBF9380930B}" type="presOf" srcId="{8C132299-3C7B-4883-9EAA-649747F287FE}" destId="{C737A80A-0058-8840-9D2C-489B34790665}" srcOrd="0" destOrd="0" presId="urn:microsoft.com/office/officeart/2008/layout/LinedList"/>
    <dgm:cxn modelId="{1ED2E4F2-7CDF-9B42-8D50-EA33E9D3608F}" type="presOf" srcId="{0423595C-36DF-41BE-9B21-E9E21614773B}" destId="{B55CBBCB-4512-0E4C-A29B-441566E9FF0C}" srcOrd="0" destOrd="0" presId="urn:microsoft.com/office/officeart/2008/layout/LinedList"/>
    <dgm:cxn modelId="{8604AEFA-4A3A-FD40-854F-2A2E98224DD3}" type="presOf" srcId="{E50EACCC-AA2A-4473-A5DA-589C3D91B37C}" destId="{F0BD7A09-A842-5546-9484-59283284F06C}" srcOrd="0" destOrd="0" presId="urn:microsoft.com/office/officeart/2008/layout/LinedList"/>
    <dgm:cxn modelId="{58ACC5FA-67A7-4549-B1F0-FD9B05608BA2}" srcId="{FBF91759-D046-4605-B77F-35D5F4735E7C}" destId="{8C132299-3C7B-4883-9EAA-649747F287FE}" srcOrd="5" destOrd="0" parTransId="{15954E52-77D2-4198-88CF-55BE9ABA6770}" sibTransId="{C619E0CE-B2F1-4EA8-AFF1-BA1233C77731}"/>
    <dgm:cxn modelId="{5F41B7A0-7356-E446-BC5A-A4F9C305E11C}" type="presParOf" srcId="{118721F6-4BB3-7745-AC94-90E01D214F9D}" destId="{D8A59126-8677-2F44-91A3-BF04E359621A}" srcOrd="0" destOrd="0" presId="urn:microsoft.com/office/officeart/2008/layout/LinedList"/>
    <dgm:cxn modelId="{459E5A4F-D8BE-894B-873B-DDAF133501C7}" type="presParOf" srcId="{118721F6-4BB3-7745-AC94-90E01D214F9D}" destId="{BB84C36B-0F64-314E-870F-0ED9A4B6CD00}" srcOrd="1" destOrd="0" presId="urn:microsoft.com/office/officeart/2008/layout/LinedList"/>
    <dgm:cxn modelId="{4BA4FC38-463A-6A4A-AF8C-01705036769E}" type="presParOf" srcId="{BB84C36B-0F64-314E-870F-0ED9A4B6CD00}" destId="{F0BD7A09-A842-5546-9484-59283284F06C}" srcOrd="0" destOrd="0" presId="urn:microsoft.com/office/officeart/2008/layout/LinedList"/>
    <dgm:cxn modelId="{74594F81-C2CB-B440-B6DB-84318EDEAFDA}" type="presParOf" srcId="{BB84C36B-0F64-314E-870F-0ED9A4B6CD00}" destId="{865E383C-3A40-A643-8F65-01B6E032297C}" srcOrd="1" destOrd="0" presId="urn:microsoft.com/office/officeart/2008/layout/LinedList"/>
    <dgm:cxn modelId="{B9F2253C-782D-2E44-BA77-07AC44CB023E}" type="presParOf" srcId="{118721F6-4BB3-7745-AC94-90E01D214F9D}" destId="{27DF1ACC-8905-9E4E-8673-EF380BB9EAD6}" srcOrd="2" destOrd="0" presId="urn:microsoft.com/office/officeart/2008/layout/LinedList"/>
    <dgm:cxn modelId="{B13009EE-8F94-8647-9675-5457E4D9C45B}" type="presParOf" srcId="{118721F6-4BB3-7745-AC94-90E01D214F9D}" destId="{B96F189B-D6F0-8C46-BF99-57E901F367D8}" srcOrd="3" destOrd="0" presId="urn:microsoft.com/office/officeart/2008/layout/LinedList"/>
    <dgm:cxn modelId="{30B0BD7D-8566-324F-9191-0A0FB58D9724}" type="presParOf" srcId="{B96F189B-D6F0-8C46-BF99-57E901F367D8}" destId="{D5B41219-5772-2E43-81AE-CBBA9A6E821A}" srcOrd="0" destOrd="0" presId="urn:microsoft.com/office/officeart/2008/layout/LinedList"/>
    <dgm:cxn modelId="{4CD6E1C0-9E7A-F94C-802F-705A8DC9007A}" type="presParOf" srcId="{B96F189B-D6F0-8C46-BF99-57E901F367D8}" destId="{20ECDC4C-72C4-4B4D-BEA8-6062204E834A}" srcOrd="1" destOrd="0" presId="urn:microsoft.com/office/officeart/2008/layout/LinedList"/>
    <dgm:cxn modelId="{5354EF73-938B-D244-BB27-1F586547724E}" type="presParOf" srcId="{118721F6-4BB3-7745-AC94-90E01D214F9D}" destId="{77BAE085-7D0E-8F47-97CF-14A0D7069F05}" srcOrd="4" destOrd="0" presId="urn:microsoft.com/office/officeart/2008/layout/LinedList"/>
    <dgm:cxn modelId="{E7E7C14C-1D56-2840-B0EB-EED452BF8BD2}" type="presParOf" srcId="{118721F6-4BB3-7745-AC94-90E01D214F9D}" destId="{C98F6B05-E1AE-2347-A9CF-B324A5E390C0}" srcOrd="5" destOrd="0" presId="urn:microsoft.com/office/officeart/2008/layout/LinedList"/>
    <dgm:cxn modelId="{8D62E82B-0EBB-134D-9DEA-940052C8D567}" type="presParOf" srcId="{C98F6B05-E1AE-2347-A9CF-B324A5E390C0}" destId="{2D86DF96-AB1D-6348-88D5-4368E2D38B05}" srcOrd="0" destOrd="0" presId="urn:microsoft.com/office/officeart/2008/layout/LinedList"/>
    <dgm:cxn modelId="{8841392E-FB35-9747-A8ED-D63314D66D32}" type="presParOf" srcId="{C98F6B05-E1AE-2347-A9CF-B324A5E390C0}" destId="{F79C5985-C1E3-7346-9048-52B4CA7AB62B}" srcOrd="1" destOrd="0" presId="urn:microsoft.com/office/officeart/2008/layout/LinedList"/>
    <dgm:cxn modelId="{50898F98-7124-744D-B485-52A1A6A4F503}" type="presParOf" srcId="{118721F6-4BB3-7745-AC94-90E01D214F9D}" destId="{B0163514-60A5-A44F-B995-AB78149BD614}" srcOrd="6" destOrd="0" presId="urn:microsoft.com/office/officeart/2008/layout/LinedList"/>
    <dgm:cxn modelId="{4492EAE2-113D-3441-B38C-449B209AFA11}" type="presParOf" srcId="{118721F6-4BB3-7745-AC94-90E01D214F9D}" destId="{520AD499-0EAC-B442-8505-9C763DAFE2D3}" srcOrd="7" destOrd="0" presId="urn:microsoft.com/office/officeart/2008/layout/LinedList"/>
    <dgm:cxn modelId="{3DB454AD-63AB-A046-AE3C-41FFC5051F6D}" type="presParOf" srcId="{520AD499-0EAC-B442-8505-9C763DAFE2D3}" destId="{B55CBBCB-4512-0E4C-A29B-441566E9FF0C}" srcOrd="0" destOrd="0" presId="urn:microsoft.com/office/officeart/2008/layout/LinedList"/>
    <dgm:cxn modelId="{A10259EF-7C87-2C40-9A3A-5E965F362743}" type="presParOf" srcId="{520AD499-0EAC-B442-8505-9C763DAFE2D3}" destId="{AC1E1461-D524-5C49-AA23-8129C5ACBD9A}" srcOrd="1" destOrd="0" presId="urn:microsoft.com/office/officeart/2008/layout/LinedList"/>
    <dgm:cxn modelId="{7FFC76DC-E064-0A46-8AE1-9D4B042E4051}" type="presParOf" srcId="{118721F6-4BB3-7745-AC94-90E01D214F9D}" destId="{C5A640B8-8505-0D49-841B-2B801CA1871C}" srcOrd="8" destOrd="0" presId="urn:microsoft.com/office/officeart/2008/layout/LinedList"/>
    <dgm:cxn modelId="{C7F246DB-D2BD-054B-903A-D881CBB57B9C}" type="presParOf" srcId="{118721F6-4BB3-7745-AC94-90E01D214F9D}" destId="{722CBE7E-4969-DA4B-BD2C-E759DD83E35E}" srcOrd="9" destOrd="0" presId="urn:microsoft.com/office/officeart/2008/layout/LinedList"/>
    <dgm:cxn modelId="{789428B1-6D3F-0047-9883-97E42E736657}" type="presParOf" srcId="{722CBE7E-4969-DA4B-BD2C-E759DD83E35E}" destId="{C434E983-F96F-134F-B895-65657501AA14}" srcOrd="0" destOrd="0" presId="urn:microsoft.com/office/officeart/2008/layout/LinedList"/>
    <dgm:cxn modelId="{CE5DE969-AB73-854C-8C14-BD06A06BAE63}" type="presParOf" srcId="{722CBE7E-4969-DA4B-BD2C-E759DD83E35E}" destId="{5EF65BDB-D43C-0940-9E80-BDC3B9F3978F}" srcOrd="1" destOrd="0" presId="urn:microsoft.com/office/officeart/2008/layout/LinedList"/>
    <dgm:cxn modelId="{2CFE6269-5296-EF41-AF99-AF1E799454A4}" type="presParOf" srcId="{118721F6-4BB3-7745-AC94-90E01D214F9D}" destId="{02266E61-D012-2249-B1F7-995FA70ED88D}" srcOrd="10" destOrd="0" presId="urn:microsoft.com/office/officeart/2008/layout/LinedList"/>
    <dgm:cxn modelId="{4658DC73-253D-EA45-8DCA-1DBFF6DA9785}" type="presParOf" srcId="{118721F6-4BB3-7745-AC94-90E01D214F9D}" destId="{C4287304-6721-214D-AA9E-B61DEEAC2707}" srcOrd="11" destOrd="0" presId="urn:microsoft.com/office/officeart/2008/layout/LinedList"/>
    <dgm:cxn modelId="{CE0410F7-C694-D64B-92BD-2714B4F3359D}" type="presParOf" srcId="{C4287304-6721-214D-AA9E-B61DEEAC2707}" destId="{C737A80A-0058-8840-9D2C-489B34790665}" srcOrd="0" destOrd="0" presId="urn:microsoft.com/office/officeart/2008/layout/LinedList"/>
    <dgm:cxn modelId="{347BA6DA-2056-A445-A788-B09494944380}" type="presParOf" srcId="{C4287304-6721-214D-AA9E-B61DEEAC2707}" destId="{1E8B2FD4-570A-1E4B-860F-716F0A1AE316}" srcOrd="1" destOrd="0" presId="urn:microsoft.com/office/officeart/2008/layout/LinedList"/>
    <dgm:cxn modelId="{A48BCCB3-D3DE-6F44-A387-2FA024627FFD}" type="presParOf" srcId="{118721F6-4BB3-7745-AC94-90E01D214F9D}" destId="{C83D2A96-A756-5F48-883A-E86D28D18713}" srcOrd="12" destOrd="0" presId="urn:microsoft.com/office/officeart/2008/layout/LinedList"/>
    <dgm:cxn modelId="{DE544794-BE3F-FE4D-9424-459836D678FE}" type="presParOf" srcId="{118721F6-4BB3-7745-AC94-90E01D214F9D}" destId="{501BF929-CB54-3A46-9225-373BB2ACC741}" srcOrd="13" destOrd="0" presId="urn:microsoft.com/office/officeart/2008/layout/LinedList"/>
    <dgm:cxn modelId="{A8CBD471-47E7-654B-A330-5E5AF3EDCACF}" type="presParOf" srcId="{501BF929-CB54-3A46-9225-373BB2ACC741}" destId="{0910BC83-2B7A-4D43-8AED-A0363353353D}" srcOrd="0" destOrd="0" presId="urn:microsoft.com/office/officeart/2008/layout/LinedList"/>
    <dgm:cxn modelId="{35BD2629-0C69-754A-8318-42C1C2677C04}" type="presParOf" srcId="{501BF929-CB54-3A46-9225-373BB2ACC741}" destId="{1E1DBF88-D841-464E-8055-98CF2FB6CB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1F0B94-A36C-42A6-9A7F-79E389A3178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9326B211-6561-4F17-A49B-2F74D0DB9C39}">
      <dgm:prSet/>
      <dgm:spPr/>
      <dgm:t>
        <a:bodyPr/>
        <a:lstStyle/>
        <a:p>
          <a:r>
            <a:rPr lang="en-US"/>
            <a:t>An essential part of risk management is identifying and examining threats. </a:t>
          </a:r>
        </a:p>
      </dgm:t>
    </dgm:pt>
    <dgm:pt modelId="{7B8FDCFC-0265-441D-89A1-3006367280E2}" type="parTrans" cxnId="{FD822E09-0D96-4B0F-83AD-57910BA4A5DF}">
      <dgm:prSet/>
      <dgm:spPr/>
      <dgm:t>
        <a:bodyPr/>
        <a:lstStyle/>
        <a:p>
          <a:endParaRPr lang="en-US"/>
        </a:p>
      </dgm:t>
    </dgm:pt>
    <dgm:pt modelId="{9183F329-86DC-4323-AF37-74E016994315}" type="sibTrans" cxnId="{FD822E09-0D96-4B0F-83AD-57910BA4A5DF}">
      <dgm:prSet/>
      <dgm:spPr/>
      <dgm:t>
        <a:bodyPr/>
        <a:lstStyle/>
        <a:p>
          <a:endParaRPr lang="en-US"/>
        </a:p>
      </dgm:t>
    </dgm:pt>
    <dgm:pt modelId="{43D187BE-A20A-4E7D-A89B-77479300177E}">
      <dgm:prSet/>
      <dgm:spPr/>
      <dgm:t>
        <a:bodyPr/>
        <a:lstStyle/>
        <a:p>
          <a:r>
            <a:rPr lang="en-US"/>
            <a:t>This involves creating an exhaustive list of all possible threats for the organization’s identified assets. The list should include threat agents as well as threat events. </a:t>
          </a:r>
        </a:p>
      </dgm:t>
    </dgm:pt>
    <dgm:pt modelId="{CEE1E3E9-69B6-483C-B032-21C0F8CFD6C4}" type="parTrans" cxnId="{EC9A9CAE-97F9-44E7-B11E-46A85B9F2545}">
      <dgm:prSet/>
      <dgm:spPr/>
      <dgm:t>
        <a:bodyPr/>
        <a:lstStyle/>
        <a:p>
          <a:endParaRPr lang="en-US"/>
        </a:p>
      </dgm:t>
    </dgm:pt>
    <dgm:pt modelId="{B50F0883-30B4-46D6-9DB7-383A32FD483A}" type="sibTrans" cxnId="{EC9A9CAE-97F9-44E7-B11E-46A85B9F2545}">
      <dgm:prSet/>
      <dgm:spPr/>
      <dgm:t>
        <a:bodyPr/>
        <a:lstStyle/>
        <a:p>
          <a:endParaRPr lang="en-US"/>
        </a:p>
      </dgm:t>
    </dgm:pt>
    <dgm:pt modelId="{3CFD227C-37E5-1E44-A13F-D9B945FAB369}" type="pres">
      <dgm:prSet presAssocID="{D01F0B94-A36C-42A6-9A7F-79E389A31789}" presName="hierChild1" presStyleCnt="0">
        <dgm:presLayoutVars>
          <dgm:chPref val="1"/>
          <dgm:dir/>
          <dgm:animOne val="branch"/>
          <dgm:animLvl val="lvl"/>
          <dgm:resizeHandles/>
        </dgm:presLayoutVars>
      </dgm:prSet>
      <dgm:spPr/>
    </dgm:pt>
    <dgm:pt modelId="{21F38AD8-5C48-344B-A805-684D7056C510}" type="pres">
      <dgm:prSet presAssocID="{9326B211-6561-4F17-A49B-2F74D0DB9C39}" presName="hierRoot1" presStyleCnt="0"/>
      <dgm:spPr/>
    </dgm:pt>
    <dgm:pt modelId="{ED06725B-7F38-1645-BE73-C76E12F7C6F3}" type="pres">
      <dgm:prSet presAssocID="{9326B211-6561-4F17-A49B-2F74D0DB9C39}" presName="composite" presStyleCnt="0"/>
      <dgm:spPr/>
    </dgm:pt>
    <dgm:pt modelId="{81B9113E-63B9-9B48-B288-B6EC783B95E9}" type="pres">
      <dgm:prSet presAssocID="{9326B211-6561-4F17-A49B-2F74D0DB9C39}" presName="background" presStyleLbl="node0" presStyleIdx="0" presStyleCnt="2"/>
      <dgm:spPr/>
    </dgm:pt>
    <dgm:pt modelId="{6A5A70F0-3BC6-754D-8A64-D0C2FED85A1E}" type="pres">
      <dgm:prSet presAssocID="{9326B211-6561-4F17-A49B-2F74D0DB9C39}" presName="text" presStyleLbl="fgAcc0" presStyleIdx="0" presStyleCnt="2">
        <dgm:presLayoutVars>
          <dgm:chPref val="3"/>
        </dgm:presLayoutVars>
      </dgm:prSet>
      <dgm:spPr/>
    </dgm:pt>
    <dgm:pt modelId="{25690DA3-5301-7744-B086-BC778EAE7652}" type="pres">
      <dgm:prSet presAssocID="{9326B211-6561-4F17-A49B-2F74D0DB9C39}" presName="hierChild2" presStyleCnt="0"/>
      <dgm:spPr/>
    </dgm:pt>
    <dgm:pt modelId="{6E09700C-F36C-BB44-B809-92AEA6E2EF5E}" type="pres">
      <dgm:prSet presAssocID="{43D187BE-A20A-4E7D-A89B-77479300177E}" presName="hierRoot1" presStyleCnt="0"/>
      <dgm:spPr/>
    </dgm:pt>
    <dgm:pt modelId="{5332CC08-9AA9-1943-80F6-FA60489E1E33}" type="pres">
      <dgm:prSet presAssocID="{43D187BE-A20A-4E7D-A89B-77479300177E}" presName="composite" presStyleCnt="0"/>
      <dgm:spPr/>
    </dgm:pt>
    <dgm:pt modelId="{9CDC3C3B-CAE8-DC48-80BF-542F7E4AE080}" type="pres">
      <dgm:prSet presAssocID="{43D187BE-A20A-4E7D-A89B-77479300177E}" presName="background" presStyleLbl="node0" presStyleIdx="1" presStyleCnt="2"/>
      <dgm:spPr/>
    </dgm:pt>
    <dgm:pt modelId="{584E453A-4ED8-D841-B31A-1C0C8757E5E3}" type="pres">
      <dgm:prSet presAssocID="{43D187BE-A20A-4E7D-A89B-77479300177E}" presName="text" presStyleLbl="fgAcc0" presStyleIdx="1" presStyleCnt="2">
        <dgm:presLayoutVars>
          <dgm:chPref val="3"/>
        </dgm:presLayoutVars>
      </dgm:prSet>
      <dgm:spPr/>
    </dgm:pt>
    <dgm:pt modelId="{3E71FD24-609B-3042-BC20-E332099FFA24}" type="pres">
      <dgm:prSet presAssocID="{43D187BE-A20A-4E7D-A89B-77479300177E}" presName="hierChild2" presStyleCnt="0"/>
      <dgm:spPr/>
    </dgm:pt>
  </dgm:ptLst>
  <dgm:cxnLst>
    <dgm:cxn modelId="{FD822E09-0D96-4B0F-83AD-57910BA4A5DF}" srcId="{D01F0B94-A36C-42A6-9A7F-79E389A31789}" destId="{9326B211-6561-4F17-A49B-2F74D0DB9C39}" srcOrd="0" destOrd="0" parTransId="{7B8FDCFC-0265-441D-89A1-3006367280E2}" sibTransId="{9183F329-86DC-4323-AF37-74E016994315}"/>
    <dgm:cxn modelId="{92352E1A-320B-E044-8A4E-E97EE715D6FA}" type="presOf" srcId="{43D187BE-A20A-4E7D-A89B-77479300177E}" destId="{584E453A-4ED8-D841-B31A-1C0C8757E5E3}" srcOrd="0" destOrd="0" presId="urn:microsoft.com/office/officeart/2005/8/layout/hierarchy1"/>
    <dgm:cxn modelId="{6FAEDE68-68A0-D742-B414-EAAC44481B2A}" type="presOf" srcId="{9326B211-6561-4F17-A49B-2F74D0DB9C39}" destId="{6A5A70F0-3BC6-754D-8A64-D0C2FED85A1E}" srcOrd="0" destOrd="0" presId="urn:microsoft.com/office/officeart/2005/8/layout/hierarchy1"/>
    <dgm:cxn modelId="{9419F398-C289-6249-809E-681E9EE37EEC}" type="presOf" srcId="{D01F0B94-A36C-42A6-9A7F-79E389A31789}" destId="{3CFD227C-37E5-1E44-A13F-D9B945FAB369}" srcOrd="0" destOrd="0" presId="urn:microsoft.com/office/officeart/2005/8/layout/hierarchy1"/>
    <dgm:cxn modelId="{EC9A9CAE-97F9-44E7-B11E-46A85B9F2545}" srcId="{D01F0B94-A36C-42A6-9A7F-79E389A31789}" destId="{43D187BE-A20A-4E7D-A89B-77479300177E}" srcOrd="1" destOrd="0" parTransId="{CEE1E3E9-69B6-483C-B032-21C0F8CFD6C4}" sibTransId="{B50F0883-30B4-46D6-9DB7-383A32FD483A}"/>
    <dgm:cxn modelId="{0DF049C9-E4A7-5C4B-8025-E523E56E279C}" type="presParOf" srcId="{3CFD227C-37E5-1E44-A13F-D9B945FAB369}" destId="{21F38AD8-5C48-344B-A805-684D7056C510}" srcOrd="0" destOrd="0" presId="urn:microsoft.com/office/officeart/2005/8/layout/hierarchy1"/>
    <dgm:cxn modelId="{CBAD6686-23A6-D246-A631-14E06F77F64B}" type="presParOf" srcId="{21F38AD8-5C48-344B-A805-684D7056C510}" destId="{ED06725B-7F38-1645-BE73-C76E12F7C6F3}" srcOrd="0" destOrd="0" presId="urn:microsoft.com/office/officeart/2005/8/layout/hierarchy1"/>
    <dgm:cxn modelId="{08499BE1-71DD-F349-9BA8-33AEEBC6A04F}" type="presParOf" srcId="{ED06725B-7F38-1645-BE73-C76E12F7C6F3}" destId="{81B9113E-63B9-9B48-B288-B6EC783B95E9}" srcOrd="0" destOrd="0" presId="urn:microsoft.com/office/officeart/2005/8/layout/hierarchy1"/>
    <dgm:cxn modelId="{24770A4B-F5C7-FC4D-AF8F-D7A35CC68EA9}" type="presParOf" srcId="{ED06725B-7F38-1645-BE73-C76E12F7C6F3}" destId="{6A5A70F0-3BC6-754D-8A64-D0C2FED85A1E}" srcOrd="1" destOrd="0" presId="urn:microsoft.com/office/officeart/2005/8/layout/hierarchy1"/>
    <dgm:cxn modelId="{6431A8AB-AD87-1440-9A2E-D584B9A0D1AD}" type="presParOf" srcId="{21F38AD8-5C48-344B-A805-684D7056C510}" destId="{25690DA3-5301-7744-B086-BC778EAE7652}" srcOrd="1" destOrd="0" presId="urn:microsoft.com/office/officeart/2005/8/layout/hierarchy1"/>
    <dgm:cxn modelId="{9643C6C7-5136-4F42-B51E-D724B13D7028}" type="presParOf" srcId="{3CFD227C-37E5-1E44-A13F-D9B945FAB369}" destId="{6E09700C-F36C-BB44-B809-92AEA6E2EF5E}" srcOrd="1" destOrd="0" presId="urn:microsoft.com/office/officeart/2005/8/layout/hierarchy1"/>
    <dgm:cxn modelId="{B392F844-2B9E-3949-AC96-7556EFA5770D}" type="presParOf" srcId="{6E09700C-F36C-BB44-B809-92AEA6E2EF5E}" destId="{5332CC08-9AA9-1943-80F6-FA60489E1E33}" srcOrd="0" destOrd="0" presId="urn:microsoft.com/office/officeart/2005/8/layout/hierarchy1"/>
    <dgm:cxn modelId="{87BA4FB6-4CCC-BB4F-944A-3CF18F0191E6}" type="presParOf" srcId="{5332CC08-9AA9-1943-80F6-FA60489E1E33}" destId="{9CDC3C3B-CAE8-DC48-80BF-542F7E4AE080}" srcOrd="0" destOrd="0" presId="urn:microsoft.com/office/officeart/2005/8/layout/hierarchy1"/>
    <dgm:cxn modelId="{4F7B4F04-8208-7049-A0E0-8918DCA0177D}" type="presParOf" srcId="{5332CC08-9AA9-1943-80F6-FA60489E1E33}" destId="{584E453A-4ED8-D841-B31A-1C0C8757E5E3}" srcOrd="1" destOrd="0" presId="urn:microsoft.com/office/officeart/2005/8/layout/hierarchy1"/>
    <dgm:cxn modelId="{77899486-C7F7-7743-94B5-D213C24395F6}" type="presParOf" srcId="{6E09700C-F36C-BB44-B809-92AEA6E2EF5E}" destId="{3E71FD24-609B-3042-BC20-E332099FFA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0A8A3-8D0B-5B41-A48B-538CE6F5E195}">
      <dsp:nvSpPr>
        <dsp:cNvPr id="0" name=""/>
        <dsp:cNvSpPr/>
      </dsp:nvSpPr>
      <dsp:spPr>
        <a:xfrm>
          <a:off x="0" y="1487843"/>
          <a:ext cx="6263640"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DE447-BF6E-EB47-9621-D70ED8CE919A}">
      <dsp:nvSpPr>
        <dsp:cNvPr id="0" name=""/>
        <dsp:cNvSpPr/>
      </dsp:nvSpPr>
      <dsp:spPr>
        <a:xfrm>
          <a:off x="313182" y="1118843"/>
          <a:ext cx="438454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11250">
            <a:lnSpc>
              <a:spcPct val="90000"/>
            </a:lnSpc>
            <a:spcBef>
              <a:spcPct val="0"/>
            </a:spcBef>
            <a:spcAft>
              <a:spcPct val="35000"/>
            </a:spcAft>
            <a:buNone/>
          </a:pPr>
          <a:r>
            <a:rPr lang="en-US" sz="2500" kern="1200"/>
            <a:t>Risk assessment, </a:t>
          </a:r>
        </a:p>
      </dsp:txBody>
      <dsp:txXfrm>
        <a:off x="349208" y="1154869"/>
        <a:ext cx="4312496" cy="665948"/>
      </dsp:txXfrm>
    </dsp:sp>
    <dsp:sp modelId="{9F8AA8B0-02FB-C947-92F2-5023F43D61AF}">
      <dsp:nvSpPr>
        <dsp:cNvPr id="0" name=""/>
        <dsp:cNvSpPr/>
      </dsp:nvSpPr>
      <dsp:spPr>
        <a:xfrm>
          <a:off x="0" y="2621843"/>
          <a:ext cx="6263640" cy="630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7052A-06FE-4242-AE60-B97995A8C83F}">
      <dsp:nvSpPr>
        <dsp:cNvPr id="0" name=""/>
        <dsp:cNvSpPr/>
      </dsp:nvSpPr>
      <dsp:spPr>
        <a:xfrm>
          <a:off x="313182" y="2252843"/>
          <a:ext cx="4384548" cy="7380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11250">
            <a:lnSpc>
              <a:spcPct val="90000"/>
            </a:lnSpc>
            <a:spcBef>
              <a:spcPct val="0"/>
            </a:spcBef>
            <a:spcAft>
              <a:spcPct val="35000"/>
            </a:spcAft>
            <a:buNone/>
          </a:pPr>
          <a:r>
            <a:rPr lang="en-US" sz="2500" kern="1200"/>
            <a:t>Vulnerability assessment, and </a:t>
          </a:r>
        </a:p>
      </dsp:txBody>
      <dsp:txXfrm>
        <a:off x="349208" y="2288869"/>
        <a:ext cx="4312496" cy="665948"/>
      </dsp:txXfrm>
    </dsp:sp>
    <dsp:sp modelId="{5A3C28EC-D801-9F44-A9C4-1E0ABDEDF1F0}">
      <dsp:nvSpPr>
        <dsp:cNvPr id="0" name=""/>
        <dsp:cNvSpPr/>
      </dsp:nvSpPr>
      <dsp:spPr>
        <a:xfrm>
          <a:off x="0" y="3755844"/>
          <a:ext cx="6263640" cy="630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E759E-F01F-3440-B367-BE0D7BAE5655}">
      <dsp:nvSpPr>
        <dsp:cNvPr id="0" name=""/>
        <dsp:cNvSpPr/>
      </dsp:nvSpPr>
      <dsp:spPr>
        <a:xfrm>
          <a:off x="313182" y="3386844"/>
          <a:ext cx="4384548" cy="738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11250">
            <a:lnSpc>
              <a:spcPct val="90000"/>
            </a:lnSpc>
            <a:spcBef>
              <a:spcPct val="0"/>
            </a:spcBef>
            <a:spcAft>
              <a:spcPct val="35000"/>
            </a:spcAft>
            <a:buNone/>
          </a:pPr>
          <a:r>
            <a:rPr lang="en-US" sz="2500" kern="1200"/>
            <a:t>Penetration testing </a:t>
          </a:r>
        </a:p>
      </dsp:txBody>
      <dsp:txXfrm>
        <a:off x="349208" y="3422870"/>
        <a:ext cx="4312496" cy="665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E2D7F-56A4-D04A-849A-1CA928F78033}">
      <dsp:nvSpPr>
        <dsp:cNvPr id="0" name=""/>
        <dsp:cNvSpPr/>
      </dsp:nvSpPr>
      <dsp:spPr>
        <a:xfrm>
          <a:off x="0" y="5895"/>
          <a:ext cx="10515600" cy="1398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a:t>Quantitative risk analysis </a:t>
          </a:r>
          <a:r>
            <a:rPr lang="en-US" sz="2500" kern="1200"/>
            <a:t>assigns real dollar figures to the loss of an asset and is based on mathematical calculations. </a:t>
          </a:r>
        </a:p>
      </dsp:txBody>
      <dsp:txXfrm>
        <a:off x="68270" y="74165"/>
        <a:ext cx="10379060" cy="1261975"/>
      </dsp:txXfrm>
    </dsp:sp>
    <dsp:sp modelId="{D821AA2B-53C7-B845-B674-F260124DAD66}">
      <dsp:nvSpPr>
        <dsp:cNvPr id="0" name=""/>
        <dsp:cNvSpPr/>
      </dsp:nvSpPr>
      <dsp:spPr>
        <a:xfrm>
          <a:off x="0" y="1476411"/>
          <a:ext cx="10515600" cy="1398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a:t>Qualitative risk analysis </a:t>
          </a:r>
          <a:r>
            <a:rPr lang="en-US" sz="2500" kern="1200"/>
            <a:t>assigns subjective and intangible values to the loss of an asset and takes into account perspectives, feelings, intuition, preferences, ideas, and gut reactions. </a:t>
          </a:r>
        </a:p>
      </dsp:txBody>
      <dsp:txXfrm>
        <a:off x="68270" y="1544681"/>
        <a:ext cx="10379060" cy="1261975"/>
      </dsp:txXfrm>
    </dsp:sp>
    <dsp:sp modelId="{EB8F0151-3095-9F40-9DF0-E968373990AD}">
      <dsp:nvSpPr>
        <dsp:cNvPr id="0" name=""/>
        <dsp:cNvSpPr/>
      </dsp:nvSpPr>
      <dsp:spPr>
        <a:xfrm>
          <a:off x="0" y="2946926"/>
          <a:ext cx="10515600" cy="1398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Both methods are necessary for a complete perspective on organi- zational risk. Most environments employ a hybrid of both risk assessment methodologies in order to gain a balanced view of their security concerns. </a:t>
          </a:r>
        </a:p>
      </dsp:txBody>
      <dsp:txXfrm>
        <a:off x="68270" y="3015196"/>
        <a:ext cx="10379060" cy="12619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E0110-36D8-9947-8870-624FFB9774CB}">
      <dsp:nvSpPr>
        <dsp:cNvPr id="0" name=""/>
        <dsp:cNvSpPr/>
      </dsp:nvSpPr>
      <dsp:spPr>
        <a:xfrm>
          <a:off x="0" y="49995"/>
          <a:ext cx="5329236" cy="12846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Qualitative risk analysis is more scenario based than it is calculator based. Rather than assigning exact dollar figures to possible losses, you rank threats on a relative scale to evaluate their risks, costs, and effects. </a:t>
          </a:r>
        </a:p>
      </dsp:txBody>
      <dsp:txXfrm>
        <a:off x="62712" y="112707"/>
        <a:ext cx="5203812" cy="1159235"/>
      </dsp:txXfrm>
    </dsp:sp>
    <dsp:sp modelId="{628D2BA2-87C4-6743-BE54-855D938E46B5}">
      <dsp:nvSpPr>
        <dsp:cNvPr id="0" name=""/>
        <dsp:cNvSpPr/>
      </dsp:nvSpPr>
      <dsp:spPr>
        <a:xfrm>
          <a:off x="0" y="1386495"/>
          <a:ext cx="5329236" cy="128465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process of performing qualitative risk anal- ysis involves judgment, intuition, and experience. You can use many techniques to perform qualitative risk analysis: </a:t>
          </a:r>
        </a:p>
      </dsp:txBody>
      <dsp:txXfrm>
        <a:off x="62712" y="1449207"/>
        <a:ext cx="5203812" cy="1159235"/>
      </dsp:txXfrm>
    </dsp:sp>
    <dsp:sp modelId="{0B00FAFB-CD79-3347-BED4-39429D9F9DA4}">
      <dsp:nvSpPr>
        <dsp:cNvPr id="0" name=""/>
        <dsp:cNvSpPr/>
      </dsp:nvSpPr>
      <dsp:spPr>
        <a:xfrm>
          <a:off x="0" y="2722995"/>
          <a:ext cx="5329236" cy="12846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Brainstorming, Storyboarding, Focus groups, Surveys Questionnaires </a:t>
          </a:r>
        </a:p>
      </dsp:txBody>
      <dsp:txXfrm>
        <a:off x="62712" y="2785707"/>
        <a:ext cx="5203812" cy="11592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B49D-5FC9-2947-9A3F-5C6F28A465E8}">
      <dsp:nvSpPr>
        <dsp:cNvPr id="0" name=""/>
        <dsp:cNvSpPr/>
      </dsp:nvSpPr>
      <dsp:spPr>
        <a:xfrm>
          <a:off x="2185565" y="1603"/>
          <a:ext cx="8742263" cy="7034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178682" rIns="169624" bIns="178682" numCol="1" spcCol="1270" anchor="ctr" anchorCtr="0">
          <a:noAutofit/>
        </a:bodyPr>
        <a:lstStyle/>
        <a:p>
          <a:pPr marL="0" lvl="0" indent="0" algn="l" defTabSz="533400">
            <a:lnSpc>
              <a:spcPct val="90000"/>
            </a:lnSpc>
            <a:spcBef>
              <a:spcPct val="0"/>
            </a:spcBef>
            <a:spcAft>
              <a:spcPct val="35000"/>
            </a:spcAft>
            <a:buNone/>
          </a:pPr>
          <a:r>
            <a:rPr lang="en-US" sz="1200" kern="1200"/>
            <a:t>Assign asset value (AV)</a:t>
          </a:r>
        </a:p>
      </dsp:txBody>
      <dsp:txXfrm>
        <a:off x="2185565" y="1603"/>
        <a:ext cx="8742263" cy="703472"/>
      </dsp:txXfrm>
    </dsp:sp>
    <dsp:sp modelId="{14E593FD-5C3A-E74A-91CF-36CF56722A03}">
      <dsp:nvSpPr>
        <dsp:cNvPr id="0" name=""/>
        <dsp:cNvSpPr/>
      </dsp:nvSpPr>
      <dsp:spPr>
        <a:xfrm>
          <a:off x="0" y="1603"/>
          <a:ext cx="2185565" cy="7034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69487" rIns="115653" bIns="69487" numCol="1" spcCol="1270" anchor="ctr" anchorCtr="0">
          <a:noAutofit/>
        </a:bodyPr>
        <a:lstStyle/>
        <a:p>
          <a:pPr marL="0" lvl="0" indent="0" algn="ctr" defTabSz="666750">
            <a:lnSpc>
              <a:spcPct val="90000"/>
            </a:lnSpc>
            <a:spcBef>
              <a:spcPct val="0"/>
            </a:spcBef>
            <a:spcAft>
              <a:spcPct val="35000"/>
            </a:spcAft>
            <a:buNone/>
          </a:pPr>
          <a:r>
            <a:rPr lang="en-US" sz="1500" kern="1200"/>
            <a:t>Assign</a:t>
          </a:r>
        </a:p>
      </dsp:txBody>
      <dsp:txXfrm>
        <a:off x="0" y="1603"/>
        <a:ext cx="2185565" cy="703472"/>
      </dsp:txXfrm>
    </dsp:sp>
    <dsp:sp modelId="{43669A91-F3AB-954C-B3E1-768A4F91509E}">
      <dsp:nvSpPr>
        <dsp:cNvPr id="0" name=""/>
        <dsp:cNvSpPr/>
      </dsp:nvSpPr>
      <dsp:spPr>
        <a:xfrm>
          <a:off x="2185565" y="747284"/>
          <a:ext cx="8742263" cy="703472"/>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178682" rIns="169624" bIns="178682" numCol="1" spcCol="1270" anchor="ctr" anchorCtr="0">
          <a:noAutofit/>
        </a:bodyPr>
        <a:lstStyle/>
        <a:p>
          <a:pPr marL="0" lvl="0" indent="0" algn="l" defTabSz="533400">
            <a:lnSpc>
              <a:spcPct val="90000"/>
            </a:lnSpc>
            <a:spcBef>
              <a:spcPct val="0"/>
            </a:spcBef>
            <a:spcAft>
              <a:spcPct val="35000"/>
            </a:spcAft>
            <a:buNone/>
          </a:pPr>
          <a:r>
            <a:rPr lang="en-US" sz="1200" kern="1200"/>
            <a:t>Calculate exposure factor (EF) </a:t>
          </a:r>
        </a:p>
      </dsp:txBody>
      <dsp:txXfrm>
        <a:off x="2185565" y="747284"/>
        <a:ext cx="8742263" cy="703472"/>
      </dsp:txXfrm>
    </dsp:sp>
    <dsp:sp modelId="{9672ED30-B407-1142-A289-5C6EB6AC5EE4}">
      <dsp:nvSpPr>
        <dsp:cNvPr id="0" name=""/>
        <dsp:cNvSpPr/>
      </dsp:nvSpPr>
      <dsp:spPr>
        <a:xfrm>
          <a:off x="0" y="747284"/>
          <a:ext cx="2185565" cy="703472"/>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69487" rIns="115653" bIns="69487" numCol="1" spcCol="1270" anchor="ctr" anchorCtr="0">
          <a:noAutofit/>
        </a:bodyPr>
        <a:lstStyle/>
        <a:p>
          <a:pPr marL="0" lvl="0" indent="0" algn="ctr" defTabSz="666750">
            <a:lnSpc>
              <a:spcPct val="90000"/>
            </a:lnSpc>
            <a:spcBef>
              <a:spcPct val="0"/>
            </a:spcBef>
            <a:spcAft>
              <a:spcPct val="35000"/>
            </a:spcAft>
            <a:buNone/>
          </a:pPr>
          <a:r>
            <a:rPr lang="en-US" sz="1500" kern="1200"/>
            <a:t>Calculate</a:t>
          </a:r>
        </a:p>
      </dsp:txBody>
      <dsp:txXfrm>
        <a:off x="0" y="747284"/>
        <a:ext cx="2185565" cy="703472"/>
      </dsp:txXfrm>
    </dsp:sp>
    <dsp:sp modelId="{FF15C92D-FD35-E745-910E-AFA8E5E4E496}">
      <dsp:nvSpPr>
        <dsp:cNvPr id="0" name=""/>
        <dsp:cNvSpPr/>
      </dsp:nvSpPr>
      <dsp:spPr>
        <a:xfrm>
          <a:off x="2185565" y="1492966"/>
          <a:ext cx="8742263" cy="70347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178682" rIns="169624" bIns="178682" numCol="1" spcCol="1270" anchor="ctr" anchorCtr="0">
          <a:noAutofit/>
        </a:bodyPr>
        <a:lstStyle/>
        <a:p>
          <a:pPr marL="0" lvl="0" indent="0" algn="l" defTabSz="533400">
            <a:lnSpc>
              <a:spcPct val="90000"/>
            </a:lnSpc>
            <a:spcBef>
              <a:spcPct val="0"/>
            </a:spcBef>
            <a:spcAft>
              <a:spcPct val="35000"/>
            </a:spcAft>
            <a:buNone/>
          </a:pPr>
          <a:r>
            <a:rPr lang="en-US" sz="1200" kern="1200"/>
            <a:t>Calculate single loss expectancy (SLE)</a:t>
          </a:r>
        </a:p>
      </dsp:txBody>
      <dsp:txXfrm>
        <a:off x="2185565" y="1492966"/>
        <a:ext cx="8742263" cy="703472"/>
      </dsp:txXfrm>
    </dsp:sp>
    <dsp:sp modelId="{FB86D93B-156A-A74D-B547-CCE1CB8F0B02}">
      <dsp:nvSpPr>
        <dsp:cNvPr id="0" name=""/>
        <dsp:cNvSpPr/>
      </dsp:nvSpPr>
      <dsp:spPr>
        <a:xfrm>
          <a:off x="0" y="1492966"/>
          <a:ext cx="2185565" cy="703472"/>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69487" rIns="115653" bIns="69487" numCol="1" spcCol="1270" anchor="ctr" anchorCtr="0">
          <a:noAutofit/>
        </a:bodyPr>
        <a:lstStyle/>
        <a:p>
          <a:pPr marL="0" lvl="0" indent="0" algn="ctr" defTabSz="666750">
            <a:lnSpc>
              <a:spcPct val="90000"/>
            </a:lnSpc>
            <a:spcBef>
              <a:spcPct val="0"/>
            </a:spcBef>
            <a:spcAft>
              <a:spcPct val="35000"/>
            </a:spcAft>
            <a:buNone/>
          </a:pPr>
          <a:r>
            <a:rPr lang="en-US" sz="1500" kern="1200"/>
            <a:t>Calculate</a:t>
          </a:r>
        </a:p>
      </dsp:txBody>
      <dsp:txXfrm>
        <a:off x="0" y="1492966"/>
        <a:ext cx="2185565" cy="703472"/>
      </dsp:txXfrm>
    </dsp:sp>
    <dsp:sp modelId="{032391E7-A366-8D4E-85E0-277F286F232B}">
      <dsp:nvSpPr>
        <dsp:cNvPr id="0" name=""/>
        <dsp:cNvSpPr/>
      </dsp:nvSpPr>
      <dsp:spPr>
        <a:xfrm>
          <a:off x="2185565" y="2238647"/>
          <a:ext cx="8742263" cy="703472"/>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178682" rIns="169624" bIns="178682" numCol="1" spcCol="1270" anchor="ctr" anchorCtr="0">
          <a:noAutofit/>
        </a:bodyPr>
        <a:lstStyle/>
        <a:p>
          <a:pPr marL="0" lvl="0" indent="0" algn="l" defTabSz="533400">
            <a:lnSpc>
              <a:spcPct val="90000"/>
            </a:lnSpc>
            <a:spcBef>
              <a:spcPct val="0"/>
            </a:spcBef>
            <a:spcAft>
              <a:spcPct val="35000"/>
            </a:spcAft>
            <a:buNone/>
          </a:pPr>
          <a:r>
            <a:rPr lang="en-US" sz="1200" kern="1200"/>
            <a:t>Assess the annualized rate of occurrence (ARO) </a:t>
          </a:r>
        </a:p>
      </dsp:txBody>
      <dsp:txXfrm>
        <a:off x="2185565" y="2238647"/>
        <a:ext cx="8742263" cy="703472"/>
      </dsp:txXfrm>
    </dsp:sp>
    <dsp:sp modelId="{74CF204B-4E10-DF48-A5FA-238CF960830B}">
      <dsp:nvSpPr>
        <dsp:cNvPr id="0" name=""/>
        <dsp:cNvSpPr/>
      </dsp:nvSpPr>
      <dsp:spPr>
        <a:xfrm>
          <a:off x="0" y="2238647"/>
          <a:ext cx="2185565" cy="703472"/>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69487" rIns="115653" bIns="69487" numCol="1" spcCol="1270" anchor="ctr" anchorCtr="0">
          <a:noAutofit/>
        </a:bodyPr>
        <a:lstStyle/>
        <a:p>
          <a:pPr marL="0" lvl="0" indent="0" algn="ctr" defTabSz="666750">
            <a:lnSpc>
              <a:spcPct val="90000"/>
            </a:lnSpc>
            <a:spcBef>
              <a:spcPct val="0"/>
            </a:spcBef>
            <a:spcAft>
              <a:spcPct val="35000"/>
            </a:spcAft>
            <a:buNone/>
          </a:pPr>
          <a:r>
            <a:rPr lang="en-US" sz="1500" kern="1200"/>
            <a:t>Assess</a:t>
          </a:r>
        </a:p>
      </dsp:txBody>
      <dsp:txXfrm>
        <a:off x="0" y="2238647"/>
        <a:ext cx="2185565" cy="703472"/>
      </dsp:txXfrm>
    </dsp:sp>
    <dsp:sp modelId="{F7127FE1-2A04-AE42-B10F-6CAA2991F39F}">
      <dsp:nvSpPr>
        <dsp:cNvPr id="0" name=""/>
        <dsp:cNvSpPr/>
      </dsp:nvSpPr>
      <dsp:spPr>
        <a:xfrm>
          <a:off x="2185565" y="2984328"/>
          <a:ext cx="8742263" cy="70347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178682" rIns="169624" bIns="178682" numCol="1" spcCol="1270" anchor="ctr" anchorCtr="0">
          <a:noAutofit/>
        </a:bodyPr>
        <a:lstStyle/>
        <a:p>
          <a:pPr marL="0" lvl="0" indent="0" algn="l" defTabSz="533400">
            <a:lnSpc>
              <a:spcPct val="90000"/>
            </a:lnSpc>
            <a:spcBef>
              <a:spcPct val="0"/>
            </a:spcBef>
            <a:spcAft>
              <a:spcPct val="35000"/>
            </a:spcAft>
            <a:buNone/>
          </a:pPr>
          <a:r>
            <a:rPr lang="en-US" sz="1200" kern="1200"/>
            <a:t>Derive the annualized loss expectancy (ALE)</a:t>
          </a:r>
          <a:br>
            <a:rPr lang="en-US" sz="1200" kern="1200"/>
          </a:br>
          <a:r>
            <a:rPr lang="en-US" sz="1200" kern="1200"/>
            <a:t>Perform cost/benefit analysis of countermeasures </a:t>
          </a:r>
        </a:p>
      </dsp:txBody>
      <dsp:txXfrm>
        <a:off x="2185565" y="2984328"/>
        <a:ext cx="8742263" cy="703472"/>
      </dsp:txXfrm>
    </dsp:sp>
    <dsp:sp modelId="{1C138817-8228-CD40-B01A-A69BF1B3E205}">
      <dsp:nvSpPr>
        <dsp:cNvPr id="0" name=""/>
        <dsp:cNvSpPr/>
      </dsp:nvSpPr>
      <dsp:spPr>
        <a:xfrm>
          <a:off x="0" y="2984328"/>
          <a:ext cx="2185565" cy="7034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69487" rIns="115653" bIns="69487" numCol="1" spcCol="1270" anchor="ctr" anchorCtr="0">
          <a:noAutofit/>
        </a:bodyPr>
        <a:lstStyle/>
        <a:p>
          <a:pPr marL="0" lvl="0" indent="0" algn="ctr" defTabSz="666750">
            <a:lnSpc>
              <a:spcPct val="90000"/>
            </a:lnSpc>
            <a:spcBef>
              <a:spcPct val="0"/>
            </a:spcBef>
            <a:spcAft>
              <a:spcPct val="35000"/>
            </a:spcAft>
            <a:buNone/>
          </a:pPr>
          <a:r>
            <a:rPr lang="en-US" sz="1500" kern="1200"/>
            <a:t>Derive</a:t>
          </a:r>
        </a:p>
      </dsp:txBody>
      <dsp:txXfrm>
        <a:off x="0" y="2984328"/>
        <a:ext cx="2185565" cy="7034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E5ACA-C358-4E2A-B5E3-16651F61ED8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3A426-8E8F-49F1-A3D7-5F198C281BB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B3AF8-CBF1-4F56-8EC5-B19FBFBB719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SLE</a:t>
          </a:r>
          <a:r>
            <a:rPr lang="en-US" sz="2100" i="1" kern="1200"/>
            <a:t> </a:t>
          </a:r>
          <a:r>
            <a:rPr lang="en-US" sz="2100" kern="1200"/>
            <a:t>is the potential loss associated with a single realized threat against a specific asset. It indicates the potential amount of loss an organization would or could experience if an asset were harmed by a specific threat occurring. </a:t>
          </a:r>
        </a:p>
      </dsp:txBody>
      <dsp:txXfrm>
        <a:off x="1435590" y="531"/>
        <a:ext cx="9080009" cy="1242935"/>
      </dsp:txXfrm>
    </dsp:sp>
    <dsp:sp modelId="{40069728-0312-463E-91EE-CE31DE345DB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719E4-9EFC-4275-B50B-42922165F96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BB82F-0008-446C-9870-A76C8D6E4A2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The SLE is calculated using the following formula: SLE = asset value (AV) * exposure factor (EF) </a:t>
          </a:r>
        </a:p>
      </dsp:txBody>
      <dsp:txXfrm>
        <a:off x="1435590" y="1554201"/>
        <a:ext cx="9080009" cy="1242935"/>
      </dsp:txXfrm>
    </dsp:sp>
    <dsp:sp modelId="{A6951266-A240-423B-962E-C32F4C8D756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6F852-F02A-45F9-8DF2-DEE60FED34D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203EB-968A-4E3B-82C9-3A9EA9324BB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or more simply:</a:t>
          </a:r>
          <a:br>
            <a:rPr lang="en-US" sz="2100" kern="1200"/>
          </a:br>
          <a:r>
            <a:rPr lang="en-US" sz="2100" kern="1200"/>
            <a:t>SLE = AV * EF </a:t>
          </a:r>
        </a:p>
      </dsp:txBody>
      <dsp:txXfrm>
        <a:off x="1435590" y="3107870"/>
        <a:ext cx="9080009" cy="12429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A686C-E4EB-43C3-8F86-F62CDF358310}">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41597-2A24-4832-AE4F-CE1C3E434361}">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CB585-DEF6-4757-8FFD-1D89CEC37BF7}">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ALE is the possible yearly loss of all instances of a specific realized threat against a specific asset. </a:t>
          </a:r>
        </a:p>
      </dsp:txBody>
      <dsp:txXfrm>
        <a:off x="836323" y="3399"/>
        <a:ext cx="9679276" cy="724089"/>
      </dsp:txXfrm>
    </dsp:sp>
    <dsp:sp modelId="{119CC485-2FC4-4F13-AFBD-44B85520DE51}">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699B5-9134-4E17-8720-EAAF9138B718}">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390F9-D4C2-4AB3-8186-DB02C740FACA}">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The ALE is calculated using the following formula: </a:t>
          </a:r>
        </a:p>
      </dsp:txBody>
      <dsp:txXfrm>
        <a:off x="836323" y="908511"/>
        <a:ext cx="9679276" cy="724089"/>
      </dsp:txXfrm>
    </dsp:sp>
    <dsp:sp modelId="{D1DDE05D-409E-49F3-8E2E-9A14748618D9}">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3979C-1FBC-477A-B916-7B841B198357}">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782A2-98E2-4FF9-879B-8955482BA4C2}">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ALE = single loss expectancy (SLE) * annualized rate of occurrence (ARO) </a:t>
          </a:r>
        </a:p>
      </dsp:txBody>
      <dsp:txXfrm>
        <a:off x="836323" y="1813624"/>
        <a:ext cx="9679276" cy="724089"/>
      </dsp:txXfrm>
    </dsp:sp>
    <dsp:sp modelId="{830B071B-E537-481C-ABE1-0C0BD1173334}">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5A10C-428A-407A-A394-3E31B81862B7}">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F9E5B-B581-4196-A7A5-43DC07AE02E5}">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or more simply:</a:t>
          </a:r>
          <a:br>
            <a:rPr lang="en-US" sz="1800" kern="1200"/>
          </a:br>
          <a:r>
            <a:rPr lang="en-US" sz="1800" kern="1200"/>
            <a:t>ALE = SLE * ARO </a:t>
          </a:r>
        </a:p>
      </dsp:txBody>
      <dsp:txXfrm>
        <a:off x="836323" y="2718736"/>
        <a:ext cx="9679276" cy="724089"/>
      </dsp:txXfrm>
    </dsp:sp>
    <dsp:sp modelId="{0C692059-A61A-40EB-A8E0-37E5CFDE2D74}">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96F9A-16D5-430F-9D20-8A1A8D77BBA5}">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3ACF01-CE82-440F-973E-A90B377D3779}">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or</a:t>
          </a:r>
          <a:br>
            <a:rPr lang="en-US" sz="1800" kern="1200"/>
          </a:br>
          <a:r>
            <a:rPr lang="en-US" sz="1800" kern="1200"/>
            <a:t>ALE = AV * EF * ARO </a:t>
          </a:r>
        </a:p>
      </dsp:txBody>
      <dsp:txXfrm>
        <a:off x="836323" y="3623848"/>
        <a:ext cx="9679276" cy="7240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F86B2-6DF5-3143-8A86-EC6DA29DFA3C}">
      <dsp:nvSpPr>
        <dsp:cNvPr id="0" name=""/>
        <dsp:cNvSpPr/>
      </dsp:nvSpPr>
      <dsp:spPr>
        <a:xfrm>
          <a:off x="0" y="706671"/>
          <a:ext cx="3073451" cy="19516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CEBF-43CC-1948-AA22-9D37A94CF434}">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a:t>Risk appetite </a:t>
          </a:r>
          <a:r>
            <a:rPr lang="en-US" sz="2000" kern="1200"/>
            <a:t>is the total amount of risk that an organization is willing to shoulder in aggregate across all assets. </a:t>
          </a:r>
        </a:p>
      </dsp:txBody>
      <dsp:txXfrm>
        <a:off x="398656" y="1088253"/>
        <a:ext cx="2959127" cy="1837317"/>
      </dsp:txXfrm>
    </dsp:sp>
    <dsp:sp modelId="{96322A6A-8318-9C46-B1F5-86E128007C6F}">
      <dsp:nvSpPr>
        <dsp:cNvPr id="0" name=""/>
        <dsp:cNvSpPr/>
      </dsp:nvSpPr>
      <dsp:spPr>
        <a:xfrm>
          <a:off x="3756441" y="706671"/>
          <a:ext cx="3073451" cy="19516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71604-B769-8241-A5BC-499711133112}">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a:t>Risk capacity </a:t>
          </a:r>
          <a:r>
            <a:rPr lang="en-US" sz="2000" kern="1200"/>
            <a:t>is the level of risk an organization is able to shoulder. An organization’s desired risk appetite may be greater than its actual capacity. </a:t>
          </a:r>
        </a:p>
      </dsp:txBody>
      <dsp:txXfrm>
        <a:off x="4155097" y="1088253"/>
        <a:ext cx="2959127" cy="1837317"/>
      </dsp:txXfrm>
    </dsp:sp>
    <dsp:sp modelId="{1181604A-4765-0E48-9D8E-12147FD2FD4D}">
      <dsp:nvSpPr>
        <dsp:cNvPr id="0" name=""/>
        <dsp:cNvSpPr/>
      </dsp:nvSpPr>
      <dsp:spPr>
        <a:xfrm>
          <a:off x="7512882" y="706671"/>
          <a:ext cx="3073451" cy="19516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DA8C0-933A-4F4B-956A-64A511062F57}">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a:t>Risk tolerance </a:t>
          </a:r>
          <a:r>
            <a:rPr lang="en-US" sz="2000" kern="1200"/>
            <a:t>is the amount or level of risk that an organization will accept per individual asset-threat pair. </a:t>
          </a:r>
        </a:p>
      </dsp:txBody>
      <dsp:txXfrm>
        <a:off x="7911539" y="1088253"/>
        <a:ext cx="2959127" cy="18373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7C60F-E0A1-8741-BAD6-D4DC3CB18902}">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30A81-1E4E-2E4E-8533-B8E12F396911}">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Risk Mitigation </a:t>
          </a:r>
          <a:r>
            <a:rPr lang="en-US" sz="1500" i="1" kern="1200"/>
            <a:t>Reducing risk</a:t>
          </a:r>
          <a:r>
            <a:rPr lang="en-US" sz="1500" kern="1200"/>
            <a:t>, or </a:t>
          </a:r>
          <a:r>
            <a:rPr lang="en-US" sz="1500" i="1" kern="1200"/>
            <a:t>risk mitigation</a:t>
          </a:r>
          <a:r>
            <a:rPr lang="en-US" sz="1500" kern="1200"/>
            <a:t>, is the implementation of safeguards, security controls, and countermeasures to reduce and/or eliminate vulnerabilities or block threats. </a:t>
          </a:r>
        </a:p>
      </dsp:txBody>
      <dsp:txXfrm>
        <a:off x="608661" y="692298"/>
        <a:ext cx="4508047" cy="2799040"/>
      </dsp:txXfrm>
    </dsp:sp>
    <dsp:sp modelId="{E486425C-C246-7F4C-8099-B1709065D268}">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4F59C-231C-7744-8429-DEA6E069F9EE}">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Risk Assignment </a:t>
          </a:r>
          <a:r>
            <a:rPr lang="en-US" sz="1500" i="1" kern="1200"/>
            <a:t>Assigning risk </a:t>
          </a:r>
          <a:r>
            <a:rPr lang="en-US" sz="1500" kern="1200"/>
            <a:t>or </a:t>
          </a:r>
          <a:r>
            <a:rPr lang="en-US" sz="1500" i="1" kern="1200"/>
            <a:t>transferring risk </a:t>
          </a:r>
          <a:r>
            <a:rPr lang="en-US" sz="1500" kern="1200"/>
            <a:t>is the placement of the responsibility of loss due to a risk onto another entity or organization. </a:t>
          </a:r>
          <a:r>
            <a:rPr lang="en-US" sz="1500" b="1" kern="1200"/>
            <a:t>Risk Deterrence </a:t>
          </a:r>
          <a:r>
            <a:rPr lang="en-US" sz="1500" i="1" kern="1200"/>
            <a:t>Risk deterrence </a:t>
          </a:r>
          <a:r>
            <a:rPr lang="en-US" sz="1500" kern="1200"/>
            <a:t>is the process of implementing deterrents to would-be violators of security and policy. The goal is to convince a threat agent not to attack. Some examples include implementing auditing, security cameras, and warning banners; using security guards; and making it known that the organization is willing to cooperate with authorities and prosecute those who participate in cybercrime. </a:t>
          </a:r>
        </a:p>
      </dsp:txBody>
      <dsp:txXfrm>
        <a:off x="6331365" y="692298"/>
        <a:ext cx="4508047" cy="2799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2B3DE-4C4E-A94D-ABAC-212601A3C4F9}">
      <dsp:nvSpPr>
        <dsp:cNvPr id="0" name=""/>
        <dsp:cNvSpPr/>
      </dsp:nvSpPr>
      <dsp:spPr>
        <a:xfrm>
          <a:off x="0" y="132034"/>
          <a:ext cx="6666833" cy="25675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Often additional calculations are involved in risk response when a qualitative risk assessment is performed. These relate to the mathematical evaluation of the cost/benefit of a safeguard. For each identified risk in criticality priority order, safeguards are considered in regard to their potential loss reduction and benefit potential. </a:t>
          </a:r>
        </a:p>
      </dsp:txBody>
      <dsp:txXfrm>
        <a:off x="125338" y="257372"/>
        <a:ext cx="6416157" cy="2316889"/>
      </dsp:txXfrm>
    </dsp:sp>
    <dsp:sp modelId="{8AC30EB7-D490-DF41-9024-2BB78A8BF771}">
      <dsp:nvSpPr>
        <dsp:cNvPr id="0" name=""/>
        <dsp:cNvSpPr/>
      </dsp:nvSpPr>
      <dsp:spPr>
        <a:xfrm>
          <a:off x="0" y="2754319"/>
          <a:ext cx="6666833" cy="256756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Safeguards, security controls, and countermeasures will primarily reduce risk through</a:t>
          </a:r>
          <a:br>
            <a:rPr lang="en-US" sz="1900" kern="1200"/>
          </a:br>
          <a:r>
            <a:rPr lang="en-US" sz="1900" kern="1200"/>
            <a:t>a reduction in the potential rate of compromise (i.e., ARO). However, some safeguards</a:t>
          </a:r>
          <a:br>
            <a:rPr lang="en-US" sz="1900" kern="1200"/>
          </a:br>
          <a:r>
            <a:rPr lang="en-US" sz="1900" kern="1200"/>
            <a:t>will also reduce the amount or severity of damage (i.e., EF). For those safeguards that only reduce the ARO, the amount of loss of a single realized event (i.e., SLE) is the same with or without the safeguard. </a:t>
          </a:r>
        </a:p>
      </dsp:txBody>
      <dsp:txXfrm>
        <a:off x="125338" y="2879657"/>
        <a:ext cx="6416157" cy="23168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3FB9B-9729-8345-B358-01B49E51617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BE863-4728-004E-ABA7-3C741FC2FBB0}">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Risk is the likelihood that a threat will exploit a vulnerability</a:t>
          </a:r>
        </a:p>
      </dsp:txBody>
      <dsp:txXfrm>
        <a:off x="0" y="0"/>
        <a:ext cx="10515600" cy="543917"/>
      </dsp:txXfrm>
    </dsp:sp>
    <dsp:sp modelId="{61DA7835-8FF8-3A41-8524-5FBAB327EE89}">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70971-4F3D-E046-B630-B66AF468E8D7}">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Threats and vulnerabilities put information assets at risk.</a:t>
          </a:r>
        </a:p>
      </dsp:txBody>
      <dsp:txXfrm>
        <a:off x="0" y="543917"/>
        <a:ext cx="10515600" cy="543917"/>
      </dsp:txXfrm>
    </dsp:sp>
    <dsp:sp modelId="{AFC9A80A-6C31-A54E-94AC-28D6E6A8727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22BBD-B249-6F48-958F-75AD6F0BE9E6}">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Risk:Likelihood that a threat will exploit a vulnerability in an asset Threat:Has the potential to harm an asset</a:t>
          </a:r>
        </a:p>
      </dsp:txBody>
      <dsp:txXfrm>
        <a:off x="0" y="1087834"/>
        <a:ext cx="10515600" cy="543917"/>
      </dsp:txXfrm>
    </dsp:sp>
    <dsp:sp modelId="{A32A2E94-2300-4F47-9FC0-33D5D791C46A}">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A25BA-CFA8-F247-9E87-8DFDD65FC075}">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Vulnerability:A weakness;a lack of a safeguard</a:t>
          </a:r>
        </a:p>
      </dsp:txBody>
      <dsp:txXfrm>
        <a:off x="0" y="1631751"/>
        <a:ext cx="10515600" cy="543917"/>
      </dsp:txXfrm>
    </dsp:sp>
    <dsp:sp modelId="{5E2D8F81-DB71-E84C-B1E6-56C6F4B81B85}">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67A3E-2451-7D49-9843-729B262CB809}">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Exploit:Instance of compromise</a:t>
          </a:r>
        </a:p>
      </dsp:txBody>
      <dsp:txXfrm>
        <a:off x="0" y="2175669"/>
        <a:ext cx="10515600" cy="543917"/>
      </dsp:txXfrm>
    </dsp:sp>
    <dsp:sp modelId="{2C77A00B-A9FF-E144-A64B-EC1DA31781F1}">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7FF17-EB24-FD45-A569-5EBA04948152}">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Controls:Protective mechanisms to secure vulnerabilities</a:t>
          </a:r>
        </a:p>
      </dsp:txBody>
      <dsp:txXfrm>
        <a:off x="0" y="2719586"/>
        <a:ext cx="10515600" cy="543917"/>
      </dsp:txXfrm>
    </dsp:sp>
    <dsp:sp modelId="{24F4DCEF-D3D2-7345-A8BC-1583BEA7E0F4}">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C7A12-D68F-5D43-9D9C-B67002762C10}">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Safeguards:Proactive</a:t>
          </a:r>
        </a:p>
      </dsp:txBody>
      <dsp:txXfrm>
        <a:off x="0" y="3263503"/>
        <a:ext cx="10515600" cy="543917"/>
      </dsp:txXfrm>
    </dsp:sp>
    <dsp:sp modelId="{5F8435C9-EDF4-454C-8572-7BEF9D9215E4}">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7623A-FB9A-3240-A61F-71588E819148}">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Countermeasures: Reactive mechanism</a:t>
          </a:r>
        </a:p>
      </dsp:txBody>
      <dsp:txXfrm>
        <a:off x="0" y="3807420"/>
        <a:ext cx="10515600" cy="5439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80C8F-8910-42E6-8053-A2960FAD3F6F}">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FF9E8-969F-420B-8D41-5E7516747E3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72E67-EB8B-49A9-9A75-EE325D0EF16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22300">
            <a:lnSpc>
              <a:spcPct val="100000"/>
            </a:lnSpc>
            <a:spcBef>
              <a:spcPct val="0"/>
            </a:spcBef>
            <a:spcAft>
              <a:spcPct val="35000"/>
            </a:spcAft>
            <a:buNone/>
          </a:pPr>
          <a:r>
            <a:rPr lang="en-US" sz="1400" i="1" kern="1200"/>
            <a:t>Risk assessment </a:t>
          </a:r>
          <a:r>
            <a:rPr lang="en-US" sz="1400" kern="1200"/>
            <a:t>or </a:t>
          </a:r>
          <a:r>
            <a:rPr lang="en-US" sz="1400" i="1" kern="1200"/>
            <a:t>risk analysis </a:t>
          </a:r>
          <a:r>
            <a:rPr lang="en-US" sz="1400" kern="1200"/>
            <a:t>is the examination of an environment for risks, evaluating each threat event as to its likelihood of occurring and the severity of the damage it would cause if it did occur, and assessing the cost of various countermeasures for each risk. This results in a sorted criticality prioritization of risks. From there, risk response takes over. </a:t>
          </a:r>
        </a:p>
      </dsp:txBody>
      <dsp:txXfrm>
        <a:off x="1507738" y="707092"/>
        <a:ext cx="9007861" cy="1305401"/>
      </dsp:txXfrm>
    </dsp:sp>
    <dsp:sp modelId="{9B3FBF4D-09EC-4B34-BD8E-FC212C5A3F1D}">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7969B-23E2-4A44-BF02-52FD92AD753C}">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F1833-FC60-4D37-858A-0BE76EC44AC7}">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22300">
            <a:lnSpc>
              <a:spcPct val="100000"/>
            </a:lnSpc>
            <a:spcBef>
              <a:spcPct val="0"/>
            </a:spcBef>
            <a:spcAft>
              <a:spcPct val="35000"/>
            </a:spcAft>
            <a:buNone/>
          </a:pPr>
          <a:r>
            <a:rPr lang="en-US" sz="1400" i="1" kern="1200"/>
            <a:t>Risk response </a:t>
          </a:r>
          <a:r>
            <a:rPr lang="en-US" sz="1400" kern="1200"/>
            <a:t>involves evaluating countermeasures, safeguards, and security controls using a cost/benefit analysis; adjusting findings based on other conditions, concerns, priorities, and resources; and providing a proposal of response options in a report to senior management. Based on management decisions and guidance, the selected responses can be implemented into the IT infrastructure and integrated into the security policy documentation. </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81E07-2D4A-1545-BEAC-3AB90E888CF7}">
      <dsp:nvSpPr>
        <dsp:cNvPr id="0" name=""/>
        <dsp:cNvSpPr/>
      </dsp:nvSpPr>
      <dsp:spPr>
        <a:xfrm>
          <a:off x="9242" y="472909"/>
          <a:ext cx="2762398" cy="340551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a:t>Risk management </a:t>
          </a:r>
          <a:r>
            <a:rPr lang="en-US" sz="1700" kern="1200"/>
            <a:t>is a detailed process of identifying factors that could damage or disclose assets, evaluating those factors in light of asset value and countermeasure cost, and implementing cost-effective solutions for mitigating or reducing risk </a:t>
          </a:r>
        </a:p>
      </dsp:txBody>
      <dsp:txXfrm>
        <a:off x="90150" y="553817"/>
        <a:ext cx="2600582" cy="3243703"/>
      </dsp:txXfrm>
    </dsp:sp>
    <dsp:sp modelId="{CCC228C4-6D1C-8548-8E5F-B3342340A2E3}">
      <dsp:nvSpPr>
        <dsp:cNvPr id="0" name=""/>
        <dsp:cNvSpPr/>
      </dsp:nvSpPr>
      <dsp:spPr>
        <a:xfrm>
          <a:off x="3047880" y="1833131"/>
          <a:ext cx="585628" cy="685074"/>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87021132-01FE-7540-B28A-A80981F5C91B}">
      <dsp:nvSpPr>
        <dsp:cNvPr id="0" name=""/>
        <dsp:cNvSpPr/>
      </dsp:nvSpPr>
      <dsp:spPr>
        <a:xfrm>
          <a:off x="3876600" y="472909"/>
          <a:ext cx="2762398" cy="3405519"/>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primary goal of risk management is to reduce risk to an acceptable level. </a:t>
          </a:r>
        </a:p>
      </dsp:txBody>
      <dsp:txXfrm>
        <a:off x="3957508" y="553817"/>
        <a:ext cx="2600582" cy="3243703"/>
      </dsp:txXfrm>
    </dsp:sp>
    <dsp:sp modelId="{1FED9898-B0F6-684E-8F5A-C51AE39DF8DD}">
      <dsp:nvSpPr>
        <dsp:cNvPr id="0" name=""/>
        <dsp:cNvSpPr/>
      </dsp:nvSpPr>
      <dsp:spPr>
        <a:xfrm>
          <a:off x="6915239" y="1833131"/>
          <a:ext cx="585628" cy="685074"/>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42CBD80F-7935-7146-B35F-196B425718E3}">
      <dsp:nvSpPr>
        <dsp:cNvPr id="0" name=""/>
        <dsp:cNvSpPr/>
      </dsp:nvSpPr>
      <dsp:spPr>
        <a:xfrm>
          <a:off x="7743958" y="472909"/>
          <a:ext cx="2762398" cy="3405519"/>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Risks to an IT infrastructure are not all computer based. In fact, many risks come from non-IT sources. It is important to consider all possible risks when performing risk evaluation, including accidents, natural disasters, financial threats, civil unrest, pandemics, physical threats, technical exploitations, and social engineering attacks. </a:t>
          </a:r>
        </a:p>
      </dsp:txBody>
      <dsp:txXfrm>
        <a:off x="7824866" y="553817"/>
        <a:ext cx="2600582" cy="32437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EF359-C7E5-D947-B787-72C93867A27A}">
      <dsp:nvSpPr>
        <dsp:cNvPr id="0" name=""/>
        <dsp:cNvSpPr/>
      </dsp:nvSpPr>
      <dsp:spPr>
        <a:xfrm>
          <a:off x="0" y="230134"/>
          <a:ext cx="6666833" cy="24622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Asset </a:t>
          </a:r>
          <a:r>
            <a:rPr lang="en-US" sz="2400" kern="1200"/>
            <a:t>An </a:t>
          </a:r>
          <a:r>
            <a:rPr lang="en-US" sz="2400" i="1" kern="1200"/>
            <a:t>asset </a:t>
          </a:r>
          <a:r>
            <a:rPr lang="en-US" sz="2400" kern="1200"/>
            <a:t>is anything used in a business process or task. If an organization relies on a person, place, or thing, whether tangible or intangible, then it is an asset. </a:t>
          </a:r>
        </a:p>
      </dsp:txBody>
      <dsp:txXfrm>
        <a:off x="120198" y="350332"/>
        <a:ext cx="6426437" cy="2221869"/>
      </dsp:txXfrm>
    </dsp:sp>
    <dsp:sp modelId="{A2DC8C20-1529-5A44-8D20-73A1D8067795}">
      <dsp:nvSpPr>
        <dsp:cNvPr id="0" name=""/>
        <dsp:cNvSpPr/>
      </dsp:nvSpPr>
      <dsp:spPr>
        <a:xfrm>
          <a:off x="0" y="2761519"/>
          <a:ext cx="6666833" cy="24622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Asset Valuation </a:t>
          </a:r>
          <a:r>
            <a:rPr lang="en-US" sz="2400" i="1" kern="1200"/>
            <a:t>Asset valuation </a:t>
          </a:r>
          <a:r>
            <a:rPr lang="en-US" sz="2400" kern="1200"/>
            <a:t>is value assigned to an asset based on a number of factors, including importance to the organization, use in critical process, actual cost, and nonmonetary expenses/costs (such as time, attention, productivity, and research and development) </a:t>
          </a:r>
        </a:p>
      </dsp:txBody>
      <dsp:txXfrm>
        <a:off x="120198" y="2881717"/>
        <a:ext cx="6426437" cy="2221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7A5FE-5A28-FE46-909C-7C5147764BF2}">
      <dsp:nvSpPr>
        <dsp:cNvPr id="0" name=""/>
        <dsp:cNvSpPr/>
      </dsp:nvSpPr>
      <dsp:spPr>
        <a:xfrm>
          <a:off x="0" y="209798"/>
          <a:ext cx="10515600" cy="19269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Risk assessment </a:t>
          </a:r>
          <a:r>
            <a:rPr lang="en-US" sz="2700" kern="1200"/>
            <a:t>or </a:t>
          </a:r>
          <a:r>
            <a:rPr lang="en-US" sz="2700" i="1" kern="1200"/>
            <a:t>risk analysis </a:t>
          </a:r>
          <a:r>
            <a:rPr lang="en-US" sz="2700" kern="1200"/>
            <a:t>is the examination of an environment for risks, evaluating each threat event as to its likelihood of occurring and the severity of the damage it would cause if it did occur, and assessing the cost of various countermeasures for each risk. </a:t>
          </a:r>
        </a:p>
      </dsp:txBody>
      <dsp:txXfrm>
        <a:off x="94068" y="303866"/>
        <a:ext cx="10327464" cy="1738854"/>
      </dsp:txXfrm>
    </dsp:sp>
    <dsp:sp modelId="{E9A30730-B734-7349-B130-E26E6B32ED22}">
      <dsp:nvSpPr>
        <dsp:cNvPr id="0" name=""/>
        <dsp:cNvSpPr/>
      </dsp:nvSpPr>
      <dsp:spPr>
        <a:xfrm>
          <a:off x="0" y="2214549"/>
          <a:ext cx="10515600" cy="19269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Risk response </a:t>
          </a:r>
          <a:r>
            <a:rPr lang="en-US" sz="2700" kern="1200"/>
            <a:t>involves evaluating countermeasures, safeguards, and security controls using a cost/benefit analysis; adjusting findings based on other conditions, concerns, priorities, and resources; and providing a proposal of response options in a report to senior management. </a:t>
          </a:r>
        </a:p>
      </dsp:txBody>
      <dsp:txXfrm>
        <a:off x="94068" y="2308617"/>
        <a:ext cx="10327464" cy="1738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FDEE6-DC07-8348-91C0-C4283B70A98F}">
      <dsp:nvSpPr>
        <dsp:cNvPr id="0" name=""/>
        <dsp:cNvSpPr/>
      </dsp:nvSpPr>
      <dsp:spPr>
        <a:xfrm>
          <a:off x="9242" y="259254"/>
          <a:ext cx="2762398" cy="38328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Threat Vector </a:t>
          </a:r>
          <a:r>
            <a:rPr lang="en-US" sz="1800" kern="1200" dirty="0"/>
            <a:t>or </a:t>
          </a:r>
          <a:r>
            <a:rPr lang="en-US" sz="1800" i="1" kern="1200" dirty="0"/>
            <a:t>attack vector </a:t>
          </a:r>
          <a:r>
            <a:rPr lang="en-US" sz="1800" kern="1200" dirty="0"/>
            <a:t>is the path or means by which an attack or attacker can gain access to a target in order to cause harm. Threat vectors can include email, web surfing, external drives, Wi-Fi networks, physical access, mobile devices, cloud, social media, supply chain, removable media, and commercial software. </a:t>
          </a:r>
        </a:p>
      </dsp:txBody>
      <dsp:txXfrm>
        <a:off x="90150" y="340162"/>
        <a:ext cx="2600582" cy="3671012"/>
      </dsp:txXfrm>
    </dsp:sp>
    <dsp:sp modelId="{B4F87657-3797-4B45-BF21-485B4590B130}">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6181F470-88AE-484B-A079-591F1B3B889B}">
      <dsp:nvSpPr>
        <dsp:cNvPr id="0" name=""/>
        <dsp:cNvSpPr/>
      </dsp:nvSpPr>
      <dsp:spPr>
        <a:xfrm>
          <a:off x="3876600" y="259254"/>
          <a:ext cx="2762398" cy="38328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Vulnerability </a:t>
          </a:r>
          <a:r>
            <a:rPr lang="en-US" sz="1800" kern="1200"/>
            <a:t>The weakness in an asset or the absence or the weakness of a safeguard or countermeasure is a </a:t>
          </a:r>
          <a:r>
            <a:rPr lang="en-US" sz="1800" i="1" kern="1200"/>
            <a:t>vulnerability</a:t>
          </a:r>
          <a:r>
            <a:rPr lang="en-US" sz="1800" kern="1200"/>
            <a:t>. In other words, a vulnerability is a flaw, loophole, oversight, error, limitation, frailty, or susceptibility that enables a threat to cause harm. </a:t>
          </a:r>
        </a:p>
      </dsp:txBody>
      <dsp:txXfrm>
        <a:off x="3957508" y="340162"/>
        <a:ext cx="2600582" cy="3671012"/>
      </dsp:txXfrm>
    </dsp:sp>
    <dsp:sp modelId="{E31639BA-F8D6-3147-9973-D64015F7C5EB}">
      <dsp:nvSpPr>
        <dsp:cNvPr id="0" name=""/>
        <dsp:cNvSpPr/>
      </dsp:nvSpPr>
      <dsp:spPr>
        <a:xfrm>
          <a:off x="6915239" y="1833131"/>
          <a:ext cx="585628" cy="6850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2EEA5D3B-C52D-B648-ABAC-E7B14D71F97B}">
      <dsp:nvSpPr>
        <dsp:cNvPr id="0" name=""/>
        <dsp:cNvSpPr/>
      </dsp:nvSpPr>
      <dsp:spPr>
        <a:xfrm>
          <a:off x="7743958" y="259254"/>
          <a:ext cx="2762398" cy="38328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Exposure </a:t>
          </a:r>
          <a:r>
            <a:rPr lang="en-US" sz="1800" i="1" kern="1200"/>
            <a:t>Exposure </a:t>
          </a:r>
          <a:r>
            <a:rPr lang="en-US" sz="1800" kern="1200"/>
            <a:t>is being susceptible to asset loss because of a threat; there is the possibility that a vulnerability can or will be exploited by a threat agent or event. </a:t>
          </a:r>
        </a:p>
      </dsp:txBody>
      <dsp:txXfrm>
        <a:off x="7824866" y="340162"/>
        <a:ext cx="2600582" cy="3671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920BC-3356-B841-9573-F597D90069F4}">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67349-87FC-FE43-8B09-3214BF817B7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Safeguards </a:t>
          </a:r>
          <a:r>
            <a:rPr lang="en-US" sz="2200" i="1" kern="1200"/>
            <a:t>security control</a:t>
          </a:r>
          <a:r>
            <a:rPr lang="en-US" sz="2200" kern="1200"/>
            <a:t>, protection mechanism, or </a:t>
          </a:r>
          <a:r>
            <a:rPr lang="en-US" sz="2200" i="1" kern="1200"/>
            <a:t>countermeasure </a:t>
          </a:r>
          <a:r>
            <a:rPr lang="en-US" sz="2200" kern="1200"/>
            <a:t>is anything that removes or reduces a vulnerability or protects against one or more specific threats. This concept is also known as a risk response. </a:t>
          </a:r>
        </a:p>
      </dsp:txBody>
      <dsp:txXfrm>
        <a:off x="0" y="2124"/>
        <a:ext cx="10515600" cy="1449029"/>
      </dsp:txXfrm>
    </dsp:sp>
    <dsp:sp modelId="{1B612BF3-98D3-5E44-A9ED-748017BF9B9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65937-82D9-6F4F-80B5-50922F5FE45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Attack </a:t>
          </a:r>
          <a:r>
            <a:rPr lang="en-US" sz="2200" kern="1200"/>
            <a:t>is the intentional attempted exploitation of a vulnerability by a threat agent to cause damage, loss, or disclosure of assets. An attack can also be viewed as any violation or failure to adhere to an organization’s security policy. A malicious event does not need to succeed in violating security to be considered an attack. </a:t>
          </a:r>
        </a:p>
      </dsp:txBody>
      <dsp:txXfrm>
        <a:off x="0" y="1451154"/>
        <a:ext cx="10515600" cy="1449029"/>
      </dsp:txXfrm>
    </dsp:sp>
    <dsp:sp modelId="{EA86FC65-A042-ED4C-A7B1-663765DF2427}">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0A7C5-85A1-CF40-B708-A3CB5FBEACA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Breach </a:t>
          </a:r>
          <a:r>
            <a:rPr lang="en-US" sz="2200" kern="1200"/>
            <a:t>A </a:t>
          </a:r>
          <a:r>
            <a:rPr lang="en-US" sz="2200" i="1" kern="1200"/>
            <a:t>breach</a:t>
          </a:r>
          <a:r>
            <a:rPr lang="en-US" sz="2200" kern="1200"/>
            <a:t>, intrusion, or penetration is the occurrence of a security mechanism being bypassed or thwarted by a threat agent. A breach is a successful attack. </a:t>
          </a:r>
        </a:p>
      </dsp:txBody>
      <dsp:txXfrm>
        <a:off x="0" y="2900183"/>
        <a:ext cx="10515600" cy="1449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71DF0-8179-4989-8C17-23D21B63A75C}">
      <dsp:nvSpPr>
        <dsp:cNvPr id="0" name=""/>
        <dsp:cNvSpPr/>
      </dsp:nvSpPr>
      <dsp:spPr>
        <a:xfrm>
          <a:off x="1212569" y="484228"/>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6FF67-0A64-4AEA-AD87-69875CE77168}">
      <dsp:nvSpPr>
        <dsp:cNvPr id="0" name=""/>
        <dsp:cNvSpPr/>
      </dsp:nvSpPr>
      <dsp:spPr>
        <a:xfrm>
          <a:off x="417971" y="2292109"/>
          <a:ext cx="288945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i="1" kern="1200"/>
            <a:t>Risk </a:t>
          </a:r>
          <a:r>
            <a:rPr lang="en-US" sz="1100" kern="1200"/>
            <a:t>is the possibility or likelihood that a threat will exploit a vulnerability to cause harm to an asset and the severity of damage that could result. The more likely it is that a threat event will occur, the greater the risk. The greater the amount of harm that could result if a threat is realized, the greater the risk. Every instance of exposure is a risk. When written as a conceptual formula, risk can be defined as follows: </a:t>
          </a:r>
        </a:p>
      </dsp:txBody>
      <dsp:txXfrm>
        <a:off x="417971" y="2292109"/>
        <a:ext cx="2889450" cy="1575000"/>
      </dsp:txXfrm>
    </dsp:sp>
    <dsp:sp modelId="{7AF63835-959E-46BE-95FF-86B8E66E1350}">
      <dsp:nvSpPr>
        <dsp:cNvPr id="0" name=""/>
        <dsp:cNvSpPr/>
      </dsp:nvSpPr>
      <dsp:spPr>
        <a:xfrm>
          <a:off x="4607673" y="484228"/>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78123-557E-4938-BB0F-85B9FECFDE2C}">
      <dsp:nvSpPr>
        <dsp:cNvPr id="0" name=""/>
        <dsp:cNvSpPr/>
      </dsp:nvSpPr>
      <dsp:spPr>
        <a:xfrm>
          <a:off x="3813075" y="2292109"/>
          <a:ext cx="288945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risk = threat * vulnerability </a:t>
          </a:r>
        </a:p>
      </dsp:txBody>
      <dsp:txXfrm>
        <a:off x="3813075" y="2292109"/>
        <a:ext cx="2889450" cy="1575000"/>
      </dsp:txXfrm>
    </dsp:sp>
    <dsp:sp modelId="{F6131CCE-7FC2-4B62-87C0-0EF365101FAD}">
      <dsp:nvSpPr>
        <dsp:cNvPr id="0" name=""/>
        <dsp:cNvSpPr/>
      </dsp:nvSpPr>
      <dsp:spPr>
        <a:xfrm>
          <a:off x="8002777" y="484228"/>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4D981-5A29-4990-B791-17F45E3E5807}">
      <dsp:nvSpPr>
        <dsp:cNvPr id="0" name=""/>
        <dsp:cNvSpPr/>
      </dsp:nvSpPr>
      <dsp:spPr>
        <a:xfrm>
          <a:off x="7208178" y="2292109"/>
          <a:ext cx="288945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or</a:t>
          </a:r>
          <a:br>
            <a:rPr lang="en-US" sz="1100" kern="1200"/>
          </a:br>
          <a:r>
            <a:rPr lang="en-US" sz="1100" kern="1200"/>
            <a:t>risk = probability of harm * severity of harm </a:t>
          </a:r>
        </a:p>
      </dsp:txBody>
      <dsp:txXfrm>
        <a:off x="7208178" y="2292109"/>
        <a:ext cx="2889450" cy="1575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97C1B-623D-423C-927E-57B9C7B286C2}">
      <dsp:nvSpPr>
        <dsp:cNvPr id="0" name=""/>
        <dsp:cNvSpPr/>
      </dsp:nvSpPr>
      <dsp:spPr>
        <a:xfrm>
          <a:off x="212335"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E1215-A996-4602-874C-60C0C67A6C74}">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E7FAFD-F52A-48B1-837F-9DF2D9E0FD37}">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An asset-based or asset-initiated risk analysis starts with inventorying all organizational assets. </a:t>
          </a:r>
        </a:p>
      </dsp:txBody>
      <dsp:txXfrm>
        <a:off x="1834517" y="469890"/>
        <a:ext cx="3148942" cy="1335915"/>
      </dsp:txXfrm>
    </dsp:sp>
    <dsp:sp modelId="{171EB9B7-65D6-4C20-A449-011EE9E40A49}">
      <dsp:nvSpPr>
        <dsp:cNvPr id="0" name=""/>
        <dsp:cNvSpPr/>
      </dsp:nvSpPr>
      <dsp:spPr>
        <a:xfrm>
          <a:off x="5532139"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5FF87-ABB9-49D5-8537-A330EA83507B}">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B15A1-41EB-4241-8475-39BF9B0E3D3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Once that inventory is complete, a valuation needs to be assigned to each asset.</a:t>
          </a:r>
        </a:p>
      </dsp:txBody>
      <dsp:txXfrm>
        <a:off x="7154322" y="469890"/>
        <a:ext cx="3148942" cy="1335915"/>
      </dsp:txXfrm>
    </dsp:sp>
    <dsp:sp modelId="{0B531362-3988-430F-977F-3CF09F7553F7}">
      <dsp:nvSpPr>
        <dsp:cNvPr id="0" name=""/>
        <dsp:cNvSpPr/>
      </dsp:nvSpPr>
      <dsp:spPr>
        <a:xfrm>
          <a:off x="212335"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76EF6-B377-46A2-BBE5-0BE2A9B5B367}">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CA063-347C-4B41-9C79-2F775352E4F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The evaluation or appraisal of each asset helps establish its importance or criticality to the business operations. </a:t>
          </a:r>
        </a:p>
      </dsp:txBody>
      <dsp:txXfrm>
        <a:off x="1834517" y="2545532"/>
        <a:ext cx="3148942" cy="1335915"/>
      </dsp:txXfrm>
    </dsp:sp>
    <dsp:sp modelId="{F04F7103-3289-4004-A073-D295458FD3BD}">
      <dsp:nvSpPr>
        <dsp:cNvPr id="0" name=""/>
        <dsp:cNvSpPr/>
      </dsp:nvSpPr>
      <dsp:spPr>
        <a:xfrm>
          <a:off x="5532139"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4A609-2C5F-4E7A-9814-08EDE20073BC}">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DB91E6-B758-4823-8CEB-96FDE80CE195}">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The goal of asset valuation is to assign to an asset a specific dollar value that encompasses tangible costs as well as intangible ones. </a:t>
          </a:r>
          <a:br>
            <a:rPr lang="en-US" sz="1700" kern="1200"/>
          </a:br>
          <a:endParaRPr lang="en-US" sz="1700" kern="1200"/>
        </a:p>
      </dsp:txBody>
      <dsp:txXfrm>
        <a:off x="7154322" y="2545532"/>
        <a:ext cx="3148942" cy="1335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59126-8677-2F44-91A3-BF04E359621A}">
      <dsp:nvSpPr>
        <dsp:cNvPr id="0" name=""/>
        <dsp:cNvSpPr/>
      </dsp:nvSpPr>
      <dsp:spPr>
        <a:xfrm>
          <a:off x="0" y="623"/>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D7A09-A842-5546-9484-59283284F06C}">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Improperly assigning value to assets can result in failing to properly protect an asset or implementing financially infeasible safeguards. The following list includes tangible and intangible issues that contribute to the valuation of assets: </a:t>
          </a:r>
        </a:p>
      </dsp:txBody>
      <dsp:txXfrm>
        <a:off x="0" y="623"/>
        <a:ext cx="6492875" cy="729164"/>
      </dsp:txXfrm>
    </dsp:sp>
    <dsp:sp modelId="{27DF1ACC-8905-9E4E-8673-EF380BB9EAD6}">
      <dsp:nvSpPr>
        <dsp:cNvPr id="0" name=""/>
        <dsp:cNvSpPr/>
      </dsp:nvSpPr>
      <dsp:spPr>
        <a:xfrm>
          <a:off x="0" y="729788"/>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B41219-5772-2E43-81AE-CBBA9A6E821A}">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Purchase cost</a:t>
          </a:r>
        </a:p>
      </dsp:txBody>
      <dsp:txXfrm>
        <a:off x="0" y="729788"/>
        <a:ext cx="6492875" cy="729164"/>
      </dsp:txXfrm>
    </dsp:sp>
    <dsp:sp modelId="{77BAE085-7D0E-8F47-97CF-14A0D7069F05}">
      <dsp:nvSpPr>
        <dsp:cNvPr id="0" name=""/>
        <dsp:cNvSpPr/>
      </dsp:nvSpPr>
      <dsp:spPr>
        <a:xfrm>
          <a:off x="0" y="1458952"/>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6DF96-AB1D-6348-88D5-4368E2D38B05}">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Development cost</a:t>
          </a:r>
        </a:p>
      </dsp:txBody>
      <dsp:txXfrm>
        <a:off x="0" y="1458952"/>
        <a:ext cx="6492875" cy="729164"/>
      </dsp:txXfrm>
    </dsp:sp>
    <dsp:sp modelId="{B0163514-60A5-A44F-B995-AB78149BD614}">
      <dsp:nvSpPr>
        <dsp:cNvPr id="0" name=""/>
        <dsp:cNvSpPr/>
      </dsp:nvSpPr>
      <dsp:spPr>
        <a:xfrm>
          <a:off x="0" y="2188117"/>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CBBCB-4512-0E4C-A29B-441566E9FF0C}">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Administrative or management cost Maintenance or upkeep cost</a:t>
          </a:r>
        </a:p>
      </dsp:txBody>
      <dsp:txXfrm>
        <a:off x="0" y="2188117"/>
        <a:ext cx="6492875" cy="729164"/>
      </dsp:txXfrm>
    </dsp:sp>
    <dsp:sp modelId="{C5A640B8-8505-0D49-841B-2B801CA1871C}">
      <dsp:nvSpPr>
        <dsp:cNvPr id="0" name=""/>
        <dsp:cNvSpPr/>
      </dsp:nvSpPr>
      <dsp:spPr>
        <a:xfrm>
          <a:off x="0" y="2917282"/>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4E983-F96F-134F-B895-65657501AA14}">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Cost in acquiring asset</a:t>
          </a:r>
        </a:p>
      </dsp:txBody>
      <dsp:txXfrm>
        <a:off x="0" y="2917282"/>
        <a:ext cx="6492875" cy="729164"/>
      </dsp:txXfrm>
    </dsp:sp>
    <dsp:sp modelId="{02266E61-D012-2249-B1F7-995FA70ED88D}">
      <dsp:nvSpPr>
        <dsp:cNvPr id="0" name=""/>
        <dsp:cNvSpPr/>
      </dsp:nvSpPr>
      <dsp:spPr>
        <a:xfrm>
          <a:off x="0" y="3646447"/>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7A80A-0058-8840-9D2C-489B34790665}">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Cost to protect or sustain asset</a:t>
          </a:r>
        </a:p>
      </dsp:txBody>
      <dsp:txXfrm>
        <a:off x="0" y="3646447"/>
        <a:ext cx="6492875" cy="729164"/>
      </dsp:txXfrm>
    </dsp:sp>
    <dsp:sp modelId="{C83D2A96-A756-5F48-883A-E86D28D18713}">
      <dsp:nvSpPr>
        <dsp:cNvPr id="0" name=""/>
        <dsp:cNvSpPr/>
      </dsp:nvSpPr>
      <dsp:spPr>
        <a:xfrm>
          <a:off x="0" y="4375611"/>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0BC83-2B7A-4D43-8AED-A0363353353D}">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Value to owners and users</a:t>
          </a:r>
          <a:br>
            <a:rPr lang="en-US" sz="1400" kern="1200"/>
          </a:br>
          <a:endParaRPr lang="en-US" sz="1400" kern="1200"/>
        </a:p>
      </dsp:txBody>
      <dsp:txXfrm>
        <a:off x="0" y="4375611"/>
        <a:ext cx="6492875" cy="729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9113E-63B9-9B48-B288-B6EC783B95E9}">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70F0-3BC6-754D-8A64-D0C2FED85A1E}">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An essential part of risk management is identifying and examining threats. </a:t>
          </a:r>
        </a:p>
      </dsp:txBody>
      <dsp:txXfrm>
        <a:off x="608661" y="692298"/>
        <a:ext cx="4508047" cy="2799040"/>
      </dsp:txXfrm>
    </dsp:sp>
    <dsp:sp modelId="{9CDC3C3B-CAE8-DC48-80BF-542F7E4AE080}">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E453A-4ED8-D841-B31A-1C0C8757E5E3}">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This involves creating an exhaustive list of all possible threats for the organization’s identified assets. The list should include threat agents as well as threat events. </a:t>
          </a:r>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8699A-D33F-C842-A6AD-1CC061DAFC17}"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AB01A-40BD-064D-9B3A-65CB4AB33197}" type="slidenum">
              <a:rPr lang="en-US" smtClean="0"/>
              <a:t>‹#›</a:t>
            </a:fld>
            <a:endParaRPr lang="en-US"/>
          </a:p>
        </p:txBody>
      </p:sp>
    </p:spTree>
    <p:extLst>
      <p:ext uri="{BB962C8B-B14F-4D97-AF65-F5344CB8AC3E}">
        <p14:creationId xmlns:p14="http://schemas.microsoft.com/office/powerpoint/2010/main" val="128296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that level actually is depends on the organization, the value of its assets, the size of its budget, and many other factors. </a:t>
            </a:r>
            <a:endParaRPr lang="en-US" dirty="0"/>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3</a:t>
            </a:fld>
            <a:endParaRPr lang="en-US"/>
          </a:p>
        </p:txBody>
      </p:sp>
    </p:spTree>
    <p:extLst>
      <p:ext uri="{BB962C8B-B14F-4D97-AF65-F5344CB8AC3E}">
        <p14:creationId xmlns:p14="http://schemas.microsoft.com/office/powerpoint/2010/main" val="259225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choosing to fly to a destination instead of driving to it is a form of risk avoid- </a:t>
            </a:r>
            <a:r>
              <a:rPr lang="en-US" dirty="0" err="1"/>
              <a:t>ance</a:t>
            </a:r>
            <a:r>
              <a:rPr lang="en-US" dirty="0"/>
              <a:t>. Another example is to locate a business in Arizona instead of Florida to avoid </a:t>
            </a:r>
            <a:r>
              <a:rPr lang="en-US" dirty="0" err="1"/>
              <a:t>hur</a:t>
            </a:r>
            <a:r>
              <a:rPr lang="en-US" dirty="0"/>
              <a:t>- </a:t>
            </a:r>
            <a:r>
              <a:rPr lang="en-US" dirty="0" err="1"/>
              <a:t>ricanes</a:t>
            </a:r>
            <a:r>
              <a:rPr lang="en-US" dirty="0"/>
              <a:t>. The risk is avoided by eliminating the risk cause. A business leader terminating a business endeavor because it does not align with organizational objectives and that has a high risk versus reward ratio is also an example of risk avoidance. </a:t>
            </a:r>
          </a:p>
          <a:p>
            <a:r>
              <a:rPr lang="en-US" dirty="0"/>
              <a:t>In most cases, accepting risk requires a clearly written state- </a:t>
            </a:r>
            <a:r>
              <a:rPr lang="en-US" dirty="0" err="1"/>
              <a:t>ment</a:t>
            </a:r>
            <a:r>
              <a:rPr lang="en-US" dirty="0"/>
              <a:t> that indicates why a safeguard was not implemented, who is responsible for the decision, and who will be responsible for the loss if the risk is realized, usually in the form of a document signed by senior management. </a:t>
            </a:r>
          </a:p>
        </p:txBody>
      </p:sp>
      <p:sp>
        <p:nvSpPr>
          <p:cNvPr id="4" name="Slide Number Placeholder 3"/>
          <p:cNvSpPr>
            <a:spLocks noGrp="1"/>
          </p:cNvSpPr>
          <p:nvPr>
            <p:ph type="sldNum" sz="quarter" idx="5"/>
          </p:nvPr>
        </p:nvSpPr>
        <p:spPr/>
        <p:txBody>
          <a:bodyPr/>
          <a:lstStyle/>
          <a:p>
            <a:fld id="{433AB01A-40BD-064D-9B3A-65CB4AB33197}" type="slidenum">
              <a:rPr lang="en-US" smtClean="0"/>
              <a:t>28</a:t>
            </a:fld>
            <a:endParaRPr lang="en-US"/>
          </a:p>
        </p:txBody>
      </p:sp>
    </p:spTree>
    <p:extLst>
      <p:ext uri="{BB962C8B-B14F-4D97-AF65-F5344CB8AC3E}">
        <p14:creationId xmlns:p14="http://schemas.microsoft.com/office/powerpoint/2010/main" val="232535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$90,000. </a:t>
            </a:r>
          </a:p>
        </p:txBody>
      </p:sp>
      <p:sp>
        <p:nvSpPr>
          <p:cNvPr id="4" name="Slide Number Placeholder 3"/>
          <p:cNvSpPr>
            <a:spLocks noGrp="1"/>
          </p:cNvSpPr>
          <p:nvPr>
            <p:ph type="sldNum" sz="quarter" idx="5"/>
          </p:nvPr>
        </p:nvSpPr>
        <p:spPr/>
        <p:txBody>
          <a:bodyPr/>
          <a:lstStyle/>
          <a:p>
            <a:fld id="{433AB01A-40BD-064D-9B3A-65CB4AB33197}" type="slidenum">
              <a:rPr lang="en-US" smtClean="0"/>
              <a:t>30</a:t>
            </a:fld>
            <a:endParaRPr lang="en-US"/>
          </a:p>
        </p:txBody>
      </p:sp>
    </p:spTree>
    <p:extLst>
      <p:ext uri="{BB962C8B-B14F-4D97-AF65-F5344CB8AC3E}">
        <p14:creationId xmlns:p14="http://schemas.microsoft.com/office/powerpoint/2010/main" val="396321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become realized) </a:t>
            </a:r>
          </a:p>
        </p:txBody>
      </p:sp>
      <p:sp>
        <p:nvSpPr>
          <p:cNvPr id="4" name="Slide Number Placeholder 3"/>
          <p:cNvSpPr>
            <a:spLocks noGrp="1"/>
          </p:cNvSpPr>
          <p:nvPr>
            <p:ph type="sldNum" sz="quarter" idx="5"/>
          </p:nvPr>
        </p:nvSpPr>
        <p:spPr/>
        <p:txBody>
          <a:bodyPr/>
          <a:lstStyle/>
          <a:p>
            <a:fld id="{433AB01A-40BD-064D-9B3A-65CB4AB33197}" type="slidenum">
              <a:rPr lang="en-US" smtClean="0"/>
              <a:t>31</a:t>
            </a:fld>
            <a:endParaRPr lang="en-US"/>
          </a:p>
        </p:txBody>
      </p:sp>
    </p:spTree>
    <p:extLst>
      <p:ext uri="{BB962C8B-B14F-4D97-AF65-F5344CB8AC3E}">
        <p14:creationId xmlns:p14="http://schemas.microsoft.com/office/powerpoint/2010/main" val="52250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an exercise that the training participants  to do risk </a:t>
            </a:r>
            <a:r>
              <a:rPr lang="en-US" dirty="0" err="1"/>
              <a:t>assesment</a:t>
            </a:r>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33</a:t>
            </a:fld>
            <a:endParaRPr lang="en-US"/>
          </a:p>
        </p:txBody>
      </p:sp>
    </p:spTree>
    <p:extLst>
      <p:ext uri="{BB962C8B-B14F-4D97-AF65-F5344CB8AC3E}">
        <p14:creationId xmlns:p14="http://schemas.microsoft.com/office/powerpoint/2010/main" val="81454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od this workshop is for you to make your organization aware the cybersecurity risk</a:t>
            </a:r>
          </a:p>
        </p:txBody>
      </p:sp>
      <p:sp>
        <p:nvSpPr>
          <p:cNvPr id="4" name="Slide Number Placeholder 3"/>
          <p:cNvSpPr>
            <a:spLocks noGrp="1"/>
          </p:cNvSpPr>
          <p:nvPr>
            <p:ph type="sldNum" sz="quarter" idx="5"/>
          </p:nvPr>
        </p:nvSpPr>
        <p:spPr/>
        <p:txBody>
          <a:bodyPr/>
          <a:lstStyle/>
          <a:p>
            <a:fld id="{433AB01A-40BD-064D-9B3A-65CB4AB33197}" type="slidenum">
              <a:rPr lang="en-US" smtClean="0"/>
              <a:t>34</a:t>
            </a:fld>
            <a:endParaRPr lang="en-US"/>
          </a:p>
        </p:txBody>
      </p:sp>
    </p:spTree>
    <p:extLst>
      <p:ext uri="{BB962C8B-B14F-4D97-AF65-F5344CB8AC3E}">
        <p14:creationId xmlns:p14="http://schemas.microsoft.com/office/powerpoint/2010/main" val="403038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makes no sense to spend $100,000 protecting an asset that is worth only $1,000. Therefore, the value of an asset directly affects and guides the level of safeguards and security deployed to protect it </a:t>
            </a:r>
            <a:endParaRPr lang="en-US" dirty="0"/>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36</a:t>
            </a:fld>
            <a:endParaRPr lang="en-US"/>
          </a:p>
        </p:txBody>
      </p:sp>
    </p:spTree>
    <p:extLst>
      <p:ext uri="{BB962C8B-B14F-4D97-AF65-F5344CB8AC3E}">
        <p14:creationId xmlns:p14="http://schemas.microsoft.com/office/powerpoint/2010/main" val="151389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list of cybersecurity threats to confidentiality, integrity and availability</a:t>
            </a:r>
          </a:p>
        </p:txBody>
      </p:sp>
      <p:sp>
        <p:nvSpPr>
          <p:cNvPr id="4" name="Slide Number Placeholder 3"/>
          <p:cNvSpPr>
            <a:spLocks noGrp="1"/>
          </p:cNvSpPr>
          <p:nvPr>
            <p:ph type="sldNum" sz="quarter" idx="5"/>
          </p:nvPr>
        </p:nvSpPr>
        <p:spPr/>
        <p:txBody>
          <a:bodyPr/>
          <a:lstStyle/>
          <a:p>
            <a:fld id="{433AB01A-40BD-064D-9B3A-65CB4AB33197}" type="slidenum">
              <a:rPr lang="en-US" smtClean="0"/>
              <a:t>39</a:t>
            </a:fld>
            <a:endParaRPr lang="en-US"/>
          </a:p>
        </p:txBody>
      </p:sp>
    </p:spTree>
    <p:extLst>
      <p:ext uri="{BB962C8B-B14F-4D97-AF65-F5344CB8AC3E}">
        <p14:creationId xmlns:p14="http://schemas.microsoft.com/office/powerpoint/2010/main" val="62282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performing a math-based risk evaluation (i.e., quantitative; see the “Quantitative Risk Analysis” section, later in this chapter), a dollar figure is assigned as the asset value (AV).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Threats are any action or inaction that could cause damage, destruction, alteration, loss, or disclosure of assets or that could block access to or prevent maintenance of assets. They can be intentional or </a:t>
            </a:r>
            <a:r>
              <a:rPr lang="en-US" dirty="0" err="1"/>
              <a:t>acci</a:t>
            </a:r>
            <a:r>
              <a:rPr lang="en-US" dirty="0"/>
              <a:t>- dental. They can originate from inside or outside. You can loosely think of a threat as a weapon that could cause harm to a target. </a:t>
            </a:r>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5</a:t>
            </a:fld>
            <a:endParaRPr lang="en-US"/>
          </a:p>
        </p:txBody>
      </p:sp>
    </p:spTree>
    <p:extLst>
      <p:ext uri="{BB962C8B-B14F-4D97-AF65-F5344CB8AC3E}">
        <p14:creationId xmlns:p14="http://schemas.microsoft.com/office/powerpoint/2010/main" val="140133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performing a math-based risk evaluation (i.e., quantitative; see the “Quantitative Risk Analysis” section, later in this chapter), a dollar figure is assigned as the asset value (AV).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Threats are any action or inaction that could cause damage, destruction, alteration, loss, or disclosure of assets or that could block access to or prevent maintenance of assets. They can be intentional or </a:t>
            </a:r>
            <a:r>
              <a:rPr lang="en-US" dirty="0" err="1"/>
              <a:t>acci</a:t>
            </a:r>
            <a:r>
              <a:rPr lang="en-US" dirty="0"/>
              <a:t>- dental. They can originate from inside or outside. You can loosely think of a threat as a weapon that could cause harm to a target. </a:t>
            </a:r>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6</a:t>
            </a:fld>
            <a:endParaRPr lang="en-US"/>
          </a:p>
        </p:txBody>
      </p:sp>
    </p:spTree>
    <p:extLst>
      <p:ext uri="{BB962C8B-B14F-4D97-AF65-F5344CB8AC3E}">
        <p14:creationId xmlns:p14="http://schemas.microsoft.com/office/powerpoint/2010/main" val="117363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safeguard is any action or product that reduces risk through the elimination or lessening of a threat or a </a:t>
            </a:r>
            <a:r>
              <a:rPr lang="en-US" dirty="0" err="1"/>
              <a:t>vulnera</a:t>
            </a:r>
            <a:r>
              <a:rPr lang="en-US" dirty="0"/>
              <a:t>- </a:t>
            </a:r>
            <a:r>
              <a:rPr lang="en-US" dirty="0" err="1"/>
              <a:t>bility</a:t>
            </a:r>
            <a:r>
              <a:rPr lang="en-US" dirty="0"/>
              <a:t>. Safeguards are the means by which risk is mitigated or resolved. It is important to remember that a safeguard need not involve the purchase of a new product; </a:t>
            </a:r>
            <a:r>
              <a:rPr lang="en-US" dirty="0" err="1"/>
              <a:t>reconfigur</a:t>
            </a:r>
            <a:r>
              <a:rPr lang="en-US" dirty="0"/>
              <a:t>- </a:t>
            </a:r>
            <a:r>
              <a:rPr lang="en-US" dirty="0" err="1"/>
              <a:t>ing</a:t>
            </a:r>
            <a:r>
              <a:rPr lang="en-US" dirty="0"/>
              <a:t> existing elements and even removing elements from the infrastructure are also valid safeguards or risk responses. </a:t>
            </a:r>
          </a:p>
        </p:txBody>
      </p:sp>
      <p:sp>
        <p:nvSpPr>
          <p:cNvPr id="4" name="Slide Number Placeholder 3"/>
          <p:cNvSpPr>
            <a:spLocks noGrp="1"/>
          </p:cNvSpPr>
          <p:nvPr>
            <p:ph type="sldNum" sz="quarter" idx="5"/>
          </p:nvPr>
        </p:nvSpPr>
        <p:spPr/>
        <p:txBody>
          <a:bodyPr/>
          <a:lstStyle/>
          <a:p>
            <a:fld id="{433AB01A-40BD-064D-9B3A-65CB4AB33197}" type="slidenum">
              <a:rPr lang="en-US" smtClean="0"/>
              <a:t>7</a:t>
            </a:fld>
            <a:endParaRPr lang="en-US"/>
          </a:p>
        </p:txBody>
      </p:sp>
    </p:spTree>
    <p:extLst>
      <p:ext uri="{BB962C8B-B14F-4D97-AF65-F5344CB8AC3E}">
        <p14:creationId xmlns:p14="http://schemas.microsoft.com/office/powerpoint/2010/main" val="98014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primary goal of risk analysis is to ensure that only cost-effective safeguards are deployed. </a:t>
            </a:r>
            <a:endParaRPr lang="en-US" dirty="0"/>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11</a:t>
            </a:fld>
            <a:endParaRPr lang="en-US"/>
          </a:p>
        </p:txBody>
      </p:sp>
    </p:spTree>
    <p:extLst>
      <p:ext uri="{BB962C8B-B14F-4D97-AF65-F5344CB8AC3E}">
        <p14:creationId xmlns:p14="http://schemas.microsoft.com/office/powerpoint/2010/main" val="228297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primary goal of risk analysis is to ensure that only cost-effective safeguards are deployed. </a:t>
            </a:r>
            <a:endParaRPr lang="en-US" dirty="0"/>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12</a:t>
            </a:fld>
            <a:endParaRPr lang="en-US"/>
          </a:p>
        </p:txBody>
      </p:sp>
    </p:spTree>
    <p:extLst>
      <p:ext uri="{BB962C8B-B14F-4D97-AF65-F5344CB8AC3E}">
        <p14:creationId xmlns:p14="http://schemas.microsoft.com/office/powerpoint/2010/main" val="202862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perspective on the two risk assessment approaches is that a qualitative mech- </a:t>
            </a:r>
            <a:r>
              <a:rPr lang="en-US" sz="1200" kern="1200" dirty="0" err="1">
                <a:solidFill>
                  <a:schemeClr val="tx1"/>
                </a:solidFill>
                <a:effectLst/>
                <a:latin typeface="+mn-lt"/>
                <a:ea typeface="+mn-ea"/>
                <a:cs typeface="+mn-cs"/>
              </a:rPr>
              <a:t>anism</a:t>
            </a:r>
            <a:r>
              <a:rPr lang="en-US" sz="1200" kern="1200" dirty="0">
                <a:solidFill>
                  <a:schemeClr val="tx1"/>
                </a:solidFill>
                <a:effectLst/>
                <a:latin typeface="+mn-lt"/>
                <a:ea typeface="+mn-ea"/>
                <a:cs typeface="+mn-cs"/>
              </a:rPr>
              <a:t> can be used first to determine whether a detailed and resource/time-expensive quantitative mechanism is necessary. </a:t>
            </a:r>
            <a:endParaRPr lang="en-US" dirty="0"/>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14</a:t>
            </a:fld>
            <a:endParaRPr lang="en-US"/>
          </a:p>
        </p:txBody>
      </p:sp>
    </p:spTree>
    <p:extLst>
      <p:ext uri="{BB962C8B-B14F-4D97-AF65-F5344CB8AC3E}">
        <p14:creationId xmlns:p14="http://schemas.microsoft.com/office/powerpoint/2010/main" val="358173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quantitative risk assessment software tools can simplify and auto- mate much of this process. </a:t>
            </a:r>
            <a:endParaRPr lang="en-US" dirty="0"/>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21</a:t>
            </a:fld>
            <a:endParaRPr lang="en-US"/>
          </a:p>
        </p:txBody>
      </p:sp>
    </p:spTree>
    <p:extLst>
      <p:ext uri="{BB962C8B-B14F-4D97-AF65-F5344CB8AC3E}">
        <p14:creationId xmlns:p14="http://schemas.microsoft.com/office/powerpoint/2010/main" val="241488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Deploying encryption and using firewalls are common examples of risk mitigation or reduction. Elimination of an individual risk can sometimes be achieved, but typically some risk remains even after mitigation or reduction efforts.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Purchasing cybersecurity or traditional insurance and outsourcing are common forms of assigning or transferring risk. Also known as assignment of risk and transference of risk. </a:t>
            </a:r>
          </a:p>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27</a:t>
            </a:fld>
            <a:endParaRPr lang="en-US"/>
          </a:p>
        </p:txBody>
      </p:sp>
    </p:spTree>
    <p:extLst>
      <p:ext uri="{BB962C8B-B14F-4D97-AF65-F5344CB8AC3E}">
        <p14:creationId xmlns:p14="http://schemas.microsoft.com/office/powerpoint/2010/main" val="187398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86DD-D7AF-9B46-A4AD-52CB8977A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8CE43-63AE-AF48-B1D4-CD7DEABA22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8BD048-8CCC-8041-BAB0-F10197614161}"/>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5" name="Footer Placeholder 4">
            <a:extLst>
              <a:ext uri="{FF2B5EF4-FFF2-40B4-BE49-F238E27FC236}">
                <a16:creationId xmlns:a16="http://schemas.microsoft.com/office/drawing/2014/main" id="{4DCCFA9C-1C92-E74A-88C1-090FFD795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A62EB-EEF9-BC48-BF1A-3B6E31AD9790}"/>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8438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2E19-1886-B545-ADE5-72E48A80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1BD68-924C-DD43-967F-7499142D00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AB784-C960-484A-997B-758193E042B0}"/>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5" name="Footer Placeholder 4">
            <a:extLst>
              <a:ext uri="{FF2B5EF4-FFF2-40B4-BE49-F238E27FC236}">
                <a16:creationId xmlns:a16="http://schemas.microsoft.com/office/drawing/2014/main" id="{C201C2C3-89EA-5041-97EC-AF5421E9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D253D-F15B-1B46-9599-6230276C6867}"/>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79028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CE589-D0D4-7749-9675-77E17A797F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24155-03AD-914C-8B43-1C9C3564FE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5DD71-06A7-0E46-A17C-50C4B03B257D}"/>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5" name="Footer Placeholder 4">
            <a:extLst>
              <a:ext uri="{FF2B5EF4-FFF2-40B4-BE49-F238E27FC236}">
                <a16:creationId xmlns:a16="http://schemas.microsoft.com/office/drawing/2014/main" id="{5640EFA0-B5BF-F14A-9527-312B91913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922BD-E6E8-4344-B8DE-F48009FCF192}"/>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429138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2BEE-32F3-8446-BEFD-F86AF87C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2E308-F7F2-5741-95EF-6787F6F888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6B253-9290-2D42-A555-8E65FFF16483}"/>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5" name="Footer Placeholder 4">
            <a:extLst>
              <a:ext uri="{FF2B5EF4-FFF2-40B4-BE49-F238E27FC236}">
                <a16:creationId xmlns:a16="http://schemas.microsoft.com/office/drawing/2014/main" id="{A3C4C9C4-8EAE-8945-9514-1B80E9835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04E2B-76D0-144B-92B1-BCD38EC26182}"/>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204953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9370-2D43-4A44-98C7-9599C4741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B4EC51-E80F-1343-9574-E8E9921FF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B9860A-0D54-BB49-BE79-275809B80C74}"/>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5" name="Footer Placeholder 4">
            <a:extLst>
              <a:ext uri="{FF2B5EF4-FFF2-40B4-BE49-F238E27FC236}">
                <a16:creationId xmlns:a16="http://schemas.microsoft.com/office/drawing/2014/main" id="{9C85E80F-3948-E741-BA71-C1CBA39EB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0BC8-579D-E448-8E97-8BDA6EB0D7D3}"/>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39172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5CDA-B475-C042-9290-3FC7D3291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1CB48-C080-DD4F-8802-B5E98BB5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11B66-4011-244C-978B-A9693CE896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FD5776-AE2F-0042-A631-22445B376126}"/>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6" name="Footer Placeholder 5">
            <a:extLst>
              <a:ext uri="{FF2B5EF4-FFF2-40B4-BE49-F238E27FC236}">
                <a16:creationId xmlns:a16="http://schemas.microsoft.com/office/drawing/2014/main" id="{0F450494-3DC9-384C-885D-E8D0C850C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EE6F8-0178-6947-877F-FA00F5ABB96D}"/>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0536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849C-19F3-0D44-9E5B-A2A535EA5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CF091-2D8B-F44E-B3F0-0C313A0B1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2CE54E-7605-434E-BE93-195CEEDB75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DA64E-21A0-DE4C-9494-E20461651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16C24A-4EFD-E445-B217-45E314DDAC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9EAAB-7082-7E4A-BBA3-C489E27580B4}"/>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8" name="Footer Placeholder 7">
            <a:extLst>
              <a:ext uri="{FF2B5EF4-FFF2-40B4-BE49-F238E27FC236}">
                <a16:creationId xmlns:a16="http://schemas.microsoft.com/office/drawing/2014/main" id="{69382E67-E309-0C49-AC77-016A7AC43F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131E2-5397-534F-80AB-67671C187431}"/>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77968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7A2F-65F4-A148-A846-46D491342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070CD-61E2-4D4F-87A3-64BF4C7828FD}"/>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4" name="Footer Placeholder 3">
            <a:extLst>
              <a:ext uri="{FF2B5EF4-FFF2-40B4-BE49-F238E27FC236}">
                <a16:creationId xmlns:a16="http://schemas.microsoft.com/office/drawing/2014/main" id="{7368A1F6-29C8-BD41-A7B7-E32A88109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D99EC-8451-CB49-8EF6-8EF1C30F77A9}"/>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46046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48EA3-57CE-D747-896C-ADE2F913F49C}"/>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3" name="Footer Placeholder 2">
            <a:extLst>
              <a:ext uri="{FF2B5EF4-FFF2-40B4-BE49-F238E27FC236}">
                <a16:creationId xmlns:a16="http://schemas.microsoft.com/office/drawing/2014/main" id="{D0293F68-B0CB-8046-A060-CA9BF09A5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B72E5-EEFA-AA49-83B5-424193444DC5}"/>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406848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A8C3-9054-CB48-8F5A-755165048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C3124-E21E-034C-9043-35786216B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68BE79-4CD7-6F46-852F-9D6271566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DE5822-D40C-1D4B-8BA7-2F60436056EF}"/>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6" name="Footer Placeholder 5">
            <a:extLst>
              <a:ext uri="{FF2B5EF4-FFF2-40B4-BE49-F238E27FC236}">
                <a16:creationId xmlns:a16="http://schemas.microsoft.com/office/drawing/2014/main" id="{8FD5918A-399E-124D-A062-E087DF58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91A81-B602-2143-A9F7-BA4C4B66CA3D}"/>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06493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BBED-84AF-CB4A-A7EF-30E99CECD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07F24A-C490-0D48-A29B-CD0A2601E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9C486-1371-4943-91DE-4809B5C80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8B7D6A-A582-D643-B8E6-1694699F2C05}"/>
              </a:ext>
            </a:extLst>
          </p:cNvPr>
          <p:cNvSpPr>
            <a:spLocks noGrp="1"/>
          </p:cNvSpPr>
          <p:nvPr>
            <p:ph type="dt" sz="half" idx="10"/>
          </p:nvPr>
        </p:nvSpPr>
        <p:spPr/>
        <p:txBody>
          <a:bodyPr/>
          <a:lstStyle/>
          <a:p>
            <a:fld id="{24464B20-1C7D-B145-87AA-07221579E5AE}" type="datetimeFigureOut">
              <a:rPr lang="en-US" smtClean="0"/>
              <a:t>3/15/23</a:t>
            </a:fld>
            <a:endParaRPr lang="en-US"/>
          </a:p>
        </p:txBody>
      </p:sp>
      <p:sp>
        <p:nvSpPr>
          <p:cNvPr id="6" name="Footer Placeholder 5">
            <a:extLst>
              <a:ext uri="{FF2B5EF4-FFF2-40B4-BE49-F238E27FC236}">
                <a16:creationId xmlns:a16="http://schemas.microsoft.com/office/drawing/2014/main" id="{D6490183-E5EB-4E40-A111-A5FE6FC5B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AC879-07BA-4449-B161-EDB67B3D9E04}"/>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173785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AAE96-12FB-E847-8729-F6BE5F211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ACC95-70D7-4F45-8250-621FEFBF2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A8557-6854-244C-A316-6FE4ECA43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64B20-1C7D-B145-87AA-07221579E5AE}" type="datetimeFigureOut">
              <a:rPr lang="en-US" smtClean="0"/>
              <a:t>3/15/23</a:t>
            </a:fld>
            <a:endParaRPr lang="en-US"/>
          </a:p>
        </p:txBody>
      </p:sp>
      <p:sp>
        <p:nvSpPr>
          <p:cNvPr id="5" name="Footer Placeholder 4">
            <a:extLst>
              <a:ext uri="{FF2B5EF4-FFF2-40B4-BE49-F238E27FC236}">
                <a16:creationId xmlns:a16="http://schemas.microsoft.com/office/drawing/2014/main" id="{E9DEE242-807A-F948-8AD4-D93CF08C7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0E3227-D45E-8947-9027-18446AD72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D363D-1517-A547-9CA1-315A2DAB4CC3}" type="slidenum">
              <a:rPr lang="en-US" smtClean="0"/>
              <a:t>‹#›</a:t>
            </a:fld>
            <a:endParaRPr lang="en-US"/>
          </a:p>
        </p:txBody>
      </p:sp>
    </p:spTree>
    <p:extLst>
      <p:ext uri="{BB962C8B-B14F-4D97-AF65-F5344CB8AC3E}">
        <p14:creationId xmlns:p14="http://schemas.microsoft.com/office/powerpoint/2010/main" val="32924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jpe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3B9A8A-52BC-D844-98B6-0845618F6848}"/>
              </a:ext>
            </a:extLst>
          </p:cNvPr>
          <p:cNvPicPr>
            <a:picLocks noChangeAspect="1"/>
          </p:cNvPicPr>
          <p:nvPr/>
        </p:nvPicPr>
        <p:blipFill rotWithShape="1">
          <a:blip r:embed="rId2"/>
          <a:srcRect t="691" b="1056"/>
          <a:stretch/>
        </p:blipFill>
        <p:spPr>
          <a:xfrm>
            <a:off x="20" y="10"/>
            <a:ext cx="12191980" cy="6857990"/>
          </a:xfrm>
          <a:prstGeom prst="rect">
            <a:avLst/>
          </a:prstGeom>
        </p:spPr>
      </p:pic>
      <p:sp>
        <p:nvSpPr>
          <p:cNvPr id="52" name="Rectangle 51">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queen&#10;&#10;Description automatically generated">
            <a:extLst>
              <a:ext uri="{FF2B5EF4-FFF2-40B4-BE49-F238E27FC236}">
                <a16:creationId xmlns:a16="http://schemas.microsoft.com/office/drawing/2014/main" id="{D91932BC-64B5-B8D4-4AF6-CD05A8CA5629}"/>
              </a:ext>
            </a:extLst>
          </p:cNvPr>
          <p:cNvPicPr>
            <a:picLocks noChangeAspect="1"/>
          </p:cNvPicPr>
          <p:nvPr/>
        </p:nvPicPr>
        <p:blipFill>
          <a:blip r:embed="rId3"/>
          <a:stretch>
            <a:fillRect/>
          </a:stretch>
        </p:blipFill>
        <p:spPr>
          <a:xfrm>
            <a:off x="8253681" y="772624"/>
            <a:ext cx="3163331" cy="2554389"/>
          </a:xfrm>
          <a:prstGeom prst="rect">
            <a:avLst/>
          </a:prstGeom>
        </p:spPr>
      </p:pic>
      <p:pic>
        <p:nvPicPr>
          <p:cNvPr id="3" name="Picture 2" descr="Logo&#10;&#10;Description automatically generated">
            <a:extLst>
              <a:ext uri="{FF2B5EF4-FFF2-40B4-BE49-F238E27FC236}">
                <a16:creationId xmlns:a16="http://schemas.microsoft.com/office/drawing/2014/main" id="{E15B96B3-CAB1-7B59-F72D-DA214AFD5E5A}"/>
              </a:ext>
            </a:extLst>
          </p:cNvPr>
          <p:cNvPicPr>
            <a:picLocks noChangeAspect="1"/>
          </p:cNvPicPr>
          <p:nvPr/>
        </p:nvPicPr>
        <p:blipFill>
          <a:blip r:embed="rId4"/>
          <a:stretch>
            <a:fillRect/>
          </a:stretch>
        </p:blipFill>
        <p:spPr>
          <a:xfrm>
            <a:off x="8253681" y="3694730"/>
            <a:ext cx="3652796" cy="1799121"/>
          </a:xfrm>
          <a:prstGeom prst="rect">
            <a:avLst/>
          </a:prstGeom>
        </p:spPr>
      </p:pic>
    </p:spTree>
    <p:extLst>
      <p:ext uri="{BB962C8B-B14F-4D97-AF65-F5344CB8AC3E}">
        <p14:creationId xmlns:p14="http://schemas.microsoft.com/office/powerpoint/2010/main" val="427289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9E0DBD4C-63CF-6D43-9518-B21AF85F65B0}"/>
              </a:ext>
            </a:extLst>
          </p:cNvPr>
          <p:cNvPicPr>
            <a:picLocks noGrp="1" noChangeAspect="1"/>
          </p:cNvPicPr>
          <p:nvPr>
            <p:ph idx="1"/>
          </p:nvPr>
        </p:nvPicPr>
        <p:blipFill rotWithShape="1">
          <a:blip r:embed="rId2"/>
          <a:srcRect t="14252" b="11779"/>
          <a:stretch/>
        </p:blipFill>
        <p:spPr>
          <a:xfrm>
            <a:off x="457200" y="457200"/>
            <a:ext cx="11277600" cy="5943600"/>
          </a:xfrm>
          <a:prstGeom prst="rect">
            <a:avLst/>
          </a:prstGeom>
        </p:spPr>
      </p:pic>
    </p:spTree>
    <p:extLst>
      <p:ext uri="{BB962C8B-B14F-4D97-AF65-F5344CB8AC3E}">
        <p14:creationId xmlns:p14="http://schemas.microsoft.com/office/powerpoint/2010/main" val="338114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
            <a:extLst>
              <a:ext uri="{FF2B5EF4-FFF2-40B4-BE49-F238E27FC236}">
                <a16:creationId xmlns:a16="http://schemas.microsoft.com/office/drawing/2014/main" id="{884E4574-6018-E4D6-F261-FA2246107D3B}"/>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703DB23-15CB-C74D-AB9D-3FE247090FBC}"/>
              </a:ext>
            </a:extLst>
          </p:cNvPr>
          <p:cNvSpPr>
            <a:spLocks noGrp="1"/>
          </p:cNvSpPr>
          <p:nvPr>
            <p:ph type="title"/>
          </p:nvPr>
        </p:nvSpPr>
        <p:spPr>
          <a:xfrm>
            <a:off x="838200" y="365125"/>
            <a:ext cx="10515600" cy="1325563"/>
          </a:xfrm>
        </p:spPr>
        <p:txBody>
          <a:bodyPr>
            <a:normAutofit/>
          </a:bodyPr>
          <a:lstStyle/>
          <a:p>
            <a:br>
              <a:rPr lang="en-US" sz="2800" b="1">
                <a:solidFill>
                  <a:srgbClr val="FFFFFF"/>
                </a:solidFill>
              </a:rPr>
            </a:br>
            <a:r>
              <a:rPr lang="en-US" sz="2800" b="1">
                <a:solidFill>
                  <a:srgbClr val="FFFFFF"/>
                </a:solidFill>
              </a:rPr>
              <a:t>Step One-Asset Identification and Valuation </a:t>
            </a:r>
            <a:br>
              <a:rPr lang="en-US" sz="2800">
                <a:solidFill>
                  <a:srgbClr val="FFFFFF"/>
                </a:solidFill>
              </a:rPr>
            </a:br>
            <a:endParaRPr lang="en-US" sz="2800">
              <a:solidFill>
                <a:srgbClr val="FFFFFF"/>
              </a:solidFill>
            </a:endParaRPr>
          </a:p>
        </p:txBody>
      </p:sp>
      <p:graphicFrame>
        <p:nvGraphicFramePr>
          <p:cNvPr id="5" name="Content Placeholder 2">
            <a:extLst>
              <a:ext uri="{FF2B5EF4-FFF2-40B4-BE49-F238E27FC236}">
                <a16:creationId xmlns:a16="http://schemas.microsoft.com/office/drawing/2014/main" id="{6CB0BA6B-94ED-B50C-4DE9-3ACD6AC50A40}"/>
              </a:ext>
            </a:extLst>
          </p:cNvPr>
          <p:cNvGraphicFramePr>
            <a:graphicFrameLocks noGrp="1"/>
          </p:cNvGraphicFramePr>
          <p:nvPr>
            <p:ph idx="1"/>
            <p:extLst>
              <p:ext uri="{D42A27DB-BD31-4B8C-83A1-F6EECF244321}">
                <p14:modId xmlns:p14="http://schemas.microsoft.com/office/powerpoint/2010/main" val="7240839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988213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1"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703DB23-15CB-C74D-AB9D-3FE247090FBC}"/>
              </a:ext>
            </a:extLst>
          </p:cNvPr>
          <p:cNvSpPr>
            <a:spLocks noGrp="1"/>
          </p:cNvSpPr>
          <p:nvPr>
            <p:ph type="title"/>
          </p:nvPr>
        </p:nvSpPr>
        <p:spPr>
          <a:xfrm>
            <a:off x="535020" y="685800"/>
            <a:ext cx="2780271" cy="5105400"/>
          </a:xfrm>
        </p:spPr>
        <p:txBody>
          <a:bodyPr>
            <a:normAutofit/>
          </a:bodyPr>
          <a:lstStyle/>
          <a:p>
            <a:br>
              <a:rPr lang="en-US" sz="3700" b="1">
                <a:solidFill>
                  <a:srgbClr val="FFFFFF"/>
                </a:solidFill>
              </a:rPr>
            </a:br>
            <a:r>
              <a:rPr lang="en-US" sz="3700" b="1">
                <a:solidFill>
                  <a:srgbClr val="FFFFFF"/>
                </a:solidFill>
              </a:rPr>
              <a:t>Asset Identification and Valuation </a:t>
            </a:r>
            <a:br>
              <a:rPr lang="en-US" sz="3700">
                <a:solidFill>
                  <a:srgbClr val="FFFFFF"/>
                </a:solidFill>
              </a:rPr>
            </a:br>
            <a:endParaRPr lang="en-US" sz="3700">
              <a:solidFill>
                <a:srgbClr val="FFFFFF"/>
              </a:solidFill>
            </a:endParaRPr>
          </a:p>
        </p:txBody>
      </p:sp>
      <p:graphicFrame>
        <p:nvGraphicFramePr>
          <p:cNvPr id="5" name="Content Placeholder 2">
            <a:extLst>
              <a:ext uri="{FF2B5EF4-FFF2-40B4-BE49-F238E27FC236}">
                <a16:creationId xmlns:a16="http://schemas.microsoft.com/office/drawing/2014/main" id="{2223C701-F5B6-61B7-7B27-6EF8B79B9348}"/>
              </a:ext>
            </a:extLst>
          </p:cNvPr>
          <p:cNvGraphicFramePr>
            <a:graphicFrameLocks noGrp="1"/>
          </p:cNvGraphicFramePr>
          <p:nvPr>
            <p:ph idx="1"/>
            <p:extLst>
              <p:ext uri="{D42A27DB-BD31-4B8C-83A1-F6EECF244321}">
                <p14:modId xmlns:p14="http://schemas.microsoft.com/office/powerpoint/2010/main" val="2049213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70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85891B-84F1-2449-A769-5741ABBB1A6D}"/>
              </a:ext>
            </a:extLst>
          </p:cNvPr>
          <p:cNvSpPr>
            <a:spLocks noGrp="1"/>
          </p:cNvSpPr>
          <p:nvPr>
            <p:ph type="title"/>
          </p:nvPr>
        </p:nvSpPr>
        <p:spPr>
          <a:xfrm>
            <a:off x="1383564" y="348865"/>
            <a:ext cx="9718111" cy="1576446"/>
          </a:xfrm>
        </p:spPr>
        <p:txBody>
          <a:bodyPr anchor="ctr">
            <a:normAutofit/>
          </a:bodyPr>
          <a:lstStyle/>
          <a:p>
            <a:br>
              <a:rPr lang="en-US" sz="3400" b="1">
                <a:solidFill>
                  <a:srgbClr val="FFFFFF"/>
                </a:solidFill>
              </a:rPr>
            </a:br>
            <a:r>
              <a:rPr lang="en-US" sz="3400" b="1">
                <a:solidFill>
                  <a:srgbClr val="FFFFFF"/>
                </a:solidFill>
              </a:rPr>
              <a:t>Step two-Identify Threats and Vulnerabilities </a:t>
            </a:r>
            <a:br>
              <a:rPr lang="en-US" sz="3400">
                <a:solidFill>
                  <a:srgbClr val="FFFFFF"/>
                </a:solidFill>
              </a:rPr>
            </a:br>
            <a:endParaRPr lang="en-US" sz="3400">
              <a:solidFill>
                <a:srgbClr val="FFFFFF"/>
              </a:solidFill>
            </a:endParaRPr>
          </a:p>
        </p:txBody>
      </p:sp>
      <p:graphicFrame>
        <p:nvGraphicFramePr>
          <p:cNvPr id="35" name="Content Placeholder 2">
            <a:extLst>
              <a:ext uri="{FF2B5EF4-FFF2-40B4-BE49-F238E27FC236}">
                <a16:creationId xmlns:a16="http://schemas.microsoft.com/office/drawing/2014/main" id="{6D47C416-E50B-9686-731B-3DB430664AFA}"/>
              </a:ext>
            </a:extLst>
          </p:cNvPr>
          <p:cNvGraphicFramePr>
            <a:graphicFrameLocks noGrp="1"/>
          </p:cNvGraphicFramePr>
          <p:nvPr>
            <p:ph idx="1"/>
            <p:extLst>
              <p:ext uri="{D42A27DB-BD31-4B8C-83A1-F6EECF244321}">
                <p14:modId xmlns:p14="http://schemas.microsoft.com/office/powerpoint/2010/main" val="8831909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58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F96C-BAD5-0D43-BC0B-548F507C8D52}"/>
              </a:ext>
            </a:extLst>
          </p:cNvPr>
          <p:cNvSpPr>
            <a:spLocks noGrp="1"/>
          </p:cNvSpPr>
          <p:nvPr>
            <p:ph type="title"/>
          </p:nvPr>
        </p:nvSpPr>
        <p:spPr/>
        <p:txBody>
          <a:bodyPr>
            <a:normAutofit fontScale="90000"/>
          </a:bodyPr>
          <a:lstStyle/>
          <a:p>
            <a:br>
              <a:rPr lang="en-US"/>
            </a:br>
            <a:r>
              <a:rPr lang="en-US"/>
              <a:t>Two primary risk assessment methodologies: quantitative and qualitative. </a:t>
            </a:r>
            <a:br>
              <a:rPr lang="en-US"/>
            </a:br>
            <a:endParaRPr lang="en-US" dirty="0"/>
          </a:p>
        </p:txBody>
      </p:sp>
      <p:graphicFrame>
        <p:nvGraphicFramePr>
          <p:cNvPr id="63" name="Content Placeholder 2">
            <a:extLst>
              <a:ext uri="{FF2B5EF4-FFF2-40B4-BE49-F238E27FC236}">
                <a16:creationId xmlns:a16="http://schemas.microsoft.com/office/drawing/2014/main" id="{9D050F70-94C3-15DD-9CAE-47F13C9D4B4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289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
            <a:extLst>
              <a:ext uri="{FF2B5EF4-FFF2-40B4-BE49-F238E27FC236}">
                <a16:creationId xmlns:a16="http://schemas.microsoft.com/office/drawing/2014/main" id="{F543E5EA-C451-A1F3-812A-B4AB2A955EF9}"/>
              </a:ext>
            </a:extLst>
          </p:cNvPr>
          <p:cNvPicPr>
            <a:picLocks noChangeAspect="1"/>
          </p:cNvPicPr>
          <p:nvPr/>
        </p:nvPicPr>
        <p:blipFill rotWithShape="1">
          <a:blip r:embed="rId2"/>
          <a:srcRect l="15265" r="16498" b="-1"/>
          <a:stretch/>
        </p:blipFill>
        <p:spPr>
          <a:xfrm>
            <a:off x="20" y="10"/>
            <a:ext cx="6204384"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a:extLst>
              <a:ext uri="{FF2B5EF4-FFF2-40B4-BE49-F238E27FC236}">
                <a16:creationId xmlns:a16="http://schemas.microsoft.com/office/drawing/2014/main" id="{2F84052C-E5A7-3F4C-8EEC-80720DA99A5B}"/>
              </a:ext>
            </a:extLst>
          </p:cNvPr>
          <p:cNvSpPr>
            <a:spLocks noGrp="1"/>
          </p:cNvSpPr>
          <p:nvPr>
            <p:ph type="title"/>
          </p:nvPr>
        </p:nvSpPr>
        <p:spPr>
          <a:xfrm>
            <a:off x="481014" y="327026"/>
            <a:ext cx="4164011" cy="2611437"/>
          </a:xfrm>
        </p:spPr>
        <p:txBody>
          <a:bodyPr>
            <a:normAutofit/>
          </a:bodyPr>
          <a:lstStyle/>
          <a:p>
            <a:br>
              <a:rPr lang="en-US" sz="3600" b="1"/>
            </a:br>
            <a:r>
              <a:rPr lang="en-US" sz="3600" b="1"/>
              <a:t>Qualitative Risk Analysis </a:t>
            </a:r>
            <a:br>
              <a:rPr lang="en-US" sz="3600"/>
            </a:br>
            <a:endParaRPr lang="en-US" sz="3600"/>
          </a:p>
        </p:txBody>
      </p:sp>
      <p:graphicFrame>
        <p:nvGraphicFramePr>
          <p:cNvPr id="59" name="Content Placeholder 2">
            <a:extLst>
              <a:ext uri="{FF2B5EF4-FFF2-40B4-BE49-F238E27FC236}">
                <a16:creationId xmlns:a16="http://schemas.microsoft.com/office/drawing/2014/main" id="{93927363-11D2-3B0A-4EBB-6EE8DC8146B2}"/>
              </a:ext>
            </a:extLst>
          </p:cNvPr>
          <p:cNvGraphicFramePr>
            <a:graphicFrameLocks noGrp="1"/>
          </p:cNvGraphicFramePr>
          <p:nvPr>
            <p:ph idx="1"/>
            <p:extLst>
              <p:ext uri="{D42A27DB-BD31-4B8C-83A1-F6EECF244321}">
                <p14:modId xmlns:p14="http://schemas.microsoft.com/office/powerpoint/2010/main" val="4214845438"/>
              </p:ext>
            </p:extLst>
          </p:nvPr>
        </p:nvGraphicFramePr>
        <p:xfrm>
          <a:off x="6381750" y="2119313"/>
          <a:ext cx="5329236"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39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83" name="Rectangle 417">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Rectangle 419">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 descr="Codes on papers">
            <a:extLst>
              <a:ext uri="{FF2B5EF4-FFF2-40B4-BE49-F238E27FC236}">
                <a16:creationId xmlns:a16="http://schemas.microsoft.com/office/drawing/2014/main" id="{BBD13DEE-DF57-7EF4-CC5D-2A75C109FF8D}"/>
              </a:ext>
            </a:extLst>
          </p:cNvPr>
          <p:cNvPicPr>
            <a:picLocks noChangeAspect="1"/>
          </p:cNvPicPr>
          <p:nvPr/>
        </p:nvPicPr>
        <p:blipFill rotWithShape="1">
          <a:blip r:embed="rId2">
            <a:alphaModFix amt="60000"/>
          </a:blip>
          <a:srcRect t="3869" b="13775"/>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3120DD81-EC2E-8048-98E1-3EAE32713986}"/>
              </a:ext>
            </a:extLst>
          </p:cNvPr>
          <p:cNvSpPr>
            <a:spLocks noGrp="1"/>
          </p:cNvSpPr>
          <p:nvPr>
            <p:ph type="title"/>
          </p:nvPr>
        </p:nvSpPr>
        <p:spPr>
          <a:xfrm>
            <a:off x="838200" y="525195"/>
            <a:ext cx="10165218" cy="2806506"/>
          </a:xfrm>
        </p:spPr>
        <p:txBody>
          <a:bodyPr anchor="b">
            <a:normAutofit/>
          </a:bodyPr>
          <a:lstStyle/>
          <a:p>
            <a:br>
              <a:rPr lang="en-US" sz="4000" b="1" dirty="0">
                <a:solidFill>
                  <a:srgbClr val="FFFFFF"/>
                </a:solidFill>
              </a:rPr>
            </a:br>
            <a:r>
              <a:rPr lang="en-US" sz="4000" b="1" dirty="0">
                <a:solidFill>
                  <a:srgbClr val="FFFFFF"/>
                </a:solidFill>
              </a:rPr>
              <a:t>Quantitative Risk Analysis </a:t>
            </a:r>
            <a:br>
              <a:rPr lang="en-US" sz="4000" dirty="0">
                <a:solidFill>
                  <a:srgbClr val="FFFFFF"/>
                </a:solidFill>
              </a:rPr>
            </a:br>
            <a:endParaRPr lang="en-US" sz="4000" dirty="0">
              <a:solidFill>
                <a:srgbClr val="FFFFFF"/>
              </a:solidFill>
            </a:endParaRPr>
          </a:p>
        </p:txBody>
      </p:sp>
      <p:sp>
        <p:nvSpPr>
          <p:cNvPr id="2585" name="Content Placeholder 2">
            <a:extLst>
              <a:ext uri="{FF2B5EF4-FFF2-40B4-BE49-F238E27FC236}">
                <a16:creationId xmlns:a16="http://schemas.microsoft.com/office/drawing/2014/main" id="{ABBB4822-0BBC-0743-BA31-B5A2459B48C6}"/>
              </a:ext>
            </a:extLst>
          </p:cNvPr>
          <p:cNvSpPr>
            <a:spLocks noGrp="1"/>
          </p:cNvSpPr>
          <p:nvPr>
            <p:ph idx="1"/>
          </p:nvPr>
        </p:nvSpPr>
        <p:spPr>
          <a:xfrm>
            <a:off x="838200" y="3526300"/>
            <a:ext cx="10165218" cy="2588458"/>
          </a:xfrm>
        </p:spPr>
        <p:txBody>
          <a:bodyPr>
            <a:normAutofit/>
          </a:bodyPr>
          <a:lstStyle/>
          <a:p>
            <a:r>
              <a:rPr lang="en-US" sz="2000">
                <a:solidFill>
                  <a:srgbClr val="FFFFFF"/>
                </a:solidFill>
              </a:rPr>
              <a:t>The quantitative method results in concrete probability indications or a numeric indication of relative risk potential. </a:t>
            </a:r>
          </a:p>
          <a:p>
            <a:r>
              <a:rPr lang="en-US" sz="2000">
                <a:solidFill>
                  <a:srgbClr val="FFFFFF"/>
                </a:solidFill>
              </a:rPr>
              <a:t>The  end result is a report that has dollar figures for levels of risk, potential loss, cost of countermeasures, and value of safeguards. </a:t>
            </a:r>
          </a:p>
          <a:p>
            <a:r>
              <a:rPr lang="en-US" sz="2000">
                <a:solidFill>
                  <a:srgbClr val="FFFFFF"/>
                </a:solidFill>
              </a:rPr>
              <a:t>The process of quantitative risk analysis starts with asset valuation and threat identification. This results in asset-threat pairings that need to have estimations of harm potential/severity and frequency/likelihood assigned or determined. This information is then used to calculate various cost functions that are used to evaluate safeguards. </a:t>
            </a:r>
          </a:p>
          <a:p>
            <a:endParaRPr lang="en-US" sz="2000">
              <a:solidFill>
                <a:srgbClr val="FFFFFF"/>
              </a:solidFill>
            </a:endParaRPr>
          </a:p>
        </p:txBody>
      </p:sp>
    </p:spTree>
    <p:extLst>
      <p:ext uri="{BB962C8B-B14F-4D97-AF65-F5344CB8AC3E}">
        <p14:creationId xmlns:p14="http://schemas.microsoft.com/office/powerpoint/2010/main" val="372958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043028-E2C4-304E-BBC2-C5265BCF6FB5}"/>
              </a:ext>
            </a:extLst>
          </p:cNvPr>
          <p:cNvSpPr>
            <a:spLocks noGrp="1"/>
          </p:cNvSpPr>
          <p:nvPr>
            <p:ph type="title"/>
          </p:nvPr>
        </p:nvSpPr>
        <p:spPr>
          <a:xfrm>
            <a:off x="1383564" y="348865"/>
            <a:ext cx="9718111" cy="1576446"/>
          </a:xfrm>
        </p:spPr>
        <p:txBody>
          <a:bodyPr anchor="ctr">
            <a:normAutofit/>
          </a:bodyPr>
          <a:lstStyle/>
          <a:p>
            <a:br>
              <a:rPr lang="en-US" sz="3400">
                <a:solidFill>
                  <a:srgbClr val="FFFFFF"/>
                </a:solidFill>
              </a:rPr>
            </a:br>
            <a:r>
              <a:rPr lang="en-US" sz="3400">
                <a:solidFill>
                  <a:srgbClr val="FFFFFF"/>
                </a:solidFill>
              </a:rPr>
              <a:t>The six major elements of quantitative risk analysis </a:t>
            </a:r>
            <a:br>
              <a:rPr lang="en-US" sz="3400">
                <a:solidFill>
                  <a:srgbClr val="FFFFFF"/>
                </a:solidFill>
              </a:rPr>
            </a:br>
            <a:endParaRPr lang="en-US" sz="3400">
              <a:solidFill>
                <a:srgbClr val="FFFFFF"/>
              </a:solidFill>
            </a:endParaRPr>
          </a:p>
        </p:txBody>
      </p:sp>
      <p:graphicFrame>
        <p:nvGraphicFramePr>
          <p:cNvPr id="33" name="Content Placeholder 2">
            <a:extLst>
              <a:ext uri="{FF2B5EF4-FFF2-40B4-BE49-F238E27FC236}">
                <a16:creationId xmlns:a16="http://schemas.microsoft.com/office/drawing/2014/main" id="{B9DE8633-4DBB-6CC0-7904-F61B0A377AA5}"/>
              </a:ext>
            </a:extLst>
          </p:cNvPr>
          <p:cNvGraphicFramePr>
            <a:graphicFrameLocks noGrp="1"/>
          </p:cNvGraphicFramePr>
          <p:nvPr>
            <p:ph idx="1"/>
            <p:extLst>
              <p:ext uri="{D42A27DB-BD31-4B8C-83A1-F6EECF244321}">
                <p14:modId xmlns:p14="http://schemas.microsoft.com/office/powerpoint/2010/main" val="7994607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00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4" descr="White arrows going to the red target">
            <a:extLst>
              <a:ext uri="{FF2B5EF4-FFF2-40B4-BE49-F238E27FC236}">
                <a16:creationId xmlns:a16="http://schemas.microsoft.com/office/drawing/2014/main" id="{20F18E52-283D-CDFE-3205-6A30DD3741E2}"/>
              </a:ext>
            </a:extLst>
          </p:cNvPr>
          <p:cNvPicPr>
            <a:picLocks noChangeAspect="1"/>
          </p:cNvPicPr>
          <p:nvPr/>
        </p:nvPicPr>
        <p:blipFill rotWithShape="1">
          <a:blip r:embed="rId2"/>
          <a:srcRect b="15730"/>
          <a:stretch/>
        </p:blipFill>
        <p:spPr>
          <a:xfrm>
            <a:off x="20" y="10"/>
            <a:ext cx="12191980" cy="6857990"/>
          </a:xfrm>
          <a:custGeom>
            <a:avLst/>
            <a:gdLst/>
            <a:ahLst/>
            <a:cxnLst/>
            <a:rect l="l" t="t" r="r" b="b"/>
            <a:pathLst>
              <a:path w="12192000" h="6858000">
                <a:moveTo>
                  <a:pt x="10004934" y="0"/>
                </a:moveTo>
                <a:lnTo>
                  <a:pt x="12192000" y="0"/>
                </a:lnTo>
                <a:lnTo>
                  <a:pt x="12192000" y="6858000"/>
                </a:lnTo>
                <a:lnTo>
                  <a:pt x="9967307" y="6858000"/>
                </a:lnTo>
                <a:lnTo>
                  <a:pt x="10102363" y="6750521"/>
                </a:lnTo>
                <a:cubicBezTo>
                  <a:pt x="11125352" y="5896638"/>
                  <a:pt x="11758084" y="4717010"/>
                  <a:pt x="11758084" y="3414028"/>
                </a:cubicBezTo>
                <a:cubicBezTo>
                  <a:pt x="11758084" y="2111047"/>
                  <a:pt x="11125352" y="931418"/>
                  <a:pt x="10102363" y="77535"/>
                </a:cubicBezTo>
                <a:close/>
                <a:moveTo>
                  <a:pt x="0" y="0"/>
                </a:moveTo>
                <a:lnTo>
                  <a:pt x="2205268" y="0"/>
                </a:lnTo>
                <a:lnTo>
                  <a:pt x="2107839" y="77535"/>
                </a:lnTo>
                <a:cubicBezTo>
                  <a:pt x="1084850" y="931418"/>
                  <a:pt x="452118" y="2111047"/>
                  <a:pt x="452118" y="3414028"/>
                </a:cubicBezTo>
                <a:cubicBezTo>
                  <a:pt x="452118" y="4717010"/>
                  <a:pt x="1084850" y="5896638"/>
                  <a:pt x="2107839" y="6750521"/>
                </a:cubicBezTo>
                <a:lnTo>
                  <a:pt x="2242895" y="6858000"/>
                </a:lnTo>
                <a:lnTo>
                  <a:pt x="0" y="6858000"/>
                </a:lnTo>
                <a:close/>
              </a:path>
            </a:pathLst>
          </a:custGeom>
        </p:spPr>
      </p:pic>
      <p:sp>
        <p:nvSpPr>
          <p:cNvPr id="2" name="Title 1">
            <a:extLst>
              <a:ext uri="{FF2B5EF4-FFF2-40B4-BE49-F238E27FC236}">
                <a16:creationId xmlns:a16="http://schemas.microsoft.com/office/drawing/2014/main" id="{458017A3-53B1-E94F-99AB-E56717D9D263}"/>
              </a:ext>
            </a:extLst>
          </p:cNvPr>
          <p:cNvSpPr>
            <a:spLocks noGrp="1"/>
          </p:cNvSpPr>
          <p:nvPr>
            <p:ph type="title"/>
          </p:nvPr>
        </p:nvSpPr>
        <p:spPr>
          <a:xfrm>
            <a:off x="1608940" y="1308100"/>
            <a:ext cx="3350719" cy="3917949"/>
          </a:xfrm>
        </p:spPr>
        <p:txBody>
          <a:bodyPr>
            <a:normAutofit/>
          </a:bodyPr>
          <a:lstStyle/>
          <a:p>
            <a:br>
              <a:rPr lang="en-US" sz="3600" b="1"/>
            </a:br>
            <a:r>
              <a:rPr lang="en-US" sz="3600" b="1"/>
              <a:t>Exposure Factor </a:t>
            </a:r>
            <a:br>
              <a:rPr lang="en-US" sz="3600"/>
            </a:br>
            <a:endParaRPr lang="en-US" sz="3600"/>
          </a:p>
        </p:txBody>
      </p:sp>
      <p:sp>
        <p:nvSpPr>
          <p:cNvPr id="56" name="Rectangle 8">
            <a:extLst>
              <a:ext uri="{FF2B5EF4-FFF2-40B4-BE49-F238E27FC236}">
                <a16:creationId xmlns:a16="http://schemas.microsoft.com/office/drawing/2014/main" id="{61B510C8-EAE9-490A-AD32-4F0DEC730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5225267" y="2211546"/>
            <a:ext cx="18288" cy="2103120"/>
          </a:xfrm>
          <a:prstGeom prst="rect">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Light" panose="020B0502040204020203" pitchFamily="34" charset="0"/>
              <a:ea typeface="+mn-ea"/>
              <a:cs typeface="Segoe UI Light" panose="020B0502040204020203" pitchFamily="34" charset="0"/>
            </a:endParaRPr>
          </a:p>
        </p:txBody>
      </p:sp>
      <p:sp>
        <p:nvSpPr>
          <p:cNvPr id="57" name="Content Placeholder 2">
            <a:extLst>
              <a:ext uri="{FF2B5EF4-FFF2-40B4-BE49-F238E27FC236}">
                <a16:creationId xmlns:a16="http://schemas.microsoft.com/office/drawing/2014/main" id="{11E1FBBA-0B74-084D-8A63-50F801391D6B}"/>
              </a:ext>
            </a:extLst>
          </p:cNvPr>
          <p:cNvSpPr>
            <a:spLocks noGrp="1"/>
          </p:cNvSpPr>
          <p:nvPr>
            <p:ph idx="1"/>
          </p:nvPr>
        </p:nvSpPr>
        <p:spPr>
          <a:xfrm>
            <a:off x="5672941" y="1308101"/>
            <a:ext cx="4927600" cy="3917950"/>
          </a:xfrm>
        </p:spPr>
        <p:txBody>
          <a:bodyPr anchor="ctr">
            <a:normAutofit/>
          </a:bodyPr>
          <a:lstStyle/>
          <a:p>
            <a:r>
              <a:rPr lang="en-US" sz="1700"/>
              <a:t>EF represents the percentage of loss that an organization would experience if a specific asset were violated by a realized risk. The</a:t>
            </a:r>
            <a:br>
              <a:rPr lang="en-US" sz="1700"/>
            </a:br>
            <a:r>
              <a:rPr lang="en-US" sz="1700"/>
              <a:t>EF can also be called the </a:t>
            </a:r>
            <a:r>
              <a:rPr lang="en-US" sz="1700" i="1"/>
              <a:t>loss potential</a:t>
            </a:r>
            <a:r>
              <a:rPr lang="en-US" sz="1700"/>
              <a:t>. </a:t>
            </a:r>
          </a:p>
          <a:p>
            <a:r>
              <a:rPr lang="en-US" sz="1700"/>
              <a:t>In most cases, a realized risk does not result in the total loss of an asset. </a:t>
            </a:r>
          </a:p>
          <a:p>
            <a:r>
              <a:rPr lang="en-US" sz="1700"/>
              <a:t>The EF simply indicates the expected overall asset value loss because of a single realized risk. </a:t>
            </a:r>
          </a:p>
          <a:p>
            <a:r>
              <a:rPr lang="en-US" sz="1700"/>
              <a:t>The EF is expressed as a percentage. The EF is determined by using historical internal data, performing statistical analysis, consulting public or subscription risk ledgers/registers, working with consul- tants, or using a risk management software solution. </a:t>
            </a:r>
          </a:p>
          <a:p>
            <a:endParaRPr lang="en-US" sz="1700"/>
          </a:p>
          <a:p>
            <a:endParaRPr lang="en-US" sz="1700"/>
          </a:p>
        </p:txBody>
      </p:sp>
    </p:spTree>
    <p:extLst>
      <p:ext uri="{BB962C8B-B14F-4D97-AF65-F5344CB8AC3E}">
        <p14:creationId xmlns:p14="http://schemas.microsoft.com/office/powerpoint/2010/main" val="299240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A08-E0F6-4C46-879D-0CC5732958CF}"/>
              </a:ext>
            </a:extLst>
          </p:cNvPr>
          <p:cNvSpPr>
            <a:spLocks noGrp="1"/>
          </p:cNvSpPr>
          <p:nvPr>
            <p:ph type="title"/>
          </p:nvPr>
        </p:nvSpPr>
        <p:spPr/>
        <p:txBody>
          <a:bodyPr>
            <a:normAutofit fontScale="90000"/>
          </a:bodyPr>
          <a:lstStyle/>
          <a:p>
            <a:br>
              <a:rPr lang="en-US" b="1"/>
            </a:br>
            <a:r>
              <a:rPr lang="en-US" b="1"/>
              <a:t>Single-Loss Expectancy </a:t>
            </a:r>
            <a:br>
              <a:rPr lang="en-US"/>
            </a:br>
            <a:endParaRPr lang="en-US" dirty="0"/>
          </a:p>
        </p:txBody>
      </p:sp>
      <p:graphicFrame>
        <p:nvGraphicFramePr>
          <p:cNvPr id="34" name="Content Placeholder 2">
            <a:extLst>
              <a:ext uri="{FF2B5EF4-FFF2-40B4-BE49-F238E27FC236}">
                <a16:creationId xmlns:a16="http://schemas.microsoft.com/office/drawing/2014/main" id="{886ED4D1-DABE-4754-C295-03691CF3327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9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8D9C-F8BF-964C-BD3E-F2A9C531E084}"/>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Three common types of security evaluation</a:t>
            </a:r>
          </a:p>
        </p:txBody>
      </p:sp>
      <p:graphicFrame>
        <p:nvGraphicFramePr>
          <p:cNvPr id="52" name="Content Placeholder 2">
            <a:extLst>
              <a:ext uri="{FF2B5EF4-FFF2-40B4-BE49-F238E27FC236}">
                <a16:creationId xmlns:a16="http://schemas.microsoft.com/office/drawing/2014/main" id="{B77BBBD6-D4EB-B13E-109B-47E2B9BDCFE0}"/>
              </a:ext>
            </a:extLst>
          </p:cNvPr>
          <p:cNvGraphicFramePr>
            <a:graphicFrameLocks noGrp="1"/>
          </p:cNvGraphicFramePr>
          <p:nvPr>
            <p:ph idx="1"/>
            <p:extLst>
              <p:ext uri="{D42A27DB-BD31-4B8C-83A1-F6EECF244321}">
                <p14:modId xmlns:p14="http://schemas.microsoft.com/office/powerpoint/2010/main" val="217497881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25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F6C6-B471-2142-BEA2-3D84618174ED}"/>
              </a:ext>
            </a:extLst>
          </p:cNvPr>
          <p:cNvSpPr>
            <a:spLocks noGrp="1"/>
          </p:cNvSpPr>
          <p:nvPr>
            <p:ph type="title"/>
          </p:nvPr>
        </p:nvSpPr>
        <p:spPr/>
        <p:txBody>
          <a:bodyPr>
            <a:normAutofit fontScale="90000"/>
          </a:bodyPr>
          <a:lstStyle/>
          <a:p>
            <a:br>
              <a:rPr lang="en-US" b="1"/>
            </a:br>
            <a:r>
              <a:rPr lang="en-US" b="1"/>
              <a:t>Annualized Loss Expectancy </a:t>
            </a:r>
            <a:br>
              <a:rPr lang="en-US"/>
            </a:br>
            <a:endParaRPr lang="en-US" dirty="0"/>
          </a:p>
        </p:txBody>
      </p:sp>
      <p:graphicFrame>
        <p:nvGraphicFramePr>
          <p:cNvPr id="39" name="Content Placeholder 2">
            <a:extLst>
              <a:ext uri="{FF2B5EF4-FFF2-40B4-BE49-F238E27FC236}">
                <a16:creationId xmlns:a16="http://schemas.microsoft.com/office/drawing/2014/main" id="{765A095F-68AC-6E6A-2729-32C94CBB408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633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CF6C6-B471-2142-BEA2-3D84618174ED}"/>
              </a:ext>
            </a:extLst>
          </p:cNvPr>
          <p:cNvSpPr>
            <a:spLocks noGrp="1"/>
          </p:cNvSpPr>
          <p:nvPr>
            <p:ph type="title"/>
          </p:nvPr>
        </p:nvSpPr>
        <p:spPr>
          <a:xfrm>
            <a:off x="466722" y="586855"/>
            <a:ext cx="3201366" cy="3387497"/>
          </a:xfrm>
        </p:spPr>
        <p:txBody>
          <a:bodyPr anchor="b">
            <a:normAutofit/>
          </a:bodyPr>
          <a:lstStyle/>
          <a:p>
            <a:pPr algn="r"/>
            <a:br>
              <a:rPr lang="en-US" sz="4000" b="1">
                <a:solidFill>
                  <a:srgbClr val="FFFFFF"/>
                </a:solidFill>
              </a:rPr>
            </a:br>
            <a:r>
              <a:rPr lang="en-US" sz="4000" b="1">
                <a:solidFill>
                  <a:srgbClr val="FFFFFF"/>
                </a:solidFill>
              </a:rPr>
              <a:t>Annualized Loss Expectancy </a:t>
            </a:r>
            <a:br>
              <a:rPr lang="en-US" sz="4000">
                <a:solidFill>
                  <a:srgbClr val="FFFFFF"/>
                </a:solidFill>
              </a:rPr>
            </a:br>
            <a:endParaRPr lang="en-US" sz="4000">
              <a:solidFill>
                <a:srgbClr val="FFFFFF"/>
              </a:solidFill>
            </a:endParaRPr>
          </a:p>
        </p:txBody>
      </p:sp>
      <p:sp>
        <p:nvSpPr>
          <p:cNvPr id="29" name="Content Placeholder 2">
            <a:extLst>
              <a:ext uri="{FF2B5EF4-FFF2-40B4-BE49-F238E27FC236}">
                <a16:creationId xmlns:a16="http://schemas.microsoft.com/office/drawing/2014/main" id="{6585BB6E-48B4-4940-B9C7-E76D8C28017A}"/>
              </a:ext>
            </a:extLst>
          </p:cNvPr>
          <p:cNvSpPr>
            <a:spLocks noGrp="1"/>
          </p:cNvSpPr>
          <p:nvPr>
            <p:ph idx="1"/>
          </p:nvPr>
        </p:nvSpPr>
        <p:spPr>
          <a:xfrm>
            <a:off x="4581727" y="649480"/>
            <a:ext cx="3025303" cy="5546047"/>
          </a:xfrm>
        </p:spPr>
        <p:txBody>
          <a:bodyPr anchor="ctr">
            <a:normAutofit/>
          </a:bodyPr>
          <a:lstStyle/>
          <a:p>
            <a:r>
              <a:rPr lang="en-US" sz="2000"/>
              <a:t>An example</a:t>
            </a:r>
          </a:p>
          <a:p>
            <a:r>
              <a:rPr lang="en-US" sz="2000"/>
              <a:t>if the SLE of an asset is $90,000 and the ARO for a specific threat (such as total power loss) is .5, then the ALE is $45,000. </a:t>
            </a:r>
          </a:p>
          <a:p>
            <a:r>
              <a:rPr lang="en-US" sz="2000"/>
              <a:t>If the ARO for a specific threat (such as compromised user account) is 15 for the same asset, then the ALE would be ?</a:t>
            </a:r>
          </a:p>
        </p:txBody>
      </p:sp>
      <p:pic>
        <p:nvPicPr>
          <p:cNvPr id="30" name="Graphic 6" descr="Eject">
            <a:extLst>
              <a:ext uri="{FF2B5EF4-FFF2-40B4-BE49-F238E27FC236}">
                <a16:creationId xmlns:a16="http://schemas.microsoft.com/office/drawing/2014/main" id="{C5C7B9D0-61A0-3011-00B5-697F99AD2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164351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93D83-79E2-5947-9A88-B0BA110F391A}"/>
              </a:ext>
            </a:extLst>
          </p:cNvPr>
          <p:cNvSpPr>
            <a:spLocks noGrp="1"/>
          </p:cNvSpPr>
          <p:nvPr>
            <p:ph type="title"/>
          </p:nvPr>
        </p:nvSpPr>
        <p:spPr>
          <a:xfrm>
            <a:off x="5297762" y="329184"/>
            <a:ext cx="6251110" cy="1783080"/>
          </a:xfrm>
        </p:spPr>
        <p:txBody>
          <a:bodyPr anchor="b">
            <a:normAutofit/>
          </a:bodyPr>
          <a:lstStyle/>
          <a:p>
            <a:r>
              <a:rPr lang="en-US" sz="5400"/>
              <a:t>Risk Analaysis</a:t>
            </a:r>
          </a:p>
        </p:txBody>
      </p:sp>
      <p:pic>
        <p:nvPicPr>
          <p:cNvPr id="5" name="Picture 4" descr="Digital financial graph">
            <a:extLst>
              <a:ext uri="{FF2B5EF4-FFF2-40B4-BE49-F238E27FC236}">
                <a16:creationId xmlns:a16="http://schemas.microsoft.com/office/drawing/2014/main" id="{7A68246E-F31C-AB66-457F-7F1B70F0B31C}"/>
              </a:ext>
            </a:extLst>
          </p:cNvPr>
          <p:cNvPicPr>
            <a:picLocks noChangeAspect="1"/>
          </p:cNvPicPr>
          <p:nvPr/>
        </p:nvPicPr>
        <p:blipFill rotWithShape="1">
          <a:blip r:embed="rId2"/>
          <a:srcRect l="38543" r="2325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AC4E55-332B-194F-A2DA-DD4403D6598E}"/>
              </a:ext>
            </a:extLst>
          </p:cNvPr>
          <p:cNvSpPr>
            <a:spLocks noGrp="1"/>
          </p:cNvSpPr>
          <p:nvPr>
            <p:ph idx="1"/>
          </p:nvPr>
        </p:nvSpPr>
        <p:spPr>
          <a:xfrm>
            <a:off x="5297762" y="2706624"/>
            <a:ext cx="6251110" cy="3483864"/>
          </a:xfrm>
        </p:spPr>
        <p:txBody>
          <a:bodyPr>
            <a:normAutofit/>
          </a:bodyPr>
          <a:lstStyle/>
          <a:p>
            <a:r>
              <a:rPr lang="en-US" sz="2000" dirty="0"/>
              <a:t>The task of calculating EF, SLE, ARO, and ALE for every asset and every threat/risk is a daunting one. </a:t>
            </a:r>
          </a:p>
          <a:p>
            <a:r>
              <a:rPr lang="en-US" sz="2000" dirty="0"/>
              <a:t>Fortunately, quantitative risk assessment software tools can simplify and auto- mate much of this process. These tools produce an asset inventory with valuations and then, using predefined AROs along with some customizing options (industry, geography, IT com- ponents, and so on), produce risk analysis reports. </a:t>
            </a:r>
          </a:p>
          <a:p>
            <a:r>
              <a:rPr lang="en-US" sz="2000" dirty="0"/>
              <a:t>Once an ALE is calculated for each asset-threat pairing, then the entire collection should be sorted from largest ALE to smallest. </a:t>
            </a:r>
          </a:p>
          <a:p>
            <a:endParaRPr lang="en-US" sz="2000" dirty="0"/>
          </a:p>
        </p:txBody>
      </p:sp>
    </p:spTree>
    <p:extLst>
      <p:ext uri="{BB962C8B-B14F-4D97-AF65-F5344CB8AC3E}">
        <p14:creationId xmlns:p14="http://schemas.microsoft.com/office/powerpoint/2010/main" val="345892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977E-DA91-4146-8BC2-7C50584B8985}"/>
              </a:ext>
            </a:extLst>
          </p:cNvPr>
          <p:cNvSpPr>
            <a:spLocks noGrp="1"/>
          </p:cNvSpPr>
          <p:nvPr>
            <p:ph type="title"/>
          </p:nvPr>
        </p:nvSpPr>
        <p:spPr>
          <a:xfrm>
            <a:off x="6739128" y="638089"/>
            <a:ext cx="4818888" cy="1476801"/>
          </a:xfrm>
        </p:spPr>
        <p:txBody>
          <a:bodyPr anchor="b">
            <a:normAutofit/>
          </a:bodyPr>
          <a:lstStyle/>
          <a:p>
            <a:br>
              <a:rPr lang="en-US" sz="3000" b="1"/>
            </a:br>
            <a:r>
              <a:rPr lang="en-US" sz="3000" b="1"/>
              <a:t>Risk Responses </a:t>
            </a:r>
            <a:br>
              <a:rPr lang="en-US" sz="3000"/>
            </a:br>
            <a:endParaRPr lang="en-US" sz="3000"/>
          </a:p>
        </p:txBody>
      </p:sp>
      <p:pic>
        <p:nvPicPr>
          <p:cNvPr id="35" name="Graphic 6" descr="Statistics">
            <a:extLst>
              <a:ext uri="{FF2B5EF4-FFF2-40B4-BE49-F238E27FC236}">
                <a16:creationId xmlns:a16="http://schemas.microsoft.com/office/drawing/2014/main" id="{8BD53581-E1D1-4A7C-BC1A-87111079C5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3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C41340-871F-2744-BEED-1F7207820E79}"/>
              </a:ext>
            </a:extLst>
          </p:cNvPr>
          <p:cNvSpPr>
            <a:spLocks noGrp="1"/>
          </p:cNvSpPr>
          <p:nvPr>
            <p:ph idx="1"/>
          </p:nvPr>
        </p:nvSpPr>
        <p:spPr>
          <a:xfrm>
            <a:off x="6739128" y="2664886"/>
            <a:ext cx="4818888" cy="3550789"/>
          </a:xfrm>
        </p:spPr>
        <p:txBody>
          <a:bodyPr anchor="t">
            <a:normAutofit/>
          </a:bodyPr>
          <a:lstStyle/>
          <a:p>
            <a:r>
              <a:rPr lang="en-US" sz="1700"/>
              <a:t>Whether a quantitative or qualitative risk assessment was performed, there are many elements of risk response that apply equally to both approaches. Once the risk analysis is complete, management must address each specific risk. There are several possible responses to risk: </a:t>
            </a:r>
          </a:p>
          <a:p>
            <a:r>
              <a:rPr lang="en-US" sz="1700"/>
              <a:t>Mitigation or reduction </a:t>
            </a:r>
          </a:p>
          <a:p>
            <a:r>
              <a:rPr lang="en-US" sz="1700"/>
              <a:t>Assignment or transfer </a:t>
            </a:r>
          </a:p>
          <a:p>
            <a:r>
              <a:rPr lang="en-US" sz="1700"/>
              <a:t>Deterrence Avoidance </a:t>
            </a:r>
          </a:p>
          <a:p>
            <a:r>
              <a:rPr lang="en-US" sz="1700"/>
              <a:t>Acceptance Reject </a:t>
            </a:r>
          </a:p>
          <a:p>
            <a:r>
              <a:rPr lang="en-US" sz="1700"/>
              <a:t>ignore </a:t>
            </a:r>
          </a:p>
          <a:p>
            <a:endParaRPr lang="en-US" sz="1700"/>
          </a:p>
        </p:txBody>
      </p:sp>
    </p:spTree>
    <p:extLst>
      <p:ext uri="{BB962C8B-B14F-4D97-AF65-F5344CB8AC3E}">
        <p14:creationId xmlns:p14="http://schemas.microsoft.com/office/powerpoint/2010/main" val="160662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977E-DA91-4146-8BC2-7C50584B8985}"/>
              </a:ext>
            </a:extLst>
          </p:cNvPr>
          <p:cNvSpPr>
            <a:spLocks noGrp="1"/>
          </p:cNvSpPr>
          <p:nvPr>
            <p:ph type="title"/>
          </p:nvPr>
        </p:nvSpPr>
        <p:spPr>
          <a:xfrm>
            <a:off x="1171074" y="1396686"/>
            <a:ext cx="3240506" cy="4064628"/>
          </a:xfrm>
        </p:spPr>
        <p:txBody>
          <a:bodyPr>
            <a:normAutofit/>
          </a:bodyPr>
          <a:lstStyle/>
          <a:p>
            <a:br>
              <a:rPr lang="en-US" b="1">
                <a:solidFill>
                  <a:srgbClr val="FFFFFF"/>
                </a:solidFill>
              </a:rPr>
            </a:br>
            <a:r>
              <a:rPr lang="en-US" b="1">
                <a:solidFill>
                  <a:srgbClr val="FFFFFF"/>
                </a:solidFill>
              </a:rPr>
              <a:t>Risk Responses </a:t>
            </a:r>
            <a:br>
              <a:rPr lang="en-US">
                <a:solidFill>
                  <a:srgbClr val="FFFFFF"/>
                </a:solidFill>
              </a:rPr>
            </a:br>
            <a:endParaRPr lang="en-US">
              <a:solidFill>
                <a:srgbClr val="FFFFFF"/>
              </a:solidFill>
            </a:endParaRPr>
          </a:p>
        </p:txBody>
      </p:sp>
      <p:sp>
        <p:nvSpPr>
          <p:cNvPr id="31"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Content Placeholder 2">
            <a:extLst>
              <a:ext uri="{FF2B5EF4-FFF2-40B4-BE49-F238E27FC236}">
                <a16:creationId xmlns:a16="http://schemas.microsoft.com/office/drawing/2014/main" id="{86C41340-871F-2744-BEED-1F7207820E79}"/>
              </a:ext>
            </a:extLst>
          </p:cNvPr>
          <p:cNvSpPr>
            <a:spLocks noGrp="1"/>
          </p:cNvSpPr>
          <p:nvPr>
            <p:ph idx="1"/>
          </p:nvPr>
        </p:nvSpPr>
        <p:spPr>
          <a:xfrm>
            <a:off x="5370153" y="1526033"/>
            <a:ext cx="5536397" cy="3935281"/>
          </a:xfrm>
        </p:spPr>
        <p:txBody>
          <a:bodyPr>
            <a:normAutofit/>
          </a:bodyPr>
          <a:lstStyle/>
          <a:p>
            <a:r>
              <a:rPr lang="en-US" sz="2400" i="1"/>
              <a:t>Risk appetite </a:t>
            </a:r>
            <a:r>
              <a:rPr lang="en-US" sz="2400"/>
              <a:t>is the total amount of risk that an organization is willing to shoulder in aggregate across all assets. </a:t>
            </a:r>
          </a:p>
          <a:p>
            <a:r>
              <a:rPr lang="en-US" sz="2400" i="1"/>
              <a:t>Risk capacity </a:t>
            </a:r>
            <a:r>
              <a:rPr lang="en-US" sz="2400"/>
              <a:t>is the level of risk an organization is able to shoulder. An organization’s desired risk appetite may be greater than its actual capacity. </a:t>
            </a:r>
          </a:p>
          <a:p>
            <a:r>
              <a:rPr lang="en-US" sz="2400" i="1"/>
              <a:t>Risk tolerance </a:t>
            </a:r>
            <a:r>
              <a:rPr lang="en-US" sz="2400"/>
              <a:t>is the amount or level of risk that an organization will accept per individual asset-threat pair. </a:t>
            </a:r>
          </a:p>
        </p:txBody>
      </p:sp>
    </p:spTree>
    <p:extLst>
      <p:ext uri="{BB962C8B-B14F-4D97-AF65-F5344CB8AC3E}">
        <p14:creationId xmlns:p14="http://schemas.microsoft.com/office/powerpoint/2010/main" val="3338890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7C977E-DA91-4146-8BC2-7C50584B8985}"/>
              </a:ext>
            </a:extLst>
          </p:cNvPr>
          <p:cNvSpPr>
            <a:spLocks noGrp="1"/>
          </p:cNvSpPr>
          <p:nvPr>
            <p:ph type="title"/>
          </p:nvPr>
        </p:nvSpPr>
        <p:spPr>
          <a:xfrm>
            <a:off x="1383564" y="348865"/>
            <a:ext cx="9718111" cy="1576446"/>
          </a:xfrm>
        </p:spPr>
        <p:txBody>
          <a:bodyPr anchor="ctr">
            <a:normAutofit/>
          </a:bodyPr>
          <a:lstStyle/>
          <a:p>
            <a:br>
              <a:rPr lang="en-US" sz="3400" b="1">
                <a:solidFill>
                  <a:srgbClr val="FFFFFF"/>
                </a:solidFill>
              </a:rPr>
            </a:br>
            <a:r>
              <a:rPr lang="en-US" sz="3400" b="1">
                <a:solidFill>
                  <a:srgbClr val="FFFFFF"/>
                </a:solidFill>
              </a:rPr>
              <a:t>Risk Responses </a:t>
            </a:r>
            <a:br>
              <a:rPr lang="en-US" sz="3400">
                <a:solidFill>
                  <a:srgbClr val="FFFFFF"/>
                </a:solidFill>
              </a:rPr>
            </a:b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CBBEED74-B311-91BB-022F-2CB1B1DBD827}"/>
              </a:ext>
            </a:extLst>
          </p:cNvPr>
          <p:cNvGraphicFramePr>
            <a:graphicFrameLocks noGrp="1"/>
          </p:cNvGraphicFramePr>
          <p:nvPr>
            <p:ph idx="1"/>
            <p:extLst>
              <p:ext uri="{D42A27DB-BD31-4B8C-83A1-F6EECF244321}">
                <p14:modId xmlns:p14="http://schemas.microsoft.com/office/powerpoint/2010/main" val="334525489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58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E5D756-84B9-D6C3-B9A8-CA091282C899}"/>
              </a:ext>
            </a:extLst>
          </p:cNvPr>
          <p:cNvPicPr>
            <a:picLocks noGrp="1" noChangeAspect="1"/>
          </p:cNvPicPr>
          <p:nvPr>
            <p:ph idx="1"/>
          </p:nvPr>
        </p:nvPicPr>
        <p:blipFill>
          <a:blip r:embed="rId2"/>
          <a:stretch>
            <a:fillRect/>
          </a:stretch>
        </p:blipFill>
        <p:spPr>
          <a:xfrm>
            <a:off x="1282261" y="662150"/>
            <a:ext cx="8282152" cy="5328745"/>
          </a:xfrm>
          <a:prstGeom prst="rect">
            <a:avLst/>
          </a:prstGeom>
        </p:spPr>
      </p:pic>
    </p:spTree>
    <p:extLst>
      <p:ext uri="{BB962C8B-B14F-4D97-AF65-F5344CB8AC3E}">
        <p14:creationId xmlns:p14="http://schemas.microsoft.com/office/powerpoint/2010/main" val="354425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7C977E-DA91-4146-8BC2-7C50584B8985}"/>
              </a:ext>
            </a:extLst>
          </p:cNvPr>
          <p:cNvSpPr>
            <a:spLocks noGrp="1"/>
          </p:cNvSpPr>
          <p:nvPr>
            <p:ph type="title"/>
          </p:nvPr>
        </p:nvSpPr>
        <p:spPr>
          <a:xfrm>
            <a:off x="1383564" y="348865"/>
            <a:ext cx="9718111" cy="1576446"/>
          </a:xfrm>
        </p:spPr>
        <p:txBody>
          <a:bodyPr anchor="ctr">
            <a:normAutofit/>
          </a:bodyPr>
          <a:lstStyle/>
          <a:p>
            <a:br>
              <a:rPr lang="en-US" sz="3400" b="1">
                <a:solidFill>
                  <a:srgbClr val="FFFFFF"/>
                </a:solidFill>
              </a:rPr>
            </a:br>
            <a:r>
              <a:rPr lang="en-US" sz="3400" b="1">
                <a:solidFill>
                  <a:srgbClr val="FFFFFF"/>
                </a:solidFill>
              </a:rPr>
              <a:t>Risk Responses </a:t>
            </a:r>
            <a:br>
              <a:rPr lang="en-US" sz="3400">
                <a:solidFill>
                  <a:srgbClr val="FFFFFF"/>
                </a:solidFill>
              </a:rPr>
            </a:br>
            <a:endParaRPr lang="en-US" sz="3400">
              <a:solidFill>
                <a:srgbClr val="FFFFFF"/>
              </a:solidFill>
            </a:endParaRPr>
          </a:p>
        </p:txBody>
      </p:sp>
      <p:graphicFrame>
        <p:nvGraphicFramePr>
          <p:cNvPr id="40" name="Content Placeholder 2">
            <a:extLst>
              <a:ext uri="{FF2B5EF4-FFF2-40B4-BE49-F238E27FC236}">
                <a16:creationId xmlns:a16="http://schemas.microsoft.com/office/drawing/2014/main" id="{218A197E-926A-6510-D4BD-F0A0AC4FA78D}"/>
              </a:ext>
            </a:extLst>
          </p:cNvPr>
          <p:cNvGraphicFramePr>
            <a:graphicFrameLocks noGrp="1"/>
          </p:cNvGraphicFramePr>
          <p:nvPr>
            <p:ph idx="1"/>
            <p:extLst>
              <p:ext uri="{D42A27DB-BD31-4B8C-83A1-F6EECF244321}">
                <p14:modId xmlns:p14="http://schemas.microsoft.com/office/powerpoint/2010/main" val="383160788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744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977E-DA91-4146-8BC2-7C50584B8985}"/>
              </a:ext>
            </a:extLst>
          </p:cNvPr>
          <p:cNvSpPr>
            <a:spLocks noGrp="1"/>
          </p:cNvSpPr>
          <p:nvPr>
            <p:ph type="title"/>
          </p:nvPr>
        </p:nvSpPr>
        <p:spPr>
          <a:xfrm>
            <a:off x="7320466" y="609600"/>
            <a:ext cx="4140014" cy="1330839"/>
          </a:xfrm>
        </p:spPr>
        <p:txBody>
          <a:bodyPr>
            <a:normAutofit/>
          </a:bodyPr>
          <a:lstStyle/>
          <a:p>
            <a:br>
              <a:rPr lang="en-US" sz="2800" b="1"/>
            </a:br>
            <a:r>
              <a:rPr lang="en-US" sz="2800" b="1"/>
              <a:t>Risk Responses </a:t>
            </a:r>
            <a:br>
              <a:rPr lang="en-US" sz="2800"/>
            </a:br>
            <a:endParaRPr lang="en-US" sz="2800"/>
          </a:p>
        </p:txBody>
      </p:sp>
      <p:pic>
        <p:nvPicPr>
          <p:cNvPr id="23" name="Picture 4" descr="A vintage weighing scales">
            <a:extLst>
              <a:ext uri="{FF2B5EF4-FFF2-40B4-BE49-F238E27FC236}">
                <a16:creationId xmlns:a16="http://schemas.microsoft.com/office/drawing/2014/main" id="{1BD2B820-0C92-0FF6-6AAC-F897F86C69EE}"/>
              </a:ext>
            </a:extLst>
          </p:cNvPr>
          <p:cNvPicPr>
            <a:picLocks noChangeAspect="1"/>
          </p:cNvPicPr>
          <p:nvPr/>
        </p:nvPicPr>
        <p:blipFill rotWithShape="1">
          <a:blip r:embed="rId3"/>
          <a:srcRect t="4524" r="-2" b="2923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86C41340-871F-2744-BEED-1F7207820E79}"/>
              </a:ext>
            </a:extLst>
          </p:cNvPr>
          <p:cNvSpPr>
            <a:spLocks noGrp="1"/>
          </p:cNvSpPr>
          <p:nvPr>
            <p:ph idx="1"/>
          </p:nvPr>
        </p:nvSpPr>
        <p:spPr>
          <a:xfrm>
            <a:off x="7320465" y="2194102"/>
            <a:ext cx="4140013" cy="3908586"/>
          </a:xfrm>
        </p:spPr>
        <p:txBody>
          <a:bodyPr>
            <a:normAutofit/>
          </a:bodyPr>
          <a:lstStyle/>
          <a:p>
            <a:r>
              <a:rPr lang="en-US" sz="1400" b="1" dirty="0"/>
              <a:t>Risk Avoidance </a:t>
            </a:r>
            <a:r>
              <a:rPr lang="en-US" sz="1400" dirty="0"/>
              <a:t>is the process of selecting alternate options or activities that have less associated risk than the default, common, expedient, or cheap option. </a:t>
            </a:r>
          </a:p>
          <a:p>
            <a:r>
              <a:rPr lang="en-US" sz="1400" b="1" dirty="0"/>
              <a:t>Risk Acceptance </a:t>
            </a:r>
            <a:r>
              <a:rPr lang="en-US" sz="1400" dirty="0"/>
              <a:t> or acceptance of risk, is the result after a cost/benefit analysis shows countermeasure costs would outweigh the possible cost of loss due to a risk. It also means that management has agreed to accept the consequences and the loss if the risk is realized. </a:t>
            </a:r>
          </a:p>
          <a:p>
            <a:r>
              <a:rPr lang="en-US" sz="1400" b="1" dirty="0"/>
              <a:t>Risk Rejection </a:t>
            </a:r>
            <a:r>
              <a:rPr lang="en-US" sz="1400" dirty="0"/>
              <a:t>An unacceptable possible response to risk is to </a:t>
            </a:r>
            <a:r>
              <a:rPr lang="en-US" sz="1400" i="1" dirty="0"/>
              <a:t>reject risk </a:t>
            </a:r>
            <a:r>
              <a:rPr lang="en-US" sz="1400" dirty="0"/>
              <a:t>or </a:t>
            </a:r>
            <a:r>
              <a:rPr lang="en-US" sz="1400" i="1" dirty="0"/>
              <a:t>ignore risk</a:t>
            </a:r>
            <a:r>
              <a:rPr lang="en-US" sz="1400" dirty="0"/>
              <a:t>. Denying that a risk exists and hoping that it will never be realized are not valid or prudent due care/due diligence responses to risk. Rejecting or ignoring risk may be considered negligence in court. </a:t>
            </a:r>
          </a:p>
        </p:txBody>
      </p:sp>
    </p:spTree>
    <p:extLst>
      <p:ext uri="{BB962C8B-B14F-4D97-AF65-F5344CB8AC3E}">
        <p14:creationId xmlns:p14="http://schemas.microsoft.com/office/powerpoint/2010/main" val="1621387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8BFE5-D01E-A54F-8715-E55814DFFAB3}"/>
              </a:ext>
            </a:extLst>
          </p:cNvPr>
          <p:cNvSpPr>
            <a:spLocks noGrp="1"/>
          </p:cNvSpPr>
          <p:nvPr>
            <p:ph type="title"/>
          </p:nvPr>
        </p:nvSpPr>
        <p:spPr>
          <a:xfrm>
            <a:off x="586478" y="1683756"/>
            <a:ext cx="3115265" cy="2396359"/>
          </a:xfrm>
        </p:spPr>
        <p:txBody>
          <a:bodyPr anchor="b">
            <a:normAutofit/>
          </a:bodyPr>
          <a:lstStyle/>
          <a:p>
            <a:pPr algn="r"/>
            <a:br>
              <a:rPr lang="en-US" sz="3100" b="1">
                <a:solidFill>
                  <a:srgbClr val="FFFFFF"/>
                </a:solidFill>
              </a:rPr>
            </a:br>
            <a:r>
              <a:rPr lang="en-US" sz="3100" b="1">
                <a:solidFill>
                  <a:srgbClr val="FFFFFF"/>
                </a:solidFill>
              </a:rPr>
              <a:t>Cost vs. Benefit of Security Controls </a:t>
            </a:r>
            <a:br>
              <a:rPr lang="en-US" sz="3100">
                <a:solidFill>
                  <a:srgbClr val="FFFFFF"/>
                </a:solidFill>
              </a:rPr>
            </a:br>
            <a:endParaRPr lang="en-US" sz="3100">
              <a:solidFill>
                <a:srgbClr val="FFFFFF"/>
              </a:solidFill>
            </a:endParaRPr>
          </a:p>
        </p:txBody>
      </p:sp>
      <p:graphicFrame>
        <p:nvGraphicFramePr>
          <p:cNvPr id="64" name="Content Placeholder 2">
            <a:extLst>
              <a:ext uri="{FF2B5EF4-FFF2-40B4-BE49-F238E27FC236}">
                <a16:creationId xmlns:a16="http://schemas.microsoft.com/office/drawing/2014/main" id="{60F475D3-324F-BD8C-DBA0-4483EEC96DEA}"/>
              </a:ext>
            </a:extLst>
          </p:cNvPr>
          <p:cNvGraphicFramePr>
            <a:graphicFrameLocks noGrp="1"/>
          </p:cNvGraphicFramePr>
          <p:nvPr>
            <p:ph idx="1"/>
            <p:extLst>
              <p:ext uri="{D42A27DB-BD31-4B8C-83A1-F6EECF244321}">
                <p14:modId xmlns:p14="http://schemas.microsoft.com/office/powerpoint/2010/main" val="27474342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20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726B548-8A9D-D233-1DCD-7AB6D9F75608}"/>
              </a:ext>
            </a:extLst>
          </p:cNvPr>
          <p:cNvPicPr>
            <a:picLocks noChangeAspect="1"/>
          </p:cNvPicPr>
          <p:nvPr/>
        </p:nvPicPr>
        <p:blipFill rotWithShape="1">
          <a:blip r:embed="rId3">
            <a:alphaModFix amt="35000"/>
          </a:blip>
          <a:srcRect t="15287" b="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B863E798-68BC-C643-AE68-BB54194565F0}"/>
              </a:ext>
            </a:extLst>
          </p:cNvPr>
          <p:cNvSpPr>
            <a:spLocks noGrp="1"/>
          </p:cNvSpPr>
          <p:nvPr>
            <p:ph type="title"/>
          </p:nvPr>
        </p:nvSpPr>
        <p:spPr>
          <a:xfrm>
            <a:off x="838200" y="365125"/>
            <a:ext cx="10515600" cy="1325563"/>
          </a:xfrm>
        </p:spPr>
        <p:txBody>
          <a:bodyPr>
            <a:normAutofit/>
          </a:bodyPr>
          <a:lstStyle/>
          <a:p>
            <a:r>
              <a:rPr lang="en-US" sz="3700">
                <a:solidFill>
                  <a:srgbClr val="FFFFFF"/>
                </a:solidFill>
              </a:rPr>
              <a:t>Understand and Apply Risk Management Concepts </a:t>
            </a:r>
            <a:br>
              <a:rPr lang="en-US" sz="3700">
                <a:solidFill>
                  <a:srgbClr val="FFFFFF"/>
                </a:solidFill>
              </a:rPr>
            </a:br>
            <a:endParaRPr lang="en-US" sz="3700">
              <a:solidFill>
                <a:srgbClr val="FFFFFF"/>
              </a:solidFill>
            </a:endParaRPr>
          </a:p>
        </p:txBody>
      </p:sp>
      <p:graphicFrame>
        <p:nvGraphicFramePr>
          <p:cNvPr id="18" name="Content Placeholder 2">
            <a:extLst>
              <a:ext uri="{FF2B5EF4-FFF2-40B4-BE49-F238E27FC236}">
                <a16:creationId xmlns:a16="http://schemas.microsoft.com/office/drawing/2014/main" id="{EF4504CF-854A-C5CB-A756-B4BBE8074D76}"/>
              </a:ext>
            </a:extLst>
          </p:cNvPr>
          <p:cNvGraphicFramePr>
            <a:graphicFrameLocks noGrp="1"/>
          </p:cNvGraphicFramePr>
          <p:nvPr>
            <p:ph idx="1"/>
            <p:extLst>
              <p:ext uri="{D42A27DB-BD31-4B8C-83A1-F6EECF244321}">
                <p14:modId xmlns:p14="http://schemas.microsoft.com/office/powerpoint/2010/main" val="63026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30828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A08-E0F6-4C46-879D-0CC5732958CF}"/>
              </a:ext>
            </a:extLst>
          </p:cNvPr>
          <p:cNvSpPr>
            <a:spLocks noGrp="1"/>
          </p:cNvSpPr>
          <p:nvPr>
            <p:ph type="title"/>
          </p:nvPr>
        </p:nvSpPr>
        <p:spPr/>
        <p:txBody>
          <a:bodyPr>
            <a:normAutofit fontScale="90000"/>
          </a:bodyPr>
          <a:lstStyle/>
          <a:p>
            <a:br>
              <a:rPr lang="en-US" b="1" dirty="0"/>
            </a:br>
            <a:r>
              <a:rPr lang="en-US" b="1" dirty="0"/>
              <a:t>Single-Loss Expectancy </a:t>
            </a:r>
            <a:br>
              <a:rPr lang="en-US" dirty="0"/>
            </a:br>
            <a:endParaRPr lang="en-US" dirty="0"/>
          </a:p>
        </p:txBody>
      </p:sp>
      <p:sp>
        <p:nvSpPr>
          <p:cNvPr id="3" name="Content Placeholder 2">
            <a:extLst>
              <a:ext uri="{FF2B5EF4-FFF2-40B4-BE49-F238E27FC236}">
                <a16:creationId xmlns:a16="http://schemas.microsoft.com/office/drawing/2014/main" id="{C79F8BBC-BD63-FA49-B338-6A4E31836848}"/>
              </a:ext>
            </a:extLst>
          </p:cNvPr>
          <p:cNvSpPr>
            <a:spLocks noGrp="1"/>
          </p:cNvSpPr>
          <p:nvPr>
            <p:ph idx="1"/>
          </p:nvPr>
        </p:nvSpPr>
        <p:spPr/>
        <p:txBody>
          <a:bodyPr/>
          <a:lstStyle/>
          <a:p>
            <a:r>
              <a:rPr lang="en-US" dirty="0"/>
              <a:t>The SLE is expressed in a dollar value. </a:t>
            </a:r>
          </a:p>
          <a:p>
            <a:r>
              <a:rPr lang="en-US" dirty="0"/>
              <a:t>For example, if an asset is valued at $200,000 and it has an EF of 45 percent for a specific threat, then the SLE of the threat for that asset is ?</a:t>
            </a:r>
          </a:p>
          <a:p>
            <a:endParaRPr lang="en-US" dirty="0"/>
          </a:p>
        </p:txBody>
      </p:sp>
    </p:spTree>
    <p:extLst>
      <p:ext uri="{BB962C8B-B14F-4D97-AF65-F5344CB8AC3E}">
        <p14:creationId xmlns:p14="http://schemas.microsoft.com/office/powerpoint/2010/main" val="275679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A9178-BE55-024A-A1E0-A6F4CBA3F5A5}"/>
              </a:ext>
            </a:extLst>
          </p:cNvPr>
          <p:cNvSpPr>
            <a:spLocks noGrp="1"/>
          </p:cNvSpPr>
          <p:nvPr>
            <p:ph type="title"/>
          </p:nvPr>
        </p:nvSpPr>
        <p:spPr>
          <a:xfrm>
            <a:off x="1136396" y="502021"/>
            <a:ext cx="6173262" cy="1655483"/>
          </a:xfrm>
        </p:spPr>
        <p:txBody>
          <a:bodyPr anchor="b">
            <a:normAutofit/>
          </a:bodyPr>
          <a:lstStyle/>
          <a:p>
            <a:br>
              <a:rPr lang="en-US" sz="3700" b="1"/>
            </a:br>
            <a:r>
              <a:rPr lang="en-US" sz="3700" b="1"/>
              <a:t>Annualized Rate of Occurrence </a:t>
            </a:r>
            <a:br>
              <a:rPr lang="en-US" sz="3700"/>
            </a:br>
            <a:endParaRPr lang="en-US" sz="3700"/>
          </a:p>
        </p:txBody>
      </p:sp>
      <p:sp>
        <p:nvSpPr>
          <p:cNvPr id="3" name="Content Placeholder 2">
            <a:extLst>
              <a:ext uri="{FF2B5EF4-FFF2-40B4-BE49-F238E27FC236}">
                <a16:creationId xmlns:a16="http://schemas.microsoft.com/office/drawing/2014/main" id="{5A071BFD-E3CA-664B-BD61-FE28781CA30E}"/>
              </a:ext>
            </a:extLst>
          </p:cNvPr>
          <p:cNvSpPr>
            <a:spLocks noGrp="1"/>
          </p:cNvSpPr>
          <p:nvPr>
            <p:ph idx="1"/>
          </p:nvPr>
        </p:nvSpPr>
        <p:spPr>
          <a:xfrm>
            <a:off x="1136397" y="2408518"/>
            <a:ext cx="6173262" cy="3535083"/>
          </a:xfrm>
        </p:spPr>
        <p:txBody>
          <a:bodyPr>
            <a:normAutofit/>
          </a:bodyPr>
          <a:lstStyle/>
          <a:p>
            <a:r>
              <a:rPr lang="en-US" sz="1900" dirty="0"/>
              <a:t>ARO is the expected frequency with which a specific threat or risk will occur within a single year. </a:t>
            </a:r>
          </a:p>
          <a:p>
            <a:r>
              <a:rPr lang="en-US" sz="1900" dirty="0"/>
              <a:t>The ARO can range from a value of 0.0 (zero), indicating that the threat or risk will never be realized, to a very large number, indicating that the threat or risk occurs often. </a:t>
            </a:r>
          </a:p>
          <a:p>
            <a:r>
              <a:rPr lang="en-US" sz="1900" dirty="0"/>
              <a:t>Calculating the ARO can be complicated. It can be derived by reviewing historical internal data, performing statistical analysis, consulting public or subscription risk ledgers/registers, working with consultants, or using a risk management software solution. </a:t>
            </a:r>
          </a:p>
          <a:p>
            <a:endParaRPr lang="en-US" sz="1900" dirty="0"/>
          </a:p>
          <a:p>
            <a:endParaRPr lang="en-US" sz="1900" dirty="0"/>
          </a:p>
        </p:txBody>
      </p:sp>
      <p:pic>
        <p:nvPicPr>
          <p:cNvPr id="18" name="Picture 4" descr="Graph on document with pen">
            <a:extLst>
              <a:ext uri="{FF2B5EF4-FFF2-40B4-BE49-F238E27FC236}">
                <a16:creationId xmlns:a16="http://schemas.microsoft.com/office/drawing/2014/main" id="{815EAF3F-777C-C018-7705-1EF68BBB42D6}"/>
              </a:ext>
            </a:extLst>
          </p:cNvPr>
          <p:cNvPicPr>
            <a:picLocks noChangeAspect="1"/>
          </p:cNvPicPr>
          <p:nvPr/>
        </p:nvPicPr>
        <p:blipFill rotWithShape="1">
          <a:blip r:embed="rId3"/>
          <a:srcRect l="35663" r="21942" b="1"/>
          <a:stretch/>
        </p:blipFill>
        <p:spPr>
          <a:xfrm>
            <a:off x="8115300" y="-12515"/>
            <a:ext cx="4076700" cy="6418631"/>
          </a:xfrm>
          <a:prstGeom prst="rect">
            <a:avLst/>
          </a:prstGeom>
        </p:spPr>
      </p:pic>
      <p:sp>
        <p:nvSpPr>
          <p:cNvPr id="19"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164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310F306-5EC9-74B2-9DD9-804F3BC1AF9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246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DEE4-0B51-3340-A8A8-3EE1C6CB863C}"/>
              </a:ext>
            </a:extLst>
          </p:cNvPr>
          <p:cNvSpPr>
            <a:spLocks noGrp="1"/>
          </p:cNvSpPr>
          <p:nvPr>
            <p:ph type="title"/>
          </p:nvPr>
        </p:nvSpPr>
        <p:spPr/>
        <p:txBody>
          <a:bodyPr>
            <a:normAutofit/>
          </a:bodyPr>
          <a:lstStyle/>
          <a:p>
            <a:r>
              <a:rPr lang="en-US"/>
              <a:t>Two primary elements of Risk management </a:t>
            </a:r>
            <a:br>
              <a:rPr lang="en-US"/>
            </a:br>
            <a:endParaRPr lang="en-US" dirty="0"/>
          </a:p>
        </p:txBody>
      </p:sp>
      <p:graphicFrame>
        <p:nvGraphicFramePr>
          <p:cNvPr id="28" name="Content Placeholder 2">
            <a:extLst>
              <a:ext uri="{FF2B5EF4-FFF2-40B4-BE49-F238E27FC236}">
                <a16:creationId xmlns:a16="http://schemas.microsoft.com/office/drawing/2014/main" id="{D850297D-01DE-5312-BC0D-F9CFB50F4AF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953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9A633-4DAE-A944-A813-E787CC2DB269}"/>
              </a:ext>
            </a:extLst>
          </p:cNvPr>
          <p:cNvSpPr>
            <a:spLocks noGrp="1"/>
          </p:cNvSpPr>
          <p:nvPr>
            <p:ph type="title"/>
          </p:nvPr>
        </p:nvSpPr>
        <p:spPr>
          <a:xfrm>
            <a:off x="1171074" y="1396686"/>
            <a:ext cx="3240506" cy="4064628"/>
          </a:xfrm>
        </p:spPr>
        <p:txBody>
          <a:bodyPr>
            <a:normAutofit/>
          </a:bodyPr>
          <a:lstStyle/>
          <a:p>
            <a:br>
              <a:rPr lang="en-US" sz="3700" i="1">
                <a:solidFill>
                  <a:srgbClr val="FFFFFF"/>
                </a:solidFill>
              </a:rPr>
            </a:br>
            <a:br>
              <a:rPr lang="en-US" sz="3700" i="1">
                <a:solidFill>
                  <a:srgbClr val="FFFFFF"/>
                </a:solidFill>
              </a:rPr>
            </a:br>
            <a:br>
              <a:rPr lang="en-US" sz="3700" i="1">
                <a:solidFill>
                  <a:srgbClr val="FFFFFF"/>
                </a:solidFill>
              </a:rPr>
            </a:br>
            <a:r>
              <a:rPr lang="en-US" sz="3700" i="1">
                <a:solidFill>
                  <a:srgbClr val="FFFFFF"/>
                </a:solidFill>
              </a:rPr>
              <a:t>Risk awareness</a:t>
            </a:r>
            <a:br>
              <a:rPr lang="en-US" sz="3700" i="1">
                <a:solidFill>
                  <a:srgbClr val="FFFFFF"/>
                </a:solidFill>
              </a:rPr>
            </a:br>
            <a:br>
              <a:rPr lang="en-US" sz="3700" i="1">
                <a:solidFill>
                  <a:srgbClr val="FFFFFF"/>
                </a:solidFill>
              </a:rPr>
            </a:br>
            <a:br>
              <a:rPr lang="en-US" sz="3700">
                <a:solidFill>
                  <a:srgbClr val="FFFFFF"/>
                </a:solidFill>
              </a:rPr>
            </a:br>
            <a:endParaRPr lang="en-US" sz="3700">
              <a:solidFill>
                <a:srgbClr val="FFFFFF"/>
              </a:solidFill>
            </a:endParaRPr>
          </a:p>
        </p:txBody>
      </p:sp>
      <p:sp>
        <p:nvSpPr>
          <p:cNvPr id="2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42D64D-6660-C140-9D36-7E3A0CF0F2AC}"/>
              </a:ext>
            </a:extLst>
          </p:cNvPr>
          <p:cNvSpPr>
            <a:spLocks noGrp="1"/>
          </p:cNvSpPr>
          <p:nvPr>
            <p:ph idx="1"/>
          </p:nvPr>
        </p:nvSpPr>
        <p:spPr>
          <a:xfrm>
            <a:off x="5370153" y="1526033"/>
            <a:ext cx="5536397" cy="3935281"/>
          </a:xfrm>
        </p:spPr>
        <p:txBody>
          <a:bodyPr>
            <a:normAutofit/>
          </a:bodyPr>
          <a:lstStyle/>
          <a:p>
            <a:r>
              <a:rPr lang="en-US" sz="2400" i="1" dirty="0"/>
              <a:t>Risk awareness </a:t>
            </a:r>
            <a:r>
              <a:rPr lang="en-US" sz="2400" dirty="0"/>
              <a:t>is the effort to increase the knowledge of risks within an organization. This includes understanding the value of assets, inventorying the existing threats that can harm those assets, and the responses selected and implemented to address the identified risk. Risk awareness helps to inform an organization about the importance of abiding by security policies and the consequences of security failures. </a:t>
            </a:r>
          </a:p>
          <a:p>
            <a:endParaRPr lang="en-US" sz="2400" dirty="0"/>
          </a:p>
        </p:txBody>
      </p:sp>
    </p:spTree>
    <p:extLst>
      <p:ext uri="{BB962C8B-B14F-4D97-AF65-F5344CB8AC3E}">
        <p14:creationId xmlns:p14="http://schemas.microsoft.com/office/powerpoint/2010/main" val="349274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135BD-387A-E445-8B8F-3816C50BC39B}"/>
              </a:ext>
            </a:extLst>
          </p:cNvPr>
          <p:cNvSpPr>
            <a:spLocks noGrp="1"/>
          </p:cNvSpPr>
          <p:nvPr>
            <p:ph type="title"/>
          </p:nvPr>
        </p:nvSpPr>
        <p:spPr>
          <a:xfrm>
            <a:off x="586478" y="1683756"/>
            <a:ext cx="3115265" cy="2396359"/>
          </a:xfrm>
        </p:spPr>
        <p:txBody>
          <a:bodyPr anchor="b">
            <a:normAutofit/>
          </a:bodyPr>
          <a:lstStyle/>
          <a:p>
            <a:pPr algn="r"/>
            <a:br>
              <a:rPr lang="en-US" sz="3400" b="1">
                <a:solidFill>
                  <a:srgbClr val="FFFFFF"/>
                </a:solidFill>
              </a:rPr>
            </a:br>
            <a:r>
              <a:rPr lang="en-US" sz="3400" b="1">
                <a:solidFill>
                  <a:srgbClr val="FFFFFF"/>
                </a:solidFill>
              </a:rPr>
              <a:t>Risk Terminology and Concepts </a:t>
            </a:r>
            <a:br>
              <a:rPr lang="en-US" sz="3400">
                <a:solidFill>
                  <a:srgbClr val="FFFFFF"/>
                </a:solidFill>
              </a:rPr>
            </a:br>
            <a:endParaRPr lang="en-US" sz="3400">
              <a:solidFill>
                <a:srgbClr val="FFFFFF"/>
              </a:solidFill>
            </a:endParaRPr>
          </a:p>
        </p:txBody>
      </p:sp>
      <p:graphicFrame>
        <p:nvGraphicFramePr>
          <p:cNvPr id="16" name="Content Placeholder 2">
            <a:extLst>
              <a:ext uri="{FF2B5EF4-FFF2-40B4-BE49-F238E27FC236}">
                <a16:creationId xmlns:a16="http://schemas.microsoft.com/office/drawing/2014/main" id="{9B82005A-1F2A-8ABE-936E-18DA61AFA36D}"/>
              </a:ext>
            </a:extLst>
          </p:cNvPr>
          <p:cNvGraphicFramePr>
            <a:graphicFrameLocks noGrp="1"/>
          </p:cNvGraphicFramePr>
          <p:nvPr>
            <p:ph idx="1"/>
            <p:extLst>
              <p:ext uri="{D42A27DB-BD31-4B8C-83A1-F6EECF244321}">
                <p14:modId xmlns:p14="http://schemas.microsoft.com/office/powerpoint/2010/main" val="301306978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3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34DF-8F20-8548-A057-E4FC4DFD8589}"/>
              </a:ext>
            </a:extLst>
          </p:cNvPr>
          <p:cNvSpPr>
            <a:spLocks noGrp="1"/>
          </p:cNvSpPr>
          <p:nvPr>
            <p:ph type="title"/>
          </p:nvPr>
        </p:nvSpPr>
        <p:spPr/>
        <p:txBody>
          <a:bodyPr>
            <a:normAutofit fontScale="90000"/>
          </a:bodyPr>
          <a:lstStyle/>
          <a:p>
            <a:br>
              <a:rPr lang="en-US" b="1" dirty="0"/>
            </a:br>
            <a:r>
              <a:rPr lang="en-US" b="1" dirty="0"/>
              <a:t>Asset Valuation </a:t>
            </a:r>
            <a:br>
              <a:rPr lang="en-US" dirty="0"/>
            </a:br>
            <a:endParaRPr lang="en-US" dirty="0"/>
          </a:p>
        </p:txBody>
      </p:sp>
      <p:sp>
        <p:nvSpPr>
          <p:cNvPr id="3" name="Content Placeholder 2">
            <a:extLst>
              <a:ext uri="{FF2B5EF4-FFF2-40B4-BE49-F238E27FC236}">
                <a16:creationId xmlns:a16="http://schemas.microsoft.com/office/drawing/2014/main" id="{F91FCDB7-F80E-FF47-87EA-F10AA95AC6F7}"/>
              </a:ext>
            </a:extLst>
          </p:cNvPr>
          <p:cNvSpPr>
            <a:spLocks noGrp="1"/>
          </p:cNvSpPr>
          <p:nvPr>
            <p:ph idx="1"/>
          </p:nvPr>
        </p:nvSpPr>
        <p:spPr/>
        <p:txBody>
          <a:bodyPr/>
          <a:lstStyle/>
          <a:p>
            <a:r>
              <a:rPr lang="en-US" dirty="0"/>
              <a:t>An asset-based or asset-initiated risk analysis starts with inventorying all organizational assets. Once that inventory is complete, a valuation needs to be assigned to each asset.</a:t>
            </a:r>
          </a:p>
          <a:p>
            <a:r>
              <a:rPr lang="en-US" dirty="0"/>
              <a:t>The evaluation or appraisal of each asset helps establish its importance or criticality to the business operations </a:t>
            </a:r>
          </a:p>
          <a:p>
            <a:br>
              <a:rPr lang="en-US" dirty="0"/>
            </a:br>
            <a:endParaRPr lang="en-US" dirty="0"/>
          </a:p>
          <a:p>
            <a:endParaRPr lang="en-US" dirty="0"/>
          </a:p>
        </p:txBody>
      </p:sp>
    </p:spTree>
    <p:extLst>
      <p:ext uri="{BB962C8B-B14F-4D97-AF65-F5344CB8AC3E}">
        <p14:creationId xmlns:p14="http://schemas.microsoft.com/office/powerpoint/2010/main" val="1298771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AC9F-BEC6-1B49-B5B3-3BEE3D06EFA4}"/>
              </a:ext>
            </a:extLst>
          </p:cNvPr>
          <p:cNvSpPr>
            <a:spLocks noGrp="1"/>
          </p:cNvSpPr>
          <p:nvPr>
            <p:ph type="title"/>
          </p:nvPr>
        </p:nvSpPr>
        <p:spPr/>
        <p:txBody>
          <a:bodyPr>
            <a:normAutofit fontScale="90000"/>
          </a:bodyPr>
          <a:lstStyle/>
          <a:p>
            <a:br>
              <a:rPr lang="en-US" dirty="0"/>
            </a:br>
            <a:r>
              <a:rPr lang="en-US" dirty="0"/>
              <a:t>Tangible and intangible issues that contribute to the valuation of assets </a:t>
            </a:r>
            <a:br>
              <a:rPr lang="en-US" dirty="0"/>
            </a:br>
            <a:endParaRPr lang="en-US" dirty="0"/>
          </a:p>
        </p:txBody>
      </p:sp>
      <p:sp>
        <p:nvSpPr>
          <p:cNvPr id="3" name="Content Placeholder 2">
            <a:extLst>
              <a:ext uri="{FF2B5EF4-FFF2-40B4-BE49-F238E27FC236}">
                <a16:creationId xmlns:a16="http://schemas.microsoft.com/office/drawing/2014/main" id="{81207248-1F87-254C-A6BF-EAE3D48C4962}"/>
              </a:ext>
            </a:extLst>
          </p:cNvPr>
          <p:cNvSpPr>
            <a:spLocks noGrp="1"/>
          </p:cNvSpPr>
          <p:nvPr>
            <p:ph idx="1"/>
          </p:nvPr>
        </p:nvSpPr>
        <p:spPr/>
        <p:txBody>
          <a:bodyPr/>
          <a:lstStyle/>
          <a:p>
            <a:pPr marL="0" indent="0">
              <a:buNone/>
            </a:pPr>
            <a:r>
              <a:rPr lang="en-US" dirty="0"/>
              <a:t>Purchase cost</a:t>
            </a:r>
            <a:br>
              <a:rPr lang="en-US" dirty="0"/>
            </a:br>
            <a:r>
              <a:rPr lang="en-US" dirty="0"/>
              <a:t>Development cost</a:t>
            </a:r>
            <a:br>
              <a:rPr lang="en-US" dirty="0"/>
            </a:br>
            <a:r>
              <a:rPr lang="en-US" dirty="0"/>
              <a:t>Administrative or management cost Maintenance or upkeep cost</a:t>
            </a:r>
            <a:br>
              <a:rPr lang="en-US" dirty="0"/>
            </a:br>
            <a:r>
              <a:rPr lang="en-US" dirty="0"/>
              <a:t>Cost in acquiring asset</a:t>
            </a:r>
            <a:br>
              <a:rPr lang="en-US" dirty="0"/>
            </a:br>
            <a:r>
              <a:rPr lang="en-US" dirty="0"/>
              <a:t>Cost to protect or sustain asset</a:t>
            </a:r>
            <a:br>
              <a:rPr lang="en-US" dirty="0"/>
            </a:br>
            <a:r>
              <a:rPr lang="en-US" dirty="0"/>
              <a:t>Value to owners and users</a:t>
            </a:r>
            <a:br>
              <a:rPr lang="en-US" dirty="0"/>
            </a:br>
            <a:r>
              <a:rPr lang="en-US" dirty="0"/>
              <a:t>Value to competitors</a:t>
            </a:r>
            <a:br>
              <a:rPr lang="en-US" dirty="0"/>
            </a:br>
            <a:r>
              <a:rPr lang="en-US" dirty="0"/>
              <a:t>Intellectual property or equity value Market valuation (sustainable price) Replacement cost</a:t>
            </a:r>
            <a:br>
              <a:rPr lang="en-US" dirty="0"/>
            </a:br>
            <a:endParaRPr lang="en-US" dirty="0"/>
          </a:p>
          <a:p>
            <a:pPr marL="0" indent="0">
              <a:buNone/>
            </a:pPr>
            <a:endParaRPr lang="en-US" dirty="0"/>
          </a:p>
        </p:txBody>
      </p:sp>
    </p:spTree>
    <p:extLst>
      <p:ext uri="{BB962C8B-B14F-4D97-AF65-F5344CB8AC3E}">
        <p14:creationId xmlns:p14="http://schemas.microsoft.com/office/powerpoint/2010/main" val="2698675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CD0-AB39-8346-812A-FFBC62292AC8}"/>
              </a:ext>
            </a:extLst>
          </p:cNvPr>
          <p:cNvSpPr>
            <a:spLocks noGrp="1"/>
          </p:cNvSpPr>
          <p:nvPr>
            <p:ph type="title"/>
          </p:nvPr>
        </p:nvSpPr>
        <p:spPr/>
        <p:txBody>
          <a:bodyPr>
            <a:normAutofit fontScale="90000"/>
          </a:bodyPr>
          <a:lstStyle/>
          <a:p>
            <a:br>
              <a:rPr lang="en-US" b="1" dirty="0"/>
            </a:br>
            <a:r>
              <a:rPr lang="en-US" b="1" dirty="0"/>
              <a:t>Identify Threats and Vulnerabilities </a:t>
            </a:r>
            <a:br>
              <a:rPr lang="en-US" dirty="0"/>
            </a:br>
            <a:endParaRPr lang="en-US" dirty="0"/>
          </a:p>
        </p:txBody>
      </p:sp>
      <p:sp>
        <p:nvSpPr>
          <p:cNvPr id="3" name="Content Placeholder 2">
            <a:extLst>
              <a:ext uri="{FF2B5EF4-FFF2-40B4-BE49-F238E27FC236}">
                <a16:creationId xmlns:a16="http://schemas.microsoft.com/office/drawing/2014/main" id="{442EF53C-F066-4B43-94AD-85C678C509AB}"/>
              </a:ext>
            </a:extLst>
          </p:cNvPr>
          <p:cNvSpPr>
            <a:spLocks noGrp="1"/>
          </p:cNvSpPr>
          <p:nvPr>
            <p:ph idx="1"/>
          </p:nvPr>
        </p:nvSpPr>
        <p:spPr/>
        <p:txBody>
          <a:bodyPr/>
          <a:lstStyle/>
          <a:p>
            <a:r>
              <a:rPr lang="en-US" dirty="0"/>
              <a:t>An essential part of risk management is identifying and examining threats. </a:t>
            </a:r>
          </a:p>
          <a:p>
            <a:endParaRPr lang="en-US" dirty="0"/>
          </a:p>
        </p:txBody>
      </p:sp>
    </p:spTree>
    <p:extLst>
      <p:ext uri="{BB962C8B-B14F-4D97-AF65-F5344CB8AC3E}">
        <p14:creationId xmlns:p14="http://schemas.microsoft.com/office/powerpoint/2010/main" val="3601300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86E5-2C1B-C447-881A-4DB535F3F2DF}"/>
              </a:ext>
            </a:extLst>
          </p:cNvPr>
          <p:cNvSpPr>
            <a:spLocks noGrp="1"/>
          </p:cNvSpPr>
          <p:nvPr>
            <p:ph type="title"/>
          </p:nvPr>
        </p:nvSpPr>
        <p:spPr/>
        <p:txBody>
          <a:bodyPr/>
          <a:lstStyle/>
          <a:p>
            <a:r>
              <a:rPr lang="en-US" dirty="0"/>
              <a:t>Threats to Availability</a:t>
            </a:r>
          </a:p>
        </p:txBody>
      </p:sp>
      <p:sp>
        <p:nvSpPr>
          <p:cNvPr id="3" name="Content Placeholder 2">
            <a:extLst>
              <a:ext uri="{FF2B5EF4-FFF2-40B4-BE49-F238E27FC236}">
                <a16:creationId xmlns:a16="http://schemas.microsoft.com/office/drawing/2014/main" id="{E1FB45FF-91EC-CD4D-BCD6-A47D423B49FE}"/>
              </a:ext>
            </a:extLst>
          </p:cNvPr>
          <p:cNvSpPr>
            <a:spLocks noGrp="1"/>
          </p:cNvSpPr>
          <p:nvPr>
            <p:ph idx="1"/>
          </p:nvPr>
        </p:nvSpPr>
        <p:spPr/>
        <p:txBody>
          <a:bodyPr/>
          <a:lstStyle/>
          <a:p>
            <a:r>
              <a:rPr lang="en-US" dirty="0"/>
              <a:t>There are numerous threats to availability. These include device failure, software errors, and environmental issues (heat, static electricity, flooding, power loss, and so on). </a:t>
            </a:r>
          </a:p>
          <a:p>
            <a:endParaRPr lang="en-US" dirty="0"/>
          </a:p>
        </p:txBody>
      </p:sp>
    </p:spTree>
    <p:extLst>
      <p:ext uri="{BB962C8B-B14F-4D97-AF65-F5344CB8AC3E}">
        <p14:creationId xmlns:p14="http://schemas.microsoft.com/office/powerpoint/2010/main" val="410429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a:extLst>
              <a:ext uri="{FF2B5EF4-FFF2-40B4-BE49-F238E27FC236}">
                <a16:creationId xmlns:a16="http://schemas.microsoft.com/office/drawing/2014/main" id="{53B8392E-84A2-E20E-27DB-DFC3DA91D02D}"/>
              </a:ext>
            </a:extLst>
          </p:cNvPr>
          <p:cNvPicPr>
            <a:picLocks noChangeAspect="1"/>
          </p:cNvPicPr>
          <p:nvPr/>
        </p:nvPicPr>
        <p:blipFill rotWithShape="1">
          <a:blip r:embed="rId2">
            <a:alphaModFix amt="35000"/>
          </a:blip>
          <a:srcRect t="13071" b="2660"/>
          <a:stretch/>
        </p:blipFill>
        <p:spPr>
          <a:xfrm>
            <a:off x="20" y="10"/>
            <a:ext cx="12191980" cy="6857990"/>
          </a:xfrm>
          <a:prstGeom prst="rect">
            <a:avLst/>
          </a:prstGeom>
        </p:spPr>
      </p:pic>
      <p:sp>
        <p:nvSpPr>
          <p:cNvPr id="2" name="Title 1">
            <a:extLst>
              <a:ext uri="{FF2B5EF4-FFF2-40B4-BE49-F238E27FC236}">
                <a16:creationId xmlns:a16="http://schemas.microsoft.com/office/drawing/2014/main" id="{1350FC57-6514-DE4D-9954-C25D74224FBD}"/>
              </a:ext>
            </a:extLst>
          </p:cNvPr>
          <p:cNvSpPr>
            <a:spLocks noGrp="1"/>
          </p:cNvSpPr>
          <p:nvPr>
            <p:ph type="title"/>
          </p:nvPr>
        </p:nvSpPr>
        <p:spPr>
          <a:xfrm>
            <a:off x="838200" y="365125"/>
            <a:ext cx="10515600" cy="1325563"/>
          </a:xfrm>
        </p:spPr>
        <p:txBody>
          <a:bodyPr>
            <a:normAutofit/>
          </a:bodyPr>
          <a:lstStyle/>
          <a:p>
            <a:r>
              <a:rPr lang="en-US" sz="2800">
                <a:solidFill>
                  <a:srgbClr val="FFFFFF"/>
                </a:solidFill>
              </a:rPr>
              <a:t>Risk management has two primary elements: risk assessment and risk response. </a:t>
            </a:r>
            <a:br>
              <a:rPr lang="en-US" sz="2800">
                <a:solidFill>
                  <a:srgbClr val="FFFFFF"/>
                </a:solidFill>
              </a:rPr>
            </a:br>
            <a:endParaRPr lang="en-US" sz="2800">
              <a:solidFill>
                <a:srgbClr val="FFFFFF"/>
              </a:solidFill>
            </a:endParaRPr>
          </a:p>
        </p:txBody>
      </p:sp>
      <p:graphicFrame>
        <p:nvGraphicFramePr>
          <p:cNvPr id="5" name="Content Placeholder 2">
            <a:extLst>
              <a:ext uri="{FF2B5EF4-FFF2-40B4-BE49-F238E27FC236}">
                <a16:creationId xmlns:a16="http://schemas.microsoft.com/office/drawing/2014/main" id="{39C1A153-3F28-ACFE-A5C0-B51B61CF37D9}"/>
              </a:ext>
            </a:extLst>
          </p:cNvPr>
          <p:cNvGraphicFramePr>
            <a:graphicFrameLocks noGrp="1"/>
          </p:cNvGraphicFramePr>
          <p:nvPr>
            <p:ph idx="1"/>
            <p:extLst>
              <p:ext uri="{D42A27DB-BD31-4B8C-83A1-F6EECF244321}">
                <p14:modId xmlns:p14="http://schemas.microsoft.com/office/powerpoint/2010/main" val="37585335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53036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C46A-AADF-F642-9025-2EF65D246681}"/>
              </a:ext>
            </a:extLst>
          </p:cNvPr>
          <p:cNvSpPr>
            <a:spLocks noGrp="1"/>
          </p:cNvSpPr>
          <p:nvPr>
            <p:ph type="title"/>
          </p:nvPr>
        </p:nvSpPr>
        <p:spPr/>
        <p:txBody>
          <a:bodyPr/>
          <a:lstStyle/>
          <a:p>
            <a:r>
              <a:rPr lang="en-US" dirty="0"/>
              <a:t>Categories of security controls </a:t>
            </a:r>
            <a:br>
              <a:rPr lang="en-US" dirty="0"/>
            </a:br>
            <a:endParaRPr lang="en-US" dirty="0"/>
          </a:p>
        </p:txBody>
      </p:sp>
      <p:sp>
        <p:nvSpPr>
          <p:cNvPr id="3" name="Content Placeholder 2">
            <a:extLst>
              <a:ext uri="{FF2B5EF4-FFF2-40B4-BE49-F238E27FC236}">
                <a16:creationId xmlns:a16="http://schemas.microsoft.com/office/drawing/2014/main" id="{D9167DB5-08D8-3D42-B9B1-845AA069F883}"/>
              </a:ext>
            </a:extLst>
          </p:cNvPr>
          <p:cNvSpPr>
            <a:spLocks noGrp="1"/>
          </p:cNvSpPr>
          <p:nvPr>
            <p:ph idx="1"/>
          </p:nvPr>
        </p:nvSpPr>
        <p:spPr/>
        <p:txBody>
          <a:bodyPr/>
          <a:lstStyle/>
          <a:p>
            <a:r>
              <a:rPr lang="en-US" b="1" dirty="0"/>
              <a:t>Administrative </a:t>
            </a:r>
            <a:endParaRPr lang="en-US" dirty="0"/>
          </a:p>
          <a:p>
            <a:r>
              <a:rPr lang="en-US" b="1" dirty="0"/>
              <a:t>Technical or Logical </a:t>
            </a:r>
            <a:endParaRPr lang="en-US" dirty="0"/>
          </a:p>
          <a:p>
            <a:r>
              <a:rPr lang="en-US" b="1" dirty="0"/>
              <a:t>Physical </a:t>
            </a:r>
            <a:endParaRPr lang="en-US" dirty="0"/>
          </a:p>
          <a:p>
            <a:endParaRPr lang="en-US" dirty="0"/>
          </a:p>
        </p:txBody>
      </p:sp>
    </p:spTree>
    <p:extLst>
      <p:ext uri="{BB962C8B-B14F-4D97-AF65-F5344CB8AC3E}">
        <p14:creationId xmlns:p14="http://schemas.microsoft.com/office/powerpoint/2010/main" val="4010613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2164-E243-3B4A-9E96-B29017411740}"/>
              </a:ext>
            </a:extLst>
          </p:cNvPr>
          <p:cNvSpPr>
            <a:spLocks noGrp="1"/>
          </p:cNvSpPr>
          <p:nvPr>
            <p:ph type="title"/>
          </p:nvPr>
        </p:nvSpPr>
        <p:spPr/>
        <p:txBody>
          <a:bodyPr/>
          <a:lstStyle/>
          <a:p>
            <a:r>
              <a:rPr lang="en-US" dirty="0"/>
              <a:t>Four main categories of vulnerability scans</a:t>
            </a:r>
          </a:p>
        </p:txBody>
      </p:sp>
      <p:sp>
        <p:nvSpPr>
          <p:cNvPr id="3" name="Content Placeholder 2">
            <a:extLst>
              <a:ext uri="{FF2B5EF4-FFF2-40B4-BE49-F238E27FC236}">
                <a16:creationId xmlns:a16="http://schemas.microsoft.com/office/drawing/2014/main" id="{C78CEB45-8F2C-2148-BB17-0CF3CEF3B91C}"/>
              </a:ext>
            </a:extLst>
          </p:cNvPr>
          <p:cNvSpPr>
            <a:spLocks noGrp="1"/>
          </p:cNvSpPr>
          <p:nvPr>
            <p:ph idx="1"/>
          </p:nvPr>
        </p:nvSpPr>
        <p:spPr/>
        <p:txBody>
          <a:bodyPr/>
          <a:lstStyle/>
          <a:p>
            <a:r>
              <a:rPr lang="en-US" dirty="0"/>
              <a:t>Network discovery scans,</a:t>
            </a:r>
          </a:p>
          <a:p>
            <a:r>
              <a:rPr lang="en-US" dirty="0"/>
              <a:t>Network vulnerability scans, </a:t>
            </a:r>
          </a:p>
          <a:p>
            <a:r>
              <a:rPr lang="en-US" dirty="0"/>
              <a:t>web application vulnerability scans, and database vulnerability scans </a:t>
            </a:r>
          </a:p>
          <a:p>
            <a:endParaRPr lang="en-US" dirty="0"/>
          </a:p>
        </p:txBody>
      </p:sp>
    </p:spTree>
    <p:extLst>
      <p:ext uri="{BB962C8B-B14F-4D97-AF65-F5344CB8AC3E}">
        <p14:creationId xmlns:p14="http://schemas.microsoft.com/office/powerpoint/2010/main" val="201021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B7FD-54E1-CF4B-AAD9-630CFF5DDD07}"/>
              </a:ext>
            </a:extLst>
          </p:cNvPr>
          <p:cNvSpPr>
            <a:spLocks noGrp="1"/>
          </p:cNvSpPr>
          <p:nvPr>
            <p:ph type="title"/>
          </p:nvPr>
        </p:nvSpPr>
        <p:spPr/>
        <p:txBody>
          <a:bodyPr/>
          <a:lstStyle/>
          <a:p>
            <a:r>
              <a:rPr lang="en-US" dirty="0"/>
              <a:t>Risk assessment</a:t>
            </a:r>
          </a:p>
        </p:txBody>
      </p:sp>
      <p:sp>
        <p:nvSpPr>
          <p:cNvPr id="3" name="Content Placeholder 2">
            <a:extLst>
              <a:ext uri="{FF2B5EF4-FFF2-40B4-BE49-F238E27FC236}">
                <a16:creationId xmlns:a16="http://schemas.microsoft.com/office/drawing/2014/main" id="{36E02A50-AF1E-C646-81DC-A8A030A2013C}"/>
              </a:ext>
            </a:extLst>
          </p:cNvPr>
          <p:cNvSpPr>
            <a:spLocks noGrp="1"/>
          </p:cNvSpPr>
          <p:nvPr>
            <p:ph idx="1"/>
          </p:nvPr>
        </p:nvSpPr>
        <p:spPr/>
        <p:txBody>
          <a:bodyPr>
            <a:normAutofit lnSpcReduction="10000"/>
          </a:bodyPr>
          <a:lstStyle/>
          <a:p>
            <a:r>
              <a:rPr lang="en-US" dirty="0"/>
              <a:t>Risk assessment is a process of identifying assets, threats, and vulnerabilities, and then using that information to calculate risk. Once risk is understood, it is used to guide the improvement of the existing security infrastructure </a:t>
            </a:r>
          </a:p>
          <a:p>
            <a:r>
              <a:rPr lang="en-US" dirty="0"/>
              <a:t>Vulnerability assessment uses automated tools to locate known security weaknesses, which can be addressed by adding in more defenses or adjusting the existing protections. </a:t>
            </a:r>
          </a:p>
          <a:p>
            <a:r>
              <a:rPr lang="en-US" dirty="0"/>
              <a:t>Penetration testing uses trusted individuals to stress-test the security infrastructure to find issues that may not be discovered by the prior two means, with the goal of finding those concerns before an adversary takes advantage of them. </a:t>
            </a:r>
          </a:p>
          <a:p>
            <a:endParaRPr lang="en-US" dirty="0"/>
          </a:p>
          <a:p>
            <a:endParaRPr lang="en-US" dirty="0"/>
          </a:p>
        </p:txBody>
      </p:sp>
    </p:spTree>
    <p:extLst>
      <p:ext uri="{BB962C8B-B14F-4D97-AF65-F5344CB8AC3E}">
        <p14:creationId xmlns:p14="http://schemas.microsoft.com/office/powerpoint/2010/main" val="1050887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81D5-4894-2C4A-8728-BD9EF8BF105C}"/>
              </a:ext>
            </a:extLst>
          </p:cNvPr>
          <p:cNvSpPr>
            <a:spLocks noGrp="1"/>
          </p:cNvSpPr>
          <p:nvPr>
            <p:ph type="title"/>
          </p:nvPr>
        </p:nvSpPr>
        <p:spPr/>
        <p:txBody>
          <a:bodyPr/>
          <a:lstStyle/>
          <a:p>
            <a:r>
              <a:rPr lang="en-US" dirty="0"/>
              <a:t>Security Controls IT security professionals use</a:t>
            </a:r>
          </a:p>
        </p:txBody>
      </p:sp>
      <p:sp>
        <p:nvSpPr>
          <p:cNvPr id="3" name="Content Placeholder 2">
            <a:extLst>
              <a:ext uri="{FF2B5EF4-FFF2-40B4-BE49-F238E27FC236}">
                <a16:creationId xmlns:a16="http://schemas.microsoft.com/office/drawing/2014/main" id="{0EB9F480-1C2D-A84D-91D9-E7DA6E89344F}"/>
              </a:ext>
            </a:extLst>
          </p:cNvPr>
          <p:cNvSpPr>
            <a:spLocks noGrp="1"/>
          </p:cNvSpPr>
          <p:nvPr>
            <p:ph idx="1"/>
          </p:nvPr>
        </p:nvSpPr>
        <p:spPr/>
        <p:txBody>
          <a:bodyPr/>
          <a:lstStyle/>
          <a:p>
            <a:r>
              <a:rPr lang="en-US" dirty="0"/>
              <a:t>a combination of management, operational, and technical controls to manage risk: </a:t>
            </a:r>
          </a:p>
          <a:p>
            <a:r>
              <a:rPr lang="en-US" dirty="0"/>
              <a:t>Management: Accreditation is a management control as is having a System Security Plan. </a:t>
            </a:r>
          </a:p>
          <a:p>
            <a:r>
              <a:rPr lang="en-US" dirty="0"/>
              <a:t>Operational: Security awareness and training are operational controls as are physical security like guards, locks, and ID badges.</a:t>
            </a:r>
          </a:p>
          <a:p>
            <a:r>
              <a:rPr lang="en-US" dirty="0"/>
              <a:t> Technical: User ID and authentication (i.e. passwords) and access control lists are examples of technical controls.</a:t>
            </a:r>
          </a:p>
        </p:txBody>
      </p:sp>
    </p:spTree>
    <p:extLst>
      <p:ext uri="{BB962C8B-B14F-4D97-AF65-F5344CB8AC3E}">
        <p14:creationId xmlns:p14="http://schemas.microsoft.com/office/powerpoint/2010/main" val="351823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E9329-EE43-5C49-8780-335743954EED}"/>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r>
              <a:rPr lang="en-US" b="1">
                <a:solidFill>
                  <a:srgbClr val="FFFFFF"/>
                </a:solidFill>
              </a:rPr>
              <a:t>Risk Terminology and Concepts </a:t>
            </a:r>
            <a:br>
              <a:rPr lang="en-US">
                <a:solidFill>
                  <a:srgbClr val="FFFFFF"/>
                </a:solidFill>
              </a:rPr>
            </a:br>
            <a:endParaRPr lang="en-US">
              <a:solidFill>
                <a:srgbClr val="FFFFFF"/>
              </a:solidFill>
            </a:endParaRPr>
          </a:p>
        </p:txBody>
      </p:sp>
      <p:sp>
        <p:nvSpPr>
          <p:cNvPr id="1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923353-C503-5840-B475-EFBEBCBC3AC6}"/>
              </a:ext>
            </a:extLst>
          </p:cNvPr>
          <p:cNvSpPr>
            <a:spLocks noGrp="1"/>
          </p:cNvSpPr>
          <p:nvPr>
            <p:ph idx="1"/>
          </p:nvPr>
        </p:nvSpPr>
        <p:spPr>
          <a:xfrm>
            <a:off x="4447308" y="591344"/>
            <a:ext cx="6906491" cy="5585619"/>
          </a:xfrm>
        </p:spPr>
        <p:txBody>
          <a:bodyPr anchor="ctr">
            <a:normAutofit/>
          </a:bodyPr>
          <a:lstStyle/>
          <a:p>
            <a:r>
              <a:rPr lang="en-US" sz="1800" b="1"/>
              <a:t>Asset </a:t>
            </a:r>
            <a:r>
              <a:rPr lang="en-US" sz="1800"/>
              <a:t>is anything used in a business process or task. If an organization relies on a person, place, or thing, whether tangible or intangible, then it is an asset. </a:t>
            </a:r>
          </a:p>
          <a:p>
            <a:r>
              <a:rPr lang="en-US" sz="1800" b="1"/>
              <a:t>Asset Valuation </a:t>
            </a:r>
            <a:r>
              <a:rPr lang="en-US" sz="1800"/>
              <a:t>is value assigned to an asset based on a number of factors, including importance to the organization, use in critical process, actual cost, and nonmonetary expenses/costs (such as time, attention, productivity, and research and development). </a:t>
            </a:r>
          </a:p>
          <a:p>
            <a:r>
              <a:rPr lang="en-US" sz="1800" b="1"/>
              <a:t>Threats </a:t>
            </a:r>
            <a:r>
              <a:rPr lang="en-US" sz="1800"/>
              <a:t>Any potential occurrence that may cause an undesirable or unwanted outcome for an organization or for a specific asset is a </a:t>
            </a:r>
            <a:r>
              <a:rPr lang="en-US" sz="1800" i="1"/>
              <a:t>threat</a:t>
            </a:r>
            <a:r>
              <a:rPr lang="en-US" sz="1800"/>
              <a:t>. </a:t>
            </a:r>
          </a:p>
          <a:p>
            <a:r>
              <a:rPr lang="en-US" sz="1800" b="1"/>
              <a:t>Threat Agent/Actors </a:t>
            </a:r>
            <a:r>
              <a:rPr lang="en-US" sz="1800"/>
              <a:t>intentionally exploit vulnerabilities. Threat agents are usually people, but they could also be programs, hardware, or systems. Threat agents wield threats in order to cause harm to targets. </a:t>
            </a:r>
          </a:p>
          <a:p>
            <a:r>
              <a:rPr lang="en-US" sz="1800" b="1"/>
              <a:t>Threat Events </a:t>
            </a:r>
            <a:r>
              <a:rPr lang="en-US" sz="1800" i="1"/>
              <a:t>Threat events </a:t>
            </a:r>
            <a:r>
              <a:rPr lang="en-US" sz="1800"/>
              <a:t>are accidental occurrences and intentional exploitations of vulnerabilities. They can also be natural or person-made. Threat events include fire, earthquake, flood, system failure, human error (due to a lack of training or ignorance), and power outage. </a:t>
            </a:r>
          </a:p>
          <a:p>
            <a:endParaRPr lang="en-US" sz="1800"/>
          </a:p>
        </p:txBody>
      </p:sp>
    </p:spTree>
    <p:extLst>
      <p:ext uri="{BB962C8B-B14F-4D97-AF65-F5344CB8AC3E}">
        <p14:creationId xmlns:p14="http://schemas.microsoft.com/office/powerpoint/2010/main" val="369108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1E9329-EE43-5C49-8780-335743954EED}"/>
              </a:ext>
            </a:extLst>
          </p:cNvPr>
          <p:cNvSpPr>
            <a:spLocks noGrp="1"/>
          </p:cNvSpPr>
          <p:nvPr>
            <p:ph type="title"/>
          </p:nvPr>
        </p:nvSpPr>
        <p:spPr>
          <a:xfrm>
            <a:off x="643467" y="321734"/>
            <a:ext cx="10905066" cy="1135737"/>
          </a:xfrm>
        </p:spPr>
        <p:txBody>
          <a:bodyPr>
            <a:normAutofit/>
          </a:bodyPr>
          <a:lstStyle/>
          <a:p>
            <a:br>
              <a:rPr lang="en-US" sz="2500" b="1"/>
            </a:br>
            <a:r>
              <a:rPr lang="en-US" sz="2500" b="1"/>
              <a:t>Risk Terminology and Concepts </a:t>
            </a:r>
            <a:br>
              <a:rPr lang="en-US" sz="2500"/>
            </a:br>
            <a:endParaRPr lang="en-US" sz="250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527C91-7D6C-F666-CBB6-0C3B17C54898}"/>
              </a:ext>
            </a:extLst>
          </p:cNvPr>
          <p:cNvGraphicFramePr>
            <a:graphicFrameLocks noGrp="1"/>
          </p:cNvGraphicFramePr>
          <p:nvPr>
            <p:ph idx="1"/>
            <p:extLst>
              <p:ext uri="{D42A27DB-BD31-4B8C-83A1-F6EECF244321}">
                <p14:modId xmlns:p14="http://schemas.microsoft.com/office/powerpoint/2010/main" val="42209882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92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9329-EE43-5C49-8780-335743954EED}"/>
              </a:ext>
            </a:extLst>
          </p:cNvPr>
          <p:cNvSpPr>
            <a:spLocks noGrp="1"/>
          </p:cNvSpPr>
          <p:nvPr>
            <p:ph type="title"/>
          </p:nvPr>
        </p:nvSpPr>
        <p:spPr/>
        <p:txBody>
          <a:bodyPr>
            <a:normAutofit fontScale="90000"/>
          </a:bodyPr>
          <a:lstStyle/>
          <a:p>
            <a:br>
              <a:rPr lang="en-US" b="1" dirty="0"/>
            </a:br>
            <a:r>
              <a:rPr lang="en-US" b="1" dirty="0"/>
              <a:t>Risk Terminology and Concepts </a:t>
            </a:r>
            <a:br>
              <a:rPr lang="en-US" dirty="0"/>
            </a:br>
            <a:endParaRPr lang="en-US" dirty="0"/>
          </a:p>
        </p:txBody>
      </p:sp>
      <p:graphicFrame>
        <p:nvGraphicFramePr>
          <p:cNvPr id="5" name="Content Placeholder 2">
            <a:extLst>
              <a:ext uri="{FF2B5EF4-FFF2-40B4-BE49-F238E27FC236}">
                <a16:creationId xmlns:a16="http://schemas.microsoft.com/office/drawing/2014/main" id="{141380F7-40EE-6452-6142-78010B7C767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24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EDD5-49F2-8746-95EF-09123187D030}"/>
              </a:ext>
            </a:extLst>
          </p:cNvPr>
          <p:cNvSpPr>
            <a:spLocks noGrp="1"/>
          </p:cNvSpPr>
          <p:nvPr>
            <p:ph type="title"/>
          </p:nvPr>
        </p:nvSpPr>
        <p:spPr/>
        <p:txBody>
          <a:bodyPr/>
          <a:lstStyle/>
          <a:p>
            <a:r>
              <a:rPr lang="en-US" b="1"/>
              <a:t>Risk</a:t>
            </a:r>
            <a:endParaRPr lang="en-US" dirty="0"/>
          </a:p>
        </p:txBody>
      </p:sp>
      <p:graphicFrame>
        <p:nvGraphicFramePr>
          <p:cNvPr id="5" name="Content Placeholder 2">
            <a:extLst>
              <a:ext uri="{FF2B5EF4-FFF2-40B4-BE49-F238E27FC236}">
                <a16:creationId xmlns:a16="http://schemas.microsoft.com/office/drawing/2014/main" id="{07883DD0-92EE-6AF6-A775-28C64721A1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34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69AB8168-5AEE-2840-B0AA-9FD5E5DFC50A}"/>
              </a:ext>
            </a:extLst>
          </p:cNvPr>
          <p:cNvPicPr>
            <a:picLocks noChangeAspect="1"/>
          </p:cNvPicPr>
          <p:nvPr/>
        </p:nvPicPr>
        <p:blipFill rotWithShape="1">
          <a:blip r:embed="rId2"/>
          <a:stretch/>
        </p:blipFill>
        <p:spPr>
          <a:xfrm>
            <a:off x="812800" y="457200"/>
            <a:ext cx="10566400" cy="5943600"/>
          </a:xfrm>
          <a:prstGeom prst="rect">
            <a:avLst/>
          </a:prstGeom>
        </p:spPr>
      </p:pic>
    </p:spTree>
    <p:extLst>
      <p:ext uri="{BB962C8B-B14F-4D97-AF65-F5344CB8AC3E}">
        <p14:creationId xmlns:p14="http://schemas.microsoft.com/office/powerpoint/2010/main" val="734624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4095</TotalTime>
  <Words>4035</Words>
  <Application>Microsoft Macintosh PowerPoint</Application>
  <PresentationFormat>Widescreen</PresentationFormat>
  <Paragraphs>202</Paragraphs>
  <Slides>43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Segoe UI Light</vt:lpstr>
      <vt:lpstr>Office Theme</vt:lpstr>
      <vt:lpstr>PowerPoint Presentation</vt:lpstr>
      <vt:lpstr>Three common types of security evaluation</vt:lpstr>
      <vt:lpstr>Understand and Apply Risk Management Concepts  </vt:lpstr>
      <vt:lpstr>Risk management has two primary elements: risk assessment and risk response.  </vt:lpstr>
      <vt:lpstr> Risk Terminology and Concepts  </vt:lpstr>
      <vt:lpstr> Risk Terminology and Concepts  </vt:lpstr>
      <vt:lpstr> Risk Terminology and Concepts  </vt:lpstr>
      <vt:lpstr>Risk</vt:lpstr>
      <vt:lpstr>PowerPoint Presentation</vt:lpstr>
      <vt:lpstr>PowerPoint Presentation</vt:lpstr>
      <vt:lpstr> Step One-Asset Identification and Valuation  </vt:lpstr>
      <vt:lpstr> Asset Identification and Valuation  </vt:lpstr>
      <vt:lpstr> Step two-Identify Threats and Vulnerabilities  </vt:lpstr>
      <vt:lpstr> Two primary risk assessment methodologies: quantitative and qualitative.  </vt:lpstr>
      <vt:lpstr> Qualitative Risk Analysis  </vt:lpstr>
      <vt:lpstr> Quantitative Risk Analysis  </vt:lpstr>
      <vt:lpstr> The six major elements of quantitative risk analysis  </vt:lpstr>
      <vt:lpstr> Exposure Factor  </vt:lpstr>
      <vt:lpstr> Single-Loss Expectancy  </vt:lpstr>
      <vt:lpstr> Annualized Loss Expectancy  </vt:lpstr>
      <vt:lpstr> Annualized Loss Expectancy  </vt:lpstr>
      <vt:lpstr>Risk Analaysis</vt:lpstr>
      <vt:lpstr> Risk Responses  </vt:lpstr>
      <vt:lpstr> Risk Responses  </vt:lpstr>
      <vt:lpstr> Risk Responses  </vt:lpstr>
      <vt:lpstr>PowerPoint Presentation</vt:lpstr>
      <vt:lpstr> Risk Responses  </vt:lpstr>
      <vt:lpstr> Risk Responses  </vt:lpstr>
      <vt:lpstr> Cost vs. Benefit of Security Controls  </vt:lpstr>
      <vt:lpstr> Single-Loss Expectancy  </vt:lpstr>
      <vt:lpstr> Annualized Rate of Occurrence  </vt:lpstr>
      <vt:lpstr>PowerPoint Presentation</vt:lpstr>
      <vt:lpstr>Two primary elements of Risk management  </vt:lpstr>
      <vt:lpstr>   Risk awareness   </vt:lpstr>
      <vt:lpstr> Risk Terminology and Concepts  </vt:lpstr>
      <vt:lpstr> Asset Valuation  </vt:lpstr>
      <vt:lpstr> Tangible and intangible issues that contribute to the valuation of assets  </vt:lpstr>
      <vt:lpstr> Identify Threats and Vulnerabilities  </vt:lpstr>
      <vt:lpstr>Threats to Availability</vt:lpstr>
      <vt:lpstr>Categories of security controls  </vt:lpstr>
      <vt:lpstr>Four main categories of vulnerability scans</vt:lpstr>
      <vt:lpstr>Risk assessment</vt:lpstr>
      <vt:lpstr>Security Controls IT security professionals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Cybersecurity Training Workshop </dc:title>
  <dc:creator>Microsoft Office User</dc:creator>
  <cp:lastModifiedBy>Mohamed Ali</cp:lastModifiedBy>
  <cp:revision>53</cp:revision>
  <dcterms:created xsi:type="dcterms:W3CDTF">2023-03-06T09:42:12Z</dcterms:created>
  <dcterms:modified xsi:type="dcterms:W3CDTF">2023-03-15T11:30:31Z</dcterms:modified>
</cp:coreProperties>
</file>