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5"/>
  </p:notesMasterIdLst>
  <p:handoutMasterIdLst>
    <p:handoutMasterId r:id="rId16"/>
  </p:handoutMasterIdLst>
  <p:sldIdLst>
    <p:sldId id="282" r:id="rId3"/>
    <p:sldId id="263" r:id="rId4"/>
    <p:sldId id="259" r:id="rId5"/>
    <p:sldId id="257" r:id="rId6"/>
    <p:sldId id="264" r:id="rId7"/>
    <p:sldId id="260" r:id="rId8"/>
    <p:sldId id="265" r:id="rId9"/>
    <p:sldId id="262" r:id="rId10"/>
    <p:sldId id="261" r:id="rId11"/>
    <p:sldId id="268" r:id="rId12"/>
    <p:sldId id="267" r:id="rId13"/>
    <p:sldId id="266"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CDB"/>
    <a:srgbClr val="2B7ABC"/>
    <a:srgbClr val="231F20"/>
    <a:srgbClr val="FFFFFF"/>
    <a:srgbClr val="393939"/>
    <a:srgbClr val="494949"/>
    <a:srgbClr val="000000"/>
    <a:srgbClr val="575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87" autoAdjust="0"/>
    <p:restoredTop sz="94648" autoAdjust="0"/>
  </p:normalViewPr>
  <p:slideViewPr>
    <p:cSldViewPr>
      <p:cViewPr varScale="1">
        <p:scale>
          <a:sx n="117" d="100"/>
          <a:sy n="117" d="100"/>
        </p:scale>
        <p:origin x="672" y="16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5CBBBB-A6B0-405C-AE87-11897C17EF6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0D77C-E719-44B5-B04D-88E81C6E0002}" type="slidenum">
              <a:rPr lang="en-US"/>
              <a:pPr/>
              <a:t>4</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CBBBB-A6B0-405C-AE87-11897C17EF65}" type="slidenum">
              <a:rPr lang="en-US" smtClean="0"/>
              <a:pPr/>
              <a:t>7</a:t>
            </a:fld>
            <a:endParaRPr lang="en-US"/>
          </a:p>
        </p:txBody>
      </p:sp>
    </p:spTree>
    <p:extLst>
      <p:ext uri="{BB962C8B-B14F-4D97-AF65-F5344CB8AC3E}">
        <p14:creationId xmlns:p14="http://schemas.microsoft.com/office/powerpoint/2010/main" val="2278342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32138" y="5011738"/>
            <a:ext cx="5184775" cy="792162"/>
          </a:xfrm>
        </p:spPr>
        <p:txBody>
          <a:bodyPr/>
          <a:lstStyle>
            <a:lvl1pPr>
              <a:defRPr sz="2800">
                <a:solidFill>
                  <a:srgbClr val="575557"/>
                </a:solidFill>
              </a:defRPr>
            </a:lvl1pPr>
          </a:lstStyle>
          <a:p>
            <a:r>
              <a:rPr lang="ru-RU"/>
              <a:t>Click to edit Master title style</a:t>
            </a:r>
          </a:p>
        </p:txBody>
      </p:sp>
      <p:sp>
        <p:nvSpPr>
          <p:cNvPr id="5123" name="Rectangle 3"/>
          <p:cNvSpPr>
            <a:spLocks noGrp="1" noChangeArrowheads="1"/>
          </p:cNvSpPr>
          <p:nvPr>
            <p:ph type="subTitle" idx="1"/>
          </p:nvPr>
        </p:nvSpPr>
        <p:spPr>
          <a:xfrm>
            <a:off x="3132138" y="5876925"/>
            <a:ext cx="5184775" cy="647700"/>
          </a:xfrm>
        </p:spPr>
        <p:txBody>
          <a:bodyPr/>
          <a:lstStyle>
            <a:lvl1pPr marL="0" indent="0">
              <a:buFontTx/>
              <a:buNone/>
              <a:defRPr sz="1800"/>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32475" y="2133600"/>
            <a:ext cx="1547813" cy="4318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89038" y="2133600"/>
            <a:ext cx="4491037" cy="4318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690B5B0-4206-4601-8DEB-61B23B16E16D}"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40CF9F4-186A-435B-8D80-A95757AB1989}"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4698C40-812C-47F1-9372-D12A8EC6BFDF}"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825625" y="1600200"/>
            <a:ext cx="338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362575" y="1600200"/>
            <a:ext cx="33861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C3F0DB1-113D-4D81-89C6-38E0CE9E68E7}"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2CC3CE5-B2C5-444F-91EF-D54B8D3A66F7}"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3C8BB02-B566-4B28-B293-6D6858086512}"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F18B2BA-AE5E-4046-A2F1-6D4A50307E8C}"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C7BD0E0-D69F-48EB-A0EB-0935AA2DBCE6}"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3A11630-9024-44BA-8F2B-16B268FAFC7F}"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1660290-DC70-4928-8CD7-7C65BB385C06}"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18338" y="274638"/>
            <a:ext cx="1730375"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825625" y="274638"/>
            <a:ext cx="504031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015A133-DB2F-4CB7-9C43-259E048644D2}"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189038" y="2781300"/>
            <a:ext cx="2946400" cy="367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287838" y="2781300"/>
            <a:ext cx="2947987" cy="367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9038" y="2133600"/>
            <a:ext cx="619125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1189038" y="2781300"/>
            <a:ext cx="6046787" cy="3670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0"/>
            <a:r>
              <a:rPr lang="ru-RU"/>
              <a:t>Third level</a:t>
            </a:r>
          </a:p>
          <a:p>
            <a:pPr lvl="1"/>
            <a:r>
              <a:rPr lang="ru-RU"/>
              <a:t>Fourth level</a:t>
            </a:r>
          </a:p>
          <a:p>
            <a:pPr lvl="2"/>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200">
          <a:solidFill>
            <a:srgbClr val="000000"/>
          </a:solidFill>
          <a:latin typeface="+mj-lt"/>
          <a:ea typeface="+mj-ea"/>
          <a:cs typeface="+mj-cs"/>
        </a:defRPr>
      </a:lvl1pPr>
      <a:lvl2pPr algn="l" rtl="0" fontAlgn="base">
        <a:spcBef>
          <a:spcPct val="0"/>
        </a:spcBef>
        <a:spcAft>
          <a:spcPct val="0"/>
        </a:spcAft>
        <a:defRPr sz="3200">
          <a:solidFill>
            <a:srgbClr val="000000"/>
          </a:solidFill>
          <a:latin typeface="HelveticaNeueLT Pro 33 ThEx" pitchFamily="34" charset="0"/>
        </a:defRPr>
      </a:lvl2pPr>
      <a:lvl3pPr algn="l" rtl="0" fontAlgn="base">
        <a:spcBef>
          <a:spcPct val="0"/>
        </a:spcBef>
        <a:spcAft>
          <a:spcPct val="0"/>
        </a:spcAft>
        <a:defRPr sz="3200">
          <a:solidFill>
            <a:srgbClr val="000000"/>
          </a:solidFill>
          <a:latin typeface="HelveticaNeueLT Pro 33 ThEx" pitchFamily="34" charset="0"/>
        </a:defRPr>
      </a:lvl3pPr>
      <a:lvl4pPr algn="l" rtl="0" fontAlgn="base">
        <a:spcBef>
          <a:spcPct val="0"/>
        </a:spcBef>
        <a:spcAft>
          <a:spcPct val="0"/>
        </a:spcAft>
        <a:defRPr sz="3200">
          <a:solidFill>
            <a:srgbClr val="000000"/>
          </a:solidFill>
          <a:latin typeface="HelveticaNeueLT Pro 33 ThEx" pitchFamily="34" charset="0"/>
        </a:defRPr>
      </a:lvl4pPr>
      <a:lvl5pPr algn="l" rtl="0" fontAlgn="base">
        <a:spcBef>
          <a:spcPct val="0"/>
        </a:spcBef>
        <a:spcAft>
          <a:spcPct val="0"/>
        </a:spcAft>
        <a:defRPr sz="3200">
          <a:solidFill>
            <a:srgbClr val="000000"/>
          </a:solidFill>
          <a:latin typeface="HelveticaNeueLT Pro 33 ThEx" pitchFamily="34" charset="0"/>
        </a:defRPr>
      </a:lvl5pPr>
      <a:lvl6pPr marL="457200" algn="l" rtl="0" fontAlgn="base">
        <a:spcBef>
          <a:spcPct val="0"/>
        </a:spcBef>
        <a:spcAft>
          <a:spcPct val="0"/>
        </a:spcAft>
        <a:defRPr sz="3200">
          <a:solidFill>
            <a:srgbClr val="000000"/>
          </a:solidFill>
          <a:latin typeface="HelveticaNeueLT Pro 33 ThEx" pitchFamily="34" charset="0"/>
        </a:defRPr>
      </a:lvl6pPr>
      <a:lvl7pPr marL="914400" algn="l" rtl="0" fontAlgn="base">
        <a:spcBef>
          <a:spcPct val="0"/>
        </a:spcBef>
        <a:spcAft>
          <a:spcPct val="0"/>
        </a:spcAft>
        <a:defRPr sz="3200">
          <a:solidFill>
            <a:srgbClr val="000000"/>
          </a:solidFill>
          <a:latin typeface="HelveticaNeueLT Pro 33 ThEx" pitchFamily="34" charset="0"/>
        </a:defRPr>
      </a:lvl7pPr>
      <a:lvl8pPr marL="1371600" algn="l" rtl="0" fontAlgn="base">
        <a:spcBef>
          <a:spcPct val="0"/>
        </a:spcBef>
        <a:spcAft>
          <a:spcPct val="0"/>
        </a:spcAft>
        <a:defRPr sz="3200">
          <a:solidFill>
            <a:srgbClr val="000000"/>
          </a:solidFill>
          <a:latin typeface="HelveticaNeueLT Pro 33 ThEx" pitchFamily="34" charset="0"/>
        </a:defRPr>
      </a:lvl8pPr>
      <a:lvl9pPr marL="1828800" algn="l" rtl="0" fontAlgn="base">
        <a:spcBef>
          <a:spcPct val="0"/>
        </a:spcBef>
        <a:spcAft>
          <a:spcPct val="0"/>
        </a:spcAft>
        <a:defRPr sz="3200">
          <a:solidFill>
            <a:srgbClr val="000000"/>
          </a:solidFill>
          <a:latin typeface="HelveticaNeueLT Pro 33 ThEx" pitchFamily="34" charset="0"/>
        </a:defRPr>
      </a:lvl9pPr>
    </p:titleStyle>
    <p:bodyStyle>
      <a:lvl1pPr marL="342900" indent="-342900" algn="l" rtl="0" fontAlgn="base">
        <a:spcBef>
          <a:spcPct val="20000"/>
        </a:spcBef>
        <a:spcAft>
          <a:spcPct val="0"/>
        </a:spcAft>
        <a:buChar char="•"/>
        <a:defRPr sz="2800">
          <a:solidFill>
            <a:srgbClr val="575557"/>
          </a:solidFill>
          <a:latin typeface="+mn-lt"/>
          <a:ea typeface="+mn-ea"/>
          <a:cs typeface="+mn-cs"/>
        </a:defRPr>
      </a:lvl1pPr>
      <a:lvl2pPr marL="742950" indent="-285750" algn="l" rtl="0" fontAlgn="base">
        <a:spcBef>
          <a:spcPct val="20000"/>
        </a:spcBef>
        <a:spcAft>
          <a:spcPct val="0"/>
        </a:spcAft>
        <a:buChar char="–"/>
        <a:defRPr sz="2400">
          <a:solidFill>
            <a:srgbClr val="575557"/>
          </a:solidFill>
          <a:latin typeface="+mn-lt"/>
        </a:defRPr>
      </a:lvl2pPr>
      <a:lvl3pPr marL="1143000" indent="-228600" algn="l" rtl="0" fontAlgn="base">
        <a:spcBef>
          <a:spcPct val="20000"/>
        </a:spcBef>
        <a:spcAft>
          <a:spcPct val="0"/>
        </a:spcAft>
        <a:buChar char="•"/>
        <a:defRPr sz="2400">
          <a:solidFill>
            <a:srgbClr val="575557"/>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bwMode="auto">
          <a:xfrm>
            <a:off x="1835150" y="274638"/>
            <a:ext cx="68516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359427" name="Rectangle 3"/>
          <p:cNvSpPr>
            <a:spLocks noGrp="1" noChangeArrowheads="1"/>
          </p:cNvSpPr>
          <p:nvPr>
            <p:ph type="body" idx="1"/>
          </p:nvPr>
        </p:nvSpPr>
        <p:spPr bwMode="auto">
          <a:xfrm>
            <a:off x="1825625" y="1600200"/>
            <a:ext cx="6923088"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359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359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359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EE31D1B-E7F0-49FC-A7D1-3F400F0EA6D3}"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rgbClr val="575557"/>
          </a:solidFill>
          <a:latin typeface="+mj-lt"/>
          <a:ea typeface="+mj-ea"/>
          <a:cs typeface="+mj-cs"/>
        </a:defRPr>
      </a:lvl1pPr>
      <a:lvl2pPr algn="l" rtl="0" fontAlgn="base">
        <a:spcBef>
          <a:spcPct val="0"/>
        </a:spcBef>
        <a:spcAft>
          <a:spcPct val="0"/>
        </a:spcAft>
        <a:defRPr sz="4400">
          <a:solidFill>
            <a:srgbClr val="575557"/>
          </a:solidFill>
          <a:latin typeface="HelveticaNeueLT Pro 33 ThEx" pitchFamily="34" charset="0"/>
        </a:defRPr>
      </a:lvl2pPr>
      <a:lvl3pPr algn="l" rtl="0" fontAlgn="base">
        <a:spcBef>
          <a:spcPct val="0"/>
        </a:spcBef>
        <a:spcAft>
          <a:spcPct val="0"/>
        </a:spcAft>
        <a:defRPr sz="4400">
          <a:solidFill>
            <a:srgbClr val="575557"/>
          </a:solidFill>
          <a:latin typeface="HelveticaNeueLT Pro 33 ThEx" pitchFamily="34" charset="0"/>
        </a:defRPr>
      </a:lvl3pPr>
      <a:lvl4pPr algn="l" rtl="0" fontAlgn="base">
        <a:spcBef>
          <a:spcPct val="0"/>
        </a:spcBef>
        <a:spcAft>
          <a:spcPct val="0"/>
        </a:spcAft>
        <a:defRPr sz="4400">
          <a:solidFill>
            <a:srgbClr val="575557"/>
          </a:solidFill>
          <a:latin typeface="HelveticaNeueLT Pro 33 ThEx" pitchFamily="34" charset="0"/>
        </a:defRPr>
      </a:lvl4pPr>
      <a:lvl5pPr algn="l" rtl="0" fontAlgn="base">
        <a:spcBef>
          <a:spcPct val="0"/>
        </a:spcBef>
        <a:spcAft>
          <a:spcPct val="0"/>
        </a:spcAft>
        <a:defRPr sz="4400">
          <a:solidFill>
            <a:srgbClr val="575557"/>
          </a:solidFill>
          <a:latin typeface="HelveticaNeueLT Pro 33 ThEx" pitchFamily="34" charset="0"/>
        </a:defRPr>
      </a:lvl5pPr>
      <a:lvl6pPr marL="457200" algn="l" rtl="0" fontAlgn="base">
        <a:spcBef>
          <a:spcPct val="0"/>
        </a:spcBef>
        <a:spcAft>
          <a:spcPct val="0"/>
        </a:spcAft>
        <a:defRPr sz="4400">
          <a:solidFill>
            <a:srgbClr val="575557"/>
          </a:solidFill>
          <a:latin typeface="HelveticaNeueLT Pro 33 ThEx" pitchFamily="34" charset="0"/>
        </a:defRPr>
      </a:lvl6pPr>
      <a:lvl7pPr marL="914400" algn="l" rtl="0" fontAlgn="base">
        <a:spcBef>
          <a:spcPct val="0"/>
        </a:spcBef>
        <a:spcAft>
          <a:spcPct val="0"/>
        </a:spcAft>
        <a:defRPr sz="4400">
          <a:solidFill>
            <a:srgbClr val="575557"/>
          </a:solidFill>
          <a:latin typeface="HelveticaNeueLT Pro 33 ThEx" pitchFamily="34" charset="0"/>
        </a:defRPr>
      </a:lvl7pPr>
      <a:lvl8pPr marL="1371600" algn="l" rtl="0" fontAlgn="base">
        <a:spcBef>
          <a:spcPct val="0"/>
        </a:spcBef>
        <a:spcAft>
          <a:spcPct val="0"/>
        </a:spcAft>
        <a:defRPr sz="4400">
          <a:solidFill>
            <a:srgbClr val="575557"/>
          </a:solidFill>
          <a:latin typeface="HelveticaNeueLT Pro 33 ThEx" pitchFamily="34" charset="0"/>
        </a:defRPr>
      </a:lvl8pPr>
      <a:lvl9pPr marL="1828800" algn="l" rtl="0" fontAlgn="base">
        <a:spcBef>
          <a:spcPct val="0"/>
        </a:spcBef>
        <a:spcAft>
          <a:spcPct val="0"/>
        </a:spcAft>
        <a:defRPr sz="4400">
          <a:solidFill>
            <a:srgbClr val="575557"/>
          </a:solidFill>
          <a:latin typeface="HelveticaNeueLT Pro 33 ThEx" pitchFamily="34" charset="0"/>
        </a:defRPr>
      </a:lvl9pPr>
    </p:titleStyle>
    <p:bodyStyle>
      <a:lvl1pPr marL="342900" indent="-342900" algn="l" rtl="0" fontAlgn="base">
        <a:spcBef>
          <a:spcPct val="20000"/>
        </a:spcBef>
        <a:spcAft>
          <a:spcPct val="0"/>
        </a:spcAft>
        <a:buChar char="•"/>
        <a:defRPr sz="3200">
          <a:solidFill>
            <a:srgbClr val="575557"/>
          </a:solidFill>
          <a:latin typeface="+mn-lt"/>
          <a:ea typeface="+mn-ea"/>
          <a:cs typeface="+mn-cs"/>
        </a:defRPr>
      </a:lvl1pPr>
      <a:lvl2pPr marL="742950" indent="-285750" algn="l" rtl="0" fontAlgn="base">
        <a:spcBef>
          <a:spcPct val="20000"/>
        </a:spcBef>
        <a:spcAft>
          <a:spcPct val="0"/>
        </a:spcAft>
        <a:buChar char="–"/>
        <a:defRPr sz="2800">
          <a:solidFill>
            <a:srgbClr val="575557"/>
          </a:solidFill>
          <a:latin typeface="+mn-lt"/>
        </a:defRPr>
      </a:lvl2pPr>
      <a:lvl3pPr marL="1143000" indent="-228600" algn="l" rtl="0" fontAlgn="base">
        <a:spcBef>
          <a:spcPct val="20000"/>
        </a:spcBef>
        <a:spcAft>
          <a:spcPct val="0"/>
        </a:spcAft>
        <a:buChar char="•"/>
        <a:defRPr sz="2400">
          <a:solidFill>
            <a:srgbClr val="575557"/>
          </a:solidFill>
          <a:latin typeface="+mn-lt"/>
        </a:defRPr>
      </a:lvl3pPr>
      <a:lvl4pPr marL="1600200" indent="-228600" algn="l" rtl="0" fontAlgn="base">
        <a:spcBef>
          <a:spcPct val="20000"/>
        </a:spcBef>
        <a:spcAft>
          <a:spcPct val="0"/>
        </a:spcAft>
        <a:buChar char="–"/>
        <a:defRPr sz="2000">
          <a:solidFill>
            <a:srgbClr val="575557"/>
          </a:solidFill>
          <a:latin typeface="+mn-lt"/>
        </a:defRPr>
      </a:lvl4pPr>
      <a:lvl5pPr marL="2057400" indent="-228600" algn="l" rtl="0" fontAlgn="base">
        <a:spcBef>
          <a:spcPct val="20000"/>
        </a:spcBef>
        <a:spcAft>
          <a:spcPct val="0"/>
        </a:spcAft>
        <a:buChar char="»"/>
        <a:defRPr sz="2000">
          <a:solidFill>
            <a:srgbClr val="575557"/>
          </a:solidFill>
          <a:latin typeface="+mn-lt"/>
        </a:defRPr>
      </a:lvl5pPr>
      <a:lvl6pPr marL="2514600" indent="-228600" algn="l" rtl="0" fontAlgn="base">
        <a:spcBef>
          <a:spcPct val="20000"/>
        </a:spcBef>
        <a:spcAft>
          <a:spcPct val="0"/>
        </a:spcAft>
        <a:buChar char="»"/>
        <a:defRPr sz="2000">
          <a:solidFill>
            <a:srgbClr val="575557"/>
          </a:solidFill>
          <a:latin typeface="+mn-lt"/>
        </a:defRPr>
      </a:lvl6pPr>
      <a:lvl7pPr marL="2971800" indent="-228600" algn="l" rtl="0" fontAlgn="base">
        <a:spcBef>
          <a:spcPct val="20000"/>
        </a:spcBef>
        <a:spcAft>
          <a:spcPct val="0"/>
        </a:spcAft>
        <a:buChar char="»"/>
        <a:defRPr sz="2000">
          <a:solidFill>
            <a:srgbClr val="575557"/>
          </a:solidFill>
          <a:latin typeface="+mn-lt"/>
        </a:defRPr>
      </a:lvl7pPr>
      <a:lvl8pPr marL="3429000" indent="-228600" algn="l" rtl="0" fontAlgn="base">
        <a:spcBef>
          <a:spcPct val="20000"/>
        </a:spcBef>
        <a:spcAft>
          <a:spcPct val="0"/>
        </a:spcAft>
        <a:buChar char="»"/>
        <a:defRPr sz="2000">
          <a:solidFill>
            <a:srgbClr val="575557"/>
          </a:solidFill>
          <a:latin typeface="+mn-lt"/>
        </a:defRPr>
      </a:lvl8pPr>
      <a:lvl9pPr marL="3886200" indent="-228600" algn="l" rtl="0" fontAlgn="base">
        <a:spcBef>
          <a:spcPct val="20000"/>
        </a:spcBef>
        <a:spcAft>
          <a:spcPct val="0"/>
        </a:spcAft>
        <a:buChar char="»"/>
        <a:defRPr sz="2000">
          <a:solidFill>
            <a:srgbClr val="57555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practicalcryptography.com/ciphers/caesar-cipher/"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021400-C628-3834-035A-BA1E0998D47E}"/>
              </a:ext>
            </a:extLst>
          </p:cNvPr>
          <p:cNvSpPr>
            <a:spLocks noGrp="1"/>
          </p:cNvSpPr>
          <p:nvPr>
            <p:ph type="subTitle" idx="1"/>
          </p:nvPr>
        </p:nvSpPr>
        <p:spPr>
          <a:xfrm>
            <a:off x="287524" y="5589240"/>
            <a:ext cx="5400600" cy="723103"/>
          </a:xfrm>
        </p:spPr>
        <p:txBody>
          <a:bodyPr>
            <a:normAutofit fontScale="77500" lnSpcReduction="20000"/>
          </a:bodyPr>
          <a:lstStyle/>
          <a:p>
            <a:r>
              <a:rPr lang="en-US" dirty="0"/>
              <a:t>Cyber Security Training Workshop</a:t>
            </a:r>
          </a:p>
        </p:txBody>
      </p:sp>
      <p:pic>
        <p:nvPicPr>
          <p:cNvPr id="4" name="Picture 3" descr="A picture containing text, queen&#10;&#10;Description automatically generated">
            <a:extLst>
              <a:ext uri="{FF2B5EF4-FFF2-40B4-BE49-F238E27FC236}">
                <a16:creationId xmlns:a16="http://schemas.microsoft.com/office/drawing/2014/main" id="{2ADAD542-C1CB-C102-F19C-DDBD59CF35E2}"/>
              </a:ext>
            </a:extLst>
          </p:cNvPr>
          <p:cNvPicPr>
            <a:picLocks noChangeAspect="1"/>
          </p:cNvPicPr>
          <p:nvPr/>
        </p:nvPicPr>
        <p:blipFill>
          <a:blip r:embed="rId2"/>
          <a:stretch>
            <a:fillRect/>
          </a:stretch>
        </p:blipFill>
        <p:spPr>
          <a:xfrm>
            <a:off x="5874568" y="1510197"/>
            <a:ext cx="2372498" cy="1915792"/>
          </a:xfrm>
          <a:prstGeom prst="rect">
            <a:avLst/>
          </a:prstGeom>
        </p:spPr>
      </p:pic>
      <p:pic>
        <p:nvPicPr>
          <p:cNvPr id="5" name="Picture 4" descr="Logo&#10;&#10;Description automatically generated">
            <a:extLst>
              <a:ext uri="{FF2B5EF4-FFF2-40B4-BE49-F238E27FC236}">
                <a16:creationId xmlns:a16="http://schemas.microsoft.com/office/drawing/2014/main" id="{31A91F67-6812-141B-B869-01ABD7122131}"/>
              </a:ext>
            </a:extLst>
          </p:cNvPr>
          <p:cNvPicPr>
            <a:picLocks noChangeAspect="1"/>
          </p:cNvPicPr>
          <p:nvPr/>
        </p:nvPicPr>
        <p:blipFill>
          <a:blip r:embed="rId3"/>
          <a:stretch>
            <a:fillRect/>
          </a:stretch>
        </p:blipFill>
        <p:spPr>
          <a:xfrm>
            <a:off x="5796806" y="3965546"/>
            <a:ext cx="3239690" cy="1349341"/>
          </a:xfrm>
          <a:prstGeom prst="rect">
            <a:avLst/>
          </a:prstGeom>
        </p:spPr>
      </p:pic>
      <p:sp>
        <p:nvSpPr>
          <p:cNvPr id="8" name="Subtitle 2">
            <a:extLst>
              <a:ext uri="{FF2B5EF4-FFF2-40B4-BE49-F238E27FC236}">
                <a16:creationId xmlns:a16="http://schemas.microsoft.com/office/drawing/2014/main" id="{5B355CFD-C058-55FC-3325-44B3A0D22826}"/>
              </a:ext>
            </a:extLst>
          </p:cNvPr>
          <p:cNvSpPr txBox="1">
            <a:spLocks/>
          </p:cNvSpPr>
          <p:nvPr/>
        </p:nvSpPr>
        <p:spPr bwMode="auto">
          <a:xfrm>
            <a:off x="-108520" y="4640216"/>
            <a:ext cx="5400600" cy="7231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None/>
              <a:defRPr sz="3200">
                <a:solidFill>
                  <a:srgbClr val="575557"/>
                </a:solidFill>
                <a:latin typeface="+mn-lt"/>
                <a:ea typeface="+mn-ea"/>
                <a:cs typeface="+mn-cs"/>
              </a:defRPr>
            </a:lvl1pPr>
            <a:lvl2pPr marL="457200" indent="0" algn="ctr" rtl="0" fontAlgn="base">
              <a:spcBef>
                <a:spcPct val="20000"/>
              </a:spcBef>
              <a:spcAft>
                <a:spcPct val="0"/>
              </a:spcAft>
              <a:buNone/>
              <a:defRPr sz="2800">
                <a:solidFill>
                  <a:srgbClr val="575557"/>
                </a:solidFill>
                <a:latin typeface="+mn-lt"/>
              </a:defRPr>
            </a:lvl2pPr>
            <a:lvl3pPr marL="914400" indent="0" algn="ctr" rtl="0" fontAlgn="base">
              <a:spcBef>
                <a:spcPct val="20000"/>
              </a:spcBef>
              <a:spcAft>
                <a:spcPct val="0"/>
              </a:spcAft>
              <a:buNone/>
              <a:defRPr sz="2400">
                <a:solidFill>
                  <a:srgbClr val="575557"/>
                </a:solidFill>
                <a:latin typeface="+mn-lt"/>
              </a:defRPr>
            </a:lvl3pPr>
            <a:lvl4pPr marL="1371600" indent="0" algn="ctr" rtl="0" fontAlgn="base">
              <a:spcBef>
                <a:spcPct val="20000"/>
              </a:spcBef>
              <a:spcAft>
                <a:spcPct val="0"/>
              </a:spcAft>
              <a:buNone/>
              <a:defRPr sz="2000">
                <a:solidFill>
                  <a:srgbClr val="575557"/>
                </a:solidFill>
                <a:latin typeface="+mn-lt"/>
              </a:defRPr>
            </a:lvl4pPr>
            <a:lvl5pPr marL="1828800" indent="0" algn="ctr" rtl="0" fontAlgn="base">
              <a:spcBef>
                <a:spcPct val="20000"/>
              </a:spcBef>
              <a:spcAft>
                <a:spcPct val="0"/>
              </a:spcAft>
              <a:buNone/>
              <a:defRPr sz="2000">
                <a:solidFill>
                  <a:srgbClr val="575557"/>
                </a:solidFill>
                <a:latin typeface="+mn-lt"/>
              </a:defRPr>
            </a:lvl5pPr>
            <a:lvl6pPr marL="2286000" indent="0" algn="ctr" rtl="0" fontAlgn="base">
              <a:spcBef>
                <a:spcPct val="20000"/>
              </a:spcBef>
              <a:spcAft>
                <a:spcPct val="0"/>
              </a:spcAft>
              <a:buNone/>
              <a:defRPr sz="2000">
                <a:solidFill>
                  <a:srgbClr val="575557"/>
                </a:solidFill>
                <a:latin typeface="+mn-lt"/>
              </a:defRPr>
            </a:lvl6pPr>
            <a:lvl7pPr marL="2743200" indent="0" algn="ctr" rtl="0" fontAlgn="base">
              <a:spcBef>
                <a:spcPct val="20000"/>
              </a:spcBef>
              <a:spcAft>
                <a:spcPct val="0"/>
              </a:spcAft>
              <a:buNone/>
              <a:defRPr sz="2000">
                <a:solidFill>
                  <a:srgbClr val="575557"/>
                </a:solidFill>
                <a:latin typeface="+mn-lt"/>
              </a:defRPr>
            </a:lvl7pPr>
            <a:lvl8pPr marL="3200400" indent="0" algn="ctr" rtl="0" fontAlgn="base">
              <a:spcBef>
                <a:spcPct val="20000"/>
              </a:spcBef>
              <a:spcAft>
                <a:spcPct val="0"/>
              </a:spcAft>
              <a:buNone/>
              <a:defRPr sz="2000">
                <a:solidFill>
                  <a:srgbClr val="575557"/>
                </a:solidFill>
                <a:latin typeface="+mn-lt"/>
              </a:defRPr>
            </a:lvl8pPr>
            <a:lvl9pPr marL="3657600" indent="0" algn="ctr" rtl="0" fontAlgn="base">
              <a:spcBef>
                <a:spcPct val="20000"/>
              </a:spcBef>
              <a:spcAft>
                <a:spcPct val="0"/>
              </a:spcAft>
              <a:buNone/>
              <a:defRPr sz="2000">
                <a:solidFill>
                  <a:srgbClr val="575557"/>
                </a:solidFill>
                <a:latin typeface="+mn-lt"/>
              </a:defRPr>
            </a:lvl9pPr>
          </a:lstStyle>
          <a:p>
            <a:r>
              <a:rPr lang="en-US" kern="0" dirty="0"/>
              <a:t>Introduction to Cryptography</a:t>
            </a:r>
          </a:p>
        </p:txBody>
      </p:sp>
    </p:spTree>
    <p:extLst>
      <p:ext uri="{BB962C8B-B14F-4D97-AF65-F5344CB8AC3E}">
        <p14:creationId xmlns:p14="http://schemas.microsoft.com/office/powerpoint/2010/main" val="81532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148C-F463-4A19-A822-EB748BEF3C67}"/>
              </a:ext>
            </a:extLst>
          </p:cNvPr>
          <p:cNvSpPr>
            <a:spLocks noGrp="1"/>
          </p:cNvSpPr>
          <p:nvPr>
            <p:ph type="title"/>
          </p:nvPr>
        </p:nvSpPr>
        <p:spPr/>
        <p:txBody>
          <a:bodyPr/>
          <a:lstStyle/>
          <a:p>
            <a:r>
              <a:rPr lang="en-US" altLang="en-US" dirty="0">
                <a:solidFill>
                  <a:srgbClr val="333399"/>
                </a:solidFill>
                <a:latin typeface="Arial" panose="020B0604020202020204" pitchFamily="34" charset="0"/>
              </a:rPr>
              <a:t>Caesar Cipher</a:t>
            </a:r>
            <a:endParaRPr lang="en-US" dirty="0"/>
          </a:p>
        </p:txBody>
      </p:sp>
      <p:sp>
        <p:nvSpPr>
          <p:cNvPr id="3" name="Content Placeholder 2">
            <a:extLst>
              <a:ext uri="{FF2B5EF4-FFF2-40B4-BE49-F238E27FC236}">
                <a16:creationId xmlns:a16="http://schemas.microsoft.com/office/drawing/2014/main" id="{AAE1ADCA-B4CC-40C3-AC8A-44BCCA0A4E03}"/>
              </a:ext>
            </a:extLst>
          </p:cNvPr>
          <p:cNvSpPr>
            <a:spLocks noGrp="1"/>
          </p:cNvSpPr>
          <p:nvPr>
            <p:ph idx="1"/>
          </p:nvPr>
        </p:nvSpPr>
        <p:spPr>
          <a:xfrm>
            <a:off x="2044633" y="1484784"/>
            <a:ext cx="6704080" cy="4641379"/>
          </a:xfrm>
        </p:spPr>
        <p:txBody>
          <a:bodyPr/>
          <a:lstStyle/>
          <a:p>
            <a:r>
              <a:rPr lang="en-US" sz="2400" dirty="0">
                <a:solidFill>
                  <a:srgbClr val="231F20"/>
                </a:solidFill>
              </a:rPr>
              <a:t>Exercise 1</a:t>
            </a:r>
          </a:p>
          <a:p>
            <a:pPr marL="0" indent="0">
              <a:buNone/>
            </a:pPr>
            <a:r>
              <a:rPr lang="en-US" sz="2400" dirty="0">
                <a:solidFill>
                  <a:srgbClr val="2B7ABC"/>
                </a:solidFill>
              </a:rPr>
              <a:t>plaintext: Somalia</a:t>
            </a:r>
          </a:p>
          <a:p>
            <a:pPr marL="0" indent="0">
              <a:buNone/>
            </a:pPr>
            <a:r>
              <a:rPr lang="en-US" sz="2400" dirty="0">
                <a:solidFill>
                  <a:srgbClr val="2B7ABC"/>
                </a:solidFill>
              </a:rPr>
              <a:t>Key 2</a:t>
            </a:r>
          </a:p>
          <a:p>
            <a:pPr marL="0" indent="0">
              <a:buNone/>
            </a:pPr>
            <a:r>
              <a:rPr lang="en-US" sz="2400" dirty="0">
                <a:solidFill>
                  <a:srgbClr val="2B7ABC"/>
                </a:solidFill>
              </a:rPr>
              <a:t>Cipher: UQOCNKC</a:t>
            </a:r>
          </a:p>
          <a:p>
            <a:pPr marL="0" indent="0">
              <a:buNone/>
            </a:pPr>
            <a:endParaRPr lang="en-US" sz="2400" dirty="0">
              <a:solidFill>
                <a:srgbClr val="2B7ABC"/>
              </a:solidFill>
            </a:endParaRPr>
          </a:p>
          <a:p>
            <a:r>
              <a:rPr lang="en-US" sz="2400" dirty="0">
                <a:solidFill>
                  <a:srgbClr val="231F20"/>
                </a:solidFill>
              </a:rPr>
              <a:t>Exercise 2</a:t>
            </a:r>
          </a:p>
          <a:p>
            <a:pPr marL="0" indent="0">
              <a:buNone/>
            </a:pPr>
            <a:r>
              <a:rPr lang="en-US" sz="2400" dirty="0">
                <a:solidFill>
                  <a:srgbClr val="2B7ABC"/>
                </a:solidFill>
              </a:rPr>
              <a:t>plaintext: DAL</a:t>
            </a:r>
          </a:p>
          <a:p>
            <a:pPr marL="0" indent="0">
              <a:buNone/>
            </a:pPr>
            <a:r>
              <a:rPr lang="en-US" sz="2400" dirty="0">
                <a:solidFill>
                  <a:srgbClr val="2B7ABC"/>
                </a:solidFill>
              </a:rPr>
              <a:t>Key 3</a:t>
            </a:r>
          </a:p>
          <a:p>
            <a:pPr marL="0" indent="0">
              <a:buNone/>
            </a:pPr>
            <a:r>
              <a:rPr lang="en-US" sz="2400" dirty="0">
                <a:solidFill>
                  <a:srgbClr val="2B7ABC"/>
                </a:solidFill>
              </a:rPr>
              <a:t>Cipher: GDO</a:t>
            </a:r>
          </a:p>
          <a:p>
            <a:pPr marL="0" indent="0">
              <a:buNone/>
            </a:pPr>
            <a:endParaRPr lang="en-US" sz="2400" dirty="0">
              <a:solidFill>
                <a:srgbClr val="2B7ABC"/>
              </a:solidFill>
            </a:endParaRPr>
          </a:p>
          <a:p>
            <a:pPr marL="0" indent="0">
              <a:buNone/>
            </a:pPr>
            <a:endParaRPr lang="en-US" sz="2400" dirty="0">
              <a:solidFill>
                <a:srgbClr val="2B7ABC"/>
              </a:solidFill>
            </a:endParaRPr>
          </a:p>
          <a:p>
            <a:pPr marL="0" indent="0">
              <a:buNone/>
            </a:pPr>
            <a:endParaRPr lang="en-US" dirty="0">
              <a:solidFill>
                <a:srgbClr val="231F20"/>
              </a:solidFill>
              <a:latin typeface="+mj-lt"/>
            </a:endParaRPr>
          </a:p>
        </p:txBody>
      </p:sp>
    </p:spTree>
    <p:extLst>
      <p:ext uri="{BB962C8B-B14F-4D97-AF65-F5344CB8AC3E}">
        <p14:creationId xmlns:p14="http://schemas.microsoft.com/office/powerpoint/2010/main" val="3563464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diagram&#10;&#10;Description automatically generated">
            <a:extLst>
              <a:ext uri="{FF2B5EF4-FFF2-40B4-BE49-F238E27FC236}">
                <a16:creationId xmlns:a16="http://schemas.microsoft.com/office/drawing/2014/main" id="{44C7DA76-96D4-2A53-8C04-A3359E7A6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722" y="3789041"/>
            <a:ext cx="7892625" cy="2891954"/>
          </a:xfrm>
          <a:prstGeom prst="rect">
            <a:avLst/>
          </a:prstGeom>
        </p:spPr>
      </p:pic>
      <p:sp>
        <p:nvSpPr>
          <p:cNvPr id="2" name="Title 1">
            <a:extLst>
              <a:ext uri="{FF2B5EF4-FFF2-40B4-BE49-F238E27FC236}">
                <a16:creationId xmlns:a16="http://schemas.microsoft.com/office/drawing/2014/main" id="{27DA31D4-B6E0-EC9C-6B26-720F82CBDF27}"/>
              </a:ext>
            </a:extLst>
          </p:cNvPr>
          <p:cNvSpPr>
            <a:spLocks noGrp="1"/>
          </p:cNvSpPr>
          <p:nvPr>
            <p:ph type="title"/>
          </p:nvPr>
        </p:nvSpPr>
        <p:spPr/>
        <p:txBody>
          <a:bodyPr/>
          <a:lstStyle/>
          <a:p>
            <a:r>
              <a:rPr lang="en-US" dirty="0"/>
              <a:t>Asymmetric Encryption</a:t>
            </a:r>
          </a:p>
        </p:txBody>
      </p:sp>
      <p:sp>
        <p:nvSpPr>
          <p:cNvPr id="3" name="Content Placeholder 2">
            <a:extLst>
              <a:ext uri="{FF2B5EF4-FFF2-40B4-BE49-F238E27FC236}">
                <a16:creationId xmlns:a16="http://schemas.microsoft.com/office/drawing/2014/main" id="{B9F3EC9A-EC73-87B6-906F-61541D0A2ECF}"/>
              </a:ext>
            </a:extLst>
          </p:cNvPr>
          <p:cNvSpPr>
            <a:spLocks noGrp="1"/>
          </p:cNvSpPr>
          <p:nvPr>
            <p:ph idx="1"/>
          </p:nvPr>
        </p:nvSpPr>
        <p:spPr/>
        <p:txBody>
          <a:bodyPr/>
          <a:lstStyle/>
          <a:p>
            <a:r>
              <a:rPr lang="en-US" sz="2200" dirty="0"/>
              <a:t>Asymmetric Encryption uses two distinct yet related keys. One key, the Public Key, is used for encryption, and the other, the Private Key, is used for decryption. As implied in the name, the Private Key is intended to be private so that only the authenticated recipient can decrypt the message</a:t>
            </a:r>
            <a:r>
              <a:rPr lang="en-US" sz="2400" dirty="0"/>
              <a:t>.</a:t>
            </a:r>
          </a:p>
          <a:p>
            <a:pPr marL="0" indent="0">
              <a:buNone/>
            </a:pPr>
            <a:endParaRPr lang="en-US" sz="2400" dirty="0"/>
          </a:p>
        </p:txBody>
      </p:sp>
    </p:spTree>
    <p:extLst>
      <p:ext uri="{BB962C8B-B14F-4D97-AF65-F5344CB8AC3E}">
        <p14:creationId xmlns:p14="http://schemas.microsoft.com/office/powerpoint/2010/main" val="219693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6526-D9F7-40AB-9762-7846D58FBB11}"/>
              </a:ext>
            </a:extLst>
          </p:cNvPr>
          <p:cNvSpPr>
            <a:spLocks noGrp="1"/>
          </p:cNvSpPr>
          <p:nvPr>
            <p:ph type="title"/>
          </p:nvPr>
        </p:nvSpPr>
        <p:spPr/>
        <p:txBody>
          <a:bodyPr/>
          <a:lstStyle/>
          <a:p>
            <a:r>
              <a:rPr lang="en-US" dirty="0"/>
              <a:t>Encryption vs </a:t>
            </a:r>
            <a:r>
              <a:rPr lang="en-US" dirty="0" err="1"/>
              <a:t>Decription</a:t>
            </a:r>
            <a:r>
              <a:rPr lang="en-US" dirty="0"/>
              <a:t> online </a:t>
            </a:r>
          </a:p>
        </p:txBody>
      </p:sp>
      <p:sp>
        <p:nvSpPr>
          <p:cNvPr id="3" name="Content Placeholder 2">
            <a:extLst>
              <a:ext uri="{FF2B5EF4-FFF2-40B4-BE49-F238E27FC236}">
                <a16:creationId xmlns:a16="http://schemas.microsoft.com/office/drawing/2014/main" id="{3C10EF71-2D20-4697-B854-4C6C99689429}"/>
              </a:ext>
            </a:extLst>
          </p:cNvPr>
          <p:cNvSpPr>
            <a:spLocks noGrp="1"/>
          </p:cNvSpPr>
          <p:nvPr>
            <p:ph idx="1"/>
          </p:nvPr>
        </p:nvSpPr>
        <p:spPr/>
        <p:txBody>
          <a:bodyPr/>
          <a:lstStyle/>
          <a:p>
            <a:endParaRPr lang="en-US" dirty="0">
              <a:hlinkClick r:id="rId2"/>
            </a:endParaRPr>
          </a:p>
          <a:p>
            <a:r>
              <a:rPr lang="en-US" dirty="0">
                <a:hlinkClick r:id="rId2"/>
              </a:rPr>
              <a:t>http://practicalcryptography.com/ciphers/caesar-cipher/</a:t>
            </a:r>
            <a:endParaRPr lang="en-US" dirty="0"/>
          </a:p>
          <a:p>
            <a:endParaRPr lang="en-US" dirty="0"/>
          </a:p>
          <a:p>
            <a:endParaRPr lang="en-US" dirty="0"/>
          </a:p>
        </p:txBody>
      </p:sp>
    </p:spTree>
    <p:extLst>
      <p:ext uri="{BB962C8B-B14F-4D97-AF65-F5344CB8AC3E}">
        <p14:creationId xmlns:p14="http://schemas.microsoft.com/office/powerpoint/2010/main" val="426585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2846-B636-4ADE-90CF-776F46906345}"/>
              </a:ext>
            </a:extLst>
          </p:cNvPr>
          <p:cNvSpPr>
            <a:spLocks noGrp="1"/>
          </p:cNvSpPr>
          <p:nvPr>
            <p:ph type="title"/>
          </p:nvPr>
        </p:nvSpPr>
        <p:spPr/>
        <p:txBody>
          <a:bodyPr/>
          <a:lstStyle/>
          <a:p>
            <a:r>
              <a:rPr lang="en-US" dirty="0">
                <a:solidFill>
                  <a:schemeClr val="tx1"/>
                </a:solidFill>
              </a:rPr>
              <a:t>Cryptography</a:t>
            </a:r>
            <a:endParaRPr lang="en-US" dirty="0"/>
          </a:p>
        </p:txBody>
      </p:sp>
      <p:sp>
        <p:nvSpPr>
          <p:cNvPr id="3" name="Content Placeholder 2">
            <a:extLst>
              <a:ext uri="{FF2B5EF4-FFF2-40B4-BE49-F238E27FC236}">
                <a16:creationId xmlns:a16="http://schemas.microsoft.com/office/drawing/2014/main" id="{316BCC77-C9FE-401F-A587-C075B31BFEE0}"/>
              </a:ext>
            </a:extLst>
          </p:cNvPr>
          <p:cNvSpPr>
            <a:spLocks noGrp="1"/>
          </p:cNvSpPr>
          <p:nvPr>
            <p:ph idx="1"/>
          </p:nvPr>
        </p:nvSpPr>
        <p:spPr/>
        <p:txBody>
          <a:bodyPr/>
          <a:lstStyle/>
          <a:p>
            <a:r>
              <a:rPr lang="en-US" dirty="0">
                <a:solidFill>
                  <a:schemeClr val="tx2"/>
                </a:solidFill>
              </a:rPr>
              <a:t>is the science of using mathematics to encrypt and decrypt data. Cryptography enables you to store sensitive information or transmit it across insecure networks (like the Internet) so that it cannot be read by anyone except the intended recipient.</a:t>
            </a:r>
            <a:endParaRPr lang="en-US" dirty="0"/>
          </a:p>
        </p:txBody>
      </p:sp>
    </p:spTree>
    <p:extLst>
      <p:ext uri="{BB962C8B-B14F-4D97-AF65-F5344CB8AC3E}">
        <p14:creationId xmlns:p14="http://schemas.microsoft.com/office/powerpoint/2010/main" val="34016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1897063" y="414338"/>
            <a:ext cx="6851650" cy="1143000"/>
          </a:xfrm>
        </p:spPr>
        <p:txBody>
          <a:bodyPr/>
          <a:lstStyle/>
          <a:p>
            <a:r>
              <a:rPr lang="en-US" sz="3600" dirty="0">
                <a:solidFill>
                  <a:schemeClr val="tx1"/>
                </a:solidFill>
              </a:rPr>
              <a:t>Cryptography</a:t>
            </a:r>
            <a:endParaRPr lang="en-US" sz="3600" b="1" dirty="0">
              <a:solidFill>
                <a:schemeClr val="tx1"/>
              </a:solidFill>
            </a:endParaRPr>
          </a:p>
        </p:txBody>
      </p:sp>
      <p:sp>
        <p:nvSpPr>
          <p:cNvPr id="364547" name="Rectangle 3"/>
          <p:cNvSpPr>
            <a:spLocks noGrp="1" noChangeArrowheads="1"/>
          </p:cNvSpPr>
          <p:nvPr>
            <p:ph type="body" idx="1"/>
          </p:nvPr>
        </p:nvSpPr>
        <p:spPr>
          <a:xfrm>
            <a:off x="1864107" y="1552814"/>
            <a:ext cx="6851650" cy="4608513"/>
          </a:xfrm>
        </p:spPr>
        <p:txBody>
          <a:bodyPr/>
          <a:lstStyle/>
          <a:p>
            <a:pPr marL="0" indent="0">
              <a:lnSpc>
                <a:spcPct val="80000"/>
              </a:lnSpc>
              <a:buNone/>
            </a:pPr>
            <a:r>
              <a:rPr lang="en-US" sz="2000" dirty="0">
                <a:solidFill>
                  <a:schemeClr val="tx1"/>
                </a:solidFill>
              </a:rPr>
              <a:t>Cryptography is a process in which the letters of each word are “scrambled”, so that certain pieces of information are hidden. In fact, this word gives us this definition if we simply break down the word… Crypt-o-</a:t>
            </a:r>
            <a:r>
              <a:rPr lang="en-US" sz="2000" dirty="0" err="1">
                <a:solidFill>
                  <a:schemeClr val="tx1"/>
                </a:solidFill>
              </a:rPr>
              <a:t>graphy</a:t>
            </a:r>
            <a:r>
              <a:rPr lang="en-US" sz="2000" dirty="0">
                <a:solidFill>
                  <a:schemeClr val="tx1"/>
                </a:solidFill>
              </a:rPr>
              <a:t> The prefix “crypt-” means hidden and the suffix “-</a:t>
            </a:r>
            <a:r>
              <a:rPr lang="en-US" sz="2000" dirty="0" err="1">
                <a:solidFill>
                  <a:schemeClr val="tx1"/>
                </a:solidFill>
              </a:rPr>
              <a:t>graphy</a:t>
            </a:r>
            <a:r>
              <a:rPr lang="en-US" sz="2000" dirty="0">
                <a:solidFill>
                  <a:schemeClr val="tx1"/>
                </a:solidFill>
              </a:rPr>
              <a:t>” means writing. So, all together it says hidden writing </a:t>
            </a:r>
          </a:p>
          <a:p>
            <a:pPr marL="0" indent="0">
              <a:lnSpc>
                <a:spcPct val="80000"/>
              </a:lnSpc>
              <a:buNone/>
            </a:pPr>
            <a:endParaRPr lang="en-US" sz="2000" dirty="0"/>
          </a:p>
          <a:p>
            <a:pPr marL="0" indent="0">
              <a:lnSpc>
                <a:spcPct val="80000"/>
              </a:lnSpc>
              <a:buNone/>
            </a:pPr>
            <a:r>
              <a:rPr lang="en-US" sz="2000" b="1" dirty="0">
                <a:solidFill>
                  <a:schemeClr val="tx1"/>
                </a:solidFill>
              </a:rPr>
              <a:t>Fun Facts About Cryptography</a:t>
            </a:r>
          </a:p>
          <a:p>
            <a:pPr marL="0" indent="0">
              <a:lnSpc>
                <a:spcPct val="80000"/>
              </a:lnSpc>
              <a:buNone/>
            </a:pPr>
            <a:r>
              <a:rPr lang="en-US" sz="2000" dirty="0">
                <a:solidFill>
                  <a:schemeClr val="tx1"/>
                </a:solidFill>
              </a:rPr>
              <a:t>In the days of the Roman Empire, encryption was used by Julius Caesar and the Roman Army to cipher text. Encryption is known to be the easiest and most practical way to protect electronically stored data.</a:t>
            </a:r>
          </a:p>
          <a:p>
            <a:pPr marL="0" indent="0">
              <a:lnSpc>
                <a:spcPct val="80000"/>
              </a:lnSpc>
              <a:buNone/>
            </a:pPr>
            <a:endParaRPr lang="en-US" sz="2000" b="1" dirty="0">
              <a:solidFill>
                <a:schemeClr val="tx1"/>
              </a:solidFill>
            </a:endParaRPr>
          </a:p>
          <a:p>
            <a:pPr marL="0" indent="0">
              <a:lnSpc>
                <a:spcPct val="80000"/>
              </a:lnSpc>
              <a:buNone/>
            </a:pPr>
            <a:r>
              <a:rPr lang="en-US" sz="2000" b="1" dirty="0">
                <a:solidFill>
                  <a:schemeClr val="tx1"/>
                </a:solidFill>
              </a:rPr>
              <a:t>The most popular Cryptographic Techniques include:</a:t>
            </a:r>
          </a:p>
          <a:p>
            <a:pPr marL="0" indent="0">
              <a:lnSpc>
                <a:spcPct val="80000"/>
              </a:lnSpc>
              <a:buNone/>
            </a:pPr>
            <a:r>
              <a:rPr lang="en-US" sz="2000" dirty="0">
                <a:solidFill>
                  <a:schemeClr val="tx1"/>
                </a:solidFill>
              </a:rPr>
              <a:t> ○ The Caesar Cipher ○ Scytale ○ Steganography ○ The Pigpen Cipher</a:t>
            </a:r>
            <a:endParaRPr lang="en-US" sz="20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1550" y="1700213"/>
            <a:ext cx="4860925" cy="649287"/>
          </a:xfrm>
        </p:spPr>
        <p:txBody>
          <a:bodyPr/>
          <a:lstStyle/>
          <a:p>
            <a:r>
              <a:rPr lang="en-US" sz="3600" dirty="0"/>
              <a:t>Terminology </a:t>
            </a:r>
            <a:endParaRPr lang="uk-UA" sz="3600" dirty="0"/>
          </a:p>
        </p:txBody>
      </p:sp>
      <p:sp>
        <p:nvSpPr>
          <p:cNvPr id="36867" name="Rectangle 3"/>
          <p:cNvSpPr>
            <a:spLocks noGrp="1" noChangeArrowheads="1"/>
          </p:cNvSpPr>
          <p:nvPr>
            <p:ph type="body" idx="1"/>
          </p:nvPr>
        </p:nvSpPr>
        <p:spPr>
          <a:xfrm>
            <a:off x="971550" y="2564904"/>
            <a:ext cx="7777162" cy="4105275"/>
          </a:xfrm>
        </p:spPr>
        <p:txBody>
          <a:bodyPr/>
          <a:lstStyle/>
          <a:p>
            <a:pPr>
              <a:lnSpc>
                <a:spcPct val="90000"/>
              </a:lnSpc>
            </a:pPr>
            <a:r>
              <a:rPr lang="en-US" sz="2000" dirty="0">
                <a:solidFill>
                  <a:srgbClr val="231F20"/>
                </a:solidFill>
              </a:rPr>
              <a:t>Cipher :A secret or disguised way of writing code</a:t>
            </a:r>
          </a:p>
          <a:p>
            <a:pPr>
              <a:lnSpc>
                <a:spcPct val="90000"/>
              </a:lnSpc>
            </a:pPr>
            <a:r>
              <a:rPr lang="en-US" sz="2000" dirty="0">
                <a:solidFill>
                  <a:srgbClr val="231F20"/>
                </a:solidFill>
              </a:rPr>
              <a:t>Plaintext :to convert a message into cipher Encipher A text that is not specially formatted or written in code</a:t>
            </a:r>
          </a:p>
          <a:p>
            <a:pPr>
              <a:lnSpc>
                <a:spcPct val="90000"/>
              </a:lnSpc>
            </a:pPr>
            <a:r>
              <a:rPr lang="en-US" sz="2000" dirty="0">
                <a:solidFill>
                  <a:srgbClr val="231F20"/>
                </a:solidFill>
              </a:rPr>
              <a:t>Encode: to convert a message from one system of communication to another</a:t>
            </a:r>
          </a:p>
          <a:p>
            <a:pPr>
              <a:lnSpc>
                <a:spcPct val="90000"/>
              </a:lnSpc>
            </a:pPr>
            <a:r>
              <a:rPr lang="en-US" sz="2000" dirty="0">
                <a:solidFill>
                  <a:srgbClr val="231F20"/>
                </a:solidFill>
              </a:rPr>
              <a:t>Decode :To convert a coded message back to its plaintext</a:t>
            </a:r>
          </a:p>
          <a:p>
            <a:pPr>
              <a:lnSpc>
                <a:spcPct val="90000"/>
              </a:lnSpc>
            </a:pPr>
            <a:r>
              <a:rPr lang="en-US" altLang="en-US" sz="2000" dirty="0">
                <a:solidFill>
                  <a:srgbClr val="231F20"/>
                </a:solidFill>
                <a:cs typeface="Times New Roman" panose="02020603050405020304" pitchFamily="18" charset="0"/>
              </a:rPr>
              <a:t>Key is a string of numbers or characters </a:t>
            </a:r>
          </a:p>
          <a:p>
            <a:pPr>
              <a:lnSpc>
                <a:spcPct val="90000"/>
              </a:lnSpc>
            </a:pPr>
            <a:r>
              <a:rPr lang="en-US" altLang="en-US" sz="2000" b="1" dirty="0">
                <a:solidFill>
                  <a:srgbClr val="231F20"/>
                </a:solidFill>
                <a:latin typeface="+mj-lt"/>
                <a:cs typeface="Times New Roman" panose="02020603050405020304" pitchFamily="18" charset="0"/>
              </a:rPr>
              <a:t>Symmetric</a:t>
            </a:r>
            <a:r>
              <a:rPr lang="en-US" altLang="en-US" sz="2000" dirty="0">
                <a:solidFill>
                  <a:srgbClr val="231F20"/>
                </a:solidFill>
                <a:latin typeface="+mj-lt"/>
                <a:cs typeface="Times New Roman" panose="02020603050405020304" pitchFamily="18" charset="0"/>
              </a:rPr>
              <a:t>: if same key is used for encryption &amp; decryption the algorithm .</a:t>
            </a:r>
          </a:p>
          <a:p>
            <a:pPr>
              <a:lnSpc>
                <a:spcPct val="90000"/>
              </a:lnSpc>
            </a:pPr>
            <a:r>
              <a:rPr lang="en-US" altLang="en-US" sz="2000" b="1" dirty="0">
                <a:solidFill>
                  <a:srgbClr val="231F20"/>
                </a:solidFill>
                <a:latin typeface="+mj-lt"/>
                <a:cs typeface="Times New Roman" panose="02020603050405020304" pitchFamily="18" charset="0"/>
              </a:rPr>
              <a:t>asymmetric</a:t>
            </a:r>
            <a:r>
              <a:rPr lang="en-US" altLang="en-US" sz="2000" dirty="0">
                <a:solidFill>
                  <a:srgbClr val="231F20"/>
                </a:solidFill>
                <a:latin typeface="+mj-lt"/>
                <a:cs typeface="Times New Roman" panose="02020603050405020304" pitchFamily="18" charset="0"/>
              </a:rPr>
              <a:t> : if different keys are used for encryption &amp; decryption the algorithm.</a:t>
            </a:r>
            <a:endParaRPr lang="uk-UA" sz="2000" dirty="0">
              <a:solidFill>
                <a:srgbClr val="231F2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C241-20C5-4401-883E-12E091927A52}"/>
              </a:ext>
            </a:extLst>
          </p:cNvPr>
          <p:cNvSpPr>
            <a:spLocks noGrp="1"/>
          </p:cNvSpPr>
          <p:nvPr>
            <p:ph type="title"/>
          </p:nvPr>
        </p:nvSpPr>
        <p:spPr/>
        <p:txBody>
          <a:bodyPr/>
          <a:lstStyle/>
          <a:p>
            <a:r>
              <a:rPr lang="en-US" sz="3600" b="1" dirty="0">
                <a:solidFill>
                  <a:srgbClr val="231F20"/>
                </a:solidFill>
              </a:rPr>
              <a:t>Cryptography</a:t>
            </a:r>
          </a:p>
        </p:txBody>
      </p:sp>
      <p:sp>
        <p:nvSpPr>
          <p:cNvPr id="3" name="Content Placeholder 2">
            <a:extLst>
              <a:ext uri="{FF2B5EF4-FFF2-40B4-BE49-F238E27FC236}">
                <a16:creationId xmlns:a16="http://schemas.microsoft.com/office/drawing/2014/main" id="{EC7B23D9-1417-41E8-873C-E79D6EC54944}"/>
              </a:ext>
            </a:extLst>
          </p:cNvPr>
          <p:cNvSpPr>
            <a:spLocks noGrp="1"/>
          </p:cNvSpPr>
          <p:nvPr>
            <p:ph idx="1"/>
          </p:nvPr>
        </p:nvSpPr>
        <p:spPr>
          <a:xfrm>
            <a:off x="1189038" y="2657991"/>
            <a:ext cx="6046787" cy="4176092"/>
          </a:xfrm>
        </p:spPr>
        <p:txBody>
          <a:bodyPr/>
          <a:lstStyle/>
          <a:p>
            <a:r>
              <a:rPr lang="en-US" b="1" dirty="0"/>
              <a:t>Encryption</a:t>
            </a:r>
            <a:r>
              <a:rPr lang="en-US" dirty="0"/>
              <a:t> is the process by which a readable message is converted to an unreadable form to prevent unauthorized parties from reading it. </a:t>
            </a:r>
          </a:p>
          <a:p>
            <a:r>
              <a:rPr lang="en-US" b="1" dirty="0"/>
              <a:t>Decryption</a:t>
            </a:r>
            <a:r>
              <a:rPr lang="en-US" dirty="0"/>
              <a:t> is the process of converting an encrypted message back to its original (readable) format.</a:t>
            </a:r>
          </a:p>
        </p:txBody>
      </p:sp>
    </p:spTree>
    <p:extLst>
      <p:ext uri="{BB962C8B-B14F-4D97-AF65-F5344CB8AC3E}">
        <p14:creationId xmlns:p14="http://schemas.microsoft.com/office/powerpoint/2010/main" val="403372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40DF-99DE-4393-8397-60C2C895A6F2}"/>
              </a:ext>
            </a:extLst>
          </p:cNvPr>
          <p:cNvSpPr>
            <a:spLocks noGrp="1"/>
          </p:cNvSpPr>
          <p:nvPr>
            <p:ph type="title"/>
          </p:nvPr>
        </p:nvSpPr>
        <p:spPr/>
        <p:txBody>
          <a:bodyPr/>
          <a:lstStyle/>
          <a:p>
            <a:r>
              <a:rPr lang="en-US" dirty="0">
                <a:solidFill>
                  <a:schemeClr val="tx1"/>
                </a:solidFill>
              </a:rPr>
              <a:t>Types of cryptography</a:t>
            </a:r>
          </a:p>
        </p:txBody>
      </p:sp>
      <p:sp>
        <p:nvSpPr>
          <p:cNvPr id="3" name="Content Placeholder 2">
            <a:extLst>
              <a:ext uri="{FF2B5EF4-FFF2-40B4-BE49-F238E27FC236}">
                <a16:creationId xmlns:a16="http://schemas.microsoft.com/office/drawing/2014/main" id="{5F95479F-BC3D-4664-9891-71BE9DBABC3F}"/>
              </a:ext>
            </a:extLst>
          </p:cNvPr>
          <p:cNvSpPr>
            <a:spLocks noGrp="1"/>
          </p:cNvSpPr>
          <p:nvPr>
            <p:ph idx="1"/>
          </p:nvPr>
        </p:nvSpPr>
        <p:spPr>
          <a:xfrm>
            <a:off x="1825625" y="1600200"/>
            <a:ext cx="6923088" cy="4983162"/>
          </a:xfrm>
        </p:spPr>
        <p:txBody>
          <a:bodyPr/>
          <a:lstStyle/>
          <a:p>
            <a:r>
              <a:rPr lang="en-US" sz="2000" dirty="0">
                <a:solidFill>
                  <a:schemeClr val="tx1"/>
                </a:solidFill>
              </a:rPr>
              <a:t>Asymmetric vs. Symmetric Cryptography</a:t>
            </a:r>
          </a:p>
          <a:p>
            <a:r>
              <a:rPr lang="en-US" sz="2000" b="1" dirty="0">
                <a:solidFill>
                  <a:schemeClr val="tx1"/>
                </a:solidFill>
              </a:rPr>
              <a:t>Symmetric encryption </a:t>
            </a:r>
            <a:r>
              <a:rPr lang="en-US" sz="2000" dirty="0">
                <a:solidFill>
                  <a:schemeClr val="tx1"/>
                </a:solidFill>
              </a:rPr>
              <a:t>is when you only have to figure out one “key” to encrypt and decrypt the ciphered text. </a:t>
            </a:r>
          </a:p>
          <a:p>
            <a:r>
              <a:rPr lang="en-US" sz="2000" b="1" dirty="0">
                <a:solidFill>
                  <a:schemeClr val="tx1"/>
                </a:solidFill>
              </a:rPr>
              <a:t>Asymmetric encryption </a:t>
            </a:r>
            <a:r>
              <a:rPr lang="en-US" sz="2000" dirty="0">
                <a:solidFill>
                  <a:schemeClr val="tx1"/>
                </a:solidFill>
              </a:rPr>
              <a:t>is the newer method of the two. Unlike symmetrical encryption, there are two different “keys” or ways to encrypt and decrypt. Then through the internet, “secret” keys are exchanged that only a select few get in order to decrypt the text. Then there is a public key that encrypts the plain text back to the ciphered text</a:t>
            </a:r>
          </a:p>
          <a:p>
            <a:endParaRPr lang="en-US" sz="2400" dirty="0">
              <a:solidFill>
                <a:schemeClr val="tx1"/>
              </a:solidFill>
            </a:endParaRPr>
          </a:p>
        </p:txBody>
      </p:sp>
    </p:spTree>
    <p:extLst>
      <p:ext uri="{BB962C8B-B14F-4D97-AF65-F5344CB8AC3E}">
        <p14:creationId xmlns:p14="http://schemas.microsoft.com/office/powerpoint/2010/main" val="38190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361E-CA60-4C05-9C8F-BBFE631FE6E1}"/>
              </a:ext>
            </a:extLst>
          </p:cNvPr>
          <p:cNvSpPr>
            <a:spLocks noGrp="1"/>
          </p:cNvSpPr>
          <p:nvPr>
            <p:ph type="title"/>
          </p:nvPr>
        </p:nvSpPr>
        <p:spPr>
          <a:xfrm>
            <a:off x="2123728" y="244073"/>
            <a:ext cx="6851650" cy="1143000"/>
          </a:xfrm>
        </p:spPr>
        <p:txBody>
          <a:bodyPr/>
          <a:lstStyle/>
          <a:p>
            <a:r>
              <a:rPr lang="en-US" b="1" dirty="0">
                <a:solidFill>
                  <a:srgbClr val="231F20"/>
                </a:solidFill>
              </a:rPr>
              <a:t>Cryptography</a:t>
            </a:r>
            <a:endParaRPr lang="en-US" dirty="0"/>
          </a:p>
        </p:txBody>
      </p:sp>
      <p:pic>
        <p:nvPicPr>
          <p:cNvPr id="5" name="Content Placeholder 4">
            <a:extLst>
              <a:ext uri="{FF2B5EF4-FFF2-40B4-BE49-F238E27FC236}">
                <a16:creationId xmlns:a16="http://schemas.microsoft.com/office/drawing/2014/main" id="{971A24B4-7441-4139-A44A-FB43EF787E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9239" y="4309671"/>
            <a:ext cx="7308850" cy="2304256"/>
          </a:xfrm>
        </p:spPr>
      </p:pic>
      <p:pic>
        <p:nvPicPr>
          <p:cNvPr id="7" name="Picture 6">
            <a:extLst>
              <a:ext uri="{FF2B5EF4-FFF2-40B4-BE49-F238E27FC236}">
                <a16:creationId xmlns:a16="http://schemas.microsoft.com/office/drawing/2014/main" id="{8F6B32A1-2202-474A-B3B0-441991639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9158" y="2038607"/>
            <a:ext cx="7308850" cy="2533650"/>
          </a:xfrm>
          <a:prstGeom prst="rect">
            <a:avLst/>
          </a:prstGeom>
        </p:spPr>
      </p:pic>
    </p:spTree>
    <p:extLst>
      <p:ext uri="{BB962C8B-B14F-4D97-AF65-F5344CB8AC3E}">
        <p14:creationId xmlns:p14="http://schemas.microsoft.com/office/powerpoint/2010/main" val="160180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50EC-9470-49F6-8648-AB86CFB52C3E}"/>
              </a:ext>
            </a:extLst>
          </p:cNvPr>
          <p:cNvSpPr>
            <a:spLocks noGrp="1"/>
          </p:cNvSpPr>
          <p:nvPr>
            <p:ph type="title"/>
          </p:nvPr>
        </p:nvSpPr>
        <p:spPr/>
        <p:txBody>
          <a:bodyPr/>
          <a:lstStyle/>
          <a:p>
            <a:r>
              <a:rPr lang="en-US" dirty="0">
                <a:solidFill>
                  <a:srgbClr val="231F20"/>
                </a:solidFill>
              </a:rPr>
              <a:t>Caesar Cipher</a:t>
            </a:r>
          </a:p>
        </p:txBody>
      </p:sp>
      <p:sp>
        <p:nvSpPr>
          <p:cNvPr id="3" name="Content Placeholder 2">
            <a:extLst>
              <a:ext uri="{FF2B5EF4-FFF2-40B4-BE49-F238E27FC236}">
                <a16:creationId xmlns:a16="http://schemas.microsoft.com/office/drawing/2014/main" id="{DF95E2D4-E261-47AB-BE36-391D9829D0EF}"/>
              </a:ext>
            </a:extLst>
          </p:cNvPr>
          <p:cNvSpPr>
            <a:spLocks noGrp="1"/>
          </p:cNvSpPr>
          <p:nvPr>
            <p:ph idx="1"/>
          </p:nvPr>
        </p:nvSpPr>
        <p:spPr/>
        <p:txBody>
          <a:bodyPr/>
          <a:lstStyle/>
          <a:p>
            <a:r>
              <a:rPr lang="en-US" sz="2800" dirty="0">
                <a:solidFill>
                  <a:srgbClr val="231F20"/>
                </a:solidFill>
                <a:latin typeface="+mj-lt"/>
              </a:rPr>
              <a:t>Caesar Cipher: is standard example of ancient cryptography that is said to have been used by Julius Caesar himself. Surprisingly enough, Caesar Cipher is known by many names including the shift cipher, Caesar’s code, and even Caesar shift</a:t>
            </a:r>
          </a:p>
        </p:txBody>
      </p:sp>
    </p:spTree>
    <p:extLst>
      <p:ext uri="{BB962C8B-B14F-4D97-AF65-F5344CB8AC3E}">
        <p14:creationId xmlns:p14="http://schemas.microsoft.com/office/powerpoint/2010/main" val="52248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148C-F463-4A19-A822-EB748BEF3C67}"/>
              </a:ext>
            </a:extLst>
          </p:cNvPr>
          <p:cNvSpPr>
            <a:spLocks noGrp="1"/>
          </p:cNvSpPr>
          <p:nvPr>
            <p:ph type="title"/>
          </p:nvPr>
        </p:nvSpPr>
        <p:spPr/>
        <p:txBody>
          <a:bodyPr/>
          <a:lstStyle/>
          <a:p>
            <a:r>
              <a:rPr lang="en-US" altLang="en-US" dirty="0">
                <a:solidFill>
                  <a:srgbClr val="333399"/>
                </a:solidFill>
                <a:latin typeface="Arial" panose="020B0604020202020204" pitchFamily="34" charset="0"/>
              </a:rPr>
              <a:t>Caesar Cipher</a:t>
            </a:r>
            <a:endParaRPr lang="en-US" dirty="0"/>
          </a:p>
        </p:txBody>
      </p:sp>
      <p:sp>
        <p:nvSpPr>
          <p:cNvPr id="3" name="Content Placeholder 2">
            <a:extLst>
              <a:ext uri="{FF2B5EF4-FFF2-40B4-BE49-F238E27FC236}">
                <a16:creationId xmlns:a16="http://schemas.microsoft.com/office/drawing/2014/main" id="{AAE1ADCA-B4CC-40C3-AC8A-44BCCA0A4E03}"/>
              </a:ext>
            </a:extLst>
          </p:cNvPr>
          <p:cNvSpPr>
            <a:spLocks noGrp="1"/>
          </p:cNvSpPr>
          <p:nvPr>
            <p:ph idx="1"/>
          </p:nvPr>
        </p:nvSpPr>
        <p:spPr>
          <a:xfrm>
            <a:off x="2044633" y="1484784"/>
            <a:ext cx="6704080" cy="4641379"/>
          </a:xfrm>
        </p:spPr>
        <p:txBody>
          <a:bodyPr/>
          <a:lstStyle/>
          <a:p>
            <a:pPr marL="609600" indent="-609600">
              <a:lnSpc>
                <a:spcPct val="90000"/>
              </a:lnSpc>
              <a:buNone/>
            </a:pPr>
            <a:r>
              <a:rPr lang="en-US" altLang="en-US" sz="2000" dirty="0">
                <a:solidFill>
                  <a:srgbClr val="231F20"/>
                </a:solidFill>
                <a:latin typeface="+mj-lt"/>
                <a:cs typeface="Times New Roman" panose="02020603050405020304" pitchFamily="18" charset="0"/>
              </a:rPr>
              <a:t>Caesar Cipher is a method in which each letter in the alphabet is rotated by three letters as shown</a:t>
            </a:r>
          </a:p>
          <a:p>
            <a:pPr marL="609600" indent="-609600">
              <a:lnSpc>
                <a:spcPct val="90000"/>
              </a:lnSpc>
              <a:buFontTx/>
              <a:buNone/>
            </a:pPr>
            <a:endParaRPr lang="en-US" altLang="en-US" sz="2000" dirty="0">
              <a:solidFill>
                <a:srgbClr val="231F20"/>
              </a:solidFill>
              <a:latin typeface="+mj-lt"/>
              <a:cs typeface="Times New Roman" panose="02020603050405020304" pitchFamily="18" charset="0"/>
            </a:endParaRPr>
          </a:p>
          <a:p>
            <a:pPr marL="609600" indent="-609600">
              <a:lnSpc>
                <a:spcPct val="90000"/>
              </a:lnSpc>
              <a:buFontTx/>
              <a:buNone/>
            </a:pPr>
            <a:endParaRPr lang="en-US" altLang="en-US" sz="2000" dirty="0">
              <a:solidFill>
                <a:srgbClr val="231F20"/>
              </a:solidFill>
              <a:latin typeface="+mj-lt"/>
              <a:cs typeface="Times New Roman" panose="02020603050405020304" pitchFamily="18" charset="0"/>
            </a:endParaRPr>
          </a:p>
          <a:p>
            <a:endParaRPr lang="en-US" dirty="0">
              <a:solidFill>
                <a:srgbClr val="231F20"/>
              </a:solidFill>
              <a:latin typeface="+mj-lt"/>
            </a:endParaRPr>
          </a:p>
          <a:p>
            <a:endParaRPr lang="en-US" dirty="0">
              <a:solidFill>
                <a:srgbClr val="231F20"/>
              </a:solidFill>
              <a:latin typeface="+mj-lt"/>
            </a:endParaRPr>
          </a:p>
          <a:p>
            <a:r>
              <a:rPr lang="en-US" dirty="0"/>
              <a:t> </a:t>
            </a:r>
            <a:r>
              <a:rPr lang="en-US" sz="2400" dirty="0">
                <a:solidFill>
                  <a:srgbClr val="231F20"/>
                </a:solidFill>
              </a:rPr>
              <a:t>Example</a:t>
            </a:r>
          </a:p>
          <a:p>
            <a:pPr marL="0" indent="0">
              <a:buNone/>
            </a:pPr>
            <a:r>
              <a:rPr lang="en-US" sz="2400" dirty="0">
                <a:solidFill>
                  <a:srgbClr val="2B7ABC"/>
                </a:solidFill>
              </a:rPr>
              <a:t>plaintext: Cyber</a:t>
            </a:r>
          </a:p>
          <a:p>
            <a:pPr marL="0" indent="0">
              <a:buNone/>
            </a:pPr>
            <a:r>
              <a:rPr lang="en-US" sz="2400" dirty="0">
                <a:solidFill>
                  <a:srgbClr val="2B7ABC"/>
                </a:solidFill>
              </a:rPr>
              <a:t>Key 3</a:t>
            </a:r>
          </a:p>
          <a:p>
            <a:pPr marL="0" indent="0">
              <a:buNone/>
            </a:pPr>
            <a:r>
              <a:rPr lang="en-US" sz="2400" dirty="0">
                <a:solidFill>
                  <a:srgbClr val="2B7ABC"/>
                </a:solidFill>
              </a:rPr>
              <a:t>Cipher: FBEHU</a:t>
            </a:r>
          </a:p>
          <a:p>
            <a:pPr marL="0" indent="0">
              <a:buNone/>
            </a:pPr>
            <a:endParaRPr lang="en-US" dirty="0">
              <a:solidFill>
                <a:srgbClr val="231F20"/>
              </a:solidFill>
              <a:latin typeface="+mj-lt"/>
            </a:endParaRPr>
          </a:p>
        </p:txBody>
      </p:sp>
      <p:grpSp>
        <p:nvGrpSpPr>
          <p:cNvPr id="4" name="Group 4">
            <a:extLst>
              <a:ext uri="{FF2B5EF4-FFF2-40B4-BE49-F238E27FC236}">
                <a16:creationId xmlns:a16="http://schemas.microsoft.com/office/drawing/2014/main" id="{D3B7732A-EE37-4FB6-8CFF-5FDFA9089FE3}"/>
              </a:ext>
            </a:extLst>
          </p:cNvPr>
          <p:cNvGrpSpPr>
            <a:grpSpLocks/>
          </p:cNvGrpSpPr>
          <p:nvPr/>
        </p:nvGrpSpPr>
        <p:grpSpPr bwMode="auto">
          <a:xfrm>
            <a:off x="1963738" y="2420888"/>
            <a:ext cx="6723062" cy="1584176"/>
            <a:chOff x="624" y="1872"/>
            <a:chExt cx="4154" cy="778"/>
          </a:xfrm>
        </p:grpSpPr>
        <p:sp>
          <p:nvSpPr>
            <p:cNvPr id="5" name="Text Box 5">
              <a:extLst>
                <a:ext uri="{FF2B5EF4-FFF2-40B4-BE49-F238E27FC236}">
                  <a16:creationId xmlns:a16="http://schemas.microsoft.com/office/drawing/2014/main" id="{B9077D7B-5958-416B-AE4F-D370F398CF6A}"/>
                </a:ext>
              </a:extLst>
            </p:cNvPr>
            <p:cNvSpPr txBox="1">
              <a:spLocks noChangeArrowheads="1"/>
            </p:cNvSpPr>
            <p:nvPr/>
          </p:nvSpPr>
          <p:spPr bwMode="auto">
            <a:xfrm>
              <a:off x="695" y="2065"/>
              <a:ext cx="40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rgbClr val="2B7ABC"/>
                  </a:solidFill>
                </a:rPr>
                <a:t>A B C D E F G H I J K L M N O P Q R S T U V W X Y Z</a:t>
              </a:r>
            </a:p>
          </p:txBody>
        </p:sp>
        <p:sp>
          <p:nvSpPr>
            <p:cNvPr id="6" name="Text Box 6">
              <a:extLst>
                <a:ext uri="{FF2B5EF4-FFF2-40B4-BE49-F238E27FC236}">
                  <a16:creationId xmlns:a16="http://schemas.microsoft.com/office/drawing/2014/main" id="{676160BF-B406-4DB1-9FF6-3AFA0EEF6A76}"/>
                </a:ext>
              </a:extLst>
            </p:cNvPr>
            <p:cNvSpPr txBox="1">
              <a:spLocks noChangeArrowheads="1"/>
            </p:cNvSpPr>
            <p:nvPr/>
          </p:nvSpPr>
          <p:spPr bwMode="auto">
            <a:xfrm>
              <a:off x="672" y="2400"/>
              <a:ext cx="40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rgbClr val="2B7ABC"/>
                  </a:solidFill>
                </a:rPr>
                <a:t>D E F G H I J K L M N O P Q R S T U V W X Y Z A B C</a:t>
              </a:r>
            </a:p>
          </p:txBody>
        </p:sp>
        <p:sp>
          <p:nvSpPr>
            <p:cNvPr id="7" name="Line 7">
              <a:extLst>
                <a:ext uri="{FF2B5EF4-FFF2-40B4-BE49-F238E27FC236}">
                  <a16:creationId xmlns:a16="http://schemas.microsoft.com/office/drawing/2014/main" id="{FFC74809-3FB6-4F90-BA79-D7BFD61FB257}"/>
                </a:ext>
              </a:extLst>
            </p:cNvPr>
            <p:cNvSpPr>
              <a:spLocks noChangeShapeType="1"/>
            </p:cNvSpPr>
            <p:nvPr/>
          </p:nvSpPr>
          <p:spPr bwMode="auto">
            <a:xfrm>
              <a:off x="2736" y="2160"/>
              <a:ext cx="0" cy="19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8">
              <a:extLst>
                <a:ext uri="{FF2B5EF4-FFF2-40B4-BE49-F238E27FC236}">
                  <a16:creationId xmlns:a16="http://schemas.microsoft.com/office/drawing/2014/main" id="{EC50F891-AD77-4571-BA02-9C4DD6D30F56}"/>
                </a:ext>
              </a:extLst>
            </p:cNvPr>
            <p:cNvSpPr>
              <a:spLocks noChangeArrowheads="1"/>
            </p:cNvSpPr>
            <p:nvPr/>
          </p:nvSpPr>
          <p:spPr bwMode="auto">
            <a:xfrm>
              <a:off x="624" y="1872"/>
              <a:ext cx="4128" cy="76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338823852"/>
      </p:ext>
    </p:extLst>
  </p:cSld>
  <p:clrMapOvr>
    <a:masterClrMapping/>
  </p:clrMapOvr>
</p:sld>
</file>

<file path=ppt/theme/theme1.xml><?xml version="1.0" encoding="utf-8"?>
<a:theme xmlns:a="http://schemas.openxmlformats.org/drawingml/2006/main" name="template">
  <a:themeElements>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fontScheme name="template">
      <a:majorFont>
        <a:latin typeface="HelveticaNeueLT Pro 33 ThEx"/>
        <a:ea typeface=""/>
        <a:cs typeface=""/>
      </a:majorFont>
      <a:minorFont>
        <a:latin typeface="HelveticaNeueLT Pro 33 ThEx"/>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HelveticaNeueLT Pro 33 ThEx"/>
        <a:ea typeface=""/>
        <a:cs typeface=""/>
      </a:majorFont>
      <a:minorFont>
        <a:latin typeface="HelveticaNeueLT Pro 33 ThEx"/>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TotalTime>
  <Words>640</Words>
  <Application>Microsoft Macintosh PowerPoint</Application>
  <PresentationFormat>On-screen Show (4:3)</PresentationFormat>
  <Paragraphs>60</Paragraphs>
  <Slides>12</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HelveticaNeueLT Pro 33 ThEx</vt:lpstr>
      <vt:lpstr>template</vt:lpstr>
      <vt:lpstr>Custom Design</vt:lpstr>
      <vt:lpstr>PowerPoint Presentation</vt:lpstr>
      <vt:lpstr>Cryptography</vt:lpstr>
      <vt:lpstr>Cryptography</vt:lpstr>
      <vt:lpstr>Terminology </vt:lpstr>
      <vt:lpstr>Cryptography</vt:lpstr>
      <vt:lpstr>Types of cryptography</vt:lpstr>
      <vt:lpstr>Cryptography</vt:lpstr>
      <vt:lpstr>Caesar Cipher</vt:lpstr>
      <vt:lpstr>Caesar Cipher</vt:lpstr>
      <vt:lpstr>Caesar Cipher</vt:lpstr>
      <vt:lpstr>Asymmetric Encryption</vt:lpstr>
      <vt:lpstr>Encryption vs Decription online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Mohamed Ali</cp:lastModifiedBy>
  <cp:revision>124</cp:revision>
  <dcterms:created xsi:type="dcterms:W3CDTF">2006-06-13T13:38:55Z</dcterms:created>
  <dcterms:modified xsi:type="dcterms:W3CDTF">2023-03-15T11:25:16Z</dcterms:modified>
</cp:coreProperties>
</file>