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tags/tag2.xml" ContentType="application/vnd.openxmlformats-officedocument.presentationml.tags+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3"/>
  </p:notesMasterIdLst>
  <p:sldIdLst>
    <p:sldId id="265" r:id="rId2"/>
    <p:sldId id="1144" r:id="rId3"/>
    <p:sldId id="1054" r:id="rId4"/>
    <p:sldId id="1091" r:id="rId5"/>
    <p:sldId id="1108" r:id="rId6"/>
    <p:sldId id="1109" r:id="rId7"/>
    <p:sldId id="1110" r:id="rId8"/>
    <p:sldId id="1111" r:id="rId9"/>
    <p:sldId id="1112" r:id="rId10"/>
    <p:sldId id="1114" r:id="rId11"/>
    <p:sldId id="1115" r:id="rId12"/>
    <p:sldId id="1116" r:id="rId13"/>
    <p:sldId id="1117" r:id="rId14"/>
    <p:sldId id="1119" r:id="rId15"/>
    <p:sldId id="1118" r:id="rId16"/>
    <p:sldId id="1167" r:id="rId17"/>
    <p:sldId id="1120" r:id="rId18"/>
    <p:sldId id="1168" r:id="rId19"/>
    <p:sldId id="1121" r:id="rId20"/>
    <p:sldId id="1145" r:id="rId21"/>
    <p:sldId id="281" r:id="rId22"/>
  </p:sldIdLst>
  <p:sldSz cx="12192000" cy="6858000"/>
  <p:notesSz cx="6858000" cy="9144000"/>
  <p:defaultTextStyle>
    <a:defPPr>
      <a:defRPr lang="en-S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Untitled Section" id="{2C826C9E-6B0E-0944-AFD5-12AFCB93E98E}">
          <p14:sldIdLst>
            <p14:sldId id="265"/>
            <p14:sldId id="1144"/>
            <p14:sldId id="1054"/>
            <p14:sldId id="1091"/>
            <p14:sldId id="1108"/>
            <p14:sldId id="1109"/>
            <p14:sldId id="1110"/>
            <p14:sldId id="1111"/>
            <p14:sldId id="1112"/>
            <p14:sldId id="1114"/>
            <p14:sldId id="1115"/>
            <p14:sldId id="1116"/>
            <p14:sldId id="1117"/>
            <p14:sldId id="1119"/>
            <p14:sldId id="1118"/>
            <p14:sldId id="1167"/>
            <p14:sldId id="1120"/>
            <p14:sldId id="1168"/>
            <p14:sldId id="1121"/>
            <p14:sldId id="1145"/>
            <p14:sldId id="281"/>
          </p14:sldIdLst>
        </p14:section>
      </p14:sectionLst>
    </p:ex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24"/>
  </p:normalViewPr>
  <p:slideViewPr>
    <p:cSldViewPr snapToGrid="0" snapToObjects="1">
      <p:cViewPr varScale="1">
        <p:scale>
          <a:sx n="106" d="100"/>
          <a:sy n="106" d="100"/>
        </p:scale>
        <p:origin x="792" y="184"/>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diagrams/_rels/data1.xml.rels><?xml version="1.0" encoding="UTF-8" standalone="yes"?>
<Relationships xmlns="http://schemas.openxmlformats.org/package/2006/relationships"><Relationship Id="rId3" Type="http://schemas.openxmlformats.org/officeDocument/2006/relationships/image" Target="../media/image14.svg"/><Relationship Id="rId7" Type="http://schemas.openxmlformats.org/officeDocument/2006/relationships/image" Target="../media/image18.svg"/><Relationship Id="rId2" Type="http://schemas.openxmlformats.org/officeDocument/2006/relationships/image" Target="../media/image13.png"/><Relationship Id="rId1" Type="http://schemas.openxmlformats.org/officeDocument/2006/relationships/hyperlink" Target="https://www.9tut.com/" TargetMode="External"/><Relationship Id="rId6" Type="http://schemas.openxmlformats.org/officeDocument/2006/relationships/image" Target="../media/image17.png"/><Relationship Id="rId5" Type="http://schemas.openxmlformats.org/officeDocument/2006/relationships/image" Target="../media/image16.svg"/><Relationship Id="rId4" Type="http://schemas.openxmlformats.org/officeDocument/2006/relationships/image" Target="../media/image15.png"/></Relationships>
</file>

<file path=ppt/diagrams/_rels/drawing1.xml.rels><?xml version="1.0" encoding="UTF-8" standalone="yes"?>
<Relationships xmlns="http://schemas.openxmlformats.org/package/2006/relationships"><Relationship Id="rId3" Type="http://schemas.openxmlformats.org/officeDocument/2006/relationships/image" Target="../media/image15.png"/><Relationship Id="rId7" Type="http://schemas.openxmlformats.org/officeDocument/2006/relationships/hyperlink" Target="https://www.9tut.com/" TargetMode="External"/><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colors1.xml><?xml version="1.0" encoding="utf-8"?>
<dgm:colorsDef xmlns:dgm="http://schemas.openxmlformats.org/drawingml/2006/diagram" xmlns:a="http://schemas.openxmlformats.org/drawingml/2006/main" uniqueId="urn:microsoft.com/office/officeart/2018/5/colors/Iconchunking_neutralbg_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a:alpha val="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bg1">
        <a:lumMod val="95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5F0D612C-8CA0-4F63-90DE-5AFD8FD820EC}" type="doc">
      <dgm:prSet loTypeId="urn:microsoft.com/office/officeart/2018/5/layout/IconCircleLabelList" loCatId="icon" qsTypeId="urn:microsoft.com/office/officeart/2005/8/quickstyle/simple1" qsCatId="simple" csTypeId="urn:microsoft.com/office/officeart/2018/5/colors/Iconchunking_neutralbg_accent1_2" csCatId="accent1" phldr="1"/>
      <dgm:spPr/>
      <dgm:t>
        <a:bodyPr/>
        <a:lstStyle/>
        <a:p>
          <a:endParaRPr lang="en-US"/>
        </a:p>
      </dgm:t>
    </dgm:pt>
    <dgm:pt modelId="{43ACCDC0-9F88-41D1-9502-584DBDBF4E3B}">
      <dgm:prSet/>
      <dgm:spPr/>
      <dgm:t>
        <a:bodyPr/>
        <a:lstStyle/>
        <a:p>
          <a:pPr>
            <a:defRPr cap="all"/>
          </a:pPr>
          <a:r>
            <a:rPr lang="en-US"/>
            <a:t>Read a CCNA Certification Study Guide</a:t>
          </a:r>
        </a:p>
      </dgm:t>
    </dgm:pt>
    <dgm:pt modelId="{42AA52A8-D4EE-4DF6-B164-723EF08CD612}" type="parTrans" cxnId="{BBD479C4-FAA8-437D-8CEA-C603BAF69128}">
      <dgm:prSet/>
      <dgm:spPr/>
      <dgm:t>
        <a:bodyPr/>
        <a:lstStyle/>
        <a:p>
          <a:endParaRPr lang="en-US"/>
        </a:p>
      </dgm:t>
    </dgm:pt>
    <dgm:pt modelId="{14434F9C-2FD3-48A1-AFB9-9DF452D1EB12}" type="sibTrans" cxnId="{BBD479C4-FAA8-437D-8CEA-C603BAF69128}">
      <dgm:prSet/>
      <dgm:spPr/>
      <dgm:t>
        <a:bodyPr/>
        <a:lstStyle/>
        <a:p>
          <a:endParaRPr lang="en-US"/>
        </a:p>
      </dgm:t>
    </dgm:pt>
    <dgm:pt modelId="{9A19BFC3-057A-4CF2-9CF6-DA5EBA808774}">
      <dgm:prSet/>
      <dgm:spPr/>
      <dgm:t>
        <a:bodyPr/>
        <a:lstStyle/>
        <a:p>
          <a:pPr>
            <a:defRPr cap="all"/>
          </a:pPr>
          <a:r>
            <a:rPr lang="en-US"/>
            <a:t>Watch Tutorials</a:t>
          </a:r>
        </a:p>
      </dgm:t>
    </dgm:pt>
    <dgm:pt modelId="{1FB087BD-495D-4058-B89A-9E084AB869BD}" type="parTrans" cxnId="{700B3CDC-5A9C-4656-8F76-859343153895}">
      <dgm:prSet/>
      <dgm:spPr/>
      <dgm:t>
        <a:bodyPr/>
        <a:lstStyle/>
        <a:p>
          <a:endParaRPr lang="en-US"/>
        </a:p>
      </dgm:t>
    </dgm:pt>
    <dgm:pt modelId="{F0B2E349-73A4-4892-A064-1CE7AEDDDA5E}" type="sibTrans" cxnId="{700B3CDC-5A9C-4656-8F76-859343153895}">
      <dgm:prSet/>
      <dgm:spPr/>
      <dgm:t>
        <a:bodyPr/>
        <a:lstStyle/>
        <a:p>
          <a:endParaRPr lang="en-US"/>
        </a:p>
      </dgm:t>
    </dgm:pt>
    <dgm:pt modelId="{599A2231-D1BF-40E5-9B94-618DB7351971}">
      <dgm:prSet/>
      <dgm:spPr/>
      <dgm:t>
        <a:bodyPr/>
        <a:lstStyle/>
        <a:p>
          <a:pPr>
            <a:defRPr cap="all"/>
          </a:pPr>
          <a:r>
            <a:rPr lang="en-US"/>
            <a:t>Use CCNA exam dumps to get useful structure insights like </a:t>
          </a:r>
          <a:r>
            <a:rPr lang="en-US">
              <a:hlinkClick xmlns:r="http://schemas.openxmlformats.org/officeDocument/2006/relationships" r:id="rId1"/>
            </a:rPr>
            <a:t>9tut.com</a:t>
          </a:r>
          <a:endParaRPr lang="en-US"/>
        </a:p>
      </dgm:t>
    </dgm:pt>
    <dgm:pt modelId="{71802D9B-BD77-4999-9A9D-CCB349795261}" type="parTrans" cxnId="{D4815897-CB17-43EF-97C8-0533012ECD3C}">
      <dgm:prSet/>
      <dgm:spPr/>
      <dgm:t>
        <a:bodyPr/>
        <a:lstStyle/>
        <a:p>
          <a:endParaRPr lang="en-US"/>
        </a:p>
      </dgm:t>
    </dgm:pt>
    <dgm:pt modelId="{760B3A61-FA8B-4BC4-A7E3-9F56247F55AE}" type="sibTrans" cxnId="{D4815897-CB17-43EF-97C8-0533012ECD3C}">
      <dgm:prSet/>
      <dgm:spPr/>
      <dgm:t>
        <a:bodyPr/>
        <a:lstStyle/>
        <a:p>
          <a:endParaRPr lang="en-US"/>
        </a:p>
      </dgm:t>
    </dgm:pt>
    <dgm:pt modelId="{B58A0877-B72A-4DDE-88C0-0C0D190FFE9D}" type="pres">
      <dgm:prSet presAssocID="{5F0D612C-8CA0-4F63-90DE-5AFD8FD820EC}" presName="root" presStyleCnt="0">
        <dgm:presLayoutVars>
          <dgm:dir/>
          <dgm:resizeHandles val="exact"/>
        </dgm:presLayoutVars>
      </dgm:prSet>
      <dgm:spPr/>
    </dgm:pt>
    <dgm:pt modelId="{F6FCF2F9-22F2-40A4-B249-72F1D2B256FA}" type="pres">
      <dgm:prSet presAssocID="{43ACCDC0-9F88-41D1-9502-584DBDBF4E3B}" presName="compNode" presStyleCnt="0"/>
      <dgm:spPr/>
    </dgm:pt>
    <dgm:pt modelId="{DE988E90-4EFD-4163-9D32-7DE9F46E4D40}" type="pres">
      <dgm:prSet presAssocID="{43ACCDC0-9F88-41D1-9502-584DBDBF4E3B}" presName="iconBgRect" presStyleLbl="bgShp" presStyleIdx="0" presStyleCnt="3"/>
      <dgm:spPr/>
    </dgm:pt>
    <dgm:pt modelId="{7EA9E659-A079-41EE-B13E-1613C6889355}" type="pres">
      <dgm:prSet presAssocID="{43ACCDC0-9F88-41D1-9502-584DBDBF4E3B}" presName="iconRect" presStyleLbl="node1" presStyleIdx="0" presStyleCnt="3"/>
      <dgm:spPr>
        <a:blipFill>
          <a:blip xmlns:r="http://schemas.openxmlformats.org/officeDocument/2006/relationships"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a:blipFill>
        <a:ln>
          <a:noFill/>
        </a:ln>
      </dgm:spPr>
      <dgm:extLst>
        <a:ext uri="{E40237B7-FDA0-4F09-8148-C483321AD2D9}">
          <dgm14:cNvPr xmlns:dgm14="http://schemas.microsoft.com/office/drawing/2010/diagram" id="0" name="" descr="Books"/>
        </a:ext>
      </dgm:extLst>
    </dgm:pt>
    <dgm:pt modelId="{A8286AC6-80D6-49C6-B0C2-BF3CA5C2E3BA}" type="pres">
      <dgm:prSet presAssocID="{43ACCDC0-9F88-41D1-9502-584DBDBF4E3B}" presName="spaceRect" presStyleCnt="0"/>
      <dgm:spPr/>
    </dgm:pt>
    <dgm:pt modelId="{9F02A145-965B-422E-9445-3B46CE469CEA}" type="pres">
      <dgm:prSet presAssocID="{43ACCDC0-9F88-41D1-9502-584DBDBF4E3B}" presName="textRect" presStyleLbl="revTx" presStyleIdx="0" presStyleCnt="3">
        <dgm:presLayoutVars>
          <dgm:chMax val="1"/>
          <dgm:chPref val="1"/>
        </dgm:presLayoutVars>
      </dgm:prSet>
      <dgm:spPr/>
    </dgm:pt>
    <dgm:pt modelId="{461BA43E-8907-4D55-BA52-8BFD30ACE929}" type="pres">
      <dgm:prSet presAssocID="{14434F9C-2FD3-48A1-AFB9-9DF452D1EB12}" presName="sibTrans" presStyleCnt="0"/>
      <dgm:spPr/>
    </dgm:pt>
    <dgm:pt modelId="{8701C63F-2BC9-457F-B089-E27C5AF753D7}" type="pres">
      <dgm:prSet presAssocID="{9A19BFC3-057A-4CF2-9CF6-DA5EBA808774}" presName="compNode" presStyleCnt="0"/>
      <dgm:spPr/>
    </dgm:pt>
    <dgm:pt modelId="{B56F7440-8603-400A-875A-BCA704193F89}" type="pres">
      <dgm:prSet presAssocID="{9A19BFC3-057A-4CF2-9CF6-DA5EBA808774}" presName="iconBgRect" presStyleLbl="bgShp" presStyleIdx="1" presStyleCnt="3"/>
      <dgm:spPr/>
    </dgm:pt>
    <dgm:pt modelId="{103056AB-A6F0-4C31-97C2-00B28897680B}" type="pres">
      <dgm:prSet presAssocID="{9A19BFC3-057A-4CF2-9CF6-DA5EBA808774}" presName="iconRect" presStyleLbl="node1" presStyleIdx="1" presStyleCnt="3"/>
      <dgm:spPr>
        <a:blipFill>
          <a:blip xmlns:r="http://schemas.openxmlformats.org/officeDocument/2006/relationships"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a:blipFill>
        <a:ln>
          <a:noFill/>
        </a:ln>
      </dgm:spPr>
      <dgm:extLst>
        <a:ext uri="{E40237B7-FDA0-4F09-8148-C483321AD2D9}">
          <dgm14:cNvPr xmlns:dgm14="http://schemas.microsoft.com/office/drawing/2010/diagram" id="0" name="" descr="Projector screen"/>
        </a:ext>
      </dgm:extLst>
    </dgm:pt>
    <dgm:pt modelId="{BA8B8904-7346-49FF-ACFB-4F40C3660AC9}" type="pres">
      <dgm:prSet presAssocID="{9A19BFC3-057A-4CF2-9CF6-DA5EBA808774}" presName="spaceRect" presStyleCnt="0"/>
      <dgm:spPr/>
    </dgm:pt>
    <dgm:pt modelId="{41FE8706-BFA7-4A62-A527-267BB4814020}" type="pres">
      <dgm:prSet presAssocID="{9A19BFC3-057A-4CF2-9CF6-DA5EBA808774}" presName="textRect" presStyleLbl="revTx" presStyleIdx="1" presStyleCnt="3">
        <dgm:presLayoutVars>
          <dgm:chMax val="1"/>
          <dgm:chPref val="1"/>
        </dgm:presLayoutVars>
      </dgm:prSet>
      <dgm:spPr/>
    </dgm:pt>
    <dgm:pt modelId="{A4C86AA6-8018-4905-9131-AD617D1282D1}" type="pres">
      <dgm:prSet presAssocID="{F0B2E349-73A4-4892-A064-1CE7AEDDDA5E}" presName="sibTrans" presStyleCnt="0"/>
      <dgm:spPr/>
    </dgm:pt>
    <dgm:pt modelId="{FBD83DEE-FBBE-4212-B8DD-C19F9CEAB916}" type="pres">
      <dgm:prSet presAssocID="{599A2231-D1BF-40E5-9B94-618DB7351971}" presName="compNode" presStyleCnt="0"/>
      <dgm:spPr/>
    </dgm:pt>
    <dgm:pt modelId="{80AD0F41-FBFC-43A3-BA61-B86688370C76}" type="pres">
      <dgm:prSet presAssocID="{599A2231-D1BF-40E5-9B94-618DB7351971}" presName="iconBgRect" presStyleLbl="bgShp" presStyleIdx="2" presStyleCnt="3"/>
      <dgm:spPr/>
    </dgm:pt>
    <dgm:pt modelId="{B089229D-DFBA-4F92-9B2E-9EC23489BA31}" type="pres">
      <dgm:prSet presAssocID="{599A2231-D1BF-40E5-9B94-618DB7351971}" presName="iconRect" presStyleLbl="node1" presStyleIdx="2" presStyleCnt="3"/>
      <dgm:spPr>
        <a:blipFill>
          <a:blip xmlns:r="http://schemas.openxmlformats.org/officeDocument/2006/relationships"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a:blipFill>
        <a:ln>
          <a:noFill/>
        </a:ln>
      </dgm:spPr>
      <dgm:extLst>
        <a:ext uri="{E40237B7-FDA0-4F09-8148-C483321AD2D9}">
          <dgm14:cNvPr xmlns:dgm14="http://schemas.microsoft.com/office/drawing/2010/diagram" id="0" name="" descr="Magnifying glass"/>
        </a:ext>
      </dgm:extLst>
    </dgm:pt>
    <dgm:pt modelId="{127B8DF8-BFAD-4C46-AB32-EB4AD5A8A550}" type="pres">
      <dgm:prSet presAssocID="{599A2231-D1BF-40E5-9B94-618DB7351971}" presName="spaceRect" presStyleCnt="0"/>
      <dgm:spPr/>
    </dgm:pt>
    <dgm:pt modelId="{B04F6673-37BF-458C-A876-32BA98592965}" type="pres">
      <dgm:prSet presAssocID="{599A2231-D1BF-40E5-9B94-618DB7351971}" presName="textRect" presStyleLbl="revTx" presStyleIdx="2" presStyleCnt="3">
        <dgm:presLayoutVars>
          <dgm:chMax val="1"/>
          <dgm:chPref val="1"/>
        </dgm:presLayoutVars>
      </dgm:prSet>
      <dgm:spPr/>
    </dgm:pt>
  </dgm:ptLst>
  <dgm:cxnLst>
    <dgm:cxn modelId="{C332AC2B-611F-43DF-B8C6-BB1C2E49226B}" type="presOf" srcId="{599A2231-D1BF-40E5-9B94-618DB7351971}" destId="{B04F6673-37BF-458C-A876-32BA98592965}" srcOrd="0" destOrd="0" presId="urn:microsoft.com/office/officeart/2018/5/layout/IconCircleLabelList"/>
    <dgm:cxn modelId="{5071F451-E22E-47B7-BFCB-9A85167C7E47}" type="presOf" srcId="{9A19BFC3-057A-4CF2-9CF6-DA5EBA808774}" destId="{41FE8706-BFA7-4A62-A527-267BB4814020}" srcOrd="0" destOrd="0" presId="urn:microsoft.com/office/officeart/2018/5/layout/IconCircleLabelList"/>
    <dgm:cxn modelId="{1488265C-2BB1-4ADC-91D8-F09FAA355A49}" type="presOf" srcId="{43ACCDC0-9F88-41D1-9502-584DBDBF4E3B}" destId="{9F02A145-965B-422E-9445-3B46CE469CEA}" srcOrd="0" destOrd="0" presId="urn:microsoft.com/office/officeart/2018/5/layout/IconCircleLabelList"/>
    <dgm:cxn modelId="{D4815897-CB17-43EF-97C8-0533012ECD3C}" srcId="{5F0D612C-8CA0-4F63-90DE-5AFD8FD820EC}" destId="{599A2231-D1BF-40E5-9B94-618DB7351971}" srcOrd="2" destOrd="0" parTransId="{71802D9B-BD77-4999-9A9D-CCB349795261}" sibTransId="{760B3A61-FA8B-4BC4-A7E3-9F56247F55AE}"/>
    <dgm:cxn modelId="{BBD479C4-FAA8-437D-8CEA-C603BAF69128}" srcId="{5F0D612C-8CA0-4F63-90DE-5AFD8FD820EC}" destId="{43ACCDC0-9F88-41D1-9502-584DBDBF4E3B}" srcOrd="0" destOrd="0" parTransId="{42AA52A8-D4EE-4DF6-B164-723EF08CD612}" sibTransId="{14434F9C-2FD3-48A1-AFB9-9DF452D1EB12}"/>
    <dgm:cxn modelId="{77EC9FC5-BB7C-46EE-B2ED-3E047B5A9F08}" type="presOf" srcId="{5F0D612C-8CA0-4F63-90DE-5AFD8FD820EC}" destId="{B58A0877-B72A-4DDE-88C0-0C0D190FFE9D}" srcOrd="0" destOrd="0" presId="urn:microsoft.com/office/officeart/2018/5/layout/IconCircleLabelList"/>
    <dgm:cxn modelId="{700B3CDC-5A9C-4656-8F76-859343153895}" srcId="{5F0D612C-8CA0-4F63-90DE-5AFD8FD820EC}" destId="{9A19BFC3-057A-4CF2-9CF6-DA5EBA808774}" srcOrd="1" destOrd="0" parTransId="{1FB087BD-495D-4058-B89A-9E084AB869BD}" sibTransId="{F0B2E349-73A4-4892-A064-1CE7AEDDDA5E}"/>
    <dgm:cxn modelId="{7B7A9441-7000-4BAD-A757-5CCAF890B43F}" type="presParOf" srcId="{B58A0877-B72A-4DDE-88C0-0C0D190FFE9D}" destId="{F6FCF2F9-22F2-40A4-B249-72F1D2B256FA}" srcOrd="0" destOrd="0" presId="urn:microsoft.com/office/officeart/2018/5/layout/IconCircleLabelList"/>
    <dgm:cxn modelId="{302ECFF1-361B-426F-9927-E970D5FF683C}" type="presParOf" srcId="{F6FCF2F9-22F2-40A4-B249-72F1D2B256FA}" destId="{DE988E90-4EFD-4163-9D32-7DE9F46E4D40}" srcOrd="0" destOrd="0" presId="urn:microsoft.com/office/officeart/2018/5/layout/IconCircleLabelList"/>
    <dgm:cxn modelId="{FDB7397B-7884-4A0F-A823-AF48BAFC9DA1}" type="presParOf" srcId="{F6FCF2F9-22F2-40A4-B249-72F1D2B256FA}" destId="{7EA9E659-A079-41EE-B13E-1613C6889355}" srcOrd="1" destOrd="0" presId="urn:microsoft.com/office/officeart/2018/5/layout/IconCircleLabelList"/>
    <dgm:cxn modelId="{BCD96366-FB7F-4205-B23E-F8794B7A196D}" type="presParOf" srcId="{F6FCF2F9-22F2-40A4-B249-72F1D2B256FA}" destId="{A8286AC6-80D6-49C6-B0C2-BF3CA5C2E3BA}" srcOrd="2" destOrd="0" presId="urn:microsoft.com/office/officeart/2018/5/layout/IconCircleLabelList"/>
    <dgm:cxn modelId="{519A89BB-9C17-4AA8-9CD2-232B964B09EC}" type="presParOf" srcId="{F6FCF2F9-22F2-40A4-B249-72F1D2B256FA}" destId="{9F02A145-965B-422E-9445-3B46CE469CEA}" srcOrd="3" destOrd="0" presId="urn:microsoft.com/office/officeart/2018/5/layout/IconCircleLabelList"/>
    <dgm:cxn modelId="{1D140A17-7970-449D-8DCB-7A2D9EE822B5}" type="presParOf" srcId="{B58A0877-B72A-4DDE-88C0-0C0D190FFE9D}" destId="{461BA43E-8907-4D55-BA52-8BFD30ACE929}" srcOrd="1" destOrd="0" presId="urn:microsoft.com/office/officeart/2018/5/layout/IconCircleLabelList"/>
    <dgm:cxn modelId="{F2A3F34D-74F2-4A46-94E1-7B6D82D945FB}" type="presParOf" srcId="{B58A0877-B72A-4DDE-88C0-0C0D190FFE9D}" destId="{8701C63F-2BC9-457F-B089-E27C5AF753D7}" srcOrd="2" destOrd="0" presId="urn:microsoft.com/office/officeart/2018/5/layout/IconCircleLabelList"/>
    <dgm:cxn modelId="{887F9C84-FA3E-495D-9D04-7E1922C8F568}" type="presParOf" srcId="{8701C63F-2BC9-457F-B089-E27C5AF753D7}" destId="{B56F7440-8603-400A-875A-BCA704193F89}" srcOrd="0" destOrd="0" presId="urn:microsoft.com/office/officeart/2018/5/layout/IconCircleLabelList"/>
    <dgm:cxn modelId="{277851F1-41FE-421E-BCB7-71AC559CE0D9}" type="presParOf" srcId="{8701C63F-2BC9-457F-B089-E27C5AF753D7}" destId="{103056AB-A6F0-4C31-97C2-00B28897680B}" srcOrd="1" destOrd="0" presId="urn:microsoft.com/office/officeart/2018/5/layout/IconCircleLabelList"/>
    <dgm:cxn modelId="{AD015CD4-EAA9-4B7B-9EFE-DCD58788647D}" type="presParOf" srcId="{8701C63F-2BC9-457F-B089-E27C5AF753D7}" destId="{BA8B8904-7346-49FF-ACFB-4F40C3660AC9}" srcOrd="2" destOrd="0" presId="urn:microsoft.com/office/officeart/2018/5/layout/IconCircleLabelList"/>
    <dgm:cxn modelId="{BB747095-1AF3-4A3C-AA15-208B6D19B5D8}" type="presParOf" srcId="{8701C63F-2BC9-457F-B089-E27C5AF753D7}" destId="{41FE8706-BFA7-4A62-A527-267BB4814020}" srcOrd="3" destOrd="0" presId="urn:microsoft.com/office/officeart/2018/5/layout/IconCircleLabelList"/>
    <dgm:cxn modelId="{2E37F418-C229-445E-A091-E36B99737195}" type="presParOf" srcId="{B58A0877-B72A-4DDE-88C0-0C0D190FFE9D}" destId="{A4C86AA6-8018-4905-9131-AD617D1282D1}" srcOrd="3" destOrd="0" presId="urn:microsoft.com/office/officeart/2018/5/layout/IconCircleLabelList"/>
    <dgm:cxn modelId="{263E85E8-5AD9-4875-9EDF-F3D061F4B3A8}" type="presParOf" srcId="{B58A0877-B72A-4DDE-88C0-0C0D190FFE9D}" destId="{FBD83DEE-FBBE-4212-B8DD-C19F9CEAB916}" srcOrd="4" destOrd="0" presId="urn:microsoft.com/office/officeart/2018/5/layout/IconCircleLabelList"/>
    <dgm:cxn modelId="{18CE7519-5BF2-4662-80FA-1246776CBB7F}" type="presParOf" srcId="{FBD83DEE-FBBE-4212-B8DD-C19F9CEAB916}" destId="{80AD0F41-FBFC-43A3-BA61-B86688370C76}" srcOrd="0" destOrd="0" presId="urn:microsoft.com/office/officeart/2018/5/layout/IconCircleLabelList"/>
    <dgm:cxn modelId="{44FD7546-D8A8-4FEC-9EA8-CF2EEEF20A98}" type="presParOf" srcId="{FBD83DEE-FBBE-4212-B8DD-C19F9CEAB916}" destId="{B089229D-DFBA-4F92-9B2E-9EC23489BA31}" srcOrd="1" destOrd="0" presId="urn:microsoft.com/office/officeart/2018/5/layout/IconCircleLabelList"/>
    <dgm:cxn modelId="{993D3F16-A62C-47F8-8109-57341AA7BCC5}" type="presParOf" srcId="{FBD83DEE-FBBE-4212-B8DD-C19F9CEAB916}" destId="{127B8DF8-BFAD-4C46-AB32-EB4AD5A8A550}" srcOrd="2" destOrd="0" presId="urn:microsoft.com/office/officeart/2018/5/layout/IconCircleLabelList"/>
    <dgm:cxn modelId="{1CB7B992-8F1B-4445-9CD0-D070E802CA31}" type="presParOf" srcId="{FBD83DEE-FBBE-4212-B8DD-C19F9CEAB916}" destId="{B04F6673-37BF-458C-A876-32BA98592965}" srcOrd="3" destOrd="0" presId="urn:microsoft.com/office/officeart/2018/5/layout/IconCircleLabelLis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988E90-4EFD-4163-9D32-7DE9F46E4D40}">
      <dsp:nvSpPr>
        <dsp:cNvPr id="0" name=""/>
        <dsp:cNvSpPr/>
      </dsp:nvSpPr>
      <dsp:spPr>
        <a:xfrm>
          <a:off x="718664"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7EA9E659-A079-41EE-B13E-1613C6889355}">
      <dsp:nvSpPr>
        <dsp:cNvPr id="0" name=""/>
        <dsp:cNvSpPr/>
      </dsp:nvSpPr>
      <dsp:spPr>
        <a:xfrm>
          <a:off x="1135476" y="870715"/>
          <a:ext cx="1122187" cy="112218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9F02A145-965B-422E-9445-3B46CE469CEA}">
      <dsp:nvSpPr>
        <dsp:cNvPr id="0" name=""/>
        <dsp:cNvSpPr/>
      </dsp:nvSpPr>
      <dsp:spPr>
        <a:xfrm>
          <a:off x="93445"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Read a CCNA Certification Study Guide</a:t>
          </a:r>
        </a:p>
      </dsp:txBody>
      <dsp:txXfrm>
        <a:off x="93445" y="3018902"/>
        <a:ext cx="3206250" cy="720000"/>
      </dsp:txXfrm>
    </dsp:sp>
    <dsp:sp modelId="{B56F7440-8603-400A-875A-BCA704193F89}">
      <dsp:nvSpPr>
        <dsp:cNvPr id="0" name=""/>
        <dsp:cNvSpPr/>
      </dsp:nvSpPr>
      <dsp:spPr>
        <a:xfrm>
          <a:off x="4486008"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03056AB-A6F0-4C31-97C2-00B28897680B}">
      <dsp:nvSpPr>
        <dsp:cNvPr id="0" name=""/>
        <dsp:cNvSpPr/>
      </dsp:nvSpPr>
      <dsp:spPr>
        <a:xfrm>
          <a:off x="4902820" y="870715"/>
          <a:ext cx="1122187" cy="112218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41FE8706-BFA7-4A62-A527-267BB4814020}">
      <dsp:nvSpPr>
        <dsp:cNvPr id="0" name=""/>
        <dsp:cNvSpPr/>
      </dsp:nvSpPr>
      <dsp:spPr>
        <a:xfrm>
          <a:off x="3860789"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Watch Tutorials</a:t>
          </a:r>
        </a:p>
      </dsp:txBody>
      <dsp:txXfrm>
        <a:off x="3860789" y="3018902"/>
        <a:ext cx="3206250" cy="720000"/>
      </dsp:txXfrm>
    </dsp:sp>
    <dsp:sp modelId="{80AD0F41-FBFC-43A3-BA61-B86688370C76}">
      <dsp:nvSpPr>
        <dsp:cNvPr id="0" name=""/>
        <dsp:cNvSpPr/>
      </dsp:nvSpPr>
      <dsp:spPr>
        <a:xfrm>
          <a:off x="8253352" y="453902"/>
          <a:ext cx="1955812" cy="1955812"/>
        </a:xfrm>
        <a:prstGeom prst="ellipse">
          <a:avLst/>
        </a:prstGeom>
        <a:solidFill>
          <a:schemeClr val="bg1">
            <a:lumMod val="95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B089229D-DFBA-4F92-9B2E-9EC23489BA31}">
      <dsp:nvSpPr>
        <dsp:cNvPr id="0" name=""/>
        <dsp:cNvSpPr/>
      </dsp:nvSpPr>
      <dsp:spPr>
        <a:xfrm>
          <a:off x="8670164" y="870715"/>
          <a:ext cx="1122187" cy="112218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12700" cap="flat" cmpd="sng" algn="ctr">
          <a:noFill/>
          <a:prstDash val="solid"/>
          <a:miter lim="800000"/>
        </a:ln>
        <a:effectLst/>
      </dsp:spPr>
      <dsp:style>
        <a:lnRef idx="2">
          <a:scrgbClr r="0" g="0" b="0"/>
        </a:lnRef>
        <a:fillRef idx="1">
          <a:scrgbClr r="0" g="0" b="0"/>
        </a:fillRef>
        <a:effectRef idx="0">
          <a:scrgbClr r="0" g="0" b="0"/>
        </a:effectRef>
        <a:fontRef idx="minor">
          <a:schemeClr val="lt1"/>
        </a:fontRef>
      </dsp:style>
    </dsp:sp>
    <dsp:sp modelId="{B04F6673-37BF-458C-A876-32BA98592965}">
      <dsp:nvSpPr>
        <dsp:cNvPr id="0" name=""/>
        <dsp:cNvSpPr/>
      </dsp:nvSpPr>
      <dsp:spPr>
        <a:xfrm>
          <a:off x="7628133" y="3018902"/>
          <a:ext cx="3206250" cy="72000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90000"/>
            </a:lnSpc>
            <a:spcBef>
              <a:spcPct val="0"/>
            </a:spcBef>
            <a:spcAft>
              <a:spcPct val="35000"/>
            </a:spcAft>
            <a:buNone/>
            <a:defRPr cap="all"/>
          </a:pPr>
          <a:r>
            <a:rPr lang="en-US" sz="1700" kern="1200"/>
            <a:t>Use CCNA exam dumps to get useful structure insights like </a:t>
          </a:r>
          <a:r>
            <a:rPr lang="en-US" sz="1700" kern="1200">
              <a:hlinkClick xmlns:r="http://schemas.openxmlformats.org/officeDocument/2006/relationships" r:id="rId7"/>
            </a:rPr>
            <a:t>9tut.com</a:t>
          </a:r>
          <a:endParaRPr lang="en-US" sz="1700" kern="1200"/>
        </a:p>
      </dsp:txBody>
      <dsp:txXfrm>
        <a:off x="7628133" y="3018902"/>
        <a:ext cx="3206250" cy="720000"/>
      </dsp:txXfrm>
    </dsp:sp>
  </dsp:spTree>
</dsp:drawing>
</file>

<file path=ppt/diagrams/layout1.xml><?xml version="1.0" encoding="utf-8"?>
<dgm:layoutDef xmlns:dgm="http://schemas.openxmlformats.org/drawingml/2006/diagram" xmlns:a="http://schemas.openxmlformats.org/drawingml/2006/main" uniqueId="urn:microsoft.com/office/officeart/2018/5/layout/IconCircleLabelList">
  <dgm:title val="Icon Circle Label List"/>
  <dgm:desc val="Use to show non-sequential or grouped chunks of information accompanied by a related visuals. Works best with icons or small pictures with short text ca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snake">
          <dgm:param type="grDir" val="tL"/>
          <dgm:param type="flowDir" val="row"/>
          <dgm:param type="contDir" val="sameDir"/>
          <dgm:param type="off" val="ctr"/>
          <dgm:param type="vertAlign" val="mid"/>
          <dgm:param type="horzAlign" val="ctr"/>
        </dgm:alg>
      </dgm:if>
      <dgm:else name="Name2">
        <dgm:alg type="snake">
          <dgm:param type="grDir" val="tR"/>
          <dgm:param type="flowDir" val="row"/>
          <dgm:param type="contDir" val="sameDir"/>
          <dgm:param type="off" val="ctr"/>
          <dgm:param type="vertAlign" val="mid"/>
          <dgm:param type="horzAlign" val="ctr"/>
        </dgm:alg>
      </dgm:else>
    </dgm:choose>
    <dgm:shape xmlns:r="http://schemas.openxmlformats.org/officeDocument/2006/relationships" r:blip="">
      <dgm:adjLst/>
    </dgm:shape>
    <dgm:presOf/>
    <dgm:choose name="Name3">
      <dgm:if name="Name4" axis="ch" ptType="node" func="cnt" op="lte" val="2">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4"/>
          <dgm:constr type="h" for="des" forName="compNode" op="equ"/>
          <dgm:constr type="h" for="des" forName="textRect" op="equ"/>
        </dgm:constrLst>
      </dgm:if>
      <dgm:if name="Name5" axis="ch" ptType="node" func="cnt" op="lte" val="3">
        <dgm:constrLst>
          <dgm:constr type="h" for="ch" forName="compNode" refType="h" fact="0.4"/>
          <dgm:constr type="w" for="ch" forName="compNode" val="100"/>
          <dgm:constr type="w" for="ch" forName="sibTrans" refType="w" refFor="ch" refForName="compNode" fact="0.175"/>
          <dgm:constr type="sp" refType="w" refFor="ch" refForName="compNode" op="equ" fact="0.25"/>
          <dgm:constr type="primFontSz" for="des" ptType="node" op="equ" val="40"/>
          <dgm:constr type="h" for="des" forName="compNode" op="equ"/>
          <dgm:constr type="h" for="des" forName="textRect" op="equ"/>
        </dgm:constrLst>
      </dgm:if>
      <dgm:if name="Name6" axis="ch" ptType="node" func="cnt" op="lte" val="4">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32"/>
          <dgm:constr type="h" for="des" forName="compNode" op="equ"/>
          <dgm:constr type="h" for="des" forName="textRect" op="equ"/>
        </dgm:constrLst>
      </dgm:if>
      <dgm:else name="Name7">
        <dgm:constrLst>
          <dgm:constr type="h" for="ch" forName="compNode" refType="h" fact="0.4"/>
          <dgm:constr type="w" for="ch" forName="compNode" refType="w"/>
          <dgm:constr type="w" for="ch" forName="sibTrans" refType="w" refFor="ch" refForName="compNode" fact="0.175"/>
          <dgm:constr type="sp" refType="w" refFor="ch" refForName="compNode" op="equ" fact="0.25"/>
          <dgm:constr type="primFontSz" for="des" ptType="node" op="equ" val="24"/>
          <dgm:constr type="h" for="des" forName="compNode" op="equ"/>
          <dgm:constr type="h" for="des" forName="textRect" op="equ"/>
        </dgm:constrLst>
      </dgm:else>
    </dgm:choose>
    <dgm:ruleLst>
      <dgm:rule type="w" for="ch" forName="compNode" val="50" fact="NaN" max="NaN"/>
    </dgm:ruleLst>
    <dgm:forEach name="Name8" axis="ch" ptType="node">
      <dgm:layoutNode name="compNode">
        <dgm:alg type="composite"/>
        <dgm:shape xmlns:r="http://schemas.openxmlformats.org/officeDocument/2006/relationships" r:blip="">
          <dgm:adjLst/>
        </dgm:shape>
        <dgm:presOf axis="self"/>
        <dgm:constrLst>
          <dgm:constr type="w" for="ch" forName="iconBgRect" refType="w" fact="0.61"/>
          <dgm:constr type="h" for="ch" forName="iconBgRect" refType="w" refFor="ch" refForName="iconBgRect"/>
          <dgm:constr type="t" for="ch" forName="iconBgRect"/>
          <dgm:constr type="ctrX" for="ch" forName="iconBgRect" refType="w" fact="0.5"/>
          <dgm:constr type="w" for="ch" forName="iconRect" refType="w" fact="0.35"/>
          <dgm:constr type="h" for="ch" forName="iconRect" refType="w" refFor="ch" refForName="iconRect"/>
          <dgm:constr type="ctrX" for="ch" forName="iconRect" refType="ctrX" refFor="ch" refForName="iconBgRect"/>
          <dgm:constr type="ctrY" for="ch" forName="iconRect" refType="ctrY" refFor="ch" refForName="iconBgRect"/>
          <dgm:constr type="h" for="ch" forName="spaceRect" refType="w" fact="0.19"/>
          <dgm:constr type="w" for="ch" forName="spaceRect" refType="w"/>
          <dgm:constr type="l" for="ch" forName="spaceRect"/>
          <dgm:constr type="t" for="ch" forName="spaceRect" refType="b" refFor="ch" refForName="iconBgRect"/>
          <dgm:constr type="h" for="ch" forName="textRect" val="20"/>
          <dgm:constr type="w" for="ch" forName="textRect" refType="w"/>
          <dgm:constr type="l" for="ch" forName="textRect"/>
          <dgm:constr type="t" for="ch" forName="textRect" refType="b" refFor="ch" refForName="spaceRect"/>
        </dgm:constrLst>
        <dgm:ruleLst>
          <dgm:rule type="h" val="INF" fact="NaN" max="NaN"/>
        </dgm:ruleLst>
        <dgm:layoutNode name="iconBgRect" styleLbl="bgShp">
          <dgm:alg type="sp"/>
          <dgm:shape xmlns:r="http://schemas.openxmlformats.org/officeDocument/2006/relationships" type="ellipse" r:blip="">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textRect" styleLbl="revTx">
          <dgm:varLst>
            <dgm:chMax val="1"/>
            <dgm:chPref val="1"/>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1" fact="NaN" max="NaN"/>
            <dgm:rule type="h" val="INF" fact="NaN" max="NaN"/>
          </dgm:ruleLst>
        </dgm:layoutNode>
      </dgm:layoutNode>
      <dgm:forEach name="Name9"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cap="all"/>
        </a:lvl1pPr>
      </dgm1612:lstStyle>
    </a:ext>
  </dgm:extLst>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A56E965-101B-174D-A64B-6E420F1EFD28}" type="datetimeFigureOut">
              <a:rPr lang="en-US" smtClean="0"/>
              <a:t>8/28/23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0BC8705-9D94-F046-9A88-3E65C3D722C9}" type="slidenum">
              <a:rPr lang="en-US" smtClean="0"/>
              <a:t>‹#›</a:t>
            </a:fld>
            <a:endParaRPr lang="en-US"/>
          </a:p>
        </p:txBody>
      </p:sp>
    </p:spTree>
    <p:extLst>
      <p:ext uri="{BB962C8B-B14F-4D97-AF65-F5344CB8AC3E}">
        <p14:creationId xmlns:p14="http://schemas.microsoft.com/office/powerpoint/2010/main" val="121706011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2</a:t>
            </a:fld>
            <a:endParaRPr lang="en-US" dirty="0"/>
          </a:p>
        </p:txBody>
      </p:sp>
    </p:spTree>
    <p:extLst>
      <p:ext uri="{BB962C8B-B14F-4D97-AF65-F5344CB8AC3E}">
        <p14:creationId xmlns:p14="http://schemas.microsoft.com/office/powerpoint/2010/main" val="4090346280"/>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11</a:t>
            </a:fld>
            <a:endParaRPr lang="en-US" dirty="0"/>
          </a:p>
        </p:txBody>
      </p:sp>
    </p:spTree>
    <p:extLst>
      <p:ext uri="{BB962C8B-B14F-4D97-AF65-F5344CB8AC3E}">
        <p14:creationId xmlns:p14="http://schemas.microsoft.com/office/powerpoint/2010/main" val="4711594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12</a:t>
            </a:fld>
            <a:endParaRPr lang="en-US" dirty="0"/>
          </a:p>
        </p:txBody>
      </p:sp>
    </p:spTree>
    <p:extLst>
      <p:ext uri="{BB962C8B-B14F-4D97-AF65-F5344CB8AC3E}">
        <p14:creationId xmlns:p14="http://schemas.microsoft.com/office/powerpoint/2010/main" val="193059201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13</a:t>
            </a:fld>
            <a:endParaRPr lang="en-US" dirty="0"/>
          </a:p>
        </p:txBody>
      </p:sp>
    </p:spTree>
    <p:extLst>
      <p:ext uri="{BB962C8B-B14F-4D97-AF65-F5344CB8AC3E}">
        <p14:creationId xmlns:p14="http://schemas.microsoft.com/office/powerpoint/2010/main" val="172796103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14</a:t>
            </a:fld>
            <a:endParaRPr lang="en-US" dirty="0"/>
          </a:p>
        </p:txBody>
      </p:sp>
    </p:spTree>
    <p:extLst>
      <p:ext uri="{BB962C8B-B14F-4D97-AF65-F5344CB8AC3E}">
        <p14:creationId xmlns:p14="http://schemas.microsoft.com/office/powerpoint/2010/main" val="245347139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15</a:t>
            </a:fld>
            <a:endParaRPr lang="en-US" dirty="0"/>
          </a:p>
        </p:txBody>
      </p:sp>
    </p:spTree>
    <p:extLst>
      <p:ext uri="{BB962C8B-B14F-4D97-AF65-F5344CB8AC3E}">
        <p14:creationId xmlns:p14="http://schemas.microsoft.com/office/powerpoint/2010/main" val="3404131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5641018C-6CAF-B84E-B92C-ECB119457FBA}" type="slidenum">
              <a:rPr lang="en-US" smtClean="0"/>
              <a:t>16</a:t>
            </a:fld>
            <a:endParaRPr lang="en-US" dirty="0"/>
          </a:p>
        </p:txBody>
      </p:sp>
    </p:spTree>
    <p:extLst>
      <p:ext uri="{BB962C8B-B14F-4D97-AF65-F5344CB8AC3E}">
        <p14:creationId xmlns:p14="http://schemas.microsoft.com/office/powerpoint/2010/main" val="36324857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17</a:t>
            </a:fld>
            <a:endParaRPr lang="en-US" dirty="0"/>
          </a:p>
        </p:txBody>
      </p:sp>
    </p:spTree>
    <p:extLst>
      <p:ext uri="{BB962C8B-B14F-4D97-AF65-F5344CB8AC3E}">
        <p14:creationId xmlns:p14="http://schemas.microsoft.com/office/powerpoint/2010/main" val="329664850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18</a:t>
            </a:fld>
            <a:endParaRPr lang="en-US" dirty="0"/>
          </a:p>
        </p:txBody>
      </p:sp>
    </p:spTree>
    <p:extLst>
      <p:ext uri="{BB962C8B-B14F-4D97-AF65-F5344CB8AC3E}">
        <p14:creationId xmlns:p14="http://schemas.microsoft.com/office/powerpoint/2010/main" val="151553389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19</a:t>
            </a:fld>
            <a:endParaRPr lang="en-US" dirty="0"/>
          </a:p>
        </p:txBody>
      </p:sp>
    </p:spTree>
    <p:extLst>
      <p:ext uri="{BB962C8B-B14F-4D97-AF65-F5344CB8AC3E}">
        <p14:creationId xmlns:p14="http://schemas.microsoft.com/office/powerpoint/2010/main" val="69913300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20</a:t>
            </a:fld>
            <a:endParaRPr lang="en-US" dirty="0"/>
          </a:p>
        </p:txBody>
      </p:sp>
    </p:spTree>
    <p:extLst>
      <p:ext uri="{BB962C8B-B14F-4D97-AF65-F5344CB8AC3E}">
        <p14:creationId xmlns:p14="http://schemas.microsoft.com/office/powerpoint/2010/main" val="3845102937"/>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3</a:t>
            </a:fld>
            <a:endParaRPr lang="en-US" dirty="0"/>
          </a:p>
        </p:txBody>
      </p:sp>
    </p:spTree>
    <p:extLst>
      <p:ext uri="{BB962C8B-B14F-4D97-AF65-F5344CB8AC3E}">
        <p14:creationId xmlns:p14="http://schemas.microsoft.com/office/powerpoint/2010/main" val="30923122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4</a:t>
            </a:fld>
            <a:endParaRPr lang="en-US" dirty="0"/>
          </a:p>
        </p:txBody>
      </p:sp>
    </p:spTree>
    <p:extLst>
      <p:ext uri="{BB962C8B-B14F-4D97-AF65-F5344CB8AC3E}">
        <p14:creationId xmlns:p14="http://schemas.microsoft.com/office/powerpoint/2010/main" val="398165792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5</a:t>
            </a:fld>
            <a:endParaRPr lang="en-US" dirty="0"/>
          </a:p>
        </p:txBody>
      </p:sp>
    </p:spTree>
    <p:extLst>
      <p:ext uri="{BB962C8B-B14F-4D97-AF65-F5344CB8AC3E}">
        <p14:creationId xmlns:p14="http://schemas.microsoft.com/office/powerpoint/2010/main" val="285980966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6</a:t>
            </a:fld>
            <a:endParaRPr lang="en-US" dirty="0"/>
          </a:p>
        </p:txBody>
      </p:sp>
    </p:spTree>
    <p:extLst>
      <p:ext uri="{BB962C8B-B14F-4D97-AF65-F5344CB8AC3E}">
        <p14:creationId xmlns:p14="http://schemas.microsoft.com/office/powerpoint/2010/main" val="173706504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7</a:t>
            </a:fld>
            <a:endParaRPr lang="en-US" dirty="0"/>
          </a:p>
        </p:txBody>
      </p:sp>
    </p:spTree>
    <p:extLst>
      <p:ext uri="{BB962C8B-B14F-4D97-AF65-F5344CB8AC3E}">
        <p14:creationId xmlns:p14="http://schemas.microsoft.com/office/powerpoint/2010/main" val="34746821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8</a:t>
            </a:fld>
            <a:endParaRPr lang="en-US" dirty="0"/>
          </a:p>
        </p:txBody>
      </p:sp>
    </p:spTree>
    <p:extLst>
      <p:ext uri="{BB962C8B-B14F-4D97-AF65-F5344CB8AC3E}">
        <p14:creationId xmlns:p14="http://schemas.microsoft.com/office/powerpoint/2010/main" val="11193068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9</a:t>
            </a:fld>
            <a:endParaRPr lang="en-US" dirty="0"/>
          </a:p>
        </p:txBody>
      </p:sp>
    </p:spTree>
    <p:extLst>
      <p:ext uri="{BB962C8B-B14F-4D97-AF65-F5344CB8AC3E}">
        <p14:creationId xmlns:p14="http://schemas.microsoft.com/office/powerpoint/2010/main" val="339536379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5641018C-6CAF-B84E-B92C-ECB119457FBA}" type="slidenum">
              <a:rPr lang="en-US" smtClean="0"/>
              <a:t>10</a:t>
            </a:fld>
            <a:endParaRPr lang="en-US" dirty="0"/>
          </a:p>
        </p:txBody>
      </p:sp>
    </p:spTree>
    <p:extLst>
      <p:ext uri="{BB962C8B-B14F-4D97-AF65-F5344CB8AC3E}">
        <p14:creationId xmlns:p14="http://schemas.microsoft.com/office/powerpoint/2010/main" val="268444926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9BBF38-231B-0296-FA6B-2286DA71FB16}"/>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SO"/>
          </a:p>
        </p:txBody>
      </p:sp>
      <p:sp>
        <p:nvSpPr>
          <p:cNvPr id="3" name="Subtitle 2">
            <a:extLst>
              <a:ext uri="{FF2B5EF4-FFF2-40B4-BE49-F238E27FC236}">
                <a16:creationId xmlns:a16="http://schemas.microsoft.com/office/drawing/2014/main" id="{023759B4-935E-350C-9B50-DFB684B61E4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SO"/>
          </a:p>
        </p:txBody>
      </p:sp>
      <p:sp>
        <p:nvSpPr>
          <p:cNvPr id="4" name="Date Placeholder 3">
            <a:extLst>
              <a:ext uri="{FF2B5EF4-FFF2-40B4-BE49-F238E27FC236}">
                <a16:creationId xmlns:a16="http://schemas.microsoft.com/office/drawing/2014/main" id="{30CB9BBD-762C-74BE-A792-99E0A2897A40}"/>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6F14AAD5-C7A3-BD55-5B15-F43708DD1B9D}"/>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2C3AAA91-ADA3-242F-A20B-5ED4441FC449}"/>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1773667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A54BA11-47B9-514A-EB4C-D786A323D386}"/>
              </a:ext>
            </a:extLst>
          </p:cNvPr>
          <p:cNvSpPr>
            <a:spLocks noGrp="1"/>
          </p:cNvSpPr>
          <p:nvPr>
            <p:ph type="title"/>
          </p:nvPr>
        </p:nvSpPr>
        <p:spPr/>
        <p:txBody>
          <a:bodyPr/>
          <a:lstStyle/>
          <a:p>
            <a:r>
              <a:rPr lang="en-US"/>
              <a:t>Click to edit Master title style</a:t>
            </a:r>
            <a:endParaRPr lang="en-SO"/>
          </a:p>
        </p:txBody>
      </p:sp>
      <p:sp>
        <p:nvSpPr>
          <p:cNvPr id="3" name="Vertical Text Placeholder 2">
            <a:extLst>
              <a:ext uri="{FF2B5EF4-FFF2-40B4-BE49-F238E27FC236}">
                <a16:creationId xmlns:a16="http://schemas.microsoft.com/office/drawing/2014/main" id="{605C60F9-0826-3919-4E4E-42AA556651F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C133E67E-6561-A3D6-6384-94C616ACA50D}"/>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8523DB2E-A838-75D1-8E4B-421587E9845D}"/>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EE174111-59EF-80FE-4B87-D9442AADA043}"/>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308455416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BCCF272-9E38-9D89-970E-5C274832FB3E}"/>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SO"/>
          </a:p>
        </p:txBody>
      </p:sp>
      <p:sp>
        <p:nvSpPr>
          <p:cNvPr id="3" name="Vertical Text Placeholder 2">
            <a:extLst>
              <a:ext uri="{FF2B5EF4-FFF2-40B4-BE49-F238E27FC236}">
                <a16:creationId xmlns:a16="http://schemas.microsoft.com/office/drawing/2014/main" id="{329DC647-ABAF-CB0C-3628-2615E563178F}"/>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C4AAC407-9639-7957-B144-B49E424F66FE}"/>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CF7FC519-034E-A1BA-50D4-ECA6BBA4B50F}"/>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212C7DFC-739A-88CC-34C7-2E51733A44CA}"/>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927221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cSld name="Multi_Slide">
    <p:spTree>
      <p:nvGrpSpPr>
        <p:cNvPr id="1" name=""/>
        <p:cNvGrpSpPr/>
        <p:nvPr/>
      </p:nvGrpSpPr>
      <p:grpSpPr>
        <a:xfrm>
          <a:off x="0" y="0"/>
          <a:ext cx="0" cy="0"/>
          <a:chOff x="0" y="0"/>
          <a:chExt cx="0" cy="0"/>
        </a:xfrm>
      </p:grpSpPr>
      <p:sp>
        <p:nvSpPr>
          <p:cNvPr id="5" name="Content Placeholder 2"/>
          <p:cNvSpPr>
            <a:spLocks noGrp="1"/>
          </p:cNvSpPr>
          <p:nvPr>
            <p:ph idx="1"/>
          </p:nvPr>
        </p:nvSpPr>
        <p:spPr>
          <a:xfrm>
            <a:off x="632883" y="1797051"/>
            <a:ext cx="11040076" cy="4098595"/>
          </a:xfrm>
          <a:prstGeom prst="rect">
            <a:avLst/>
          </a:prstGeom>
        </p:spPr>
        <p:txBody>
          <a:bodyPr lIns="91420" tIns="45710" rIns="91420" bIns="45710">
            <a:noAutofit/>
          </a:bodyPr>
          <a:lstStyle>
            <a:lvl1pPr marL="380910" marR="0" indent="-380910" algn="ctr" defTabSz="609458" rtl="0" eaLnBrk="1" fontAlgn="auto" latinLnBrk="0" hangingPunct="1">
              <a:lnSpc>
                <a:spcPct val="100000"/>
              </a:lnSpc>
              <a:spcBef>
                <a:spcPct val="20000"/>
              </a:spcBef>
              <a:spcAft>
                <a:spcPts val="0"/>
              </a:spcAft>
              <a:buClrTx/>
              <a:buSzTx/>
              <a:buFont typeface="Arial"/>
              <a:buNone/>
              <a:tabLst/>
              <a:defRPr sz="2667" b="0" i="0" baseline="0">
                <a:solidFill>
                  <a:schemeClr val="bg1"/>
                </a:solidFill>
                <a:latin typeface="+mn-lt"/>
                <a:cs typeface="CiscoSans ExtraLight"/>
              </a:defRPr>
            </a:lvl1pPr>
          </a:lstStyle>
          <a:p>
            <a:pPr lvl="0"/>
            <a:r>
              <a:rPr lang="en-US"/>
              <a:t>Click to edit Master text styles</a:t>
            </a:r>
          </a:p>
        </p:txBody>
      </p:sp>
      <p:sp>
        <p:nvSpPr>
          <p:cNvPr id="4" name="Title Placeholder 5"/>
          <p:cNvSpPr>
            <a:spLocks noGrp="1"/>
          </p:cNvSpPr>
          <p:nvPr>
            <p:ph type="title"/>
          </p:nvPr>
        </p:nvSpPr>
        <p:spPr bwMode="auto">
          <a:xfrm>
            <a:off x="583688" y="455085"/>
            <a:ext cx="11127317" cy="97578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rgbClr val="004C69"/>
                </a:solidFill>
              </a:defRPr>
            </a:lvl1pPr>
          </a:lstStyle>
          <a:p>
            <a:pPr lvl="0"/>
            <a:r>
              <a:rPr lang="en-US"/>
              <a:t>Click to edit Master title style</a:t>
            </a:r>
            <a:endParaRPr lang="en-GB" dirty="0"/>
          </a:p>
        </p:txBody>
      </p:sp>
    </p:spTree>
    <p:extLst>
      <p:ext uri="{BB962C8B-B14F-4D97-AF65-F5344CB8AC3E}">
        <p14:creationId xmlns:p14="http://schemas.microsoft.com/office/powerpoint/2010/main" val="21185535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cSld name="3_Segue">
    <p:bg>
      <p:bgPr>
        <a:solidFill>
          <a:schemeClr val="bg1"/>
        </a:solidFill>
        <a:effectLst/>
      </p:bgPr>
    </p:bg>
    <p:spTree>
      <p:nvGrpSpPr>
        <p:cNvPr id="1" name=""/>
        <p:cNvGrpSpPr/>
        <p:nvPr/>
      </p:nvGrpSpPr>
      <p:grpSpPr>
        <a:xfrm>
          <a:off x="0" y="0"/>
          <a:ext cx="0" cy="0"/>
          <a:chOff x="0" y="0"/>
          <a:chExt cx="0" cy="0"/>
        </a:xfrm>
      </p:grpSpPr>
      <p:sp>
        <p:nvSpPr>
          <p:cNvPr id="7" name="Rectangle 6"/>
          <p:cNvSpPr/>
          <p:nvPr userDrawn="1"/>
        </p:nvSpPr>
        <p:spPr>
          <a:xfrm>
            <a:off x="0" y="1"/>
            <a:ext cx="12192000" cy="6857999"/>
          </a:xfrm>
          <a:prstGeom prst="rect">
            <a:avLst/>
          </a:prstGeom>
          <a:solidFill>
            <a:srgbClr val="00394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 name="Title 1"/>
          <p:cNvSpPr>
            <a:spLocks noGrp="1"/>
          </p:cNvSpPr>
          <p:nvPr>
            <p:ph type="ctrTitle"/>
          </p:nvPr>
        </p:nvSpPr>
        <p:spPr>
          <a:xfrm>
            <a:off x="555233" y="1220545"/>
            <a:ext cx="10130723" cy="3426595"/>
          </a:xfrm>
          <a:prstGeom prst="rect">
            <a:avLst/>
          </a:prstGeom>
        </p:spPr>
        <p:txBody>
          <a:bodyPr anchor="b">
            <a:noAutofit/>
          </a:bodyPr>
          <a:lstStyle>
            <a:lvl1pPr marL="0" indent="0" algn="l">
              <a:lnSpc>
                <a:spcPct val="90000"/>
              </a:lnSpc>
              <a:buFont typeface="Arial" panose="020B0604020202020204" pitchFamily="34" charset="0"/>
              <a:buNone/>
              <a:defRPr sz="6133" b="0" i="0" spc="0" baseline="0">
                <a:solidFill>
                  <a:schemeClr val="accent5"/>
                </a:solidFill>
                <a:latin typeface="+mj-lt"/>
                <a:cs typeface="CiscoSans Thin"/>
              </a:defRPr>
            </a:lvl1pPr>
          </a:lstStyle>
          <a:p>
            <a:r>
              <a:rPr lang="en-US"/>
              <a:t>Click to edit Master title style</a:t>
            </a:r>
            <a:endParaRPr lang="en-US" dirty="0"/>
          </a:p>
        </p:txBody>
      </p:sp>
      <p:sp>
        <p:nvSpPr>
          <p:cNvPr id="8" name="Rectangle 7"/>
          <p:cNvSpPr>
            <a:spLocks noChangeArrowheads="1"/>
          </p:cNvSpPr>
          <p:nvPr userDrawn="1"/>
        </p:nvSpPr>
        <p:spPr bwMode="ltGray">
          <a:xfrm>
            <a:off x="11357833" y="6323876"/>
            <a:ext cx="287662" cy="206025"/>
          </a:xfrm>
          <a:prstGeom prst="rect">
            <a:avLst/>
          </a:prstGeom>
          <a:noFill/>
          <a:ln w="9525" algn="ctr">
            <a:noFill/>
            <a:miter lim="800000"/>
            <a:headEnd/>
            <a:tailEnd/>
          </a:ln>
          <a:effectLst/>
        </p:spPr>
        <p:txBody>
          <a:bodyPr wrap="none" lIns="82115" tIns="41056" rIns="82115" bIns="41056" anchor="b">
            <a:spAutoFit/>
          </a:bodyPr>
          <a:lstStyle/>
          <a:p>
            <a:pPr algn="r" defTabSz="814305" fontAlgn="auto">
              <a:spcBef>
                <a:spcPts val="0"/>
              </a:spcBef>
              <a:spcAft>
                <a:spcPts val="0"/>
              </a:spcAft>
              <a:defRPr/>
            </a:pPr>
            <a:fld id="{6A1E46DC-7EF6-4EA2-B285-14272867D133}" type="slidenum">
              <a:rPr lang="en-US" sz="800">
                <a:solidFill>
                  <a:schemeClr val="accent5">
                    <a:lumMod val="50000"/>
                  </a:schemeClr>
                </a:solidFill>
                <a:latin typeface="+mn-lt"/>
                <a:ea typeface="+mn-ea"/>
                <a:cs typeface="CiscoSans Thin"/>
              </a:rPr>
              <a:pPr algn="r" defTabSz="814305" fontAlgn="auto">
                <a:spcBef>
                  <a:spcPts val="0"/>
                </a:spcBef>
                <a:spcAft>
                  <a:spcPts val="0"/>
                </a:spcAft>
                <a:defRPr/>
              </a:pPr>
              <a:t>‹#›</a:t>
            </a:fld>
            <a:endParaRPr lang="en-US" sz="800" dirty="0">
              <a:solidFill>
                <a:schemeClr val="accent5">
                  <a:lumMod val="50000"/>
                </a:schemeClr>
              </a:solidFill>
              <a:latin typeface="+mn-lt"/>
              <a:ea typeface="+mn-ea"/>
              <a:cs typeface="CiscoSans Thin"/>
            </a:endParaRPr>
          </a:p>
        </p:txBody>
      </p:sp>
      <p:sp>
        <p:nvSpPr>
          <p:cNvPr id="9" name="Rectangle 4"/>
          <p:cNvSpPr>
            <a:spLocks noChangeArrowheads="1"/>
          </p:cNvSpPr>
          <p:nvPr userDrawn="1"/>
        </p:nvSpPr>
        <p:spPr bwMode="ltGray">
          <a:xfrm>
            <a:off x="7823344" y="6322205"/>
            <a:ext cx="3544024" cy="206025"/>
          </a:xfrm>
          <a:prstGeom prst="rect">
            <a:avLst/>
          </a:prstGeom>
          <a:noFill/>
          <a:ln w="9525">
            <a:noFill/>
            <a:miter lim="800000"/>
            <a:headEnd/>
            <a:tailEnd/>
          </a:ln>
          <a:effectLst/>
        </p:spPr>
        <p:txBody>
          <a:bodyPr lIns="82115" tIns="41056" rIns="82115" bIns="41056" anchor="b">
            <a:spAutoFit/>
          </a:bodyPr>
          <a:lstStyle/>
          <a:p>
            <a:pPr defTabSz="814305" fontAlgn="auto">
              <a:spcBef>
                <a:spcPts val="0"/>
              </a:spcBef>
              <a:spcAft>
                <a:spcPts val="0"/>
              </a:spcAft>
              <a:defRPr/>
            </a:pPr>
            <a:r>
              <a:rPr lang="en-US" sz="800" dirty="0">
                <a:solidFill>
                  <a:schemeClr val="accent5">
                    <a:lumMod val="50000"/>
                  </a:schemeClr>
                </a:solidFill>
                <a:latin typeface="+mn-lt"/>
                <a:ea typeface="+mn-ea"/>
                <a:cs typeface="CiscoSans Thin"/>
              </a:rPr>
              <a:t>© 2016  Cisco and/or its affiliates. All rights reserved.   Cisco Confidential</a:t>
            </a:r>
          </a:p>
        </p:txBody>
      </p:sp>
      <p:grpSp>
        <p:nvGrpSpPr>
          <p:cNvPr id="11" name="Group 4"/>
          <p:cNvGrpSpPr>
            <a:grpSpLocks noChangeAspect="1"/>
          </p:cNvGrpSpPr>
          <p:nvPr userDrawn="1"/>
        </p:nvGrpSpPr>
        <p:grpSpPr bwMode="auto">
          <a:xfrm>
            <a:off x="677386" y="6286929"/>
            <a:ext cx="453676" cy="241299"/>
            <a:chOff x="310" y="249"/>
            <a:chExt cx="502" cy="267"/>
          </a:xfrm>
          <a:solidFill>
            <a:srgbClr val="086D8E"/>
          </a:solidFill>
        </p:grpSpPr>
        <p:sp>
          <p:nvSpPr>
            <p:cNvPr id="12" name="Rectangle 5"/>
            <p:cNvSpPr>
              <a:spLocks noChangeArrowheads="1"/>
            </p:cNvSpPr>
            <p:nvPr userDrawn="1"/>
          </p:nvSpPr>
          <p:spPr bwMode="auto">
            <a:xfrm>
              <a:off x="452" y="426"/>
              <a:ext cx="22" cy="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3" name="Freeform 6"/>
            <p:cNvSpPr>
              <a:spLocks/>
            </p:cNvSpPr>
            <p:nvPr userDrawn="1"/>
          </p:nvSpPr>
          <p:spPr bwMode="auto">
            <a:xfrm>
              <a:off x="585" y="425"/>
              <a:ext cx="66" cy="91"/>
            </a:xfrm>
            <a:custGeom>
              <a:avLst/>
              <a:gdLst>
                <a:gd name="T0" fmla="*/ 51 w 51"/>
                <a:gd name="T1" fmla="*/ 20 h 69"/>
                <a:gd name="T2" fmla="*/ 37 w 51"/>
                <a:gd name="T3" fmla="*/ 16 h 69"/>
                <a:gd name="T4" fmla="*/ 18 w 51"/>
                <a:gd name="T5" fmla="*/ 34 h 69"/>
                <a:gd name="T6" fmla="*/ 37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7" y="16"/>
                  </a:cubicBezTo>
                  <a:cubicBezTo>
                    <a:pt x="26" y="16"/>
                    <a:pt x="18" y="24"/>
                    <a:pt x="18" y="34"/>
                  </a:cubicBezTo>
                  <a:cubicBezTo>
                    <a:pt x="18" y="44"/>
                    <a:pt x="25" y="52"/>
                    <a:pt x="37" y="52"/>
                  </a:cubicBezTo>
                  <a:cubicBezTo>
                    <a:pt x="45"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4" name="Freeform 7"/>
            <p:cNvSpPr>
              <a:spLocks/>
            </p:cNvSpPr>
            <p:nvPr userDrawn="1"/>
          </p:nvSpPr>
          <p:spPr bwMode="auto">
            <a:xfrm>
              <a:off x="355" y="425"/>
              <a:ext cx="67" cy="91"/>
            </a:xfrm>
            <a:custGeom>
              <a:avLst/>
              <a:gdLst>
                <a:gd name="T0" fmla="*/ 51 w 51"/>
                <a:gd name="T1" fmla="*/ 20 h 69"/>
                <a:gd name="T2" fmla="*/ 36 w 51"/>
                <a:gd name="T3" fmla="*/ 16 h 69"/>
                <a:gd name="T4" fmla="*/ 18 w 51"/>
                <a:gd name="T5" fmla="*/ 34 h 69"/>
                <a:gd name="T6" fmla="*/ 36 w 51"/>
                <a:gd name="T7" fmla="*/ 52 h 69"/>
                <a:gd name="T8" fmla="*/ 51 w 51"/>
                <a:gd name="T9" fmla="*/ 49 h 69"/>
                <a:gd name="T10" fmla="*/ 51 w 51"/>
                <a:gd name="T11" fmla="*/ 67 h 69"/>
                <a:gd name="T12" fmla="*/ 35 w 51"/>
                <a:gd name="T13" fmla="*/ 69 h 69"/>
                <a:gd name="T14" fmla="*/ 0 w 51"/>
                <a:gd name="T15" fmla="*/ 34 h 69"/>
                <a:gd name="T16" fmla="*/ 35 w 51"/>
                <a:gd name="T17" fmla="*/ 0 h 69"/>
                <a:gd name="T18" fmla="*/ 51 w 51"/>
                <a:gd name="T19" fmla="*/ 2 h 69"/>
                <a:gd name="T20" fmla="*/ 51 w 51"/>
                <a:gd name="T21" fmla="*/ 20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1" h="69">
                  <a:moveTo>
                    <a:pt x="51" y="20"/>
                  </a:moveTo>
                  <a:cubicBezTo>
                    <a:pt x="50" y="20"/>
                    <a:pt x="45" y="16"/>
                    <a:pt x="36" y="16"/>
                  </a:cubicBezTo>
                  <a:cubicBezTo>
                    <a:pt x="25" y="16"/>
                    <a:pt x="18" y="24"/>
                    <a:pt x="18" y="34"/>
                  </a:cubicBezTo>
                  <a:cubicBezTo>
                    <a:pt x="18" y="44"/>
                    <a:pt x="25" y="52"/>
                    <a:pt x="36" y="52"/>
                  </a:cubicBezTo>
                  <a:cubicBezTo>
                    <a:pt x="44" y="52"/>
                    <a:pt x="50" y="49"/>
                    <a:pt x="51" y="49"/>
                  </a:cubicBezTo>
                  <a:cubicBezTo>
                    <a:pt x="51" y="67"/>
                    <a:pt x="51" y="67"/>
                    <a:pt x="51" y="67"/>
                  </a:cubicBezTo>
                  <a:cubicBezTo>
                    <a:pt x="49" y="67"/>
                    <a:pt x="43" y="69"/>
                    <a:pt x="35" y="69"/>
                  </a:cubicBezTo>
                  <a:cubicBezTo>
                    <a:pt x="16" y="69"/>
                    <a:pt x="0" y="56"/>
                    <a:pt x="0" y="34"/>
                  </a:cubicBezTo>
                  <a:cubicBezTo>
                    <a:pt x="0" y="14"/>
                    <a:pt x="15" y="0"/>
                    <a:pt x="35" y="0"/>
                  </a:cubicBezTo>
                  <a:cubicBezTo>
                    <a:pt x="43" y="0"/>
                    <a:pt x="49" y="2"/>
                    <a:pt x="51" y="2"/>
                  </a:cubicBezTo>
                  <a:lnTo>
                    <a:pt x="51" y="2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5" name="Freeform 8"/>
            <p:cNvSpPr>
              <a:spLocks noEditPoints="1"/>
            </p:cNvSpPr>
            <p:nvPr userDrawn="1"/>
          </p:nvSpPr>
          <p:spPr bwMode="auto">
            <a:xfrm>
              <a:off x="675" y="425"/>
              <a:ext cx="91" cy="91"/>
            </a:xfrm>
            <a:custGeom>
              <a:avLst/>
              <a:gdLst>
                <a:gd name="T0" fmla="*/ 70 w 70"/>
                <a:gd name="T1" fmla="*/ 34 h 69"/>
                <a:gd name="T2" fmla="*/ 35 w 70"/>
                <a:gd name="T3" fmla="*/ 69 h 69"/>
                <a:gd name="T4" fmla="*/ 0 w 70"/>
                <a:gd name="T5" fmla="*/ 34 h 69"/>
                <a:gd name="T6" fmla="*/ 35 w 70"/>
                <a:gd name="T7" fmla="*/ 0 h 69"/>
                <a:gd name="T8" fmla="*/ 70 w 70"/>
                <a:gd name="T9" fmla="*/ 34 h 69"/>
                <a:gd name="T10" fmla="*/ 35 w 70"/>
                <a:gd name="T11" fmla="*/ 17 h 69"/>
                <a:gd name="T12" fmla="*/ 18 w 70"/>
                <a:gd name="T13" fmla="*/ 34 h 69"/>
                <a:gd name="T14" fmla="*/ 35 w 70"/>
                <a:gd name="T15" fmla="*/ 52 h 69"/>
                <a:gd name="T16" fmla="*/ 52 w 70"/>
                <a:gd name="T17" fmla="*/ 34 h 69"/>
                <a:gd name="T18" fmla="*/ 35 w 70"/>
                <a:gd name="T19" fmla="*/ 17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70" h="69">
                  <a:moveTo>
                    <a:pt x="70" y="34"/>
                  </a:moveTo>
                  <a:cubicBezTo>
                    <a:pt x="70" y="53"/>
                    <a:pt x="56" y="69"/>
                    <a:pt x="35" y="69"/>
                  </a:cubicBezTo>
                  <a:cubicBezTo>
                    <a:pt x="14" y="69"/>
                    <a:pt x="0" y="53"/>
                    <a:pt x="0" y="34"/>
                  </a:cubicBezTo>
                  <a:cubicBezTo>
                    <a:pt x="0" y="15"/>
                    <a:pt x="14" y="0"/>
                    <a:pt x="35" y="0"/>
                  </a:cubicBezTo>
                  <a:cubicBezTo>
                    <a:pt x="56" y="0"/>
                    <a:pt x="70" y="15"/>
                    <a:pt x="70" y="34"/>
                  </a:cubicBezTo>
                  <a:close/>
                  <a:moveTo>
                    <a:pt x="35" y="17"/>
                  </a:moveTo>
                  <a:cubicBezTo>
                    <a:pt x="25" y="17"/>
                    <a:pt x="18" y="25"/>
                    <a:pt x="18" y="34"/>
                  </a:cubicBezTo>
                  <a:cubicBezTo>
                    <a:pt x="18" y="44"/>
                    <a:pt x="25" y="52"/>
                    <a:pt x="35" y="52"/>
                  </a:cubicBezTo>
                  <a:cubicBezTo>
                    <a:pt x="45" y="52"/>
                    <a:pt x="52" y="44"/>
                    <a:pt x="52" y="34"/>
                  </a:cubicBezTo>
                  <a:cubicBezTo>
                    <a:pt x="52" y="25"/>
                    <a:pt x="45" y="17"/>
                    <a:pt x="35" y="1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6" name="Freeform 9"/>
            <p:cNvSpPr>
              <a:spLocks/>
            </p:cNvSpPr>
            <p:nvPr userDrawn="1"/>
          </p:nvSpPr>
          <p:spPr bwMode="auto">
            <a:xfrm>
              <a:off x="503" y="425"/>
              <a:ext cx="60" cy="91"/>
            </a:xfrm>
            <a:custGeom>
              <a:avLst/>
              <a:gdLst>
                <a:gd name="T0" fmla="*/ 42 w 46"/>
                <a:gd name="T1" fmla="*/ 16 h 69"/>
                <a:gd name="T2" fmla="*/ 29 w 46"/>
                <a:gd name="T3" fmla="*/ 14 h 69"/>
                <a:gd name="T4" fmla="*/ 18 w 46"/>
                <a:gd name="T5" fmla="*/ 20 h 69"/>
                <a:gd name="T6" fmla="*/ 26 w 46"/>
                <a:gd name="T7" fmla="*/ 26 h 69"/>
                <a:gd name="T8" fmla="*/ 30 w 46"/>
                <a:gd name="T9" fmla="*/ 27 h 69"/>
                <a:gd name="T10" fmla="*/ 46 w 46"/>
                <a:gd name="T11" fmla="*/ 47 h 69"/>
                <a:gd name="T12" fmla="*/ 19 w 46"/>
                <a:gd name="T13" fmla="*/ 69 h 69"/>
                <a:gd name="T14" fmla="*/ 1 w 46"/>
                <a:gd name="T15" fmla="*/ 67 h 69"/>
                <a:gd name="T16" fmla="*/ 1 w 46"/>
                <a:gd name="T17" fmla="*/ 52 h 69"/>
                <a:gd name="T18" fmla="*/ 16 w 46"/>
                <a:gd name="T19" fmla="*/ 54 h 69"/>
                <a:gd name="T20" fmla="*/ 29 w 46"/>
                <a:gd name="T21" fmla="*/ 48 h 69"/>
                <a:gd name="T22" fmla="*/ 21 w 46"/>
                <a:gd name="T23" fmla="*/ 41 h 69"/>
                <a:gd name="T24" fmla="*/ 18 w 46"/>
                <a:gd name="T25" fmla="*/ 40 h 69"/>
                <a:gd name="T26" fmla="*/ 0 w 46"/>
                <a:gd name="T27" fmla="*/ 21 h 69"/>
                <a:gd name="T28" fmla="*/ 25 w 46"/>
                <a:gd name="T29" fmla="*/ 0 h 69"/>
                <a:gd name="T30" fmla="*/ 42 w 46"/>
                <a:gd name="T31" fmla="*/ 2 h 69"/>
                <a:gd name="T32" fmla="*/ 42 w 46"/>
                <a:gd name="T33" fmla="*/ 16 h 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46" h="69">
                  <a:moveTo>
                    <a:pt x="42" y="16"/>
                  </a:moveTo>
                  <a:cubicBezTo>
                    <a:pt x="41" y="16"/>
                    <a:pt x="34" y="14"/>
                    <a:pt x="29" y="14"/>
                  </a:cubicBezTo>
                  <a:cubicBezTo>
                    <a:pt x="22" y="14"/>
                    <a:pt x="18" y="16"/>
                    <a:pt x="18" y="20"/>
                  </a:cubicBezTo>
                  <a:cubicBezTo>
                    <a:pt x="18" y="24"/>
                    <a:pt x="23" y="25"/>
                    <a:pt x="26" y="26"/>
                  </a:cubicBezTo>
                  <a:cubicBezTo>
                    <a:pt x="30" y="27"/>
                    <a:pt x="30" y="27"/>
                    <a:pt x="30" y="27"/>
                  </a:cubicBezTo>
                  <a:cubicBezTo>
                    <a:pt x="41" y="31"/>
                    <a:pt x="46" y="38"/>
                    <a:pt x="46" y="47"/>
                  </a:cubicBezTo>
                  <a:cubicBezTo>
                    <a:pt x="46" y="63"/>
                    <a:pt x="32" y="69"/>
                    <a:pt x="19" y="69"/>
                  </a:cubicBezTo>
                  <a:cubicBezTo>
                    <a:pt x="10" y="69"/>
                    <a:pt x="1" y="67"/>
                    <a:pt x="1" y="67"/>
                  </a:cubicBezTo>
                  <a:cubicBezTo>
                    <a:pt x="1" y="52"/>
                    <a:pt x="1" y="52"/>
                    <a:pt x="1" y="52"/>
                  </a:cubicBezTo>
                  <a:cubicBezTo>
                    <a:pt x="2" y="52"/>
                    <a:pt x="9" y="54"/>
                    <a:pt x="16" y="54"/>
                  </a:cubicBezTo>
                  <a:cubicBezTo>
                    <a:pt x="25" y="54"/>
                    <a:pt x="29" y="52"/>
                    <a:pt x="29" y="48"/>
                  </a:cubicBezTo>
                  <a:cubicBezTo>
                    <a:pt x="29" y="45"/>
                    <a:pt x="25" y="43"/>
                    <a:pt x="21" y="41"/>
                  </a:cubicBezTo>
                  <a:cubicBezTo>
                    <a:pt x="20" y="41"/>
                    <a:pt x="19" y="41"/>
                    <a:pt x="18" y="40"/>
                  </a:cubicBezTo>
                  <a:cubicBezTo>
                    <a:pt x="8" y="37"/>
                    <a:pt x="0" y="32"/>
                    <a:pt x="0" y="21"/>
                  </a:cubicBezTo>
                  <a:cubicBezTo>
                    <a:pt x="0" y="8"/>
                    <a:pt x="10" y="0"/>
                    <a:pt x="25" y="0"/>
                  </a:cubicBezTo>
                  <a:cubicBezTo>
                    <a:pt x="34" y="0"/>
                    <a:pt x="41" y="2"/>
                    <a:pt x="42" y="2"/>
                  </a:cubicBezTo>
                  <a:lnTo>
                    <a:pt x="42" y="1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7" name="Freeform 10"/>
            <p:cNvSpPr>
              <a:spLocks/>
            </p:cNvSpPr>
            <p:nvPr userDrawn="1"/>
          </p:nvSpPr>
          <p:spPr bwMode="auto">
            <a:xfrm>
              <a:off x="31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8" name="Freeform 11"/>
            <p:cNvSpPr>
              <a:spLocks/>
            </p:cNvSpPr>
            <p:nvPr userDrawn="1"/>
          </p:nvSpPr>
          <p:spPr bwMode="auto">
            <a:xfrm>
              <a:off x="37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19" name="Freeform 12"/>
            <p:cNvSpPr>
              <a:spLocks/>
            </p:cNvSpPr>
            <p:nvPr userDrawn="1"/>
          </p:nvSpPr>
          <p:spPr bwMode="auto">
            <a:xfrm>
              <a:off x="430" y="249"/>
              <a:ext cx="22" cy="139"/>
            </a:xfrm>
            <a:custGeom>
              <a:avLst/>
              <a:gdLst>
                <a:gd name="T0" fmla="*/ 17 w 17"/>
                <a:gd name="T1" fmla="*/ 8 h 106"/>
                <a:gd name="T2" fmla="*/ 8 w 17"/>
                <a:gd name="T3" fmla="*/ 0 h 106"/>
                <a:gd name="T4" fmla="*/ 0 w 17"/>
                <a:gd name="T5" fmla="*/ 8 h 106"/>
                <a:gd name="T6" fmla="*/ 0 w 17"/>
                <a:gd name="T7" fmla="*/ 97 h 106"/>
                <a:gd name="T8" fmla="*/ 8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8" y="0"/>
                  </a:cubicBezTo>
                  <a:cubicBezTo>
                    <a:pt x="4" y="0"/>
                    <a:pt x="0" y="4"/>
                    <a:pt x="0" y="8"/>
                  </a:cubicBezTo>
                  <a:cubicBezTo>
                    <a:pt x="0" y="97"/>
                    <a:pt x="0" y="97"/>
                    <a:pt x="0" y="97"/>
                  </a:cubicBezTo>
                  <a:cubicBezTo>
                    <a:pt x="0" y="102"/>
                    <a:pt x="4" y="106"/>
                    <a:pt x="8"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0" name="Freeform 13"/>
            <p:cNvSpPr>
              <a:spLocks/>
            </p:cNvSpPr>
            <p:nvPr userDrawn="1"/>
          </p:nvSpPr>
          <p:spPr bwMode="auto">
            <a:xfrm>
              <a:off x="490" y="291"/>
              <a:ext cx="22" cy="75"/>
            </a:xfrm>
            <a:custGeom>
              <a:avLst/>
              <a:gdLst>
                <a:gd name="T0" fmla="*/ 17 w 17"/>
                <a:gd name="T1" fmla="*/ 8 h 57"/>
                <a:gd name="T2" fmla="*/ 8 w 17"/>
                <a:gd name="T3" fmla="*/ 0 h 57"/>
                <a:gd name="T4" fmla="*/ 0 w 17"/>
                <a:gd name="T5" fmla="*/ 8 h 57"/>
                <a:gd name="T6" fmla="*/ 0 w 17"/>
                <a:gd name="T7" fmla="*/ 49 h 57"/>
                <a:gd name="T8" fmla="*/ 8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8" y="0"/>
                  </a:cubicBezTo>
                  <a:cubicBezTo>
                    <a:pt x="4" y="0"/>
                    <a:pt x="0" y="3"/>
                    <a:pt x="0" y="8"/>
                  </a:cubicBezTo>
                  <a:cubicBezTo>
                    <a:pt x="0" y="49"/>
                    <a:pt x="0" y="49"/>
                    <a:pt x="0" y="49"/>
                  </a:cubicBezTo>
                  <a:cubicBezTo>
                    <a:pt x="0" y="53"/>
                    <a:pt x="4" y="57"/>
                    <a:pt x="8"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1" name="Freeform 14"/>
            <p:cNvSpPr>
              <a:spLocks/>
            </p:cNvSpPr>
            <p:nvPr userDrawn="1"/>
          </p:nvSpPr>
          <p:spPr bwMode="auto">
            <a:xfrm>
              <a:off x="550" y="321"/>
              <a:ext cx="22" cy="45"/>
            </a:xfrm>
            <a:custGeom>
              <a:avLst/>
              <a:gdLst>
                <a:gd name="T0" fmla="*/ 17 w 17"/>
                <a:gd name="T1" fmla="*/ 8 h 34"/>
                <a:gd name="T2" fmla="*/ 8 w 17"/>
                <a:gd name="T3" fmla="*/ 0 h 34"/>
                <a:gd name="T4" fmla="*/ 0 w 17"/>
                <a:gd name="T5" fmla="*/ 8 h 34"/>
                <a:gd name="T6" fmla="*/ 0 w 17"/>
                <a:gd name="T7" fmla="*/ 26 h 34"/>
                <a:gd name="T8" fmla="*/ 8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8" y="0"/>
                  </a:cubicBezTo>
                  <a:cubicBezTo>
                    <a:pt x="4" y="0"/>
                    <a:pt x="0" y="3"/>
                    <a:pt x="0" y="8"/>
                  </a:cubicBezTo>
                  <a:cubicBezTo>
                    <a:pt x="0" y="26"/>
                    <a:pt x="0" y="26"/>
                    <a:pt x="0" y="26"/>
                  </a:cubicBezTo>
                  <a:cubicBezTo>
                    <a:pt x="0" y="30"/>
                    <a:pt x="4" y="34"/>
                    <a:pt x="8"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2" name="Freeform 15"/>
            <p:cNvSpPr>
              <a:spLocks/>
            </p:cNvSpPr>
            <p:nvPr userDrawn="1"/>
          </p:nvSpPr>
          <p:spPr bwMode="auto">
            <a:xfrm>
              <a:off x="61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3" name="Freeform 16"/>
            <p:cNvSpPr>
              <a:spLocks/>
            </p:cNvSpPr>
            <p:nvPr userDrawn="1"/>
          </p:nvSpPr>
          <p:spPr bwMode="auto">
            <a:xfrm>
              <a:off x="670" y="249"/>
              <a:ext cx="22" cy="139"/>
            </a:xfrm>
            <a:custGeom>
              <a:avLst/>
              <a:gdLst>
                <a:gd name="T0" fmla="*/ 17 w 17"/>
                <a:gd name="T1" fmla="*/ 8 h 106"/>
                <a:gd name="T2" fmla="*/ 9 w 17"/>
                <a:gd name="T3" fmla="*/ 0 h 106"/>
                <a:gd name="T4" fmla="*/ 0 w 17"/>
                <a:gd name="T5" fmla="*/ 8 h 106"/>
                <a:gd name="T6" fmla="*/ 0 w 17"/>
                <a:gd name="T7" fmla="*/ 97 h 106"/>
                <a:gd name="T8" fmla="*/ 9 w 17"/>
                <a:gd name="T9" fmla="*/ 106 h 106"/>
                <a:gd name="T10" fmla="*/ 17 w 17"/>
                <a:gd name="T11" fmla="*/ 97 h 106"/>
                <a:gd name="T12" fmla="*/ 17 w 17"/>
                <a:gd name="T13" fmla="*/ 8 h 106"/>
              </a:gdLst>
              <a:ahLst/>
              <a:cxnLst>
                <a:cxn ang="0">
                  <a:pos x="T0" y="T1"/>
                </a:cxn>
                <a:cxn ang="0">
                  <a:pos x="T2" y="T3"/>
                </a:cxn>
                <a:cxn ang="0">
                  <a:pos x="T4" y="T5"/>
                </a:cxn>
                <a:cxn ang="0">
                  <a:pos x="T6" y="T7"/>
                </a:cxn>
                <a:cxn ang="0">
                  <a:pos x="T8" y="T9"/>
                </a:cxn>
                <a:cxn ang="0">
                  <a:pos x="T10" y="T11"/>
                </a:cxn>
                <a:cxn ang="0">
                  <a:pos x="T12" y="T13"/>
                </a:cxn>
              </a:cxnLst>
              <a:rect l="0" t="0" r="r" b="b"/>
              <a:pathLst>
                <a:path w="17" h="106">
                  <a:moveTo>
                    <a:pt x="17" y="8"/>
                  </a:moveTo>
                  <a:cubicBezTo>
                    <a:pt x="17" y="4"/>
                    <a:pt x="13" y="0"/>
                    <a:pt x="9" y="0"/>
                  </a:cubicBezTo>
                  <a:cubicBezTo>
                    <a:pt x="4" y="0"/>
                    <a:pt x="0" y="4"/>
                    <a:pt x="0" y="8"/>
                  </a:cubicBezTo>
                  <a:cubicBezTo>
                    <a:pt x="0" y="97"/>
                    <a:pt x="0" y="97"/>
                    <a:pt x="0" y="97"/>
                  </a:cubicBezTo>
                  <a:cubicBezTo>
                    <a:pt x="0" y="102"/>
                    <a:pt x="4" y="106"/>
                    <a:pt x="9" y="106"/>
                  </a:cubicBezTo>
                  <a:cubicBezTo>
                    <a:pt x="13" y="106"/>
                    <a:pt x="17" y="102"/>
                    <a:pt x="17" y="97"/>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4" name="Freeform 17"/>
            <p:cNvSpPr>
              <a:spLocks/>
            </p:cNvSpPr>
            <p:nvPr userDrawn="1"/>
          </p:nvSpPr>
          <p:spPr bwMode="auto">
            <a:xfrm>
              <a:off x="730" y="291"/>
              <a:ext cx="22" cy="75"/>
            </a:xfrm>
            <a:custGeom>
              <a:avLst/>
              <a:gdLst>
                <a:gd name="T0" fmla="*/ 17 w 17"/>
                <a:gd name="T1" fmla="*/ 8 h 57"/>
                <a:gd name="T2" fmla="*/ 9 w 17"/>
                <a:gd name="T3" fmla="*/ 0 h 57"/>
                <a:gd name="T4" fmla="*/ 0 w 17"/>
                <a:gd name="T5" fmla="*/ 8 h 57"/>
                <a:gd name="T6" fmla="*/ 0 w 17"/>
                <a:gd name="T7" fmla="*/ 49 h 57"/>
                <a:gd name="T8" fmla="*/ 9 w 17"/>
                <a:gd name="T9" fmla="*/ 57 h 57"/>
                <a:gd name="T10" fmla="*/ 17 w 17"/>
                <a:gd name="T11" fmla="*/ 49 h 57"/>
                <a:gd name="T12" fmla="*/ 17 w 17"/>
                <a:gd name="T13" fmla="*/ 8 h 57"/>
              </a:gdLst>
              <a:ahLst/>
              <a:cxnLst>
                <a:cxn ang="0">
                  <a:pos x="T0" y="T1"/>
                </a:cxn>
                <a:cxn ang="0">
                  <a:pos x="T2" y="T3"/>
                </a:cxn>
                <a:cxn ang="0">
                  <a:pos x="T4" y="T5"/>
                </a:cxn>
                <a:cxn ang="0">
                  <a:pos x="T6" y="T7"/>
                </a:cxn>
                <a:cxn ang="0">
                  <a:pos x="T8" y="T9"/>
                </a:cxn>
                <a:cxn ang="0">
                  <a:pos x="T10" y="T11"/>
                </a:cxn>
                <a:cxn ang="0">
                  <a:pos x="T12" y="T13"/>
                </a:cxn>
              </a:cxnLst>
              <a:rect l="0" t="0" r="r" b="b"/>
              <a:pathLst>
                <a:path w="17" h="57">
                  <a:moveTo>
                    <a:pt x="17" y="8"/>
                  </a:moveTo>
                  <a:cubicBezTo>
                    <a:pt x="17" y="3"/>
                    <a:pt x="13" y="0"/>
                    <a:pt x="9" y="0"/>
                  </a:cubicBezTo>
                  <a:cubicBezTo>
                    <a:pt x="4" y="0"/>
                    <a:pt x="0" y="3"/>
                    <a:pt x="0" y="8"/>
                  </a:cubicBezTo>
                  <a:cubicBezTo>
                    <a:pt x="0" y="49"/>
                    <a:pt x="0" y="49"/>
                    <a:pt x="0" y="49"/>
                  </a:cubicBezTo>
                  <a:cubicBezTo>
                    <a:pt x="0" y="53"/>
                    <a:pt x="4" y="57"/>
                    <a:pt x="9" y="57"/>
                  </a:cubicBezTo>
                  <a:cubicBezTo>
                    <a:pt x="13" y="57"/>
                    <a:pt x="17" y="53"/>
                    <a:pt x="17" y="49"/>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sp>
          <p:nvSpPr>
            <p:cNvPr id="25" name="Freeform 18"/>
            <p:cNvSpPr>
              <a:spLocks/>
            </p:cNvSpPr>
            <p:nvPr userDrawn="1"/>
          </p:nvSpPr>
          <p:spPr bwMode="auto">
            <a:xfrm>
              <a:off x="790" y="321"/>
              <a:ext cx="22" cy="45"/>
            </a:xfrm>
            <a:custGeom>
              <a:avLst/>
              <a:gdLst>
                <a:gd name="T0" fmla="*/ 17 w 17"/>
                <a:gd name="T1" fmla="*/ 8 h 34"/>
                <a:gd name="T2" fmla="*/ 9 w 17"/>
                <a:gd name="T3" fmla="*/ 0 h 34"/>
                <a:gd name="T4" fmla="*/ 0 w 17"/>
                <a:gd name="T5" fmla="*/ 8 h 34"/>
                <a:gd name="T6" fmla="*/ 0 w 17"/>
                <a:gd name="T7" fmla="*/ 26 h 34"/>
                <a:gd name="T8" fmla="*/ 9 w 17"/>
                <a:gd name="T9" fmla="*/ 34 h 34"/>
                <a:gd name="T10" fmla="*/ 17 w 17"/>
                <a:gd name="T11" fmla="*/ 26 h 34"/>
                <a:gd name="T12" fmla="*/ 17 w 17"/>
                <a:gd name="T13" fmla="*/ 8 h 34"/>
              </a:gdLst>
              <a:ahLst/>
              <a:cxnLst>
                <a:cxn ang="0">
                  <a:pos x="T0" y="T1"/>
                </a:cxn>
                <a:cxn ang="0">
                  <a:pos x="T2" y="T3"/>
                </a:cxn>
                <a:cxn ang="0">
                  <a:pos x="T4" y="T5"/>
                </a:cxn>
                <a:cxn ang="0">
                  <a:pos x="T6" y="T7"/>
                </a:cxn>
                <a:cxn ang="0">
                  <a:pos x="T8" y="T9"/>
                </a:cxn>
                <a:cxn ang="0">
                  <a:pos x="T10" y="T11"/>
                </a:cxn>
                <a:cxn ang="0">
                  <a:pos x="T12" y="T13"/>
                </a:cxn>
              </a:cxnLst>
              <a:rect l="0" t="0" r="r" b="b"/>
              <a:pathLst>
                <a:path w="17" h="34">
                  <a:moveTo>
                    <a:pt x="17" y="8"/>
                  </a:moveTo>
                  <a:cubicBezTo>
                    <a:pt x="17" y="3"/>
                    <a:pt x="13" y="0"/>
                    <a:pt x="9" y="0"/>
                  </a:cubicBezTo>
                  <a:cubicBezTo>
                    <a:pt x="4" y="0"/>
                    <a:pt x="0" y="3"/>
                    <a:pt x="0" y="8"/>
                  </a:cubicBezTo>
                  <a:cubicBezTo>
                    <a:pt x="0" y="26"/>
                    <a:pt x="0" y="26"/>
                    <a:pt x="0" y="26"/>
                  </a:cubicBezTo>
                  <a:cubicBezTo>
                    <a:pt x="0" y="30"/>
                    <a:pt x="4" y="34"/>
                    <a:pt x="9" y="34"/>
                  </a:cubicBezTo>
                  <a:cubicBezTo>
                    <a:pt x="13" y="34"/>
                    <a:pt x="17" y="30"/>
                    <a:pt x="17" y="26"/>
                  </a:cubicBezTo>
                  <a:lnTo>
                    <a:pt x="17" y="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2400" dirty="0"/>
            </a:p>
          </p:txBody>
        </p:sp>
      </p:grpSp>
    </p:spTree>
    <p:extLst>
      <p:ext uri="{BB962C8B-B14F-4D97-AF65-F5344CB8AC3E}">
        <p14:creationId xmlns:p14="http://schemas.microsoft.com/office/powerpoint/2010/main" val="1448970064"/>
      </p:ext>
    </p:extLst>
  </p:cSld>
  <p:clrMapOvr>
    <a:masterClrMapping/>
  </p:clrMapOvr>
  <p:transition spd="slow">
    <p:wip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B346D7-A90B-1475-CC42-B3EE38BA0DF3}"/>
              </a:ext>
            </a:extLst>
          </p:cNvPr>
          <p:cNvSpPr>
            <a:spLocks noGrp="1"/>
          </p:cNvSpPr>
          <p:nvPr>
            <p:ph type="title"/>
          </p:nvPr>
        </p:nvSpPr>
        <p:spPr/>
        <p:txBody>
          <a:bodyPr/>
          <a:lstStyle/>
          <a:p>
            <a:r>
              <a:rPr lang="en-US"/>
              <a:t>Click to edit Master title style</a:t>
            </a:r>
            <a:endParaRPr lang="en-SO"/>
          </a:p>
        </p:txBody>
      </p:sp>
      <p:sp>
        <p:nvSpPr>
          <p:cNvPr id="3" name="Content Placeholder 2">
            <a:extLst>
              <a:ext uri="{FF2B5EF4-FFF2-40B4-BE49-F238E27FC236}">
                <a16:creationId xmlns:a16="http://schemas.microsoft.com/office/drawing/2014/main" id="{E166DD35-CB35-E9D7-1A4A-158780F5B265}"/>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895C511A-F759-B102-EAD6-8D00D8D28A8E}"/>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E017DADD-B0DB-31BD-9238-3E9289AFA71C}"/>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B64A5092-568B-270E-1BA1-1F1D76FD0FF2}"/>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4819670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686C056-8EC6-C3E6-D9E1-EFA8E949DB97}"/>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SO"/>
          </a:p>
        </p:txBody>
      </p:sp>
      <p:sp>
        <p:nvSpPr>
          <p:cNvPr id="3" name="Text Placeholder 2">
            <a:extLst>
              <a:ext uri="{FF2B5EF4-FFF2-40B4-BE49-F238E27FC236}">
                <a16:creationId xmlns:a16="http://schemas.microsoft.com/office/drawing/2014/main" id="{652B376A-C910-E2F6-24C7-E7F802069968}"/>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E5AA86B-DD50-55E0-59B0-65EDEA6558E9}"/>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911F3AAE-30C1-BE07-AF38-057FEDD04838}"/>
              </a:ext>
            </a:extLst>
          </p:cNvPr>
          <p:cNvSpPr>
            <a:spLocks noGrp="1"/>
          </p:cNvSpPr>
          <p:nvPr>
            <p:ph type="ftr" sz="quarter" idx="11"/>
          </p:nvPr>
        </p:nvSpPr>
        <p:spPr/>
        <p:txBody>
          <a:bodyPr/>
          <a:lstStyle/>
          <a:p>
            <a:endParaRPr lang="en-SO"/>
          </a:p>
        </p:txBody>
      </p:sp>
      <p:sp>
        <p:nvSpPr>
          <p:cNvPr id="6" name="Slide Number Placeholder 5">
            <a:extLst>
              <a:ext uri="{FF2B5EF4-FFF2-40B4-BE49-F238E27FC236}">
                <a16:creationId xmlns:a16="http://schemas.microsoft.com/office/drawing/2014/main" id="{E8B5735A-4B17-3E78-52E7-F51ACD91B58F}"/>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370616718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B37FD75-463A-6234-6AD6-748A284AB99A}"/>
              </a:ext>
            </a:extLst>
          </p:cNvPr>
          <p:cNvSpPr>
            <a:spLocks noGrp="1"/>
          </p:cNvSpPr>
          <p:nvPr>
            <p:ph type="title"/>
          </p:nvPr>
        </p:nvSpPr>
        <p:spPr/>
        <p:txBody>
          <a:bodyPr/>
          <a:lstStyle/>
          <a:p>
            <a:r>
              <a:rPr lang="en-US"/>
              <a:t>Click to edit Master title style</a:t>
            </a:r>
            <a:endParaRPr lang="en-SO"/>
          </a:p>
        </p:txBody>
      </p:sp>
      <p:sp>
        <p:nvSpPr>
          <p:cNvPr id="3" name="Content Placeholder 2">
            <a:extLst>
              <a:ext uri="{FF2B5EF4-FFF2-40B4-BE49-F238E27FC236}">
                <a16:creationId xmlns:a16="http://schemas.microsoft.com/office/drawing/2014/main" id="{7DE63EF6-F736-16F2-DB67-C2FBBA9EB366}"/>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Content Placeholder 3">
            <a:extLst>
              <a:ext uri="{FF2B5EF4-FFF2-40B4-BE49-F238E27FC236}">
                <a16:creationId xmlns:a16="http://schemas.microsoft.com/office/drawing/2014/main" id="{4614492A-977D-C482-F3D5-889AF91E70EB}"/>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5" name="Date Placeholder 4">
            <a:extLst>
              <a:ext uri="{FF2B5EF4-FFF2-40B4-BE49-F238E27FC236}">
                <a16:creationId xmlns:a16="http://schemas.microsoft.com/office/drawing/2014/main" id="{A50E544F-E095-57B6-D9CD-7BB625E9A101}"/>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8C08A8B4-D54F-83E8-0E08-0214E7315D84}"/>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FAB06654-E211-8634-4713-FA4AE3AF647B}"/>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40453922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671D9AA-AFB2-ACD8-81FE-C1C5B8478A47}"/>
              </a:ext>
            </a:extLst>
          </p:cNvPr>
          <p:cNvSpPr>
            <a:spLocks noGrp="1"/>
          </p:cNvSpPr>
          <p:nvPr>
            <p:ph type="title"/>
          </p:nvPr>
        </p:nvSpPr>
        <p:spPr>
          <a:xfrm>
            <a:off x="839788" y="365125"/>
            <a:ext cx="10515600" cy="1325563"/>
          </a:xfrm>
        </p:spPr>
        <p:txBody>
          <a:bodyPr/>
          <a:lstStyle/>
          <a:p>
            <a:r>
              <a:rPr lang="en-US"/>
              <a:t>Click to edit Master title style</a:t>
            </a:r>
            <a:endParaRPr lang="en-SO"/>
          </a:p>
        </p:txBody>
      </p:sp>
      <p:sp>
        <p:nvSpPr>
          <p:cNvPr id="3" name="Text Placeholder 2">
            <a:extLst>
              <a:ext uri="{FF2B5EF4-FFF2-40B4-BE49-F238E27FC236}">
                <a16:creationId xmlns:a16="http://schemas.microsoft.com/office/drawing/2014/main" id="{0620754D-5DDA-9382-D292-C3A9BE896041}"/>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01D9A81B-DB72-51FD-FF04-CED129D3EE53}"/>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5" name="Text Placeholder 4">
            <a:extLst>
              <a:ext uri="{FF2B5EF4-FFF2-40B4-BE49-F238E27FC236}">
                <a16:creationId xmlns:a16="http://schemas.microsoft.com/office/drawing/2014/main" id="{D5733571-1129-FEAA-B28B-F1C4389F5D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2F73752-BCEB-C3CF-E901-1F9872055D5F}"/>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7" name="Date Placeholder 6">
            <a:extLst>
              <a:ext uri="{FF2B5EF4-FFF2-40B4-BE49-F238E27FC236}">
                <a16:creationId xmlns:a16="http://schemas.microsoft.com/office/drawing/2014/main" id="{10BF3767-4506-6F9A-22C4-946C2D830E2C}"/>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8" name="Footer Placeholder 7">
            <a:extLst>
              <a:ext uri="{FF2B5EF4-FFF2-40B4-BE49-F238E27FC236}">
                <a16:creationId xmlns:a16="http://schemas.microsoft.com/office/drawing/2014/main" id="{316998F3-5588-372C-DAD5-3FC43985F656}"/>
              </a:ext>
            </a:extLst>
          </p:cNvPr>
          <p:cNvSpPr>
            <a:spLocks noGrp="1"/>
          </p:cNvSpPr>
          <p:nvPr>
            <p:ph type="ftr" sz="quarter" idx="11"/>
          </p:nvPr>
        </p:nvSpPr>
        <p:spPr/>
        <p:txBody>
          <a:bodyPr/>
          <a:lstStyle/>
          <a:p>
            <a:endParaRPr lang="en-SO"/>
          </a:p>
        </p:txBody>
      </p:sp>
      <p:sp>
        <p:nvSpPr>
          <p:cNvPr id="9" name="Slide Number Placeholder 8">
            <a:extLst>
              <a:ext uri="{FF2B5EF4-FFF2-40B4-BE49-F238E27FC236}">
                <a16:creationId xmlns:a16="http://schemas.microsoft.com/office/drawing/2014/main" id="{FFDF9852-3DA1-8768-B97D-EF5587CAB807}"/>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95463484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7A211B-3767-688B-8E41-E4C7D225422A}"/>
              </a:ext>
            </a:extLst>
          </p:cNvPr>
          <p:cNvSpPr>
            <a:spLocks noGrp="1"/>
          </p:cNvSpPr>
          <p:nvPr>
            <p:ph type="title"/>
          </p:nvPr>
        </p:nvSpPr>
        <p:spPr/>
        <p:txBody>
          <a:bodyPr/>
          <a:lstStyle/>
          <a:p>
            <a:r>
              <a:rPr lang="en-US"/>
              <a:t>Click to edit Master title style</a:t>
            </a:r>
            <a:endParaRPr lang="en-SO"/>
          </a:p>
        </p:txBody>
      </p:sp>
      <p:sp>
        <p:nvSpPr>
          <p:cNvPr id="3" name="Date Placeholder 2">
            <a:extLst>
              <a:ext uri="{FF2B5EF4-FFF2-40B4-BE49-F238E27FC236}">
                <a16:creationId xmlns:a16="http://schemas.microsoft.com/office/drawing/2014/main" id="{A0D2F875-E264-235F-2115-6E60ECFB205D}"/>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4" name="Footer Placeholder 3">
            <a:extLst>
              <a:ext uri="{FF2B5EF4-FFF2-40B4-BE49-F238E27FC236}">
                <a16:creationId xmlns:a16="http://schemas.microsoft.com/office/drawing/2014/main" id="{9A5F5F6B-3BA2-5F3D-DA81-6C4C93450EA9}"/>
              </a:ext>
            </a:extLst>
          </p:cNvPr>
          <p:cNvSpPr>
            <a:spLocks noGrp="1"/>
          </p:cNvSpPr>
          <p:nvPr>
            <p:ph type="ftr" sz="quarter" idx="11"/>
          </p:nvPr>
        </p:nvSpPr>
        <p:spPr/>
        <p:txBody>
          <a:bodyPr/>
          <a:lstStyle/>
          <a:p>
            <a:endParaRPr lang="en-SO"/>
          </a:p>
        </p:txBody>
      </p:sp>
      <p:sp>
        <p:nvSpPr>
          <p:cNvPr id="5" name="Slide Number Placeholder 4">
            <a:extLst>
              <a:ext uri="{FF2B5EF4-FFF2-40B4-BE49-F238E27FC236}">
                <a16:creationId xmlns:a16="http://schemas.microsoft.com/office/drawing/2014/main" id="{7B2C35A5-370C-758F-6189-78FC91502B3A}"/>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69408813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127B3411-421B-CB3E-A62C-07787D851C21}"/>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3" name="Footer Placeholder 2">
            <a:extLst>
              <a:ext uri="{FF2B5EF4-FFF2-40B4-BE49-F238E27FC236}">
                <a16:creationId xmlns:a16="http://schemas.microsoft.com/office/drawing/2014/main" id="{BF24CD28-4842-17D5-2E86-86605BC6C918}"/>
              </a:ext>
            </a:extLst>
          </p:cNvPr>
          <p:cNvSpPr>
            <a:spLocks noGrp="1"/>
          </p:cNvSpPr>
          <p:nvPr>
            <p:ph type="ftr" sz="quarter" idx="11"/>
          </p:nvPr>
        </p:nvSpPr>
        <p:spPr/>
        <p:txBody>
          <a:bodyPr/>
          <a:lstStyle/>
          <a:p>
            <a:endParaRPr lang="en-SO"/>
          </a:p>
        </p:txBody>
      </p:sp>
      <p:sp>
        <p:nvSpPr>
          <p:cNvPr id="4" name="Slide Number Placeholder 3">
            <a:extLst>
              <a:ext uri="{FF2B5EF4-FFF2-40B4-BE49-F238E27FC236}">
                <a16:creationId xmlns:a16="http://schemas.microsoft.com/office/drawing/2014/main" id="{65A736AB-FE4B-C5E6-E3F5-B94977EF64B0}"/>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4950623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AA986A-36DE-E56E-D2B5-61E0C6FD3A2F}"/>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O"/>
          </a:p>
        </p:txBody>
      </p:sp>
      <p:sp>
        <p:nvSpPr>
          <p:cNvPr id="3" name="Content Placeholder 2">
            <a:extLst>
              <a:ext uri="{FF2B5EF4-FFF2-40B4-BE49-F238E27FC236}">
                <a16:creationId xmlns:a16="http://schemas.microsoft.com/office/drawing/2014/main" id="{443DE336-DB6D-BA81-6845-55469648918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Text Placeholder 3">
            <a:extLst>
              <a:ext uri="{FF2B5EF4-FFF2-40B4-BE49-F238E27FC236}">
                <a16:creationId xmlns:a16="http://schemas.microsoft.com/office/drawing/2014/main" id="{CF0B1C8B-AE67-EB7C-7377-B5984AEF7DF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8A55B09F-C58F-9C01-6A19-34E0C073EE36}"/>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6EEF5326-2FD0-50D2-0E30-290E483B5143}"/>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F5A7255E-A567-06C3-9FE8-17C7DEF7AA6B}"/>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25677438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8FB598-E29F-EACA-899E-5DD1EC9793FA}"/>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SO"/>
          </a:p>
        </p:txBody>
      </p:sp>
      <p:sp>
        <p:nvSpPr>
          <p:cNvPr id="3" name="Picture Placeholder 2">
            <a:extLst>
              <a:ext uri="{FF2B5EF4-FFF2-40B4-BE49-F238E27FC236}">
                <a16:creationId xmlns:a16="http://schemas.microsoft.com/office/drawing/2014/main" id="{F0500AE7-2185-B14C-2C4B-489732D39A6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SO"/>
          </a:p>
        </p:txBody>
      </p:sp>
      <p:sp>
        <p:nvSpPr>
          <p:cNvPr id="4" name="Text Placeholder 3">
            <a:extLst>
              <a:ext uri="{FF2B5EF4-FFF2-40B4-BE49-F238E27FC236}">
                <a16:creationId xmlns:a16="http://schemas.microsoft.com/office/drawing/2014/main" id="{784CFE59-BAC8-87EE-BABE-8E56B666D788}"/>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FEE3EED9-90B8-F98B-2F2E-BFE212383AA0}"/>
              </a:ext>
            </a:extLst>
          </p:cNvPr>
          <p:cNvSpPr>
            <a:spLocks noGrp="1"/>
          </p:cNvSpPr>
          <p:nvPr>
            <p:ph type="dt" sz="half" idx="10"/>
          </p:nvPr>
        </p:nvSpPr>
        <p:spPr/>
        <p:txBody>
          <a:bodyPr/>
          <a:lstStyle/>
          <a:p>
            <a:fld id="{6B6134E3-E9A5-4243-BB23-F5B0288DA5FA}" type="datetimeFigureOut">
              <a:rPr lang="en-SO" smtClean="0"/>
              <a:t>8/28/23</a:t>
            </a:fld>
            <a:endParaRPr lang="en-SO"/>
          </a:p>
        </p:txBody>
      </p:sp>
      <p:sp>
        <p:nvSpPr>
          <p:cNvPr id="6" name="Footer Placeholder 5">
            <a:extLst>
              <a:ext uri="{FF2B5EF4-FFF2-40B4-BE49-F238E27FC236}">
                <a16:creationId xmlns:a16="http://schemas.microsoft.com/office/drawing/2014/main" id="{6C4C9FE0-DF13-8B5E-A20E-4F9A10BFBB20}"/>
              </a:ext>
            </a:extLst>
          </p:cNvPr>
          <p:cNvSpPr>
            <a:spLocks noGrp="1"/>
          </p:cNvSpPr>
          <p:nvPr>
            <p:ph type="ftr" sz="quarter" idx="11"/>
          </p:nvPr>
        </p:nvSpPr>
        <p:spPr/>
        <p:txBody>
          <a:bodyPr/>
          <a:lstStyle/>
          <a:p>
            <a:endParaRPr lang="en-SO"/>
          </a:p>
        </p:txBody>
      </p:sp>
      <p:sp>
        <p:nvSpPr>
          <p:cNvPr id="7" name="Slide Number Placeholder 6">
            <a:extLst>
              <a:ext uri="{FF2B5EF4-FFF2-40B4-BE49-F238E27FC236}">
                <a16:creationId xmlns:a16="http://schemas.microsoft.com/office/drawing/2014/main" id="{D01854E1-1D19-EBA7-6A07-79C6B75917E0}"/>
              </a:ext>
            </a:extLst>
          </p:cNvPr>
          <p:cNvSpPr>
            <a:spLocks noGrp="1"/>
          </p:cNvSpPr>
          <p:nvPr>
            <p:ph type="sldNum" sz="quarter" idx="12"/>
          </p:nvPr>
        </p:nvSpPr>
        <p:spPr/>
        <p:txBody>
          <a:bodyPr/>
          <a:lstStyle/>
          <a:p>
            <a:fld id="{4DA95428-AD22-6446-B70C-04533D3E94C8}" type="slidenum">
              <a:rPr lang="en-SO" smtClean="0"/>
              <a:t>‹#›</a:t>
            </a:fld>
            <a:endParaRPr lang="en-SO"/>
          </a:p>
        </p:txBody>
      </p:sp>
    </p:spTree>
    <p:extLst>
      <p:ext uri="{BB962C8B-B14F-4D97-AF65-F5344CB8AC3E}">
        <p14:creationId xmlns:p14="http://schemas.microsoft.com/office/powerpoint/2010/main" val="12665877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4A2893E-6D31-649D-E359-645092BFC841}"/>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SO"/>
          </a:p>
        </p:txBody>
      </p:sp>
      <p:sp>
        <p:nvSpPr>
          <p:cNvPr id="3" name="Text Placeholder 2">
            <a:extLst>
              <a:ext uri="{FF2B5EF4-FFF2-40B4-BE49-F238E27FC236}">
                <a16:creationId xmlns:a16="http://schemas.microsoft.com/office/drawing/2014/main" id="{30D721B2-6822-72A1-7F81-5D33B0E7FAC5}"/>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SO"/>
          </a:p>
        </p:txBody>
      </p:sp>
      <p:sp>
        <p:nvSpPr>
          <p:cNvPr id="4" name="Date Placeholder 3">
            <a:extLst>
              <a:ext uri="{FF2B5EF4-FFF2-40B4-BE49-F238E27FC236}">
                <a16:creationId xmlns:a16="http://schemas.microsoft.com/office/drawing/2014/main" id="{17E7FD37-7C24-728E-4F85-1A3112D34D3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B6134E3-E9A5-4243-BB23-F5B0288DA5FA}" type="datetimeFigureOut">
              <a:rPr lang="en-SO" smtClean="0"/>
              <a:t>8/28/23</a:t>
            </a:fld>
            <a:endParaRPr lang="en-SO"/>
          </a:p>
        </p:txBody>
      </p:sp>
      <p:sp>
        <p:nvSpPr>
          <p:cNvPr id="5" name="Footer Placeholder 4">
            <a:extLst>
              <a:ext uri="{FF2B5EF4-FFF2-40B4-BE49-F238E27FC236}">
                <a16:creationId xmlns:a16="http://schemas.microsoft.com/office/drawing/2014/main" id="{F20854E8-0377-0E54-FB78-58F7AC03117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SO"/>
          </a:p>
        </p:txBody>
      </p:sp>
      <p:sp>
        <p:nvSpPr>
          <p:cNvPr id="6" name="Slide Number Placeholder 5">
            <a:extLst>
              <a:ext uri="{FF2B5EF4-FFF2-40B4-BE49-F238E27FC236}">
                <a16:creationId xmlns:a16="http://schemas.microsoft.com/office/drawing/2014/main" id="{1142A228-D97C-C623-23A4-B235C4CAC961}"/>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4DA95428-AD22-6446-B70C-04533D3E94C8}" type="slidenum">
              <a:rPr lang="en-SO" smtClean="0"/>
              <a:t>‹#›</a:t>
            </a:fld>
            <a:endParaRPr lang="en-SO"/>
          </a:p>
        </p:txBody>
      </p:sp>
    </p:spTree>
    <p:extLst>
      <p:ext uri="{BB962C8B-B14F-4D97-AF65-F5344CB8AC3E}">
        <p14:creationId xmlns:p14="http://schemas.microsoft.com/office/powerpoint/2010/main" val="1484138220"/>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SO"/>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creativecommons.org/licenses/by-nc-sa/2.0/" TargetMode="External"/><Relationship Id="rId2" Type="http://schemas.openxmlformats.org/officeDocument/2006/relationships/image" Target="../media/image1.jpeg"/><Relationship Id="rId1" Type="http://schemas.openxmlformats.org/officeDocument/2006/relationships/slideLayout" Target="../slideLayouts/slideLayout1.xml"/><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9.xml"/><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2.xml"/></Relationships>
</file>

<file path=ppt/slides/_rels/slide1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3.xml"/><Relationship Id="rId1" Type="http://schemas.openxmlformats.org/officeDocument/2006/relationships/tags" Target="../tags/tag2.xml"/><Relationship Id="rId4" Type="http://schemas.openxmlformats.org/officeDocument/2006/relationships/image" Target="../media/image10.jpeg"/></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2.xml"/></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12.xml"/></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3.xml"/><Relationship Id="rId1" Type="http://schemas.openxmlformats.org/officeDocument/2006/relationships/tags" Target="../tags/tag1.xml"/><Relationship Id="rId4" Type="http://schemas.openxmlformats.org/officeDocument/2006/relationships/image" Target="../media/image4.jpeg"/></Relationships>
</file>

<file path=ppt/slides/_rels/slide2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9.xml"/><Relationship Id="rId1" Type="http://schemas.openxmlformats.org/officeDocument/2006/relationships/slideLayout" Target="../slideLayouts/slideLayout12.xml"/></Relationships>
</file>

<file path=ppt/slides/_rels/slide21.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3.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2.xml"/><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5.xml"/><Relationship Id="rId1" Type="http://schemas.openxmlformats.org/officeDocument/2006/relationships/slideLayout" Target="../slideLayouts/slideLayout1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8B2E49-8DD3-99B9-DAEA-9BC0B992D58A}"/>
              </a:ext>
            </a:extLst>
          </p:cNvPr>
          <p:cNvSpPr>
            <a:spLocks noGrp="1"/>
          </p:cNvSpPr>
          <p:nvPr>
            <p:ph type="ctrTitle"/>
          </p:nvPr>
        </p:nvSpPr>
        <p:spPr>
          <a:xfrm>
            <a:off x="7464614" y="1795991"/>
            <a:ext cx="4087303" cy="2889114"/>
          </a:xfrm>
        </p:spPr>
        <p:txBody>
          <a:bodyPr anchor="b">
            <a:normAutofit/>
          </a:bodyPr>
          <a:lstStyle/>
          <a:p>
            <a:pPr algn="l"/>
            <a:r>
              <a:rPr lang="en-US" sz="5400" dirty="0"/>
              <a:t>Network Operations</a:t>
            </a:r>
          </a:p>
        </p:txBody>
      </p:sp>
      <p:sp>
        <p:nvSpPr>
          <p:cNvPr id="3" name="Subtitle 2">
            <a:extLst>
              <a:ext uri="{FF2B5EF4-FFF2-40B4-BE49-F238E27FC236}">
                <a16:creationId xmlns:a16="http://schemas.microsoft.com/office/drawing/2014/main" id="{F669A087-F0BE-AAC7-2CC0-70595EF3BEC1}"/>
              </a:ext>
            </a:extLst>
          </p:cNvPr>
          <p:cNvSpPr>
            <a:spLocks noGrp="1"/>
          </p:cNvSpPr>
          <p:nvPr>
            <p:ph type="subTitle" idx="1"/>
          </p:nvPr>
        </p:nvSpPr>
        <p:spPr>
          <a:xfrm>
            <a:off x="7464612" y="4750893"/>
            <a:ext cx="4087305" cy="1147863"/>
          </a:xfrm>
        </p:spPr>
        <p:txBody>
          <a:bodyPr anchor="t">
            <a:normAutofit/>
          </a:bodyPr>
          <a:lstStyle/>
          <a:p>
            <a:pPr algn="l"/>
            <a:r>
              <a:rPr lang="en-US" sz="2000" dirty="0"/>
              <a:t>Intro to BGP</a:t>
            </a:r>
          </a:p>
        </p:txBody>
      </p:sp>
      <p:pic>
        <p:nvPicPr>
          <p:cNvPr id="30" name="Picture 29" descr="Close-up of a server network panel with lights and cables">
            <a:extLst>
              <a:ext uri="{FF2B5EF4-FFF2-40B4-BE49-F238E27FC236}">
                <a16:creationId xmlns:a16="http://schemas.microsoft.com/office/drawing/2014/main" id="{F3E4FCE5-3383-C7EF-55C7-864AAFF2F59E}"/>
              </a:ext>
            </a:extLst>
          </p:cNvPr>
          <p:cNvPicPr>
            <a:picLocks noChangeAspect="1"/>
          </p:cNvPicPr>
          <p:nvPr/>
        </p:nvPicPr>
        <p:blipFill rotWithShape="1">
          <a:blip r:embed="rId2"/>
          <a:srcRect r="31589" b="-1"/>
          <a:stretch/>
        </p:blipFill>
        <p:spPr>
          <a:xfrm>
            <a:off x="1" y="10"/>
            <a:ext cx="7028495" cy="6857990"/>
          </a:xfrm>
          <a:custGeom>
            <a:avLst/>
            <a:gdLst/>
            <a:ahLst/>
            <a:cxnLst/>
            <a:rect l="l" t="t" r="r" b="b"/>
            <a:pathLst>
              <a:path w="7028495" h="6858000">
                <a:moveTo>
                  <a:pt x="0" y="0"/>
                </a:moveTo>
                <a:lnTo>
                  <a:pt x="6915668" y="0"/>
                </a:lnTo>
                <a:lnTo>
                  <a:pt x="6952411" y="219663"/>
                </a:lnTo>
                <a:cubicBezTo>
                  <a:pt x="7002551" y="569921"/>
                  <a:pt x="7028495" y="927986"/>
                  <a:pt x="7028495" y="1292112"/>
                </a:cubicBezTo>
                <a:cubicBezTo>
                  <a:pt x="7028495" y="3343346"/>
                  <a:pt x="6205186" y="5202289"/>
                  <a:pt x="4870994" y="6556512"/>
                </a:cubicBezTo>
                <a:lnTo>
                  <a:pt x="4556185" y="6858000"/>
                </a:lnTo>
                <a:lnTo>
                  <a:pt x="0" y="6858000"/>
                </a:lnTo>
                <a:close/>
              </a:path>
            </a:pathLst>
          </a:custGeom>
        </p:spPr>
      </p:pic>
      <p:pic>
        <p:nvPicPr>
          <p:cNvPr id="4" name="Immagine 7" descr="Immagine 7">
            <a:hlinkClick r:id="rId3"/>
            <a:extLst>
              <a:ext uri="{FF2B5EF4-FFF2-40B4-BE49-F238E27FC236}">
                <a16:creationId xmlns:a16="http://schemas.microsoft.com/office/drawing/2014/main" id="{CAC4DFE6-66B7-D6A2-D11F-2B8C4F85CCE9}"/>
              </a:ext>
            </a:extLst>
          </p:cNvPr>
          <p:cNvPicPr>
            <a:picLocks noChangeAspect="1"/>
          </p:cNvPicPr>
          <p:nvPr/>
        </p:nvPicPr>
        <p:blipFill>
          <a:blip r:embed="rId4"/>
          <a:stretch>
            <a:fillRect/>
          </a:stretch>
        </p:blipFill>
        <p:spPr>
          <a:xfrm>
            <a:off x="9625264" y="5935989"/>
            <a:ext cx="1926654" cy="674099"/>
          </a:xfrm>
          <a:prstGeom prst="rect">
            <a:avLst/>
          </a:prstGeom>
          <a:ln w="12700">
            <a:miter lim="400000"/>
          </a:ln>
        </p:spPr>
      </p:pic>
      <p:pic>
        <p:nvPicPr>
          <p:cNvPr id="5" name="sorer.png" descr="sorer.png">
            <a:extLst>
              <a:ext uri="{FF2B5EF4-FFF2-40B4-BE49-F238E27FC236}">
                <a16:creationId xmlns:a16="http://schemas.microsoft.com/office/drawing/2014/main" id="{65FFBFB8-C6D7-B872-BCF3-EA5133971C02}"/>
              </a:ext>
            </a:extLst>
          </p:cNvPr>
          <p:cNvPicPr>
            <a:picLocks noChangeAspect="1"/>
          </p:cNvPicPr>
          <p:nvPr/>
        </p:nvPicPr>
        <p:blipFill>
          <a:blip r:embed="rId5"/>
          <a:stretch>
            <a:fillRect/>
          </a:stretch>
        </p:blipFill>
        <p:spPr>
          <a:xfrm>
            <a:off x="8167863" y="374487"/>
            <a:ext cx="3384054" cy="1409472"/>
          </a:xfrm>
          <a:prstGeom prst="rect">
            <a:avLst/>
          </a:prstGeom>
          <a:ln w="12700">
            <a:miter lim="400000"/>
          </a:ln>
        </p:spPr>
      </p:pic>
    </p:spTree>
    <p:extLst>
      <p:ext uri="{BB962C8B-B14F-4D97-AF65-F5344CB8AC3E}">
        <p14:creationId xmlns:p14="http://schemas.microsoft.com/office/powerpoint/2010/main" val="5916595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type="wd">
                                    <p:tmPct val="15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par>
                                <p:cTn id="8" presetID="10" presetClass="entr" presetSubtype="0" fill="hold" grpId="0" nodeType="withEffect">
                                  <p:stCondLst>
                                    <p:cond delay="1000"/>
                                  </p:stCondLst>
                                  <p:iterate type="wd">
                                    <p:tmPct val="15000"/>
                                  </p:iterate>
                                  <p:childTnLst>
                                    <p:set>
                                      <p:cBhvr>
                                        <p:cTn id="9" dur="1" fill="hold">
                                          <p:stCondLst>
                                            <p:cond delay="0"/>
                                          </p:stCondLst>
                                        </p:cTn>
                                        <p:tgtEl>
                                          <p:spTgt spid="3">
                                            <p:txEl>
                                              <p:pRg st="0" end="0"/>
                                            </p:txEl>
                                          </p:spTgt>
                                        </p:tgtEl>
                                        <p:attrNameLst>
                                          <p:attrName>style.visibility</p:attrName>
                                        </p:attrNameLst>
                                      </p:cBhvr>
                                      <p:to>
                                        <p:strVal val="visible"/>
                                      </p:to>
                                    </p:set>
                                    <p:animEffect transition="in" filter="fade">
                                      <p:cBhvr>
                                        <p:cTn id="10" dur="1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BGP Session Types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01658" y="983748"/>
            <a:ext cx="11657745" cy="3268213"/>
          </a:xfrm>
        </p:spPr>
        <p:txBody>
          <a:bodyPr/>
          <a:lstStyle/>
          <a:p>
            <a:pPr algn="l"/>
            <a:r>
              <a:rPr lang="en-US" dirty="0">
                <a:solidFill>
                  <a:schemeClr val="tx1">
                    <a:lumMod val="50000"/>
                  </a:schemeClr>
                </a:solidFill>
              </a:rPr>
              <a:t>BGP sessions are categorized into two types:</a:t>
            </a:r>
          </a:p>
          <a:p>
            <a:pPr lvl="0" algn="l"/>
            <a:r>
              <a:rPr lang="en-US" sz="2400" b="1" dirty="0">
                <a:solidFill>
                  <a:schemeClr val="tx1">
                    <a:lumMod val="50000"/>
                  </a:schemeClr>
                </a:solidFill>
              </a:rPr>
              <a:t>Internal BGP (iBGP) - </a:t>
            </a:r>
            <a:r>
              <a:rPr lang="en-US" sz="2400" dirty="0">
                <a:solidFill>
                  <a:schemeClr val="tx1">
                    <a:lumMod val="50000"/>
                  </a:schemeClr>
                </a:solidFill>
              </a:rPr>
              <a:t>Sessions established with an iBGP router that are in the same AS or that participate in the same BGP confederation. iBGP prefixes are assigned an administrative distance (AD) of 200 upon installation in the router’s RIB.</a:t>
            </a:r>
          </a:p>
          <a:p>
            <a:pPr lvl="0" algn="l"/>
            <a:r>
              <a:rPr lang="en-US" sz="2400" b="1" dirty="0">
                <a:solidFill>
                  <a:schemeClr val="tx1">
                    <a:lumMod val="50000"/>
                  </a:schemeClr>
                </a:solidFill>
              </a:rPr>
              <a:t>External BGP (eBGP) - </a:t>
            </a:r>
            <a:r>
              <a:rPr lang="en-US" sz="2400" dirty="0">
                <a:solidFill>
                  <a:schemeClr val="tx1">
                    <a:lumMod val="50000"/>
                  </a:schemeClr>
                </a:solidFill>
              </a:rPr>
              <a:t>Sessions established with a BGP router that are in a different AS. eBGP prefixes are assigned an AD of 20 upon installation in the router’s RIB.</a:t>
            </a:r>
          </a:p>
          <a:p>
            <a:pPr marL="0" indent="0" algn="l" defTabSz="912261" fontAlgn="base">
              <a:spcBef>
                <a:spcPts val="800"/>
              </a:spcBef>
              <a:spcAft>
                <a:spcPts val="800"/>
              </a:spcAft>
              <a:buClr>
                <a:schemeClr val="tx2"/>
              </a:buClr>
              <a:buSzPct val="90000"/>
            </a:pPr>
            <a:endParaRPr lang="en-US" sz="2000" dirty="0">
              <a:solidFill>
                <a:schemeClr val="tx1">
                  <a:lumMod val="50000"/>
                </a:schemeClr>
              </a:solidFill>
            </a:endParaRP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sz="2000" dirty="0">
              <a:solidFill>
                <a:srgbClr val="000000"/>
              </a:solidFill>
            </a:endParaRPr>
          </a:p>
        </p:txBody>
      </p:sp>
      <p:pic>
        <p:nvPicPr>
          <p:cNvPr id="5" name="Picture 4"/>
          <p:cNvPicPr>
            <a:picLocks noChangeAspect="1"/>
          </p:cNvPicPr>
          <p:nvPr/>
        </p:nvPicPr>
        <p:blipFill>
          <a:blip r:embed="rId3"/>
          <a:stretch>
            <a:fillRect/>
          </a:stretch>
        </p:blipFill>
        <p:spPr>
          <a:xfrm>
            <a:off x="2444448" y="4297681"/>
            <a:ext cx="6238421" cy="1930811"/>
          </a:xfrm>
          <a:prstGeom prst="rect">
            <a:avLst/>
          </a:prstGeom>
        </p:spPr>
      </p:pic>
    </p:spTree>
    <p:extLst>
      <p:ext uri="{BB962C8B-B14F-4D97-AF65-F5344CB8AC3E}">
        <p14:creationId xmlns:p14="http://schemas.microsoft.com/office/powerpoint/2010/main" val="29355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BGP Session Types (Cont.)</a:t>
            </a:r>
          </a:p>
        </p:txBody>
      </p:sp>
      <p:sp>
        <p:nvSpPr>
          <p:cNvPr id="2" name="Content Placeholder 1"/>
          <p:cNvSpPr>
            <a:spLocks noGrp="1"/>
          </p:cNvSpPr>
          <p:nvPr>
            <p:ph idx="1"/>
          </p:nvPr>
        </p:nvSpPr>
        <p:spPr>
          <a:xfrm>
            <a:off x="293518" y="975782"/>
            <a:ext cx="11040076" cy="5196417"/>
          </a:xfrm>
        </p:spPr>
        <p:txBody>
          <a:bodyPr/>
          <a:lstStyle/>
          <a:p>
            <a:pPr indent="0" algn="l">
              <a:spcBef>
                <a:spcPts val="0"/>
              </a:spcBef>
            </a:pPr>
            <a:r>
              <a:rPr lang="en-US" b="1" dirty="0">
                <a:solidFill>
                  <a:schemeClr val="tx1">
                    <a:lumMod val="50000"/>
                  </a:schemeClr>
                </a:solidFill>
              </a:rPr>
              <a:t>iBGP</a:t>
            </a:r>
          </a:p>
          <a:p>
            <a:pPr indent="0" algn="l">
              <a:spcBef>
                <a:spcPts val="0"/>
              </a:spcBef>
            </a:pPr>
            <a:r>
              <a:rPr lang="en-US" dirty="0">
                <a:solidFill>
                  <a:schemeClr val="tx1">
                    <a:lumMod val="50000"/>
                  </a:schemeClr>
                </a:solidFill>
              </a:rPr>
              <a:t>Service providers provide transit connectivity. Enterprises should not.  Preventing an AS from becoming a transit AS by redistributing BGP routes into the IGP is not a viable solution for the following reasons:</a:t>
            </a:r>
          </a:p>
          <a:p>
            <a:pPr marL="838099" indent="-457189" algn="l">
              <a:spcBef>
                <a:spcPts val="0"/>
              </a:spcBef>
              <a:buFont typeface="Arial" panose="020B0604020202020204" pitchFamily="34" charset="0"/>
              <a:buChar char="•"/>
            </a:pPr>
            <a:r>
              <a:rPr lang="en-US" sz="2400" b="1" dirty="0">
                <a:solidFill>
                  <a:schemeClr val="tx1">
                    <a:lumMod val="50000"/>
                  </a:schemeClr>
                </a:solidFill>
              </a:rPr>
              <a:t>Scalability -</a:t>
            </a:r>
            <a:r>
              <a:rPr lang="en-US" sz="2400" dirty="0">
                <a:solidFill>
                  <a:schemeClr val="tx1">
                    <a:lumMod val="50000"/>
                  </a:schemeClr>
                </a:solidFill>
              </a:rPr>
              <a:t> The internet has over 780,000 IPv4 network prefixes, IGPs cannot scale to that level of routes.</a:t>
            </a:r>
          </a:p>
          <a:p>
            <a:pPr marL="838099" indent="-457189" algn="l">
              <a:spcBef>
                <a:spcPts val="0"/>
              </a:spcBef>
              <a:buFont typeface="Arial" panose="020B0604020202020204" pitchFamily="34" charset="0"/>
              <a:buChar char="•"/>
            </a:pPr>
            <a:r>
              <a:rPr lang="en-US" sz="2400" b="1" dirty="0">
                <a:solidFill>
                  <a:schemeClr val="tx1">
                    <a:lumMod val="50000"/>
                  </a:schemeClr>
                </a:solidFill>
              </a:rPr>
              <a:t>Custom routing -</a:t>
            </a:r>
            <a:r>
              <a:rPr lang="en-US" sz="2400" dirty="0">
                <a:solidFill>
                  <a:schemeClr val="tx1">
                    <a:lumMod val="50000"/>
                  </a:schemeClr>
                </a:solidFill>
              </a:rPr>
              <a:t> IGPs use metrics as the primary method of route selection.  BGP uses multiple steps to identify the best path or to manipulate the path for a specific network prefix.</a:t>
            </a:r>
          </a:p>
          <a:p>
            <a:pPr marL="838099" indent="-457189" algn="l">
              <a:spcBef>
                <a:spcPts val="0"/>
              </a:spcBef>
              <a:buFont typeface="Arial" panose="020B0604020202020204" pitchFamily="34" charset="0"/>
              <a:buChar char="•"/>
            </a:pPr>
            <a:r>
              <a:rPr lang="en-US" sz="2400" b="1" dirty="0">
                <a:solidFill>
                  <a:schemeClr val="tx1">
                    <a:lumMod val="50000"/>
                  </a:schemeClr>
                </a:solidFill>
              </a:rPr>
              <a:t>Path attributes -</a:t>
            </a:r>
            <a:r>
              <a:rPr lang="en-US" sz="2400" dirty="0">
                <a:solidFill>
                  <a:schemeClr val="tx1">
                    <a:lumMod val="50000"/>
                  </a:schemeClr>
                </a:solidFill>
              </a:rPr>
              <a:t> All of the BGP path attributes cannot be maintained within IGP protocols.</a:t>
            </a:r>
          </a:p>
          <a:p>
            <a:pPr indent="0" algn="l">
              <a:spcBef>
                <a:spcPts val="0"/>
              </a:spcBef>
            </a:pPr>
            <a:r>
              <a:rPr lang="en-US" dirty="0">
                <a:solidFill>
                  <a:schemeClr val="tx1">
                    <a:lumMod val="50000"/>
                  </a:schemeClr>
                </a:solidFill>
              </a:rPr>
              <a:t>Establishing iBGP sessions between IGP routers in a full mesh allows for proper forwarding between autonomous systems.</a:t>
            </a:r>
          </a:p>
          <a:p>
            <a:pPr indent="0" algn="l">
              <a:spcBef>
                <a:spcPts val="0"/>
              </a:spcBef>
            </a:pPr>
            <a:endParaRPr lang="en-US" dirty="0">
              <a:solidFill>
                <a:schemeClr val="tx1">
                  <a:lumMod val="50000"/>
                </a:schemeClr>
              </a:solidFill>
            </a:endParaRPr>
          </a:p>
        </p:txBody>
      </p:sp>
    </p:spTree>
    <p:extLst>
      <p:ext uri="{BB962C8B-B14F-4D97-AF65-F5344CB8AC3E}">
        <p14:creationId xmlns:p14="http://schemas.microsoft.com/office/powerpoint/2010/main" val="35149486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BGP Session Types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508844" y="975783"/>
            <a:ext cx="11127317" cy="4881405"/>
          </a:xfrm>
        </p:spPr>
        <p:txBody>
          <a:bodyPr/>
          <a:lstStyle/>
          <a:p>
            <a:pPr marL="0" indent="0" algn="l" defTabSz="912261" fontAlgn="base">
              <a:spcBef>
                <a:spcPts val="800"/>
              </a:spcBef>
              <a:spcAft>
                <a:spcPts val="800"/>
              </a:spcAft>
              <a:buClr>
                <a:schemeClr val="tx2"/>
              </a:buClr>
              <a:buSzPct val="90000"/>
            </a:pPr>
            <a:r>
              <a:rPr lang="en-US" b="1" dirty="0">
                <a:solidFill>
                  <a:srgbClr val="000000"/>
                </a:solidFill>
              </a:rPr>
              <a:t>eBGP</a:t>
            </a:r>
          </a:p>
          <a:p>
            <a:pPr marL="0" indent="0" algn="l" defTabSz="912261" fontAlgn="base">
              <a:spcBef>
                <a:spcPts val="800"/>
              </a:spcBef>
              <a:spcAft>
                <a:spcPts val="800"/>
              </a:spcAft>
              <a:buClr>
                <a:schemeClr val="tx2"/>
              </a:buClr>
              <a:buSzPct val="90000"/>
            </a:pPr>
            <a:r>
              <a:rPr lang="en-US" sz="2400" dirty="0">
                <a:solidFill>
                  <a:srgbClr val="000000"/>
                </a:solidFill>
              </a:rPr>
              <a:t>eBGP is the core component of BGP on the internet.  The difference in behavior for eBGP sessions and iBGP sessions are:</a:t>
            </a:r>
          </a:p>
          <a:p>
            <a:pPr marL="990575" marR="1914265" lvl="1" indent="-380990">
              <a:lnSpc>
                <a:spcPct val="98000"/>
              </a:lnSpc>
              <a:spcBef>
                <a:spcPts val="1200"/>
              </a:spcBef>
              <a:buClr>
                <a:srgbClr val="0B0B0B"/>
              </a:buClr>
              <a:buSzPts val="700"/>
              <a:buFont typeface="Arial" panose="020B0604020202020204" pitchFamily="34" charset="0"/>
              <a:buChar char="■"/>
              <a:tabLst>
                <a:tab pos="2700799" algn="l"/>
              </a:tabLst>
            </a:pPr>
            <a:r>
              <a:rPr lang="en-US" sz="2133" dirty="0">
                <a:solidFill>
                  <a:schemeClr val="tx1">
                    <a:lumMod val="50000"/>
                  </a:schemeClr>
                </a:solidFill>
                <a:latin typeface="+mj-lt"/>
                <a:ea typeface="Arial" panose="020B0604020202020204" pitchFamily="34" charset="0"/>
                <a:cs typeface="Palatino Linotype" panose="02040502050505030304" pitchFamily="18" charset="0"/>
              </a:rPr>
              <a:t>iBGP allows for multi-hop sessions.  eBGP packets set the TTL to one, so packets are dropped if multi-hop connections are attempted.</a:t>
            </a:r>
          </a:p>
          <a:p>
            <a:pPr marL="990575" marR="2061582" lvl="1" indent="-380990">
              <a:lnSpc>
                <a:spcPct val="98000"/>
              </a:lnSpc>
              <a:spcBef>
                <a:spcPts val="793"/>
              </a:spcBef>
              <a:buClr>
                <a:srgbClr val="0B0B0B"/>
              </a:buClr>
              <a:buSzPts val="700"/>
              <a:buFont typeface="Arial" panose="020B0604020202020204" pitchFamily="34" charset="0"/>
              <a:buChar char="■"/>
              <a:tabLst>
                <a:tab pos="2700799" algn="l"/>
              </a:tabLst>
            </a:pPr>
            <a:r>
              <a:rPr lang="en-US" sz="2133" dirty="0">
                <a:solidFill>
                  <a:schemeClr val="tx1">
                    <a:lumMod val="50000"/>
                  </a:schemeClr>
                </a:solidFill>
                <a:latin typeface="+mj-lt"/>
                <a:ea typeface="Arial" panose="020B0604020202020204" pitchFamily="34" charset="0"/>
                <a:cs typeface="Palatino Linotype" panose="02040502050505030304" pitchFamily="18" charset="0"/>
              </a:rPr>
              <a:t>The</a:t>
            </a:r>
            <a:r>
              <a:rPr lang="en-US" sz="2133" spc="-67"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advertising</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spc="-27" dirty="0">
                <a:solidFill>
                  <a:schemeClr val="tx1">
                    <a:lumMod val="50000"/>
                  </a:schemeClr>
                </a:solidFill>
                <a:latin typeface="+mj-lt"/>
                <a:ea typeface="Arial" panose="020B0604020202020204" pitchFamily="34" charset="0"/>
                <a:cs typeface="Palatino Linotype" panose="02040502050505030304" pitchFamily="18" charset="0"/>
              </a:rPr>
              <a:t>router</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modifies</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the</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BGP</a:t>
            </a:r>
            <a:r>
              <a:rPr lang="en-US" sz="2133" spc="-67"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next-hop</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address</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to</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the</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IP</a:t>
            </a:r>
            <a:r>
              <a:rPr lang="en-US" sz="2133" spc="-6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address</a:t>
            </a:r>
            <a:r>
              <a:rPr lang="en-US" sz="2133" spc="-67"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sourcing the BGP</a:t>
            </a:r>
            <a:r>
              <a:rPr lang="en-US" sz="2133" spc="47"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connection.</a:t>
            </a:r>
          </a:p>
          <a:p>
            <a:pPr marL="990575" lvl="1" indent="-380990">
              <a:spcBef>
                <a:spcPts val="780"/>
              </a:spcBef>
              <a:buClr>
                <a:srgbClr val="0B0B0B"/>
              </a:buClr>
              <a:buSzPts val="700"/>
              <a:buFont typeface="Arial" panose="020B0604020202020204" pitchFamily="34" charset="0"/>
              <a:buChar char="■"/>
              <a:tabLst>
                <a:tab pos="2700799" algn="l"/>
              </a:tabLst>
            </a:pPr>
            <a:r>
              <a:rPr lang="en-US" sz="2133" dirty="0">
                <a:solidFill>
                  <a:schemeClr val="tx1">
                    <a:lumMod val="50000"/>
                  </a:schemeClr>
                </a:solidFill>
                <a:latin typeface="+mj-lt"/>
                <a:ea typeface="Arial" panose="020B0604020202020204" pitchFamily="34" charset="0"/>
                <a:cs typeface="Palatino Linotype" panose="02040502050505030304" pitchFamily="18" charset="0"/>
              </a:rPr>
              <a:t>The advertising </a:t>
            </a:r>
            <a:r>
              <a:rPr lang="en-US" sz="2133" spc="-27" dirty="0">
                <a:solidFill>
                  <a:schemeClr val="tx1">
                    <a:lumMod val="50000"/>
                  </a:schemeClr>
                </a:solidFill>
                <a:latin typeface="+mj-lt"/>
                <a:ea typeface="Arial" panose="020B0604020202020204" pitchFamily="34" charset="0"/>
                <a:cs typeface="Palatino Linotype" panose="02040502050505030304" pitchFamily="18" charset="0"/>
              </a:rPr>
              <a:t>router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prepends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its ASN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to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the existing AS_Path</a:t>
            </a:r>
            <a:r>
              <a:rPr lang="en-US" sz="2133" spc="187"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variable.</a:t>
            </a:r>
          </a:p>
          <a:p>
            <a:pPr marL="990575" marR="2293563" lvl="1" indent="-380990">
              <a:lnSpc>
                <a:spcPct val="98000"/>
              </a:lnSpc>
              <a:spcBef>
                <a:spcPts val="793"/>
              </a:spcBef>
              <a:buClr>
                <a:srgbClr val="0B0B0B"/>
              </a:buClr>
              <a:buSzPts val="700"/>
              <a:buFont typeface="Arial" panose="020B0604020202020204" pitchFamily="34" charset="0"/>
              <a:buChar char="■"/>
              <a:tabLst>
                <a:tab pos="2700799" algn="l"/>
              </a:tabLst>
            </a:pPr>
            <a:r>
              <a:rPr lang="en-US" sz="2133" dirty="0">
                <a:solidFill>
                  <a:schemeClr val="tx1">
                    <a:lumMod val="50000"/>
                  </a:schemeClr>
                </a:solidFill>
                <a:latin typeface="+mj-lt"/>
                <a:ea typeface="Arial" panose="020B0604020202020204" pitchFamily="34" charset="0"/>
                <a:cs typeface="Palatino Linotype" panose="02040502050505030304" pitchFamily="18" charset="0"/>
              </a:rPr>
              <a:t>The receiving </a:t>
            </a:r>
            <a:r>
              <a:rPr lang="en-US" sz="2133" spc="-27" dirty="0">
                <a:solidFill>
                  <a:schemeClr val="tx1">
                    <a:lumMod val="50000"/>
                  </a:schemeClr>
                </a:solidFill>
                <a:latin typeface="+mj-lt"/>
                <a:ea typeface="Arial" panose="020B0604020202020204" pitchFamily="34" charset="0"/>
                <a:cs typeface="Palatino Linotype" panose="02040502050505030304" pitchFamily="18" charset="0"/>
              </a:rPr>
              <a:t>router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verifies that the AS_Path variable does not contain an ASN that matches the local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routers.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BGP discards the NLRI if it fails the AS_Path</a:t>
            </a:r>
            <a:r>
              <a:rPr lang="en-US" sz="2133" spc="-22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loop prevention</a:t>
            </a:r>
            <a:r>
              <a:rPr lang="en-US" sz="2133" spc="20" dirty="0">
                <a:solidFill>
                  <a:schemeClr val="tx1">
                    <a:lumMod val="50000"/>
                  </a:schemeClr>
                </a:solidFill>
                <a:latin typeface="+mj-lt"/>
                <a:ea typeface="Arial" panose="020B0604020202020204" pitchFamily="34" charset="0"/>
                <a:cs typeface="Palatino Linotype" panose="02040502050505030304" pitchFamily="18" charset="0"/>
              </a:rPr>
              <a:t> </a:t>
            </a:r>
            <a:r>
              <a:rPr lang="en-US" sz="2133" dirty="0">
                <a:solidFill>
                  <a:schemeClr val="tx1">
                    <a:lumMod val="50000"/>
                  </a:schemeClr>
                </a:solidFill>
                <a:latin typeface="+mj-lt"/>
                <a:ea typeface="Arial" panose="020B0604020202020204" pitchFamily="34" charset="0"/>
                <a:cs typeface="Palatino Linotype" panose="02040502050505030304" pitchFamily="18" charset="0"/>
              </a:rPr>
              <a:t>check.</a:t>
            </a:r>
          </a:p>
          <a:p>
            <a:pPr marL="0" indent="0" algn="l" defTabSz="912261" fontAlgn="base">
              <a:spcBef>
                <a:spcPts val="800"/>
              </a:spcBef>
              <a:spcAft>
                <a:spcPts val="800"/>
              </a:spcAft>
              <a:buClr>
                <a:schemeClr val="tx2"/>
              </a:buClr>
              <a:buSzPct val="90000"/>
            </a:pPr>
            <a:endParaRPr lang="en-US" sz="3200" dirty="0">
              <a:solidFill>
                <a:schemeClr val="tx1">
                  <a:lumMod val="50000"/>
                </a:schemeClr>
              </a:solidFill>
            </a:endParaRP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24235161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BGP Messages</a:t>
            </a:r>
          </a:p>
        </p:txBody>
      </p:sp>
      <p:sp>
        <p:nvSpPr>
          <p:cNvPr id="9" name="TextBox 8"/>
          <p:cNvSpPr txBox="1"/>
          <p:nvPr/>
        </p:nvSpPr>
        <p:spPr>
          <a:xfrm>
            <a:off x="930113" y="1131216"/>
            <a:ext cx="7176940" cy="502766"/>
          </a:xfrm>
          <a:prstGeom prst="rect">
            <a:avLst/>
          </a:prstGeom>
          <a:noFill/>
        </p:spPr>
        <p:txBody>
          <a:bodyPr wrap="square" rtlCol="0">
            <a:spAutoFit/>
          </a:bodyPr>
          <a:lstStyle/>
          <a:p>
            <a:r>
              <a:rPr lang="en-US" sz="2667" dirty="0"/>
              <a:t>Table 11-2 BGP Packet Types</a:t>
            </a:r>
          </a:p>
        </p:txBody>
      </p:sp>
      <p:graphicFrame>
        <p:nvGraphicFramePr>
          <p:cNvPr id="8" name="Table 7"/>
          <p:cNvGraphicFramePr>
            <a:graphicFrameLocks noGrp="1"/>
          </p:cNvGraphicFramePr>
          <p:nvPr/>
        </p:nvGraphicFramePr>
        <p:xfrm>
          <a:off x="930113" y="1599503"/>
          <a:ext cx="10197204" cy="2472265"/>
        </p:xfrm>
        <a:graphic>
          <a:graphicData uri="http://schemas.openxmlformats.org/drawingml/2006/table">
            <a:tbl>
              <a:tblPr firstRow="1" bandRow="1">
                <a:tableStyleId>{5C22544A-7EE6-4342-B048-85BDC9FD1C3A}</a:tableStyleId>
              </a:tblPr>
              <a:tblGrid>
                <a:gridCol w="1231768">
                  <a:extLst>
                    <a:ext uri="{9D8B030D-6E8A-4147-A177-3AD203B41FA5}">
                      <a16:colId xmlns:a16="http://schemas.microsoft.com/office/drawing/2014/main" val="1075058601"/>
                    </a:ext>
                  </a:extLst>
                </a:gridCol>
                <a:gridCol w="2375555">
                  <a:extLst>
                    <a:ext uri="{9D8B030D-6E8A-4147-A177-3AD203B41FA5}">
                      <a16:colId xmlns:a16="http://schemas.microsoft.com/office/drawing/2014/main" val="3644837922"/>
                    </a:ext>
                  </a:extLst>
                </a:gridCol>
                <a:gridCol w="6589881">
                  <a:extLst>
                    <a:ext uri="{9D8B030D-6E8A-4147-A177-3AD203B41FA5}">
                      <a16:colId xmlns:a16="http://schemas.microsoft.com/office/drawing/2014/main" val="3601034175"/>
                    </a:ext>
                  </a:extLst>
                </a:gridCol>
              </a:tblGrid>
              <a:tr h="494453">
                <a:tc>
                  <a:txBody>
                    <a:bodyPr/>
                    <a:lstStyle/>
                    <a:p>
                      <a:r>
                        <a:rPr lang="en-US" sz="2400" dirty="0"/>
                        <a:t>TYPE</a:t>
                      </a:r>
                    </a:p>
                  </a:txBody>
                  <a:tcPr marL="121920" marR="121920" marT="60960" marB="60960"/>
                </a:tc>
                <a:tc>
                  <a:txBody>
                    <a:bodyPr/>
                    <a:lstStyle/>
                    <a:p>
                      <a:r>
                        <a:rPr lang="en-US" sz="2400" dirty="0"/>
                        <a:t>NAME</a:t>
                      </a:r>
                    </a:p>
                  </a:txBody>
                  <a:tcPr marL="121920" marR="121920" marT="60960" marB="60960"/>
                </a:tc>
                <a:tc>
                  <a:txBody>
                    <a:bodyPr/>
                    <a:lstStyle/>
                    <a:p>
                      <a:r>
                        <a:rPr lang="en-US" sz="2400" dirty="0"/>
                        <a:t>FUNCTIONAL OVERVIEW</a:t>
                      </a:r>
                    </a:p>
                  </a:txBody>
                  <a:tcPr marL="121920" marR="121920" marT="60960" marB="60960"/>
                </a:tc>
                <a:extLst>
                  <a:ext uri="{0D108BD9-81ED-4DB2-BD59-A6C34878D82A}">
                    <a16:rowId xmlns:a16="http://schemas.microsoft.com/office/drawing/2014/main" val="254008769"/>
                  </a:ext>
                </a:extLst>
              </a:tr>
              <a:tr h="494453">
                <a:tc>
                  <a:txBody>
                    <a:bodyPr/>
                    <a:lstStyle/>
                    <a:p>
                      <a:pPr algn="ctr"/>
                      <a:r>
                        <a:rPr lang="en-US" sz="2400" dirty="0">
                          <a:solidFill>
                            <a:schemeClr val="tx1">
                              <a:lumMod val="50000"/>
                            </a:schemeClr>
                          </a:solidFill>
                        </a:rPr>
                        <a:t>1</a:t>
                      </a:r>
                    </a:p>
                  </a:txBody>
                  <a:tcPr marL="121920" marR="121920" marT="60960" marB="60960"/>
                </a:tc>
                <a:tc>
                  <a:txBody>
                    <a:bodyPr/>
                    <a:lstStyle/>
                    <a:p>
                      <a:r>
                        <a:rPr lang="en-US" sz="2400" dirty="0">
                          <a:solidFill>
                            <a:schemeClr val="tx1">
                              <a:lumMod val="50000"/>
                            </a:schemeClr>
                          </a:solidFill>
                        </a:rPr>
                        <a:t>OPEN</a:t>
                      </a:r>
                    </a:p>
                  </a:txBody>
                  <a:tcPr marL="121920" marR="121920" marT="60960" marB="60960"/>
                </a:tc>
                <a:tc>
                  <a:txBody>
                    <a:bodyPr/>
                    <a:lstStyle/>
                    <a:p>
                      <a:r>
                        <a:rPr lang="en-US" sz="2400" dirty="0">
                          <a:solidFill>
                            <a:schemeClr val="tx1">
                              <a:lumMod val="50000"/>
                            </a:schemeClr>
                          </a:solidFill>
                        </a:rPr>
                        <a:t>Sets up and establishes BGP adjacency</a:t>
                      </a:r>
                    </a:p>
                  </a:txBody>
                  <a:tcPr marL="121920" marR="121920" marT="60960" marB="60960"/>
                </a:tc>
                <a:extLst>
                  <a:ext uri="{0D108BD9-81ED-4DB2-BD59-A6C34878D82A}">
                    <a16:rowId xmlns:a16="http://schemas.microsoft.com/office/drawing/2014/main" val="1020965992"/>
                  </a:ext>
                </a:extLst>
              </a:tr>
              <a:tr h="494453">
                <a:tc>
                  <a:txBody>
                    <a:bodyPr/>
                    <a:lstStyle/>
                    <a:p>
                      <a:pPr algn="ctr"/>
                      <a:r>
                        <a:rPr lang="en-US" sz="2400" dirty="0">
                          <a:solidFill>
                            <a:schemeClr val="tx1">
                              <a:lumMod val="50000"/>
                            </a:schemeClr>
                          </a:solidFill>
                        </a:rPr>
                        <a:t>2</a:t>
                      </a:r>
                    </a:p>
                  </a:txBody>
                  <a:tcPr marL="121920" marR="121920" marT="60960" marB="60960"/>
                </a:tc>
                <a:tc>
                  <a:txBody>
                    <a:bodyPr/>
                    <a:lstStyle/>
                    <a:p>
                      <a:r>
                        <a:rPr lang="en-US" sz="2400" dirty="0">
                          <a:solidFill>
                            <a:schemeClr val="tx1">
                              <a:lumMod val="50000"/>
                            </a:schemeClr>
                          </a:solidFill>
                        </a:rPr>
                        <a:t>UPDATE</a:t>
                      </a:r>
                    </a:p>
                  </a:txBody>
                  <a:tcPr marL="121920" marR="121920" marT="60960" marB="60960"/>
                </a:tc>
                <a:tc>
                  <a:txBody>
                    <a:bodyPr/>
                    <a:lstStyle/>
                    <a:p>
                      <a:r>
                        <a:rPr lang="en-US" sz="2400" kern="1200" dirty="0">
                          <a:solidFill>
                            <a:schemeClr val="tx1">
                              <a:lumMod val="50000"/>
                            </a:schemeClr>
                          </a:solidFill>
                          <a:effectLst/>
                          <a:latin typeface="+mn-lt"/>
                          <a:ea typeface="+mn-ea"/>
                          <a:cs typeface="+mn-cs"/>
                        </a:rPr>
                        <a:t>Advertises, updates, or withdraws routes</a:t>
                      </a:r>
                      <a:endParaRPr lang="en-US" sz="2400" dirty="0">
                        <a:solidFill>
                          <a:schemeClr val="tx1">
                            <a:lumMod val="50000"/>
                          </a:schemeClr>
                        </a:solidFill>
                      </a:endParaRPr>
                    </a:p>
                  </a:txBody>
                  <a:tcPr marL="121920" marR="121920" marT="60960" marB="60960"/>
                </a:tc>
                <a:extLst>
                  <a:ext uri="{0D108BD9-81ED-4DB2-BD59-A6C34878D82A}">
                    <a16:rowId xmlns:a16="http://schemas.microsoft.com/office/drawing/2014/main" val="611086427"/>
                  </a:ext>
                </a:extLst>
              </a:tr>
              <a:tr h="494453">
                <a:tc>
                  <a:txBody>
                    <a:bodyPr/>
                    <a:lstStyle/>
                    <a:p>
                      <a:pPr algn="ctr"/>
                      <a:r>
                        <a:rPr lang="en-US" sz="2400" dirty="0">
                          <a:solidFill>
                            <a:schemeClr val="tx1">
                              <a:lumMod val="50000"/>
                            </a:schemeClr>
                          </a:solidFill>
                        </a:rPr>
                        <a:t>3</a:t>
                      </a:r>
                    </a:p>
                  </a:txBody>
                  <a:tcPr marL="121920" marR="121920" marT="60960" marB="60960"/>
                </a:tc>
                <a:tc>
                  <a:txBody>
                    <a:bodyPr/>
                    <a:lstStyle/>
                    <a:p>
                      <a:r>
                        <a:rPr lang="en-US" sz="2400" dirty="0">
                          <a:solidFill>
                            <a:schemeClr val="tx1">
                              <a:lumMod val="50000"/>
                            </a:schemeClr>
                          </a:solidFill>
                        </a:rPr>
                        <a:t>NOTIFICATION</a:t>
                      </a:r>
                    </a:p>
                  </a:txBody>
                  <a:tcPr marL="121920" marR="121920" marT="60960" marB="60960"/>
                </a:tc>
                <a:tc>
                  <a:txBody>
                    <a:bodyPr/>
                    <a:lstStyle/>
                    <a:p>
                      <a:r>
                        <a:rPr lang="en-US" sz="2400" kern="1200" dirty="0">
                          <a:solidFill>
                            <a:schemeClr val="tx1">
                              <a:lumMod val="50000"/>
                            </a:schemeClr>
                          </a:solidFill>
                          <a:effectLst/>
                          <a:latin typeface="+mn-lt"/>
                          <a:ea typeface="+mn-ea"/>
                          <a:cs typeface="+mn-cs"/>
                        </a:rPr>
                        <a:t>Indicates an error condition to a BGP neighbor</a:t>
                      </a:r>
                      <a:endParaRPr lang="en-US" sz="2400" dirty="0">
                        <a:solidFill>
                          <a:schemeClr val="tx1">
                            <a:lumMod val="50000"/>
                          </a:schemeClr>
                        </a:solidFill>
                      </a:endParaRPr>
                    </a:p>
                  </a:txBody>
                  <a:tcPr marL="121920" marR="121920" marT="60960" marB="60960"/>
                </a:tc>
                <a:extLst>
                  <a:ext uri="{0D108BD9-81ED-4DB2-BD59-A6C34878D82A}">
                    <a16:rowId xmlns:a16="http://schemas.microsoft.com/office/drawing/2014/main" val="154000242"/>
                  </a:ext>
                </a:extLst>
              </a:tr>
              <a:tr h="494453">
                <a:tc>
                  <a:txBody>
                    <a:bodyPr/>
                    <a:lstStyle/>
                    <a:p>
                      <a:pPr algn="ctr"/>
                      <a:r>
                        <a:rPr lang="en-US" sz="2400" dirty="0">
                          <a:solidFill>
                            <a:schemeClr val="tx1">
                              <a:lumMod val="50000"/>
                            </a:schemeClr>
                          </a:solidFill>
                        </a:rPr>
                        <a:t>4</a:t>
                      </a:r>
                    </a:p>
                  </a:txBody>
                  <a:tcPr marL="121920" marR="121920" marT="60960" marB="60960"/>
                </a:tc>
                <a:tc>
                  <a:txBody>
                    <a:bodyPr/>
                    <a:lstStyle/>
                    <a:p>
                      <a:r>
                        <a:rPr lang="en-US" sz="2400" dirty="0">
                          <a:solidFill>
                            <a:schemeClr val="tx1">
                              <a:lumMod val="50000"/>
                            </a:schemeClr>
                          </a:solidFill>
                        </a:rPr>
                        <a:t>KEEPALIVE</a:t>
                      </a:r>
                    </a:p>
                  </a:txBody>
                  <a:tcPr marL="121920" marR="121920" marT="60960" marB="60960"/>
                </a:tc>
                <a:tc>
                  <a:txBody>
                    <a:bodyPr/>
                    <a:lstStyle/>
                    <a:p>
                      <a:r>
                        <a:rPr lang="en-US" sz="2400" kern="1200" dirty="0">
                          <a:solidFill>
                            <a:schemeClr val="tx1">
                              <a:lumMod val="50000"/>
                            </a:schemeClr>
                          </a:solidFill>
                          <a:effectLst/>
                          <a:latin typeface="+mn-lt"/>
                          <a:ea typeface="+mn-ea"/>
                          <a:cs typeface="+mn-cs"/>
                        </a:rPr>
                        <a:t>Ensures that BGP neighbors are still alive</a:t>
                      </a:r>
                      <a:endParaRPr lang="en-US" sz="2400" dirty="0">
                        <a:solidFill>
                          <a:schemeClr val="tx1">
                            <a:lumMod val="50000"/>
                          </a:schemeClr>
                        </a:solidFill>
                      </a:endParaRPr>
                    </a:p>
                  </a:txBody>
                  <a:tcPr marL="121920" marR="121920" marT="60960" marB="60960"/>
                </a:tc>
                <a:extLst>
                  <a:ext uri="{0D108BD9-81ED-4DB2-BD59-A6C34878D82A}">
                    <a16:rowId xmlns:a16="http://schemas.microsoft.com/office/drawing/2014/main" val="2569225053"/>
                  </a:ext>
                </a:extLst>
              </a:tr>
            </a:tbl>
          </a:graphicData>
        </a:graphic>
      </p:graphicFrame>
    </p:spTree>
    <p:extLst>
      <p:ext uri="{BB962C8B-B14F-4D97-AF65-F5344CB8AC3E}">
        <p14:creationId xmlns:p14="http://schemas.microsoft.com/office/powerpoint/2010/main" val="6234161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4734296" cy="975783"/>
          </a:xfrm>
        </p:spPr>
        <p:txBody>
          <a:bodyPr/>
          <a:lstStyle/>
          <a:p>
            <a:r>
              <a:rPr lang="en-US" sz="2133" dirty="0"/>
              <a:t>BGP Fundamentals</a:t>
            </a:r>
            <a:br>
              <a:rPr lang="en-US" sz="3200" dirty="0"/>
            </a:br>
            <a:r>
              <a:rPr lang="en-US" sz="3200" dirty="0"/>
              <a:t>BGP Neighbor States</a:t>
            </a:r>
          </a:p>
        </p:txBody>
      </p:sp>
      <p:sp>
        <p:nvSpPr>
          <p:cNvPr id="6" name="TextBox 5"/>
          <p:cNvSpPr txBox="1"/>
          <p:nvPr/>
        </p:nvSpPr>
        <p:spPr>
          <a:xfrm>
            <a:off x="208449" y="1339505"/>
            <a:ext cx="4734296" cy="3046988"/>
          </a:xfrm>
          <a:prstGeom prst="rect">
            <a:avLst/>
          </a:prstGeom>
          <a:noFill/>
        </p:spPr>
        <p:txBody>
          <a:bodyPr wrap="square" rtlCol="0">
            <a:spAutoFit/>
          </a:bodyPr>
          <a:lstStyle/>
          <a:p>
            <a:r>
              <a:rPr lang="en-US" sz="2400" dirty="0"/>
              <a:t>The BGP session may report the following states:</a:t>
            </a:r>
          </a:p>
          <a:p>
            <a:pPr marL="990575" lvl="1" indent="-380990">
              <a:buFont typeface="Arial" panose="020B0604020202020204" pitchFamily="34" charset="0"/>
              <a:buChar char="•"/>
            </a:pPr>
            <a:r>
              <a:rPr lang="en-US" sz="2400" dirty="0"/>
              <a:t>Idle</a:t>
            </a:r>
          </a:p>
          <a:p>
            <a:pPr marL="990575" lvl="1" indent="-380990">
              <a:buFont typeface="Arial" panose="020B0604020202020204" pitchFamily="34" charset="0"/>
              <a:buChar char="•"/>
            </a:pPr>
            <a:r>
              <a:rPr lang="en-US" sz="2400" dirty="0"/>
              <a:t>Connect</a:t>
            </a:r>
          </a:p>
          <a:p>
            <a:pPr marL="990575" lvl="1" indent="-380990">
              <a:buFont typeface="Arial" panose="020B0604020202020204" pitchFamily="34" charset="0"/>
              <a:buChar char="•"/>
            </a:pPr>
            <a:r>
              <a:rPr lang="en-US" sz="2400" dirty="0"/>
              <a:t>Active</a:t>
            </a:r>
          </a:p>
          <a:p>
            <a:pPr marL="990575" lvl="1" indent="-380990">
              <a:buFont typeface="Arial" panose="020B0604020202020204" pitchFamily="34" charset="0"/>
              <a:buChar char="•"/>
            </a:pPr>
            <a:r>
              <a:rPr lang="en-US" sz="2400" dirty="0"/>
              <a:t>OpenSent</a:t>
            </a:r>
          </a:p>
          <a:p>
            <a:pPr marL="990575" lvl="1" indent="-380990">
              <a:buFont typeface="Arial" panose="020B0604020202020204" pitchFamily="34" charset="0"/>
              <a:buChar char="•"/>
            </a:pPr>
            <a:r>
              <a:rPr lang="en-US" sz="2400" dirty="0"/>
              <a:t>OpenConfirm</a:t>
            </a:r>
          </a:p>
          <a:p>
            <a:pPr marL="990575" lvl="1" indent="-380990">
              <a:buFont typeface="Arial" panose="020B0604020202020204" pitchFamily="34" charset="0"/>
              <a:buChar char="•"/>
            </a:pPr>
            <a:r>
              <a:rPr lang="en-US" sz="2400" dirty="0"/>
              <a:t>Established</a:t>
            </a:r>
          </a:p>
        </p:txBody>
      </p:sp>
      <p:pic>
        <p:nvPicPr>
          <p:cNvPr id="5" name="Picture 4">
            <a:extLst>
              <a:ext uri="{FF2B5EF4-FFF2-40B4-BE49-F238E27FC236}">
                <a16:creationId xmlns:a16="http://schemas.microsoft.com/office/drawing/2014/main" id="{EA368810-EEA4-4C6A-9010-093DE8C2BFC6}"/>
              </a:ext>
            </a:extLst>
          </p:cNvPr>
          <p:cNvPicPr>
            <a:picLocks noChangeAspect="1"/>
          </p:cNvPicPr>
          <p:nvPr/>
        </p:nvPicPr>
        <p:blipFill>
          <a:blip r:embed="rId3"/>
          <a:stretch>
            <a:fillRect/>
          </a:stretch>
        </p:blipFill>
        <p:spPr>
          <a:xfrm>
            <a:off x="5816514" y="518012"/>
            <a:ext cx="5413417" cy="5821977"/>
          </a:xfrm>
          <a:prstGeom prst="rect">
            <a:avLst/>
          </a:prstGeom>
        </p:spPr>
      </p:pic>
    </p:spTree>
    <p:extLst>
      <p:ext uri="{BB962C8B-B14F-4D97-AF65-F5344CB8AC3E}">
        <p14:creationId xmlns:p14="http://schemas.microsoft.com/office/powerpoint/2010/main" val="338735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BGP Neighbor States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76993" y="849657"/>
            <a:ext cx="11881304" cy="5664355"/>
          </a:xfrm>
        </p:spPr>
        <p:txBody>
          <a:bodyPr/>
          <a:lstStyle/>
          <a:p>
            <a:pPr indent="0" algn="l">
              <a:spcBef>
                <a:spcPts val="0"/>
              </a:spcBef>
            </a:pPr>
            <a:r>
              <a:rPr lang="en-US" sz="2133" dirty="0">
                <a:solidFill>
                  <a:schemeClr val="tx1">
                    <a:lumMod val="50000"/>
                  </a:schemeClr>
                </a:solidFill>
              </a:rPr>
              <a:t>BGP forms a TCP session with neighbor routers called peers. BGP uses the finite-state machine (FSM) to maintain a table of all BGP peers and their operational status. </a:t>
            </a:r>
          </a:p>
          <a:p>
            <a:pPr indent="0" algn="l">
              <a:spcBef>
                <a:spcPts val="0"/>
              </a:spcBef>
            </a:pPr>
            <a:endParaRPr lang="en-US" sz="2133" dirty="0">
              <a:solidFill>
                <a:schemeClr val="tx1">
                  <a:lumMod val="50000"/>
                </a:schemeClr>
              </a:solidFill>
            </a:endParaRPr>
          </a:p>
          <a:p>
            <a:pPr marL="1051958" lvl="3" indent="-380990">
              <a:spcBef>
                <a:spcPts val="0"/>
              </a:spcBef>
            </a:pPr>
            <a:r>
              <a:rPr lang="en-US" sz="2133" b="1" dirty="0">
                <a:solidFill>
                  <a:schemeClr val="tx1">
                    <a:lumMod val="50000"/>
                  </a:schemeClr>
                </a:solidFill>
              </a:rPr>
              <a:t>Idle -</a:t>
            </a:r>
            <a:r>
              <a:rPr lang="en-US" sz="2133" dirty="0">
                <a:solidFill>
                  <a:schemeClr val="tx1">
                    <a:lumMod val="50000"/>
                  </a:schemeClr>
                </a:solidFill>
              </a:rPr>
              <a:t> The first stage  of the BGP FSM. BGP detects a start event and attempts to initiate a TCP session with the BGP peer.</a:t>
            </a:r>
          </a:p>
          <a:p>
            <a:pPr marL="1032908" lvl="2" indent="-457189">
              <a:spcBef>
                <a:spcPts val="0"/>
              </a:spcBef>
            </a:pPr>
            <a:r>
              <a:rPr lang="en-US" sz="2133" b="1" dirty="0">
                <a:solidFill>
                  <a:schemeClr val="tx1">
                    <a:lumMod val="50000"/>
                  </a:schemeClr>
                </a:solidFill>
              </a:rPr>
              <a:t>Connect -</a:t>
            </a:r>
            <a:r>
              <a:rPr lang="en-US" sz="2133" dirty="0">
                <a:solidFill>
                  <a:schemeClr val="tx1">
                    <a:lumMod val="50000"/>
                  </a:schemeClr>
                </a:solidFill>
              </a:rPr>
              <a:t> BGP initiates the TCP connection. When the TCP handshake is completed, the ConnectRetryTimer is reset, an Open message is sent to the neighbor, and the state changes to OpenSent. During this stage, the router with the higher IP address manages the connection.</a:t>
            </a:r>
          </a:p>
          <a:p>
            <a:pPr marL="1032908" lvl="2" indent="-457189">
              <a:spcBef>
                <a:spcPts val="0"/>
              </a:spcBef>
            </a:pPr>
            <a:r>
              <a:rPr lang="en-US" sz="2133" b="1" dirty="0">
                <a:solidFill>
                  <a:schemeClr val="tx1">
                    <a:lumMod val="50000"/>
                  </a:schemeClr>
                </a:solidFill>
              </a:rPr>
              <a:t>Active -</a:t>
            </a:r>
            <a:r>
              <a:rPr lang="en-US" sz="2133" dirty="0">
                <a:solidFill>
                  <a:schemeClr val="tx1">
                    <a:lumMod val="50000"/>
                  </a:schemeClr>
                </a:solidFill>
              </a:rPr>
              <a:t> BGP starts another TCP three-way handshake. If the connection is established an Open message is sent and the state moves to OpenSent.</a:t>
            </a:r>
          </a:p>
          <a:p>
            <a:pPr marL="1032908" lvl="2" indent="-457189">
              <a:spcBef>
                <a:spcPts val="0"/>
              </a:spcBef>
            </a:pPr>
            <a:r>
              <a:rPr lang="en-US" sz="2133" b="1" dirty="0">
                <a:solidFill>
                  <a:schemeClr val="tx1">
                    <a:lumMod val="50000"/>
                  </a:schemeClr>
                </a:solidFill>
              </a:rPr>
              <a:t>OpenSent -</a:t>
            </a:r>
            <a:r>
              <a:rPr lang="en-US" sz="2133" dirty="0">
                <a:solidFill>
                  <a:schemeClr val="tx1">
                    <a:lumMod val="50000"/>
                  </a:schemeClr>
                </a:solidFill>
              </a:rPr>
              <a:t> If the OPEN message that is received by the originating router contains no errors, the connection state moves to OpenConfirm</a:t>
            </a:r>
          </a:p>
          <a:p>
            <a:pPr marL="1032908" lvl="2" indent="-457189">
              <a:spcBef>
                <a:spcPts val="0"/>
              </a:spcBef>
            </a:pPr>
            <a:r>
              <a:rPr lang="en-US" sz="2133" b="1" dirty="0">
                <a:solidFill>
                  <a:schemeClr val="tx1">
                    <a:lumMod val="50000"/>
                  </a:schemeClr>
                </a:solidFill>
              </a:rPr>
              <a:t>OpenConfirm - </a:t>
            </a:r>
            <a:r>
              <a:rPr lang="en-US" sz="2133" dirty="0">
                <a:solidFill>
                  <a:schemeClr val="tx1">
                    <a:lumMod val="50000"/>
                  </a:schemeClr>
                </a:solidFill>
              </a:rPr>
              <a:t>In the OpenConfirm state, BGP waits for KEEPALIVE or NOTIFICATION messages.  Upon receipt of a neighbor’s KEEPALIVE message, the state is moved to Established.</a:t>
            </a:r>
          </a:p>
          <a:p>
            <a:pPr marL="1032908" lvl="2" indent="-457189">
              <a:spcBef>
                <a:spcPts val="0"/>
              </a:spcBef>
            </a:pPr>
            <a:r>
              <a:rPr lang="en-US" sz="2133" b="1" dirty="0">
                <a:solidFill>
                  <a:schemeClr val="tx1">
                    <a:lumMod val="50000"/>
                  </a:schemeClr>
                </a:solidFill>
              </a:rPr>
              <a:t>Established -</a:t>
            </a:r>
            <a:r>
              <a:rPr lang="en-US" sz="2133" dirty="0">
                <a:solidFill>
                  <a:schemeClr val="tx1">
                    <a:lumMod val="50000"/>
                  </a:schemeClr>
                </a:solidFill>
              </a:rPr>
              <a:t> BGP neighbors exchange routes using UPDATE messages.</a:t>
            </a:r>
          </a:p>
          <a:p>
            <a:pPr marL="0" indent="0" algn="l" defTabSz="912261" fontAlgn="base">
              <a:spcBef>
                <a:spcPts val="800"/>
              </a:spcBef>
              <a:spcAft>
                <a:spcPts val="800"/>
              </a:spcAft>
              <a:buClr>
                <a:schemeClr val="tx2"/>
              </a:buClr>
              <a:buSzPct val="90000"/>
            </a:pPr>
            <a:endParaRPr lang="en-US" sz="2133" dirty="0">
              <a:solidFill>
                <a:srgbClr val="000000"/>
              </a:solidFill>
            </a:endParaRPr>
          </a:p>
          <a:p>
            <a:pPr marL="0" indent="0" algn="l" defTabSz="912261" fontAlgn="base">
              <a:spcBef>
                <a:spcPts val="800"/>
              </a:spcBef>
              <a:spcAft>
                <a:spcPts val="800"/>
              </a:spcAft>
              <a:buClr>
                <a:schemeClr val="tx2"/>
              </a:buClr>
              <a:buSzPct val="90000"/>
            </a:pPr>
            <a:endParaRPr lang="en-US" sz="2133" dirty="0">
              <a:solidFill>
                <a:srgbClr val="000000"/>
              </a:solidFill>
            </a:endParaRP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sz="2000" dirty="0">
              <a:solidFill>
                <a:srgbClr val="000000"/>
              </a:solidFill>
            </a:endParaRPr>
          </a:p>
        </p:txBody>
      </p:sp>
    </p:spTree>
    <p:extLst>
      <p:ext uri="{BB962C8B-B14F-4D97-AF65-F5344CB8AC3E}">
        <p14:creationId xmlns:p14="http://schemas.microsoft.com/office/powerpoint/2010/main" val="1863474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B210AC1D-4063-4C6E-9528-FA9C4C0C18E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2" name="Rectangle 11">
            <a:extLst>
              <a:ext uri="{FF2B5EF4-FFF2-40B4-BE49-F238E27FC236}">
                <a16:creationId xmlns:a16="http://schemas.microsoft.com/office/drawing/2014/main" id="{02F8C595-E68C-4306-AED8-DC7826A0A50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1416414"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6803409" y="762001"/>
            <a:ext cx="4156512" cy="1708244"/>
          </a:xfrm>
        </p:spPr>
        <p:txBody>
          <a:bodyPr vert="horz" lIns="91440" tIns="45720" rIns="91440" bIns="45720" rtlCol="0" anchor="ctr">
            <a:normAutofit/>
          </a:bodyPr>
          <a:lstStyle/>
          <a:p>
            <a:r>
              <a:rPr lang="en-US" sz="4000">
                <a:solidFill>
                  <a:schemeClr val="tx1"/>
                </a:solidFill>
                <a:cs typeface="+mj-cs"/>
              </a:rPr>
              <a:t>Basic BGP Configuration</a:t>
            </a:r>
          </a:p>
        </p:txBody>
      </p:sp>
      <p:pic>
        <p:nvPicPr>
          <p:cNvPr id="6" name="Picture 5" descr="Top view of cubes connected with black lines">
            <a:extLst>
              <a:ext uri="{FF2B5EF4-FFF2-40B4-BE49-F238E27FC236}">
                <a16:creationId xmlns:a16="http://schemas.microsoft.com/office/drawing/2014/main" id="{C0DA62AB-356F-AA6A-F14F-A6335EFC30FC}"/>
              </a:ext>
            </a:extLst>
          </p:cNvPr>
          <p:cNvPicPr>
            <a:picLocks noChangeAspect="1"/>
          </p:cNvPicPr>
          <p:nvPr/>
        </p:nvPicPr>
        <p:blipFill rotWithShape="1">
          <a:blip r:embed="rId4"/>
          <a:srcRect l="21628" r="11706"/>
          <a:stretch/>
        </p:blipFill>
        <p:spPr>
          <a:xfrm>
            <a:off x="-1" y="-2"/>
            <a:ext cx="6096001" cy="6858002"/>
          </a:xfrm>
          <a:prstGeom prst="rect">
            <a:avLst/>
          </a:prstGeom>
        </p:spPr>
      </p:pic>
      <p:sp>
        <p:nvSpPr>
          <p:cNvPr id="4" name="TextBox 3">
            <a:extLst>
              <a:ext uri="{FF2B5EF4-FFF2-40B4-BE49-F238E27FC236}">
                <a16:creationId xmlns:a16="http://schemas.microsoft.com/office/drawing/2014/main" id="{E2BFA70F-DC0C-41D5-868E-C8FBC661D58F}"/>
              </a:ext>
            </a:extLst>
          </p:cNvPr>
          <p:cNvSpPr txBox="1"/>
          <p:nvPr/>
        </p:nvSpPr>
        <p:spPr>
          <a:xfrm>
            <a:off x="6803409" y="2470245"/>
            <a:ext cx="4156512" cy="3769835"/>
          </a:xfrm>
          <a:prstGeom prst="rect">
            <a:avLst/>
          </a:prstGeom>
        </p:spPr>
        <p:txBody>
          <a:bodyPr vert="horz" lIns="91440" tIns="45720" rIns="91440" bIns="45720" rtlCol="0" anchor="ctr">
            <a:normAutofit/>
          </a:bodyPr>
          <a:lstStyle/>
          <a:p>
            <a:pPr indent="-228600">
              <a:lnSpc>
                <a:spcPct val="90000"/>
              </a:lnSpc>
              <a:spcAft>
                <a:spcPts val="600"/>
              </a:spcAft>
              <a:buFont typeface="Arial" panose="020B0604020202020204" pitchFamily="34" charset="0"/>
              <a:buChar char="•"/>
            </a:pPr>
            <a:r>
              <a:rPr lang="en-US" sz="2000"/>
              <a:t>When configuring BGP, it is best to think of the configuration from a modular perspective. BGP router configuration requires the following components:</a:t>
            </a:r>
          </a:p>
          <a:p>
            <a:pPr marL="990575" lvl="1" indent="-228600">
              <a:lnSpc>
                <a:spcPct val="90000"/>
              </a:lnSpc>
              <a:spcAft>
                <a:spcPts val="600"/>
              </a:spcAft>
              <a:buFont typeface="Arial" panose="020B0604020202020204" pitchFamily="34" charset="0"/>
              <a:buChar char="•"/>
            </a:pPr>
            <a:r>
              <a:rPr lang="en-US" sz="2000"/>
              <a:t>BGP session parameters</a:t>
            </a:r>
          </a:p>
          <a:p>
            <a:pPr marL="990575" lvl="1" indent="-228600">
              <a:lnSpc>
                <a:spcPct val="90000"/>
              </a:lnSpc>
              <a:spcAft>
                <a:spcPts val="600"/>
              </a:spcAft>
              <a:buFont typeface="Arial" panose="020B0604020202020204" pitchFamily="34" charset="0"/>
              <a:buChar char="•"/>
            </a:pPr>
            <a:r>
              <a:rPr lang="en-US" sz="2000"/>
              <a:t>Address family initialization</a:t>
            </a:r>
          </a:p>
          <a:p>
            <a:pPr marL="990575" lvl="1" indent="-228600">
              <a:lnSpc>
                <a:spcPct val="90000"/>
              </a:lnSpc>
              <a:spcAft>
                <a:spcPts val="600"/>
              </a:spcAft>
              <a:buFont typeface="Arial" panose="020B0604020202020204" pitchFamily="34" charset="0"/>
              <a:buChar char="•"/>
            </a:pPr>
            <a:r>
              <a:rPr lang="en-US" sz="2000"/>
              <a:t>Activate the address family on the BGP peer</a:t>
            </a:r>
          </a:p>
        </p:txBody>
      </p:sp>
    </p:spTree>
    <p:custDataLst>
      <p:tags r:id="rId1"/>
    </p:custDataLst>
    <p:extLst>
      <p:ext uri="{BB962C8B-B14F-4D97-AF65-F5344CB8AC3E}">
        <p14:creationId xmlns:p14="http://schemas.microsoft.com/office/powerpoint/2010/main" val="2381736050"/>
      </p:ext>
    </p:extLst>
  </p:cSld>
  <p:clrMapOvr>
    <a:masterClrMapping/>
  </p:clrMapOvr>
  <p:transition spd="slow">
    <p:wip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Basic BGP Configuration</a:t>
            </a:r>
            <a:br>
              <a:rPr lang="en-US" sz="3200" dirty="0"/>
            </a:br>
            <a:r>
              <a:rPr lang="en-US" sz="3200" dirty="0"/>
              <a:t>BGP Router Configuration Components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10554" y="1325402"/>
            <a:ext cx="10816764" cy="3655901"/>
          </a:xfrm>
        </p:spPr>
        <p:txBody>
          <a:bodyPr/>
          <a:lstStyle/>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b="1" dirty="0">
                <a:solidFill>
                  <a:schemeClr val="tx1">
                    <a:lumMod val="50000"/>
                  </a:schemeClr>
                </a:solidFill>
              </a:rPr>
              <a:t>BGP session parameters - </a:t>
            </a:r>
            <a:r>
              <a:rPr lang="en-US" sz="2133" dirty="0">
                <a:solidFill>
                  <a:schemeClr val="tx1">
                    <a:lumMod val="50000"/>
                  </a:schemeClr>
                </a:solidFill>
              </a:rPr>
              <a:t>BGP session parameters provide settings that involve estab- lishing communication to the remote BGP neighbor. Session settings include the ASN of the BGP peer, authentication, and keepalive timers.</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b="1" dirty="0">
                <a:solidFill>
                  <a:schemeClr val="tx1">
                    <a:lumMod val="50000"/>
                  </a:schemeClr>
                </a:solidFill>
              </a:rPr>
              <a:t>Address family initialization - </a:t>
            </a:r>
            <a:r>
              <a:rPr lang="en-US" sz="2133" dirty="0">
                <a:solidFill>
                  <a:schemeClr val="tx1">
                    <a:lumMod val="50000"/>
                  </a:schemeClr>
                </a:solidFill>
              </a:rPr>
              <a:t>The address family is initialized under the BGP router configuration mode. Network advertisement and summarization occur within the address family.</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b="1" dirty="0">
                <a:solidFill>
                  <a:schemeClr val="tx1">
                    <a:lumMod val="50000"/>
                  </a:schemeClr>
                </a:solidFill>
              </a:rPr>
              <a:t>Activate the address family on the BGP peer -</a:t>
            </a:r>
            <a:r>
              <a:rPr lang="en-US" sz="2133" dirty="0">
                <a:solidFill>
                  <a:schemeClr val="tx1">
                    <a:lumMod val="50000"/>
                  </a:schemeClr>
                </a:solidFill>
              </a:rPr>
              <a:t> In order for a session to initiate, one address family for a neighbor must be activated. The router’s IP address is added to the neighbor table, and BGP attempts to establish a BGP session or accepts a BGP session initiated from the peer router.</a:t>
            </a: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sz="2000" dirty="0">
              <a:solidFill>
                <a:schemeClr val="tx1"/>
              </a:solidFill>
            </a:endParaRPr>
          </a:p>
        </p:txBody>
      </p:sp>
    </p:spTree>
    <p:extLst>
      <p:ext uri="{BB962C8B-B14F-4D97-AF65-F5344CB8AC3E}">
        <p14:creationId xmlns:p14="http://schemas.microsoft.com/office/powerpoint/2010/main" val="246323896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Basic BGP Configuration</a:t>
            </a:r>
            <a:br>
              <a:rPr lang="en-US" sz="3200" dirty="0"/>
            </a:br>
            <a:r>
              <a:rPr lang="en-US" sz="3200" dirty="0"/>
              <a:t>Modular Configuration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34222" y="1144895"/>
            <a:ext cx="11139729" cy="4882165"/>
          </a:xfrm>
        </p:spPr>
        <p:txBody>
          <a:bodyPr/>
          <a:lstStyle/>
          <a:p>
            <a:pPr marL="0" indent="0" algn="l" defTabSz="912261" fontAlgn="base">
              <a:spcBef>
                <a:spcPts val="800"/>
              </a:spcBef>
              <a:spcAft>
                <a:spcPts val="800"/>
              </a:spcAft>
              <a:buClr>
                <a:schemeClr val="tx2"/>
              </a:buClr>
              <a:buSzPct val="90000"/>
            </a:pPr>
            <a:r>
              <a:rPr lang="en-US" sz="2400" dirty="0">
                <a:solidFill>
                  <a:schemeClr val="tx1">
                    <a:lumMod val="50000"/>
                  </a:schemeClr>
                </a:solidFill>
              </a:rPr>
              <a:t>Steps to Configure Basic BGP are as follows:</a:t>
            </a:r>
          </a:p>
          <a:p>
            <a:pPr marL="0" indent="0" algn="l" defTabSz="912261" fontAlgn="base">
              <a:spcBef>
                <a:spcPts val="800"/>
              </a:spcBef>
              <a:spcAft>
                <a:spcPts val="800"/>
              </a:spcAft>
              <a:buClr>
                <a:schemeClr val="tx2"/>
              </a:buClr>
              <a:buSzPct val="90000"/>
            </a:pPr>
            <a:r>
              <a:rPr lang="en-US" sz="2133" b="1" dirty="0">
                <a:solidFill>
                  <a:schemeClr val="tx1">
                    <a:lumMod val="50000"/>
                  </a:schemeClr>
                </a:solidFill>
              </a:rPr>
              <a:t>Step 1</a:t>
            </a:r>
            <a:r>
              <a:rPr lang="en-US" sz="2133" dirty="0">
                <a:solidFill>
                  <a:schemeClr val="tx1">
                    <a:lumMod val="50000"/>
                  </a:schemeClr>
                </a:solidFill>
              </a:rPr>
              <a:t>.	Initialize the BGP routing process with the global command </a:t>
            </a:r>
            <a:r>
              <a:rPr lang="en-US" sz="2133" b="1" dirty="0">
                <a:solidFill>
                  <a:schemeClr val="tx1">
                    <a:lumMod val="50000"/>
                  </a:schemeClr>
                </a:solidFill>
                <a:cs typeface="Arial" panose="020B0604020202020204" pitchFamily="34" charset="0"/>
              </a:rPr>
              <a:t>router bgp </a:t>
            </a:r>
            <a:r>
              <a:rPr lang="en-US" sz="2133" i="1" dirty="0">
                <a:solidFill>
                  <a:schemeClr val="tx1">
                    <a:lumMod val="50000"/>
                  </a:schemeClr>
                </a:solidFill>
                <a:cs typeface="Arial" panose="020B0604020202020204" pitchFamily="34" charset="0"/>
              </a:rPr>
              <a:t>as-number</a:t>
            </a:r>
            <a:r>
              <a:rPr lang="en-US" sz="2133" b="1" i="1" dirty="0">
                <a:solidFill>
                  <a:schemeClr val="tx1">
                    <a:lumMod val="50000"/>
                  </a:schemeClr>
                </a:solidFill>
                <a:cs typeface="Courier New" panose="02070309020205020404" pitchFamily="49" charset="0"/>
              </a:rPr>
              <a:t>.</a:t>
            </a:r>
          </a:p>
          <a:p>
            <a:pPr marL="0" indent="0" algn="l" defTabSz="912261" fontAlgn="base">
              <a:spcBef>
                <a:spcPts val="800"/>
              </a:spcBef>
              <a:spcAft>
                <a:spcPts val="800"/>
              </a:spcAft>
              <a:buClr>
                <a:schemeClr val="tx2"/>
              </a:buClr>
              <a:buSzPct val="90000"/>
            </a:pPr>
            <a:r>
              <a:rPr lang="en-US" sz="2133" b="1" dirty="0">
                <a:solidFill>
                  <a:schemeClr val="tx1">
                    <a:lumMod val="50000"/>
                  </a:schemeClr>
                </a:solidFill>
                <a:cs typeface="Courier New" panose="02070309020205020404" pitchFamily="49" charset="0"/>
              </a:rPr>
              <a:t>Step 2. </a:t>
            </a:r>
            <a:r>
              <a:rPr lang="en-US" sz="2133" dirty="0">
                <a:solidFill>
                  <a:schemeClr val="tx1">
                    <a:lumMod val="50000"/>
                  </a:schemeClr>
                </a:solidFill>
                <a:cs typeface="Courier New" panose="02070309020205020404" pitchFamily="49" charset="0"/>
              </a:rPr>
              <a:t>(Optional) Statically define the BGP router ID (RID). The dynamic RID allocation logic uses the highest IP address of any of the up loopback interfaces. </a:t>
            </a:r>
          </a:p>
          <a:p>
            <a:pPr marL="0" indent="0" algn="l" defTabSz="912261" fontAlgn="base">
              <a:spcBef>
                <a:spcPts val="800"/>
              </a:spcBef>
              <a:spcAft>
                <a:spcPts val="800"/>
              </a:spcAft>
              <a:buClr>
                <a:schemeClr val="tx2"/>
              </a:buClr>
              <a:buSzPct val="90000"/>
            </a:pPr>
            <a:r>
              <a:rPr lang="en-US" sz="2133" b="1" dirty="0">
                <a:solidFill>
                  <a:schemeClr val="tx1">
                    <a:lumMod val="50000"/>
                  </a:schemeClr>
                </a:solidFill>
                <a:cs typeface="Courier New" panose="02070309020205020404" pitchFamily="49" charset="0"/>
              </a:rPr>
              <a:t>Step 3. </a:t>
            </a:r>
            <a:r>
              <a:rPr lang="en-US" sz="2133" dirty="0">
                <a:solidFill>
                  <a:schemeClr val="tx1">
                    <a:lumMod val="50000"/>
                  </a:schemeClr>
                </a:solidFill>
                <a:cs typeface="Courier New" panose="02070309020205020404" pitchFamily="49" charset="0"/>
              </a:rPr>
              <a:t>Identify the BGP neighbor’s IP address and autonomous system number with the BGP router configuration command </a:t>
            </a:r>
            <a:r>
              <a:rPr lang="en-US" sz="2133" b="1" dirty="0">
                <a:solidFill>
                  <a:schemeClr val="tx1">
                    <a:lumMod val="50000"/>
                  </a:schemeClr>
                </a:solidFill>
                <a:cs typeface="Arial" panose="020B0604020202020204" pitchFamily="34" charset="0"/>
              </a:rPr>
              <a:t>neighbor</a:t>
            </a:r>
            <a:r>
              <a:rPr lang="en-US" sz="2133" b="1" i="1" dirty="0">
                <a:solidFill>
                  <a:schemeClr val="tx1">
                    <a:lumMod val="50000"/>
                  </a:schemeClr>
                </a:solidFill>
                <a:cs typeface="Arial" panose="020B0604020202020204" pitchFamily="34" charset="0"/>
              </a:rPr>
              <a:t> </a:t>
            </a:r>
            <a:r>
              <a:rPr lang="en-US" sz="2133" i="1" dirty="0">
                <a:solidFill>
                  <a:schemeClr val="tx1">
                    <a:lumMod val="50000"/>
                  </a:schemeClr>
                </a:solidFill>
                <a:cs typeface="Arial" panose="020B0604020202020204" pitchFamily="34" charset="0"/>
              </a:rPr>
              <a:t>ip-address</a:t>
            </a:r>
            <a:r>
              <a:rPr lang="en-US" sz="2133" b="1" i="1" dirty="0">
                <a:solidFill>
                  <a:schemeClr val="tx1">
                    <a:lumMod val="50000"/>
                  </a:schemeClr>
                </a:solidFill>
                <a:cs typeface="Arial" panose="020B0604020202020204" pitchFamily="34" charset="0"/>
              </a:rPr>
              <a:t> </a:t>
            </a:r>
            <a:r>
              <a:rPr lang="en-US" sz="2133" b="1" dirty="0">
                <a:solidFill>
                  <a:schemeClr val="tx1">
                    <a:lumMod val="50000"/>
                  </a:schemeClr>
                </a:solidFill>
                <a:cs typeface="Arial" panose="020B0604020202020204" pitchFamily="34" charset="0"/>
              </a:rPr>
              <a:t>remote-as</a:t>
            </a:r>
            <a:r>
              <a:rPr lang="en-US" sz="2133" b="1" i="1" dirty="0">
                <a:solidFill>
                  <a:schemeClr val="tx1">
                    <a:lumMod val="50000"/>
                  </a:schemeClr>
                </a:solidFill>
                <a:cs typeface="Arial" panose="020B0604020202020204" pitchFamily="34" charset="0"/>
              </a:rPr>
              <a:t> </a:t>
            </a:r>
            <a:r>
              <a:rPr lang="en-US" sz="2133" i="1" dirty="0">
                <a:solidFill>
                  <a:schemeClr val="tx1">
                    <a:lumMod val="50000"/>
                  </a:schemeClr>
                </a:solidFill>
                <a:cs typeface="Arial" panose="020B0604020202020204" pitchFamily="34" charset="0"/>
              </a:rPr>
              <a:t>as-number</a:t>
            </a:r>
            <a:r>
              <a:rPr lang="en-US" sz="2133" dirty="0">
                <a:solidFill>
                  <a:schemeClr val="tx1">
                    <a:lumMod val="50000"/>
                  </a:schemeClr>
                </a:solidFill>
                <a:cs typeface="Courier New" panose="02070309020205020404" pitchFamily="49" charset="0"/>
              </a:rPr>
              <a:t>. </a:t>
            </a:r>
          </a:p>
          <a:p>
            <a:pPr marL="0" indent="0" algn="l" defTabSz="912261" fontAlgn="base">
              <a:spcBef>
                <a:spcPts val="800"/>
              </a:spcBef>
              <a:spcAft>
                <a:spcPts val="800"/>
              </a:spcAft>
              <a:buClr>
                <a:schemeClr val="tx2"/>
              </a:buClr>
              <a:buSzPct val="90000"/>
            </a:pPr>
            <a:r>
              <a:rPr lang="en-US" sz="2133" b="1" dirty="0">
                <a:solidFill>
                  <a:schemeClr val="tx1"/>
                </a:solidFill>
              </a:rPr>
              <a:t>Step 4</a:t>
            </a:r>
            <a:r>
              <a:rPr lang="en-US" sz="2133" dirty="0">
                <a:solidFill>
                  <a:schemeClr val="tx1"/>
                </a:solidFill>
              </a:rPr>
              <a:t>.	Initialize the address family with the BGP router configuration command </a:t>
            </a:r>
            <a:r>
              <a:rPr lang="en-US" sz="2133" b="1" dirty="0">
                <a:solidFill>
                  <a:schemeClr val="tx1"/>
                </a:solidFill>
                <a:cs typeface="Arial" panose="020B0604020202020204" pitchFamily="34" charset="0"/>
              </a:rPr>
              <a:t>address-family </a:t>
            </a:r>
            <a:r>
              <a:rPr lang="en-US" sz="2133" i="1" dirty="0">
                <a:solidFill>
                  <a:schemeClr val="tx1"/>
                </a:solidFill>
                <a:cs typeface="Arial" panose="020B0604020202020204" pitchFamily="34" charset="0"/>
              </a:rPr>
              <a:t>afi safi</a:t>
            </a:r>
            <a:r>
              <a:rPr lang="en-US" sz="2133" b="1" dirty="0">
                <a:solidFill>
                  <a:schemeClr val="tx1"/>
                </a:solidFill>
                <a:cs typeface="Courier New" panose="02070309020205020404" pitchFamily="49" charset="0"/>
              </a:rPr>
              <a:t>. </a:t>
            </a:r>
          </a:p>
          <a:p>
            <a:pPr marL="0" indent="0" algn="l" defTabSz="912261" fontAlgn="base">
              <a:spcBef>
                <a:spcPts val="800"/>
              </a:spcBef>
              <a:spcAft>
                <a:spcPts val="800"/>
              </a:spcAft>
              <a:buClr>
                <a:schemeClr val="tx2"/>
              </a:buClr>
              <a:buSzPct val="90000"/>
            </a:pPr>
            <a:r>
              <a:rPr lang="en-US" sz="2133" b="1" dirty="0">
                <a:solidFill>
                  <a:schemeClr val="tx1"/>
                </a:solidFill>
                <a:cs typeface="Courier New" panose="02070309020205020404" pitchFamily="49" charset="0"/>
              </a:rPr>
              <a:t>Step 5</a:t>
            </a:r>
            <a:r>
              <a:rPr lang="en-US" sz="2133" dirty="0">
                <a:solidFill>
                  <a:schemeClr val="tx1"/>
                </a:solidFill>
                <a:cs typeface="Courier New" panose="02070309020205020404" pitchFamily="49" charset="0"/>
              </a:rPr>
              <a:t>. Activate the address family for the BGP neighbor with the BGP address family configuration command </a:t>
            </a:r>
            <a:r>
              <a:rPr lang="en-US" sz="2133" b="1" dirty="0">
                <a:solidFill>
                  <a:schemeClr val="tx1"/>
                </a:solidFill>
                <a:cs typeface="Arial" panose="020B0604020202020204" pitchFamily="34" charset="0"/>
              </a:rPr>
              <a:t>neighbor </a:t>
            </a:r>
            <a:r>
              <a:rPr lang="en-US" sz="2133" i="1" dirty="0">
                <a:solidFill>
                  <a:schemeClr val="tx1"/>
                </a:solidFill>
                <a:cs typeface="Arial" panose="020B0604020202020204" pitchFamily="34" charset="0"/>
              </a:rPr>
              <a:t>ip-address</a:t>
            </a:r>
            <a:r>
              <a:rPr lang="en-US" sz="2133" b="1" dirty="0">
                <a:solidFill>
                  <a:schemeClr val="tx1"/>
                </a:solidFill>
                <a:cs typeface="Arial" panose="020B0604020202020204" pitchFamily="34" charset="0"/>
              </a:rPr>
              <a:t> activate</a:t>
            </a:r>
            <a:r>
              <a:rPr lang="en-US" sz="2133" b="1" dirty="0">
                <a:solidFill>
                  <a:schemeClr val="tx1"/>
                </a:solidFill>
                <a:cs typeface="Courier New" panose="02070309020205020404" pitchFamily="49" charset="0"/>
              </a:rPr>
              <a:t>.</a:t>
            </a:r>
          </a:p>
        </p:txBody>
      </p:sp>
    </p:spTree>
    <p:extLst>
      <p:ext uri="{BB962C8B-B14F-4D97-AF65-F5344CB8AC3E}">
        <p14:creationId xmlns:p14="http://schemas.microsoft.com/office/powerpoint/2010/main" val="11510831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41095"/>
            <a:ext cx="6143501" cy="975783"/>
          </a:xfrm>
        </p:spPr>
        <p:txBody>
          <a:bodyPr/>
          <a:lstStyle/>
          <a:p>
            <a:r>
              <a:rPr lang="en-US" sz="2133" dirty="0"/>
              <a:t>Basic BGP Configuration</a:t>
            </a:r>
            <a:br>
              <a:rPr lang="en-US" sz="3200" dirty="0"/>
            </a:br>
            <a:r>
              <a:rPr lang="en-US" sz="3200" dirty="0"/>
              <a:t>Configuring Basic BGP on IOS</a:t>
            </a:r>
          </a:p>
        </p:txBody>
      </p:sp>
      <p:sp>
        <p:nvSpPr>
          <p:cNvPr id="9" name="TextBox 8"/>
          <p:cNvSpPr txBox="1"/>
          <p:nvPr/>
        </p:nvSpPr>
        <p:spPr>
          <a:xfrm>
            <a:off x="326312" y="1649487"/>
            <a:ext cx="5358013" cy="3540200"/>
          </a:xfrm>
          <a:prstGeom prst="rect">
            <a:avLst/>
          </a:prstGeom>
          <a:noFill/>
        </p:spPr>
        <p:txBody>
          <a:bodyPr wrap="square" rtlCol="0">
            <a:spAutoFit/>
          </a:bodyPr>
          <a:lstStyle/>
          <a:p>
            <a:r>
              <a:rPr lang="en-US" sz="1867" b="1" dirty="0">
                <a:latin typeface="+mj-lt"/>
                <a:cs typeface="Courier New" panose="02070309020205020404" pitchFamily="49" charset="0"/>
              </a:rPr>
              <a:t>R1 (Default IPv4 Address-Family Enabled)</a:t>
            </a:r>
          </a:p>
          <a:p>
            <a:r>
              <a:rPr lang="en-US" sz="1867" dirty="0">
                <a:latin typeface="Courier New" panose="02070309020205020404" pitchFamily="49" charset="0"/>
                <a:cs typeface="Courier New" panose="02070309020205020404" pitchFamily="49" charset="0"/>
              </a:rPr>
              <a:t>router bgp 65100</a:t>
            </a:r>
          </a:p>
          <a:p>
            <a:r>
              <a:rPr lang="en-US" sz="1867" dirty="0">
                <a:latin typeface="Courier New" panose="02070309020205020404" pitchFamily="49" charset="0"/>
                <a:cs typeface="Courier New" panose="02070309020205020404" pitchFamily="49" charset="0"/>
              </a:rPr>
              <a:t>neighbor 10.12.1.2 remote-as 65200</a:t>
            </a:r>
          </a:p>
          <a:p>
            <a:endParaRPr lang="en-US" sz="1867" dirty="0">
              <a:latin typeface="Courier New" panose="02070309020205020404" pitchFamily="49" charset="0"/>
              <a:cs typeface="Courier New" panose="02070309020205020404" pitchFamily="49" charset="0"/>
            </a:endParaRPr>
          </a:p>
          <a:p>
            <a:r>
              <a:rPr lang="en-US" sz="1867" b="1" dirty="0">
                <a:latin typeface="+mj-lt"/>
                <a:cs typeface="Courier New" panose="02070309020205020404" pitchFamily="49" charset="0"/>
              </a:rPr>
              <a:t>R2 (Default IPv4 Address-Family Disabled)</a:t>
            </a:r>
          </a:p>
          <a:p>
            <a:r>
              <a:rPr lang="en-US" sz="1867" dirty="0">
                <a:latin typeface="Courier New" panose="02070309020205020404" pitchFamily="49" charset="0"/>
                <a:cs typeface="Courier New" panose="02070309020205020404" pitchFamily="49" charset="0"/>
              </a:rPr>
              <a:t>router bgp 65200</a:t>
            </a:r>
          </a:p>
          <a:p>
            <a:r>
              <a:rPr lang="en-US" sz="1867" dirty="0">
                <a:latin typeface="Courier New" panose="02070309020205020404" pitchFamily="49" charset="0"/>
                <a:cs typeface="Courier New" panose="02070309020205020404" pitchFamily="49" charset="0"/>
              </a:rPr>
              <a:t> no bgp default ipv4-unicast</a:t>
            </a:r>
          </a:p>
          <a:p>
            <a:r>
              <a:rPr lang="en-US" sz="1867" dirty="0">
                <a:latin typeface="Courier New" panose="02070309020205020404" pitchFamily="49" charset="0"/>
                <a:cs typeface="Courier New" panose="02070309020205020404" pitchFamily="49" charset="0"/>
              </a:rPr>
              <a:t>neighbor 10.12.1.1 remote-as 65100</a:t>
            </a:r>
          </a:p>
          <a:p>
            <a:r>
              <a:rPr lang="en-US" sz="1867" dirty="0">
                <a:latin typeface="Courier New" panose="02070309020205020404" pitchFamily="49" charset="0"/>
                <a:cs typeface="Courier New" panose="02070309020205020404" pitchFamily="49" charset="0"/>
              </a:rPr>
              <a:t>!</a:t>
            </a:r>
          </a:p>
          <a:p>
            <a:r>
              <a:rPr lang="en-US" sz="1867" dirty="0">
                <a:latin typeface="Courier New" panose="02070309020205020404" pitchFamily="49" charset="0"/>
                <a:cs typeface="Courier New" panose="02070309020205020404" pitchFamily="49" charset="0"/>
              </a:rPr>
              <a:t>address-family ipv4</a:t>
            </a:r>
          </a:p>
          <a:p>
            <a:r>
              <a:rPr lang="en-US" sz="1867" dirty="0">
                <a:latin typeface="Courier New" panose="02070309020205020404" pitchFamily="49" charset="0"/>
                <a:cs typeface="Courier New" panose="02070309020205020404" pitchFamily="49" charset="0"/>
              </a:rPr>
              <a:t> neighbor 10.12.1.1 activate</a:t>
            </a:r>
          </a:p>
          <a:p>
            <a:r>
              <a:rPr lang="en-US" sz="1867" dirty="0">
                <a:latin typeface="Courier New" panose="02070309020205020404" pitchFamily="49" charset="0"/>
                <a:cs typeface="Courier New" panose="02070309020205020404" pitchFamily="49" charset="0"/>
              </a:rPr>
              <a:t>exit address-family</a:t>
            </a:r>
          </a:p>
        </p:txBody>
      </p:sp>
      <p:pic>
        <p:nvPicPr>
          <p:cNvPr id="2" name="Picture 1"/>
          <p:cNvPicPr>
            <a:picLocks noChangeAspect="1"/>
          </p:cNvPicPr>
          <p:nvPr/>
        </p:nvPicPr>
        <p:blipFill>
          <a:blip r:embed="rId3"/>
          <a:stretch>
            <a:fillRect/>
          </a:stretch>
        </p:blipFill>
        <p:spPr>
          <a:xfrm>
            <a:off x="5810995" y="2105018"/>
            <a:ext cx="6129564" cy="1539519"/>
          </a:xfrm>
          <a:prstGeom prst="rect">
            <a:avLst/>
          </a:prstGeom>
        </p:spPr>
      </p:pic>
    </p:spTree>
    <p:extLst>
      <p:ext uri="{BB962C8B-B14F-4D97-AF65-F5344CB8AC3E}">
        <p14:creationId xmlns:p14="http://schemas.microsoft.com/office/powerpoint/2010/main" val="654993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5"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6" name="Picture 5" descr="A 3D pattern of ring shapes connected by lines">
            <a:extLst>
              <a:ext uri="{FF2B5EF4-FFF2-40B4-BE49-F238E27FC236}">
                <a16:creationId xmlns:a16="http://schemas.microsoft.com/office/drawing/2014/main" id="{640DD58C-8E73-D8C4-D9B2-CFB114B98320}"/>
              </a:ext>
            </a:extLst>
          </p:cNvPr>
          <p:cNvPicPr>
            <a:picLocks noChangeAspect="1"/>
          </p:cNvPicPr>
          <p:nvPr/>
        </p:nvPicPr>
        <p:blipFill rotWithShape="1">
          <a:blip r:embed="rId4"/>
          <a:srcRect l="8667" r="41390"/>
          <a:stretch/>
        </p:blipFill>
        <p:spPr>
          <a:xfrm>
            <a:off x="6103027" y="10"/>
            <a:ext cx="6088971" cy="6857990"/>
          </a:xfrm>
          <a:prstGeom prst="rect">
            <a:avLst/>
          </a:prstGeom>
        </p:spPr>
      </p:pic>
      <p:sp useBgFill="1">
        <p:nvSpPr>
          <p:cNvPr id="17"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7FB89FE0-AFBF-4F30-AE65-3B18BCBE3A9A}"/>
              </a:ext>
            </a:extLst>
          </p:cNvPr>
          <p:cNvSpPr>
            <a:spLocks noGrp="1"/>
          </p:cNvSpPr>
          <p:nvPr>
            <p:ph type="ctrTitle"/>
          </p:nvPr>
        </p:nvSpPr>
        <p:spPr>
          <a:xfrm>
            <a:off x="761801" y="328512"/>
            <a:ext cx="4778387" cy="1628970"/>
          </a:xfrm>
        </p:spPr>
        <p:txBody>
          <a:bodyPr vert="horz" lIns="91440" tIns="45720" rIns="91440" bIns="45720" rtlCol="0" anchor="ctr">
            <a:normAutofit/>
          </a:bodyPr>
          <a:lstStyle/>
          <a:p>
            <a:r>
              <a:rPr lang="en-US" sz="4000">
                <a:solidFill>
                  <a:schemeClr val="tx1"/>
                </a:solidFill>
                <a:cs typeface="+mj-cs"/>
              </a:rPr>
              <a:t>BGP Fundamentals</a:t>
            </a:r>
          </a:p>
        </p:txBody>
      </p:sp>
      <p:sp>
        <p:nvSpPr>
          <p:cNvPr id="4" name="TextBox 3">
            <a:extLst>
              <a:ext uri="{FF2B5EF4-FFF2-40B4-BE49-F238E27FC236}">
                <a16:creationId xmlns:a16="http://schemas.microsoft.com/office/drawing/2014/main" id="{E2BFA70F-DC0C-41D5-868E-C8FBC661D58F}"/>
              </a:ext>
            </a:extLst>
          </p:cNvPr>
          <p:cNvSpPr txBox="1"/>
          <p:nvPr/>
        </p:nvSpPr>
        <p:spPr>
          <a:xfrm>
            <a:off x="761801" y="2884929"/>
            <a:ext cx="4659756" cy="3374137"/>
          </a:xfrm>
          <a:prstGeom prst="rect">
            <a:avLst/>
          </a:prstGeom>
        </p:spPr>
        <p:txBody>
          <a:bodyPr vert="horz" lIns="91440" tIns="45720" rIns="91440" bIns="45720" rtlCol="0" anchor="ctr">
            <a:normAutofit/>
          </a:bodyPr>
          <a:lstStyle/>
          <a:p>
            <a:pPr marL="380990" indent="-228600">
              <a:lnSpc>
                <a:spcPct val="90000"/>
              </a:lnSpc>
              <a:spcAft>
                <a:spcPts val="600"/>
              </a:spcAft>
              <a:buFont typeface="Arial" panose="020B0604020202020204" pitchFamily="34" charset="0"/>
              <a:buChar char="•"/>
            </a:pPr>
            <a:r>
              <a:rPr lang="en-US" sz="2000"/>
              <a:t>Border Gateway Protocol (BGP) is an EGP standardized path vector routing protocol that provides scalability, flexibility, and network stability. When BGP was created, the primary design consideration was for IPv4 inter-organization connectivity on public networks like the Internet and on private dedicated networks. </a:t>
            </a:r>
          </a:p>
        </p:txBody>
      </p:sp>
    </p:spTree>
    <p:custDataLst>
      <p:tags r:id="rId1"/>
    </p:custDataLst>
    <p:extLst>
      <p:ext uri="{BB962C8B-B14F-4D97-AF65-F5344CB8AC3E}">
        <p14:creationId xmlns:p14="http://schemas.microsoft.com/office/powerpoint/2010/main" val="727403309"/>
      </p:ext>
    </p:extLst>
  </p:cSld>
  <p:clrMapOvr>
    <a:masterClrMapping/>
  </p:clrMapOvr>
  <p:transition spd="slow">
    <p:wip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41095"/>
            <a:ext cx="11127317" cy="975783"/>
          </a:xfrm>
        </p:spPr>
        <p:txBody>
          <a:bodyPr/>
          <a:lstStyle/>
          <a:p>
            <a:r>
              <a:rPr lang="en-US" sz="2133" dirty="0"/>
              <a:t>Basic BGP Configuration</a:t>
            </a:r>
            <a:br>
              <a:rPr lang="en-US" sz="3200" dirty="0"/>
            </a:br>
            <a:r>
              <a:rPr lang="en-US" sz="3200" dirty="0"/>
              <a:t>Verification of  BGP Sessions</a:t>
            </a:r>
          </a:p>
        </p:txBody>
      </p:sp>
      <p:sp>
        <p:nvSpPr>
          <p:cNvPr id="5" name="TextBox 4"/>
          <p:cNvSpPr txBox="1"/>
          <p:nvPr/>
        </p:nvSpPr>
        <p:spPr>
          <a:xfrm>
            <a:off x="263951" y="1206631"/>
            <a:ext cx="11613823" cy="1200329"/>
          </a:xfrm>
          <a:prstGeom prst="rect">
            <a:avLst/>
          </a:prstGeom>
          <a:noFill/>
        </p:spPr>
        <p:txBody>
          <a:bodyPr wrap="square" rtlCol="0">
            <a:spAutoFit/>
          </a:bodyPr>
          <a:lstStyle/>
          <a:p>
            <a:pPr marL="380990" indent="-380990">
              <a:buFont typeface="Arial" panose="020B0604020202020204" pitchFamily="34" charset="0"/>
              <a:buChar char="•"/>
            </a:pPr>
            <a:r>
              <a:rPr lang="en-US" sz="2400" dirty="0"/>
              <a:t>The BGP session is verified with the command </a:t>
            </a:r>
            <a:r>
              <a:rPr lang="en-US" sz="2400" b="1" dirty="0">
                <a:latin typeface="Arial" panose="020B0604020202020204" pitchFamily="34" charset="0"/>
                <a:cs typeface="Arial" panose="020B0604020202020204" pitchFamily="34" charset="0"/>
              </a:rPr>
              <a:t>show bgp </a:t>
            </a:r>
            <a:r>
              <a:rPr lang="en-US" sz="2400" i="1" dirty="0">
                <a:latin typeface="Arial" panose="020B0604020202020204" pitchFamily="34" charset="0"/>
                <a:cs typeface="Arial" panose="020B0604020202020204" pitchFamily="34" charset="0"/>
              </a:rPr>
              <a:t>afi safi </a:t>
            </a:r>
            <a:r>
              <a:rPr lang="en-US" sz="2400" b="1" dirty="0">
                <a:latin typeface="Arial" panose="020B0604020202020204" pitchFamily="34" charset="0"/>
                <a:cs typeface="Arial" panose="020B0604020202020204" pitchFamily="34" charset="0"/>
              </a:rPr>
              <a:t>summary</a:t>
            </a:r>
            <a:r>
              <a:rPr lang="en-US" sz="2400" b="1" dirty="0">
                <a:latin typeface="Courier New" panose="02070309020205020404" pitchFamily="49" charset="0"/>
                <a:cs typeface="Courier New" panose="02070309020205020404" pitchFamily="49" charset="0"/>
              </a:rPr>
              <a:t>.</a:t>
            </a:r>
          </a:p>
          <a:p>
            <a:pPr marL="380990" indent="-380990">
              <a:buFont typeface="Arial" panose="020B0604020202020204" pitchFamily="34" charset="0"/>
              <a:buChar char="•"/>
            </a:pPr>
            <a:r>
              <a:rPr lang="en-US" sz="2400" dirty="0">
                <a:latin typeface="+mj-lt"/>
                <a:cs typeface="Courier New" panose="02070309020205020404" pitchFamily="49" charset="0"/>
              </a:rPr>
              <a:t>Earlier commands, such as </a:t>
            </a:r>
            <a:r>
              <a:rPr lang="en-US" sz="2400" b="1" dirty="0">
                <a:cs typeface="Courier New" panose="02070309020205020404" pitchFamily="49" charset="0"/>
              </a:rPr>
              <a:t>show ip bgp summary</a:t>
            </a:r>
            <a:r>
              <a:rPr lang="en-US" sz="2400" dirty="0">
                <a:latin typeface="+mj-lt"/>
                <a:cs typeface="Courier New" panose="02070309020205020404" pitchFamily="49" charset="0"/>
              </a:rPr>
              <a:t>, came out before MBGP and do not provide </a:t>
            </a:r>
            <a:r>
              <a:rPr lang="en-US" sz="2400" dirty="0"/>
              <a:t>a structure for the current multiprotocol capabilities within BGP.</a:t>
            </a:r>
            <a:endParaRPr lang="en-US" sz="2400" dirty="0">
              <a:latin typeface="+mj-lt"/>
              <a:cs typeface="Courier New" panose="02070309020205020404" pitchFamily="49" charset="0"/>
            </a:endParaRPr>
          </a:p>
        </p:txBody>
      </p:sp>
      <p:pic>
        <p:nvPicPr>
          <p:cNvPr id="2" name="Picture 1"/>
          <p:cNvPicPr>
            <a:picLocks noChangeAspect="1"/>
          </p:cNvPicPr>
          <p:nvPr/>
        </p:nvPicPr>
        <p:blipFill>
          <a:blip r:embed="rId3"/>
          <a:stretch>
            <a:fillRect/>
          </a:stretch>
        </p:blipFill>
        <p:spPr>
          <a:xfrm>
            <a:off x="908583" y="3311186"/>
            <a:ext cx="10490184" cy="2705981"/>
          </a:xfrm>
          <a:prstGeom prst="rect">
            <a:avLst/>
          </a:prstGeom>
        </p:spPr>
      </p:pic>
    </p:spTree>
    <p:extLst>
      <p:ext uri="{BB962C8B-B14F-4D97-AF65-F5344CB8AC3E}">
        <p14:creationId xmlns:p14="http://schemas.microsoft.com/office/powerpoint/2010/main" val="9269792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9" name="Rectangle 8">
            <a:extLst>
              <a:ext uri="{FF2B5EF4-FFF2-40B4-BE49-F238E27FC236}">
                <a16:creationId xmlns:a16="http://schemas.microsoft.com/office/drawing/2014/main" id="{BACC6370-2D7E-4714-9D71-7542949D7D5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F68B3F68-107C-434F-AA38-110D5EA91B8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flipH="1">
            <a:off x="2" y="0"/>
            <a:ext cx="12191998" cy="1575955"/>
          </a:xfrm>
          <a:prstGeom prst="rect">
            <a:avLst/>
          </a:prstGeom>
          <a:gradFill>
            <a:gsLst>
              <a:gs pos="0">
                <a:srgbClr val="000000">
                  <a:alpha val="96000"/>
                </a:srgbClr>
              </a:gs>
              <a:gs pos="100000">
                <a:schemeClr val="accent1">
                  <a:lumMod val="75000"/>
                </a:schemeClr>
              </a:gs>
            </a:gsLst>
            <a:lin ang="8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AAD0DBB9-1A4B-4391-81D4-CB19F9AB918A}"/>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10800000" flipH="1">
            <a:off x="8128857" y="0"/>
            <a:ext cx="4063143" cy="1576412"/>
          </a:xfrm>
          <a:prstGeom prst="rect">
            <a:avLst/>
          </a:prstGeom>
          <a:gradFill>
            <a:gsLst>
              <a:gs pos="19000">
                <a:schemeClr val="accent1">
                  <a:lumMod val="50000"/>
                  <a:alpha val="68000"/>
                </a:schemeClr>
              </a:gs>
              <a:gs pos="100000">
                <a:schemeClr val="accent1">
                  <a:alpha val="79000"/>
                </a:schemeClr>
              </a:gs>
            </a:gsLst>
            <a:lin ang="192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a:extLst>
              <a:ext uri="{FF2B5EF4-FFF2-40B4-BE49-F238E27FC236}">
                <a16:creationId xmlns:a16="http://schemas.microsoft.com/office/drawing/2014/main" id="{063BBA22-50EA-4C4D-BE05-F1CE4E63AA5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rot="5400000">
            <a:off x="5307777" y="-5307778"/>
            <a:ext cx="1576446" cy="12192002"/>
          </a:xfrm>
          <a:prstGeom prst="rect">
            <a:avLst/>
          </a:prstGeom>
          <a:gradFill>
            <a:gsLst>
              <a:gs pos="23000">
                <a:schemeClr val="accent1">
                  <a:alpha val="0"/>
                </a:schemeClr>
              </a:gs>
              <a:gs pos="99000">
                <a:srgbClr val="000000">
                  <a:alpha val="74000"/>
                </a:srgbClr>
              </a:gs>
            </a:gsLst>
            <a:lin ang="20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a:extLst>
              <a:ext uri="{FF2B5EF4-FFF2-40B4-BE49-F238E27FC236}">
                <a16:creationId xmlns:a16="http://schemas.microsoft.com/office/drawing/2014/main" id="{94DA06F8-3091-57E4-B609-4D8C371292F5}"/>
              </a:ext>
            </a:extLst>
          </p:cNvPr>
          <p:cNvSpPr>
            <a:spLocks noGrp="1"/>
          </p:cNvSpPr>
          <p:nvPr>
            <p:ph type="title"/>
          </p:nvPr>
        </p:nvSpPr>
        <p:spPr>
          <a:xfrm>
            <a:off x="1371597" y="348865"/>
            <a:ext cx="10044023" cy="877729"/>
          </a:xfrm>
        </p:spPr>
        <p:txBody>
          <a:bodyPr anchor="ctr">
            <a:normAutofit/>
          </a:bodyPr>
          <a:lstStyle/>
          <a:p>
            <a:r>
              <a:rPr lang="en-US" sz="4000">
                <a:solidFill>
                  <a:srgbClr val="FFFFFF"/>
                </a:solidFill>
              </a:rPr>
              <a:t>What is next?</a:t>
            </a:r>
          </a:p>
        </p:txBody>
      </p:sp>
      <p:graphicFrame>
        <p:nvGraphicFramePr>
          <p:cNvPr id="5" name="Content Placeholder 2">
            <a:extLst>
              <a:ext uri="{FF2B5EF4-FFF2-40B4-BE49-F238E27FC236}">
                <a16:creationId xmlns:a16="http://schemas.microsoft.com/office/drawing/2014/main" id="{1F9C5EA7-AE42-F118-513C-1EC09FB487AE}"/>
              </a:ext>
            </a:extLst>
          </p:cNvPr>
          <p:cNvGraphicFramePr>
            <a:graphicFrameLocks noGrp="1"/>
          </p:cNvGraphicFramePr>
          <p:nvPr>
            <p:ph idx="1"/>
            <p:extLst>
              <p:ext uri="{D42A27DB-BD31-4B8C-83A1-F6EECF244321}">
                <p14:modId xmlns:p14="http://schemas.microsoft.com/office/powerpoint/2010/main" val="2521593703"/>
              </p:ext>
            </p:extLst>
          </p:nvPr>
        </p:nvGraphicFramePr>
        <p:xfrm>
          <a:off x="644056" y="2112579"/>
          <a:ext cx="10927829" cy="4192805"/>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925045866"/>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Slide Background">
            <a:extLst>
              <a:ext uri="{FF2B5EF4-FFF2-40B4-BE49-F238E27FC236}">
                <a16:creationId xmlns:a16="http://schemas.microsoft.com/office/drawing/2014/main" id="{9F7D5CDA-D291-4307-BF55-1381FED2963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a:extLst>
              <a:ext uri="{FF2B5EF4-FFF2-40B4-BE49-F238E27FC236}">
                <a16:creationId xmlns:a16="http://schemas.microsoft.com/office/drawing/2014/main" id="{15289B24-7E0A-EC81-71A5-8D1B3FFC337A}"/>
              </a:ext>
            </a:extLst>
          </p:cNvPr>
          <p:cNvPicPr>
            <a:picLocks noChangeAspect="1"/>
          </p:cNvPicPr>
          <p:nvPr/>
        </p:nvPicPr>
        <p:blipFill rotWithShape="1">
          <a:blip r:embed="rId3"/>
          <a:srcRect l="24830" r="4140" b="-1"/>
          <a:stretch/>
        </p:blipFill>
        <p:spPr>
          <a:xfrm>
            <a:off x="6103027" y="10"/>
            <a:ext cx="6088971" cy="6857990"/>
          </a:xfrm>
          <a:prstGeom prst="rect">
            <a:avLst/>
          </a:prstGeom>
        </p:spPr>
      </p:pic>
      <p:sp useBgFill="1">
        <p:nvSpPr>
          <p:cNvPr id="12" name="Rectangle 11">
            <a:extLst>
              <a:ext uri="{FF2B5EF4-FFF2-40B4-BE49-F238E27FC236}">
                <a16:creationId xmlns:a16="http://schemas.microsoft.com/office/drawing/2014/main" id="{59B296B9-C5A5-4E4F-9B60-C907B5F1466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6858000"/>
          </a:xfrm>
          <a:prstGeom prst="rect">
            <a:avLst/>
          </a:prstGeom>
          <a:ln>
            <a:noFill/>
          </a:ln>
          <a:effectLst>
            <a:outerShdw blurRad="889000" dist="406400" dir="21540000" sx="90000" sy="90000" algn="t" rotWithShape="0">
              <a:srgbClr val="000000">
                <a:alpha val="2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useBgFill="1">
        <p:nvSpPr>
          <p:cNvPr id="14" name="Rectangle 13">
            <a:extLst>
              <a:ext uri="{FF2B5EF4-FFF2-40B4-BE49-F238E27FC236}">
                <a16:creationId xmlns:a16="http://schemas.microsoft.com/office/drawing/2014/main" id="{D0300FD3-5AF1-6305-15FA-9078072672E2}"/>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6103025" cy="2285995"/>
          </a:xfrm>
          <a:prstGeom prst="rect">
            <a:avLst/>
          </a:prstGeom>
          <a:ln>
            <a:noFill/>
          </a:ln>
          <a:effectLst>
            <a:outerShdw blurRad="254000" dist="127000" dir="5460000" sx="92000" sy="92000" algn="t" rotWithShape="0">
              <a:srgbClr val="000000">
                <a:alpha val="30000"/>
              </a:srgb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761801" y="328512"/>
            <a:ext cx="4778387" cy="1628970"/>
          </a:xfrm>
        </p:spPr>
        <p:txBody>
          <a:bodyPr vert="horz" lIns="91440" tIns="45720" rIns="91440" bIns="45720" rtlCol="0" anchor="ctr">
            <a:normAutofit/>
          </a:bodyPr>
          <a:lstStyle/>
          <a:p>
            <a:r>
              <a:rPr lang="en-US" sz="2133" dirty="0"/>
              <a:t>BGP Fundamentals</a:t>
            </a:r>
            <a:br>
              <a:rPr lang="en-US" sz="3700" dirty="0">
                <a:solidFill>
                  <a:schemeClr val="tx1"/>
                </a:solidFill>
              </a:rPr>
            </a:br>
            <a:r>
              <a:rPr lang="en-US" sz="3700" dirty="0">
                <a:solidFill>
                  <a:schemeClr val="tx1"/>
                </a:solidFill>
              </a:rPr>
              <a:t>Autonomous System Numbers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761801" y="2884929"/>
            <a:ext cx="4659756" cy="3374137"/>
          </a:xfrm>
        </p:spPr>
        <p:txBody>
          <a:bodyPr vert="horz" lIns="91440" tIns="45720" rIns="91440" bIns="45720" rtlCol="0" anchor="ctr">
            <a:normAutofit/>
          </a:bodyPr>
          <a:lstStyle/>
          <a:p>
            <a:pPr marL="0" indent="-228600" algn="l" defTabSz="914400" fontAlgn="base">
              <a:lnSpc>
                <a:spcPct val="90000"/>
              </a:lnSpc>
              <a:spcBef>
                <a:spcPts val="800"/>
              </a:spcBef>
              <a:spcAft>
                <a:spcPts val="800"/>
              </a:spcAft>
              <a:buClr>
                <a:schemeClr val="tx2"/>
              </a:buClr>
              <a:buSzPct val="90000"/>
              <a:buFont typeface="Arial" panose="020B0604020202020204" pitchFamily="34" charset="0"/>
              <a:buChar char="•"/>
            </a:pPr>
            <a:r>
              <a:rPr lang="en-US" sz="1100">
                <a:solidFill>
                  <a:schemeClr val="tx1"/>
                </a:solidFill>
                <a:cs typeface="+mn-cs"/>
              </a:rPr>
              <a:t>From the perspective of BGP, an autonomous system (AS) is a collection of routers under a single organization’s control, using one or more IGPs and common metrics.</a:t>
            </a:r>
          </a:p>
          <a:p>
            <a:pPr marL="457189" indent="-228600" algn="l" defTabSz="914400" fontAlgn="base">
              <a:lnSpc>
                <a:spcPct val="90000"/>
              </a:lnSpc>
              <a:spcBef>
                <a:spcPts val="800"/>
              </a:spcBef>
              <a:spcAft>
                <a:spcPts val="800"/>
              </a:spcAft>
              <a:buClr>
                <a:schemeClr val="tx2"/>
              </a:buClr>
              <a:buSzPct val="90000"/>
              <a:buFont typeface="Arial" panose="020B0604020202020204" pitchFamily="34" charset="0"/>
              <a:buChar char="•"/>
            </a:pPr>
            <a:r>
              <a:rPr lang="en-US" sz="1100">
                <a:solidFill>
                  <a:schemeClr val="tx1"/>
                </a:solidFill>
                <a:cs typeface="+mn-cs"/>
              </a:rPr>
              <a:t>An organization requiring connectivity to the internet must obtain an autonomous system number (ASN) from the Internet Assigned Numbers Authority </a:t>
            </a:r>
            <a:r>
              <a:rPr lang="en-US" sz="1100" i="1">
                <a:solidFill>
                  <a:schemeClr val="tx1"/>
                </a:solidFill>
                <a:cs typeface="+mn-cs"/>
              </a:rPr>
              <a:t>(</a:t>
            </a:r>
            <a:r>
              <a:rPr lang="en-US" sz="1100">
                <a:solidFill>
                  <a:schemeClr val="tx1"/>
                </a:solidFill>
                <a:cs typeface="+mn-cs"/>
              </a:rPr>
              <a:t>IANA). </a:t>
            </a:r>
          </a:p>
          <a:p>
            <a:pPr marL="457189" indent="-228600" algn="l" defTabSz="914400" fontAlgn="base">
              <a:lnSpc>
                <a:spcPct val="90000"/>
              </a:lnSpc>
              <a:spcBef>
                <a:spcPts val="800"/>
              </a:spcBef>
              <a:spcAft>
                <a:spcPts val="800"/>
              </a:spcAft>
              <a:buClr>
                <a:schemeClr val="tx2"/>
              </a:buClr>
              <a:buSzPct val="90000"/>
              <a:buFont typeface="Arial" panose="020B0604020202020204" pitchFamily="34" charset="0"/>
              <a:buChar char="•"/>
            </a:pPr>
            <a:r>
              <a:rPr lang="en-US" sz="1100">
                <a:solidFill>
                  <a:schemeClr val="tx1"/>
                </a:solidFill>
                <a:cs typeface="+mn-cs"/>
              </a:rPr>
              <a:t>RFC 4893 expanded the ASN field from 2 bytes to accommodate 4 bytes (32-bit range). This allows for 4,294,967,295 unique ASNs, providing quite an increase from the original 65,535 ASNs.</a:t>
            </a:r>
          </a:p>
          <a:p>
            <a:pPr marL="457189" indent="-228600" algn="l" defTabSz="914400" fontAlgn="base">
              <a:lnSpc>
                <a:spcPct val="90000"/>
              </a:lnSpc>
              <a:spcBef>
                <a:spcPts val="800"/>
              </a:spcBef>
              <a:spcAft>
                <a:spcPts val="800"/>
              </a:spcAft>
              <a:buClr>
                <a:schemeClr val="tx2"/>
              </a:buClr>
              <a:buSzPct val="90000"/>
              <a:buFont typeface="Arial" panose="020B0604020202020204" pitchFamily="34" charset="0"/>
              <a:buChar char="•"/>
            </a:pPr>
            <a:r>
              <a:rPr lang="en-US" sz="1100">
                <a:solidFill>
                  <a:schemeClr val="tx1"/>
                </a:solidFill>
                <a:cs typeface="+mn-cs"/>
              </a:rPr>
              <a:t>The IANA requires organizations or  individuals requesting AS numbers to meet the following conditions:</a:t>
            </a:r>
          </a:p>
          <a:p>
            <a:pPr marL="842492" lvl="4">
              <a:spcBef>
                <a:spcPts val="0"/>
              </a:spcBef>
              <a:buSzPct val="90000"/>
            </a:pPr>
            <a:r>
              <a:rPr lang="en-US" sz="1100"/>
              <a:t>Proof of a publicly allocated network range</a:t>
            </a:r>
          </a:p>
          <a:p>
            <a:pPr marL="842492" lvl="4">
              <a:spcBef>
                <a:spcPts val="0"/>
              </a:spcBef>
              <a:buSzPct val="90000"/>
            </a:pPr>
            <a:r>
              <a:rPr lang="en-US" sz="1100"/>
              <a:t>Proof that Internet connectivity is provided through multiple connections</a:t>
            </a:r>
          </a:p>
          <a:p>
            <a:pPr marL="842492" lvl="4">
              <a:spcBef>
                <a:spcPts val="0"/>
              </a:spcBef>
              <a:buSzPct val="90000"/>
            </a:pPr>
            <a:r>
              <a:rPr lang="en-US" sz="1100"/>
              <a:t>Demonstrated need for a unique routing policy from their providers.</a:t>
            </a:r>
          </a:p>
          <a:p>
            <a:pPr marL="842492" lvl="4">
              <a:spcAft>
                <a:spcPts val="800"/>
              </a:spcAft>
              <a:buSzPct val="90000"/>
            </a:pPr>
            <a:endParaRPr lang="en-US" sz="1100"/>
          </a:p>
          <a:p>
            <a:pPr marL="747245" lvl="3">
              <a:spcAft>
                <a:spcPts val="800"/>
              </a:spcAft>
              <a:buSzPct val="90000"/>
            </a:pPr>
            <a:endParaRPr lang="en-US" sz="1100"/>
          </a:p>
        </p:txBody>
      </p:sp>
    </p:spTree>
    <p:extLst>
      <p:ext uri="{BB962C8B-B14F-4D97-AF65-F5344CB8AC3E}">
        <p14:creationId xmlns:p14="http://schemas.microsoft.com/office/powerpoint/2010/main" val="16710648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50274"/>
            <a:ext cx="11127317" cy="975781"/>
          </a:xfrm>
        </p:spPr>
        <p:txBody>
          <a:bodyPr/>
          <a:lstStyle/>
          <a:p>
            <a:r>
              <a:rPr lang="en-US" sz="2133" dirty="0"/>
              <a:t>BGP Fundamentals</a:t>
            </a:r>
            <a:br>
              <a:rPr lang="en-US" sz="3200" dirty="0"/>
            </a:br>
            <a:r>
              <a:rPr lang="en-US" sz="3200" dirty="0"/>
              <a:t>Autonomous System Numbers (Cont.)</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150830" y="877939"/>
            <a:ext cx="11865205" cy="4022084"/>
          </a:xfrm>
        </p:spPr>
        <p:txBody>
          <a:bodyPr/>
          <a:lstStyle/>
          <a:p>
            <a:pPr marL="0" indent="0" algn="l" defTabSz="912261" fontAlgn="base">
              <a:spcBef>
                <a:spcPts val="800"/>
              </a:spcBef>
              <a:spcAft>
                <a:spcPts val="800"/>
              </a:spcAft>
              <a:buClr>
                <a:schemeClr val="tx2"/>
              </a:buClr>
              <a:buSzPct val="90000"/>
            </a:pPr>
            <a:r>
              <a:rPr lang="en-US" dirty="0">
                <a:solidFill>
                  <a:srgbClr val="000000"/>
                </a:solidFill>
              </a:rPr>
              <a:t>Similar to IP Addresses, the AS number assignments include private address ranges that cannot be used for Internet traffic.  These ranges are:</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dirty="0">
                <a:solidFill>
                  <a:schemeClr val="tx1">
                    <a:lumMod val="50000"/>
                  </a:schemeClr>
                </a:solidFill>
              </a:rPr>
              <a:t>ASNs 64,512–65,535 are private ASNs in the 16-bit ASN range.</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dirty="0">
                <a:solidFill>
                  <a:schemeClr val="tx1">
                    <a:lumMod val="50000"/>
                  </a:schemeClr>
                </a:solidFill>
              </a:rPr>
              <a:t>ASNs 4,200,000,000–4,294,967,294 are private ASNs within the extended 32-bit range.</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altLang="en-US" dirty="0">
                <a:solidFill>
                  <a:schemeClr val="tx1"/>
                </a:solidFill>
                <a:latin typeface="+mj-lt"/>
              </a:rPr>
              <a:t>Use only the ASN assigned by IANA, the ASN assigned by your service provider, or a private ASN. Using another organization’s ASN without permission could result in traffic loss and cause havoc on the internet.</a:t>
            </a:r>
            <a:endParaRPr lang="en-US" dirty="0">
              <a:solidFill>
                <a:schemeClr val="tx1">
                  <a:lumMod val="50000"/>
                </a:schemeClr>
              </a:solidFill>
              <a:latin typeface="+mj-lt"/>
            </a:endParaRP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dirty="0">
              <a:solidFill>
                <a:schemeClr val="tx1">
                  <a:lumMod val="50000"/>
                </a:schemeClr>
              </a:solidFill>
            </a:endParaRPr>
          </a:p>
          <a:p>
            <a:pPr marL="380990" indent="-380990" algn="l" defTabSz="912261" fontAlgn="base">
              <a:spcBef>
                <a:spcPts val="800"/>
              </a:spcBef>
              <a:spcAft>
                <a:spcPts val="800"/>
              </a:spcAft>
              <a:buClr>
                <a:schemeClr val="tx2"/>
              </a:buClr>
              <a:buSzPct val="90000"/>
              <a:buFont typeface="Arial" panose="020B0604020202020204" pitchFamily="34" charset="0"/>
              <a:buChar char="•"/>
            </a:pPr>
            <a:endParaRPr lang="en-US" dirty="0">
              <a:solidFill>
                <a:schemeClr val="tx1">
                  <a:lumMod val="50000"/>
                </a:schemeClr>
              </a:solidFill>
            </a:endParaRPr>
          </a:p>
          <a:p>
            <a:pPr marL="0" indent="0" algn="l" defTabSz="912261" fontAlgn="base">
              <a:spcBef>
                <a:spcPts val="800"/>
              </a:spcBef>
              <a:spcAft>
                <a:spcPts val="800"/>
              </a:spcAft>
              <a:buClr>
                <a:schemeClr val="tx2"/>
              </a:buClr>
              <a:buSzPct val="90000"/>
            </a:pPr>
            <a:r>
              <a:rPr lang="en-US" sz="2133" dirty="0">
                <a:solidFill>
                  <a:srgbClr val="000000"/>
                </a:solidFill>
              </a:rPr>
              <a:t>	</a:t>
            </a:r>
          </a:p>
        </p:txBody>
      </p:sp>
    </p:spTree>
    <p:extLst>
      <p:ext uri="{BB962C8B-B14F-4D97-AF65-F5344CB8AC3E}">
        <p14:creationId xmlns:p14="http://schemas.microsoft.com/office/powerpoint/2010/main" val="3203328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Path Attributes</a:t>
            </a:r>
          </a:p>
        </p:txBody>
      </p:sp>
      <p:sp>
        <p:nvSpPr>
          <p:cNvPr id="5" name="Content Placeholder 4"/>
          <p:cNvSpPr>
            <a:spLocks noGrp="1"/>
          </p:cNvSpPr>
          <p:nvPr>
            <p:ph idx="1"/>
          </p:nvPr>
        </p:nvSpPr>
        <p:spPr>
          <a:xfrm>
            <a:off x="233989" y="1106079"/>
            <a:ext cx="11438971" cy="5241303"/>
          </a:xfrm>
        </p:spPr>
        <p:txBody>
          <a:bodyPr/>
          <a:lstStyle/>
          <a:p>
            <a:pPr marL="0" indent="0" algn="l">
              <a:spcBef>
                <a:spcPts val="0"/>
              </a:spcBef>
            </a:pPr>
            <a:r>
              <a:rPr lang="en-US" dirty="0">
                <a:solidFill>
                  <a:schemeClr val="tx1">
                    <a:lumMod val="50000"/>
                  </a:schemeClr>
                </a:solidFill>
              </a:rPr>
              <a:t>BGP uses path attributes (PAs) associated with each network path. The PAs provide BGP with granularity and control of routing policies within BGP. The BGP prefix PAs are classified as follows:</a:t>
            </a:r>
          </a:p>
          <a:p>
            <a:pPr lvl="5"/>
            <a:r>
              <a:rPr lang="en-US" sz="2400" dirty="0">
                <a:solidFill>
                  <a:srgbClr val="000000"/>
                </a:solidFill>
              </a:rPr>
              <a:t>Well-known mandatory</a:t>
            </a:r>
            <a:endParaRPr lang="en-US" sz="4267" dirty="0">
              <a:solidFill>
                <a:srgbClr val="000000"/>
              </a:solidFill>
            </a:endParaRPr>
          </a:p>
          <a:p>
            <a:pPr lvl="5"/>
            <a:r>
              <a:rPr lang="en-US" sz="2400" dirty="0">
                <a:solidFill>
                  <a:srgbClr val="000000"/>
                </a:solidFill>
              </a:rPr>
              <a:t>Well-known discretionary</a:t>
            </a:r>
            <a:endParaRPr lang="en-US" sz="4267" dirty="0">
              <a:solidFill>
                <a:srgbClr val="000000"/>
              </a:solidFill>
            </a:endParaRPr>
          </a:p>
          <a:p>
            <a:pPr lvl="5"/>
            <a:r>
              <a:rPr lang="en-US" sz="2400" dirty="0">
                <a:solidFill>
                  <a:srgbClr val="000000"/>
                </a:solidFill>
              </a:rPr>
              <a:t>Optional transitive</a:t>
            </a:r>
            <a:endParaRPr lang="en-US" sz="4267" dirty="0">
              <a:solidFill>
                <a:srgbClr val="000000"/>
              </a:solidFill>
            </a:endParaRPr>
          </a:p>
          <a:p>
            <a:pPr lvl="5"/>
            <a:r>
              <a:rPr lang="en-US" sz="2400" dirty="0">
                <a:solidFill>
                  <a:srgbClr val="000000"/>
                </a:solidFill>
              </a:rPr>
              <a:t>Optional non-transitive</a:t>
            </a:r>
            <a:endParaRPr lang="en-US" sz="4267" dirty="0">
              <a:solidFill>
                <a:srgbClr val="000000"/>
              </a:solidFill>
            </a:endParaRPr>
          </a:p>
          <a:p>
            <a:pPr indent="0" algn="l"/>
            <a:r>
              <a:rPr lang="en-US" dirty="0">
                <a:solidFill>
                  <a:schemeClr val="tx1">
                    <a:lumMod val="50000"/>
                  </a:schemeClr>
                </a:solidFill>
              </a:rPr>
              <a:t>Per RFC 4271, well-known attributes must be recognized by all BGP implementations. Well-known mandatory attributes must be included with every prefix advertisement; well-known discretionary attributes may or may not be included with a prefix advertisement.</a:t>
            </a:r>
          </a:p>
          <a:p>
            <a:pPr marL="0" indent="0" algn="l">
              <a:spcBef>
                <a:spcPts val="0"/>
              </a:spcBef>
            </a:pPr>
            <a:endParaRPr lang="en-US" dirty="0">
              <a:solidFill>
                <a:schemeClr val="tx1">
                  <a:lumMod val="50000"/>
                </a:schemeClr>
              </a:solidFill>
            </a:endParaRPr>
          </a:p>
        </p:txBody>
      </p:sp>
    </p:spTree>
    <p:extLst>
      <p:ext uri="{BB962C8B-B14F-4D97-AF65-F5344CB8AC3E}">
        <p14:creationId xmlns:p14="http://schemas.microsoft.com/office/powerpoint/2010/main" val="1752441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Loop Prevention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331335" y="975782"/>
            <a:ext cx="11529331" cy="1475188"/>
          </a:xfrm>
        </p:spPr>
        <p:txBody>
          <a:bodyPr/>
          <a:lstStyle/>
          <a:p>
            <a:pPr marL="0" indent="0" algn="l" defTabSz="912261" fontAlgn="base">
              <a:spcBef>
                <a:spcPts val="800"/>
              </a:spcBef>
              <a:spcAft>
                <a:spcPts val="800"/>
              </a:spcAft>
              <a:buClr>
                <a:schemeClr val="tx2"/>
              </a:buClr>
              <a:buSzPct val="90000"/>
            </a:pPr>
            <a:r>
              <a:rPr lang="en-US" dirty="0">
                <a:solidFill>
                  <a:schemeClr val="tx1">
                    <a:lumMod val="50000"/>
                  </a:schemeClr>
                </a:solidFill>
              </a:rPr>
              <a:t>BGP is a path vector routing protocol and does not contain a complete topology of the network, as link-state routing protocols do. BGP behaves like distance vector protocols, ensuring that a path is loop free.</a:t>
            </a:r>
          </a:p>
          <a:p>
            <a:pPr marL="0" indent="0" algn="l" defTabSz="912261" fontAlgn="base">
              <a:spcBef>
                <a:spcPts val="800"/>
              </a:spcBef>
              <a:spcAft>
                <a:spcPts val="800"/>
              </a:spcAft>
              <a:buClr>
                <a:schemeClr val="tx2"/>
              </a:buClr>
              <a:buSzPct val="90000"/>
            </a:pPr>
            <a:endParaRPr lang="en-US" sz="2000" dirty="0">
              <a:solidFill>
                <a:srgbClr val="000000"/>
              </a:solidFill>
            </a:endParaRPr>
          </a:p>
        </p:txBody>
      </p:sp>
      <p:sp>
        <p:nvSpPr>
          <p:cNvPr id="7" name="TextBox 6"/>
          <p:cNvSpPr txBox="1"/>
          <p:nvPr/>
        </p:nvSpPr>
        <p:spPr>
          <a:xfrm>
            <a:off x="439918" y="2639506"/>
            <a:ext cx="5732823" cy="3046411"/>
          </a:xfrm>
          <a:prstGeom prst="rect">
            <a:avLst/>
          </a:prstGeom>
          <a:noFill/>
        </p:spPr>
        <p:txBody>
          <a:bodyPr wrap="square" rtlCol="0">
            <a:spAutoFit/>
          </a:bodyPr>
          <a:lstStyle/>
          <a:p>
            <a:r>
              <a:rPr lang="en-US" sz="2133" b="1" dirty="0"/>
              <a:t>The Loop Prevention Mechanism:</a:t>
            </a:r>
          </a:p>
          <a:p>
            <a:pPr marL="380990" indent="-380990">
              <a:buFont typeface="Arial" panose="020B0604020202020204" pitchFamily="34" charset="0"/>
              <a:buChar char="•"/>
            </a:pPr>
            <a:r>
              <a:rPr lang="en-US" sz="2133" dirty="0"/>
              <a:t>AS 100 advertises the 172.16.1.0/24 prefix to AS 200.</a:t>
            </a:r>
          </a:p>
          <a:p>
            <a:pPr marL="380990" indent="-380990">
              <a:buFont typeface="Arial" panose="020B0604020202020204" pitchFamily="34" charset="0"/>
              <a:buChar char="•"/>
            </a:pPr>
            <a:r>
              <a:rPr lang="en-US" sz="2133" dirty="0"/>
              <a:t>AS 200 advertises the prefix to AS 400, which then advertises the prefix to AS 300.</a:t>
            </a:r>
          </a:p>
          <a:p>
            <a:pPr marL="380990" indent="-380990">
              <a:buFont typeface="Arial" panose="020B0604020202020204" pitchFamily="34" charset="0"/>
              <a:buChar char="•"/>
            </a:pPr>
            <a:r>
              <a:rPr lang="en-US" sz="2133" dirty="0"/>
              <a:t>AS 300 advertises the prefix back to AS 100 with an AS_Path of 300 400 200 100. AS 100 sees itself in the AS_Path variable and discards the prefix.</a:t>
            </a:r>
          </a:p>
        </p:txBody>
      </p:sp>
      <p:pic>
        <p:nvPicPr>
          <p:cNvPr id="5" name="Picture 4"/>
          <p:cNvPicPr>
            <a:picLocks noChangeAspect="1"/>
          </p:cNvPicPr>
          <p:nvPr/>
        </p:nvPicPr>
        <p:blipFill>
          <a:blip r:embed="rId3"/>
          <a:stretch>
            <a:fillRect/>
          </a:stretch>
        </p:blipFill>
        <p:spPr>
          <a:xfrm>
            <a:off x="6172740" y="2848709"/>
            <a:ext cx="5687925" cy="2674323"/>
          </a:xfrm>
          <a:prstGeom prst="rect">
            <a:avLst/>
          </a:prstGeom>
        </p:spPr>
      </p:pic>
    </p:spTree>
    <p:extLst>
      <p:ext uri="{BB962C8B-B14F-4D97-AF65-F5344CB8AC3E}">
        <p14:creationId xmlns:p14="http://schemas.microsoft.com/office/powerpoint/2010/main" val="5163331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Address Families</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975781"/>
            <a:ext cx="12192000" cy="4602983"/>
          </a:xfrm>
        </p:spPr>
        <p:txBody>
          <a:bodyPr/>
          <a:lstStyle/>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dirty="0">
                <a:solidFill>
                  <a:srgbClr val="000000"/>
                </a:solidFill>
              </a:rPr>
              <a:t>RFC 2858 added Multi-Protocol BGP (MP-BGP) capability by adding an extension called the address family identifier (AFI).</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dirty="0">
                <a:solidFill>
                  <a:srgbClr val="000000"/>
                </a:solidFill>
              </a:rPr>
              <a:t>An address family correlates to a specific network protocol, such as IPv4 or IPv6, and additional granularity is provided through a subsequent address-family identifier (SAFI) such as unicast or multicast. </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dirty="0">
                <a:solidFill>
                  <a:srgbClr val="000000"/>
                </a:solidFill>
              </a:rPr>
              <a:t>MBGP achieves this separation by using the BGP path attributes (PAs) MP_REACH_NLRI and MP_UNREACH_NLRI to carry different reachability information for the different address families.</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sz="2133" dirty="0">
                <a:solidFill>
                  <a:schemeClr val="tx1">
                    <a:lumMod val="50000"/>
                  </a:schemeClr>
                </a:solidFill>
              </a:rPr>
              <a:t>Every address family maintains a separate database and configuration for each protocol (address family + sub-address family) in BGP. </a:t>
            </a:r>
          </a:p>
          <a:p>
            <a:pPr marL="380990" indent="-380990" algn="l" defTabSz="912261" fontAlgn="base">
              <a:spcBef>
                <a:spcPts val="800"/>
              </a:spcBef>
              <a:spcAft>
                <a:spcPts val="800"/>
              </a:spcAft>
              <a:buClr>
                <a:schemeClr val="tx2"/>
              </a:buClr>
              <a:buSzPct val="90000"/>
              <a:buFont typeface="Arial" panose="020B0604020202020204" pitchFamily="34" charset="0"/>
              <a:buChar char="•"/>
            </a:pPr>
            <a:r>
              <a:rPr lang="en-US" altLang="en-US" sz="2133" dirty="0">
                <a:solidFill>
                  <a:schemeClr val="tx1"/>
                </a:solidFill>
              </a:rPr>
              <a:t>Some network engineers refer to Multiprotocol BGP as MP-BGP, and other network engineers use the term MBGP. Both terms refer to the same thing.</a:t>
            </a:r>
            <a:endParaRPr lang="en-US" sz="2133" dirty="0">
              <a:solidFill>
                <a:schemeClr val="tx1">
                  <a:lumMod val="50000"/>
                </a:schemeClr>
              </a:solidFill>
            </a:endParaRPr>
          </a:p>
        </p:txBody>
      </p:sp>
    </p:spTree>
    <p:extLst>
      <p:ext uri="{BB962C8B-B14F-4D97-AF65-F5344CB8AC3E}">
        <p14:creationId xmlns:p14="http://schemas.microsoft.com/office/powerpoint/2010/main" val="29308326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0" y="1"/>
            <a:ext cx="11127317" cy="975783"/>
          </a:xfrm>
        </p:spPr>
        <p:txBody>
          <a:bodyPr/>
          <a:lstStyle/>
          <a:p>
            <a:r>
              <a:rPr lang="en-US" sz="2133" dirty="0"/>
              <a:t>BGP Fundamentals</a:t>
            </a:r>
            <a:br>
              <a:rPr lang="en-US" sz="3200" dirty="0"/>
            </a:br>
            <a:r>
              <a:rPr lang="en-US" sz="3200" dirty="0"/>
              <a:t>Inter-Router Communication</a:t>
            </a:r>
          </a:p>
        </p:txBody>
      </p:sp>
      <p:sp>
        <p:nvSpPr>
          <p:cNvPr id="4" name="Content Placeholder 3">
            <a:extLst>
              <a:ext uri="{FF2B5EF4-FFF2-40B4-BE49-F238E27FC236}">
                <a16:creationId xmlns:a16="http://schemas.microsoft.com/office/drawing/2014/main" id="{50693879-5816-3444-9D50-A12F1F37F5DE}"/>
              </a:ext>
            </a:extLst>
          </p:cNvPr>
          <p:cNvSpPr>
            <a:spLocks noGrp="1"/>
          </p:cNvSpPr>
          <p:nvPr>
            <p:ph idx="1"/>
          </p:nvPr>
        </p:nvSpPr>
        <p:spPr>
          <a:xfrm>
            <a:off x="0" y="975782"/>
            <a:ext cx="12192000" cy="5057373"/>
          </a:xfrm>
        </p:spPr>
        <p:txBody>
          <a:bodyPr/>
          <a:lstStyle/>
          <a:p>
            <a:pPr marL="457189" indent="-457189" algn="l">
              <a:buFont typeface="Arial" panose="020B0604020202020204" pitchFamily="34" charset="0"/>
              <a:buChar char="•"/>
            </a:pPr>
            <a:r>
              <a:rPr lang="en-US" sz="2400" dirty="0">
                <a:solidFill>
                  <a:schemeClr val="tx1">
                    <a:lumMod val="50000"/>
                  </a:schemeClr>
                </a:solidFill>
              </a:rPr>
              <a:t>BGP does not use hello packets to discover neighbors, as do IGP protocols, and it cannot discover neighbors dynamically. BGP neighbors are defined by IP address.</a:t>
            </a:r>
          </a:p>
          <a:p>
            <a:pPr marL="457189" indent="-457189" algn="l">
              <a:buFont typeface="Arial" panose="020B0604020202020204" pitchFamily="34" charset="0"/>
              <a:buChar char="•"/>
            </a:pPr>
            <a:r>
              <a:rPr lang="en-US" sz="2400" dirty="0">
                <a:solidFill>
                  <a:schemeClr val="tx1">
                    <a:lumMod val="50000"/>
                  </a:schemeClr>
                </a:solidFill>
              </a:rPr>
              <a:t>BGP uses TCP port 179 to communicate with other routers. </a:t>
            </a:r>
          </a:p>
          <a:p>
            <a:pPr marL="457189" indent="-457189" algn="l">
              <a:buFont typeface="Arial" panose="020B0604020202020204" pitchFamily="34" charset="0"/>
              <a:buChar char="•"/>
            </a:pPr>
            <a:r>
              <a:rPr lang="en-US" sz="2400" dirty="0">
                <a:solidFill>
                  <a:schemeClr val="tx1">
                    <a:lumMod val="50000"/>
                  </a:schemeClr>
                </a:solidFill>
              </a:rPr>
              <a:t>Most recent implementations of BGP set the do-not-fragment (DF) bit to prevent fragmentation and rely on path MTU discovery.</a:t>
            </a:r>
          </a:p>
          <a:p>
            <a:pPr marL="457189" indent="-457189" algn="l">
              <a:buFont typeface="Arial" panose="020B0604020202020204" pitchFamily="34" charset="0"/>
              <a:buChar char="•"/>
            </a:pPr>
            <a:r>
              <a:rPr lang="en-US" sz="2400" dirty="0">
                <a:solidFill>
                  <a:schemeClr val="tx1">
                    <a:lumMod val="50000"/>
                  </a:schemeClr>
                </a:solidFill>
              </a:rPr>
              <a:t>BGP uses TCP, so unlike IGPs, it can form adjacencies with routers that are multiple hops away.</a:t>
            </a:r>
          </a:p>
          <a:p>
            <a:pPr marL="457189" indent="-457189" algn="l">
              <a:buFont typeface="Arial" panose="020B0604020202020204" pitchFamily="34" charset="0"/>
              <a:buChar char="•"/>
            </a:pPr>
            <a:r>
              <a:rPr lang="en-US" sz="2400" dirty="0">
                <a:solidFill>
                  <a:schemeClr val="tx1">
                    <a:lumMod val="50000"/>
                  </a:schemeClr>
                </a:solidFill>
              </a:rPr>
              <a:t>A BGP session refers to the established adjacency between two BGP routers. Multi-hop sessions require that the router use an underlying route installed in the RIB (static or from any routing protocol) to establish the TCP session with the remote endpoint.</a:t>
            </a:r>
          </a:p>
          <a:p>
            <a:pPr marL="457189" indent="-457189" algn="l">
              <a:buFont typeface="Arial" panose="020B0604020202020204" pitchFamily="34" charset="0"/>
              <a:buChar char="•"/>
            </a:pPr>
            <a:endParaRPr lang="en-US" sz="2000" dirty="0">
              <a:solidFill>
                <a:schemeClr val="tx1">
                  <a:lumMod val="50000"/>
                </a:schemeClr>
              </a:solidFill>
            </a:endParaRPr>
          </a:p>
        </p:txBody>
      </p:sp>
    </p:spTree>
    <p:extLst>
      <p:ext uri="{BB962C8B-B14F-4D97-AF65-F5344CB8AC3E}">
        <p14:creationId xmlns:p14="http://schemas.microsoft.com/office/powerpoint/2010/main" val="31725680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C02AA8F8-1E43-384B-8982-C0BB94049B5C}"/>
              </a:ext>
            </a:extLst>
          </p:cNvPr>
          <p:cNvSpPr>
            <a:spLocks noGrp="1"/>
          </p:cNvSpPr>
          <p:nvPr>
            <p:ph type="title"/>
          </p:nvPr>
        </p:nvSpPr>
        <p:spPr>
          <a:xfrm>
            <a:off x="-1" y="1"/>
            <a:ext cx="7521039" cy="975783"/>
          </a:xfrm>
        </p:spPr>
        <p:txBody>
          <a:bodyPr/>
          <a:lstStyle/>
          <a:p>
            <a:r>
              <a:rPr lang="en-US" sz="2133" dirty="0"/>
              <a:t>BGP Fundamentals</a:t>
            </a:r>
            <a:br>
              <a:rPr lang="en-US" sz="3200" dirty="0"/>
            </a:br>
            <a:r>
              <a:rPr lang="en-US" sz="3200" dirty="0"/>
              <a:t>Inter-Router Communication (Cont.)</a:t>
            </a:r>
          </a:p>
        </p:txBody>
      </p:sp>
      <p:sp>
        <p:nvSpPr>
          <p:cNvPr id="4099" name="TextBox 4098"/>
          <p:cNvSpPr txBox="1"/>
          <p:nvPr/>
        </p:nvSpPr>
        <p:spPr>
          <a:xfrm>
            <a:off x="474733" y="1094319"/>
            <a:ext cx="11023076" cy="830997"/>
          </a:xfrm>
          <a:prstGeom prst="rect">
            <a:avLst/>
          </a:prstGeom>
          <a:noFill/>
        </p:spPr>
        <p:txBody>
          <a:bodyPr wrap="square" rtlCol="0">
            <a:spAutoFit/>
          </a:bodyPr>
          <a:lstStyle/>
          <a:p>
            <a:r>
              <a:rPr lang="en-US" sz="2400" dirty="0"/>
              <a:t>BGP can be thought of as a control plane routing protocol or as an application because it allows for the exchange of routes with a peer that is multiple hops away. </a:t>
            </a:r>
          </a:p>
        </p:txBody>
      </p:sp>
      <p:sp>
        <p:nvSpPr>
          <p:cNvPr id="4100" name="TextBox 4099"/>
          <p:cNvSpPr txBox="1"/>
          <p:nvPr/>
        </p:nvSpPr>
        <p:spPr>
          <a:xfrm>
            <a:off x="545682" y="2443964"/>
            <a:ext cx="6078988" cy="3785652"/>
          </a:xfrm>
          <a:prstGeom prst="rect">
            <a:avLst/>
          </a:prstGeom>
          <a:noFill/>
        </p:spPr>
        <p:txBody>
          <a:bodyPr wrap="square" rtlCol="0">
            <a:spAutoFit/>
          </a:bodyPr>
          <a:lstStyle/>
          <a:p>
            <a:pPr marL="380990" indent="-380990">
              <a:buFont typeface="Arial" panose="020B0604020202020204" pitchFamily="34" charset="0"/>
              <a:buChar char="•"/>
            </a:pPr>
            <a:r>
              <a:rPr lang="en-US" sz="2400" dirty="0"/>
              <a:t>A BGP session refers to the established adjacency between two BGP routers. </a:t>
            </a:r>
          </a:p>
          <a:p>
            <a:pPr marL="380990" indent="-380990">
              <a:buFont typeface="Arial" panose="020B0604020202020204" pitchFamily="34" charset="0"/>
              <a:buChar char="•"/>
            </a:pPr>
            <a:r>
              <a:rPr lang="en-US" altLang="en-US" sz="2400" dirty="0">
                <a:latin typeface="+mj-lt"/>
              </a:rPr>
              <a:t>BGP neighbors connected to the same network use the ARP table to locate the IP address of the peer. Multi-hop BGP sessions require routing table information for finding the IP address of the peer.</a:t>
            </a:r>
          </a:p>
          <a:p>
            <a:pPr marL="380990" indent="-380990">
              <a:buFont typeface="Arial" panose="020B0604020202020204" pitchFamily="34" charset="0"/>
              <a:buChar char="•"/>
            </a:pPr>
            <a:r>
              <a:rPr lang="en-US" altLang="en-US" sz="2400" dirty="0">
                <a:latin typeface="+mj-lt"/>
              </a:rPr>
              <a:t>A default route is not sufficient to establish a multi-hop BGP session.</a:t>
            </a:r>
            <a:endParaRPr lang="en-US" sz="2400" dirty="0">
              <a:latin typeface="+mj-lt"/>
            </a:endParaRPr>
          </a:p>
          <a:p>
            <a:pPr marL="380990" indent="-380990">
              <a:buFont typeface="Arial" panose="020B0604020202020204" pitchFamily="34" charset="0"/>
              <a:buChar char="•"/>
            </a:pPr>
            <a:endParaRPr lang="en-US" sz="2400" dirty="0"/>
          </a:p>
        </p:txBody>
      </p:sp>
      <p:pic>
        <p:nvPicPr>
          <p:cNvPr id="4" name="Picture 3"/>
          <p:cNvPicPr>
            <a:picLocks noChangeAspect="1"/>
          </p:cNvPicPr>
          <p:nvPr/>
        </p:nvPicPr>
        <p:blipFill>
          <a:blip r:embed="rId3"/>
          <a:stretch>
            <a:fillRect/>
          </a:stretch>
        </p:blipFill>
        <p:spPr>
          <a:xfrm>
            <a:off x="6642450" y="2525722"/>
            <a:ext cx="4855359" cy="1562033"/>
          </a:xfrm>
          <a:prstGeom prst="rect">
            <a:avLst/>
          </a:prstGeom>
        </p:spPr>
      </p:pic>
    </p:spTree>
    <p:extLst>
      <p:ext uri="{BB962C8B-B14F-4D97-AF65-F5344CB8AC3E}">
        <p14:creationId xmlns:p14="http://schemas.microsoft.com/office/powerpoint/2010/main" val="34186357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xmlns:p14="http://schemas.microsoft.com/office/powerpoint/2010/mai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1670</TotalTime>
  <Words>1945</Words>
  <Application>Microsoft Macintosh PowerPoint</Application>
  <PresentationFormat>Widescreen</PresentationFormat>
  <Paragraphs>158</Paragraphs>
  <Slides>21</Slides>
  <Notes>19</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21</vt:i4>
      </vt:variant>
    </vt:vector>
  </HeadingPairs>
  <TitlesOfParts>
    <vt:vector size="26" baseType="lpstr">
      <vt:lpstr>Arial</vt:lpstr>
      <vt:lpstr>Calibri</vt:lpstr>
      <vt:lpstr>Calibri Light</vt:lpstr>
      <vt:lpstr>Courier New</vt:lpstr>
      <vt:lpstr>Office Theme</vt:lpstr>
      <vt:lpstr>Network Operations</vt:lpstr>
      <vt:lpstr>BGP Fundamentals</vt:lpstr>
      <vt:lpstr>BGP Fundamentals Autonomous System Numbers</vt:lpstr>
      <vt:lpstr>BGP Fundamentals Autonomous System Numbers (Cont.)</vt:lpstr>
      <vt:lpstr>BGP Fundamentals Path Attributes</vt:lpstr>
      <vt:lpstr>BGP Fundamentals Loop Prevention</vt:lpstr>
      <vt:lpstr>BGP Fundamentals Address Families</vt:lpstr>
      <vt:lpstr>BGP Fundamentals Inter-Router Communication</vt:lpstr>
      <vt:lpstr>BGP Fundamentals Inter-Router Communication (Cont.)</vt:lpstr>
      <vt:lpstr>BGP Fundamentals BGP Session Types</vt:lpstr>
      <vt:lpstr>BGP Fundamentals BGP Session Types (Cont.)</vt:lpstr>
      <vt:lpstr>BGP Fundamentals BGP Session Types (Cont.)</vt:lpstr>
      <vt:lpstr>BGP Fundamentals BGP Messages</vt:lpstr>
      <vt:lpstr>BGP Fundamentals BGP Neighbor States</vt:lpstr>
      <vt:lpstr>BGP Fundamentals BGP Neighbor States (Cont.)</vt:lpstr>
      <vt:lpstr>Basic BGP Configuration</vt:lpstr>
      <vt:lpstr>Basic BGP Configuration BGP Router Configuration Components</vt:lpstr>
      <vt:lpstr>Basic BGP Configuration Modular Configuration</vt:lpstr>
      <vt:lpstr>Basic BGP Configuration Configuring Basic BGP on IOS</vt:lpstr>
      <vt:lpstr>Basic BGP Configuration Verification of  BGP Sessions</vt:lpstr>
      <vt:lpstr>What is next?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Open Shortest Path First (OSPF)  </dc:title>
  <dc:creator>ibar osman</dc:creator>
  <cp:lastModifiedBy>Mohamed Ali Ahmed</cp:lastModifiedBy>
  <cp:revision>17</cp:revision>
  <dcterms:created xsi:type="dcterms:W3CDTF">2022-06-18T06:34:42Z</dcterms:created>
  <dcterms:modified xsi:type="dcterms:W3CDTF">2023-08-28T08:53:06Z</dcterms:modified>
</cp:coreProperties>
</file>