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258" r:id="rId3"/>
    <p:sldId id="259" r:id="rId4"/>
    <p:sldId id="284" r:id="rId5"/>
    <p:sldId id="257" r:id="rId6"/>
    <p:sldId id="260" r:id="rId7"/>
    <p:sldId id="261" r:id="rId8"/>
    <p:sldId id="262" r:id="rId9"/>
    <p:sldId id="264" r:id="rId10"/>
    <p:sldId id="263" r:id="rId11"/>
    <p:sldId id="279" r:id="rId12"/>
    <p:sldId id="277" r:id="rId13"/>
    <p:sldId id="280" r:id="rId14"/>
    <p:sldId id="278" r:id="rId15"/>
    <p:sldId id="282" r:id="rId16"/>
    <p:sldId id="281" r:id="rId17"/>
    <p:sldId id="272" r:id="rId18"/>
    <p:sldId id="273" r:id="rId19"/>
    <p:sldId id="274" r:id="rId20"/>
    <p:sldId id="275" r:id="rId21"/>
    <p:sldId id="276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216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F01C2-5EFF-4144-B0A6-61841AB917B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6118C5-0A06-4A2A-8473-6911B9B88B59}">
      <dgm:prSet/>
      <dgm:spPr/>
      <dgm:t>
        <a:bodyPr/>
        <a:lstStyle/>
        <a:p>
          <a:r>
            <a:rPr lang="en-US"/>
            <a:t>Why networking is crucial in ICT leadership</a:t>
          </a:r>
        </a:p>
      </dgm:t>
    </dgm:pt>
    <dgm:pt modelId="{7783FA15-36F2-4C95-B0D7-17078B387A5F}" type="parTrans" cxnId="{C41F3F9D-1A8D-41FA-A53B-B3E31EB3AEE2}">
      <dgm:prSet/>
      <dgm:spPr/>
      <dgm:t>
        <a:bodyPr/>
        <a:lstStyle/>
        <a:p>
          <a:endParaRPr lang="en-US"/>
        </a:p>
      </dgm:t>
    </dgm:pt>
    <dgm:pt modelId="{93D0D8A5-1B27-4F18-BB87-860719E1786E}" type="sibTrans" cxnId="{C41F3F9D-1A8D-41FA-A53B-B3E31EB3AEE2}">
      <dgm:prSet/>
      <dgm:spPr/>
      <dgm:t>
        <a:bodyPr/>
        <a:lstStyle/>
        <a:p>
          <a:endParaRPr lang="en-US"/>
        </a:p>
      </dgm:t>
    </dgm:pt>
    <dgm:pt modelId="{8EB190EE-E7E5-4D46-96BB-177CB74DCBBE}">
      <dgm:prSet/>
      <dgm:spPr/>
      <dgm:t>
        <a:bodyPr/>
        <a:lstStyle/>
        <a:p>
          <a:r>
            <a:rPr lang="en-US"/>
            <a:t>Key networking concepts and trends</a:t>
          </a:r>
        </a:p>
      </dgm:t>
    </dgm:pt>
    <dgm:pt modelId="{8AB64C98-3B9F-456B-AA79-E154F9393B61}" type="parTrans" cxnId="{BCDC3790-72C2-4CF5-9FF4-AFEA7081CE01}">
      <dgm:prSet/>
      <dgm:spPr/>
      <dgm:t>
        <a:bodyPr/>
        <a:lstStyle/>
        <a:p>
          <a:endParaRPr lang="en-US"/>
        </a:p>
      </dgm:t>
    </dgm:pt>
    <dgm:pt modelId="{192F969D-171E-4E83-8429-1D98FA9B7C91}" type="sibTrans" cxnId="{BCDC3790-72C2-4CF5-9FF4-AFEA7081CE01}">
      <dgm:prSet/>
      <dgm:spPr/>
      <dgm:t>
        <a:bodyPr/>
        <a:lstStyle/>
        <a:p>
          <a:endParaRPr lang="en-US"/>
        </a:p>
      </dgm:t>
    </dgm:pt>
    <dgm:pt modelId="{F7B34211-5C3D-4878-9226-AA39015171D9}">
      <dgm:prSet/>
      <dgm:spPr/>
      <dgm:t>
        <a:bodyPr/>
        <a:lstStyle/>
        <a:p>
          <a:r>
            <a:rPr lang="en-US"/>
            <a:t>Strategic insights for deploying, scaling, and managing networks effectively</a:t>
          </a:r>
        </a:p>
      </dgm:t>
    </dgm:pt>
    <dgm:pt modelId="{9945DAAF-8AB1-4FF2-8605-39645CA704D8}" type="parTrans" cxnId="{F09025F9-FC8C-4ADA-B214-61CF55B597FA}">
      <dgm:prSet/>
      <dgm:spPr/>
      <dgm:t>
        <a:bodyPr/>
        <a:lstStyle/>
        <a:p>
          <a:endParaRPr lang="en-US"/>
        </a:p>
      </dgm:t>
    </dgm:pt>
    <dgm:pt modelId="{0B6D00E3-6992-49BE-BEBB-86574E4BF14E}" type="sibTrans" cxnId="{F09025F9-FC8C-4ADA-B214-61CF55B597FA}">
      <dgm:prSet/>
      <dgm:spPr/>
      <dgm:t>
        <a:bodyPr/>
        <a:lstStyle/>
        <a:p>
          <a:endParaRPr lang="en-US"/>
        </a:p>
      </dgm:t>
    </dgm:pt>
    <dgm:pt modelId="{15A52E9D-401E-4217-8B6D-A913A881F53C}">
      <dgm:prSet/>
      <dgm:spPr/>
      <dgm:t>
        <a:bodyPr/>
        <a:lstStyle/>
        <a:p>
          <a:r>
            <a:rPr lang="en-US" dirty="0"/>
            <a:t>Networking Overview</a:t>
          </a:r>
        </a:p>
      </dgm:t>
    </dgm:pt>
    <dgm:pt modelId="{3D2FC22C-D4C7-4008-ABD4-113276AF1617}" type="parTrans" cxnId="{D536327C-9278-4369-828D-5A8CBF4BCEF1}">
      <dgm:prSet/>
      <dgm:spPr/>
      <dgm:t>
        <a:bodyPr/>
        <a:lstStyle/>
        <a:p>
          <a:endParaRPr lang="en-US"/>
        </a:p>
      </dgm:t>
    </dgm:pt>
    <dgm:pt modelId="{22680322-A469-45B8-A862-2BEB4D0043B3}" type="sibTrans" cxnId="{D536327C-9278-4369-828D-5A8CBF4BCEF1}">
      <dgm:prSet/>
      <dgm:spPr/>
      <dgm:t>
        <a:bodyPr/>
        <a:lstStyle/>
        <a:p>
          <a:endParaRPr lang="en-US"/>
        </a:p>
      </dgm:t>
    </dgm:pt>
    <dgm:pt modelId="{F1076C6E-81E1-4116-89AF-F3BAC4C5488D}">
      <dgm:prSet/>
      <dgm:spPr/>
      <dgm:t>
        <a:bodyPr/>
        <a:lstStyle/>
        <a:p>
          <a:r>
            <a:rPr lang="en-US"/>
            <a:t>Network Administrator</a:t>
          </a:r>
        </a:p>
      </dgm:t>
    </dgm:pt>
    <dgm:pt modelId="{7809812D-2CCB-4D7B-8F8C-BB5BCC0F0A6E}" type="parTrans" cxnId="{537A315E-D9BD-4F6C-A6C6-4F2599822CF7}">
      <dgm:prSet/>
      <dgm:spPr/>
      <dgm:t>
        <a:bodyPr/>
        <a:lstStyle/>
        <a:p>
          <a:endParaRPr lang="en-US"/>
        </a:p>
      </dgm:t>
    </dgm:pt>
    <dgm:pt modelId="{1B00B56E-31D9-41EE-9270-1EB157A7AE07}" type="sibTrans" cxnId="{537A315E-D9BD-4F6C-A6C6-4F2599822CF7}">
      <dgm:prSet/>
      <dgm:spPr/>
      <dgm:t>
        <a:bodyPr/>
        <a:lstStyle/>
        <a:p>
          <a:endParaRPr lang="en-US"/>
        </a:p>
      </dgm:t>
    </dgm:pt>
    <dgm:pt modelId="{A9B745D1-761C-49B6-BAC8-6E11A040E929}">
      <dgm:prSet/>
      <dgm:spPr/>
      <dgm:t>
        <a:bodyPr/>
        <a:lstStyle/>
        <a:p>
          <a:r>
            <a:rPr lang="en-US"/>
            <a:t>Network Engineer</a:t>
          </a:r>
        </a:p>
      </dgm:t>
    </dgm:pt>
    <dgm:pt modelId="{263CCBF4-4B07-4D82-BB90-772C6A3BFC6E}" type="parTrans" cxnId="{7C77FD33-F8B7-414A-A07E-498124B65439}">
      <dgm:prSet/>
      <dgm:spPr/>
      <dgm:t>
        <a:bodyPr/>
        <a:lstStyle/>
        <a:p>
          <a:endParaRPr lang="en-US"/>
        </a:p>
      </dgm:t>
    </dgm:pt>
    <dgm:pt modelId="{B364435B-457B-4C05-A384-4B12F3F747D3}" type="sibTrans" cxnId="{7C77FD33-F8B7-414A-A07E-498124B65439}">
      <dgm:prSet/>
      <dgm:spPr/>
      <dgm:t>
        <a:bodyPr/>
        <a:lstStyle/>
        <a:p>
          <a:endParaRPr lang="en-US"/>
        </a:p>
      </dgm:t>
    </dgm:pt>
    <dgm:pt modelId="{3230EF80-50A3-423A-B109-984B90FE289F}">
      <dgm:prSet/>
      <dgm:spPr/>
      <dgm:t>
        <a:bodyPr/>
        <a:lstStyle/>
        <a:p>
          <a:r>
            <a:rPr lang="en-US"/>
            <a:t>System Administrator</a:t>
          </a:r>
        </a:p>
      </dgm:t>
    </dgm:pt>
    <dgm:pt modelId="{6034311B-D637-45D2-BBBA-631F148BFA4B}" type="parTrans" cxnId="{080F59E7-F3D7-4783-BAB8-CC87A0D55628}">
      <dgm:prSet/>
      <dgm:spPr/>
      <dgm:t>
        <a:bodyPr/>
        <a:lstStyle/>
        <a:p>
          <a:endParaRPr lang="en-US"/>
        </a:p>
      </dgm:t>
    </dgm:pt>
    <dgm:pt modelId="{483285F0-6033-47B4-8DAE-51587D8CF738}" type="sibTrans" cxnId="{080F59E7-F3D7-4783-BAB8-CC87A0D55628}">
      <dgm:prSet/>
      <dgm:spPr/>
      <dgm:t>
        <a:bodyPr/>
        <a:lstStyle/>
        <a:p>
          <a:endParaRPr lang="en-US"/>
        </a:p>
      </dgm:t>
    </dgm:pt>
    <dgm:pt modelId="{C7D11315-0687-4FFD-8C9B-7C5D155407D0}">
      <dgm:prSet/>
      <dgm:spPr/>
      <dgm:t>
        <a:bodyPr/>
        <a:lstStyle/>
        <a:p>
          <a:r>
            <a:rPr lang="en-US" dirty="0"/>
            <a:t>System Engineer</a:t>
          </a:r>
        </a:p>
      </dgm:t>
    </dgm:pt>
    <dgm:pt modelId="{9530D910-7C16-4A2D-9A77-66DA6E4AE24E}" type="parTrans" cxnId="{9DCA26FE-4FEF-4525-8FEF-373D0A008729}">
      <dgm:prSet/>
      <dgm:spPr/>
      <dgm:t>
        <a:bodyPr/>
        <a:lstStyle/>
        <a:p>
          <a:endParaRPr lang="en-US"/>
        </a:p>
      </dgm:t>
    </dgm:pt>
    <dgm:pt modelId="{CE7F3943-CD40-433A-AAE1-93E4C6391A62}" type="sibTrans" cxnId="{9DCA26FE-4FEF-4525-8FEF-373D0A008729}">
      <dgm:prSet/>
      <dgm:spPr/>
      <dgm:t>
        <a:bodyPr/>
        <a:lstStyle/>
        <a:p>
          <a:endParaRPr lang="en-US"/>
        </a:p>
      </dgm:t>
    </dgm:pt>
    <dgm:pt modelId="{01EE3F7D-334C-4FEE-8276-0DB63656C107}">
      <dgm:prSet/>
      <dgm:spPr/>
      <dgm:t>
        <a:bodyPr/>
        <a:lstStyle/>
        <a:p>
          <a:r>
            <a:rPr lang="en-US" dirty="0"/>
            <a:t>OSI TCP/IP Model</a:t>
          </a:r>
        </a:p>
      </dgm:t>
    </dgm:pt>
    <dgm:pt modelId="{6756D380-E6E4-424A-A24B-8095E5C4A83A}" type="parTrans" cxnId="{DD3E33EF-EC99-4C56-8C33-63F57F453B8A}">
      <dgm:prSet/>
      <dgm:spPr/>
      <dgm:t>
        <a:bodyPr/>
        <a:lstStyle/>
        <a:p>
          <a:endParaRPr lang="en-US"/>
        </a:p>
      </dgm:t>
    </dgm:pt>
    <dgm:pt modelId="{46C88305-6948-4990-8966-56D0BD92DDA7}" type="sibTrans" cxnId="{DD3E33EF-EC99-4C56-8C33-63F57F453B8A}">
      <dgm:prSet/>
      <dgm:spPr/>
      <dgm:t>
        <a:bodyPr/>
        <a:lstStyle/>
        <a:p>
          <a:endParaRPr lang="en-US"/>
        </a:p>
      </dgm:t>
    </dgm:pt>
    <dgm:pt modelId="{077CE03D-2515-4D88-A431-FC40F7C81F92}" type="pres">
      <dgm:prSet presAssocID="{060F01C2-5EFF-4144-B0A6-61841AB917BC}" presName="Name0" presStyleCnt="0">
        <dgm:presLayoutVars>
          <dgm:dir/>
          <dgm:resizeHandles val="exact"/>
        </dgm:presLayoutVars>
      </dgm:prSet>
      <dgm:spPr/>
    </dgm:pt>
    <dgm:pt modelId="{F18A24E3-8B2F-4B48-8538-21C7467ABBF2}" type="pres">
      <dgm:prSet presAssocID="{7C6118C5-0A06-4A2A-8473-6911B9B88B59}" presName="node" presStyleLbl="node1" presStyleIdx="0" presStyleCnt="9">
        <dgm:presLayoutVars>
          <dgm:bulletEnabled val="1"/>
        </dgm:presLayoutVars>
      </dgm:prSet>
      <dgm:spPr/>
    </dgm:pt>
    <dgm:pt modelId="{956E55FB-A0A1-49D8-B4EC-AA8A2469ABEF}" type="pres">
      <dgm:prSet presAssocID="{93D0D8A5-1B27-4F18-BB87-860719E1786E}" presName="sibTrans" presStyleLbl="sibTrans1D1" presStyleIdx="0" presStyleCnt="8"/>
      <dgm:spPr/>
    </dgm:pt>
    <dgm:pt modelId="{17EEDC74-39A6-4C2C-A145-D236C572539A}" type="pres">
      <dgm:prSet presAssocID="{93D0D8A5-1B27-4F18-BB87-860719E1786E}" presName="connectorText" presStyleLbl="sibTrans1D1" presStyleIdx="0" presStyleCnt="8"/>
      <dgm:spPr/>
    </dgm:pt>
    <dgm:pt modelId="{22993CFB-170C-43FA-838C-179A04775A42}" type="pres">
      <dgm:prSet presAssocID="{8EB190EE-E7E5-4D46-96BB-177CB74DCBBE}" presName="node" presStyleLbl="node1" presStyleIdx="1" presStyleCnt="9">
        <dgm:presLayoutVars>
          <dgm:bulletEnabled val="1"/>
        </dgm:presLayoutVars>
      </dgm:prSet>
      <dgm:spPr/>
    </dgm:pt>
    <dgm:pt modelId="{538C06E6-F80F-4A40-87F6-64D692646397}" type="pres">
      <dgm:prSet presAssocID="{192F969D-171E-4E83-8429-1D98FA9B7C91}" presName="sibTrans" presStyleLbl="sibTrans1D1" presStyleIdx="1" presStyleCnt="8"/>
      <dgm:spPr/>
    </dgm:pt>
    <dgm:pt modelId="{074E9768-63F0-4D84-AD14-86C49FDD2EB8}" type="pres">
      <dgm:prSet presAssocID="{192F969D-171E-4E83-8429-1D98FA9B7C91}" presName="connectorText" presStyleLbl="sibTrans1D1" presStyleIdx="1" presStyleCnt="8"/>
      <dgm:spPr/>
    </dgm:pt>
    <dgm:pt modelId="{12DB1E51-DEC6-469A-8A66-8150849A39FB}" type="pres">
      <dgm:prSet presAssocID="{F7B34211-5C3D-4878-9226-AA39015171D9}" presName="node" presStyleLbl="node1" presStyleIdx="2" presStyleCnt="9">
        <dgm:presLayoutVars>
          <dgm:bulletEnabled val="1"/>
        </dgm:presLayoutVars>
      </dgm:prSet>
      <dgm:spPr/>
    </dgm:pt>
    <dgm:pt modelId="{5EBE5FA8-23F6-485A-9B12-0E61043BD314}" type="pres">
      <dgm:prSet presAssocID="{0B6D00E3-6992-49BE-BEBB-86574E4BF14E}" presName="sibTrans" presStyleLbl="sibTrans1D1" presStyleIdx="2" presStyleCnt="8"/>
      <dgm:spPr/>
    </dgm:pt>
    <dgm:pt modelId="{5AE67B6E-1E55-4861-AE31-4FF5BA525AA2}" type="pres">
      <dgm:prSet presAssocID="{0B6D00E3-6992-49BE-BEBB-86574E4BF14E}" presName="connectorText" presStyleLbl="sibTrans1D1" presStyleIdx="2" presStyleCnt="8"/>
      <dgm:spPr/>
    </dgm:pt>
    <dgm:pt modelId="{DC7C591E-4155-4B9C-843F-EC8FB3E3F239}" type="pres">
      <dgm:prSet presAssocID="{15A52E9D-401E-4217-8B6D-A913A881F53C}" presName="node" presStyleLbl="node1" presStyleIdx="3" presStyleCnt="9">
        <dgm:presLayoutVars>
          <dgm:bulletEnabled val="1"/>
        </dgm:presLayoutVars>
      </dgm:prSet>
      <dgm:spPr/>
    </dgm:pt>
    <dgm:pt modelId="{2F5FD652-59AD-4FD7-A766-5E54B35876AB}" type="pres">
      <dgm:prSet presAssocID="{22680322-A469-45B8-A862-2BEB4D0043B3}" presName="sibTrans" presStyleLbl="sibTrans1D1" presStyleIdx="3" presStyleCnt="8"/>
      <dgm:spPr/>
    </dgm:pt>
    <dgm:pt modelId="{923BEB4A-89B1-499E-8887-ABF15571075C}" type="pres">
      <dgm:prSet presAssocID="{22680322-A469-45B8-A862-2BEB4D0043B3}" presName="connectorText" presStyleLbl="sibTrans1D1" presStyleIdx="3" presStyleCnt="8"/>
      <dgm:spPr/>
    </dgm:pt>
    <dgm:pt modelId="{5BF70E04-F5F8-460C-B861-CAB47CB5722C}" type="pres">
      <dgm:prSet presAssocID="{01EE3F7D-334C-4FEE-8276-0DB63656C107}" presName="node" presStyleLbl="node1" presStyleIdx="4" presStyleCnt="9">
        <dgm:presLayoutVars>
          <dgm:bulletEnabled val="1"/>
        </dgm:presLayoutVars>
      </dgm:prSet>
      <dgm:spPr/>
    </dgm:pt>
    <dgm:pt modelId="{8AB38309-ECF4-4B8C-8655-CA8DAF54C807}" type="pres">
      <dgm:prSet presAssocID="{46C88305-6948-4990-8966-56D0BD92DDA7}" presName="sibTrans" presStyleLbl="sibTrans1D1" presStyleIdx="4" presStyleCnt="8"/>
      <dgm:spPr/>
    </dgm:pt>
    <dgm:pt modelId="{04567656-EA16-4485-BBC9-9A2EC82B40B2}" type="pres">
      <dgm:prSet presAssocID="{46C88305-6948-4990-8966-56D0BD92DDA7}" presName="connectorText" presStyleLbl="sibTrans1D1" presStyleIdx="4" presStyleCnt="8"/>
      <dgm:spPr/>
    </dgm:pt>
    <dgm:pt modelId="{DABBB27C-5F8F-496F-A139-8C0F3D5DEFDA}" type="pres">
      <dgm:prSet presAssocID="{F1076C6E-81E1-4116-89AF-F3BAC4C5488D}" presName="node" presStyleLbl="node1" presStyleIdx="5" presStyleCnt="9">
        <dgm:presLayoutVars>
          <dgm:bulletEnabled val="1"/>
        </dgm:presLayoutVars>
      </dgm:prSet>
      <dgm:spPr/>
    </dgm:pt>
    <dgm:pt modelId="{8D5ACE9F-56FA-4830-93E0-618D569C0D42}" type="pres">
      <dgm:prSet presAssocID="{1B00B56E-31D9-41EE-9270-1EB157A7AE07}" presName="sibTrans" presStyleLbl="sibTrans1D1" presStyleIdx="5" presStyleCnt="8"/>
      <dgm:spPr/>
    </dgm:pt>
    <dgm:pt modelId="{08D65F31-2A22-433E-B3F6-4DED0A114749}" type="pres">
      <dgm:prSet presAssocID="{1B00B56E-31D9-41EE-9270-1EB157A7AE07}" presName="connectorText" presStyleLbl="sibTrans1D1" presStyleIdx="5" presStyleCnt="8"/>
      <dgm:spPr/>
    </dgm:pt>
    <dgm:pt modelId="{893BD27C-079B-4198-B258-18A137B5327E}" type="pres">
      <dgm:prSet presAssocID="{A9B745D1-761C-49B6-BAC8-6E11A040E929}" presName="node" presStyleLbl="node1" presStyleIdx="6" presStyleCnt="9">
        <dgm:presLayoutVars>
          <dgm:bulletEnabled val="1"/>
        </dgm:presLayoutVars>
      </dgm:prSet>
      <dgm:spPr/>
    </dgm:pt>
    <dgm:pt modelId="{F74AD4DF-25AF-4159-8BB1-83DCE59A5B59}" type="pres">
      <dgm:prSet presAssocID="{B364435B-457B-4C05-A384-4B12F3F747D3}" presName="sibTrans" presStyleLbl="sibTrans1D1" presStyleIdx="6" presStyleCnt="8"/>
      <dgm:spPr/>
    </dgm:pt>
    <dgm:pt modelId="{B63A8F21-C96E-4C67-931E-9E19C037126A}" type="pres">
      <dgm:prSet presAssocID="{B364435B-457B-4C05-A384-4B12F3F747D3}" presName="connectorText" presStyleLbl="sibTrans1D1" presStyleIdx="6" presStyleCnt="8"/>
      <dgm:spPr/>
    </dgm:pt>
    <dgm:pt modelId="{55D5E273-6537-47F3-A79D-E19AC00DEE95}" type="pres">
      <dgm:prSet presAssocID="{3230EF80-50A3-423A-B109-984B90FE289F}" presName="node" presStyleLbl="node1" presStyleIdx="7" presStyleCnt="9">
        <dgm:presLayoutVars>
          <dgm:bulletEnabled val="1"/>
        </dgm:presLayoutVars>
      </dgm:prSet>
      <dgm:spPr/>
    </dgm:pt>
    <dgm:pt modelId="{0AE3C0DC-AAE4-4190-B209-37890D8DB98A}" type="pres">
      <dgm:prSet presAssocID="{483285F0-6033-47B4-8DAE-51587D8CF738}" presName="sibTrans" presStyleLbl="sibTrans1D1" presStyleIdx="7" presStyleCnt="8"/>
      <dgm:spPr/>
    </dgm:pt>
    <dgm:pt modelId="{27C2866F-8677-41FF-8E34-7D66605C0EE0}" type="pres">
      <dgm:prSet presAssocID="{483285F0-6033-47B4-8DAE-51587D8CF738}" presName="connectorText" presStyleLbl="sibTrans1D1" presStyleIdx="7" presStyleCnt="8"/>
      <dgm:spPr/>
    </dgm:pt>
    <dgm:pt modelId="{B9E8BFE3-4CF3-4801-B0B0-E97CF5A94663}" type="pres">
      <dgm:prSet presAssocID="{C7D11315-0687-4FFD-8C9B-7C5D155407D0}" presName="node" presStyleLbl="node1" presStyleIdx="8" presStyleCnt="9">
        <dgm:presLayoutVars>
          <dgm:bulletEnabled val="1"/>
        </dgm:presLayoutVars>
      </dgm:prSet>
      <dgm:spPr/>
    </dgm:pt>
  </dgm:ptLst>
  <dgm:cxnLst>
    <dgm:cxn modelId="{1BEE9619-E565-44C4-BA02-B998D1F7A1A1}" type="presOf" srcId="{46C88305-6948-4990-8966-56D0BD92DDA7}" destId="{04567656-EA16-4485-BBC9-9A2EC82B40B2}" srcOrd="1" destOrd="0" presId="urn:microsoft.com/office/officeart/2016/7/layout/RepeatingBendingProcessNew"/>
    <dgm:cxn modelId="{0F73C11F-F1EE-4B5C-B694-BDEE8216E16A}" type="presOf" srcId="{1B00B56E-31D9-41EE-9270-1EB157A7AE07}" destId="{8D5ACE9F-56FA-4830-93E0-618D569C0D42}" srcOrd="0" destOrd="0" presId="urn:microsoft.com/office/officeart/2016/7/layout/RepeatingBendingProcessNew"/>
    <dgm:cxn modelId="{9B03DD2B-6C27-404C-A62A-5BC81EA1D573}" type="presOf" srcId="{A9B745D1-761C-49B6-BAC8-6E11A040E929}" destId="{893BD27C-079B-4198-B258-18A137B5327E}" srcOrd="0" destOrd="0" presId="urn:microsoft.com/office/officeart/2016/7/layout/RepeatingBendingProcessNew"/>
    <dgm:cxn modelId="{7C77FD33-F8B7-414A-A07E-498124B65439}" srcId="{060F01C2-5EFF-4144-B0A6-61841AB917BC}" destId="{A9B745D1-761C-49B6-BAC8-6E11A040E929}" srcOrd="6" destOrd="0" parTransId="{263CCBF4-4B07-4D82-BB90-772C6A3BFC6E}" sibTransId="{B364435B-457B-4C05-A384-4B12F3F747D3}"/>
    <dgm:cxn modelId="{6809B436-90CD-4E78-BD45-65E0B53C0670}" type="presOf" srcId="{22680322-A469-45B8-A862-2BEB4D0043B3}" destId="{923BEB4A-89B1-499E-8887-ABF15571075C}" srcOrd="1" destOrd="0" presId="urn:microsoft.com/office/officeart/2016/7/layout/RepeatingBendingProcessNew"/>
    <dgm:cxn modelId="{DC89233C-4ABF-4868-99B4-0F3882699028}" type="presOf" srcId="{F7B34211-5C3D-4878-9226-AA39015171D9}" destId="{12DB1E51-DEC6-469A-8A66-8150849A39FB}" srcOrd="0" destOrd="0" presId="urn:microsoft.com/office/officeart/2016/7/layout/RepeatingBendingProcessNew"/>
    <dgm:cxn modelId="{537A315E-D9BD-4F6C-A6C6-4F2599822CF7}" srcId="{060F01C2-5EFF-4144-B0A6-61841AB917BC}" destId="{F1076C6E-81E1-4116-89AF-F3BAC4C5488D}" srcOrd="5" destOrd="0" parTransId="{7809812D-2CCB-4D7B-8F8C-BB5BCC0F0A6E}" sibTransId="{1B00B56E-31D9-41EE-9270-1EB157A7AE07}"/>
    <dgm:cxn modelId="{E5357B6A-C7A9-40EC-BF3E-44A97CBB29DE}" type="presOf" srcId="{192F969D-171E-4E83-8429-1D98FA9B7C91}" destId="{538C06E6-F80F-4A40-87F6-64D692646397}" srcOrd="0" destOrd="0" presId="urn:microsoft.com/office/officeart/2016/7/layout/RepeatingBendingProcessNew"/>
    <dgm:cxn modelId="{E79EC26A-BF32-48CC-899D-EF94D82E4D3B}" type="presOf" srcId="{192F969D-171E-4E83-8429-1D98FA9B7C91}" destId="{074E9768-63F0-4D84-AD14-86C49FDD2EB8}" srcOrd="1" destOrd="0" presId="urn:microsoft.com/office/officeart/2016/7/layout/RepeatingBendingProcessNew"/>
    <dgm:cxn modelId="{4A8DD36A-633C-49B5-AE67-E081B91ACBC9}" type="presOf" srcId="{46C88305-6948-4990-8966-56D0BD92DDA7}" destId="{8AB38309-ECF4-4B8C-8655-CA8DAF54C807}" srcOrd="0" destOrd="0" presId="urn:microsoft.com/office/officeart/2016/7/layout/RepeatingBendingProcessNew"/>
    <dgm:cxn modelId="{CC39486B-7F62-4DCB-ABDD-5B007404C420}" type="presOf" srcId="{B364435B-457B-4C05-A384-4B12F3F747D3}" destId="{F74AD4DF-25AF-4159-8BB1-83DCE59A5B59}" srcOrd="0" destOrd="0" presId="urn:microsoft.com/office/officeart/2016/7/layout/RepeatingBendingProcessNew"/>
    <dgm:cxn modelId="{7A50AC6E-CD12-4453-AE9E-5660F2C77E26}" type="presOf" srcId="{93D0D8A5-1B27-4F18-BB87-860719E1786E}" destId="{17EEDC74-39A6-4C2C-A145-D236C572539A}" srcOrd="1" destOrd="0" presId="urn:microsoft.com/office/officeart/2016/7/layout/RepeatingBendingProcessNew"/>
    <dgm:cxn modelId="{5596D46E-AC16-4FF7-9FE5-15A16248D1C1}" type="presOf" srcId="{93D0D8A5-1B27-4F18-BB87-860719E1786E}" destId="{956E55FB-A0A1-49D8-B4EC-AA8A2469ABEF}" srcOrd="0" destOrd="0" presId="urn:microsoft.com/office/officeart/2016/7/layout/RepeatingBendingProcessNew"/>
    <dgm:cxn modelId="{07C97350-865F-4FC7-92DF-F77EA31231F9}" type="presOf" srcId="{0B6D00E3-6992-49BE-BEBB-86574E4BF14E}" destId="{5AE67B6E-1E55-4861-AE31-4FF5BA525AA2}" srcOrd="1" destOrd="0" presId="urn:microsoft.com/office/officeart/2016/7/layout/RepeatingBendingProcessNew"/>
    <dgm:cxn modelId="{BA17C655-2997-44CF-9CA4-08EC2ACB3F0F}" type="presOf" srcId="{483285F0-6033-47B4-8DAE-51587D8CF738}" destId="{0AE3C0DC-AAE4-4190-B209-37890D8DB98A}" srcOrd="0" destOrd="0" presId="urn:microsoft.com/office/officeart/2016/7/layout/RepeatingBendingProcessNew"/>
    <dgm:cxn modelId="{D536327C-9278-4369-828D-5A8CBF4BCEF1}" srcId="{060F01C2-5EFF-4144-B0A6-61841AB917BC}" destId="{15A52E9D-401E-4217-8B6D-A913A881F53C}" srcOrd="3" destOrd="0" parTransId="{3D2FC22C-D4C7-4008-ABD4-113276AF1617}" sibTransId="{22680322-A469-45B8-A862-2BEB4D0043B3}"/>
    <dgm:cxn modelId="{8FCFA37F-F32D-423C-90F6-3E78BF6008CC}" type="presOf" srcId="{01EE3F7D-334C-4FEE-8276-0DB63656C107}" destId="{5BF70E04-F5F8-460C-B861-CAB47CB5722C}" srcOrd="0" destOrd="0" presId="urn:microsoft.com/office/officeart/2016/7/layout/RepeatingBendingProcessNew"/>
    <dgm:cxn modelId="{9773B985-0B7B-4584-9B0D-C98BC841928C}" type="presOf" srcId="{8EB190EE-E7E5-4D46-96BB-177CB74DCBBE}" destId="{22993CFB-170C-43FA-838C-179A04775A42}" srcOrd="0" destOrd="0" presId="urn:microsoft.com/office/officeart/2016/7/layout/RepeatingBendingProcessNew"/>
    <dgm:cxn modelId="{C09C8E86-E770-4F50-BF30-FACA2ADDD196}" type="presOf" srcId="{B364435B-457B-4C05-A384-4B12F3F747D3}" destId="{B63A8F21-C96E-4C67-931E-9E19C037126A}" srcOrd="1" destOrd="0" presId="urn:microsoft.com/office/officeart/2016/7/layout/RepeatingBendingProcessNew"/>
    <dgm:cxn modelId="{3060C28B-EFEA-4727-865B-4FCED5B426AB}" type="presOf" srcId="{F1076C6E-81E1-4116-89AF-F3BAC4C5488D}" destId="{DABBB27C-5F8F-496F-A139-8C0F3D5DEFDA}" srcOrd="0" destOrd="0" presId="urn:microsoft.com/office/officeart/2016/7/layout/RepeatingBendingProcessNew"/>
    <dgm:cxn modelId="{BCDC3790-72C2-4CF5-9FF4-AFEA7081CE01}" srcId="{060F01C2-5EFF-4144-B0A6-61841AB917BC}" destId="{8EB190EE-E7E5-4D46-96BB-177CB74DCBBE}" srcOrd="1" destOrd="0" parTransId="{8AB64C98-3B9F-456B-AA79-E154F9393B61}" sibTransId="{192F969D-171E-4E83-8429-1D98FA9B7C91}"/>
    <dgm:cxn modelId="{12598598-3B14-43EB-A7B0-0923B711D7B9}" type="presOf" srcId="{1B00B56E-31D9-41EE-9270-1EB157A7AE07}" destId="{08D65F31-2A22-433E-B3F6-4DED0A114749}" srcOrd="1" destOrd="0" presId="urn:microsoft.com/office/officeart/2016/7/layout/RepeatingBendingProcessNew"/>
    <dgm:cxn modelId="{C41F3F9D-1A8D-41FA-A53B-B3E31EB3AEE2}" srcId="{060F01C2-5EFF-4144-B0A6-61841AB917BC}" destId="{7C6118C5-0A06-4A2A-8473-6911B9B88B59}" srcOrd="0" destOrd="0" parTransId="{7783FA15-36F2-4C95-B0D7-17078B387A5F}" sibTransId="{93D0D8A5-1B27-4F18-BB87-860719E1786E}"/>
    <dgm:cxn modelId="{598C829D-E530-4653-8BCC-92BB0999661B}" type="presOf" srcId="{7C6118C5-0A06-4A2A-8473-6911B9B88B59}" destId="{F18A24E3-8B2F-4B48-8538-21C7467ABBF2}" srcOrd="0" destOrd="0" presId="urn:microsoft.com/office/officeart/2016/7/layout/RepeatingBendingProcessNew"/>
    <dgm:cxn modelId="{8CCCBBA5-E4DD-4FC5-A09E-5B857788DA23}" type="presOf" srcId="{3230EF80-50A3-423A-B109-984B90FE289F}" destId="{55D5E273-6537-47F3-A79D-E19AC00DEE95}" srcOrd="0" destOrd="0" presId="urn:microsoft.com/office/officeart/2016/7/layout/RepeatingBendingProcessNew"/>
    <dgm:cxn modelId="{A28592AD-8A94-4862-86EC-CAE74082BEF8}" type="presOf" srcId="{483285F0-6033-47B4-8DAE-51587D8CF738}" destId="{27C2866F-8677-41FF-8E34-7D66605C0EE0}" srcOrd="1" destOrd="0" presId="urn:microsoft.com/office/officeart/2016/7/layout/RepeatingBendingProcessNew"/>
    <dgm:cxn modelId="{C8AE29B3-FD92-428B-A11C-1876AF8111FF}" type="presOf" srcId="{22680322-A469-45B8-A862-2BEB4D0043B3}" destId="{2F5FD652-59AD-4FD7-A766-5E54B35876AB}" srcOrd="0" destOrd="0" presId="urn:microsoft.com/office/officeart/2016/7/layout/RepeatingBendingProcessNew"/>
    <dgm:cxn modelId="{638D2CB7-D14B-4AEA-AAB8-D7D09EB34BD7}" type="presOf" srcId="{060F01C2-5EFF-4144-B0A6-61841AB917BC}" destId="{077CE03D-2515-4D88-A431-FC40F7C81F92}" srcOrd="0" destOrd="0" presId="urn:microsoft.com/office/officeart/2016/7/layout/RepeatingBendingProcessNew"/>
    <dgm:cxn modelId="{B8E1A7E2-0B4A-47BC-9747-CDE66919C5D0}" type="presOf" srcId="{15A52E9D-401E-4217-8B6D-A913A881F53C}" destId="{DC7C591E-4155-4B9C-843F-EC8FB3E3F239}" srcOrd="0" destOrd="0" presId="urn:microsoft.com/office/officeart/2016/7/layout/RepeatingBendingProcessNew"/>
    <dgm:cxn modelId="{3C1C0DE5-459B-437F-9C3D-1651415E3D5C}" type="presOf" srcId="{C7D11315-0687-4FFD-8C9B-7C5D155407D0}" destId="{B9E8BFE3-4CF3-4801-B0B0-E97CF5A94663}" srcOrd="0" destOrd="0" presId="urn:microsoft.com/office/officeart/2016/7/layout/RepeatingBendingProcessNew"/>
    <dgm:cxn modelId="{080F59E7-F3D7-4783-BAB8-CC87A0D55628}" srcId="{060F01C2-5EFF-4144-B0A6-61841AB917BC}" destId="{3230EF80-50A3-423A-B109-984B90FE289F}" srcOrd="7" destOrd="0" parTransId="{6034311B-D637-45D2-BBBA-631F148BFA4B}" sibTransId="{483285F0-6033-47B4-8DAE-51587D8CF738}"/>
    <dgm:cxn modelId="{19A422E9-F5F3-4C10-A550-76D39BA51EEF}" type="presOf" srcId="{0B6D00E3-6992-49BE-BEBB-86574E4BF14E}" destId="{5EBE5FA8-23F6-485A-9B12-0E61043BD314}" srcOrd="0" destOrd="0" presId="urn:microsoft.com/office/officeart/2016/7/layout/RepeatingBendingProcessNew"/>
    <dgm:cxn modelId="{DD3E33EF-EC99-4C56-8C33-63F57F453B8A}" srcId="{060F01C2-5EFF-4144-B0A6-61841AB917BC}" destId="{01EE3F7D-334C-4FEE-8276-0DB63656C107}" srcOrd="4" destOrd="0" parTransId="{6756D380-E6E4-424A-A24B-8095E5C4A83A}" sibTransId="{46C88305-6948-4990-8966-56D0BD92DDA7}"/>
    <dgm:cxn modelId="{F09025F9-FC8C-4ADA-B214-61CF55B597FA}" srcId="{060F01C2-5EFF-4144-B0A6-61841AB917BC}" destId="{F7B34211-5C3D-4878-9226-AA39015171D9}" srcOrd="2" destOrd="0" parTransId="{9945DAAF-8AB1-4FF2-8605-39645CA704D8}" sibTransId="{0B6D00E3-6992-49BE-BEBB-86574E4BF14E}"/>
    <dgm:cxn modelId="{9DCA26FE-4FEF-4525-8FEF-373D0A008729}" srcId="{060F01C2-5EFF-4144-B0A6-61841AB917BC}" destId="{C7D11315-0687-4FFD-8C9B-7C5D155407D0}" srcOrd="8" destOrd="0" parTransId="{9530D910-7C16-4A2D-9A77-66DA6E4AE24E}" sibTransId="{CE7F3943-CD40-433A-AAE1-93E4C6391A62}"/>
    <dgm:cxn modelId="{2125AEDC-832B-4829-BB36-1C8B78C3B7C4}" type="presParOf" srcId="{077CE03D-2515-4D88-A431-FC40F7C81F92}" destId="{F18A24E3-8B2F-4B48-8538-21C7467ABBF2}" srcOrd="0" destOrd="0" presId="urn:microsoft.com/office/officeart/2016/7/layout/RepeatingBendingProcessNew"/>
    <dgm:cxn modelId="{977C294A-EA67-4D46-8BAB-E412ACFE62BF}" type="presParOf" srcId="{077CE03D-2515-4D88-A431-FC40F7C81F92}" destId="{956E55FB-A0A1-49D8-B4EC-AA8A2469ABEF}" srcOrd="1" destOrd="0" presId="urn:microsoft.com/office/officeart/2016/7/layout/RepeatingBendingProcessNew"/>
    <dgm:cxn modelId="{E8FA59A2-AAC3-48C7-8540-C18C78F2A20C}" type="presParOf" srcId="{956E55FB-A0A1-49D8-B4EC-AA8A2469ABEF}" destId="{17EEDC74-39A6-4C2C-A145-D236C572539A}" srcOrd="0" destOrd="0" presId="urn:microsoft.com/office/officeart/2016/7/layout/RepeatingBendingProcessNew"/>
    <dgm:cxn modelId="{5A4F3304-B256-4D7D-8C43-33DDB3302664}" type="presParOf" srcId="{077CE03D-2515-4D88-A431-FC40F7C81F92}" destId="{22993CFB-170C-43FA-838C-179A04775A42}" srcOrd="2" destOrd="0" presId="urn:microsoft.com/office/officeart/2016/7/layout/RepeatingBendingProcessNew"/>
    <dgm:cxn modelId="{1054DB4D-24CA-4CC6-A8E4-1C1FA6F690D3}" type="presParOf" srcId="{077CE03D-2515-4D88-A431-FC40F7C81F92}" destId="{538C06E6-F80F-4A40-87F6-64D692646397}" srcOrd="3" destOrd="0" presId="urn:microsoft.com/office/officeart/2016/7/layout/RepeatingBendingProcessNew"/>
    <dgm:cxn modelId="{D3EBAFBC-9844-4B1F-AA58-6FBF3BE24912}" type="presParOf" srcId="{538C06E6-F80F-4A40-87F6-64D692646397}" destId="{074E9768-63F0-4D84-AD14-86C49FDD2EB8}" srcOrd="0" destOrd="0" presId="urn:microsoft.com/office/officeart/2016/7/layout/RepeatingBendingProcessNew"/>
    <dgm:cxn modelId="{B81DF8E4-8AB1-4DAF-89AD-3E5E10DDC756}" type="presParOf" srcId="{077CE03D-2515-4D88-A431-FC40F7C81F92}" destId="{12DB1E51-DEC6-469A-8A66-8150849A39FB}" srcOrd="4" destOrd="0" presId="urn:microsoft.com/office/officeart/2016/7/layout/RepeatingBendingProcessNew"/>
    <dgm:cxn modelId="{D752C6BE-9EA0-4E43-A149-1BC7B3FC46AA}" type="presParOf" srcId="{077CE03D-2515-4D88-A431-FC40F7C81F92}" destId="{5EBE5FA8-23F6-485A-9B12-0E61043BD314}" srcOrd="5" destOrd="0" presId="urn:microsoft.com/office/officeart/2016/7/layout/RepeatingBendingProcessNew"/>
    <dgm:cxn modelId="{54FFF7A8-33C5-43B1-AA38-BF0C96BB6689}" type="presParOf" srcId="{5EBE5FA8-23F6-485A-9B12-0E61043BD314}" destId="{5AE67B6E-1E55-4861-AE31-4FF5BA525AA2}" srcOrd="0" destOrd="0" presId="urn:microsoft.com/office/officeart/2016/7/layout/RepeatingBendingProcessNew"/>
    <dgm:cxn modelId="{F3973A1A-B9EC-48E0-BB99-E9D8B9124402}" type="presParOf" srcId="{077CE03D-2515-4D88-A431-FC40F7C81F92}" destId="{DC7C591E-4155-4B9C-843F-EC8FB3E3F239}" srcOrd="6" destOrd="0" presId="urn:microsoft.com/office/officeart/2016/7/layout/RepeatingBendingProcessNew"/>
    <dgm:cxn modelId="{781E439E-8F70-42F0-A2A6-01607C40CB08}" type="presParOf" srcId="{077CE03D-2515-4D88-A431-FC40F7C81F92}" destId="{2F5FD652-59AD-4FD7-A766-5E54B35876AB}" srcOrd="7" destOrd="0" presId="urn:microsoft.com/office/officeart/2016/7/layout/RepeatingBendingProcessNew"/>
    <dgm:cxn modelId="{3D2AEB47-1489-4B25-AC89-AC546A644100}" type="presParOf" srcId="{2F5FD652-59AD-4FD7-A766-5E54B35876AB}" destId="{923BEB4A-89B1-499E-8887-ABF15571075C}" srcOrd="0" destOrd="0" presId="urn:microsoft.com/office/officeart/2016/7/layout/RepeatingBendingProcessNew"/>
    <dgm:cxn modelId="{55E0DFE9-E2E0-4285-AB3F-D64DD8A32561}" type="presParOf" srcId="{077CE03D-2515-4D88-A431-FC40F7C81F92}" destId="{5BF70E04-F5F8-460C-B861-CAB47CB5722C}" srcOrd="8" destOrd="0" presId="urn:microsoft.com/office/officeart/2016/7/layout/RepeatingBendingProcessNew"/>
    <dgm:cxn modelId="{0BF9CC35-164B-4F30-8B08-416645AE381C}" type="presParOf" srcId="{077CE03D-2515-4D88-A431-FC40F7C81F92}" destId="{8AB38309-ECF4-4B8C-8655-CA8DAF54C807}" srcOrd="9" destOrd="0" presId="urn:microsoft.com/office/officeart/2016/7/layout/RepeatingBendingProcessNew"/>
    <dgm:cxn modelId="{A80CC5FF-6A0F-45CD-8D47-92FB13CB9540}" type="presParOf" srcId="{8AB38309-ECF4-4B8C-8655-CA8DAF54C807}" destId="{04567656-EA16-4485-BBC9-9A2EC82B40B2}" srcOrd="0" destOrd="0" presId="urn:microsoft.com/office/officeart/2016/7/layout/RepeatingBendingProcessNew"/>
    <dgm:cxn modelId="{7D0C2CC5-4929-4EE3-AF96-FBBC076ECD2B}" type="presParOf" srcId="{077CE03D-2515-4D88-A431-FC40F7C81F92}" destId="{DABBB27C-5F8F-496F-A139-8C0F3D5DEFDA}" srcOrd="10" destOrd="0" presId="urn:microsoft.com/office/officeart/2016/7/layout/RepeatingBendingProcessNew"/>
    <dgm:cxn modelId="{9BFEDF64-4CD7-4BBE-B499-7D6549BD8D1F}" type="presParOf" srcId="{077CE03D-2515-4D88-A431-FC40F7C81F92}" destId="{8D5ACE9F-56FA-4830-93E0-618D569C0D42}" srcOrd="11" destOrd="0" presId="urn:microsoft.com/office/officeart/2016/7/layout/RepeatingBendingProcessNew"/>
    <dgm:cxn modelId="{EB532BE7-940E-47F3-AC87-1F04A8DC7F72}" type="presParOf" srcId="{8D5ACE9F-56FA-4830-93E0-618D569C0D42}" destId="{08D65F31-2A22-433E-B3F6-4DED0A114749}" srcOrd="0" destOrd="0" presId="urn:microsoft.com/office/officeart/2016/7/layout/RepeatingBendingProcessNew"/>
    <dgm:cxn modelId="{6C34D59F-9E7D-4E10-8A7D-B8F7928B964C}" type="presParOf" srcId="{077CE03D-2515-4D88-A431-FC40F7C81F92}" destId="{893BD27C-079B-4198-B258-18A137B5327E}" srcOrd="12" destOrd="0" presId="urn:microsoft.com/office/officeart/2016/7/layout/RepeatingBendingProcessNew"/>
    <dgm:cxn modelId="{7ED01864-F8C3-4936-8B55-DE4E9D890295}" type="presParOf" srcId="{077CE03D-2515-4D88-A431-FC40F7C81F92}" destId="{F74AD4DF-25AF-4159-8BB1-83DCE59A5B59}" srcOrd="13" destOrd="0" presId="urn:microsoft.com/office/officeart/2016/7/layout/RepeatingBendingProcessNew"/>
    <dgm:cxn modelId="{62E0205E-D4B0-4454-A7BA-3673D4CB8B3D}" type="presParOf" srcId="{F74AD4DF-25AF-4159-8BB1-83DCE59A5B59}" destId="{B63A8F21-C96E-4C67-931E-9E19C037126A}" srcOrd="0" destOrd="0" presId="urn:microsoft.com/office/officeart/2016/7/layout/RepeatingBendingProcessNew"/>
    <dgm:cxn modelId="{6699AC9D-D371-4A49-A421-9FF6382155A5}" type="presParOf" srcId="{077CE03D-2515-4D88-A431-FC40F7C81F92}" destId="{55D5E273-6537-47F3-A79D-E19AC00DEE95}" srcOrd="14" destOrd="0" presId="urn:microsoft.com/office/officeart/2016/7/layout/RepeatingBendingProcessNew"/>
    <dgm:cxn modelId="{E5250D9D-4476-4E36-BFBA-482731AF4285}" type="presParOf" srcId="{077CE03D-2515-4D88-A431-FC40F7C81F92}" destId="{0AE3C0DC-AAE4-4190-B209-37890D8DB98A}" srcOrd="15" destOrd="0" presId="urn:microsoft.com/office/officeart/2016/7/layout/RepeatingBendingProcessNew"/>
    <dgm:cxn modelId="{5EF101F5-4159-4BC6-BFCB-DF508B146EDE}" type="presParOf" srcId="{0AE3C0DC-AAE4-4190-B209-37890D8DB98A}" destId="{27C2866F-8677-41FF-8E34-7D66605C0EE0}" srcOrd="0" destOrd="0" presId="urn:microsoft.com/office/officeart/2016/7/layout/RepeatingBendingProcessNew"/>
    <dgm:cxn modelId="{00AEC733-2CE3-4EE7-AEFD-322296E0A828}" type="presParOf" srcId="{077CE03D-2515-4D88-A431-FC40F7C81F92}" destId="{B9E8BFE3-4CF3-4801-B0B0-E97CF5A94663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E55FB-A0A1-49D8-B4EC-AA8A2469ABEF}">
      <dsp:nvSpPr>
        <dsp:cNvPr id="0" name=""/>
        <dsp:cNvSpPr/>
      </dsp:nvSpPr>
      <dsp:spPr>
        <a:xfrm>
          <a:off x="1558719" y="838150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3454" y="882080"/>
        <a:ext cx="17898" cy="3579"/>
      </dsp:txXfrm>
    </dsp:sp>
    <dsp:sp modelId="{F18A24E3-8B2F-4B48-8538-21C7467ABBF2}">
      <dsp:nvSpPr>
        <dsp:cNvPr id="0" name=""/>
        <dsp:cNvSpPr/>
      </dsp:nvSpPr>
      <dsp:spPr>
        <a:xfrm>
          <a:off x="4134" y="416954"/>
          <a:ext cx="1556384" cy="9338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Why networking is crucial in ICT leadership</a:t>
          </a:r>
        </a:p>
      </dsp:txBody>
      <dsp:txXfrm>
        <a:off x="4134" y="416954"/>
        <a:ext cx="1556384" cy="933830"/>
      </dsp:txXfrm>
    </dsp:sp>
    <dsp:sp modelId="{538C06E6-F80F-4A40-87F6-64D692646397}">
      <dsp:nvSpPr>
        <dsp:cNvPr id="0" name=""/>
        <dsp:cNvSpPr/>
      </dsp:nvSpPr>
      <dsp:spPr>
        <a:xfrm>
          <a:off x="3473072" y="838150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7808" y="882080"/>
        <a:ext cx="17898" cy="3579"/>
      </dsp:txXfrm>
    </dsp:sp>
    <dsp:sp modelId="{22993CFB-170C-43FA-838C-179A04775A42}">
      <dsp:nvSpPr>
        <dsp:cNvPr id="0" name=""/>
        <dsp:cNvSpPr/>
      </dsp:nvSpPr>
      <dsp:spPr>
        <a:xfrm>
          <a:off x="1918488" y="416954"/>
          <a:ext cx="1556384" cy="9338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Key networking concepts and trends</a:t>
          </a:r>
        </a:p>
      </dsp:txBody>
      <dsp:txXfrm>
        <a:off x="1918488" y="416954"/>
        <a:ext cx="1556384" cy="933830"/>
      </dsp:txXfrm>
    </dsp:sp>
    <dsp:sp modelId="{5EBE5FA8-23F6-485A-9B12-0E61043BD314}">
      <dsp:nvSpPr>
        <dsp:cNvPr id="0" name=""/>
        <dsp:cNvSpPr/>
      </dsp:nvSpPr>
      <dsp:spPr>
        <a:xfrm>
          <a:off x="782327" y="1348985"/>
          <a:ext cx="3828706" cy="327368"/>
        </a:xfrm>
        <a:custGeom>
          <a:avLst/>
          <a:gdLst/>
          <a:ahLst/>
          <a:cxnLst/>
          <a:rect l="0" t="0" r="0" b="0"/>
          <a:pathLst>
            <a:path>
              <a:moveTo>
                <a:pt x="3828706" y="0"/>
              </a:moveTo>
              <a:lnTo>
                <a:pt x="3828706" y="180784"/>
              </a:lnTo>
              <a:lnTo>
                <a:pt x="0" y="180784"/>
              </a:lnTo>
              <a:lnTo>
                <a:pt x="0" y="32736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0545" y="1510879"/>
        <a:ext cx="192270" cy="3579"/>
      </dsp:txXfrm>
    </dsp:sp>
    <dsp:sp modelId="{12DB1E51-DEC6-469A-8A66-8150849A39FB}">
      <dsp:nvSpPr>
        <dsp:cNvPr id="0" name=""/>
        <dsp:cNvSpPr/>
      </dsp:nvSpPr>
      <dsp:spPr>
        <a:xfrm>
          <a:off x="3832841" y="416954"/>
          <a:ext cx="1556384" cy="9338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Strategic insights for deploying, scaling, and managing networks effectively</a:t>
          </a:r>
        </a:p>
      </dsp:txBody>
      <dsp:txXfrm>
        <a:off x="3832841" y="416954"/>
        <a:ext cx="1556384" cy="933830"/>
      </dsp:txXfrm>
    </dsp:sp>
    <dsp:sp modelId="{2F5FD652-59AD-4FD7-A766-5E54B35876AB}">
      <dsp:nvSpPr>
        <dsp:cNvPr id="0" name=""/>
        <dsp:cNvSpPr/>
      </dsp:nvSpPr>
      <dsp:spPr>
        <a:xfrm>
          <a:off x="1558719" y="2129949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3454" y="2173879"/>
        <a:ext cx="17898" cy="3579"/>
      </dsp:txXfrm>
    </dsp:sp>
    <dsp:sp modelId="{DC7C591E-4155-4B9C-843F-EC8FB3E3F239}">
      <dsp:nvSpPr>
        <dsp:cNvPr id="0" name=""/>
        <dsp:cNvSpPr/>
      </dsp:nvSpPr>
      <dsp:spPr>
        <a:xfrm>
          <a:off x="4134" y="1708754"/>
          <a:ext cx="1556384" cy="9338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Networking Overview</a:t>
          </a:r>
        </a:p>
      </dsp:txBody>
      <dsp:txXfrm>
        <a:off x="4134" y="1708754"/>
        <a:ext cx="1556384" cy="933830"/>
      </dsp:txXfrm>
    </dsp:sp>
    <dsp:sp modelId="{8AB38309-ECF4-4B8C-8655-CA8DAF54C807}">
      <dsp:nvSpPr>
        <dsp:cNvPr id="0" name=""/>
        <dsp:cNvSpPr/>
      </dsp:nvSpPr>
      <dsp:spPr>
        <a:xfrm>
          <a:off x="3473072" y="2129949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7808" y="2173879"/>
        <a:ext cx="17898" cy="3579"/>
      </dsp:txXfrm>
    </dsp:sp>
    <dsp:sp modelId="{5BF70E04-F5F8-460C-B861-CAB47CB5722C}">
      <dsp:nvSpPr>
        <dsp:cNvPr id="0" name=""/>
        <dsp:cNvSpPr/>
      </dsp:nvSpPr>
      <dsp:spPr>
        <a:xfrm>
          <a:off x="1918488" y="1708754"/>
          <a:ext cx="1556384" cy="9338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OSI TCP/IP Model</a:t>
          </a:r>
        </a:p>
      </dsp:txBody>
      <dsp:txXfrm>
        <a:off x="1918488" y="1708754"/>
        <a:ext cx="1556384" cy="933830"/>
      </dsp:txXfrm>
    </dsp:sp>
    <dsp:sp modelId="{8D5ACE9F-56FA-4830-93E0-618D569C0D42}">
      <dsp:nvSpPr>
        <dsp:cNvPr id="0" name=""/>
        <dsp:cNvSpPr/>
      </dsp:nvSpPr>
      <dsp:spPr>
        <a:xfrm>
          <a:off x="782327" y="2640784"/>
          <a:ext cx="3828706" cy="327368"/>
        </a:xfrm>
        <a:custGeom>
          <a:avLst/>
          <a:gdLst/>
          <a:ahLst/>
          <a:cxnLst/>
          <a:rect l="0" t="0" r="0" b="0"/>
          <a:pathLst>
            <a:path>
              <a:moveTo>
                <a:pt x="3828706" y="0"/>
              </a:moveTo>
              <a:lnTo>
                <a:pt x="3828706" y="180784"/>
              </a:lnTo>
              <a:lnTo>
                <a:pt x="0" y="180784"/>
              </a:lnTo>
              <a:lnTo>
                <a:pt x="0" y="3273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0545" y="2802679"/>
        <a:ext cx="192270" cy="3579"/>
      </dsp:txXfrm>
    </dsp:sp>
    <dsp:sp modelId="{DABBB27C-5F8F-496F-A139-8C0F3D5DEFDA}">
      <dsp:nvSpPr>
        <dsp:cNvPr id="0" name=""/>
        <dsp:cNvSpPr/>
      </dsp:nvSpPr>
      <dsp:spPr>
        <a:xfrm>
          <a:off x="3832841" y="1708754"/>
          <a:ext cx="1556384" cy="9338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Network Administrator</a:t>
          </a:r>
        </a:p>
      </dsp:txBody>
      <dsp:txXfrm>
        <a:off x="3832841" y="1708754"/>
        <a:ext cx="1556384" cy="933830"/>
      </dsp:txXfrm>
    </dsp:sp>
    <dsp:sp modelId="{F74AD4DF-25AF-4159-8BB1-83DCE59A5B59}">
      <dsp:nvSpPr>
        <dsp:cNvPr id="0" name=""/>
        <dsp:cNvSpPr/>
      </dsp:nvSpPr>
      <dsp:spPr>
        <a:xfrm>
          <a:off x="1558719" y="3421748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3454" y="3465679"/>
        <a:ext cx="17898" cy="3579"/>
      </dsp:txXfrm>
    </dsp:sp>
    <dsp:sp modelId="{893BD27C-079B-4198-B258-18A137B5327E}">
      <dsp:nvSpPr>
        <dsp:cNvPr id="0" name=""/>
        <dsp:cNvSpPr/>
      </dsp:nvSpPr>
      <dsp:spPr>
        <a:xfrm>
          <a:off x="4134" y="3000553"/>
          <a:ext cx="1556384" cy="9338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Network Engineer</a:t>
          </a:r>
        </a:p>
      </dsp:txBody>
      <dsp:txXfrm>
        <a:off x="4134" y="3000553"/>
        <a:ext cx="1556384" cy="933830"/>
      </dsp:txXfrm>
    </dsp:sp>
    <dsp:sp modelId="{0AE3C0DC-AAE4-4190-B209-37890D8DB98A}">
      <dsp:nvSpPr>
        <dsp:cNvPr id="0" name=""/>
        <dsp:cNvSpPr/>
      </dsp:nvSpPr>
      <dsp:spPr>
        <a:xfrm>
          <a:off x="3473072" y="3421748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7808" y="3465679"/>
        <a:ext cx="17898" cy="3579"/>
      </dsp:txXfrm>
    </dsp:sp>
    <dsp:sp modelId="{55D5E273-6537-47F3-A79D-E19AC00DEE95}">
      <dsp:nvSpPr>
        <dsp:cNvPr id="0" name=""/>
        <dsp:cNvSpPr/>
      </dsp:nvSpPr>
      <dsp:spPr>
        <a:xfrm>
          <a:off x="1918488" y="3000553"/>
          <a:ext cx="1556384" cy="9338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System Administrator</a:t>
          </a:r>
        </a:p>
      </dsp:txBody>
      <dsp:txXfrm>
        <a:off x="1918488" y="3000553"/>
        <a:ext cx="1556384" cy="933830"/>
      </dsp:txXfrm>
    </dsp:sp>
    <dsp:sp modelId="{B9E8BFE3-4CF3-4801-B0B0-E97CF5A94663}">
      <dsp:nvSpPr>
        <dsp:cNvPr id="0" name=""/>
        <dsp:cNvSpPr/>
      </dsp:nvSpPr>
      <dsp:spPr>
        <a:xfrm>
          <a:off x="3832841" y="3000553"/>
          <a:ext cx="1556384" cy="9338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System Engineer</a:t>
          </a:r>
        </a:p>
      </dsp:txBody>
      <dsp:txXfrm>
        <a:off x="3832841" y="3000553"/>
        <a:ext cx="1556384" cy="933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A5135-46C4-49C5-978F-2F7E2C204B6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E0289-ED3B-4501-B1E2-E68ADD027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7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Q1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This question sets the stage for exploring diverse perspectives.</a:t>
            </a:r>
          </a:p>
          <a:p>
            <a:r>
              <a:rPr lang="en-US" dirty="0"/>
              <a:t>Activity: Write down responses on a board or slide to connect these thoughts to your presentation.</a:t>
            </a:r>
          </a:p>
          <a:p>
            <a:r>
              <a:rPr lang="en-US" dirty="0"/>
              <a:t>Q2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To identify real-world concerns and make your presentation more relatable.</a:t>
            </a:r>
          </a:p>
          <a:p>
            <a:r>
              <a:rPr lang="en-US" dirty="0"/>
              <a:t>Activity: Allow participants to share briefly, then highlight how the session will address similar challenges.</a:t>
            </a:r>
          </a:p>
          <a:p>
            <a:r>
              <a:rPr lang="en-US" dirty="0"/>
              <a:t>Q3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Helps identify key goals and encourages forward-thinking.</a:t>
            </a:r>
          </a:p>
          <a:p>
            <a:r>
              <a:rPr lang="en-US" dirty="0"/>
              <a:t>Activity: Lead into trends and strategies that align with their priorities.</a:t>
            </a:r>
          </a:p>
          <a:p>
            <a:r>
              <a:rPr lang="en-US" dirty="0"/>
              <a:t>Q4</a:t>
            </a:r>
          </a:p>
          <a:p>
            <a:r>
              <a:rPr lang="en-US" dirty="0"/>
              <a:t>Purpose:</a:t>
            </a:r>
          </a:p>
          <a:p>
            <a:r>
              <a:rPr lang="en-US" dirty="0"/>
              <a:t>Lead into a discussion about trends like cloud networking, IoT, and AI.</a:t>
            </a:r>
          </a:p>
          <a:p>
            <a:r>
              <a:rPr lang="en-US" dirty="0"/>
              <a:t>Activity: Use this to transition into </a:t>
            </a:r>
            <a:r>
              <a:rPr lang="en-US" i="1" dirty="0"/>
              <a:t>Key Networking Concepts and Trends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5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5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Why is it a Strategic Insight?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Strategic Planning for Deployment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Deploying a network isn’t just </a:t>
            </a:r>
            <a:r>
              <a:rPr lang="en-US" b="1" dirty="0"/>
              <a:t>about plugging in devices</a:t>
            </a:r>
            <a:r>
              <a:rPr lang="en-US" dirty="0"/>
              <a:t>; it’s about understanding the university's long-term goals. For instance: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="1" dirty="0"/>
              <a:t>What are the academic, research, and administrative needs today and in the future?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="1" dirty="0"/>
              <a:t>What technologies can support these goals effectively?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The strategy here is to align the network infrastructure with the university's vision, avoiding wasteful or shortsighted investments.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5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1FDFBCE-9522-474A-B58A-C4B46B53DA6F}" type="datetime1">
              <a:rPr lang="en-US" smtClean="0"/>
              <a:t>2/8/2025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6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AE7E5-017B-4699-831D-BEB33E3D4E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3B37-CFA1-0CFF-28E4-D29FE439E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E04C3-210E-A452-214F-8513B83C8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120A2-9AB4-6520-B23D-9162F986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B9AF5-C4E8-49E7-6C67-70E4E5FDE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94E20-3107-B07B-0B1B-2634181C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1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41DF-5069-C3E7-F836-DA53B84A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3BEAD-0ACB-5189-BF99-99B0E4C51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E06C5-2951-530D-03D1-E3BF1A29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44257-E85E-7C10-E791-68F1CC87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3C37F-0F8D-EB43-7519-8D7DA87B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A58E8-BD76-9D37-013D-A1F75075B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9A808-C1D2-8B7B-EF02-D1791EE50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9471D-1AB0-F96D-59AC-68350809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19341-660D-0DB0-0DEC-441DF473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081D4-AB78-4571-D575-7EAA5F01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0D5B-BE8A-32D8-39F9-DD470D20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526D-5666-A233-B94C-FCED66D46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70F4E-002A-336D-C5E3-36EE0CF03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869C-6836-054B-B9E8-BF24DA2B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EF5A7-54B5-103A-826D-BF0F245A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EC1B-A146-65E5-55B9-FDD402382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BE9DF-3890-5BA5-DB70-4B60F4F0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365A-1483-59D1-E77C-6DEFBD2C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E7A30-9A98-6087-2756-B1DE9D947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58CDD-1666-E7C5-5741-3C17B543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4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50EB-6EDA-BC3C-E31C-7ABE187A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71571-1561-1CDF-3809-9557434DD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3BF21-F8FA-AC71-E070-FE529A15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1610B-933D-C97C-A949-C048C1E2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F790-5DBF-787A-8E54-AE54A6C7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75E4B-C8BA-F0F9-1C77-D901DE8C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508E-F592-4321-31B4-F6D39EB63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8CADA-2F21-AF85-4CE9-7350934FA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980DC-AA03-8DFB-08F6-B34C1833F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87E932-6510-507C-564A-4DF681EAE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D361CE-0E47-A232-A061-46821A2D3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AC93F-A3E7-899C-46A8-2EC06EFE4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5C8150-256C-9A42-56D7-F8CC5EEC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33B58-876F-5853-BED4-B14EE9F7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60DB-9787-5624-5041-52220FF7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DAB8E-9DCC-CDCA-14B3-F76C2D16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F30B8-3F20-6CEA-1BAD-0347FFAB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81887-35B1-31A2-63A6-9CA5E277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5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DC46B-CE03-912A-4B8C-FA52BD36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04A40-1F94-39AF-ECBF-35944FA7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8148A-6EF0-655E-4E58-1F7A0CD7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2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5064-B939-F508-17C0-68005901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6E93-EF53-7736-4290-E5BD12785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200F5-E673-BD46-E0CB-515CFDF0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64519-CCD7-2C68-77DE-36B2EE66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F6223-D4A8-467E-996F-E1BBBACE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87A1A-542D-8480-6FD5-9209754A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73FB-8938-8461-2360-B2CE72324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E1EB96-9162-50F0-FFA8-7FAEBB17C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D1B50-10CE-7261-B0EB-F69B1C13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39DB-E502-F363-ED0F-A1A33B11F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A3B15-099B-8CEE-A9A3-33AEF7CB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98A81-5A18-4ED0-703D-091C40F1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67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E6B68-51A5-3E37-914A-E383A79F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9A5CD-415A-E68F-E438-1EDB24CE3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51433-C79A-7DC5-E465-62E5274FA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8BDA38-B608-454B-BB63-8723C3AB50C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C93F0-898D-0EFF-DD82-C3BD5A292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09842-0215-1558-F307-4747D000D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8448E-DA13-A714-4F8D-A48BA3A8D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sz="5000" b="0" i="0" dirty="0">
                <a:effectLst/>
                <a:latin typeface="Roboto" panose="020F0502020204030204" pitchFamily="2" charset="0"/>
              </a:rPr>
              <a:t>Network Operations and SomaliREN Services Mastery Workshop</a:t>
            </a:r>
            <a:br>
              <a:rPr lang="en-US" sz="5000" b="0" i="0" dirty="0">
                <a:effectLst/>
                <a:latin typeface="Roboto" panose="020F0502020204030204" pitchFamily="2" charset="0"/>
              </a:rPr>
            </a:b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46DD9-8F91-F647-D447-997FC082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142" y="5727050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87FD1-118F-3325-199E-1E48DD38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Call to Action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079FC-FF9B-7A22-AFDD-055F685E6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/>
              <a:t>Your Role as an ICT Leader</a:t>
            </a:r>
          </a:p>
          <a:p>
            <a:pPr lvl="1"/>
            <a:r>
              <a:rPr lang="en-US" sz="2200" i="1"/>
              <a:t>How can you implement these insights in your organization?</a:t>
            </a:r>
            <a:endParaRPr lang="en-US" sz="2200"/>
          </a:p>
          <a:p>
            <a:pPr lvl="1"/>
            <a:r>
              <a:rPr lang="en-US" sz="22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98357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ideo 12" descr="Wires Linked To Core Router">
            <a:extLst>
              <a:ext uri="{FF2B5EF4-FFF2-40B4-BE49-F238E27FC236}">
                <a16:creationId xmlns:a16="http://schemas.microsoft.com/office/drawing/2014/main" id="{B22B6099-18EB-4FAB-B929-49527D031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01" r="1" b="18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CA52B-0081-0298-41F7-2C872E6D9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NETWORK OVERVIEW</a:t>
            </a:r>
          </a:p>
        </p:txBody>
      </p:sp>
    </p:spTree>
    <p:extLst>
      <p:ext uri="{BB962C8B-B14F-4D97-AF65-F5344CB8AC3E}">
        <p14:creationId xmlns:p14="http://schemas.microsoft.com/office/powerpoint/2010/main" val="19838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6CCB54C-D540-8052-D95C-5E52399607F4}"/>
              </a:ext>
            </a:extLst>
          </p:cNvPr>
          <p:cNvGrpSpPr/>
          <p:nvPr/>
        </p:nvGrpSpPr>
        <p:grpSpPr>
          <a:xfrm>
            <a:off x="5029371" y="1675389"/>
            <a:ext cx="3615345" cy="4530206"/>
            <a:chOff x="5029371" y="1675389"/>
            <a:chExt cx="3615345" cy="4530206"/>
          </a:xfrm>
        </p:grpSpPr>
        <p:pic>
          <p:nvPicPr>
            <p:cNvPr id="8" name="Graphic 7" descr="Server with solid fill">
              <a:extLst>
                <a:ext uri="{FF2B5EF4-FFF2-40B4-BE49-F238E27FC236}">
                  <a16:creationId xmlns:a16="http://schemas.microsoft.com/office/drawing/2014/main" id="{C0376DB8-EE37-5E1B-5314-175F8D1A0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61178" y="4470853"/>
              <a:ext cx="1375041" cy="137504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B0775E-F99B-826D-DFC8-FA335F1B17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13063" y="1761411"/>
              <a:ext cx="605657" cy="306424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E74176-7D99-0AAF-4E5F-E1EE7BDB4B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0509" y="1675389"/>
              <a:ext cx="2017727" cy="305720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Graphic 6" descr="Server with solid fill">
              <a:extLst>
                <a:ext uri="{FF2B5EF4-FFF2-40B4-BE49-F238E27FC236}">
                  <a16:creationId xmlns:a16="http://schemas.microsoft.com/office/drawing/2014/main" id="{9BA34831-0BED-6D6C-AAD2-41B1E1C45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29371" y="4406218"/>
              <a:ext cx="1375041" cy="137504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2A6DC9-6D94-A8D9-4051-7223AB7CC8EF}"/>
                </a:ext>
              </a:extLst>
            </p:cNvPr>
            <p:cNvSpPr txBox="1"/>
            <p:nvPr/>
          </p:nvSpPr>
          <p:spPr>
            <a:xfrm>
              <a:off x="5032050" y="5818916"/>
              <a:ext cx="1463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SERVICES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738F1B-AB78-2242-8AB4-670E50F3DBCE}"/>
                </a:ext>
              </a:extLst>
            </p:cNvPr>
            <p:cNvSpPr txBox="1"/>
            <p:nvPr/>
          </p:nvSpPr>
          <p:spPr>
            <a:xfrm>
              <a:off x="6879372" y="5867041"/>
              <a:ext cx="1765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BACKUP SERVER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0E7EDB-AC8A-A54A-DA49-0F7796B5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FE2A55-4918-4B78-B4C1-223F7257E9CD}" type="datetime1">
              <a:rPr lang="en-US" smtClean="0"/>
              <a:t>2/8/2025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184930-048E-95C2-6098-79D9A86F276C}"/>
              </a:ext>
            </a:extLst>
          </p:cNvPr>
          <p:cNvSpPr txBox="1"/>
          <p:nvPr/>
        </p:nvSpPr>
        <p:spPr>
          <a:xfrm>
            <a:off x="3410659" y="1207836"/>
            <a:ext cx="1463300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Telesom</a:t>
            </a:r>
            <a:endParaRPr lang="en-US" sz="731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2C5A33-3AE4-A1AB-0611-BC5B96580AA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954421" y="1430752"/>
            <a:ext cx="0" cy="124220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1D884B-0710-4F29-6E16-B6E1EA2B2B2A}"/>
              </a:ext>
            </a:extLst>
          </p:cNvPr>
          <p:cNvCxnSpPr>
            <a:cxnSpLocks/>
          </p:cNvCxnSpPr>
          <p:nvPr/>
        </p:nvCxnSpPr>
        <p:spPr>
          <a:xfrm flipH="1" flipV="1">
            <a:off x="1902380" y="2720373"/>
            <a:ext cx="1337587" cy="46009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C49DDF-788C-394B-3F04-55E6F414495F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80375" y="2796528"/>
            <a:ext cx="1497615" cy="21908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CCCB977-6D18-8A20-2F4F-8D89D8213810}"/>
              </a:ext>
            </a:extLst>
          </p:cNvPr>
          <p:cNvSpPr txBox="1"/>
          <p:nvPr/>
        </p:nvSpPr>
        <p:spPr>
          <a:xfrm>
            <a:off x="740547" y="4542735"/>
            <a:ext cx="1691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UoB</a:t>
            </a:r>
            <a:r>
              <a:rPr lang="en-US" sz="1600" b="1" dirty="0"/>
              <a:t> in Burao</a:t>
            </a:r>
            <a:endParaRPr lang="en-US" sz="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20B6F4-22F9-A305-6AE1-1007FE4ACC27}"/>
              </a:ext>
            </a:extLst>
          </p:cNvPr>
          <p:cNvSpPr txBox="1"/>
          <p:nvPr/>
        </p:nvSpPr>
        <p:spPr>
          <a:xfrm>
            <a:off x="5719639" y="3152791"/>
            <a:ext cx="605657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ISP</a:t>
            </a:r>
            <a:endParaRPr lang="en-US" sz="731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9E1BC3-A17C-7A4D-767A-4382E52EC126}"/>
              </a:ext>
            </a:extLst>
          </p:cNvPr>
          <p:cNvSpPr txBox="1"/>
          <p:nvPr/>
        </p:nvSpPr>
        <p:spPr>
          <a:xfrm>
            <a:off x="5696540" y="141878"/>
            <a:ext cx="628756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ISP</a:t>
            </a:r>
            <a:endParaRPr lang="en-US" sz="731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59B2DE-E8F3-F008-38C5-B97F438D46C0}"/>
              </a:ext>
            </a:extLst>
          </p:cNvPr>
          <p:cNvSpPr txBox="1"/>
          <p:nvPr/>
        </p:nvSpPr>
        <p:spPr>
          <a:xfrm>
            <a:off x="7512558" y="965628"/>
            <a:ext cx="1463300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SomaliREN</a:t>
            </a:r>
            <a:endParaRPr lang="en-US" sz="731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3F0879-762B-3998-9B0A-673BC3DB8273}"/>
              </a:ext>
            </a:extLst>
          </p:cNvPr>
          <p:cNvSpPr txBox="1"/>
          <p:nvPr/>
        </p:nvSpPr>
        <p:spPr>
          <a:xfrm>
            <a:off x="467718" y="2125130"/>
            <a:ext cx="1235708" cy="691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92" b="1" dirty="0"/>
              <a:t>LAN</a:t>
            </a:r>
            <a:endParaRPr lang="en-US" sz="2432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F20F86-A569-8F67-1F01-43BEF640DC2D}"/>
              </a:ext>
            </a:extLst>
          </p:cNvPr>
          <p:cNvSpPr txBox="1"/>
          <p:nvPr/>
        </p:nvSpPr>
        <p:spPr>
          <a:xfrm>
            <a:off x="5478147" y="1405794"/>
            <a:ext cx="1235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WAN</a:t>
            </a:r>
            <a:endParaRPr lang="en-US" sz="2400" b="1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0C9CC1-63A9-7FC3-0242-1D003EE8993F}"/>
              </a:ext>
            </a:extLst>
          </p:cNvPr>
          <p:cNvCxnSpPr>
            <a:cxnSpLocks/>
          </p:cNvCxnSpPr>
          <p:nvPr/>
        </p:nvCxnSpPr>
        <p:spPr>
          <a:xfrm flipH="1">
            <a:off x="2016206" y="1814493"/>
            <a:ext cx="1959636" cy="9202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A2E739-8186-9B6D-2D9D-CB2F71E9D804}"/>
              </a:ext>
            </a:extLst>
          </p:cNvPr>
          <p:cNvCxnSpPr>
            <a:cxnSpLocks/>
          </p:cNvCxnSpPr>
          <p:nvPr/>
        </p:nvCxnSpPr>
        <p:spPr>
          <a:xfrm flipV="1">
            <a:off x="4037626" y="709556"/>
            <a:ext cx="1840332" cy="11667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D8B3AA3-EABD-22AC-C7DC-AD5684473AEE}"/>
              </a:ext>
            </a:extLst>
          </p:cNvPr>
          <p:cNvCxnSpPr>
            <a:cxnSpLocks/>
          </p:cNvCxnSpPr>
          <p:nvPr/>
        </p:nvCxnSpPr>
        <p:spPr>
          <a:xfrm>
            <a:off x="4099410" y="1938060"/>
            <a:ext cx="1892788" cy="73490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0AD377-0BDA-0B45-8241-DE0A0C8CEA2E}"/>
              </a:ext>
            </a:extLst>
          </p:cNvPr>
          <p:cNvCxnSpPr>
            <a:cxnSpLocks/>
          </p:cNvCxnSpPr>
          <p:nvPr/>
        </p:nvCxnSpPr>
        <p:spPr>
          <a:xfrm flipH="1">
            <a:off x="6053980" y="1699626"/>
            <a:ext cx="1834256" cy="10351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03D40F00-AF0A-6C19-F65B-E6D765D64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92" y="2381115"/>
            <a:ext cx="837739" cy="83773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DE8918E-281C-3C52-B4F0-1147B7C37DC0}"/>
              </a:ext>
            </a:extLst>
          </p:cNvPr>
          <p:cNvCxnSpPr>
            <a:cxnSpLocks/>
          </p:cNvCxnSpPr>
          <p:nvPr/>
        </p:nvCxnSpPr>
        <p:spPr>
          <a:xfrm flipH="1" flipV="1">
            <a:off x="6006161" y="741318"/>
            <a:ext cx="1943859" cy="102009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7C644E1-C960-4CDF-BFE5-51FDA4CC2892}"/>
              </a:ext>
            </a:extLst>
          </p:cNvPr>
          <p:cNvCxnSpPr>
            <a:cxnSpLocks/>
          </p:cNvCxnSpPr>
          <p:nvPr/>
        </p:nvCxnSpPr>
        <p:spPr>
          <a:xfrm>
            <a:off x="7819443" y="1599875"/>
            <a:ext cx="2140856" cy="122388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 descr="A white printer with open lid&#10;&#10;Description automatically generated">
            <a:extLst>
              <a:ext uri="{FF2B5EF4-FFF2-40B4-BE49-F238E27FC236}">
                <a16:creationId xmlns:a16="http://schemas.microsoft.com/office/drawing/2014/main" id="{49720931-31CC-4978-B6F3-BE2B0AC08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42" y="3764194"/>
            <a:ext cx="1158447" cy="1158447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D5D19FF-A43A-DF2D-7A74-B401BB59D14D}"/>
              </a:ext>
            </a:extLst>
          </p:cNvPr>
          <p:cNvCxnSpPr>
            <a:cxnSpLocks/>
          </p:cNvCxnSpPr>
          <p:nvPr/>
        </p:nvCxnSpPr>
        <p:spPr>
          <a:xfrm flipH="1" flipV="1">
            <a:off x="1802445" y="2734745"/>
            <a:ext cx="1098991" cy="109068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6B78FDC7-1EBC-FAFB-026C-274C97C00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455" y="3173183"/>
            <a:ext cx="954804" cy="95480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D849FF2-0C3C-403F-0848-BE63A282B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26" y="589595"/>
            <a:ext cx="954804" cy="954804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6BDF6C-7BF2-7489-676C-4F545E7C12DB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9850527" y="1544399"/>
            <a:ext cx="0" cy="124220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AB7C80A-BE29-3DF0-B52C-8ABA76453AFD}"/>
              </a:ext>
            </a:extLst>
          </p:cNvPr>
          <p:cNvCxnSpPr>
            <a:cxnSpLocks/>
          </p:cNvCxnSpPr>
          <p:nvPr/>
        </p:nvCxnSpPr>
        <p:spPr>
          <a:xfrm flipH="1" flipV="1">
            <a:off x="9798485" y="2834019"/>
            <a:ext cx="1426088" cy="36019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26A2B8E-0E2C-1C62-04B7-01EBD93F68A6}"/>
              </a:ext>
            </a:extLst>
          </p:cNvPr>
          <p:cNvCxnSpPr>
            <a:cxnSpLocks/>
            <a:stCxn id="92" idx="0"/>
          </p:cNvCxnSpPr>
          <p:nvPr/>
        </p:nvCxnSpPr>
        <p:spPr>
          <a:xfrm flipV="1">
            <a:off x="8388004" y="2942743"/>
            <a:ext cx="1327292" cy="37146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3AAF0FA-913B-319F-97A6-250991FBDDB8}"/>
              </a:ext>
            </a:extLst>
          </p:cNvPr>
          <p:cNvSpPr txBox="1"/>
          <p:nvPr/>
        </p:nvSpPr>
        <p:spPr>
          <a:xfrm>
            <a:off x="8636653" y="4656382"/>
            <a:ext cx="146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UH in </a:t>
            </a:r>
            <a:r>
              <a:rPr lang="en-US" sz="1600" b="1" dirty="0" err="1"/>
              <a:t>Borama</a:t>
            </a:r>
            <a:endParaRPr lang="en-US" sz="600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87DC3A4-20AB-F732-1BB3-ACEF9286A00B}"/>
              </a:ext>
            </a:extLst>
          </p:cNvPr>
          <p:cNvSpPr txBox="1"/>
          <p:nvPr/>
        </p:nvSpPr>
        <p:spPr>
          <a:xfrm>
            <a:off x="10026777" y="2000533"/>
            <a:ext cx="1235708" cy="691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92" b="1" dirty="0"/>
              <a:t>LAN</a:t>
            </a:r>
            <a:endParaRPr lang="en-US" sz="2432" b="1" dirty="0"/>
          </a:p>
        </p:txBody>
      </p:sp>
      <p:pic>
        <p:nvPicPr>
          <p:cNvPr id="88" name="Picture 87" descr="A white printer with open lid&#10;&#10;Description automatically generated">
            <a:extLst>
              <a:ext uri="{FF2B5EF4-FFF2-40B4-BE49-F238E27FC236}">
                <a16:creationId xmlns:a16="http://schemas.microsoft.com/office/drawing/2014/main" id="{2840473B-90F8-F427-5348-4BCE2D78B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347" y="3877839"/>
            <a:ext cx="1158447" cy="1158447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D771EBC-7F73-8B49-5832-9D0260CB1492}"/>
              </a:ext>
            </a:extLst>
          </p:cNvPr>
          <p:cNvCxnSpPr>
            <a:cxnSpLocks/>
          </p:cNvCxnSpPr>
          <p:nvPr/>
        </p:nvCxnSpPr>
        <p:spPr>
          <a:xfrm flipH="1" flipV="1">
            <a:off x="9698550" y="2848391"/>
            <a:ext cx="1098991" cy="109068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AA7E72C-00D0-E809-C953-8653E4EF8D5B}"/>
              </a:ext>
            </a:extLst>
          </p:cNvPr>
          <p:cNvSpPr txBox="1"/>
          <p:nvPr/>
        </p:nvSpPr>
        <p:spPr>
          <a:xfrm>
            <a:off x="8246532" y="3314207"/>
            <a:ext cx="398184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B</a:t>
            </a:r>
            <a:endParaRPr lang="en-US" sz="2676" b="1" i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E241F62-69B2-0150-B16A-E134EC14BA67}"/>
              </a:ext>
            </a:extLst>
          </p:cNvPr>
          <p:cNvSpPr txBox="1"/>
          <p:nvPr/>
        </p:nvSpPr>
        <p:spPr>
          <a:xfrm>
            <a:off x="9855461" y="769693"/>
            <a:ext cx="244491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C</a:t>
            </a:r>
            <a:endParaRPr lang="en-US" sz="2676" b="1" i="1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E2B5007-B1BE-BB8A-473A-34CE0B2883BE}"/>
              </a:ext>
            </a:extLst>
          </p:cNvPr>
          <p:cNvSpPr/>
          <p:nvPr/>
        </p:nvSpPr>
        <p:spPr>
          <a:xfrm>
            <a:off x="260705" y="3175868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2D50656-1F89-3FC1-4BAE-5B79681D33F2}"/>
              </a:ext>
            </a:extLst>
          </p:cNvPr>
          <p:cNvSpPr/>
          <p:nvPr/>
        </p:nvSpPr>
        <p:spPr>
          <a:xfrm>
            <a:off x="1959356" y="2545357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C401236-1970-6761-4887-2BC0095CA375}"/>
              </a:ext>
            </a:extLst>
          </p:cNvPr>
          <p:cNvSpPr/>
          <p:nvPr/>
        </p:nvSpPr>
        <p:spPr>
          <a:xfrm>
            <a:off x="1950887" y="763045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123BF67-E7FC-AD0C-8241-22F9436663FA}"/>
              </a:ext>
            </a:extLst>
          </p:cNvPr>
          <p:cNvSpPr/>
          <p:nvPr/>
        </p:nvSpPr>
        <p:spPr>
          <a:xfrm>
            <a:off x="1698227" y="2533767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A08D98C-1CC7-4455-AB8B-EF398A7C908F}"/>
              </a:ext>
            </a:extLst>
          </p:cNvPr>
          <p:cNvSpPr/>
          <p:nvPr/>
        </p:nvSpPr>
        <p:spPr>
          <a:xfrm>
            <a:off x="11399264" y="3173183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9582AB5-4E34-4B5C-B26D-7F1BF2E6CB8B}"/>
              </a:ext>
            </a:extLst>
          </p:cNvPr>
          <p:cNvSpPr/>
          <p:nvPr/>
        </p:nvSpPr>
        <p:spPr>
          <a:xfrm>
            <a:off x="9810376" y="2658365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587D17D-F01A-4966-A29B-2CA5C079A117}"/>
              </a:ext>
            </a:extLst>
          </p:cNvPr>
          <p:cNvSpPr/>
          <p:nvPr/>
        </p:nvSpPr>
        <p:spPr>
          <a:xfrm>
            <a:off x="7791613" y="1558004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67EAD2A-AB2C-484E-B54B-84BBBC1093F5}"/>
              </a:ext>
            </a:extLst>
          </p:cNvPr>
          <p:cNvSpPr/>
          <p:nvPr/>
        </p:nvSpPr>
        <p:spPr>
          <a:xfrm>
            <a:off x="5881397" y="575701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157FAF-91B5-4AE2-BDCB-D387F1C0D514}"/>
              </a:ext>
            </a:extLst>
          </p:cNvPr>
          <p:cNvSpPr/>
          <p:nvPr/>
        </p:nvSpPr>
        <p:spPr>
          <a:xfrm>
            <a:off x="3881676" y="1697283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C81999A-9A96-4B0C-8B96-049F68B1F92A}"/>
              </a:ext>
            </a:extLst>
          </p:cNvPr>
          <p:cNvSpPr/>
          <p:nvPr/>
        </p:nvSpPr>
        <p:spPr>
          <a:xfrm>
            <a:off x="2093361" y="2521333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4BFF1-E160-0E25-6C27-EB2DE9302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" y="3015617"/>
            <a:ext cx="954804" cy="95480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39086CA-C71E-40BF-10F5-4F0C08877564}"/>
              </a:ext>
            </a:extLst>
          </p:cNvPr>
          <p:cNvSpPr txBox="1"/>
          <p:nvPr/>
        </p:nvSpPr>
        <p:spPr>
          <a:xfrm>
            <a:off x="609224" y="3167995"/>
            <a:ext cx="398184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B</a:t>
            </a:r>
            <a:endParaRPr lang="en-US" sz="2676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CC4B3-74E0-E2FC-F650-1E208904D9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25" y="2809390"/>
            <a:ext cx="954804" cy="9548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7D59699-4C7C-2829-3038-0E5F88C417D1}"/>
              </a:ext>
            </a:extLst>
          </p:cNvPr>
          <p:cNvSpPr txBox="1"/>
          <p:nvPr/>
        </p:nvSpPr>
        <p:spPr>
          <a:xfrm>
            <a:off x="3659605" y="2922026"/>
            <a:ext cx="309179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A</a:t>
            </a:r>
            <a:endParaRPr lang="en-US" sz="2676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57768-CE36-1A43-052E-FCDEA0C353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82" y="2281835"/>
            <a:ext cx="954804" cy="954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C196D-821F-3383-D765-515DCC27B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475950"/>
            <a:ext cx="954804" cy="954804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CDD1DEAD-5490-EDA9-7DE5-7A0FAD4CDACC}"/>
              </a:ext>
            </a:extLst>
          </p:cNvPr>
          <p:cNvSpPr txBox="1"/>
          <p:nvPr/>
        </p:nvSpPr>
        <p:spPr>
          <a:xfrm>
            <a:off x="1959356" y="656047"/>
            <a:ext cx="244491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C</a:t>
            </a:r>
            <a:endParaRPr lang="en-US" sz="2676" b="1" i="1" dirty="0"/>
          </a:p>
        </p:txBody>
      </p:sp>
      <p:pic>
        <p:nvPicPr>
          <p:cNvPr id="29" name="Picture 28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2F05425C-7EAE-A8FD-B9FB-2D19147E7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39" y="1472244"/>
            <a:ext cx="837739" cy="837739"/>
          </a:xfrm>
          <a:prstGeom prst="rect">
            <a:avLst/>
          </a:prstGeom>
        </p:spPr>
      </p:pic>
      <p:pic>
        <p:nvPicPr>
          <p:cNvPr id="33" name="Picture 32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59EB75E4-1B9B-3AF1-B523-F093185F2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67" y="1314241"/>
            <a:ext cx="837739" cy="837739"/>
          </a:xfrm>
          <a:prstGeom prst="rect">
            <a:avLst/>
          </a:prstGeom>
        </p:spPr>
      </p:pic>
      <p:pic>
        <p:nvPicPr>
          <p:cNvPr id="32" name="Picture 31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ADB9B5E4-DBF4-4C75-C3E9-A44A7FB04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21" y="329621"/>
            <a:ext cx="837739" cy="83773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03EF166-C212-AC55-0C01-F0252FC06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26" y="2411957"/>
            <a:ext cx="954804" cy="95480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C5FCE84-588C-9F3C-4063-A881391A4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025" y="2873610"/>
            <a:ext cx="954804" cy="954804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4C46763-22FE-B2A6-5C59-B2B9F55707A9}"/>
              </a:ext>
            </a:extLst>
          </p:cNvPr>
          <p:cNvSpPr txBox="1"/>
          <p:nvPr/>
        </p:nvSpPr>
        <p:spPr>
          <a:xfrm>
            <a:off x="11373187" y="3016011"/>
            <a:ext cx="309179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A</a:t>
            </a:r>
            <a:endParaRPr lang="en-US" sz="2676" b="1" i="1" dirty="0"/>
          </a:p>
        </p:txBody>
      </p:sp>
    </p:spTree>
    <p:extLst>
      <p:ext uri="{BB962C8B-B14F-4D97-AF65-F5344CB8AC3E}">
        <p14:creationId xmlns:p14="http://schemas.microsoft.com/office/powerpoint/2010/main" val="10476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598E-6 -4.38438E-6 L 0.13504 -0.0825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9" y="-412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282E-6 2.58258E-6 L 0.00322 -0.245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-122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0687E-6 -3.81381E-6 L 3.00687E-6 0.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684E-6 1.77177E-6 L 0.09101 0.2110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8" y="1054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9 -0.00601 L -0.13499 -0.07508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45" y="-345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5464E-8 -3.93393E-6 L -0.16892 -0.1619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46" y="-80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818E-6 -9.60961E-7 L -0.13741 -0.1166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3" y="-58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0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0653E-7 4.74474E-6 L -0.15356 0.15202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8" y="76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2646E-7 -1.23123E-6 L -0.16039 0.12369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9" y="625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8 0.01285 L 0.09428 0.08567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6" y="36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7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5" grpId="0"/>
      <p:bldP spid="36" grpId="0"/>
      <p:bldP spid="37" grpId="0"/>
      <p:bldP spid="38" grpId="0"/>
      <p:bldP spid="39" grpId="0"/>
      <p:bldP spid="41" grpId="0"/>
      <p:bldP spid="85" grpId="0"/>
      <p:bldP spid="86" grpId="0"/>
      <p:bldP spid="92" grpId="0"/>
      <p:bldP spid="93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9" grpId="0" animBg="1"/>
      <p:bldP spid="99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77" grpId="0"/>
      <p:bldP spid="75" grpId="0"/>
      <p:bldP spid="78" grpId="0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D3EA2-3C91-AF8F-3E6C-F78AE5859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sz="8000"/>
              <a:t>OSI and TCP/IP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3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66E9BA-FC71-4098-FC6A-09D14EBA0334}"/>
              </a:ext>
            </a:extLst>
          </p:cNvPr>
          <p:cNvGrpSpPr/>
          <p:nvPr/>
        </p:nvGrpSpPr>
        <p:grpSpPr>
          <a:xfrm>
            <a:off x="1335061" y="4117330"/>
            <a:ext cx="3258780" cy="993598"/>
            <a:chOff x="1335061" y="4117330"/>
            <a:chExt cx="3258780" cy="993598"/>
          </a:xfrm>
        </p:grpSpPr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900D24B8-5DF5-4920-A66E-A3E0CDF7F4E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92777" y="4206664"/>
              <a:ext cx="3201064" cy="904264"/>
            </a:xfrm>
            <a:prstGeom prst="bentConnector3">
              <a:avLst>
                <a:gd name="adj1" fmla="val 98502"/>
              </a:avLst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BBDB2C6-1BF9-41CF-95CC-2108E9D8F815}"/>
                </a:ext>
              </a:extLst>
            </p:cNvPr>
            <p:cNvSpPr/>
            <p:nvPr/>
          </p:nvSpPr>
          <p:spPr>
            <a:xfrm>
              <a:off x="1335061" y="4117330"/>
              <a:ext cx="203004" cy="20300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1172614-7BC9-4F68-8564-3CE289012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64" y="4552184"/>
            <a:ext cx="1158446" cy="1158446"/>
          </a:xfrm>
          <a:prstGeom prst="rect">
            <a:avLst/>
          </a:prstGeom>
        </p:spPr>
      </p:pic>
      <p:grpSp>
        <p:nvGrpSpPr>
          <p:cNvPr id="217" name="Group 216">
            <a:extLst>
              <a:ext uri="{FF2B5EF4-FFF2-40B4-BE49-F238E27FC236}">
                <a16:creationId xmlns:a16="http://schemas.microsoft.com/office/drawing/2014/main" id="{BAE51D09-762E-ECF1-0161-F6697B711661}"/>
              </a:ext>
            </a:extLst>
          </p:cNvPr>
          <p:cNvGrpSpPr/>
          <p:nvPr/>
        </p:nvGrpSpPr>
        <p:grpSpPr>
          <a:xfrm>
            <a:off x="5178398" y="3914326"/>
            <a:ext cx="3816794" cy="1217081"/>
            <a:chOff x="5178398" y="3914326"/>
            <a:chExt cx="3816794" cy="1217081"/>
          </a:xfrm>
        </p:grpSpPr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8059C695-FB4F-4A4A-892B-CD408B920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8398" y="4115697"/>
              <a:ext cx="3715292" cy="1015710"/>
            </a:xfrm>
            <a:prstGeom prst="bentConnector3">
              <a:avLst>
                <a:gd name="adj1" fmla="val 99993"/>
              </a:avLst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31E7F7F-50EC-417A-818B-318C1DBF8D6C}"/>
                </a:ext>
              </a:extLst>
            </p:cNvPr>
            <p:cNvSpPr/>
            <p:nvPr/>
          </p:nvSpPr>
          <p:spPr>
            <a:xfrm>
              <a:off x="8792188" y="3914326"/>
              <a:ext cx="203004" cy="20300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0"/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4BA2DF0-C9EC-2BED-BE13-08D1D62347C1}"/>
              </a:ext>
            </a:extLst>
          </p:cNvPr>
          <p:cNvGrpSpPr/>
          <p:nvPr/>
        </p:nvGrpSpPr>
        <p:grpSpPr>
          <a:xfrm>
            <a:off x="4244976" y="4115697"/>
            <a:ext cx="2822755" cy="917750"/>
            <a:chOff x="4244976" y="4115697"/>
            <a:chExt cx="2822755" cy="917750"/>
          </a:xfrm>
        </p:grpSpPr>
        <p:cxnSp>
          <p:nvCxnSpPr>
            <p:cNvPr id="125" name="Connector: Elbow 124">
              <a:extLst>
                <a:ext uri="{FF2B5EF4-FFF2-40B4-BE49-F238E27FC236}">
                  <a16:creationId xmlns:a16="http://schemas.microsoft.com/office/drawing/2014/main" id="{85703E36-B6D2-4125-A80E-6D49EA61796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46376" y="4424547"/>
              <a:ext cx="588202" cy="348392"/>
            </a:xfrm>
            <a:prstGeom prst="bentConnector3">
              <a:avLst>
                <a:gd name="adj1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64A346-DCC6-4023-8CF3-1FB66D4AD61E}"/>
                </a:ext>
              </a:extLst>
            </p:cNvPr>
            <p:cNvSpPr/>
            <p:nvPr/>
          </p:nvSpPr>
          <p:spPr>
            <a:xfrm>
              <a:off x="4665657" y="4830443"/>
              <a:ext cx="203004" cy="20300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64B689-7019-4F8A-92B8-824FBBB93A3B}"/>
                </a:ext>
              </a:extLst>
            </p:cNvPr>
            <p:cNvSpPr txBox="1"/>
            <p:nvPr/>
          </p:nvSpPr>
          <p:spPr>
            <a:xfrm>
              <a:off x="4244976" y="4115697"/>
              <a:ext cx="28227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Check errors, forward frames out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A65A6F7-29B2-3594-F0A8-CA87A06DD3A6}"/>
              </a:ext>
            </a:extLst>
          </p:cNvPr>
          <p:cNvGrpSpPr/>
          <p:nvPr/>
        </p:nvGrpSpPr>
        <p:grpSpPr>
          <a:xfrm>
            <a:off x="448956" y="1549605"/>
            <a:ext cx="4491523" cy="287249"/>
            <a:chOff x="448956" y="1549605"/>
            <a:chExt cx="4491523" cy="28724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898D9DD-DDFF-52ED-29CD-BEEADF324F16}"/>
                </a:ext>
              </a:extLst>
            </p:cNvPr>
            <p:cNvSpPr txBox="1"/>
            <p:nvPr/>
          </p:nvSpPr>
          <p:spPr>
            <a:xfrm>
              <a:off x="649043" y="1559855"/>
              <a:ext cx="1975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7 Application Layer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811C8F4-7E56-BC59-586A-F12A68DC429E}"/>
                </a:ext>
              </a:extLst>
            </p:cNvPr>
            <p:cNvSpPr txBox="1"/>
            <p:nvPr/>
          </p:nvSpPr>
          <p:spPr>
            <a:xfrm>
              <a:off x="2548227" y="1549605"/>
              <a:ext cx="23922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Initiates the HTTP/HTTPS request.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720853B-1D06-9FCC-E9E7-DF0172561A44}"/>
                </a:ext>
              </a:extLst>
            </p:cNvPr>
            <p:cNvSpPr/>
            <p:nvPr/>
          </p:nvSpPr>
          <p:spPr>
            <a:xfrm>
              <a:off x="448956" y="1578899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F3475B35-5F75-5EE4-C203-B026FCE2C784}"/>
              </a:ext>
            </a:extLst>
          </p:cNvPr>
          <p:cNvGrpSpPr/>
          <p:nvPr/>
        </p:nvGrpSpPr>
        <p:grpSpPr>
          <a:xfrm>
            <a:off x="434068" y="1888934"/>
            <a:ext cx="6121258" cy="280211"/>
            <a:chOff x="434068" y="1888934"/>
            <a:chExt cx="6121258" cy="28021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58178C-39C6-70FB-BD57-E0ACF0E478BD}"/>
                </a:ext>
              </a:extLst>
            </p:cNvPr>
            <p:cNvSpPr txBox="1"/>
            <p:nvPr/>
          </p:nvSpPr>
          <p:spPr>
            <a:xfrm>
              <a:off x="649044" y="1892146"/>
              <a:ext cx="1975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6 Presentation layer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6467F9-B80E-25D9-A7F5-79438134E304}"/>
                </a:ext>
              </a:extLst>
            </p:cNvPr>
            <p:cNvSpPr txBox="1"/>
            <p:nvPr/>
          </p:nvSpPr>
          <p:spPr>
            <a:xfrm>
              <a:off x="2507856" y="1890674"/>
              <a:ext cx="40474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Encrypts data (TLS for HTTPS), formats the data for compatibility.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AEB3033-1E52-DE77-E873-D270CBF2A31C}"/>
                </a:ext>
              </a:extLst>
            </p:cNvPr>
            <p:cNvSpPr/>
            <p:nvPr/>
          </p:nvSpPr>
          <p:spPr>
            <a:xfrm>
              <a:off x="434068" y="1888934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B48E4A4A-6DAF-880B-B228-BDDF38E88FB3}"/>
              </a:ext>
            </a:extLst>
          </p:cNvPr>
          <p:cNvGrpSpPr/>
          <p:nvPr/>
        </p:nvGrpSpPr>
        <p:grpSpPr>
          <a:xfrm>
            <a:off x="428340" y="2168738"/>
            <a:ext cx="5197844" cy="300714"/>
            <a:chOff x="428340" y="2168738"/>
            <a:chExt cx="5197844" cy="30071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314A456-8C00-82AE-FE4C-BA68FE43CB53}"/>
                </a:ext>
              </a:extLst>
            </p:cNvPr>
            <p:cNvSpPr txBox="1"/>
            <p:nvPr/>
          </p:nvSpPr>
          <p:spPr>
            <a:xfrm>
              <a:off x="659190" y="2168738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5 Session layer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1F7002-3B6D-8DCC-CEA8-3EE435B8505D}"/>
                </a:ext>
              </a:extLst>
            </p:cNvPr>
            <p:cNvSpPr txBox="1"/>
            <p:nvPr/>
          </p:nvSpPr>
          <p:spPr>
            <a:xfrm>
              <a:off x="2238471" y="2207842"/>
              <a:ext cx="338771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Establishes the session for reliable communication.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549FFC9-1B94-2AA4-E70F-09CB1633D65E}"/>
                </a:ext>
              </a:extLst>
            </p:cNvPr>
            <p:cNvSpPr/>
            <p:nvPr/>
          </p:nvSpPr>
          <p:spPr>
            <a:xfrm>
              <a:off x="428340" y="220344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5E474DB-7901-820C-823B-3853E254AECF}"/>
              </a:ext>
            </a:extLst>
          </p:cNvPr>
          <p:cNvGrpSpPr/>
          <p:nvPr/>
        </p:nvGrpSpPr>
        <p:grpSpPr>
          <a:xfrm>
            <a:off x="428339" y="2468714"/>
            <a:ext cx="5141470" cy="291530"/>
            <a:chOff x="428339" y="2468714"/>
            <a:chExt cx="5141470" cy="29153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4A6979-D4BA-F102-8B7C-321C63D57EED}"/>
                </a:ext>
              </a:extLst>
            </p:cNvPr>
            <p:cNvSpPr txBox="1"/>
            <p:nvPr/>
          </p:nvSpPr>
          <p:spPr>
            <a:xfrm>
              <a:off x="649043" y="2468714"/>
              <a:ext cx="1907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4 Transport layer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3F9FEAB-7627-FBB8-256B-9107E9824367}"/>
                </a:ext>
              </a:extLst>
            </p:cNvPr>
            <p:cNvSpPr txBox="1"/>
            <p:nvPr/>
          </p:nvSpPr>
          <p:spPr>
            <a:xfrm>
              <a:off x="2282528" y="2469454"/>
              <a:ext cx="328728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Segments the data and assigns TCP/UDP ports.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F9B7289-C4A2-F3BB-A145-4549E7B5E293}"/>
                </a:ext>
              </a:extLst>
            </p:cNvPr>
            <p:cNvSpPr/>
            <p:nvPr/>
          </p:nvSpPr>
          <p:spPr>
            <a:xfrm>
              <a:off x="428339" y="2507583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7D082FC-ADB9-79EF-9341-FF6A4A852C08}"/>
              </a:ext>
            </a:extLst>
          </p:cNvPr>
          <p:cNvGrpSpPr/>
          <p:nvPr/>
        </p:nvGrpSpPr>
        <p:grpSpPr>
          <a:xfrm>
            <a:off x="428338" y="2791315"/>
            <a:ext cx="6126987" cy="293454"/>
            <a:chOff x="428338" y="2791315"/>
            <a:chExt cx="6126987" cy="29345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8A17B2E-1D79-C622-D01C-C2AFAF3D9F7A}"/>
                </a:ext>
              </a:extLst>
            </p:cNvPr>
            <p:cNvSpPr txBox="1"/>
            <p:nvPr/>
          </p:nvSpPr>
          <p:spPr>
            <a:xfrm>
              <a:off x="659190" y="2791315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3 Network layer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17ED4C1-2B88-B806-7F8F-34880DEC09E1}"/>
                </a:ext>
              </a:extLst>
            </p:cNvPr>
            <p:cNvSpPr txBox="1"/>
            <p:nvPr/>
          </p:nvSpPr>
          <p:spPr>
            <a:xfrm>
              <a:off x="2335790" y="2807770"/>
              <a:ext cx="421953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Assigns source and destination IP addresses, routes packets.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E9C13D2-B432-396C-11FD-4D4A6B5D5552}"/>
                </a:ext>
              </a:extLst>
            </p:cNvPr>
            <p:cNvSpPr/>
            <p:nvPr/>
          </p:nvSpPr>
          <p:spPr>
            <a:xfrm>
              <a:off x="428338" y="2811725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98B86066-D4CA-2811-BD4D-99E8A59FC24C}"/>
              </a:ext>
            </a:extLst>
          </p:cNvPr>
          <p:cNvGrpSpPr/>
          <p:nvPr/>
        </p:nvGrpSpPr>
        <p:grpSpPr>
          <a:xfrm>
            <a:off x="428337" y="3111410"/>
            <a:ext cx="4634730" cy="306640"/>
            <a:chOff x="428337" y="3111410"/>
            <a:chExt cx="4634730" cy="30664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E3DD17-3E44-FC00-2D5D-D1DF5AC697B7}"/>
                </a:ext>
              </a:extLst>
            </p:cNvPr>
            <p:cNvSpPr txBox="1"/>
            <p:nvPr/>
          </p:nvSpPr>
          <p:spPr>
            <a:xfrm>
              <a:off x="648495" y="3111410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2 Data Link layer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3BE39C4-B22F-A632-89D6-CF3DEB4F4E50}"/>
                </a:ext>
              </a:extLst>
            </p:cNvPr>
            <p:cNvSpPr txBox="1"/>
            <p:nvPr/>
          </p:nvSpPr>
          <p:spPr>
            <a:xfrm>
              <a:off x="2335790" y="3141051"/>
              <a:ext cx="27272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Adds MAC addresses, creates frames.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39E64FD-B264-1361-5308-F581DF26B984}"/>
                </a:ext>
              </a:extLst>
            </p:cNvPr>
            <p:cNvSpPr/>
            <p:nvPr/>
          </p:nvSpPr>
          <p:spPr>
            <a:xfrm>
              <a:off x="428337" y="3115867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5B528B87-7269-7DBC-BF85-915DD364C560}"/>
              </a:ext>
            </a:extLst>
          </p:cNvPr>
          <p:cNvGrpSpPr/>
          <p:nvPr/>
        </p:nvGrpSpPr>
        <p:grpSpPr>
          <a:xfrm>
            <a:off x="428336" y="3407839"/>
            <a:ext cx="6192596" cy="281208"/>
            <a:chOff x="428336" y="3407839"/>
            <a:chExt cx="6192596" cy="28120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4EA9A45-B887-4521-2040-A8CF408435A8}"/>
                </a:ext>
              </a:extLst>
            </p:cNvPr>
            <p:cNvSpPr txBox="1"/>
            <p:nvPr/>
          </p:nvSpPr>
          <p:spPr>
            <a:xfrm>
              <a:off x="646407" y="3407839"/>
              <a:ext cx="1826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1 Physical layer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0822110-B5EE-0DE2-7426-255F2C490D79}"/>
                </a:ext>
              </a:extLst>
            </p:cNvPr>
            <p:cNvSpPr txBox="1"/>
            <p:nvPr/>
          </p:nvSpPr>
          <p:spPr>
            <a:xfrm>
              <a:off x="2233353" y="3412048"/>
              <a:ext cx="4387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Converts frames into bits for transmission over physical media.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23BF794-B952-78FB-A1BC-56CD0DCA0832}"/>
                </a:ext>
              </a:extLst>
            </p:cNvPr>
            <p:cNvSpPr/>
            <p:nvPr/>
          </p:nvSpPr>
          <p:spPr>
            <a:xfrm>
              <a:off x="428336" y="3420009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FD275349-52AD-3A72-F3D3-261766094771}"/>
              </a:ext>
            </a:extLst>
          </p:cNvPr>
          <p:cNvGrpSpPr/>
          <p:nvPr/>
        </p:nvGrpSpPr>
        <p:grpSpPr>
          <a:xfrm>
            <a:off x="6786399" y="3363265"/>
            <a:ext cx="4555231" cy="289550"/>
            <a:chOff x="6786399" y="3363265"/>
            <a:chExt cx="4555231" cy="289550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B51418-A8F8-8511-D95F-7C75CCA00BF8}"/>
                </a:ext>
              </a:extLst>
            </p:cNvPr>
            <p:cNvSpPr txBox="1"/>
            <p:nvPr/>
          </p:nvSpPr>
          <p:spPr>
            <a:xfrm>
              <a:off x="6998664" y="3375816"/>
              <a:ext cx="1826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1 Physical layer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4BB48AB-89BE-49EE-64A7-7ECDB2209DEC}"/>
                </a:ext>
              </a:extLst>
            </p:cNvPr>
            <p:cNvSpPr/>
            <p:nvPr/>
          </p:nvSpPr>
          <p:spPr>
            <a:xfrm>
              <a:off x="6786399" y="337281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8147A02-CF95-C785-C285-C77394BE563F}"/>
                </a:ext>
              </a:extLst>
            </p:cNvPr>
            <p:cNvSpPr txBox="1"/>
            <p:nvPr/>
          </p:nvSpPr>
          <p:spPr>
            <a:xfrm>
              <a:off x="8611350" y="3363265"/>
              <a:ext cx="27302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Receives bits and reconstructs data.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B05F78F-0D98-391A-6C14-8ABC6C130FE2}"/>
              </a:ext>
            </a:extLst>
          </p:cNvPr>
          <p:cNvGrpSpPr/>
          <p:nvPr/>
        </p:nvGrpSpPr>
        <p:grpSpPr>
          <a:xfrm>
            <a:off x="6786399" y="3067746"/>
            <a:ext cx="4450503" cy="282625"/>
            <a:chOff x="6786399" y="3067746"/>
            <a:chExt cx="4450503" cy="28262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1313ED6-EE24-7972-557F-38B28126DCD1}"/>
                </a:ext>
              </a:extLst>
            </p:cNvPr>
            <p:cNvSpPr txBox="1"/>
            <p:nvPr/>
          </p:nvSpPr>
          <p:spPr>
            <a:xfrm>
              <a:off x="6994123" y="3070559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2 Data Link layer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F7016E1-D9C2-EFA5-7C67-6ECE51573AF3}"/>
                </a:ext>
              </a:extLst>
            </p:cNvPr>
            <p:cNvSpPr/>
            <p:nvPr/>
          </p:nvSpPr>
          <p:spPr>
            <a:xfrm>
              <a:off x="6786399" y="3067746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22ECC66-4A29-3113-2A96-8A12DC068CBA}"/>
                </a:ext>
              </a:extLst>
            </p:cNvPr>
            <p:cNvSpPr txBox="1"/>
            <p:nvPr/>
          </p:nvSpPr>
          <p:spPr>
            <a:xfrm>
              <a:off x="8602435" y="3073372"/>
              <a:ext cx="263446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Verifies frames, removes the header.</a:t>
              </a: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52DEE49C-A379-ED67-9F4E-39F18C5054D1}"/>
              </a:ext>
            </a:extLst>
          </p:cNvPr>
          <p:cNvGrpSpPr/>
          <p:nvPr/>
        </p:nvGrpSpPr>
        <p:grpSpPr>
          <a:xfrm>
            <a:off x="6786399" y="2756345"/>
            <a:ext cx="5430567" cy="276999"/>
            <a:chOff x="6786399" y="2756345"/>
            <a:chExt cx="5430567" cy="276999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16953BB-8A95-F4A8-6DD2-9D363CDB567B}"/>
                </a:ext>
              </a:extLst>
            </p:cNvPr>
            <p:cNvSpPr txBox="1"/>
            <p:nvPr/>
          </p:nvSpPr>
          <p:spPr>
            <a:xfrm>
              <a:off x="6996386" y="2756345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3 Network layer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3FD3131-A7C6-C6CA-776A-9B6105485F03}"/>
                </a:ext>
              </a:extLst>
            </p:cNvPr>
            <p:cNvSpPr/>
            <p:nvPr/>
          </p:nvSpPr>
          <p:spPr>
            <a:xfrm>
              <a:off x="6786399" y="276268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1A6C69D-8CB8-7F7E-F738-1D001752EEE7}"/>
                </a:ext>
              </a:extLst>
            </p:cNvPr>
            <p:cNvSpPr txBox="1"/>
            <p:nvPr/>
          </p:nvSpPr>
          <p:spPr>
            <a:xfrm>
              <a:off x="8611350" y="2756345"/>
              <a:ext cx="36056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Reassembles packets and checks IP headers.</a:t>
              </a: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922665D8-495A-A035-5090-B0F2329F8D44}"/>
              </a:ext>
            </a:extLst>
          </p:cNvPr>
          <p:cNvGrpSpPr/>
          <p:nvPr/>
        </p:nvGrpSpPr>
        <p:grpSpPr>
          <a:xfrm>
            <a:off x="6786399" y="2433744"/>
            <a:ext cx="5675006" cy="276999"/>
            <a:chOff x="6786399" y="2433744"/>
            <a:chExt cx="5675006" cy="27699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B61C3D8-2516-61AA-821C-1D8E9DD785DE}"/>
                </a:ext>
              </a:extLst>
            </p:cNvPr>
            <p:cNvSpPr txBox="1"/>
            <p:nvPr/>
          </p:nvSpPr>
          <p:spPr>
            <a:xfrm>
              <a:off x="6986239" y="2433744"/>
              <a:ext cx="1907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4 Transport layer</a:t>
              </a: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B75D25B-5352-BFB2-FE6D-C0AEF9944E60}"/>
                </a:ext>
              </a:extLst>
            </p:cNvPr>
            <p:cNvSpPr/>
            <p:nvPr/>
          </p:nvSpPr>
          <p:spPr>
            <a:xfrm>
              <a:off x="6786399" y="2457616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36E0E5-5FE5-80EF-70C8-A31E563DCF71}"/>
                </a:ext>
              </a:extLst>
            </p:cNvPr>
            <p:cNvSpPr txBox="1"/>
            <p:nvPr/>
          </p:nvSpPr>
          <p:spPr>
            <a:xfrm>
              <a:off x="8592441" y="2433744"/>
              <a:ext cx="386896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Reconstructs data segments, manages flow control.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82F2195-590F-6532-245C-D522CF123793}"/>
              </a:ext>
            </a:extLst>
          </p:cNvPr>
          <p:cNvGrpSpPr/>
          <p:nvPr/>
        </p:nvGrpSpPr>
        <p:grpSpPr>
          <a:xfrm>
            <a:off x="6786399" y="2133768"/>
            <a:ext cx="5081992" cy="296013"/>
            <a:chOff x="6786399" y="2133768"/>
            <a:chExt cx="5081992" cy="296013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8C5018-66EC-AA10-A8D9-9FBC877D8912}"/>
                </a:ext>
              </a:extLst>
            </p:cNvPr>
            <p:cNvSpPr txBox="1"/>
            <p:nvPr/>
          </p:nvSpPr>
          <p:spPr>
            <a:xfrm>
              <a:off x="6996386" y="2133768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5 Session layer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B60CCA1-54B4-2C82-0594-6BB27EC60F97}"/>
                </a:ext>
              </a:extLst>
            </p:cNvPr>
            <p:cNvSpPr/>
            <p:nvPr/>
          </p:nvSpPr>
          <p:spPr>
            <a:xfrm>
              <a:off x="6786399" y="215255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3A6A9F4-B78C-5BE5-82D4-930622BB8062}"/>
                </a:ext>
              </a:extLst>
            </p:cNvPr>
            <p:cNvSpPr txBox="1"/>
            <p:nvPr/>
          </p:nvSpPr>
          <p:spPr>
            <a:xfrm>
              <a:off x="8592441" y="2152782"/>
              <a:ext cx="32759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Agrees on session timing and synchronization.</a:t>
              </a: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1162CA0-545B-B069-CCCC-16E6D9A98C26}"/>
              </a:ext>
            </a:extLst>
          </p:cNvPr>
          <p:cNvGrpSpPr/>
          <p:nvPr/>
        </p:nvGrpSpPr>
        <p:grpSpPr>
          <a:xfrm>
            <a:off x="6786399" y="1824861"/>
            <a:ext cx="4265407" cy="308353"/>
            <a:chOff x="6786399" y="1824861"/>
            <a:chExt cx="4265407" cy="308353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C66A798-8305-909C-2791-93051CF252D4}"/>
                </a:ext>
              </a:extLst>
            </p:cNvPr>
            <p:cNvSpPr txBox="1"/>
            <p:nvPr/>
          </p:nvSpPr>
          <p:spPr>
            <a:xfrm>
              <a:off x="6986240" y="1824861"/>
              <a:ext cx="1975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6 Presentation layer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39FFEC4-A0C8-B82E-5837-DFC2B7ED6184}"/>
                </a:ext>
              </a:extLst>
            </p:cNvPr>
            <p:cNvSpPr/>
            <p:nvPr/>
          </p:nvSpPr>
          <p:spPr>
            <a:xfrm>
              <a:off x="6786399" y="1847486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A084F5B-4F72-38CC-FC6B-8EA1BD93884D}"/>
                </a:ext>
              </a:extLst>
            </p:cNvPr>
            <p:cNvSpPr txBox="1"/>
            <p:nvPr/>
          </p:nvSpPr>
          <p:spPr>
            <a:xfrm>
              <a:off x="8807366" y="1856215"/>
              <a:ext cx="224444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Decrypts and converts data.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0D0154F0-8082-62A2-86E1-D74538650262}"/>
              </a:ext>
            </a:extLst>
          </p:cNvPr>
          <p:cNvGrpSpPr/>
          <p:nvPr/>
        </p:nvGrpSpPr>
        <p:grpSpPr>
          <a:xfrm>
            <a:off x="6786399" y="1513154"/>
            <a:ext cx="5081992" cy="288730"/>
            <a:chOff x="6786399" y="1513154"/>
            <a:chExt cx="5081992" cy="28873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45180AD-AC41-2E94-CB45-7397B2465870}"/>
                </a:ext>
              </a:extLst>
            </p:cNvPr>
            <p:cNvSpPr/>
            <p:nvPr/>
          </p:nvSpPr>
          <p:spPr>
            <a:xfrm>
              <a:off x="6786399" y="154242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517FFE-4FF4-1358-C031-7F48DEE44835}"/>
                </a:ext>
              </a:extLst>
            </p:cNvPr>
            <p:cNvSpPr txBox="1"/>
            <p:nvPr/>
          </p:nvSpPr>
          <p:spPr>
            <a:xfrm>
              <a:off x="6986239" y="1524885"/>
              <a:ext cx="1975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7 Application Layer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5DF1560-4F29-1314-4E4E-79C7BEDCE727}"/>
                </a:ext>
              </a:extLst>
            </p:cNvPr>
            <p:cNvSpPr txBox="1"/>
            <p:nvPr/>
          </p:nvSpPr>
          <p:spPr>
            <a:xfrm>
              <a:off x="8825075" y="1513154"/>
              <a:ext cx="30433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Delivers data to the end-user application.</a:t>
              </a:r>
            </a:p>
          </p:txBody>
        </p:sp>
      </p:grpSp>
      <p:pic>
        <p:nvPicPr>
          <p:cNvPr id="139" name="Graphic 138" descr="Server with solid fill">
            <a:extLst>
              <a:ext uri="{FF2B5EF4-FFF2-40B4-BE49-F238E27FC236}">
                <a16:creationId xmlns:a16="http://schemas.microsoft.com/office/drawing/2014/main" id="{D35C717A-A865-B428-53C6-682D15228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2857" y="37848"/>
            <a:ext cx="1375041" cy="1375041"/>
          </a:xfrm>
          <a:prstGeom prst="rect">
            <a:avLst/>
          </a:prstGeom>
        </p:spPr>
      </p:pic>
      <p:pic>
        <p:nvPicPr>
          <p:cNvPr id="143" name="Graphic 142" descr="Internet outline">
            <a:extLst>
              <a:ext uri="{FF2B5EF4-FFF2-40B4-BE49-F238E27FC236}">
                <a16:creationId xmlns:a16="http://schemas.microsoft.com/office/drawing/2014/main" id="{FCDA957E-EF73-FCDF-FCE6-9431669D9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28762" y="-48217"/>
            <a:ext cx="1508488" cy="1508488"/>
          </a:xfrm>
          <a:prstGeom prst="rect">
            <a:avLst/>
          </a:prstGeom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F61F821-AA76-D742-0CEB-C216B234F935}"/>
              </a:ext>
            </a:extLst>
          </p:cNvPr>
          <p:cNvGrpSpPr/>
          <p:nvPr/>
        </p:nvGrpSpPr>
        <p:grpSpPr>
          <a:xfrm>
            <a:off x="2862180" y="709624"/>
            <a:ext cx="4124059" cy="368083"/>
            <a:chOff x="2862180" y="709624"/>
            <a:chExt cx="4124059" cy="368083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8A0DCAB-EDB4-C830-A5E6-0D92E721641C}"/>
                </a:ext>
              </a:extLst>
            </p:cNvPr>
            <p:cNvSpPr txBox="1"/>
            <p:nvPr/>
          </p:nvSpPr>
          <p:spPr>
            <a:xfrm>
              <a:off x="5832764" y="800708"/>
              <a:ext cx="1153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Google.com</a:t>
              </a:r>
            </a:p>
          </p:txBody>
        </p:sp>
        <p:cxnSp>
          <p:nvCxnSpPr>
            <p:cNvPr id="149" name="Connector: Elbow 148">
              <a:extLst>
                <a:ext uri="{FF2B5EF4-FFF2-40B4-BE49-F238E27FC236}">
                  <a16:creationId xmlns:a16="http://schemas.microsoft.com/office/drawing/2014/main" id="{342A5F02-3C19-7814-C01C-1548CFCB3166}"/>
                </a:ext>
              </a:extLst>
            </p:cNvPr>
            <p:cNvCxnSpPr>
              <a:cxnSpLocks/>
            </p:cNvCxnSpPr>
            <p:nvPr/>
          </p:nvCxnSpPr>
          <p:spPr>
            <a:xfrm>
              <a:off x="2862180" y="709624"/>
              <a:ext cx="3032844" cy="233558"/>
            </a:xfrm>
            <a:prstGeom prst="bent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87F40675-3A5C-8FDA-784C-FCF3D2AB1C37}"/>
              </a:ext>
            </a:extLst>
          </p:cNvPr>
          <p:cNvGrpSpPr/>
          <p:nvPr/>
        </p:nvGrpSpPr>
        <p:grpSpPr>
          <a:xfrm>
            <a:off x="9220704" y="457200"/>
            <a:ext cx="2647687" cy="542248"/>
            <a:chOff x="9220704" y="457200"/>
            <a:chExt cx="2647687" cy="542248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825D10C-5790-9CFE-FEE6-9C1729E8EEEB}"/>
                </a:ext>
              </a:extLst>
            </p:cNvPr>
            <p:cNvSpPr txBox="1"/>
            <p:nvPr/>
          </p:nvSpPr>
          <p:spPr>
            <a:xfrm>
              <a:off x="9341999" y="722449"/>
              <a:ext cx="2526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Finally google.com has ben arrived</a:t>
              </a:r>
            </a:p>
          </p:txBody>
        </p:sp>
        <p:cxnSp>
          <p:nvCxnSpPr>
            <p:cNvPr id="181" name="Connector: Elbow 180">
              <a:extLst>
                <a:ext uri="{FF2B5EF4-FFF2-40B4-BE49-F238E27FC236}">
                  <a16:creationId xmlns:a16="http://schemas.microsoft.com/office/drawing/2014/main" id="{7D2BF886-1B9B-8E69-1D28-3BBBB3BA8696}"/>
                </a:ext>
              </a:extLst>
            </p:cNvPr>
            <p:cNvCxnSpPr>
              <a:cxnSpLocks/>
            </p:cNvCxnSpPr>
            <p:nvPr/>
          </p:nvCxnSpPr>
          <p:spPr>
            <a:xfrm>
              <a:off x="9220704" y="457200"/>
              <a:ext cx="1342534" cy="246219"/>
            </a:xfrm>
            <a:prstGeom prst="bentConnector2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E61B882C-8716-7B56-BA71-3FA9765132F8}"/>
              </a:ext>
            </a:extLst>
          </p:cNvPr>
          <p:cNvSpPr txBox="1"/>
          <p:nvPr/>
        </p:nvSpPr>
        <p:spPr>
          <a:xfrm>
            <a:off x="2868819" y="208204"/>
            <a:ext cx="146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Sender Side</a:t>
            </a:r>
            <a:endParaRPr lang="en-US" sz="731" b="1" dirty="0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70655C8-8899-BE7F-E6C8-3BFBF91DACDD}"/>
              </a:ext>
            </a:extLst>
          </p:cNvPr>
          <p:cNvSpPr txBox="1"/>
          <p:nvPr/>
        </p:nvSpPr>
        <p:spPr>
          <a:xfrm>
            <a:off x="9175071" y="112199"/>
            <a:ext cx="18005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Receiver Side</a:t>
            </a:r>
            <a:r>
              <a:rPr lang="en-US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730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F93C84-CFFA-5ADB-9D2C-F5C1B3B34775}"/>
              </a:ext>
            </a:extLst>
          </p:cNvPr>
          <p:cNvGrpSpPr/>
          <p:nvPr/>
        </p:nvGrpSpPr>
        <p:grpSpPr>
          <a:xfrm>
            <a:off x="-7052187" y="3564477"/>
            <a:ext cx="5201265" cy="1976601"/>
            <a:chOff x="-7052187" y="3564477"/>
            <a:chExt cx="5201265" cy="197660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AC3606B-DB0F-D6E9-82D0-350CD4FB14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7052187" y="3564477"/>
              <a:ext cx="520126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6457AC-D8C8-6996-9956-CC6703DDCDA5}"/>
                </a:ext>
              </a:extLst>
            </p:cNvPr>
            <p:cNvSpPr txBox="1"/>
            <p:nvPr/>
          </p:nvSpPr>
          <p:spPr>
            <a:xfrm>
              <a:off x="-5293838" y="3566629"/>
              <a:ext cx="21494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</a:rPr>
                <a:t>SYN ACK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041F6B-71D2-74DA-AEAB-AEA78C3DBA26}"/>
                </a:ext>
              </a:extLst>
            </p:cNvPr>
            <p:cNvSpPr txBox="1"/>
            <p:nvPr/>
          </p:nvSpPr>
          <p:spPr>
            <a:xfrm>
              <a:off x="-5504859" y="4217639"/>
              <a:ext cx="319799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RESPONSE: PC-A, it’s PC-B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Address 10.10.10.2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port 21 Transport  TCP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Yes, let’s proceed.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2CE04D-4CBD-2DF1-E0DD-3D076633E5C9}"/>
              </a:ext>
            </a:extLst>
          </p:cNvPr>
          <p:cNvGrpSpPr/>
          <p:nvPr/>
        </p:nvGrpSpPr>
        <p:grpSpPr>
          <a:xfrm>
            <a:off x="-7356987" y="1500237"/>
            <a:ext cx="5335843" cy="1957418"/>
            <a:chOff x="-7356987" y="1500237"/>
            <a:chExt cx="5335843" cy="195741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D17990-2282-D3F5-81AD-4B495B128AA0}"/>
                </a:ext>
              </a:extLst>
            </p:cNvPr>
            <p:cNvCxnSpPr>
              <a:cxnSpLocks/>
            </p:cNvCxnSpPr>
            <p:nvPr/>
          </p:nvCxnSpPr>
          <p:spPr>
            <a:xfrm>
              <a:off x="-7356987" y="3382188"/>
              <a:ext cx="533584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72124-BEBF-FB94-650C-68E92BD7F4DD}"/>
                </a:ext>
              </a:extLst>
            </p:cNvPr>
            <p:cNvSpPr txBox="1"/>
            <p:nvPr/>
          </p:nvSpPr>
          <p:spPr>
            <a:xfrm>
              <a:off x="-5556473" y="2749769"/>
              <a:ext cx="1104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</a:rPr>
                <a:t>SYN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41DE3C-83FC-D39F-5B78-7BCF417A29C8}"/>
                </a:ext>
              </a:extLst>
            </p:cNvPr>
            <p:cNvSpPr txBox="1"/>
            <p:nvPr/>
          </p:nvSpPr>
          <p:spPr>
            <a:xfrm>
              <a:off x="-5758708" y="1500237"/>
              <a:ext cx="261430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REQUEST: PC-A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Address 10.10.10.1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port 21 Transport  TCP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will you Accept me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532723-1019-067A-32F7-5C9F24A971EE}"/>
              </a:ext>
            </a:extLst>
          </p:cNvPr>
          <p:cNvGrpSpPr/>
          <p:nvPr/>
        </p:nvGrpSpPr>
        <p:grpSpPr>
          <a:xfrm>
            <a:off x="-2021144" y="2755074"/>
            <a:ext cx="2021144" cy="2021144"/>
            <a:chOff x="7607094" y="2344828"/>
            <a:chExt cx="2021144" cy="2021144"/>
          </a:xfrm>
        </p:grpSpPr>
        <p:pic>
          <p:nvPicPr>
            <p:cNvPr id="11" name="Picture 10" descr="A computer and keyboard and mouse&#10;&#10;Description automatically generated">
              <a:extLst>
                <a:ext uri="{FF2B5EF4-FFF2-40B4-BE49-F238E27FC236}">
                  <a16:creationId xmlns:a16="http://schemas.microsoft.com/office/drawing/2014/main" id="{D48AC89D-F06E-B474-9751-A1713FAB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094" y="2344828"/>
              <a:ext cx="2021144" cy="20211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537238-4424-8820-9860-3E7B46D76754}"/>
                </a:ext>
              </a:extLst>
            </p:cNvPr>
            <p:cNvSpPr txBox="1"/>
            <p:nvPr/>
          </p:nvSpPr>
          <p:spPr>
            <a:xfrm rot="1758007">
              <a:off x="8661511" y="3028338"/>
              <a:ext cx="719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PC-B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50C54A-3887-AEE3-2DC1-E55A7BDBC592}"/>
              </a:ext>
            </a:extLst>
          </p:cNvPr>
          <p:cNvGrpSpPr/>
          <p:nvPr/>
        </p:nvGrpSpPr>
        <p:grpSpPr>
          <a:xfrm>
            <a:off x="-8853951" y="2823676"/>
            <a:ext cx="1801764" cy="1883940"/>
            <a:chOff x="1246235" y="2482032"/>
            <a:chExt cx="1801764" cy="1883940"/>
          </a:xfrm>
        </p:grpSpPr>
        <p:pic>
          <p:nvPicPr>
            <p:cNvPr id="14" name="Picture 13" descr="A computer and keyboard and mouse&#10;&#10;Description automatically generated">
              <a:extLst>
                <a:ext uri="{FF2B5EF4-FFF2-40B4-BE49-F238E27FC236}">
                  <a16:creationId xmlns:a16="http://schemas.microsoft.com/office/drawing/2014/main" id="{35E3D935-9A22-1020-12C2-9169B4AE8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235" y="2482032"/>
              <a:ext cx="1801764" cy="18839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B5CA99-BEC6-3930-D0D2-83FC386AF54B}"/>
                </a:ext>
              </a:extLst>
            </p:cNvPr>
            <p:cNvSpPr txBox="1"/>
            <p:nvPr/>
          </p:nvSpPr>
          <p:spPr>
            <a:xfrm rot="20182017">
              <a:off x="1453144" y="3028335"/>
              <a:ext cx="719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PC-A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E9891C-A0AF-55A0-2337-39D9F8966599}"/>
              </a:ext>
            </a:extLst>
          </p:cNvPr>
          <p:cNvGrpSpPr/>
          <p:nvPr/>
        </p:nvGrpSpPr>
        <p:grpSpPr>
          <a:xfrm>
            <a:off x="-7953069" y="4707616"/>
            <a:ext cx="5931925" cy="1771507"/>
            <a:chOff x="-7953069" y="4707616"/>
            <a:chExt cx="5931925" cy="177150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486BEFC-5465-7B4F-8C91-26B2678DBBDD}"/>
                </a:ext>
              </a:extLst>
            </p:cNvPr>
            <p:cNvCxnSpPr>
              <a:cxnSpLocks/>
            </p:cNvCxnSpPr>
            <p:nvPr/>
          </p:nvCxnSpPr>
          <p:spPr>
            <a:xfrm>
              <a:off x="-7356987" y="5714263"/>
              <a:ext cx="533584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899662-9208-1614-215E-4822DD7D5DAC}"/>
                </a:ext>
              </a:extLst>
            </p:cNvPr>
            <p:cNvSpPr txBox="1"/>
            <p:nvPr/>
          </p:nvSpPr>
          <p:spPr>
            <a:xfrm>
              <a:off x="-5758708" y="5771237"/>
              <a:ext cx="11249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</a:rPr>
                <a:t>ACK</a:t>
              </a:r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1ABA5112-08A5-FE73-9952-F5AB94C47162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rot="16200000" flipH="1">
              <a:off x="-8154541" y="4909088"/>
              <a:ext cx="1021886" cy="618942"/>
            </a:xfrm>
            <a:prstGeom prst="bentConnector3">
              <a:avLst>
                <a:gd name="adj1" fmla="val 50000"/>
              </a:avLst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56AC79-53DF-1BCD-EA2E-CC23AE2DCBF0}"/>
              </a:ext>
            </a:extLst>
          </p:cNvPr>
          <p:cNvSpPr txBox="1"/>
          <p:nvPr/>
        </p:nvSpPr>
        <p:spPr>
          <a:xfrm>
            <a:off x="0" y="120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inter-bold"/>
              </a:rPr>
              <a:t>TCP three-way handshake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2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6 0.01204 L 0.91588 0.0120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5 -0.00393 L 0.92187 -0.0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1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49 0.13102 L 0.92514 -0.0048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1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47 -0.14491 L 0.91406 0.0328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29 -0.04282 L 0.93398 0.018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14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8493F6-483F-4956-9176-D6D35575C3CF}"/>
              </a:ext>
            </a:extLst>
          </p:cNvPr>
          <p:cNvCxnSpPr>
            <a:cxnSpLocks/>
          </p:cNvCxnSpPr>
          <p:nvPr/>
        </p:nvCxnSpPr>
        <p:spPr>
          <a:xfrm>
            <a:off x="3224988" y="1425677"/>
            <a:ext cx="4965283" cy="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D26EABF-510E-20DE-E902-982C63433E9B}"/>
              </a:ext>
            </a:extLst>
          </p:cNvPr>
          <p:cNvSpPr txBox="1"/>
          <p:nvPr/>
        </p:nvSpPr>
        <p:spPr>
          <a:xfrm>
            <a:off x="4227878" y="841497"/>
            <a:ext cx="2959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Transport Layer</a:t>
            </a:r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E75B85-C2E3-0EA3-8FC9-BE84FE4BD079}"/>
              </a:ext>
            </a:extLst>
          </p:cNvPr>
          <p:cNvCxnSpPr>
            <a:cxnSpLocks/>
          </p:cNvCxnSpPr>
          <p:nvPr/>
        </p:nvCxnSpPr>
        <p:spPr>
          <a:xfrm>
            <a:off x="8140460" y="1364717"/>
            <a:ext cx="0" cy="1001494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5B3DCB-1D1C-E78F-BCD6-9047D3F34EF9}"/>
              </a:ext>
            </a:extLst>
          </p:cNvPr>
          <p:cNvCxnSpPr>
            <a:cxnSpLocks/>
          </p:cNvCxnSpPr>
          <p:nvPr/>
        </p:nvCxnSpPr>
        <p:spPr>
          <a:xfrm>
            <a:off x="3224988" y="1364717"/>
            <a:ext cx="0" cy="1001494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F79476-EC13-2641-09F5-A9709E5F1BB1}"/>
              </a:ext>
            </a:extLst>
          </p:cNvPr>
          <p:cNvSpPr txBox="1"/>
          <p:nvPr/>
        </p:nvSpPr>
        <p:spPr>
          <a:xfrm>
            <a:off x="1613015" y="2366211"/>
            <a:ext cx="3680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Transmission Control Protocol (TCP)</a:t>
            </a:r>
            <a:endParaRPr lang="en-US" sz="11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4B5459-13DC-E273-6E4B-50A08FAC0002}"/>
              </a:ext>
            </a:extLst>
          </p:cNvPr>
          <p:cNvSpPr txBox="1"/>
          <p:nvPr/>
        </p:nvSpPr>
        <p:spPr>
          <a:xfrm>
            <a:off x="6666279" y="2427171"/>
            <a:ext cx="2999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User Datagram Protocol (UDP)</a:t>
            </a:r>
            <a:endParaRPr lang="en-US" sz="1100" b="1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C9DA43-316B-2448-72AC-6FCD714D25B2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2680036" y="2596448"/>
            <a:ext cx="363099" cy="67286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BA5064E-8DB4-BF51-17E9-6CB97FD912C2}"/>
              </a:ext>
            </a:extLst>
          </p:cNvPr>
          <p:cNvSpPr txBox="1"/>
          <p:nvPr/>
        </p:nvSpPr>
        <p:spPr>
          <a:xfrm>
            <a:off x="1870697" y="3269316"/>
            <a:ext cx="161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Segments data</a:t>
            </a:r>
            <a:endParaRPr lang="en-US" sz="1100" b="1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2538AD3-E2BD-777B-F0C9-E03B937A6A51}"/>
              </a:ext>
            </a:extLst>
          </p:cNvPr>
          <p:cNvCxnSpPr>
            <a:cxnSpLocks/>
          </p:cNvCxnSpPr>
          <p:nvPr/>
        </p:nvCxnSpPr>
        <p:spPr>
          <a:xfrm>
            <a:off x="3043135" y="2596448"/>
            <a:ext cx="1074029" cy="69967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23F2524-C3BC-4DF5-7A6B-E0782B621D9F}"/>
              </a:ext>
            </a:extLst>
          </p:cNvPr>
          <p:cNvSpPr txBox="1"/>
          <p:nvPr/>
        </p:nvSpPr>
        <p:spPr>
          <a:xfrm>
            <a:off x="3802368" y="3329940"/>
            <a:ext cx="2233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Sequence Labeling</a:t>
            </a:r>
            <a:endParaRPr lang="en-US" sz="1100" b="1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8671B36-D355-DA4F-D069-CC013738F359}"/>
              </a:ext>
            </a:extLst>
          </p:cNvPr>
          <p:cNvSpPr/>
          <p:nvPr/>
        </p:nvSpPr>
        <p:spPr>
          <a:xfrm>
            <a:off x="1645528" y="4097079"/>
            <a:ext cx="1987514" cy="1152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EB6330F-862C-F3F0-A3F5-627E02F9CE43}"/>
              </a:ext>
            </a:extLst>
          </p:cNvPr>
          <p:cNvGrpSpPr/>
          <p:nvPr/>
        </p:nvGrpSpPr>
        <p:grpSpPr>
          <a:xfrm>
            <a:off x="1646596" y="4125645"/>
            <a:ext cx="522289" cy="496985"/>
            <a:chOff x="1148640" y="3899890"/>
            <a:chExt cx="522289" cy="49698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FFAE5FD-737C-206F-4BBB-FA29BDC20BBA}"/>
                </a:ext>
              </a:extLst>
            </p:cNvPr>
            <p:cNvSpPr/>
            <p:nvPr/>
          </p:nvSpPr>
          <p:spPr>
            <a:xfrm>
              <a:off x="1148640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F6BDF0A-C408-9975-43CA-F2167407CFE6}"/>
                </a:ext>
              </a:extLst>
            </p:cNvPr>
            <p:cNvSpPr txBox="1"/>
            <p:nvPr/>
          </p:nvSpPr>
          <p:spPr>
            <a:xfrm>
              <a:off x="1159760" y="403121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BA9FAE9-DAD6-86E8-9A37-B2C026946A28}"/>
              </a:ext>
            </a:extLst>
          </p:cNvPr>
          <p:cNvGrpSpPr/>
          <p:nvPr/>
        </p:nvGrpSpPr>
        <p:grpSpPr>
          <a:xfrm>
            <a:off x="2357110" y="4114841"/>
            <a:ext cx="511875" cy="496985"/>
            <a:chOff x="1859154" y="3889086"/>
            <a:chExt cx="511875" cy="49698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6B5417-2137-1DCE-B250-02A86C17DB22}"/>
                </a:ext>
              </a:extLst>
            </p:cNvPr>
            <p:cNvSpPr/>
            <p:nvPr/>
          </p:nvSpPr>
          <p:spPr>
            <a:xfrm>
              <a:off x="1874044" y="3889086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20B9823-9DA5-9B90-0CB0-CD15782D899F}"/>
                </a:ext>
              </a:extLst>
            </p:cNvPr>
            <p:cNvSpPr txBox="1"/>
            <p:nvPr/>
          </p:nvSpPr>
          <p:spPr>
            <a:xfrm>
              <a:off x="1859154" y="4017724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CA4440-6437-28E3-538D-3387DC1F61ED}"/>
              </a:ext>
            </a:extLst>
          </p:cNvPr>
          <p:cNvGrpSpPr/>
          <p:nvPr/>
        </p:nvGrpSpPr>
        <p:grpSpPr>
          <a:xfrm>
            <a:off x="3105490" y="4125645"/>
            <a:ext cx="512662" cy="496985"/>
            <a:chOff x="2607534" y="3899890"/>
            <a:chExt cx="512662" cy="496985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8D65653-3C71-A60C-D883-217A8A5B0F66}"/>
                </a:ext>
              </a:extLst>
            </p:cNvPr>
            <p:cNvSpPr/>
            <p:nvPr/>
          </p:nvSpPr>
          <p:spPr>
            <a:xfrm>
              <a:off x="2623211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08C8308-ABDB-733A-BE15-FE187E1902A7}"/>
                </a:ext>
              </a:extLst>
            </p:cNvPr>
            <p:cNvSpPr txBox="1"/>
            <p:nvPr/>
          </p:nvSpPr>
          <p:spPr>
            <a:xfrm>
              <a:off x="2607534" y="402055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8BD9038-9703-1E8B-D1EC-C4778D16A8F6}"/>
              </a:ext>
            </a:extLst>
          </p:cNvPr>
          <p:cNvGrpSpPr/>
          <p:nvPr/>
        </p:nvGrpSpPr>
        <p:grpSpPr>
          <a:xfrm>
            <a:off x="1657716" y="4739717"/>
            <a:ext cx="511169" cy="496985"/>
            <a:chOff x="1159760" y="4513962"/>
            <a:chExt cx="511169" cy="496985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FC9C524-138A-E041-CDC2-C89656872B86}"/>
                </a:ext>
              </a:extLst>
            </p:cNvPr>
            <p:cNvSpPr/>
            <p:nvPr/>
          </p:nvSpPr>
          <p:spPr>
            <a:xfrm>
              <a:off x="1161455" y="4513962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378241D-E6C2-95F1-0CBE-03CCF9947DFF}"/>
                </a:ext>
              </a:extLst>
            </p:cNvPr>
            <p:cNvSpPr txBox="1"/>
            <p:nvPr/>
          </p:nvSpPr>
          <p:spPr>
            <a:xfrm>
              <a:off x="1159760" y="464673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CD2F1E4-7897-274A-7B28-0915DEFC7428}"/>
              </a:ext>
            </a:extLst>
          </p:cNvPr>
          <p:cNvGrpSpPr/>
          <p:nvPr/>
        </p:nvGrpSpPr>
        <p:grpSpPr>
          <a:xfrm>
            <a:off x="2372000" y="4726773"/>
            <a:ext cx="513612" cy="496985"/>
            <a:chOff x="1874044" y="4501018"/>
            <a:chExt cx="513612" cy="49698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CD5C9B6-28CF-AD92-C85E-1DCC75755BE9}"/>
                </a:ext>
              </a:extLst>
            </p:cNvPr>
            <p:cNvSpPr/>
            <p:nvPr/>
          </p:nvSpPr>
          <p:spPr>
            <a:xfrm>
              <a:off x="1874044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BB2585B-F53C-6106-3506-4D67EFE85676}"/>
                </a:ext>
              </a:extLst>
            </p:cNvPr>
            <p:cNvSpPr txBox="1"/>
            <p:nvPr/>
          </p:nvSpPr>
          <p:spPr>
            <a:xfrm>
              <a:off x="1876487" y="462639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DA45CE6-90C2-F05E-249C-E024EF74C959}"/>
              </a:ext>
            </a:extLst>
          </p:cNvPr>
          <p:cNvGrpSpPr/>
          <p:nvPr/>
        </p:nvGrpSpPr>
        <p:grpSpPr>
          <a:xfrm>
            <a:off x="3087032" y="4726773"/>
            <a:ext cx="515307" cy="496985"/>
            <a:chOff x="2589076" y="4501018"/>
            <a:chExt cx="515307" cy="49698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9F91617-FA7E-659A-144B-C4C8B3F7030B}"/>
                </a:ext>
              </a:extLst>
            </p:cNvPr>
            <p:cNvSpPr/>
            <p:nvPr/>
          </p:nvSpPr>
          <p:spPr>
            <a:xfrm>
              <a:off x="2589076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5073961-7FC2-449B-5753-1804B6E14C6C}"/>
                </a:ext>
              </a:extLst>
            </p:cNvPr>
            <p:cNvSpPr txBox="1"/>
            <p:nvPr/>
          </p:nvSpPr>
          <p:spPr>
            <a:xfrm>
              <a:off x="2593214" y="4606061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3CDC67E-33A5-E6D4-40D2-2D9BDCD19AB5}"/>
              </a:ext>
            </a:extLst>
          </p:cNvPr>
          <p:cNvCxnSpPr>
            <a:cxnSpLocks/>
          </p:cNvCxnSpPr>
          <p:nvPr/>
        </p:nvCxnSpPr>
        <p:spPr>
          <a:xfrm flipH="1">
            <a:off x="2286583" y="3499217"/>
            <a:ext cx="455789" cy="58824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2E2E466-22D7-D66D-DDF7-B15409A39201}"/>
              </a:ext>
            </a:extLst>
          </p:cNvPr>
          <p:cNvCxnSpPr/>
          <p:nvPr/>
        </p:nvCxnSpPr>
        <p:spPr>
          <a:xfrm>
            <a:off x="2286583" y="4087463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C1B15EB-1677-628A-02D3-AFA8C9A71968}"/>
              </a:ext>
            </a:extLst>
          </p:cNvPr>
          <p:cNvCxnSpPr/>
          <p:nvPr/>
        </p:nvCxnSpPr>
        <p:spPr>
          <a:xfrm>
            <a:off x="2960351" y="4098489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05FF0DC-E17F-F5F7-1657-24998C95EE70}"/>
              </a:ext>
            </a:extLst>
          </p:cNvPr>
          <p:cNvCxnSpPr>
            <a:cxnSpLocks/>
            <a:stCxn id="56" idx="3"/>
            <a:endCxn id="56" idx="1"/>
          </p:cNvCxnSpPr>
          <p:nvPr/>
        </p:nvCxnSpPr>
        <p:spPr>
          <a:xfrm flipH="1">
            <a:off x="1645528" y="4673109"/>
            <a:ext cx="19875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894EBA1-1E7D-A48D-2795-D54325A5410F}"/>
              </a:ext>
            </a:extLst>
          </p:cNvPr>
          <p:cNvSpPr/>
          <p:nvPr/>
        </p:nvSpPr>
        <p:spPr>
          <a:xfrm>
            <a:off x="4063440" y="4097079"/>
            <a:ext cx="1987514" cy="1152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E9D26D2-BAEE-6361-60A2-2A025E7F935C}"/>
              </a:ext>
            </a:extLst>
          </p:cNvPr>
          <p:cNvGrpSpPr/>
          <p:nvPr/>
        </p:nvGrpSpPr>
        <p:grpSpPr>
          <a:xfrm>
            <a:off x="4064508" y="4125645"/>
            <a:ext cx="522289" cy="496985"/>
            <a:chOff x="1148640" y="3899890"/>
            <a:chExt cx="522289" cy="496985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F33DFAC-9A95-6B63-24B3-FC54AB81013F}"/>
                </a:ext>
              </a:extLst>
            </p:cNvPr>
            <p:cNvSpPr/>
            <p:nvPr/>
          </p:nvSpPr>
          <p:spPr>
            <a:xfrm>
              <a:off x="1148640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BCD779D-8204-E8EA-CCBC-74D589D04750}"/>
                </a:ext>
              </a:extLst>
            </p:cNvPr>
            <p:cNvSpPr txBox="1"/>
            <p:nvPr/>
          </p:nvSpPr>
          <p:spPr>
            <a:xfrm>
              <a:off x="1159760" y="403121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27B2619-7AF8-464D-3D50-E7EE250FBC25}"/>
              </a:ext>
            </a:extLst>
          </p:cNvPr>
          <p:cNvGrpSpPr/>
          <p:nvPr/>
        </p:nvGrpSpPr>
        <p:grpSpPr>
          <a:xfrm>
            <a:off x="4775022" y="4114841"/>
            <a:ext cx="511875" cy="496985"/>
            <a:chOff x="1859154" y="3889086"/>
            <a:chExt cx="511875" cy="49698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EEE2378-C334-9722-B4A4-81FBBD6512AA}"/>
                </a:ext>
              </a:extLst>
            </p:cNvPr>
            <p:cNvSpPr/>
            <p:nvPr/>
          </p:nvSpPr>
          <p:spPr>
            <a:xfrm>
              <a:off x="1874044" y="3889086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34AD867-32B6-5CB8-CB22-2BD128D8D50D}"/>
                </a:ext>
              </a:extLst>
            </p:cNvPr>
            <p:cNvSpPr txBox="1"/>
            <p:nvPr/>
          </p:nvSpPr>
          <p:spPr>
            <a:xfrm>
              <a:off x="1859154" y="4017724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B7D56FE-76F4-D373-5648-F2B890F8CF81}"/>
              </a:ext>
            </a:extLst>
          </p:cNvPr>
          <p:cNvGrpSpPr/>
          <p:nvPr/>
        </p:nvGrpSpPr>
        <p:grpSpPr>
          <a:xfrm>
            <a:off x="5523402" y="4125645"/>
            <a:ext cx="512662" cy="496985"/>
            <a:chOff x="2607534" y="3899890"/>
            <a:chExt cx="512662" cy="496985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6DBE329-A9BC-FC76-1C32-07077645E915}"/>
                </a:ext>
              </a:extLst>
            </p:cNvPr>
            <p:cNvSpPr/>
            <p:nvPr/>
          </p:nvSpPr>
          <p:spPr>
            <a:xfrm>
              <a:off x="2623211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127D8B9-0E6F-C863-A83C-BAF81AD596BF}"/>
                </a:ext>
              </a:extLst>
            </p:cNvPr>
            <p:cNvSpPr txBox="1"/>
            <p:nvPr/>
          </p:nvSpPr>
          <p:spPr>
            <a:xfrm>
              <a:off x="2607534" y="402055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F5EB82A-10D0-9CD5-66CD-0607D4196B35}"/>
              </a:ext>
            </a:extLst>
          </p:cNvPr>
          <p:cNvGrpSpPr/>
          <p:nvPr/>
        </p:nvGrpSpPr>
        <p:grpSpPr>
          <a:xfrm>
            <a:off x="4075628" y="4739717"/>
            <a:ext cx="511169" cy="496985"/>
            <a:chOff x="1159760" y="4513962"/>
            <a:chExt cx="511169" cy="496985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F06B02A-6D26-96C7-C4D5-0C36BEF62BB4}"/>
                </a:ext>
              </a:extLst>
            </p:cNvPr>
            <p:cNvSpPr/>
            <p:nvPr/>
          </p:nvSpPr>
          <p:spPr>
            <a:xfrm>
              <a:off x="1161455" y="4513962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03090A6-E612-6DEF-6B07-FCB83CB0A2C6}"/>
                </a:ext>
              </a:extLst>
            </p:cNvPr>
            <p:cNvSpPr txBox="1"/>
            <p:nvPr/>
          </p:nvSpPr>
          <p:spPr>
            <a:xfrm>
              <a:off x="1159760" y="464673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920C585-536C-AFE5-DC6E-B0C9DC72DAAF}"/>
              </a:ext>
            </a:extLst>
          </p:cNvPr>
          <p:cNvGrpSpPr/>
          <p:nvPr/>
        </p:nvGrpSpPr>
        <p:grpSpPr>
          <a:xfrm>
            <a:off x="4789912" y="4726773"/>
            <a:ext cx="513612" cy="496985"/>
            <a:chOff x="1874044" y="4501018"/>
            <a:chExt cx="513612" cy="496985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85F58869-3912-3B73-E11E-D8D6F5386DA8}"/>
                </a:ext>
              </a:extLst>
            </p:cNvPr>
            <p:cNvSpPr/>
            <p:nvPr/>
          </p:nvSpPr>
          <p:spPr>
            <a:xfrm>
              <a:off x="1874044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D054679-5F77-B5EA-8391-0328C6AE5ABA}"/>
                </a:ext>
              </a:extLst>
            </p:cNvPr>
            <p:cNvSpPr txBox="1"/>
            <p:nvPr/>
          </p:nvSpPr>
          <p:spPr>
            <a:xfrm>
              <a:off x="1876487" y="462639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960ADC6-7514-03EC-EA6E-43A146B5A035}"/>
              </a:ext>
            </a:extLst>
          </p:cNvPr>
          <p:cNvGrpSpPr/>
          <p:nvPr/>
        </p:nvGrpSpPr>
        <p:grpSpPr>
          <a:xfrm>
            <a:off x="5504944" y="4726773"/>
            <a:ext cx="515307" cy="496985"/>
            <a:chOff x="2589076" y="4501018"/>
            <a:chExt cx="515307" cy="49698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9D5D4F8-48D2-E7B9-8B66-E9FC19852EA2}"/>
                </a:ext>
              </a:extLst>
            </p:cNvPr>
            <p:cNvSpPr/>
            <p:nvPr/>
          </p:nvSpPr>
          <p:spPr>
            <a:xfrm>
              <a:off x="2589076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9A06D4D-B5B0-D980-DC8A-EAE497C1C52B}"/>
                </a:ext>
              </a:extLst>
            </p:cNvPr>
            <p:cNvSpPr txBox="1"/>
            <p:nvPr/>
          </p:nvSpPr>
          <p:spPr>
            <a:xfrm>
              <a:off x="2593214" y="4606061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F44D8C8F-281F-5134-B6D0-969B143DC67F}"/>
              </a:ext>
            </a:extLst>
          </p:cNvPr>
          <p:cNvCxnSpPr/>
          <p:nvPr/>
        </p:nvCxnSpPr>
        <p:spPr>
          <a:xfrm>
            <a:off x="4704495" y="4087463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D4C2065-58D3-91E3-BDF2-79CA1C540965}"/>
              </a:ext>
            </a:extLst>
          </p:cNvPr>
          <p:cNvCxnSpPr/>
          <p:nvPr/>
        </p:nvCxnSpPr>
        <p:spPr>
          <a:xfrm>
            <a:off x="5378263" y="4098489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9017CFE-E61A-EA9E-E8CD-A3256F022903}"/>
              </a:ext>
            </a:extLst>
          </p:cNvPr>
          <p:cNvCxnSpPr>
            <a:cxnSpLocks/>
            <a:stCxn id="112" idx="3"/>
            <a:endCxn id="112" idx="1"/>
          </p:cNvCxnSpPr>
          <p:nvPr/>
        </p:nvCxnSpPr>
        <p:spPr>
          <a:xfrm flipH="1">
            <a:off x="4063440" y="4673109"/>
            <a:ext cx="19875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1A23FD3A-3510-4FBD-71F6-D9F6EC769890}"/>
              </a:ext>
            </a:extLst>
          </p:cNvPr>
          <p:cNvSpPr txBox="1"/>
          <p:nvPr/>
        </p:nvSpPr>
        <p:spPr>
          <a:xfrm>
            <a:off x="4117164" y="3828387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</a:t>
            </a:r>
            <a:endParaRPr lang="en-US" sz="1100" b="1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CC17092-B9C9-F37C-4769-14FC98FD2A54}"/>
              </a:ext>
            </a:extLst>
          </p:cNvPr>
          <p:cNvSpPr txBox="1"/>
          <p:nvPr/>
        </p:nvSpPr>
        <p:spPr>
          <a:xfrm>
            <a:off x="4883949" y="3828386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</a:t>
            </a:r>
            <a:endParaRPr lang="en-US" sz="1100" b="1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EF913AF-709D-3FE8-A8B4-8F939E58030B}"/>
              </a:ext>
            </a:extLst>
          </p:cNvPr>
          <p:cNvSpPr txBox="1"/>
          <p:nvPr/>
        </p:nvSpPr>
        <p:spPr>
          <a:xfrm>
            <a:off x="5650734" y="382838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</a:t>
            </a:r>
            <a:endParaRPr lang="en-US" sz="1100" b="1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87B12C0-5F3F-655C-4C01-BE5A1BBFAB9C}"/>
              </a:ext>
            </a:extLst>
          </p:cNvPr>
          <p:cNvSpPr txBox="1"/>
          <p:nvPr/>
        </p:nvSpPr>
        <p:spPr>
          <a:xfrm>
            <a:off x="4118850" y="525875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</a:t>
            </a:r>
            <a:endParaRPr lang="en-US" sz="1100" b="1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C04A60B-6107-3DA0-F8D2-088E18A03697}"/>
              </a:ext>
            </a:extLst>
          </p:cNvPr>
          <p:cNvSpPr txBox="1"/>
          <p:nvPr/>
        </p:nvSpPr>
        <p:spPr>
          <a:xfrm>
            <a:off x="4872757" y="525875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5</a:t>
            </a:r>
            <a:endParaRPr lang="en-US" sz="1100" b="1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ACB9231-CB4F-2737-10C4-CEE42B415FBE}"/>
              </a:ext>
            </a:extLst>
          </p:cNvPr>
          <p:cNvSpPr txBox="1"/>
          <p:nvPr/>
        </p:nvSpPr>
        <p:spPr>
          <a:xfrm>
            <a:off x="5626664" y="525875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6</a:t>
            </a:r>
            <a:endParaRPr lang="en-US" sz="1100" b="1" dirty="0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3AC5DF-251C-C2D4-B5BA-E86C51BAA96A}"/>
              </a:ext>
            </a:extLst>
          </p:cNvPr>
          <p:cNvCxnSpPr>
            <a:cxnSpLocks/>
          </p:cNvCxnSpPr>
          <p:nvPr/>
        </p:nvCxnSpPr>
        <p:spPr>
          <a:xfrm>
            <a:off x="4566328" y="3562053"/>
            <a:ext cx="222091" cy="53502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085E263-3894-362E-B052-6BA91C8B37BB}"/>
              </a:ext>
            </a:extLst>
          </p:cNvPr>
          <p:cNvCxnSpPr>
            <a:cxnSpLocks/>
          </p:cNvCxnSpPr>
          <p:nvPr/>
        </p:nvCxnSpPr>
        <p:spPr>
          <a:xfrm flipH="1">
            <a:off x="7168006" y="2657020"/>
            <a:ext cx="1029855" cy="64892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23BE3B37-9FB2-2273-15E2-2864CBED6BA4}"/>
              </a:ext>
            </a:extLst>
          </p:cNvPr>
          <p:cNvSpPr txBox="1"/>
          <p:nvPr/>
        </p:nvSpPr>
        <p:spPr>
          <a:xfrm>
            <a:off x="6263972" y="3259723"/>
            <a:ext cx="187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Connection-less</a:t>
            </a:r>
            <a:endParaRPr lang="en-US" sz="1100" b="1" dirty="0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880D78ED-2315-FAE0-CA1C-417D61FF5543}"/>
              </a:ext>
            </a:extLst>
          </p:cNvPr>
          <p:cNvCxnSpPr>
            <a:cxnSpLocks/>
          </p:cNvCxnSpPr>
          <p:nvPr/>
        </p:nvCxnSpPr>
        <p:spPr>
          <a:xfrm>
            <a:off x="8197861" y="2657020"/>
            <a:ext cx="801293" cy="5882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356A63D4-5641-138B-27AD-6C92085B6A56}"/>
              </a:ext>
            </a:extLst>
          </p:cNvPr>
          <p:cNvSpPr txBox="1"/>
          <p:nvPr/>
        </p:nvSpPr>
        <p:spPr>
          <a:xfrm>
            <a:off x="8359242" y="3197184"/>
            <a:ext cx="1876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Used in, Live Streaming, Video Gaming etc.</a:t>
            </a:r>
            <a:endParaRPr lang="en-US" sz="1100" b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65AE4C9-0D7E-3721-68E3-365042249AEC}"/>
              </a:ext>
            </a:extLst>
          </p:cNvPr>
          <p:cNvCxnSpPr>
            <a:cxnSpLocks/>
          </p:cNvCxnSpPr>
          <p:nvPr/>
        </p:nvCxnSpPr>
        <p:spPr>
          <a:xfrm flipH="1">
            <a:off x="890160" y="2596448"/>
            <a:ext cx="2133380" cy="5807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4CCCE3-4047-920C-5F0F-FA65989A434C}"/>
              </a:ext>
            </a:extLst>
          </p:cNvPr>
          <p:cNvSpPr txBox="1"/>
          <p:nvPr/>
        </p:nvSpPr>
        <p:spPr>
          <a:xfrm>
            <a:off x="-44017" y="3269316"/>
            <a:ext cx="1178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Reliability</a:t>
            </a:r>
            <a:endParaRPr lang="en-US" sz="11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A071C2-E2F9-1BC1-DB95-02A875AC7EA3}"/>
              </a:ext>
            </a:extLst>
          </p:cNvPr>
          <p:cNvCxnSpPr>
            <a:cxnSpLocks/>
          </p:cNvCxnSpPr>
          <p:nvPr/>
        </p:nvCxnSpPr>
        <p:spPr>
          <a:xfrm flipH="1">
            <a:off x="1069404" y="2578441"/>
            <a:ext cx="2036086" cy="118080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BB50A3-64E1-9C8A-54B8-E0073A735DD2}"/>
              </a:ext>
            </a:extLst>
          </p:cNvPr>
          <p:cNvSpPr txBox="1"/>
          <p:nvPr/>
        </p:nvSpPr>
        <p:spPr>
          <a:xfrm>
            <a:off x="1" y="3706004"/>
            <a:ext cx="2123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Connection Oriented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569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36" grpId="0"/>
      <p:bldP spid="54" grpId="0"/>
      <p:bldP spid="56" grpId="0" animBg="1"/>
      <p:bldP spid="112" grpId="0" animBg="1"/>
      <p:bldP spid="134" grpId="0"/>
      <p:bldP spid="135" grpId="0"/>
      <p:bldP spid="136" grpId="0"/>
      <p:bldP spid="137" grpId="0"/>
      <p:bldP spid="138" grpId="0"/>
      <p:bldP spid="139" grpId="0"/>
      <p:bldP spid="144" grpId="0"/>
      <p:bldP spid="149" grpId="0"/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6" y="0"/>
            <a:ext cx="9963151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2001D-C12B-E1E2-8836-94C7F6E5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/>
              <a:t>W</a:t>
            </a:r>
            <a:r>
              <a:rPr lang="en-US" sz="5000" dirty="0"/>
              <a:t>hat is the difference between Network admin, Network Engineer, System Admin, System Engineer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7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1653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42967-6376-555D-7856-3BD54F4B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 dirty="0"/>
              <a:t>Network Administrator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399F5-9621-3381-DE95-04E6AD751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</a:t>
            </a:r>
            <a:r>
              <a:rPr lang="en-US" sz="2200"/>
              <a:t>: Primarily responsible for managing and maintaining an organization’s network infrastructure.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Configure and manage network devices (routers, switches, firewalls).</a:t>
            </a:r>
          </a:p>
          <a:p>
            <a:pPr lvl="1"/>
            <a:r>
              <a:rPr lang="en-US" sz="2200"/>
              <a:t>Monitor network performance and troubleshoot issues.</a:t>
            </a:r>
          </a:p>
          <a:p>
            <a:pPr lvl="1"/>
            <a:r>
              <a:rPr lang="en-US" sz="2200"/>
              <a:t>Implement network security measures and policies.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Day-to-day network operations and user support.</a:t>
            </a:r>
          </a:p>
        </p:txBody>
      </p:sp>
    </p:spTree>
    <p:extLst>
      <p:ext uri="{BB962C8B-B14F-4D97-AF65-F5344CB8AC3E}">
        <p14:creationId xmlns:p14="http://schemas.microsoft.com/office/powerpoint/2010/main" val="226063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BF22D-62BB-7F59-1DF4-924DD0795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9DA0D-0539-598C-6579-389E5F56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Network Engineer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CE6EA-4B9F-990C-3811-19C684BFE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</a:t>
            </a:r>
            <a:r>
              <a:rPr lang="en-US" sz="2200"/>
              <a:t>: Focuses on the design and architecture of networking solutions.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Design and implement complex network systems</a:t>
            </a:r>
          </a:p>
          <a:p>
            <a:pPr lvl="1"/>
            <a:r>
              <a:rPr lang="en-US" sz="2200"/>
              <a:t>Analyze and optimize network performance.</a:t>
            </a:r>
          </a:p>
          <a:p>
            <a:pPr lvl="1"/>
            <a:r>
              <a:rPr lang="en-US" sz="2200"/>
              <a:t>Plan for scalability and future network growth.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Long-term strategy and planning of network infrastructures.</a:t>
            </a:r>
          </a:p>
          <a:p>
            <a:pPr lvl="1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8556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bot using a laptop sitting on a blue chair">
            <a:extLst>
              <a:ext uri="{FF2B5EF4-FFF2-40B4-BE49-F238E27FC236}">
                <a16:creationId xmlns:a16="http://schemas.microsoft.com/office/drawing/2014/main" id="{3E7C5498-C48A-935F-16C2-86D3CF8F40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/>
        </p:blipFill>
        <p:spPr>
          <a:xfrm>
            <a:off x="21" y="10"/>
            <a:ext cx="12191979" cy="68579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6FCD4-99CA-E534-F8E7-A6891EA5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37435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Building Reliable, Scalable, and Secure Digital Infrastructure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1" y="-449382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3AC8A-7D72-E79D-8717-2C6D8F12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4293441"/>
            <a:ext cx="6295332" cy="15885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Sharaf A. Roble, Network Administrator #SomaliREN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87114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533A00-98E6-52F1-A2C5-DE2B72FE5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42" y="5727050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60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3C6ED-CF8F-DB6A-4AD5-B6B71B956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D3531-7B4D-16E2-7D98-6A384B53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System Administrator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47EEB-1738-45D9-85EE-3CA1B86E4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Role: </a:t>
            </a:r>
            <a:r>
              <a:rPr lang="en-US" sz="2200"/>
              <a:t>Manages and maintains an organization’s servers and systems.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Install, configure, and update server software and hardware.</a:t>
            </a:r>
          </a:p>
          <a:p>
            <a:pPr lvl="1"/>
            <a:r>
              <a:rPr lang="en-US" sz="2200"/>
              <a:t>Monitor system performance and security.</a:t>
            </a:r>
          </a:p>
          <a:p>
            <a:pPr lvl="1"/>
            <a:r>
              <a:rPr lang="en-US" sz="2200"/>
              <a:t>Manage user accounts and access permissions.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Ensuring server uptime and performance for business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13100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E48840-C1E6-8A46-B3EB-3B44CF76B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00A73-44DE-2E28-91BD-CD2AC81B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3700" b="1"/>
              <a:t>System Engineer</a:t>
            </a:r>
            <a:br>
              <a:rPr lang="en-US" sz="3700" b="1"/>
            </a:br>
            <a:endParaRPr lang="en-US" sz="37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28DD5-EE16-17F2-BA96-452B62C6B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Role: </a:t>
            </a:r>
            <a:r>
              <a:rPr lang="en-US" sz="2200"/>
              <a:t>Involved in the overall design and integration of IT systems, often focusing on larger projects.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Develop and design IT infrastructure and system solutions.</a:t>
            </a:r>
          </a:p>
          <a:p>
            <a:pPr lvl="1"/>
            <a:r>
              <a:rPr lang="en-US" sz="2200"/>
              <a:t>Collaborate with various teams (software, hardware, and networking) for system integration.</a:t>
            </a:r>
          </a:p>
          <a:p>
            <a:pPr lvl="1"/>
            <a:r>
              <a:rPr lang="en-US" sz="2200"/>
              <a:t>Analyze and improve system performance and reliability.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Creating comprehensive solutions that meet business needs, integrating hardware and software components.</a:t>
            </a:r>
          </a:p>
        </p:txBody>
      </p:sp>
    </p:spTree>
    <p:extLst>
      <p:ext uri="{BB962C8B-B14F-4D97-AF65-F5344CB8AC3E}">
        <p14:creationId xmlns:p14="http://schemas.microsoft.com/office/powerpoint/2010/main" val="642108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uestion marks in a line and one question mark is lit">
            <a:extLst>
              <a:ext uri="{FF2B5EF4-FFF2-40B4-BE49-F238E27FC236}">
                <a16:creationId xmlns:a16="http://schemas.microsoft.com/office/drawing/2014/main" id="{1DA95CF8-3849-D473-5419-0E28B3794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056" b="136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54ED4F-4F5B-A8C1-A2C5-3AACA94B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F"/>
                </a:solidFill>
              </a:rPr>
              <a:t>Question ?</a:t>
            </a:r>
          </a:p>
        </p:txBody>
      </p:sp>
    </p:spTree>
    <p:extLst>
      <p:ext uri="{BB962C8B-B14F-4D97-AF65-F5344CB8AC3E}">
        <p14:creationId xmlns:p14="http://schemas.microsoft.com/office/powerpoint/2010/main" val="2583270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B9ED9-83C0-4CC0-1ED9-6DB4E9E5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Welcome and Agenda</a:t>
            </a:r>
            <a:endParaRPr lang="en-US" dirty="0"/>
          </a:p>
        </p:txBody>
      </p:sp>
      <p:pic>
        <p:nvPicPr>
          <p:cNvPr id="6" name="Picture 5" descr="A close-up of a hexagonal structure&#10;&#10;Description automatically generated">
            <a:extLst>
              <a:ext uri="{FF2B5EF4-FFF2-40B4-BE49-F238E27FC236}">
                <a16:creationId xmlns:a16="http://schemas.microsoft.com/office/drawing/2014/main" id="{F2EB60B8-3774-8E62-2846-ADCA1DA6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11" r="21241" b="2"/>
          <a:stretch/>
        </p:blipFill>
        <p:spPr>
          <a:xfrm>
            <a:off x="6374921" y="758514"/>
            <a:ext cx="5122239" cy="512223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3" y="687823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2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ABA6DE53-CF41-F2DA-5FD2-D971610D84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853939"/>
              </p:ext>
            </p:extLst>
          </p:nvPr>
        </p:nvGraphicFramePr>
        <p:xfrm>
          <a:off x="838201" y="1825625"/>
          <a:ext cx="5393361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8C4208E-552F-B68D-4657-00DCE6BADC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142" y="5727050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3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5C4A1-A8B2-B90E-5918-A952C145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icebreaker questions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9B4859A-BC32-39E1-C893-ACD26620234F}"/>
              </a:ext>
            </a:extLst>
          </p:cNvPr>
          <p:cNvSpPr/>
          <p:nvPr/>
        </p:nvSpPr>
        <p:spPr>
          <a:xfrm>
            <a:off x="4081397" y="3012540"/>
            <a:ext cx="603570" cy="91440"/>
          </a:xfrm>
          <a:custGeom>
            <a:avLst/>
            <a:gdLst>
              <a:gd name="connsiteX0" fmla="*/ 0 w 603570"/>
              <a:gd name="connsiteY0" fmla="*/ 45720 h 91440"/>
              <a:gd name="connsiteX1" fmla="*/ 603570 w 603570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3570" h="91440">
                <a:moveTo>
                  <a:pt x="0" y="45720"/>
                </a:moveTo>
                <a:lnTo>
                  <a:pt x="603570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8631" tIns="42549" rIns="298631" bIns="4255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A2B889F-95F0-585B-1740-5C0C7CED2F7E}"/>
              </a:ext>
            </a:extLst>
          </p:cNvPr>
          <p:cNvSpPr/>
          <p:nvPr/>
        </p:nvSpPr>
        <p:spPr>
          <a:xfrm>
            <a:off x="1325932" y="2231081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i="1" kern="1200" dirty="0"/>
              <a:t>“In one word, what is the first thing that comes to mind when you hear the term ‘networking”</a:t>
            </a:r>
            <a:endParaRPr lang="en-US" sz="17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8AF3BF-5907-D67D-D3E2-85F35496CEC0}"/>
              </a:ext>
            </a:extLst>
          </p:cNvPr>
          <p:cNvSpPr/>
          <p:nvPr/>
        </p:nvSpPr>
        <p:spPr>
          <a:xfrm>
            <a:off x="7472832" y="3012540"/>
            <a:ext cx="603570" cy="91440"/>
          </a:xfrm>
          <a:custGeom>
            <a:avLst/>
            <a:gdLst>
              <a:gd name="connsiteX0" fmla="*/ 0 w 603570"/>
              <a:gd name="connsiteY0" fmla="*/ 45720 h 91440"/>
              <a:gd name="connsiteX1" fmla="*/ 603570 w 603570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3570" h="91440">
                <a:moveTo>
                  <a:pt x="0" y="45720"/>
                </a:moveTo>
                <a:lnTo>
                  <a:pt x="603570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8631" tIns="42549" rIns="298631" bIns="4255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D70987-D299-D89C-A974-FC6A1CBBC218}"/>
              </a:ext>
            </a:extLst>
          </p:cNvPr>
          <p:cNvSpPr/>
          <p:nvPr/>
        </p:nvSpPr>
        <p:spPr>
          <a:xfrm>
            <a:off x="4717367" y="2231081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/>
              <a:t>“</a:t>
            </a:r>
            <a:r>
              <a:rPr lang="en-US" sz="1700" i="1" kern="1200"/>
              <a:t>Can you share one networking-related challenge your institution currently faces?”</a:t>
            </a:r>
            <a:endParaRPr lang="en-US" sz="17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457462-04AD-5F06-D8D2-7D0952F4ABD7}"/>
              </a:ext>
            </a:extLst>
          </p:cNvPr>
          <p:cNvSpPr/>
          <p:nvPr/>
        </p:nvSpPr>
        <p:spPr>
          <a:xfrm>
            <a:off x="2704564" y="3883639"/>
            <a:ext cx="6782870" cy="603570"/>
          </a:xfrm>
          <a:custGeom>
            <a:avLst/>
            <a:gdLst>
              <a:gd name="connsiteX0" fmla="*/ 6782870 w 6782870"/>
              <a:gd name="connsiteY0" fmla="*/ 0 h 603570"/>
              <a:gd name="connsiteX1" fmla="*/ 6782870 w 6782870"/>
              <a:gd name="connsiteY1" fmla="*/ 318885 h 603570"/>
              <a:gd name="connsiteX2" fmla="*/ 0 w 6782870"/>
              <a:gd name="connsiteY2" fmla="*/ 318885 h 603570"/>
              <a:gd name="connsiteX3" fmla="*/ 0 w 6782870"/>
              <a:gd name="connsiteY3" fmla="*/ 603570 h 6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2870" h="603570">
                <a:moveTo>
                  <a:pt x="6782870" y="0"/>
                </a:moveTo>
                <a:lnTo>
                  <a:pt x="6782870" y="318885"/>
                </a:lnTo>
                <a:lnTo>
                  <a:pt x="0" y="318885"/>
                </a:lnTo>
                <a:lnTo>
                  <a:pt x="0" y="60357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33824" tIns="298615" rIns="3233824" bIns="29861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0E4D96-8A38-0814-1181-0EDD8412D8F7}"/>
              </a:ext>
            </a:extLst>
          </p:cNvPr>
          <p:cNvSpPr/>
          <p:nvPr/>
        </p:nvSpPr>
        <p:spPr>
          <a:xfrm>
            <a:off x="8108802" y="2231081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i="1" kern="1200"/>
              <a:t>"If you could redesign your university’s network infrastructure from scratch, what would be your top priority?“</a:t>
            </a:r>
            <a:endParaRPr lang="en-US" sz="17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DC7F45D-3F04-FA98-272A-281F0C887842}"/>
              </a:ext>
            </a:extLst>
          </p:cNvPr>
          <p:cNvSpPr/>
          <p:nvPr/>
        </p:nvSpPr>
        <p:spPr>
          <a:xfrm>
            <a:off x="1325932" y="4519610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i="1" kern="1200"/>
              <a:t>"How do you think networks have changed in the last decade? What’s been the most significant development?“</a:t>
            </a:r>
            <a:endParaRPr lang="en-US" sz="1700" kern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6286B-14DE-EC4E-B2A4-4746835C6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42" y="5644989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727C8-63B4-09CE-6C25-A551A66F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 dirty="0"/>
              <a:t>Why Networking is Critical in ICT Leadership</a:t>
            </a:r>
            <a:endParaRPr lang="en-US" sz="4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B2305-462A-3B21-8A8D-8596FEEC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900" dirty="0"/>
              <a:t>Networking as the Backbone of ICT Leadership</a:t>
            </a:r>
          </a:p>
          <a:p>
            <a:pPr lvl="1"/>
            <a:r>
              <a:rPr lang="en-US" sz="1900" b="1" dirty="0"/>
              <a:t>Foundation for Digital Transformation:</a:t>
            </a:r>
            <a:r>
              <a:rPr lang="en-US" sz="1900" dirty="0"/>
              <a:t> Networking enables seamless communication and efficient operations.</a:t>
            </a:r>
          </a:p>
          <a:p>
            <a:pPr lvl="1"/>
            <a:r>
              <a:rPr lang="en-US" sz="1900" b="1" dirty="0"/>
              <a:t>Support for Academic Excellence:</a:t>
            </a:r>
            <a:r>
              <a:rPr lang="en-US" sz="1900" dirty="0"/>
              <a:t> Facilitates </a:t>
            </a:r>
            <a:r>
              <a:rPr lang="en-US" sz="1900" b="1" dirty="0"/>
              <a:t>research</a:t>
            </a:r>
            <a:r>
              <a:rPr lang="en-US" sz="1900" dirty="0"/>
              <a:t>, </a:t>
            </a:r>
            <a:r>
              <a:rPr lang="en-US" sz="1900" b="1" dirty="0"/>
              <a:t>learning</a:t>
            </a:r>
            <a:r>
              <a:rPr lang="en-US" sz="1900" dirty="0"/>
              <a:t>, and </a:t>
            </a:r>
            <a:r>
              <a:rPr lang="en-US" sz="1900" b="1" dirty="0"/>
              <a:t>collaboration</a:t>
            </a:r>
            <a:r>
              <a:rPr lang="en-US" sz="1900" dirty="0"/>
              <a:t>.</a:t>
            </a:r>
          </a:p>
          <a:p>
            <a:pPr lvl="2"/>
            <a:r>
              <a:rPr lang="en-US" sz="1900" dirty="0"/>
              <a:t>Example: </a:t>
            </a:r>
            <a:r>
              <a:rPr lang="en-US" sz="1900" b="1" dirty="0"/>
              <a:t>High-speed internet </a:t>
            </a:r>
            <a:r>
              <a:rPr lang="en-US" sz="1900" dirty="0"/>
              <a:t>connections in labs enable </a:t>
            </a:r>
            <a:r>
              <a:rPr lang="en-US" sz="1900" b="1" dirty="0"/>
              <a:t>real-time simulations </a:t>
            </a:r>
            <a:r>
              <a:rPr lang="en-US" sz="1900" dirty="0"/>
              <a:t>and data analysis.</a:t>
            </a:r>
          </a:p>
          <a:p>
            <a:pPr lvl="1"/>
            <a:r>
              <a:rPr lang="en-US" sz="1900" b="1" dirty="0"/>
              <a:t>Scalability:</a:t>
            </a:r>
            <a:r>
              <a:rPr lang="en-US" sz="1900" dirty="0"/>
              <a:t> Future-proofing networks for </a:t>
            </a:r>
            <a:r>
              <a:rPr lang="en-US" sz="1900" b="1" dirty="0"/>
              <a:t>growth</a:t>
            </a:r>
            <a:r>
              <a:rPr lang="en-US" sz="1900" dirty="0"/>
              <a:t> in </a:t>
            </a:r>
            <a:r>
              <a:rPr lang="en-US" sz="1900" b="1" dirty="0"/>
              <a:t>student and staff </a:t>
            </a:r>
            <a:r>
              <a:rPr lang="en-US" sz="1900" dirty="0"/>
              <a:t>needs.</a:t>
            </a:r>
          </a:p>
          <a:p>
            <a:pPr lvl="2"/>
            <a:r>
              <a:rPr lang="en-US" sz="1900" dirty="0"/>
              <a:t>Example: Expanding </a:t>
            </a:r>
            <a:r>
              <a:rPr lang="en-US" sz="1900" b="1" dirty="0"/>
              <a:t>Wi-Fi coverage </a:t>
            </a:r>
            <a:r>
              <a:rPr lang="en-US" sz="1900" dirty="0"/>
              <a:t>to accommodate a growing number of devices during campus events.</a:t>
            </a:r>
          </a:p>
          <a:p>
            <a:pPr lvl="1"/>
            <a:r>
              <a:rPr lang="en-US" sz="1900" b="1" dirty="0"/>
              <a:t>Security:</a:t>
            </a:r>
            <a:r>
              <a:rPr lang="en-US" sz="1900" dirty="0"/>
              <a:t> Protecting </a:t>
            </a:r>
            <a:r>
              <a:rPr lang="en-US" sz="1900" b="1" dirty="0"/>
              <a:t>sensitive</a:t>
            </a:r>
            <a:r>
              <a:rPr lang="en-US" sz="1900" dirty="0"/>
              <a:t> academic and administrative data.</a:t>
            </a:r>
          </a:p>
          <a:p>
            <a:pPr lvl="2"/>
            <a:r>
              <a:rPr lang="en-US" sz="1900" dirty="0"/>
              <a:t>Example: Implementing </a:t>
            </a:r>
            <a:r>
              <a:rPr lang="en-US" sz="1900" b="1" dirty="0"/>
              <a:t>multi-layered firewalls </a:t>
            </a:r>
            <a:r>
              <a:rPr lang="en-US" sz="1900" dirty="0"/>
              <a:t>to secure </a:t>
            </a:r>
            <a:r>
              <a:rPr lang="en-US" sz="1900" b="1" dirty="0"/>
              <a:t>financial</a:t>
            </a:r>
            <a:r>
              <a:rPr lang="en-US" sz="1900" dirty="0"/>
              <a:t> and </a:t>
            </a:r>
            <a:r>
              <a:rPr lang="en-US" sz="1900" b="1" dirty="0"/>
              <a:t>student records.</a:t>
            </a:r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pPr lvl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24636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F871E-9E64-D29F-0974-EE112E4C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Key Networking Concepts and Trends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3C405-C6CB-88B5-6D95-C79D9CA8F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500" dirty="0"/>
              <a:t>The Pillars of Modern Networking</a:t>
            </a:r>
          </a:p>
          <a:p>
            <a:r>
              <a:rPr lang="en-US" sz="1500" b="1" dirty="0"/>
              <a:t>Key Concepts:</a:t>
            </a:r>
            <a:endParaRPr lang="en-US" sz="1500" dirty="0"/>
          </a:p>
          <a:p>
            <a:pPr lvl="1"/>
            <a:r>
              <a:rPr lang="en-US" sz="1500" b="1" dirty="0"/>
              <a:t>LAN/WAN:</a:t>
            </a:r>
            <a:r>
              <a:rPr lang="en-US" sz="1500" dirty="0"/>
              <a:t> Differentiating local and wide area networking.</a:t>
            </a:r>
          </a:p>
          <a:p>
            <a:pPr lvl="1"/>
            <a:r>
              <a:rPr lang="en-US" sz="1500" b="1" dirty="0"/>
              <a:t>Routing and Switching:</a:t>
            </a:r>
            <a:r>
              <a:rPr lang="en-US" sz="1500" dirty="0"/>
              <a:t> Ensuring efficient data flow.</a:t>
            </a:r>
          </a:p>
          <a:p>
            <a:pPr lvl="1"/>
            <a:r>
              <a:rPr lang="en-US" sz="1500" b="1" dirty="0"/>
              <a:t>Network Protocols:</a:t>
            </a:r>
            <a:r>
              <a:rPr lang="en-US" sz="1500" dirty="0"/>
              <a:t> TCP/IP as the foundation of connectivity.</a:t>
            </a:r>
          </a:p>
          <a:p>
            <a:pPr lvl="1"/>
            <a:r>
              <a:rPr lang="en-US" sz="1500" dirty="0"/>
              <a:t>Example: Utilizing VLANs to segregate network traffic between faculty, students, and visitors.</a:t>
            </a:r>
          </a:p>
          <a:p>
            <a:r>
              <a:rPr lang="en-US" sz="1500" b="1" dirty="0"/>
              <a:t>Emerging Trends:</a:t>
            </a:r>
            <a:endParaRPr lang="en-US" sz="1500" dirty="0"/>
          </a:p>
          <a:p>
            <a:r>
              <a:rPr lang="en-US" sz="1500" dirty="0"/>
              <a:t>Software-Defined Networking </a:t>
            </a:r>
            <a:r>
              <a:rPr lang="en-US" sz="1500" b="1" dirty="0"/>
              <a:t>(SDN)</a:t>
            </a:r>
          </a:p>
          <a:p>
            <a:r>
              <a:rPr lang="en-US" sz="1500" dirty="0"/>
              <a:t>Internet of </a:t>
            </a:r>
            <a:r>
              <a:rPr lang="en-US" sz="1500" b="1" dirty="0"/>
              <a:t>Things (IoT) </a:t>
            </a:r>
            <a:r>
              <a:rPr lang="en-US" sz="1500" dirty="0"/>
              <a:t>and its impact on bandwidth.</a:t>
            </a:r>
          </a:p>
          <a:p>
            <a:pPr lvl="1"/>
            <a:r>
              <a:rPr lang="en-US" sz="1500" dirty="0"/>
              <a:t>Example: IoT devices like smart boards and security cameras integrated into campus networks.</a:t>
            </a:r>
          </a:p>
          <a:p>
            <a:r>
              <a:rPr lang="en-US" sz="1500" b="1" dirty="0"/>
              <a:t>Cloud-based </a:t>
            </a:r>
            <a:r>
              <a:rPr lang="en-US" sz="1500" dirty="0"/>
              <a:t>networking and AI-driven optimization.</a:t>
            </a:r>
          </a:p>
          <a:p>
            <a:pPr lvl="1"/>
            <a:r>
              <a:rPr lang="en-US" sz="1500" dirty="0"/>
              <a:t>Example: Using cloud platforms for remote learning and data storage.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2327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25F32-6DD8-0312-1C61-C3334175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Strategic Insights for ICT Leaders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C0FF3-3834-CF13-FDC0-90FF54ECD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700" dirty="0"/>
              <a:t>Deploying, Scaling, and Managing Networks Effectively</a:t>
            </a:r>
          </a:p>
          <a:p>
            <a:r>
              <a:rPr lang="en-US" sz="1700" b="1" dirty="0"/>
              <a:t>Deployment:</a:t>
            </a:r>
            <a:endParaRPr lang="en-US" sz="1700" dirty="0"/>
          </a:p>
          <a:p>
            <a:pPr lvl="1"/>
            <a:r>
              <a:rPr lang="en-US" sz="1700" dirty="0"/>
              <a:t>Conducting a thorough needs analysis.</a:t>
            </a:r>
          </a:p>
          <a:p>
            <a:pPr lvl="2"/>
            <a:r>
              <a:rPr lang="en-US" sz="1700" dirty="0"/>
              <a:t>Example: Assessing </a:t>
            </a:r>
            <a:r>
              <a:rPr lang="en-US" sz="1700" b="1" dirty="0"/>
              <a:t>bandwidth</a:t>
            </a:r>
            <a:r>
              <a:rPr lang="en-US" sz="1700" dirty="0"/>
              <a:t> requirements for </a:t>
            </a:r>
            <a:r>
              <a:rPr lang="en-US" sz="1700" b="1" dirty="0"/>
              <a:t>online classes </a:t>
            </a:r>
            <a:r>
              <a:rPr lang="en-US" sz="1700" dirty="0"/>
              <a:t>and </a:t>
            </a:r>
            <a:r>
              <a:rPr lang="en-US" sz="1700" b="1" dirty="0"/>
              <a:t>hybrid learning</a:t>
            </a:r>
            <a:r>
              <a:rPr lang="en-US" sz="1700" dirty="0"/>
              <a:t>.</a:t>
            </a:r>
          </a:p>
          <a:p>
            <a:r>
              <a:rPr lang="en-US" sz="1700" b="1" dirty="0"/>
              <a:t>Aligning network design with organizational goals.</a:t>
            </a:r>
          </a:p>
          <a:p>
            <a:pPr lvl="1"/>
            <a:r>
              <a:rPr lang="en-US" sz="1700" dirty="0"/>
              <a:t>Example: </a:t>
            </a:r>
            <a:r>
              <a:rPr lang="en-US" sz="1700" b="1" dirty="0"/>
              <a:t>Prioritizing</a:t>
            </a:r>
            <a:r>
              <a:rPr lang="en-US" sz="1700" dirty="0"/>
              <a:t> network </a:t>
            </a:r>
            <a:r>
              <a:rPr lang="en-US" sz="1700" b="1" dirty="0"/>
              <a:t>upgrades</a:t>
            </a:r>
            <a:r>
              <a:rPr lang="en-US" sz="1700" dirty="0"/>
              <a:t> for </a:t>
            </a:r>
            <a:r>
              <a:rPr lang="en-US" sz="1700" b="1" dirty="0"/>
              <a:t>research</a:t>
            </a:r>
            <a:r>
              <a:rPr lang="en-US" sz="1700" dirty="0"/>
              <a:t> departments.</a:t>
            </a:r>
          </a:p>
          <a:p>
            <a:r>
              <a:rPr lang="en-US" sz="1700" b="1" dirty="0"/>
              <a:t>Scaling:</a:t>
            </a:r>
            <a:endParaRPr lang="en-US" sz="1700" dirty="0"/>
          </a:p>
          <a:p>
            <a:pPr lvl="1"/>
            <a:r>
              <a:rPr lang="en-US" sz="1700" dirty="0"/>
              <a:t>Building scalable architectures for future growth.</a:t>
            </a:r>
          </a:p>
          <a:p>
            <a:pPr lvl="2"/>
            <a:r>
              <a:rPr lang="en-US" sz="1700" dirty="0"/>
              <a:t>Example: Adding </a:t>
            </a:r>
            <a:r>
              <a:rPr lang="en-US" sz="1700" b="1" dirty="0"/>
              <a:t>modular switches </a:t>
            </a:r>
            <a:r>
              <a:rPr lang="en-US" sz="1700" dirty="0"/>
              <a:t>to expand as student populations increase.</a:t>
            </a:r>
          </a:p>
          <a:p>
            <a:r>
              <a:rPr lang="en-US" sz="1700" b="1" dirty="0"/>
              <a:t>Leveraging cloud and hybrid solutions for elasticity.</a:t>
            </a:r>
          </a:p>
          <a:p>
            <a:pPr lvl="1"/>
            <a:r>
              <a:rPr lang="en-US" sz="1700" dirty="0"/>
              <a:t>Example: Deploying </a:t>
            </a:r>
            <a:r>
              <a:rPr lang="en-US" sz="1700" b="1" dirty="0"/>
              <a:t>virtual servers </a:t>
            </a:r>
            <a:r>
              <a:rPr lang="en-US" sz="1700" dirty="0"/>
              <a:t>for managing </a:t>
            </a:r>
            <a:r>
              <a:rPr lang="en-US" sz="1700" b="1" dirty="0"/>
              <a:t>surges</a:t>
            </a:r>
            <a:r>
              <a:rPr lang="en-US" sz="1700" dirty="0"/>
              <a:t> in network demand during exams.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9634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3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738D7-D305-C22E-7A2D-5659CA1E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8"/>
            <a:ext cx="10515600" cy="1273233"/>
          </a:xfrm>
        </p:spPr>
        <p:txBody>
          <a:bodyPr>
            <a:normAutofit/>
          </a:bodyPr>
          <a:lstStyle/>
          <a:p>
            <a:r>
              <a:rPr lang="en-US" sz="4000" b="1"/>
              <a:t>Management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3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B41F9-07DF-B40E-447F-BBC5B9F5F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>
            <a:normAutofit/>
          </a:bodyPr>
          <a:lstStyle/>
          <a:p>
            <a:r>
              <a:rPr lang="en-US" sz="2200" b="1" dirty="0"/>
              <a:t>Proactive monitoring and maintenance.</a:t>
            </a:r>
          </a:p>
          <a:p>
            <a:pPr lvl="1"/>
            <a:r>
              <a:rPr lang="en-US" sz="2200" dirty="0"/>
              <a:t>Example: Using network </a:t>
            </a:r>
            <a:r>
              <a:rPr lang="en-US" sz="2200" b="1" dirty="0"/>
              <a:t>monitoring</a:t>
            </a:r>
            <a:r>
              <a:rPr lang="en-US" sz="2200" dirty="0"/>
              <a:t> tools like SolarWinds to detect and resolve issues.</a:t>
            </a:r>
          </a:p>
          <a:p>
            <a:r>
              <a:rPr lang="en-US" sz="2200" b="1" dirty="0"/>
              <a:t>Implementing strong security policies and firewalls.</a:t>
            </a:r>
          </a:p>
          <a:p>
            <a:pPr lvl="2"/>
            <a:r>
              <a:rPr lang="en-US" sz="2200" dirty="0"/>
              <a:t>Example: Enforcing strict access controls to protect sensitive data.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8231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28407-30A3-A754-32EC-E67E1372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i="1"/>
              <a:t>“Together, we can build networks that empower education and innovation.”</a:t>
            </a:r>
            <a:br>
              <a:rPr lang="en-US" sz="5000"/>
            </a:br>
            <a:endParaRPr lang="en-US" sz="5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7A59E-0B3B-1323-B0A8-0C1A951B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0925" y="4619625"/>
            <a:ext cx="3946779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200">
                <a:solidFill>
                  <a:schemeClr val="tx1"/>
                </a:solidFill>
              </a:rPr>
              <a:t>““Technology is best when it brings people together” – Matt Mullenweg”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7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3" y="2348840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0015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</TotalTime>
  <Words>1295</Words>
  <Application>Microsoft Office PowerPoint</Application>
  <PresentationFormat>Widescreen</PresentationFormat>
  <Paragraphs>226</Paragraphs>
  <Slides>22</Slides>
  <Notes>8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inter-bold</vt:lpstr>
      <vt:lpstr>Roboto</vt:lpstr>
      <vt:lpstr>Office Theme</vt:lpstr>
      <vt:lpstr>Network Operations and SomaliREN Services Mastery Workshop </vt:lpstr>
      <vt:lpstr>Building Reliable, Scalable, and Secure Digital Infrastructure</vt:lpstr>
      <vt:lpstr>Welcome and Agenda</vt:lpstr>
      <vt:lpstr>icebreaker questions</vt:lpstr>
      <vt:lpstr>Why Networking is Critical in ICT Leadership</vt:lpstr>
      <vt:lpstr>Key Networking Concepts and Trends</vt:lpstr>
      <vt:lpstr>Strategic Insights for ICT Leaders</vt:lpstr>
      <vt:lpstr>Management</vt:lpstr>
      <vt:lpstr>“Together, we can build networks that empower education and innovation.” </vt:lpstr>
      <vt:lpstr>Call to Action</vt:lpstr>
      <vt:lpstr>NETWORK OVERVIEW</vt:lpstr>
      <vt:lpstr>PowerPoint Presentation</vt:lpstr>
      <vt:lpstr>OSI and TCP/IP Model</vt:lpstr>
      <vt:lpstr>PowerPoint Presentation</vt:lpstr>
      <vt:lpstr>PowerPoint Presentation</vt:lpstr>
      <vt:lpstr>PowerPoint Presentation</vt:lpstr>
      <vt:lpstr>What is the difference between Network admin, Network Engineer, System Admin, System Engineer</vt:lpstr>
      <vt:lpstr>Network Administrator</vt:lpstr>
      <vt:lpstr>Network Engineer</vt:lpstr>
      <vt:lpstr>System Administrator</vt:lpstr>
      <vt:lpstr>System Engineer </vt:lpstr>
      <vt:lpstr>Question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Sharaf A. Roble</dc:creator>
  <cp:lastModifiedBy>Sharaf A. Roble</cp:lastModifiedBy>
  <cp:revision>73</cp:revision>
  <dcterms:created xsi:type="dcterms:W3CDTF">2024-12-13T14:55:14Z</dcterms:created>
  <dcterms:modified xsi:type="dcterms:W3CDTF">2025-02-08T06:05:15Z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2024-12-13T18:12:47Z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fd53f528-4e16-45b1-b797-07a621ed1f7f</vt:lpwstr>
  </property>
  <property fmtid="{D5CDD505-2E9C-101B-9397-08002B2CF9AE}" pid="7" name="MSIP_Label_defa4170-0d19-0005-0004-bc88714345d2_ActionId">
    <vt:lpwstr>dd1cef65-8ccd-4c5d-8886-c23d8a91d29f</vt:lpwstr>
  </property>
  <property fmtid="{D5CDD505-2E9C-101B-9397-08002B2CF9AE}" pid="8" name="MSIP_Label_defa4170-0d19-0005-0004-bc88714345d2_ContentBits">
    <vt:lpwstr>0</vt:lpwstr>
  </property>
</Properties>
</file>