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Lst>
  <p:sldSz cx="12192000" cy="6858000"/>
  <p:notesSz cx="6858000" cy="9144000"/>
  <p:defaultTextStyle>
    <a:defPPr>
      <a:defRPr lang="en-S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C826C9E-6B0E-0944-AFD5-12AFCB93E98E}">
          <p14:sldIdLst>
            <p14:sldId id="265"/>
            <p14:sldId id="266"/>
            <p14:sldId id="267"/>
            <p14:sldId id="268"/>
            <p14:sldId id="269"/>
            <p14:sldId id="270"/>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BF38-231B-0296-FA6B-2286DA71F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O"/>
          </a:p>
        </p:txBody>
      </p:sp>
      <p:sp>
        <p:nvSpPr>
          <p:cNvPr id="3" name="Subtitle 2">
            <a:extLst>
              <a:ext uri="{FF2B5EF4-FFF2-40B4-BE49-F238E27FC236}">
                <a16:creationId xmlns:a16="http://schemas.microsoft.com/office/drawing/2014/main" id="{023759B4-935E-350C-9B50-DFB684B61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O"/>
          </a:p>
        </p:txBody>
      </p:sp>
      <p:sp>
        <p:nvSpPr>
          <p:cNvPr id="4" name="Date Placeholder 3">
            <a:extLst>
              <a:ext uri="{FF2B5EF4-FFF2-40B4-BE49-F238E27FC236}">
                <a16:creationId xmlns:a16="http://schemas.microsoft.com/office/drawing/2014/main" id="{30CB9BBD-762C-74BE-A792-99E0A2897A40}"/>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6F14AAD5-C7A3-BD55-5B15-F43708DD1B9D}"/>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2C3AAA91-ADA3-242F-A20B-5ED4441FC449}"/>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1773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BA11-47B9-514A-EB4C-D786A323D386}"/>
              </a:ext>
            </a:extLst>
          </p:cNvPr>
          <p:cNvSpPr>
            <a:spLocks noGrp="1"/>
          </p:cNvSpPr>
          <p:nvPr>
            <p:ph type="title"/>
          </p:nvPr>
        </p:nvSpPr>
        <p:spPr/>
        <p:txBody>
          <a:bodyPr/>
          <a:lstStyle/>
          <a:p>
            <a:r>
              <a:rPr lang="en-US"/>
              <a:t>Click to edit Master title style</a:t>
            </a:r>
            <a:endParaRPr lang="en-SO"/>
          </a:p>
        </p:txBody>
      </p:sp>
      <p:sp>
        <p:nvSpPr>
          <p:cNvPr id="3" name="Vertical Text Placeholder 2">
            <a:extLst>
              <a:ext uri="{FF2B5EF4-FFF2-40B4-BE49-F238E27FC236}">
                <a16:creationId xmlns:a16="http://schemas.microsoft.com/office/drawing/2014/main" id="{605C60F9-0826-3919-4E4E-42AA55665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C133E67E-6561-A3D6-6384-94C616ACA50D}"/>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8523DB2E-A838-75D1-8E4B-421587E9845D}"/>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EE174111-59EF-80FE-4B87-D9442AADA043}"/>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30845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CF272-9E38-9D89-970E-5C274832F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O"/>
          </a:p>
        </p:txBody>
      </p:sp>
      <p:sp>
        <p:nvSpPr>
          <p:cNvPr id="3" name="Vertical Text Placeholder 2">
            <a:extLst>
              <a:ext uri="{FF2B5EF4-FFF2-40B4-BE49-F238E27FC236}">
                <a16:creationId xmlns:a16="http://schemas.microsoft.com/office/drawing/2014/main" id="{329DC647-ABAF-CB0C-3628-2615E5631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C4AAC407-9639-7957-B144-B49E424F66FE}"/>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CF7FC519-034E-A1BA-50D4-ECA6BBA4B50F}"/>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212C7DFC-739A-88CC-34C7-2E51733A44CA}"/>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9272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46D7-A90B-1475-CC42-B3EE38BA0DF3}"/>
              </a:ext>
            </a:extLst>
          </p:cNvPr>
          <p:cNvSpPr>
            <a:spLocks noGrp="1"/>
          </p:cNvSpPr>
          <p:nvPr>
            <p:ph type="title"/>
          </p:nvPr>
        </p:nvSpPr>
        <p:spPr/>
        <p:txBody>
          <a:bodyPr/>
          <a:lstStyle/>
          <a:p>
            <a:r>
              <a:rPr lang="en-US"/>
              <a:t>Click to edit Master title style</a:t>
            </a:r>
            <a:endParaRPr lang="en-SO"/>
          </a:p>
        </p:txBody>
      </p:sp>
      <p:sp>
        <p:nvSpPr>
          <p:cNvPr id="3" name="Content Placeholder 2">
            <a:extLst>
              <a:ext uri="{FF2B5EF4-FFF2-40B4-BE49-F238E27FC236}">
                <a16:creationId xmlns:a16="http://schemas.microsoft.com/office/drawing/2014/main" id="{E166DD35-CB35-E9D7-1A4A-158780F5B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895C511A-F759-B102-EAD6-8D00D8D28A8E}"/>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E017DADD-B0DB-31BD-9238-3E9289AFA71C}"/>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B64A5092-568B-270E-1BA1-1F1D76FD0FF2}"/>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4819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C056-8EC6-C3E6-D9E1-EFA8E949D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O"/>
          </a:p>
        </p:txBody>
      </p:sp>
      <p:sp>
        <p:nvSpPr>
          <p:cNvPr id="3" name="Text Placeholder 2">
            <a:extLst>
              <a:ext uri="{FF2B5EF4-FFF2-40B4-BE49-F238E27FC236}">
                <a16:creationId xmlns:a16="http://schemas.microsoft.com/office/drawing/2014/main" id="{652B376A-C910-E2F6-24C7-E7F802069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5AA86B-DD50-55E0-59B0-65EDEA6558E9}"/>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911F3AAE-30C1-BE07-AF38-057FEDD04838}"/>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E8B5735A-4B17-3E78-52E7-F51ACD91B58F}"/>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370616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FD75-463A-6234-6AD6-748A284AB99A}"/>
              </a:ext>
            </a:extLst>
          </p:cNvPr>
          <p:cNvSpPr>
            <a:spLocks noGrp="1"/>
          </p:cNvSpPr>
          <p:nvPr>
            <p:ph type="title"/>
          </p:nvPr>
        </p:nvSpPr>
        <p:spPr/>
        <p:txBody>
          <a:bodyPr/>
          <a:lstStyle/>
          <a:p>
            <a:r>
              <a:rPr lang="en-US"/>
              <a:t>Click to edit Master title style</a:t>
            </a:r>
            <a:endParaRPr lang="en-SO"/>
          </a:p>
        </p:txBody>
      </p:sp>
      <p:sp>
        <p:nvSpPr>
          <p:cNvPr id="3" name="Content Placeholder 2">
            <a:extLst>
              <a:ext uri="{FF2B5EF4-FFF2-40B4-BE49-F238E27FC236}">
                <a16:creationId xmlns:a16="http://schemas.microsoft.com/office/drawing/2014/main" id="{7DE63EF6-F736-16F2-DB67-C2FBBA9EB3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Content Placeholder 3">
            <a:extLst>
              <a:ext uri="{FF2B5EF4-FFF2-40B4-BE49-F238E27FC236}">
                <a16:creationId xmlns:a16="http://schemas.microsoft.com/office/drawing/2014/main" id="{4614492A-977D-C482-F3D5-889AF91E70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5" name="Date Placeholder 4">
            <a:extLst>
              <a:ext uri="{FF2B5EF4-FFF2-40B4-BE49-F238E27FC236}">
                <a16:creationId xmlns:a16="http://schemas.microsoft.com/office/drawing/2014/main" id="{A50E544F-E095-57B6-D9CD-7BB625E9A101}"/>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8C08A8B4-D54F-83E8-0E08-0214E7315D84}"/>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FAB06654-E211-8634-4713-FA4AE3AF647B}"/>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40453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D9AA-AFB2-ACD8-81FE-C1C5B8478A47}"/>
              </a:ext>
            </a:extLst>
          </p:cNvPr>
          <p:cNvSpPr>
            <a:spLocks noGrp="1"/>
          </p:cNvSpPr>
          <p:nvPr>
            <p:ph type="title"/>
          </p:nvPr>
        </p:nvSpPr>
        <p:spPr>
          <a:xfrm>
            <a:off x="839788" y="365125"/>
            <a:ext cx="10515600" cy="1325563"/>
          </a:xfrm>
        </p:spPr>
        <p:txBody>
          <a:bodyPr/>
          <a:lstStyle/>
          <a:p>
            <a:r>
              <a:rPr lang="en-US"/>
              <a:t>Click to edit Master title style</a:t>
            </a:r>
            <a:endParaRPr lang="en-SO"/>
          </a:p>
        </p:txBody>
      </p:sp>
      <p:sp>
        <p:nvSpPr>
          <p:cNvPr id="3" name="Text Placeholder 2">
            <a:extLst>
              <a:ext uri="{FF2B5EF4-FFF2-40B4-BE49-F238E27FC236}">
                <a16:creationId xmlns:a16="http://schemas.microsoft.com/office/drawing/2014/main" id="{0620754D-5DDA-9382-D292-C3A9BE896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9A81B-DB72-51FD-FF04-CED129D3E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5" name="Text Placeholder 4">
            <a:extLst>
              <a:ext uri="{FF2B5EF4-FFF2-40B4-BE49-F238E27FC236}">
                <a16:creationId xmlns:a16="http://schemas.microsoft.com/office/drawing/2014/main" id="{D5733571-1129-FEAA-B28B-F1C4389F5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73752-BCEB-C3CF-E901-1F9872055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7" name="Date Placeholder 6">
            <a:extLst>
              <a:ext uri="{FF2B5EF4-FFF2-40B4-BE49-F238E27FC236}">
                <a16:creationId xmlns:a16="http://schemas.microsoft.com/office/drawing/2014/main" id="{10BF3767-4506-6F9A-22C4-946C2D830E2C}"/>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8" name="Footer Placeholder 7">
            <a:extLst>
              <a:ext uri="{FF2B5EF4-FFF2-40B4-BE49-F238E27FC236}">
                <a16:creationId xmlns:a16="http://schemas.microsoft.com/office/drawing/2014/main" id="{316998F3-5588-372C-DAD5-3FC43985F656}"/>
              </a:ext>
            </a:extLst>
          </p:cNvPr>
          <p:cNvSpPr>
            <a:spLocks noGrp="1"/>
          </p:cNvSpPr>
          <p:nvPr>
            <p:ph type="ftr" sz="quarter" idx="11"/>
          </p:nvPr>
        </p:nvSpPr>
        <p:spPr/>
        <p:txBody>
          <a:bodyPr/>
          <a:lstStyle/>
          <a:p>
            <a:endParaRPr lang="en-SO"/>
          </a:p>
        </p:txBody>
      </p:sp>
      <p:sp>
        <p:nvSpPr>
          <p:cNvPr id="9" name="Slide Number Placeholder 8">
            <a:extLst>
              <a:ext uri="{FF2B5EF4-FFF2-40B4-BE49-F238E27FC236}">
                <a16:creationId xmlns:a16="http://schemas.microsoft.com/office/drawing/2014/main" id="{FFDF9852-3DA1-8768-B97D-EF5587CAB807}"/>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9546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211B-3767-688B-8E41-E4C7D225422A}"/>
              </a:ext>
            </a:extLst>
          </p:cNvPr>
          <p:cNvSpPr>
            <a:spLocks noGrp="1"/>
          </p:cNvSpPr>
          <p:nvPr>
            <p:ph type="title"/>
          </p:nvPr>
        </p:nvSpPr>
        <p:spPr/>
        <p:txBody>
          <a:bodyPr/>
          <a:lstStyle/>
          <a:p>
            <a:r>
              <a:rPr lang="en-US"/>
              <a:t>Click to edit Master title style</a:t>
            </a:r>
            <a:endParaRPr lang="en-SO"/>
          </a:p>
        </p:txBody>
      </p:sp>
      <p:sp>
        <p:nvSpPr>
          <p:cNvPr id="3" name="Date Placeholder 2">
            <a:extLst>
              <a:ext uri="{FF2B5EF4-FFF2-40B4-BE49-F238E27FC236}">
                <a16:creationId xmlns:a16="http://schemas.microsoft.com/office/drawing/2014/main" id="{A0D2F875-E264-235F-2115-6E60ECFB205D}"/>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4" name="Footer Placeholder 3">
            <a:extLst>
              <a:ext uri="{FF2B5EF4-FFF2-40B4-BE49-F238E27FC236}">
                <a16:creationId xmlns:a16="http://schemas.microsoft.com/office/drawing/2014/main" id="{9A5F5F6B-3BA2-5F3D-DA81-6C4C93450EA9}"/>
              </a:ext>
            </a:extLst>
          </p:cNvPr>
          <p:cNvSpPr>
            <a:spLocks noGrp="1"/>
          </p:cNvSpPr>
          <p:nvPr>
            <p:ph type="ftr" sz="quarter" idx="11"/>
          </p:nvPr>
        </p:nvSpPr>
        <p:spPr/>
        <p:txBody>
          <a:bodyPr/>
          <a:lstStyle/>
          <a:p>
            <a:endParaRPr lang="en-SO"/>
          </a:p>
        </p:txBody>
      </p:sp>
      <p:sp>
        <p:nvSpPr>
          <p:cNvPr id="5" name="Slide Number Placeholder 4">
            <a:extLst>
              <a:ext uri="{FF2B5EF4-FFF2-40B4-BE49-F238E27FC236}">
                <a16:creationId xmlns:a16="http://schemas.microsoft.com/office/drawing/2014/main" id="{7B2C35A5-370C-758F-6189-78FC91502B3A}"/>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69408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B3411-421B-CB3E-A62C-07787D851C21}"/>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3" name="Footer Placeholder 2">
            <a:extLst>
              <a:ext uri="{FF2B5EF4-FFF2-40B4-BE49-F238E27FC236}">
                <a16:creationId xmlns:a16="http://schemas.microsoft.com/office/drawing/2014/main" id="{BF24CD28-4842-17D5-2E86-86605BC6C918}"/>
              </a:ext>
            </a:extLst>
          </p:cNvPr>
          <p:cNvSpPr>
            <a:spLocks noGrp="1"/>
          </p:cNvSpPr>
          <p:nvPr>
            <p:ph type="ftr" sz="quarter" idx="11"/>
          </p:nvPr>
        </p:nvSpPr>
        <p:spPr/>
        <p:txBody>
          <a:bodyPr/>
          <a:lstStyle/>
          <a:p>
            <a:endParaRPr lang="en-SO"/>
          </a:p>
        </p:txBody>
      </p:sp>
      <p:sp>
        <p:nvSpPr>
          <p:cNvPr id="4" name="Slide Number Placeholder 3">
            <a:extLst>
              <a:ext uri="{FF2B5EF4-FFF2-40B4-BE49-F238E27FC236}">
                <a16:creationId xmlns:a16="http://schemas.microsoft.com/office/drawing/2014/main" id="{65A736AB-FE4B-C5E6-E3F5-B94977EF64B0}"/>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4950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986A-36DE-E56E-D2B5-61E0C6FD3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O"/>
          </a:p>
        </p:txBody>
      </p:sp>
      <p:sp>
        <p:nvSpPr>
          <p:cNvPr id="3" name="Content Placeholder 2">
            <a:extLst>
              <a:ext uri="{FF2B5EF4-FFF2-40B4-BE49-F238E27FC236}">
                <a16:creationId xmlns:a16="http://schemas.microsoft.com/office/drawing/2014/main" id="{443DE336-DB6D-BA81-6845-554696489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Text Placeholder 3">
            <a:extLst>
              <a:ext uri="{FF2B5EF4-FFF2-40B4-BE49-F238E27FC236}">
                <a16:creationId xmlns:a16="http://schemas.microsoft.com/office/drawing/2014/main" id="{CF0B1C8B-AE67-EB7C-7377-B5984AEF7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5B09F-C58F-9C01-6A19-34E0C073EE36}"/>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6EEF5326-2FD0-50D2-0E30-290E483B5143}"/>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F5A7255E-A567-06C3-9FE8-17C7DEF7AA6B}"/>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6774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B598-E29F-EACA-899E-5DD1EC979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O"/>
          </a:p>
        </p:txBody>
      </p:sp>
      <p:sp>
        <p:nvSpPr>
          <p:cNvPr id="3" name="Picture Placeholder 2">
            <a:extLst>
              <a:ext uri="{FF2B5EF4-FFF2-40B4-BE49-F238E27FC236}">
                <a16:creationId xmlns:a16="http://schemas.microsoft.com/office/drawing/2014/main" id="{F0500AE7-2185-B14C-2C4B-489732D39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O"/>
          </a:p>
        </p:txBody>
      </p:sp>
      <p:sp>
        <p:nvSpPr>
          <p:cNvPr id="4" name="Text Placeholder 3">
            <a:extLst>
              <a:ext uri="{FF2B5EF4-FFF2-40B4-BE49-F238E27FC236}">
                <a16:creationId xmlns:a16="http://schemas.microsoft.com/office/drawing/2014/main" id="{784CFE59-BAC8-87EE-BABE-8E56B666D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3EED9-90B8-F98B-2F2E-BFE212383AA0}"/>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6C4C9FE0-DF13-8B5E-A20E-4F9A10BFBB20}"/>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D01854E1-1D19-EBA7-6A07-79C6B75917E0}"/>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126658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2893E-6D31-649D-E359-645092BFC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O"/>
          </a:p>
        </p:txBody>
      </p:sp>
      <p:sp>
        <p:nvSpPr>
          <p:cNvPr id="3" name="Text Placeholder 2">
            <a:extLst>
              <a:ext uri="{FF2B5EF4-FFF2-40B4-BE49-F238E27FC236}">
                <a16:creationId xmlns:a16="http://schemas.microsoft.com/office/drawing/2014/main" id="{30D721B2-6822-72A1-7F81-5D33B0E7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17E7FD37-7C24-728E-4F85-1A3112D34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F20854E8-0377-0E54-FB78-58F7AC031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O"/>
          </a:p>
        </p:txBody>
      </p:sp>
      <p:sp>
        <p:nvSpPr>
          <p:cNvPr id="6" name="Slide Number Placeholder 5">
            <a:extLst>
              <a:ext uri="{FF2B5EF4-FFF2-40B4-BE49-F238E27FC236}">
                <a16:creationId xmlns:a16="http://schemas.microsoft.com/office/drawing/2014/main" id="{1142A228-D97C-C623-23A4-B235C4CAC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5428-AD22-6446-B70C-04533D3E94C8}" type="slidenum">
              <a:rPr lang="en-SO" smtClean="0"/>
              <a:t>‹#›</a:t>
            </a:fld>
            <a:endParaRPr lang="en-SO"/>
          </a:p>
        </p:txBody>
      </p:sp>
    </p:spTree>
    <p:extLst>
      <p:ext uri="{BB962C8B-B14F-4D97-AF65-F5344CB8AC3E}">
        <p14:creationId xmlns:p14="http://schemas.microsoft.com/office/powerpoint/2010/main" val="148413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2.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E49-8DD3-99B9-DAEA-9BC0B992D58A}"/>
              </a:ext>
            </a:extLst>
          </p:cNvPr>
          <p:cNvSpPr>
            <a:spLocks noGrp="1"/>
          </p:cNvSpPr>
          <p:nvPr>
            <p:ph type="ctrTitle"/>
          </p:nvPr>
        </p:nvSpPr>
        <p:spPr>
          <a:xfrm>
            <a:off x="7464614" y="1795991"/>
            <a:ext cx="4087303" cy="2889114"/>
          </a:xfrm>
        </p:spPr>
        <p:txBody>
          <a:bodyPr anchor="b">
            <a:normAutofit/>
          </a:bodyPr>
          <a:lstStyle/>
          <a:p>
            <a:pPr algn="l"/>
            <a:r>
              <a:rPr lang="en-US" sz="5400" dirty="0"/>
              <a:t>Network Operations</a:t>
            </a:r>
          </a:p>
        </p:txBody>
      </p:sp>
      <p:sp>
        <p:nvSpPr>
          <p:cNvPr id="3" name="Subtitle 2">
            <a:extLst>
              <a:ext uri="{FF2B5EF4-FFF2-40B4-BE49-F238E27FC236}">
                <a16:creationId xmlns:a16="http://schemas.microsoft.com/office/drawing/2014/main" id="{F669A087-F0BE-AAC7-2CC0-70595EF3BEC1}"/>
              </a:ext>
            </a:extLst>
          </p:cNvPr>
          <p:cNvSpPr>
            <a:spLocks noGrp="1"/>
          </p:cNvSpPr>
          <p:nvPr>
            <p:ph type="subTitle" idx="1"/>
          </p:nvPr>
        </p:nvSpPr>
        <p:spPr>
          <a:xfrm>
            <a:off x="7464612" y="4750893"/>
            <a:ext cx="4087305" cy="1147863"/>
          </a:xfrm>
        </p:spPr>
        <p:txBody>
          <a:bodyPr anchor="t">
            <a:normAutofit/>
          </a:bodyPr>
          <a:lstStyle/>
          <a:p>
            <a:pPr algn="l"/>
            <a:r>
              <a:rPr lang="en-US" sz="2000" dirty="0"/>
              <a:t>IP Services</a:t>
            </a:r>
          </a:p>
        </p:txBody>
      </p:sp>
      <p:pic>
        <p:nvPicPr>
          <p:cNvPr id="30" name="Picture 29" descr="Close-up of a server network panel with lights and cables">
            <a:extLst>
              <a:ext uri="{FF2B5EF4-FFF2-40B4-BE49-F238E27FC236}">
                <a16:creationId xmlns:a16="http://schemas.microsoft.com/office/drawing/2014/main" id="{F3E4FCE5-3383-C7EF-55C7-864AAFF2F59E}"/>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Immagine 7" descr="Immagine 7">
            <a:hlinkClick r:id="rId3"/>
            <a:extLst>
              <a:ext uri="{FF2B5EF4-FFF2-40B4-BE49-F238E27FC236}">
                <a16:creationId xmlns:a16="http://schemas.microsoft.com/office/drawing/2014/main" id="{CAC4DFE6-66B7-D6A2-D11F-2B8C4F85CCE9}"/>
              </a:ext>
            </a:extLst>
          </p:cNvPr>
          <p:cNvPicPr>
            <a:picLocks noChangeAspect="1"/>
          </p:cNvPicPr>
          <p:nvPr/>
        </p:nvPicPr>
        <p:blipFill>
          <a:blip r:embed="rId4"/>
          <a:stretch>
            <a:fillRect/>
          </a:stretch>
        </p:blipFill>
        <p:spPr>
          <a:xfrm>
            <a:off x="9625264" y="5935989"/>
            <a:ext cx="1926654" cy="674099"/>
          </a:xfrm>
          <a:prstGeom prst="rect">
            <a:avLst/>
          </a:prstGeom>
          <a:ln w="12700">
            <a:miter lim="400000"/>
          </a:ln>
        </p:spPr>
      </p:pic>
      <p:pic>
        <p:nvPicPr>
          <p:cNvPr id="5" name="sorer.png" descr="sorer.png">
            <a:extLst>
              <a:ext uri="{FF2B5EF4-FFF2-40B4-BE49-F238E27FC236}">
                <a16:creationId xmlns:a16="http://schemas.microsoft.com/office/drawing/2014/main" id="{65FFBFB8-C6D7-B872-BCF3-EA5133971C02}"/>
              </a:ext>
            </a:extLst>
          </p:cNvPr>
          <p:cNvPicPr>
            <a:picLocks noChangeAspect="1"/>
          </p:cNvPicPr>
          <p:nvPr/>
        </p:nvPicPr>
        <p:blipFill>
          <a:blip r:embed="rId5"/>
          <a:stretch>
            <a:fillRect/>
          </a:stretch>
        </p:blipFill>
        <p:spPr>
          <a:xfrm>
            <a:off x="8167863" y="374487"/>
            <a:ext cx="3384054" cy="1409472"/>
          </a:xfrm>
          <a:prstGeom prst="rect">
            <a:avLst/>
          </a:prstGeom>
          <a:ln w="12700">
            <a:miter lim="400000"/>
          </a:ln>
        </p:spPr>
      </p:pic>
    </p:spTree>
    <p:extLst>
      <p:ext uri="{BB962C8B-B14F-4D97-AF65-F5344CB8AC3E}">
        <p14:creationId xmlns:p14="http://schemas.microsoft.com/office/powerpoint/2010/main" val="5916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CD24-149A-7026-E33A-2D2E64678AF5}"/>
              </a:ext>
            </a:extLst>
          </p:cNvPr>
          <p:cNvSpPr>
            <a:spLocks noGrp="1"/>
          </p:cNvSpPr>
          <p:nvPr>
            <p:ph type="title"/>
          </p:nvPr>
        </p:nvSpPr>
        <p:spPr/>
        <p:txBody>
          <a:bodyPr/>
          <a:lstStyle/>
          <a:p>
            <a:r>
              <a:rPr lang="en-US" dirty="0"/>
              <a:t>Quality of Service</a:t>
            </a:r>
          </a:p>
        </p:txBody>
      </p:sp>
      <p:sp>
        <p:nvSpPr>
          <p:cNvPr id="3" name="Content Placeholder 2">
            <a:extLst>
              <a:ext uri="{FF2B5EF4-FFF2-40B4-BE49-F238E27FC236}">
                <a16:creationId xmlns:a16="http://schemas.microsoft.com/office/drawing/2014/main" id="{2E4BA9BC-ADC3-8AF6-FFB9-B73197BB7603}"/>
              </a:ext>
            </a:extLst>
          </p:cNvPr>
          <p:cNvSpPr>
            <a:spLocks noGrp="1"/>
          </p:cNvSpPr>
          <p:nvPr>
            <p:ph idx="1"/>
          </p:nvPr>
        </p:nvSpPr>
        <p:spPr/>
        <p:txBody>
          <a:bodyPr/>
          <a:lstStyle/>
          <a:p>
            <a:r>
              <a:rPr lang="en-US" dirty="0"/>
              <a:t>Quality of service (QoS) provides the ability to assign a different priority to one or more types of traffic over others for different applications, data flows, or users so a certain level of performance can be guaranteed. QoS is used to manage contention for network resources for a better end-user experience.</a:t>
            </a:r>
          </a:p>
        </p:txBody>
      </p:sp>
    </p:spTree>
    <p:extLst>
      <p:ext uri="{BB962C8B-B14F-4D97-AF65-F5344CB8AC3E}">
        <p14:creationId xmlns:p14="http://schemas.microsoft.com/office/powerpoint/2010/main" val="355278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DDCB-106D-EE31-3E82-A9F56861501A}"/>
              </a:ext>
            </a:extLst>
          </p:cNvPr>
          <p:cNvSpPr>
            <a:spLocks noGrp="1"/>
          </p:cNvSpPr>
          <p:nvPr>
            <p:ph type="title"/>
          </p:nvPr>
        </p:nvSpPr>
        <p:spPr/>
        <p:txBody>
          <a:bodyPr/>
          <a:lstStyle/>
          <a:p>
            <a:r>
              <a:rPr lang="en-US" dirty="0"/>
              <a:t>IPv6</a:t>
            </a:r>
          </a:p>
        </p:txBody>
      </p:sp>
      <p:sp>
        <p:nvSpPr>
          <p:cNvPr id="3" name="Content Placeholder 2">
            <a:extLst>
              <a:ext uri="{FF2B5EF4-FFF2-40B4-BE49-F238E27FC236}">
                <a16:creationId xmlns:a16="http://schemas.microsoft.com/office/drawing/2014/main" id="{ABDF1E7E-E2A8-2CEB-7B76-47CDF9AAF157}"/>
              </a:ext>
            </a:extLst>
          </p:cNvPr>
          <p:cNvSpPr>
            <a:spLocks noGrp="1"/>
          </p:cNvSpPr>
          <p:nvPr>
            <p:ph idx="1"/>
          </p:nvPr>
        </p:nvSpPr>
        <p:spPr/>
        <p:txBody>
          <a:bodyPr/>
          <a:lstStyle/>
          <a:p>
            <a:r>
              <a:rPr lang="en-US" dirty="0"/>
              <a:t>Why Do We Need IPv6?</a:t>
            </a:r>
          </a:p>
          <a:p>
            <a:pPr lvl="1"/>
            <a:r>
              <a:rPr lang="en-US" dirty="0"/>
              <a:t>Well, the short answer is because we need to communicate, and our current system isn’t really cutting it anymore.</a:t>
            </a:r>
          </a:p>
          <a:p>
            <a:pPr lvl="1"/>
            <a:r>
              <a:rPr lang="en-US" dirty="0"/>
              <a:t>IPv4 has only about 4.3 billion addresses available—in theory—and we know that we don’t even get to use most of those! Sure, the use of Classless Inter-Domain Routing (CIDR) and Network Address Translation (NAT) has helped to extend the inevitable dearth of addresses, but we will still run out of them, and it’s going to happen within a few years.</a:t>
            </a:r>
          </a:p>
        </p:txBody>
      </p:sp>
    </p:spTree>
    <p:extLst>
      <p:ext uri="{BB962C8B-B14F-4D97-AF65-F5344CB8AC3E}">
        <p14:creationId xmlns:p14="http://schemas.microsoft.com/office/powerpoint/2010/main" val="2274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0950-677C-EA74-4DE3-8ADCED949025}"/>
              </a:ext>
            </a:extLst>
          </p:cNvPr>
          <p:cNvSpPr>
            <a:spLocks noGrp="1"/>
          </p:cNvSpPr>
          <p:nvPr>
            <p:ph type="title"/>
          </p:nvPr>
        </p:nvSpPr>
        <p:spPr/>
        <p:txBody>
          <a:bodyPr/>
          <a:lstStyle/>
          <a:p>
            <a:r>
              <a:rPr lang="en-US" dirty="0"/>
              <a:t>IPv6 Address Types</a:t>
            </a:r>
          </a:p>
        </p:txBody>
      </p:sp>
      <p:sp>
        <p:nvSpPr>
          <p:cNvPr id="3" name="Content Placeholder 2">
            <a:extLst>
              <a:ext uri="{FF2B5EF4-FFF2-40B4-BE49-F238E27FC236}">
                <a16:creationId xmlns:a16="http://schemas.microsoft.com/office/drawing/2014/main" id="{79629DEB-2001-9686-4194-4ED932F39AFE}"/>
              </a:ext>
            </a:extLst>
          </p:cNvPr>
          <p:cNvSpPr>
            <a:spLocks noGrp="1"/>
          </p:cNvSpPr>
          <p:nvPr>
            <p:ph idx="1"/>
          </p:nvPr>
        </p:nvSpPr>
        <p:spPr/>
        <p:txBody>
          <a:bodyPr>
            <a:normAutofit lnSpcReduction="10000"/>
          </a:bodyPr>
          <a:lstStyle/>
          <a:p>
            <a:r>
              <a:rPr lang="en-US" dirty="0"/>
              <a:t>Unicast  Packets addressed to a unicast address are delivered to a single interface.</a:t>
            </a:r>
          </a:p>
          <a:p>
            <a:r>
              <a:rPr lang="en-US" dirty="0"/>
              <a:t>Global unicast addresses (2000::/3)  These are your typical publicly routable addresses and they’re the same as in IPv4. Global addresses start at 2000::/3.</a:t>
            </a:r>
          </a:p>
          <a:p>
            <a:r>
              <a:rPr lang="en-US" dirty="0"/>
              <a:t>Link-local addresses (FE80::/10)  These are like the Automatic Private IP Address (APIPA) addresses that Microsoft uses to automatically provide addresses in IPv4 in that they’re not meant to be routed. </a:t>
            </a:r>
          </a:p>
          <a:p>
            <a:r>
              <a:rPr lang="en-US" dirty="0"/>
              <a:t>Unique local addresses (FC00::/7)  These addresses are also intended for </a:t>
            </a:r>
            <a:r>
              <a:rPr lang="en-US" dirty="0" err="1"/>
              <a:t>nonrouting</a:t>
            </a:r>
            <a:r>
              <a:rPr lang="en-US" dirty="0"/>
              <a:t> purposes over the Internet, but they are nearly globally unique.</a:t>
            </a:r>
          </a:p>
        </p:txBody>
      </p:sp>
    </p:spTree>
    <p:extLst>
      <p:ext uri="{BB962C8B-B14F-4D97-AF65-F5344CB8AC3E}">
        <p14:creationId xmlns:p14="http://schemas.microsoft.com/office/powerpoint/2010/main" val="342685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0950-677C-EA74-4DE3-8ADCED949025}"/>
              </a:ext>
            </a:extLst>
          </p:cNvPr>
          <p:cNvSpPr>
            <a:spLocks noGrp="1"/>
          </p:cNvSpPr>
          <p:nvPr>
            <p:ph type="title"/>
          </p:nvPr>
        </p:nvSpPr>
        <p:spPr/>
        <p:txBody>
          <a:bodyPr/>
          <a:lstStyle/>
          <a:p>
            <a:r>
              <a:rPr lang="en-US" dirty="0"/>
              <a:t>IPv6 Address Types</a:t>
            </a:r>
          </a:p>
        </p:txBody>
      </p:sp>
      <p:sp>
        <p:nvSpPr>
          <p:cNvPr id="3" name="Content Placeholder 2">
            <a:extLst>
              <a:ext uri="{FF2B5EF4-FFF2-40B4-BE49-F238E27FC236}">
                <a16:creationId xmlns:a16="http://schemas.microsoft.com/office/drawing/2014/main" id="{79629DEB-2001-9686-4194-4ED932F39AFE}"/>
              </a:ext>
            </a:extLst>
          </p:cNvPr>
          <p:cNvSpPr>
            <a:spLocks noGrp="1"/>
          </p:cNvSpPr>
          <p:nvPr>
            <p:ph idx="1"/>
          </p:nvPr>
        </p:nvSpPr>
        <p:spPr/>
        <p:txBody>
          <a:bodyPr>
            <a:normAutofit/>
          </a:bodyPr>
          <a:lstStyle/>
          <a:p>
            <a:r>
              <a:rPr lang="en-US" dirty="0"/>
              <a:t>Multicast (FF00::/8)  Again, as in IPv4, packets addressed to a multicast address are delivered to all interfaces tuned into the multicast address.</a:t>
            </a:r>
          </a:p>
          <a:p>
            <a:r>
              <a:rPr lang="en-US" dirty="0"/>
              <a:t>Anycast  Like multicast addresses, an anycast address identifies multiple interfaces on multiple devices. But there’s a big difference: the anycast packet is delivered to only one device—actually, to the closest one it finds defined in terms of routing distance.</a:t>
            </a:r>
          </a:p>
          <a:p>
            <a:endParaRPr lang="en-US" dirty="0"/>
          </a:p>
        </p:txBody>
      </p:sp>
    </p:spTree>
    <p:extLst>
      <p:ext uri="{BB962C8B-B14F-4D97-AF65-F5344CB8AC3E}">
        <p14:creationId xmlns:p14="http://schemas.microsoft.com/office/powerpoint/2010/main" val="388599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F36D1-EE6D-0FFF-862A-49605AF357A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Virtualization</a:t>
            </a:r>
            <a:endParaRPr lang="en-US" sz="4600" kern="1200" dirty="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2AC196-6213-9C13-CB6E-9ABAD8ACA0CA}"/>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Virtualization  Virtualization is a technology that allows a server to host multiple other computers as virtual machines. It does this by abstracting the host resources and sharing them with the guest machines.</a:t>
            </a:r>
          </a:p>
        </p:txBody>
      </p:sp>
      <p:pic>
        <p:nvPicPr>
          <p:cNvPr id="6" name="Content Placeholder 5" descr="Diagram, schematic&#10;&#10;Description automatically generated">
            <a:extLst>
              <a:ext uri="{FF2B5EF4-FFF2-40B4-BE49-F238E27FC236}">
                <a16:creationId xmlns:a16="http://schemas.microsoft.com/office/drawing/2014/main" id="{E8415704-1796-730E-B369-F5390C7D6049}"/>
              </a:ext>
            </a:extLst>
          </p:cNvPr>
          <p:cNvPicPr>
            <a:picLocks noGrp="1" noChangeAspect="1"/>
          </p:cNvPicPr>
          <p:nvPr>
            <p:ph idx="1"/>
          </p:nvPr>
        </p:nvPicPr>
        <p:blipFill>
          <a:blip r:embed="rId2"/>
          <a:stretch>
            <a:fillRect/>
          </a:stretch>
        </p:blipFill>
        <p:spPr>
          <a:xfrm>
            <a:off x="5624018" y="640080"/>
            <a:ext cx="4964276" cy="5577840"/>
          </a:xfrm>
          <a:prstGeom prst="rect">
            <a:avLst/>
          </a:prstGeom>
        </p:spPr>
      </p:pic>
    </p:spTree>
    <p:extLst>
      <p:ext uri="{BB962C8B-B14F-4D97-AF65-F5344CB8AC3E}">
        <p14:creationId xmlns:p14="http://schemas.microsoft.com/office/powerpoint/2010/main" val="204038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4F05B-D732-FA7D-A57D-0362C2E4CD0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Virtualization</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Diagram, schematic&#10;&#10;Description automatically generated">
            <a:extLst>
              <a:ext uri="{FF2B5EF4-FFF2-40B4-BE49-F238E27FC236}">
                <a16:creationId xmlns:a16="http://schemas.microsoft.com/office/drawing/2014/main" id="{ED6761D8-D286-492E-A276-FDE39A3FF277}"/>
              </a:ext>
            </a:extLst>
          </p:cNvPr>
          <p:cNvPicPr>
            <a:picLocks noGrp="1" noChangeAspect="1"/>
          </p:cNvPicPr>
          <p:nvPr>
            <p:ph idx="1"/>
          </p:nvPr>
        </p:nvPicPr>
        <p:blipFill>
          <a:blip r:embed="rId2"/>
          <a:stretch>
            <a:fillRect/>
          </a:stretch>
        </p:blipFill>
        <p:spPr>
          <a:xfrm>
            <a:off x="4563820" y="293751"/>
            <a:ext cx="7504812" cy="6507097"/>
          </a:xfrm>
          <a:prstGeom prst="rect">
            <a:avLst/>
          </a:prstGeom>
        </p:spPr>
      </p:pic>
    </p:spTree>
    <p:extLst>
      <p:ext uri="{BB962C8B-B14F-4D97-AF65-F5344CB8AC3E}">
        <p14:creationId xmlns:p14="http://schemas.microsoft.com/office/powerpoint/2010/main" val="155833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9591-443E-CC02-02B5-A417688E602C}"/>
              </a:ext>
            </a:extLst>
          </p:cNvPr>
          <p:cNvSpPr>
            <a:spLocks noGrp="1"/>
          </p:cNvSpPr>
          <p:nvPr>
            <p:ph type="title"/>
          </p:nvPr>
        </p:nvSpPr>
        <p:spPr/>
        <p:txBody>
          <a:bodyPr/>
          <a:lstStyle/>
          <a:p>
            <a:r>
              <a:rPr lang="en-US" dirty="0"/>
              <a:t>Automation Components</a:t>
            </a:r>
          </a:p>
        </p:txBody>
      </p:sp>
      <p:sp>
        <p:nvSpPr>
          <p:cNvPr id="3" name="Content Placeholder 2">
            <a:extLst>
              <a:ext uri="{FF2B5EF4-FFF2-40B4-BE49-F238E27FC236}">
                <a16:creationId xmlns:a16="http://schemas.microsoft.com/office/drawing/2014/main" id="{63D59408-61DA-1238-8261-3E461501F932}"/>
              </a:ext>
            </a:extLst>
          </p:cNvPr>
          <p:cNvSpPr>
            <a:spLocks noGrp="1"/>
          </p:cNvSpPr>
          <p:nvPr>
            <p:ph idx="1"/>
          </p:nvPr>
        </p:nvSpPr>
        <p:spPr/>
        <p:txBody>
          <a:bodyPr/>
          <a:lstStyle/>
          <a:p>
            <a:r>
              <a:rPr lang="en-US" dirty="0"/>
              <a:t>Network automation comes in many forms, but generally, you can boil it down to being able to apply tasks in a predictable way with increased odds of a positive outcome. And what that means for us is that instead of tediously connecting to 200 devices, we can write a script that will apply the configuration to all of the devices for us.</a:t>
            </a:r>
          </a:p>
          <a:p>
            <a:r>
              <a:rPr lang="en-US" dirty="0"/>
              <a:t>There are almost endless options available, but we’ll focus on the main ones here:</a:t>
            </a:r>
          </a:p>
          <a:p>
            <a:pPr lvl="1"/>
            <a:r>
              <a:rPr lang="en-US" dirty="0"/>
              <a:t>Python</a:t>
            </a:r>
          </a:p>
          <a:p>
            <a:pPr lvl="1"/>
            <a:r>
              <a:rPr lang="en-US" dirty="0"/>
              <a:t>YAML</a:t>
            </a:r>
          </a:p>
        </p:txBody>
      </p:sp>
    </p:spTree>
    <p:extLst>
      <p:ext uri="{BB962C8B-B14F-4D97-AF65-F5344CB8AC3E}">
        <p14:creationId xmlns:p14="http://schemas.microsoft.com/office/powerpoint/2010/main" val="239519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08493-7997-BDD4-53AE-A61F51C96FF5}"/>
              </a:ext>
            </a:extLst>
          </p:cNvPr>
          <p:cNvSpPr>
            <a:spLocks noGrp="1"/>
          </p:cNvSpPr>
          <p:nvPr>
            <p:ph type="title"/>
          </p:nvPr>
        </p:nvSpPr>
        <p:spPr>
          <a:xfrm>
            <a:off x="793662" y="386930"/>
            <a:ext cx="10066122" cy="1298448"/>
          </a:xfrm>
        </p:spPr>
        <p:txBody>
          <a:bodyPr anchor="b">
            <a:normAutofit/>
          </a:bodyPr>
          <a:lstStyle/>
          <a:p>
            <a:r>
              <a:rPr lang="en-US" sz="4800"/>
              <a:t>CDP and LLDP</a:t>
            </a:r>
          </a:p>
        </p:txBody>
      </p:sp>
      <p:sp>
        <p:nvSpPr>
          <p:cNvPr id="22"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94C315-1D4D-05A3-03C7-7A7DED5C7903}"/>
              </a:ext>
            </a:extLst>
          </p:cNvPr>
          <p:cNvSpPr>
            <a:spLocks noGrp="1"/>
          </p:cNvSpPr>
          <p:nvPr>
            <p:ph idx="1"/>
          </p:nvPr>
        </p:nvSpPr>
        <p:spPr>
          <a:xfrm>
            <a:off x="793661" y="2599509"/>
            <a:ext cx="4530898" cy="3639450"/>
          </a:xfrm>
        </p:spPr>
        <p:txBody>
          <a:bodyPr anchor="ctr">
            <a:normAutofit/>
          </a:bodyPr>
          <a:lstStyle/>
          <a:p>
            <a:r>
              <a:rPr lang="en-US" sz="2000"/>
              <a:t>Cisco Discovery Protocol (CDP) is a proprietary protocol designed by Cisco to help us collect information about locally attached devices. Using CDP, we can gather hardware and protocol information about neighbor devices—vital information for documenting and troubleshooting the network! Another dynamic discovery protocol is Link Layer Discovery Protocol (LLDP), but it’s not proprietary like CDP.</a:t>
            </a:r>
          </a:p>
          <a:p>
            <a:pPr marL="0" indent="0">
              <a:buNone/>
            </a:pPr>
            <a:endParaRPr lang="en-US" sz="2000"/>
          </a:p>
        </p:txBody>
      </p:sp>
      <p:pic>
        <p:nvPicPr>
          <p:cNvPr id="6" name="Picture 5" descr="Diagram&#10;&#10;Description automatically generated">
            <a:extLst>
              <a:ext uri="{FF2B5EF4-FFF2-40B4-BE49-F238E27FC236}">
                <a16:creationId xmlns:a16="http://schemas.microsoft.com/office/drawing/2014/main" id="{C1E1B3FD-918D-FB43-5893-35B871710026}"/>
              </a:ext>
            </a:extLst>
          </p:cNvPr>
          <p:cNvPicPr>
            <a:picLocks noChangeAspect="1"/>
          </p:cNvPicPr>
          <p:nvPr/>
        </p:nvPicPr>
        <p:blipFill>
          <a:blip r:embed="rId2"/>
          <a:stretch>
            <a:fillRect/>
          </a:stretch>
        </p:blipFill>
        <p:spPr>
          <a:xfrm>
            <a:off x="5911532" y="3182565"/>
            <a:ext cx="5150277" cy="2317624"/>
          </a:xfrm>
          <a:prstGeom prst="rect">
            <a:avLst/>
          </a:prstGeom>
        </p:spPr>
      </p:pic>
      <p:sp>
        <p:nvSpPr>
          <p:cNvPr id="24"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7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3CFA6-41D2-8852-CF5B-3C2CD6FAF177}"/>
              </a:ext>
            </a:extLst>
          </p:cNvPr>
          <p:cNvSpPr>
            <a:spLocks noGrp="1"/>
          </p:cNvSpPr>
          <p:nvPr>
            <p:ph type="title"/>
          </p:nvPr>
        </p:nvSpPr>
        <p:spPr>
          <a:xfrm>
            <a:off x="630936" y="639520"/>
            <a:ext cx="3429000" cy="1719072"/>
          </a:xfrm>
        </p:spPr>
        <p:txBody>
          <a:bodyPr anchor="b">
            <a:normAutofit/>
          </a:bodyPr>
          <a:lstStyle/>
          <a:p>
            <a:r>
              <a:rPr lang="en-US" sz="4200"/>
              <a:t>Network Time Protocol (NTP)</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DD5CB2-C03B-88C8-4DDA-5BD3F9CBCB8E}"/>
              </a:ext>
            </a:extLst>
          </p:cNvPr>
          <p:cNvSpPr>
            <a:spLocks noGrp="1"/>
          </p:cNvSpPr>
          <p:nvPr>
            <p:ph idx="1"/>
          </p:nvPr>
        </p:nvSpPr>
        <p:spPr>
          <a:xfrm>
            <a:off x="630936" y="2807208"/>
            <a:ext cx="3429000" cy="3410712"/>
          </a:xfrm>
        </p:spPr>
        <p:txBody>
          <a:bodyPr anchor="t">
            <a:normAutofit/>
          </a:bodyPr>
          <a:lstStyle/>
          <a:p>
            <a:r>
              <a:rPr lang="en-US" sz="2200"/>
              <a:t>Network Time Protocol provides pretty much what it describes: time to all your network devices. More specifically, NTP synchronizes clocks of computer systems over packet-switched, variable-latency data networks.</a:t>
            </a:r>
          </a:p>
          <a:p>
            <a:endParaRPr lang="en-US" sz="2200"/>
          </a:p>
        </p:txBody>
      </p:sp>
      <p:pic>
        <p:nvPicPr>
          <p:cNvPr id="5" name="Picture 4" descr="Diagram&#10;&#10;Description automatically generated">
            <a:extLst>
              <a:ext uri="{FF2B5EF4-FFF2-40B4-BE49-F238E27FC236}">
                <a16:creationId xmlns:a16="http://schemas.microsoft.com/office/drawing/2014/main" id="{A17EA605-1255-5A45-3FEF-C4A32F023EC2}"/>
              </a:ext>
            </a:extLst>
          </p:cNvPr>
          <p:cNvPicPr>
            <a:picLocks noChangeAspect="1"/>
          </p:cNvPicPr>
          <p:nvPr/>
        </p:nvPicPr>
        <p:blipFill>
          <a:blip r:embed="rId2"/>
          <a:stretch>
            <a:fillRect/>
          </a:stretch>
        </p:blipFill>
        <p:spPr>
          <a:xfrm>
            <a:off x="4051284" y="1484768"/>
            <a:ext cx="8139474" cy="4050781"/>
          </a:xfrm>
          <a:prstGeom prst="rect">
            <a:avLst/>
          </a:prstGeom>
        </p:spPr>
      </p:pic>
    </p:spTree>
    <p:extLst>
      <p:ext uri="{BB962C8B-B14F-4D97-AF65-F5344CB8AC3E}">
        <p14:creationId xmlns:p14="http://schemas.microsoft.com/office/powerpoint/2010/main" val="92181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1CF03-93AC-A266-6C25-CBA2F6ECF752}"/>
              </a:ext>
            </a:extLst>
          </p:cNvPr>
          <p:cNvSpPr>
            <a:spLocks noGrp="1"/>
          </p:cNvSpPr>
          <p:nvPr>
            <p:ph type="title"/>
          </p:nvPr>
        </p:nvSpPr>
        <p:spPr>
          <a:xfrm>
            <a:off x="630936" y="639520"/>
            <a:ext cx="3429000" cy="1719072"/>
          </a:xfrm>
        </p:spPr>
        <p:txBody>
          <a:bodyPr anchor="b">
            <a:normAutofit/>
          </a:bodyPr>
          <a:lstStyle/>
          <a:p>
            <a:r>
              <a:rPr lang="en-US" sz="5400"/>
              <a:t>SNMP</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2AE58D-9005-28C4-FBD3-E02A44093EB3}"/>
              </a:ext>
            </a:extLst>
          </p:cNvPr>
          <p:cNvSpPr>
            <a:spLocks noGrp="1"/>
          </p:cNvSpPr>
          <p:nvPr>
            <p:ph idx="1"/>
          </p:nvPr>
        </p:nvSpPr>
        <p:spPr>
          <a:xfrm>
            <a:off x="630936" y="2807208"/>
            <a:ext cx="3429000" cy="3410712"/>
          </a:xfrm>
        </p:spPr>
        <p:txBody>
          <a:bodyPr anchor="t">
            <a:normAutofit/>
          </a:bodyPr>
          <a:lstStyle/>
          <a:p>
            <a:r>
              <a:rPr lang="en-US" sz="2200"/>
              <a:t>SNMP is an Application layer protocol that provides a message format for agents on a variety of devices to communicate with network management stations (NMSs)</a:t>
            </a:r>
          </a:p>
          <a:p>
            <a:pPr marL="0" indent="0">
              <a:buNone/>
            </a:pPr>
            <a:endParaRPr lang="en-US" sz="2200"/>
          </a:p>
        </p:txBody>
      </p:sp>
      <p:pic>
        <p:nvPicPr>
          <p:cNvPr id="5" name="Picture 4" descr="Diagram&#10;&#10;Description automatically generated">
            <a:extLst>
              <a:ext uri="{FF2B5EF4-FFF2-40B4-BE49-F238E27FC236}">
                <a16:creationId xmlns:a16="http://schemas.microsoft.com/office/drawing/2014/main" id="{EB9C6C5B-62F9-90BF-3174-84C38C427C48}"/>
              </a:ext>
            </a:extLst>
          </p:cNvPr>
          <p:cNvPicPr>
            <a:picLocks noChangeAspect="1"/>
          </p:cNvPicPr>
          <p:nvPr/>
        </p:nvPicPr>
        <p:blipFill>
          <a:blip r:embed="rId2"/>
          <a:stretch>
            <a:fillRect/>
          </a:stretch>
        </p:blipFill>
        <p:spPr>
          <a:xfrm>
            <a:off x="4008897" y="865251"/>
            <a:ext cx="8092618" cy="4976958"/>
          </a:xfrm>
          <a:prstGeom prst="rect">
            <a:avLst/>
          </a:prstGeom>
        </p:spPr>
      </p:pic>
    </p:spTree>
    <p:extLst>
      <p:ext uri="{BB962C8B-B14F-4D97-AF65-F5344CB8AC3E}">
        <p14:creationId xmlns:p14="http://schemas.microsoft.com/office/powerpoint/2010/main" val="64598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8248-31EE-FF2D-E8A0-3BCC35B703BE}"/>
              </a:ext>
            </a:extLst>
          </p:cNvPr>
          <p:cNvSpPr>
            <a:spLocks noGrp="1"/>
          </p:cNvSpPr>
          <p:nvPr>
            <p:ph type="title"/>
          </p:nvPr>
        </p:nvSpPr>
        <p:spPr/>
        <p:txBody>
          <a:bodyPr>
            <a:normAutofit/>
          </a:bodyPr>
          <a:lstStyle/>
          <a:p>
            <a:r>
              <a:rPr lang="en-US" dirty="0"/>
              <a:t>Management Information Base (MIB)</a:t>
            </a:r>
            <a:br>
              <a:rPr lang="en-US" dirty="0"/>
            </a:br>
            <a:endParaRPr lang="en-US" dirty="0"/>
          </a:p>
        </p:txBody>
      </p:sp>
      <p:sp>
        <p:nvSpPr>
          <p:cNvPr id="3" name="Content Placeholder 2">
            <a:extLst>
              <a:ext uri="{FF2B5EF4-FFF2-40B4-BE49-F238E27FC236}">
                <a16:creationId xmlns:a16="http://schemas.microsoft.com/office/drawing/2014/main" id="{0F38D15F-4431-9857-789A-69E6081BD251}"/>
              </a:ext>
            </a:extLst>
          </p:cNvPr>
          <p:cNvSpPr>
            <a:spLocks noGrp="1"/>
          </p:cNvSpPr>
          <p:nvPr>
            <p:ph idx="1"/>
          </p:nvPr>
        </p:nvSpPr>
        <p:spPr>
          <a:xfrm>
            <a:off x="838200" y="1482719"/>
            <a:ext cx="10515600" cy="4351338"/>
          </a:xfrm>
        </p:spPr>
        <p:txBody>
          <a:bodyPr>
            <a:normAutofit fontScale="92500" lnSpcReduction="10000"/>
          </a:bodyPr>
          <a:lstStyle/>
          <a:p>
            <a:endParaRPr lang="en-US"/>
          </a:p>
          <a:p>
            <a:r>
              <a:rPr lang="en-US"/>
              <a:t>With so many kinds of devices and so much data that can be accessed, there needed to be a standard way to organize this deluge of data. It’s MIB to the rescue! </a:t>
            </a:r>
          </a:p>
          <a:p>
            <a:r>
              <a:rPr lang="en-US"/>
              <a:t>A management information base (MIB) is a collection of information that’s organized hierarchically that can be accessed by protocols like SNMP. </a:t>
            </a:r>
          </a:p>
          <a:p>
            <a:r>
              <a:rPr lang="en-US"/>
              <a:t>RFCs define some common public variables, but most organizations define their own private branches along with basic SNMP standards. </a:t>
            </a:r>
          </a:p>
          <a:p>
            <a:r>
              <a:rPr lang="en-US"/>
              <a:t>Organizational IDs (OIDs) are laid out as a tree with different levels assigned by different organizations. Top-level MIB OIDs belong to various standards organizations.</a:t>
            </a:r>
            <a:endParaRPr lang="en-US" dirty="0"/>
          </a:p>
        </p:txBody>
      </p:sp>
    </p:spTree>
    <p:extLst>
      <p:ext uri="{BB962C8B-B14F-4D97-AF65-F5344CB8AC3E}">
        <p14:creationId xmlns:p14="http://schemas.microsoft.com/office/powerpoint/2010/main" val="132090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93AF-F101-8DEB-C2CA-7FF315C07468}"/>
              </a:ext>
            </a:extLst>
          </p:cNvPr>
          <p:cNvSpPr>
            <a:spLocks noGrp="1"/>
          </p:cNvSpPr>
          <p:nvPr>
            <p:ph type="title"/>
          </p:nvPr>
        </p:nvSpPr>
        <p:spPr/>
        <p:txBody>
          <a:bodyPr/>
          <a:lstStyle/>
          <a:p>
            <a:r>
              <a:rPr lang="en-US" dirty="0"/>
              <a:t>Syslog</a:t>
            </a:r>
          </a:p>
        </p:txBody>
      </p:sp>
      <p:sp>
        <p:nvSpPr>
          <p:cNvPr id="3" name="Content Placeholder 2">
            <a:extLst>
              <a:ext uri="{FF2B5EF4-FFF2-40B4-BE49-F238E27FC236}">
                <a16:creationId xmlns:a16="http://schemas.microsoft.com/office/drawing/2014/main" id="{829A4179-EC87-F84B-7C85-B13059F29858}"/>
              </a:ext>
            </a:extLst>
          </p:cNvPr>
          <p:cNvSpPr>
            <a:spLocks noGrp="1"/>
          </p:cNvSpPr>
          <p:nvPr>
            <p:ph idx="1"/>
          </p:nvPr>
        </p:nvSpPr>
        <p:spPr/>
        <p:txBody>
          <a:bodyPr/>
          <a:lstStyle/>
          <a:p>
            <a:r>
              <a:rPr lang="en-US" dirty="0"/>
              <a:t>Reading system messages from a switch or router’s internal buffer is a popular and efficient method of seeing what’s going on with your network at a particular time. But the best way is to log messages to a syslog server, which stores messages from you. It can even time-stamp and sequence them for you, plus it’s easy to set up and configure!</a:t>
            </a:r>
          </a:p>
        </p:txBody>
      </p:sp>
    </p:spTree>
    <p:extLst>
      <p:ext uri="{BB962C8B-B14F-4D97-AF65-F5344CB8AC3E}">
        <p14:creationId xmlns:p14="http://schemas.microsoft.com/office/powerpoint/2010/main" val="65454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6C73B-6E03-ED8B-5466-8224137F939B}"/>
              </a:ext>
            </a:extLst>
          </p:cNvPr>
          <p:cNvSpPr>
            <a:spLocks noGrp="1"/>
          </p:cNvSpPr>
          <p:nvPr>
            <p:ph type="title"/>
          </p:nvPr>
        </p:nvSpPr>
        <p:spPr>
          <a:xfrm>
            <a:off x="630936" y="639520"/>
            <a:ext cx="3429000" cy="1719072"/>
          </a:xfrm>
        </p:spPr>
        <p:txBody>
          <a:bodyPr anchor="b">
            <a:normAutofit/>
          </a:bodyPr>
          <a:lstStyle/>
          <a:p>
            <a:r>
              <a:rPr lang="en-US" sz="3800"/>
              <a:t>First Hop Redundancy Protocol (FHRP)</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E0BACB-2E5E-9AEA-020B-CCB8923081B2}"/>
              </a:ext>
            </a:extLst>
          </p:cNvPr>
          <p:cNvSpPr>
            <a:spLocks noGrp="1"/>
          </p:cNvSpPr>
          <p:nvPr>
            <p:ph idx="1"/>
          </p:nvPr>
        </p:nvSpPr>
        <p:spPr>
          <a:xfrm>
            <a:off x="630936" y="2807208"/>
            <a:ext cx="3429000" cy="3410712"/>
          </a:xfrm>
        </p:spPr>
        <p:txBody>
          <a:bodyPr anchor="t">
            <a:normAutofit/>
          </a:bodyPr>
          <a:lstStyle/>
          <a:p>
            <a:r>
              <a:rPr lang="en-US" sz="1700" dirty="0"/>
              <a:t>First hop redundancy protocols (FHRPs) work by giving you a way to configure more than one physical router to appear as if they were only a single logical one. This makes client configuration and communication easier because you can simply configure a single default gateway and the host machine can use its standard protocols to communicate.</a:t>
            </a:r>
          </a:p>
          <a:p>
            <a:endParaRPr lang="en-US" sz="1700" dirty="0"/>
          </a:p>
        </p:txBody>
      </p:sp>
      <p:pic>
        <p:nvPicPr>
          <p:cNvPr id="6" name="Picture 5" descr="Diagram&#10;&#10;Description automatically generated">
            <a:extLst>
              <a:ext uri="{FF2B5EF4-FFF2-40B4-BE49-F238E27FC236}">
                <a16:creationId xmlns:a16="http://schemas.microsoft.com/office/drawing/2014/main" id="{13B8F02C-D497-4AEB-9748-B32701C8E40E}"/>
              </a:ext>
            </a:extLst>
          </p:cNvPr>
          <p:cNvPicPr>
            <a:picLocks noChangeAspect="1"/>
          </p:cNvPicPr>
          <p:nvPr/>
        </p:nvPicPr>
        <p:blipFill>
          <a:blip r:embed="rId2"/>
          <a:stretch>
            <a:fillRect/>
          </a:stretch>
        </p:blipFill>
        <p:spPr>
          <a:xfrm>
            <a:off x="4974772" y="-25297"/>
            <a:ext cx="5255078" cy="6850781"/>
          </a:xfrm>
          <a:prstGeom prst="rect">
            <a:avLst/>
          </a:prstGeom>
        </p:spPr>
      </p:pic>
    </p:spTree>
    <p:extLst>
      <p:ext uri="{BB962C8B-B14F-4D97-AF65-F5344CB8AC3E}">
        <p14:creationId xmlns:p14="http://schemas.microsoft.com/office/powerpoint/2010/main" val="192035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74C8-202F-E5DE-B1FA-0D4DEFF3FE11}"/>
              </a:ext>
            </a:extLst>
          </p:cNvPr>
          <p:cNvSpPr>
            <a:spLocks noGrp="1"/>
          </p:cNvSpPr>
          <p:nvPr>
            <p:ph type="title"/>
          </p:nvPr>
        </p:nvSpPr>
        <p:spPr/>
        <p:txBody>
          <a:bodyPr/>
          <a:lstStyle/>
          <a:p>
            <a:r>
              <a:rPr lang="en-US" dirty="0"/>
              <a:t>FHRP</a:t>
            </a:r>
          </a:p>
        </p:txBody>
      </p:sp>
      <p:sp>
        <p:nvSpPr>
          <p:cNvPr id="3" name="Content Placeholder 2">
            <a:extLst>
              <a:ext uri="{FF2B5EF4-FFF2-40B4-BE49-F238E27FC236}">
                <a16:creationId xmlns:a16="http://schemas.microsoft.com/office/drawing/2014/main" id="{8CE5AB57-F59C-716C-CA63-1BDC49EFC450}"/>
              </a:ext>
            </a:extLst>
          </p:cNvPr>
          <p:cNvSpPr>
            <a:spLocks noGrp="1"/>
          </p:cNvSpPr>
          <p:nvPr>
            <p:ph idx="1"/>
          </p:nvPr>
        </p:nvSpPr>
        <p:spPr/>
        <p:txBody>
          <a:bodyPr/>
          <a:lstStyle/>
          <a:p>
            <a:r>
              <a:rPr lang="en-US" dirty="0"/>
              <a:t>There are three important redundancy protocols:</a:t>
            </a:r>
          </a:p>
          <a:p>
            <a:pPr lvl="1"/>
            <a:r>
              <a:rPr lang="en-US" dirty="0"/>
              <a:t>Hot Standby Router Protocol (HSRP): HSRP has got to be Cisco’s favorite protocol ever! Don’t buy just one router; buy up to eight routers to provide the same service and keep seven as backup in case of failure!</a:t>
            </a:r>
          </a:p>
          <a:p>
            <a:pPr lvl="1"/>
            <a:r>
              <a:rPr lang="en-US" dirty="0"/>
              <a:t>Virtual Router Redundancy Protocol (VRRP): Also provides a redundant gateway for hosts on a local subnet, but again, not a load-balanced one. It’s an open standard protocol that functions almost identically to HSRP.</a:t>
            </a:r>
          </a:p>
          <a:p>
            <a:pPr lvl="1"/>
            <a:r>
              <a:rPr lang="en-US" dirty="0"/>
              <a:t>Gateway Load Balancing Protocol (GLBP): GLBP doesn’t stop at providing us with a redundant gateway, it’s a true load-balancing solution for routers. GLBP allows a maximum of four routers in each forwarding group.</a:t>
            </a:r>
          </a:p>
        </p:txBody>
      </p:sp>
    </p:spTree>
    <p:extLst>
      <p:ext uri="{BB962C8B-B14F-4D97-AF65-F5344CB8AC3E}">
        <p14:creationId xmlns:p14="http://schemas.microsoft.com/office/powerpoint/2010/main" val="29871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2B2854-9928-9744-B8B7-84C441774385}"/>
              </a:ext>
            </a:extLst>
          </p:cNvPr>
          <p:cNvSpPr>
            <a:spLocks noGrp="1"/>
          </p:cNvSpPr>
          <p:nvPr>
            <p:ph type="title"/>
          </p:nvPr>
        </p:nvSpPr>
        <p:spPr>
          <a:xfrm>
            <a:off x="643467" y="321734"/>
            <a:ext cx="10905066" cy="1135737"/>
          </a:xfrm>
        </p:spPr>
        <p:txBody>
          <a:bodyPr>
            <a:normAutofit/>
          </a:bodyPr>
          <a:lstStyle/>
          <a:p>
            <a:r>
              <a:rPr lang="en-US" sz="3600"/>
              <a:t>Virtual Private Networks</a:t>
            </a:r>
          </a:p>
        </p:txBody>
      </p:sp>
      <p:sp>
        <p:nvSpPr>
          <p:cNvPr id="3" name="Content Placeholder 2">
            <a:extLst>
              <a:ext uri="{FF2B5EF4-FFF2-40B4-BE49-F238E27FC236}">
                <a16:creationId xmlns:a16="http://schemas.microsoft.com/office/drawing/2014/main" id="{23977C31-CEF6-25BE-F354-3656B1180EC8}"/>
              </a:ext>
            </a:extLst>
          </p:cNvPr>
          <p:cNvSpPr>
            <a:spLocks noGrp="1"/>
          </p:cNvSpPr>
          <p:nvPr>
            <p:ph idx="1"/>
          </p:nvPr>
        </p:nvSpPr>
        <p:spPr>
          <a:xfrm>
            <a:off x="643469" y="1782981"/>
            <a:ext cx="4008384" cy="4393982"/>
          </a:xfrm>
        </p:spPr>
        <p:txBody>
          <a:bodyPr>
            <a:normAutofit/>
          </a:bodyPr>
          <a:lstStyle/>
          <a:p>
            <a:r>
              <a:rPr lang="en-US" sz="1900" dirty="0"/>
              <a:t>A virtual private network (VPN) allows the creation of ­private networks across the Internet, providing privacy and the tunneling of IP and non-TCP/IP protocols.</a:t>
            </a:r>
          </a:p>
          <a:p>
            <a:r>
              <a:rPr lang="en-US" sz="1900" dirty="0"/>
              <a:t>A VPN makes your local host part of the remote network by using the WAN link that connects you to the remote LAN. The VPN will make your host appear as though it’s actually local on the remote network. This means we gain access to the remote LAN’s resources, and that access is also very secure.</a:t>
            </a:r>
          </a:p>
        </p:txBody>
      </p:sp>
      <p:grpSp>
        <p:nvGrpSpPr>
          <p:cNvPr id="25" name="Group 2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 schematic&#10;&#10;Description automatically generated">
            <a:extLst>
              <a:ext uri="{FF2B5EF4-FFF2-40B4-BE49-F238E27FC236}">
                <a16:creationId xmlns:a16="http://schemas.microsoft.com/office/drawing/2014/main" id="{97EB0F5A-B65E-E2ED-5349-54F0E07DD0EA}"/>
              </a:ext>
            </a:extLst>
          </p:cNvPr>
          <p:cNvPicPr>
            <a:picLocks noChangeAspect="1"/>
          </p:cNvPicPr>
          <p:nvPr/>
        </p:nvPicPr>
        <p:blipFill>
          <a:blip r:embed="rId2"/>
          <a:stretch>
            <a:fillRect/>
          </a:stretch>
        </p:blipFill>
        <p:spPr>
          <a:xfrm>
            <a:off x="5295320" y="1739584"/>
            <a:ext cx="6896680" cy="4069040"/>
          </a:xfrm>
          <a:prstGeom prst="rect">
            <a:avLst/>
          </a:prstGeom>
        </p:spPr>
      </p:pic>
      <p:grpSp>
        <p:nvGrpSpPr>
          <p:cNvPr id="29" name="Group 2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0" name="Rectangle 2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275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1086</Words>
  <Application>Microsoft Macintosh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Network Operations</vt:lpstr>
      <vt:lpstr>CDP and LLDP</vt:lpstr>
      <vt:lpstr>Network Time Protocol (NTP)</vt:lpstr>
      <vt:lpstr>SNMP</vt:lpstr>
      <vt:lpstr>Management Information Base (MIB) </vt:lpstr>
      <vt:lpstr>Syslog</vt:lpstr>
      <vt:lpstr>First Hop Redundancy Protocol (FHRP)</vt:lpstr>
      <vt:lpstr>FHRP</vt:lpstr>
      <vt:lpstr>Virtual Private Networks</vt:lpstr>
      <vt:lpstr>Quality of Service</vt:lpstr>
      <vt:lpstr>IPv6</vt:lpstr>
      <vt:lpstr>IPv6 Address Types</vt:lpstr>
      <vt:lpstr>IPv6 Address Types</vt:lpstr>
      <vt:lpstr>Virtualization</vt:lpstr>
      <vt:lpstr>Virtualization</vt:lpstr>
      <vt:lpstr>Automation 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Shortest Path First (OSPF)  </dc:title>
  <dc:creator>ibar osman</dc:creator>
  <cp:lastModifiedBy>Mohamed Ali Ahmed</cp:lastModifiedBy>
  <cp:revision>14</cp:revision>
  <dcterms:created xsi:type="dcterms:W3CDTF">2022-06-18T06:34:42Z</dcterms:created>
  <dcterms:modified xsi:type="dcterms:W3CDTF">2023-08-28T07:37:30Z</dcterms:modified>
</cp:coreProperties>
</file>