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784" autoAdjust="0"/>
  </p:normalViewPr>
  <p:slideViewPr>
    <p:cSldViewPr snapToGrid="0">
      <p:cViewPr varScale="1">
        <p:scale>
          <a:sx n="55" d="100"/>
          <a:sy n="55" d="100"/>
        </p:scale>
        <p:origin x="13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g zakarie" userId="74e9c52bb119a2b4" providerId="LiveId" clId="{EE9B0448-2C75-4D73-B053-88C87B43ADC2}"/>
    <pc:docChg chg="delSld modSld">
      <pc:chgData name="Eng zakarie" userId="74e9c52bb119a2b4" providerId="LiveId" clId="{EE9B0448-2C75-4D73-B053-88C87B43ADC2}" dt="2024-05-31T04:42:53.983" v="2" actId="1076"/>
      <pc:docMkLst>
        <pc:docMk/>
      </pc:docMkLst>
      <pc:sldChg chg="addSp modSp mod">
        <pc:chgData name="Eng zakarie" userId="74e9c52bb119a2b4" providerId="LiveId" clId="{EE9B0448-2C75-4D73-B053-88C87B43ADC2}" dt="2024-05-31T04:42:53.983" v="2" actId="1076"/>
        <pc:sldMkLst>
          <pc:docMk/>
          <pc:sldMk cId="1285694027" sldId="256"/>
        </pc:sldMkLst>
        <pc:picChg chg="add mod">
          <ac:chgData name="Eng zakarie" userId="74e9c52bb119a2b4" providerId="LiveId" clId="{EE9B0448-2C75-4D73-B053-88C87B43ADC2}" dt="2024-05-31T04:42:53.983" v="2" actId="1076"/>
          <ac:picMkLst>
            <pc:docMk/>
            <pc:sldMk cId="1285694027" sldId="256"/>
            <ac:picMk id="5" creationId="{AECC84D4-8C46-9BC6-71C8-769AA9AC335A}"/>
          </ac:picMkLst>
        </pc:picChg>
      </pc:sldChg>
      <pc:sldChg chg="del">
        <pc:chgData name="Eng zakarie" userId="74e9c52bb119a2b4" providerId="LiveId" clId="{EE9B0448-2C75-4D73-B053-88C87B43ADC2}" dt="2024-05-30T07:24:20.974" v="0" actId="47"/>
        <pc:sldMkLst>
          <pc:docMk/>
          <pc:sldMk cId="75836160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57F7A-A858-4A5E-8CA6-9477F0FB3D0F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0BA16-6AB2-4275-B864-454B63C9E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30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0BA16-6AB2-4275-B864-454B63C9ED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0BA16-6AB2-4275-B864-454B63C9ED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3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0BA16-6AB2-4275-B864-454B63C9ED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53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Audio/Video: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Deliver high-quality audio and video streams, crucial for clear communication and instruction delivery.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Screen Sharing: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Instructors can share their screens during </a:t>
            </a:r>
            <a:r>
              <a:rPr lang="en-US" b="1" dirty="0"/>
              <a:t>lectures</a:t>
            </a:r>
            <a:r>
              <a:rPr lang="en-US" dirty="0"/>
              <a:t>, making it easier to present </a:t>
            </a:r>
            <a:r>
              <a:rPr lang="en-US" b="1" dirty="0"/>
              <a:t>PowerPoint</a:t>
            </a:r>
            <a:r>
              <a:rPr lang="en-US" dirty="0"/>
              <a:t> slides, documents, and other educational materials directly.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Interactive Whiteboards: Allows instructors and students to annotate shared documents in real-time, enhancing explanations and note-taking.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Polls and Quizzes: Engage students actively during lectures with instant polls and quizzes, helping in assessing understanding and retention.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Breakout Rooms: Facilitate group projects and discussions by splitting the class into smaller, focused groups within the same virtual space.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0BA16-6AB2-4275-B864-454B63C9ED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82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4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084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10017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4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5/31/2024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4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9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202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3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8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3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08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46" r:id="rId5"/>
    <p:sldLayoutId id="2147483751" r:id="rId6"/>
    <p:sldLayoutId id="2147483747" r:id="rId7"/>
    <p:sldLayoutId id="2147483748" r:id="rId8"/>
    <p:sldLayoutId id="2147483749" r:id="rId9"/>
    <p:sldLayoutId id="2147483750" r:id="rId10"/>
    <p:sldLayoutId id="2147483752" r:id="rId11"/>
    <p:sldLayoutId id="2147483758" r:id="rId12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reativecommons.org/licenses/by-nc-sa/2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orer.somaliren.org.so/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A13013-E783-3558-B907-F418ADD27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0045" y="1346200"/>
            <a:ext cx="5624118" cy="3284538"/>
          </a:xfrm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4600">
                <a:latin typeface="Times New Roman" panose="02020603050405020304" pitchFamily="18" charset="0"/>
                <a:cs typeface="Times New Roman" panose="02020603050405020304" pitchFamily="18" charset="0"/>
              </a:rPr>
              <a:t> Enhancing Academic Research with LimeSurvey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28F4BE-52F8-87A5-6485-ACDBCB4AE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369" y="4630738"/>
            <a:ext cx="5617794" cy="1150937"/>
          </a:xfrm>
        </p:spPr>
        <p:txBody>
          <a:bodyPr anchor="t">
            <a:normAutofit/>
          </a:bodyPr>
          <a:lstStyle/>
          <a:p>
            <a:r>
              <a:rPr lang="en-US">
                <a:latin typeface="Söhne"/>
              </a:rPr>
              <a:t>The Leading Open-Source Survey Tool for Education</a:t>
            </a:r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6CB0275-66F1-4491-93B8-121D0C717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14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A colorful lines and dots&#10;&#10;Description automatically generated">
            <a:extLst>
              <a:ext uri="{FF2B5EF4-FFF2-40B4-BE49-F238E27FC236}">
                <a16:creationId xmlns:a16="http://schemas.microsoft.com/office/drawing/2014/main" id="{8E6DB5C4-2CA2-7368-5427-6F28DEA088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261"/>
          <a:stretch/>
        </p:blipFill>
        <p:spPr>
          <a:xfrm>
            <a:off x="153" y="10"/>
            <a:ext cx="5033023" cy="6857990"/>
          </a:xfrm>
          <a:custGeom>
            <a:avLst/>
            <a:gdLst/>
            <a:ahLst/>
            <a:cxnLst/>
            <a:rect l="l" t="t" r="r" b="b"/>
            <a:pathLst>
              <a:path w="4710787" h="6858000">
                <a:moveTo>
                  <a:pt x="0" y="0"/>
                </a:moveTo>
                <a:lnTo>
                  <a:pt x="1214365" y="0"/>
                </a:lnTo>
                <a:lnTo>
                  <a:pt x="1994531" y="0"/>
                </a:lnTo>
                <a:lnTo>
                  <a:pt x="3087764" y="0"/>
                </a:lnTo>
                <a:lnTo>
                  <a:pt x="3109888" y="14997"/>
                </a:lnTo>
                <a:cubicBezTo>
                  <a:pt x="4137051" y="754641"/>
                  <a:pt x="4710787" y="2093192"/>
                  <a:pt x="4710787" y="3621656"/>
                </a:cubicBezTo>
                <a:cubicBezTo>
                  <a:pt x="4710787" y="4969131"/>
                  <a:pt x="3782062" y="5602839"/>
                  <a:pt x="2836437" y="6374814"/>
                </a:cubicBezTo>
                <a:cubicBezTo>
                  <a:pt x="2664234" y="6515397"/>
                  <a:pt x="2493607" y="6653108"/>
                  <a:pt x="2319789" y="6780599"/>
                </a:cubicBezTo>
                <a:lnTo>
                  <a:pt x="2208033" y="6858000"/>
                </a:lnTo>
                <a:lnTo>
                  <a:pt x="1994531" y="6858000"/>
                </a:lnTo>
                <a:lnTo>
                  <a:pt x="121436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Immagine 7" descr="Immagine 7">
            <a:hlinkClick r:id="rId4"/>
            <a:extLst>
              <a:ext uri="{FF2B5EF4-FFF2-40B4-BE49-F238E27FC236}">
                <a16:creationId xmlns:a16="http://schemas.microsoft.com/office/drawing/2014/main" id="{AECC84D4-8C46-9BC6-71C8-769AA9AC33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0258" y="6056066"/>
            <a:ext cx="1507779" cy="5275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85694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70D8A-E7A9-B37F-CDAA-25C305B0D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for Instructors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7824-E8F6-DCCE-C2A1-58E5F7052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Comprehensive Teaching Tools</a:t>
            </a:r>
          </a:p>
          <a:p>
            <a:pPr marL="569913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Equip educators with a full suite of tools to enhance lecture delivery, including multimedia support for a richer teaching experience.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Assessment and Feedback</a:t>
            </a:r>
          </a:p>
          <a:p>
            <a:pPr marL="569913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Allows instructors to create and deliver tests and quizzes online, with capabilities to provide immediate feedback.</a:t>
            </a:r>
          </a:p>
        </p:txBody>
      </p:sp>
    </p:spTree>
    <p:extLst>
      <p:ext uri="{BB962C8B-B14F-4D97-AF65-F5344CB8AC3E}">
        <p14:creationId xmlns:p14="http://schemas.microsoft.com/office/powerpoint/2010/main" val="4213553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E2A5D-9267-69AB-9DBC-8924B7D8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Cost-Effectiveness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02A56-19CB-24C1-8E1F-4048E1AAD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Source</a:t>
            </a:r>
          </a:p>
          <a:p>
            <a:pPr marL="569913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1700" dirty="0"/>
              <a:t>No costly licensing fees; fully customizable to meet the specific needs of the university.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93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49;g7f0ef94d18_0_88"/>
          <p:cNvSpPr txBox="1">
            <a:spLocks noGrp="1"/>
          </p:cNvSpPr>
          <p:nvPr>
            <p:ph type="title"/>
          </p:nvPr>
        </p:nvSpPr>
        <p:spPr>
          <a:xfrm>
            <a:off x="220448" y="-242755"/>
            <a:ext cx="10515601" cy="1325703"/>
          </a:xfrm>
          <a:prstGeom prst="rect">
            <a:avLst/>
          </a:prstGeom>
        </p:spPr>
        <p:txBody>
          <a:bodyPr lIns="45699" tIns="45699" rIns="45699" bIns="45699"/>
          <a:lstStyle/>
          <a:p>
            <a:pPr>
              <a:defRPr sz="3200" b="1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Login (</a:t>
            </a: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</a:t>
            </a:r>
            <a:r>
              <a:rPr lang="en-US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meet</a:t>
            </a: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.somaliren.org.so/</a:t>
            </a:r>
            <a:r>
              <a:rPr dirty="0"/>
              <a:t>)  </a:t>
            </a:r>
          </a:p>
        </p:txBody>
      </p:sp>
      <p:sp>
        <p:nvSpPr>
          <p:cNvPr id="216" name="Google Shape;252;g7f0ef94d18_0_88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58" y="6414765"/>
            <a:ext cx="181341" cy="2482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/>
          <a:lstStyle/>
          <a:p>
            <a:fld id="{86CB4B4D-7CA3-9044-876B-883B54F8677D}" type="slidenum">
              <a:rPr/>
              <a:t>12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172AE6-D53C-E645-4788-85FCFDE2B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696" y="2203786"/>
            <a:ext cx="9169336" cy="4589448"/>
          </a:xfrm>
          <a:prstGeom prst="rect">
            <a:avLst/>
          </a:prstGeom>
        </p:spPr>
      </p:pic>
      <p:sp>
        <p:nvSpPr>
          <p:cNvPr id="217" name="Freccia a destra 8"/>
          <p:cNvSpPr/>
          <p:nvPr/>
        </p:nvSpPr>
        <p:spPr>
          <a:xfrm rot="8803772" flipV="1">
            <a:off x="8271323" y="2424326"/>
            <a:ext cx="980765" cy="59154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6350">
            <a:solidFill>
              <a:srgbClr val="FF0000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4DFAF5-EC4C-F289-38E9-5BA5FA364F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752" y="2399682"/>
            <a:ext cx="9302496" cy="41180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8E7E92-7C67-A725-5E14-82C463E8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12" y="5961641"/>
            <a:ext cx="6886907" cy="556097"/>
          </a:xfrm>
        </p:spPr>
        <p:txBody>
          <a:bodyPr>
            <a:noAutofit/>
          </a:bodyPr>
          <a:lstStyle/>
          <a:p>
            <a:r>
              <a:rPr lang="en-US" sz="1800" dirty="0"/>
              <a:t>Here you can see Rooms you’ve created or you can create a new room</a:t>
            </a:r>
          </a:p>
        </p:txBody>
      </p:sp>
      <p:sp>
        <p:nvSpPr>
          <p:cNvPr id="6" name="Freccia a destra 8">
            <a:extLst>
              <a:ext uri="{FF2B5EF4-FFF2-40B4-BE49-F238E27FC236}">
                <a16:creationId xmlns:a16="http://schemas.microsoft.com/office/drawing/2014/main" id="{AFFA3183-2F7A-64A5-5AFE-FD51FE29FA46}"/>
              </a:ext>
            </a:extLst>
          </p:cNvPr>
          <p:cNvSpPr/>
          <p:nvPr/>
        </p:nvSpPr>
        <p:spPr>
          <a:xfrm rot="8803772" flipV="1">
            <a:off x="3796859" y="4679250"/>
            <a:ext cx="980765" cy="59154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6350">
            <a:solidFill>
              <a:srgbClr val="FF0000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Freccia a destra 8">
            <a:extLst>
              <a:ext uri="{FF2B5EF4-FFF2-40B4-BE49-F238E27FC236}">
                <a16:creationId xmlns:a16="http://schemas.microsoft.com/office/drawing/2014/main" id="{CDD72254-6199-891B-9956-55D4EBFEB447}"/>
              </a:ext>
            </a:extLst>
          </p:cNvPr>
          <p:cNvSpPr/>
          <p:nvPr/>
        </p:nvSpPr>
        <p:spPr>
          <a:xfrm rot="8803772" flipV="1">
            <a:off x="9236499" y="3046118"/>
            <a:ext cx="980765" cy="59154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6350">
            <a:solidFill>
              <a:srgbClr val="FF0000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41405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6AB6D-1595-B183-CCE7-418254AC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LimeSurvey?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66CFE-2E24-F99D-3E6F-6BD3F4744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Overview: A powerful, open-source online survey application.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Feature: Create, publish, and analyze surveys with ease.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Accessibility: Available in over 80 languages, making it perfect for diverse academic environments.</a:t>
            </a:r>
          </a:p>
        </p:txBody>
      </p:sp>
    </p:spTree>
    <p:extLst>
      <p:ext uri="{BB962C8B-B14F-4D97-AF65-F5344CB8AC3E}">
        <p14:creationId xmlns:p14="http://schemas.microsoft.com/office/powerpoint/2010/main" val="1875805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11DF9-7C82-41FF-7389-149DE564E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Benefits of Using LimeSurvey at SomaliREN Member Universities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A63B5-2A17-984F-5FC1-4D62DF15E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Cost-Effective: Completely free to use, reducing overhead costs for educational research.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Customizable: Adaptable to various academic needs with customizable templates and design flexibility.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Multilingual Support: Supports numerous languages, facilitating inclusive research across different linguistic groups.</a:t>
            </a:r>
          </a:p>
        </p:txBody>
      </p:sp>
    </p:spTree>
    <p:extLst>
      <p:ext uri="{BB962C8B-B14F-4D97-AF65-F5344CB8AC3E}">
        <p14:creationId xmlns:p14="http://schemas.microsoft.com/office/powerpoint/2010/main" val="65572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62A5E-F3D2-EDC3-43BF-FAE78682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27A6C-885F-FA4E-74CF-7EFDF0EE1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Evaluations: Easily gather feedback on courses and teaching methods.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Projects: Ideal for complex research designs, including thesis and dissertation surveys.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Surveys: Engage students in institutional decision-making processes through polls and surveys.</a:t>
            </a:r>
          </a:p>
        </p:txBody>
      </p:sp>
    </p:spTree>
    <p:extLst>
      <p:ext uri="{BB962C8B-B14F-4D97-AF65-F5344CB8AC3E}">
        <p14:creationId xmlns:p14="http://schemas.microsoft.com/office/powerpoint/2010/main" val="5905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D6AF-74A9-8B7D-414A-AA1A667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Advanced Features for Academic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439E3-CA0B-3603-E611-852B0C65D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Question Types: Supports a variety of question formats including multiple-choice, open-ended, and scaled responses.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 Logic: Tailor surveys based on responses, allowing for detailed and relevant question paths.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Analysis: Built-in tools for analyzing responses and exporting data for further analysis.</a:t>
            </a:r>
          </a:p>
        </p:txBody>
      </p:sp>
    </p:spTree>
    <p:extLst>
      <p:ext uri="{BB962C8B-B14F-4D97-AF65-F5344CB8AC3E}">
        <p14:creationId xmlns:p14="http://schemas.microsoft.com/office/powerpoint/2010/main" val="438327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A colorful lines and dots&#10;&#10;Description automatically generated">
            <a:extLst>
              <a:ext uri="{FF2B5EF4-FFF2-40B4-BE49-F238E27FC236}">
                <a16:creationId xmlns:a16="http://schemas.microsoft.com/office/drawing/2014/main" id="{8E6DB5C4-2CA2-7368-5427-6F28DEA088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42" r="-1" b="18050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A13013-E783-3558-B907-F418ADD27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750" y="1346268"/>
            <a:ext cx="7810500" cy="3125338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Enhancing Digital Learning at SomaliREN University Members with BigBlueButton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28F4BE-52F8-87A5-6485-ACDBCB4AE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4471607"/>
            <a:ext cx="6953250" cy="862394"/>
          </a:xfrm>
        </p:spPr>
        <p:txBody>
          <a:bodyPr anchor="t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700" dirty="0">
                <a:latin typeface="Söhne"/>
              </a:rPr>
              <a:t>Discuss the importance of digital tools in modern education.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79313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D1E8-DA0C-3530-8855-E9A5C7631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BigBlueButton?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1D428-3C82-0DDC-5A21-9D17BB570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BigBlueButton is an open-source video conferencing tool specifically designed to enhance online 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Point: Focus on educational collaboration, providing a suite of tools tailored for academic needs.</a:t>
            </a:r>
          </a:p>
        </p:txBody>
      </p:sp>
    </p:spTree>
    <p:extLst>
      <p:ext uri="{BB962C8B-B14F-4D97-AF65-F5344CB8AC3E}">
        <p14:creationId xmlns:p14="http://schemas.microsoft.com/office/powerpoint/2010/main" val="2088124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6A51E-7AA7-5D52-9F27-D8FA63CE4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Key Features Beneficial for Academia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65088-383F-EE15-E82D-7E2B51128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Real-Time Sharing</a:t>
            </a:r>
          </a:p>
          <a:p>
            <a:pPr marL="569913" indent="-285750">
              <a:buFont typeface="Arial" panose="020B0604020202020204" pitchFamily="34" charset="0"/>
              <a:buChar char="•"/>
            </a:pPr>
            <a:r>
              <a:rPr lang="en-US" dirty="0"/>
              <a:t>Audio/Video</a:t>
            </a:r>
          </a:p>
          <a:p>
            <a:pPr marL="569913" indent="-285750">
              <a:buFont typeface="Arial" panose="020B0604020202020204" pitchFamily="34" charset="0"/>
              <a:buChar char="•"/>
            </a:pPr>
            <a:r>
              <a:rPr lang="en-US" dirty="0"/>
              <a:t>Screen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Interactive Tools</a:t>
            </a:r>
          </a:p>
          <a:p>
            <a:pPr marL="569913" indent="-285750">
              <a:buFont typeface="Arial" panose="020B0604020202020204" pitchFamily="34" charset="0"/>
              <a:buChar char="•"/>
            </a:pPr>
            <a:r>
              <a:rPr lang="en-US" dirty="0"/>
              <a:t>Interactive Whiteboards</a:t>
            </a:r>
          </a:p>
          <a:p>
            <a:pPr marL="569913" indent="-285750">
              <a:buFont typeface="Arial" panose="020B0604020202020204" pitchFamily="34" charset="0"/>
              <a:buChar char="•"/>
            </a:pPr>
            <a:r>
              <a:rPr lang="en-US" dirty="0"/>
              <a:t>Polls and Quizzes: </a:t>
            </a:r>
          </a:p>
          <a:p>
            <a:pPr marL="569913" indent="-285750">
              <a:buFont typeface="Arial" panose="020B0604020202020204" pitchFamily="34" charset="0"/>
              <a:buChar char="•"/>
            </a:pPr>
            <a:r>
              <a:rPr lang="en-US" dirty="0"/>
              <a:t>Breakout Rooms: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Integration Friendly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81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0B524-50F9-19E1-12ED-FE4FA02EA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Enhancing Student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45996-1DFD-41E5-C4DF-2133740B4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Collaborative Learning</a:t>
            </a:r>
          </a:p>
          <a:p>
            <a:pPr marL="569913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Emulate a traditional classroom's interaction digitally, enabling real-time collaboration and communication.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Accessibility Features</a:t>
            </a:r>
          </a:p>
          <a:p>
            <a:pPr marL="569913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Includes features like </a:t>
            </a:r>
            <a:r>
              <a:rPr lang="en-US" sz="1700" b="1" dirty="0"/>
              <a:t>closed captioning </a:t>
            </a:r>
            <a:r>
              <a:rPr lang="en-US" sz="1700" dirty="0"/>
              <a:t>and </a:t>
            </a:r>
            <a:r>
              <a:rPr lang="en-US" sz="1700" b="1" dirty="0"/>
              <a:t>session recordings</a:t>
            </a:r>
            <a:r>
              <a:rPr lang="en-US" sz="1700" dirty="0"/>
              <a:t>, ensuring that all students, regardless of physical location or learning ability, can access and review lectures.</a:t>
            </a:r>
          </a:p>
        </p:txBody>
      </p:sp>
    </p:spTree>
    <p:extLst>
      <p:ext uri="{BB962C8B-B14F-4D97-AF65-F5344CB8AC3E}">
        <p14:creationId xmlns:p14="http://schemas.microsoft.com/office/powerpoint/2010/main" val="90761524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_2SEEDS">
      <a:dk1>
        <a:srgbClr val="000000"/>
      </a:dk1>
      <a:lt1>
        <a:srgbClr val="FFFFFF"/>
      </a:lt1>
      <a:dk2>
        <a:srgbClr val="1C2831"/>
      </a:dk2>
      <a:lt2>
        <a:srgbClr val="F0F2F3"/>
      </a:lt2>
      <a:accent1>
        <a:srgbClr val="D57B17"/>
      </a:accent1>
      <a:accent2>
        <a:srgbClr val="E73E29"/>
      </a:accent2>
      <a:accent3>
        <a:srgbClr val="AEA61F"/>
      </a:accent3>
      <a:accent4>
        <a:srgbClr val="14B2B8"/>
      </a:accent4>
      <a:accent5>
        <a:srgbClr val="2991E7"/>
      </a:accent5>
      <a:accent6>
        <a:srgbClr val="2A41D8"/>
      </a:accent6>
      <a:hlink>
        <a:srgbClr val="3F7CB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545</Words>
  <Application>Microsoft Office PowerPoint</Application>
  <PresentationFormat>Widescreen</PresentationFormat>
  <Paragraphs>60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Meiryo</vt:lpstr>
      <vt:lpstr>Aptos</vt:lpstr>
      <vt:lpstr>Arial</vt:lpstr>
      <vt:lpstr>Corbel</vt:lpstr>
      <vt:lpstr>Söhne</vt:lpstr>
      <vt:lpstr>Times New Roman</vt:lpstr>
      <vt:lpstr>SketchLinesVTI</vt:lpstr>
      <vt:lpstr> Enhancing Academic Research with LimeSurvey</vt:lpstr>
      <vt:lpstr>What is LimeSurvey?</vt:lpstr>
      <vt:lpstr>Benefits of Using LimeSurvey at SomaliREN Member Universities</vt:lpstr>
      <vt:lpstr>Academic Applications</vt:lpstr>
      <vt:lpstr>Advanced Features for Academic Research</vt:lpstr>
      <vt:lpstr>Enhancing Digital Learning at SomaliREN University Members with BigBlueButton</vt:lpstr>
      <vt:lpstr>What is BigBlueButton?</vt:lpstr>
      <vt:lpstr>Key Features Beneficial for Academia</vt:lpstr>
      <vt:lpstr> Enhancing Student Engagement</vt:lpstr>
      <vt:lpstr>Benefits for Instructors</vt:lpstr>
      <vt:lpstr>Cost-Effectiveness</vt:lpstr>
      <vt:lpstr>Login (https://meet.somaliren.org.so/)  </vt:lpstr>
      <vt:lpstr>Here you can see Rooms you’ve created or you can create a new room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Enhancing Academic Research with LimeSurvey</dc:title>
  <dc:creator>Sharaf A. Roble</dc:creator>
  <cp:lastModifiedBy>Eng zakarie</cp:lastModifiedBy>
  <cp:revision>19</cp:revision>
  <dcterms:created xsi:type="dcterms:W3CDTF">2024-05-12T17:08:08Z</dcterms:created>
  <dcterms:modified xsi:type="dcterms:W3CDTF">2024-05-31T04:42:55Z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2024-05-12T17:40:24Z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fd53f528-4e16-45b1-b797-07a621ed1f7f</vt:lpwstr>
  </property>
  <property fmtid="{D5CDD505-2E9C-101B-9397-08002B2CF9AE}" pid="7" name="MSIP_Label_defa4170-0d19-0005-0004-bc88714345d2_ActionId">
    <vt:lpwstr>0429f235-7229-4ebc-9d01-39ba295b2281</vt:lpwstr>
  </property>
  <property fmtid="{D5CDD505-2E9C-101B-9397-08002B2CF9AE}" pid="8" name="MSIP_Label_defa4170-0d19-0005-0004-bc88714345d2_ContentBits">
    <vt:lpwstr>0</vt:lpwstr>
  </property>
</Properties>
</file>