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64" r:id="rId3"/>
    <p:sldId id="265" r:id="rId4"/>
    <p:sldId id="267" r:id="rId5"/>
    <p:sldId id="266" r:id="rId6"/>
    <p:sldId id="268" r:id="rId7"/>
    <p:sldId id="257" r:id="rId8"/>
    <p:sldId id="258" r:id="rId9"/>
    <p:sldId id="263"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65"/>
  </p:normalViewPr>
  <p:slideViewPr>
    <p:cSldViewPr snapToGrid="0" snapToObjects="1">
      <p:cViewPr varScale="1">
        <p:scale>
          <a:sx n="113" d="100"/>
          <a:sy n="113" d="100"/>
        </p:scale>
        <p:origin x="5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5A93-163D-35DB-060B-A6151628A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628064-2502-3B58-3412-09E116CC4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73452-8A33-3F5B-B6A5-47AE7A0AD0CB}"/>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21AB7DE2-3C1B-4FC1-042D-13D47FCE6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7E410-F9A8-6FF6-6404-4E6D1BF784BB}"/>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78297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4C67-C633-57A6-CD40-3D7B6F0AF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9324D0-4B42-6376-50DF-28999D1B6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76EC2-5FC0-BEA8-5C98-20EC34D762CC}"/>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DD44DA54-14E7-BF27-AA85-C489114BB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B0E88-3786-CD7B-3736-074BD50208C6}"/>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270987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1D676-B6FB-7BEF-5240-0108F155C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6EBE2-1CF0-E9D3-EA53-D0482AB434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AC4F4-6C51-6C21-39EC-A80D02742C1D}"/>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6A7CDA26-7B4F-5B80-215E-6DF69F32D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C284B-3FA2-7E85-285C-897E63182BD9}"/>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63619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B006-693C-A9A6-4A44-A2B0D9F08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005AB-B474-FE66-89B6-03B68889B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C5A29-DE69-1972-7EB4-DD72621E66ED}"/>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0E0CBE1D-6A87-F326-4A65-D07664D24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CB8E5-8FB4-7FBC-B60E-C10D59CA1C7D}"/>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201528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00B5-97EB-E072-4485-C3285BDEE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17FE75-293B-E938-7DBE-869A588AE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A1E9A-F4AF-E7A4-CACD-8F3E7C49C8B9}"/>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1785DB6A-E166-D385-8FB1-0595A7C59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7AB1F-707B-688D-0B8A-35AF6E6E9B41}"/>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41611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564A-45DD-2B40-6ABB-9958826E0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47231-F7C9-978F-C015-295644E248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14417-CBF2-5678-46D2-4378A5E9D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892E8-8DEF-34E7-5FE1-69C01EA41EA6}"/>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6" name="Footer Placeholder 5">
            <a:extLst>
              <a:ext uri="{FF2B5EF4-FFF2-40B4-BE49-F238E27FC236}">
                <a16:creationId xmlns:a16="http://schemas.microsoft.com/office/drawing/2014/main" id="{85BFF511-4680-EB2F-C9AC-0F282F609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D9777-C676-A85A-7375-B0E9879DE52C}"/>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163172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0CE7-E899-5096-B067-4A5D640A8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8C73C-38BD-BDAD-00B9-70052AFC0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3B35C-48A9-DB2D-04C6-C0B5EA628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5B9F2-D698-0B34-82F3-ADD9B340C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5D8A0-9101-79CF-EB8F-9F10B5E66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EEB39-4F85-D19D-1BA9-14A19E5CB00A}"/>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8" name="Footer Placeholder 7">
            <a:extLst>
              <a:ext uri="{FF2B5EF4-FFF2-40B4-BE49-F238E27FC236}">
                <a16:creationId xmlns:a16="http://schemas.microsoft.com/office/drawing/2014/main" id="{03219893-6A12-0C11-71FF-B421AC0303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2D4D7-414E-854C-22B7-128D07CC062A}"/>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50654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BBD7-4C84-8FA1-1302-5290725441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9CD0A-ED76-8FCD-3EA9-BA23610CD813}"/>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4" name="Footer Placeholder 3">
            <a:extLst>
              <a:ext uri="{FF2B5EF4-FFF2-40B4-BE49-F238E27FC236}">
                <a16:creationId xmlns:a16="http://schemas.microsoft.com/office/drawing/2014/main" id="{3AA4729C-3D72-EAEE-3C72-70FC39F798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061EC-730A-F049-D153-B1DC73EF40F2}"/>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359373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A1B19-2212-F548-45D2-F1F0E3AAA389}"/>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3" name="Footer Placeholder 2">
            <a:extLst>
              <a:ext uri="{FF2B5EF4-FFF2-40B4-BE49-F238E27FC236}">
                <a16:creationId xmlns:a16="http://schemas.microsoft.com/office/drawing/2014/main" id="{FA9D1031-20B2-6520-E816-A459E7BE4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C0B0F5-0C14-7A76-BB83-C2C44E507ECD}"/>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105286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E510-4DEA-BB5F-9144-CE3725785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C7118-6B52-5D96-632E-BD63224EF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8A217-B88F-4877-DB70-B4B1F11F3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454A-714E-630F-25F3-1AB266012930}"/>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6" name="Footer Placeholder 5">
            <a:extLst>
              <a:ext uri="{FF2B5EF4-FFF2-40B4-BE49-F238E27FC236}">
                <a16:creationId xmlns:a16="http://schemas.microsoft.com/office/drawing/2014/main" id="{75CBA9D0-0EB9-F2CD-A2F9-0EAF0E64C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1EEC4-1B9B-031B-5199-4015170A775D}"/>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78888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85AA-DF8D-8364-3A01-A32E96995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DC1697-511C-93CB-AA0A-5B8648088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EA254-083A-6829-563C-F6E97C895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3AB5F-4AA9-24F7-6764-F140180B99D3}"/>
              </a:ext>
            </a:extLst>
          </p:cNvPr>
          <p:cNvSpPr>
            <a:spLocks noGrp="1"/>
          </p:cNvSpPr>
          <p:nvPr>
            <p:ph type="dt" sz="half" idx="10"/>
          </p:nvPr>
        </p:nvSpPr>
        <p:spPr/>
        <p:txBody>
          <a:bodyPr/>
          <a:lstStyle/>
          <a:p>
            <a:fld id="{5C0AD400-F964-2244-AC07-369E549597FA}" type="datetimeFigureOut">
              <a:rPr lang="en-US" smtClean="0"/>
              <a:t>6/11/23</a:t>
            </a:fld>
            <a:endParaRPr lang="en-US"/>
          </a:p>
        </p:txBody>
      </p:sp>
      <p:sp>
        <p:nvSpPr>
          <p:cNvPr id="6" name="Footer Placeholder 5">
            <a:extLst>
              <a:ext uri="{FF2B5EF4-FFF2-40B4-BE49-F238E27FC236}">
                <a16:creationId xmlns:a16="http://schemas.microsoft.com/office/drawing/2014/main" id="{E71A5004-8B36-A2F9-43B7-E95C66EB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24F54-3A8E-A95E-989E-7B71E1E1E768}"/>
              </a:ext>
            </a:extLst>
          </p:cNvPr>
          <p:cNvSpPr>
            <a:spLocks noGrp="1"/>
          </p:cNvSpPr>
          <p:nvPr>
            <p:ph type="sldNum" sz="quarter" idx="12"/>
          </p:nvPr>
        </p:nvSpPr>
        <p:spPr/>
        <p:txBody>
          <a:bodyPr/>
          <a:lstStyle/>
          <a:p>
            <a:fld id="{25571DAC-E81E-2242-A750-3D04FE96FC74}" type="slidenum">
              <a:rPr lang="en-US" smtClean="0"/>
              <a:t>‹#›</a:t>
            </a:fld>
            <a:endParaRPr lang="en-US"/>
          </a:p>
        </p:txBody>
      </p:sp>
    </p:spTree>
    <p:extLst>
      <p:ext uri="{BB962C8B-B14F-4D97-AF65-F5344CB8AC3E}">
        <p14:creationId xmlns:p14="http://schemas.microsoft.com/office/powerpoint/2010/main" val="413678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AB03E-19C6-2D6C-8DF7-3C22317A9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6A9D-8C25-C704-437C-3D1058203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E676A-5EA6-8AE3-E279-62B3B37F9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AD400-F964-2244-AC07-369E549597FA}" type="datetimeFigureOut">
              <a:rPr lang="en-US" smtClean="0"/>
              <a:t>6/11/23</a:t>
            </a:fld>
            <a:endParaRPr lang="en-US"/>
          </a:p>
        </p:txBody>
      </p:sp>
      <p:sp>
        <p:nvSpPr>
          <p:cNvPr id="5" name="Footer Placeholder 4">
            <a:extLst>
              <a:ext uri="{FF2B5EF4-FFF2-40B4-BE49-F238E27FC236}">
                <a16:creationId xmlns:a16="http://schemas.microsoft.com/office/drawing/2014/main" id="{A8BB29F1-0AC9-3905-7A5D-54C8F7777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A271F6-1040-15D1-7703-B3B2650A1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71DAC-E81E-2242-A750-3D04FE96FC74}" type="slidenum">
              <a:rPr lang="en-US" smtClean="0"/>
              <a:t>‹#›</a:t>
            </a:fld>
            <a:endParaRPr lang="en-US"/>
          </a:p>
        </p:txBody>
      </p:sp>
    </p:spTree>
    <p:extLst>
      <p:ext uri="{BB962C8B-B14F-4D97-AF65-F5344CB8AC3E}">
        <p14:creationId xmlns:p14="http://schemas.microsoft.com/office/powerpoint/2010/main" val="231621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2.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E49-8DD3-99B9-DAEA-9BC0B992D58A}"/>
              </a:ext>
            </a:extLst>
          </p:cNvPr>
          <p:cNvSpPr>
            <a:spLocks noGrp="1"/>
          </p:cNvSpPr>
          <p:nvPr>
            <p:ph type="ctrTitle"/>
          </p:nvPr>
        </p:nvSpPr>
        <p:spPr>
          <a:xfrm>
            <a:off x="7464614" y="1795991"/>
            <a:ext cx="4087303" cy="2889114"/>
          </a:xfrm>
        </p:spPr>
        <p:txBody>
          <a:bodyPr anchor="b">
            <a:normAutofit/>
          </a:bodyPr>
          <a:lstStyle/>
          <a:p>
            <a:pPr algn="l"/>
            <a:r>
              <a:rPr lang="en-US" sz="5400" dirty="0"/>
              <a:t>Network Operations</a:t>
            </a:r>
          </a:p>
        </p:txBody>
      </p:sp>
      <p:sp>
        <p:nvSpPr>
          <p:cNvPr id="3" name="Subtitle 2">
            <a:extLst>
              <a:ext uri="{FF2B5EF4-FFF2-40B4-BE49-F238E27FC236}">
                <a16:creationId xmlns:a16="http://schemas.microsoft.com/office/drawing/2014/main" id="{F669A087-F0BE-AAC7-2CC0-70595EF3BEC1}"/>
              </a:ext>
            </a:extLst>
          </p:cNvPr>
          <p:cNvSpPr>
            <a:spLocks noGrp="1"/>
          </p:cNvSpPr>
          <p:nvPr>
            <p:ph type="subTitle" idx="1"/>
          </p:nvPr>
        </p:nvSpPr>
        <p:spPr>
          <a:xfrm>
            <a:off x="7464612" y="4750893"/>
            <a:ext cx="4087305" cy="1147863"/>
          </a:xfrm>
        </p:spPr>
        <p:txBody>
          <a:bodyPr anchor="t">
            <a:normAutofit/>
          </a:bodyPr>
          <a:lstStyle/>
          <a:p>
            <a:pPr algn="l"/>
            <a:r>
              <a:rPr lang="en-US" sz="2000" dirty="0"/>
              <a:t>IP Address Management and Layer 2 Switching</a:t>
            </a:r>
          </a:p>
        </p:txBody>
      </p:sp>
      <p:pic>
        <p:nvPicPr>
          <p:cNvPr id="30" name="Picture 29" descr="Close-up of a server network panel with lights and cables">
            <a:extLst>
              <a:ext uri="{FF2B5EF4-FFF2-40B4-BE49-F238E27FC236}">
                <a16:creationId xmlns:a16="http://schemas.microsoft.com/office/drawing/2014/main" id="{F3E4FCE5-3383-C7EF-55C7-864AAFF2F59E}"/>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Immagine 7" descr="Immagine 7">
            <a:hlinkClick r:id="rId3"/>
            <a:extLst>
              <a:ext uri="{FF2B5EF4-FFF2-40B4-BE49-F238E27FC236}">
                <a16:creationId xmlns:a16="http://schemas.microsoft.com/office/drawing/2014/main" id="{CAC4DFE6-66B7-D6A2-D11F-2B8C4F85CCE9}"/>
              </a:ext>
            </a:extLst>
          </p:cNvPr>
          <p:cNvPicPr>
            <a:picLocks noChangeAspect="1"/>
          </p:cNvPicPr>
          <p:nvPr/>
        </p:nvPicPr>
        <p:blipFill>
          <a:blip r:embed="rId4"/>
          <a:stretch>
            <a:fillRect/>
          </a:stretch>
        </p:blipFill>
        <p:spPr>
          <a:xfrm>
            <a:off x="9625264" y="5935989"/>
            <a:ext cx="1926654" cy="674099"/>
          </a:xfrm>
          <a:prstGeom prst="rect">
            <a:avLst/>
          </a:prstGeom>
          <a:ln w="12700">
            <a:miter lim="400000"/>
          </a:ln>
        </p:spPr>
      </p:pic>
      <p:pic>
        <p:nvPicPr>
          <p:cNvPr id="5" name="sorer.png" descr="sorer.png">
            <a:extLst>
              <a:ext uri="{FF2B5EF4-FFF2-40B4-BE49-F238E27FC236}">
                <a16:creationId xmlns:a16="http://schemas.microsoft.com/office/drawing/2014/main" id="{65FFBFB8-C6D7-B872-BCF3-EA5133971C02}"/>
              </a:ext>
            </a:extLst>
          </p:cNvPr>
          <p:cNvPicPr>
            <a:picLocks noChangeAspect="1"/>
          </p:cNvPicPr>
          <p:nvPr/>
        </p:nvPicPr>
        <p:blipFill>
          <a:blip r:embed="rId5"/>
          <a:stretch>
            <a:fillRect/>
          </a:stretch>
        </p:blipFill>
        <p:spPr>
          <a:xfrm>
            <a:off x="8167863" y="374487"/>
            <a:ext cx="3384054" cy="1409472"/>
          </a:xfrm>
          <a:prstGeom prst="rect">
            <a:avLst/>
          </a:prstGeom>
          <a:ln w="12700">
            <a:miter lim="400000"/>
          </a:ln>
        </p:spPr>
      </p:pic>
    </p:spTree>
    <p:extLst>
      <p:ext uri="{BB962C8B-B14F-4D97-AF65-F5344CB8AC3E}">
        <p14:creationId xmlns:p14="http://schemas.microsoft.com/office/powerpoint/2010/main" val="33422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AD69CE-6981-93E0-93AE-1CB1E024FC91}"/>
              </a:ext>
            </a:extLst>
          </p:cNvPr>
          <p:cNvSpPr>
            <a:spLocks noGrp="1"/>
          </p:cNvSpPr>
          <p:nvPr>
            <p:ph type="title"/>
          </p:nvPr>
        </p:nvSpPr>
        <p:spPr>
          <a:xfrm>
            <a:off x="2311147" y="365760"/>
            <a:ext cx="7569706" cy="1288238"/>
          </a:xfrm>
        </p:spPr>
        <p:txBody>
          <a:bodyPr anchor="ctr">
            <a:normAutofit/>
          </a:bodyPr>
          <a:lstStyle/>
          <a:p>
            <a:pPr algn="ctr"/>
            <a:r>
              <a:rPr lang="en-US" dirty="0"/>
              <a:t>DHCP</a:t>
            </a:r>
            <a:endParaRPr lang="en-US"/>
          </a:p>
        </p:txBody>
      </p:sp>
      <p:sp>
        <p:nvSpPr>
          <p:cNvPr id="3" name="Content Placeholder 2">
            <a:extLst>
              <a:ext uri="{FF2B5EF4-FFF2-40B4-BE49-F238E27FC236}">
                <a16:creationId xmlns:a16="http://schemas.microsoft.com/office/drawing/2014/main" id="{FBEE3FAB-EDED-809D-53F8-C4B6EA81650B}"/>
              </a:ext>
            </a:extLst>
          </p:cNvPr>
          <p:cNvSpPr>
            <a:spLocks noGrp="1"/>
          </p:cNvSpPr>
          <p:nvPr>
            <p:ph idx="1"/>
          </p:nvPr>
        </p:nvSpPr>
        <p:spPr>
          <a:xfrm>
            <a:off x="2165569" y="1956816"/>
            <a:ext cx="7860863" cy="4024884"/>
          </a:xfrm>
        </p:spPr>
        <p:txBody>
          <a:bodyPr anchor="t">
            <a:normAutofit/>
          </a:bodyPr>
          <a:lstStyle/>
          <a:p>
            <a:r>
              <a:rPr lang="en-US" sz="2000"/>
              <a:t>Dynamic Host Configuration Protocol (DHCP) assigns IP addresses to hosts. It allows for easier administration and works well in small to very large network environments. Many types of hardware can be used as a DHCP server, including a Cisco router.</a:t>
            </a:r>
          </a:p>
          <a:p>
            <a:r>
              <a:rPr lang="en-US" sz="2000"/>
              <a:t>Here’s a list of the most common types of information a DHCP server can provide:</a:t>
            </a:r>
          </a:p>
          <a:p>
            <a:pPr lvl="1"/>
            <a:r>
              <a:rPr lang="en-US" sz="2000"/>
              <a:t>IP address</a:t>
            </a:r>
          </a:p>
          <a:p>
            <a:pPr lvl="1"/>
            <a:r>
              <a:rPr lang="en-US" sz="2000"/>
              <a:t>Subnet mask</a:t>
            </a:r>
          </a:p>
          <a:p>
            <a:pPr lvl="1"/>
            <a:r>
              <a:rPr lang="en-US" sz="2000"/>
              <a:t>Domain name</a:t>
            </a:r>
          </a:p>
          <a:p>
            <a:pPr lvl="1"/>
            <a:r>
              <a:rPr lang="en-US" sz="2000"/>
              <a:t>Default gateway (routers)</a:t>
            </a:r>
          </a:p>
          <a:p>
            <a:pPr lvl="1"/>
            <a:r>
              <a:rPr lang="en-US" sz="2000"/>
              <a:t>DNS server address</a:t>
            </a:r>
          </a:p>
          <a:p>
            <a:pPr lvl="1"/>
            <a:r>
              <a:rPr lang="en-US" sz="2000"/>
              <a:t>WINS server address</a:t>
            </a:r>
          </a:p>
        </p:txBody>
      </p:sp>
    </p:spTree>
    <p:extLst>
      <p:ext uri="{BB962C8B-B14F-4D97-AF65-F5344CB8AC3E}">
        <p14:creationId xmlns:p14="http://schemas.microsoft.com/office/powerpoint/2010/main" val="37483509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09CCA-2C68-1A1C-7039-1FA9FFC123E7}"/>
              </a:ext>
            </a:extLst>
          </p:cNvPr>
          <p:cNvSpPr>
            <a:spLocks noGrp="1"/>
          </p:cNvSpPr>
          <p:nvPr>
            <p:ph type="title"/>
          </p:nvPr>
        </p:nvSpPr>
        <p:spPr>
          <a:xfrm>
            <a:off x="860539" y="1967266"/>
            <a:ext cx="2828597" cy="2547257"/>
          </a:xfrm>
          <a:noFill/>
        </p:spPr>
        <p:txBody>
          <a:bodyPr vert="horz" lIns="91440" tIns="45720" rIns="91440" bIns="45720" rtlCol="0" anchor="ctr">
            <a:normAutofit/>
          </a:bodyPr>
          <a:lstStyle/>
          <a:p>
            <a:pPr algn="ctr"/>
            <a:r>
              <a:rPr lang="en-US" sz="3600" dirty="0">
                <a:solidFill>
                  <a:srgbClr val="FFFFFF"/>
                </a:solidFill>
              </a:rPr>
              <a:t>DORA Process</a:t>
            </a:r>
            <a:endParaRPr lang="en-US" sz="3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9EB613E3-3BA7-EA34-4F54-C34C82946E40}"/>
              </a:ext>
            </a:extLst>
          </p:cNvPr>
          <p:cNvPicPr>
            <a:picLocks noGrp="1" noChangeAspect="1"/>
          </p:cNvPicPr>
          <p:nvPr>
            <p:ph idx="1"/>
          </p:nvPr>
        </p:nvPicPr>
        <p:blipFill>
          <a:blip r:embed="rId2"/>
          <a:stretch>
            <a:fillRect/>
          </a:stretch>
        </p:blipFill>
        <p:spPr>
          <a:xfrm>
            <a:off x="4359643" y="-43520"/>
            <a:ext cx="7370395" cy="6858953"/>
          </a:xfrm>
          <a:prstGeom prst="rect">
            <a:avLst/>
          </a:prstGeom>
        </p:spPr>
      </p:pic>
    </p:spTree>
    <p:extLst>
      <p:ext uri="{BB962C8B-B14F-4D97-AF65-F5344CB8AC3E}">
        <p14:creationId xmlns:p14="http://schemas.microsoft.com/office/powerpoint/2010/main" val="110949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6E193-7DE2-3A64-4451-0C98E4411DD0}"/>
              </a:ext>
            </a:extLst>
          </p:cNvPr>
          <p:cNvSpPr>
            <a:spLocks noGrp="1"/>
          </p:cNvSpPr>
          <p:nvPr>
            <p:ph type="title"/>
          </p:nvPr>
        </p:nvSpPr>
        <p:spPr>
          <a:xfrm>
            <a:off x="686834" y="1153572"/>
            <a:ext cx="3200400" cy="4461163"/>
          </a:xfrm>
        </p:spPr>
        <p:txBody>
          <a:bodyPr>
            <a:normAutofit/>
          </a:bodyPr>
          <a:lstStyle/>
          <a:p>
            <a:r>
              <a:rPr lang="en-US">
                <a:solidFill>
                  <a:srgbClr val="FFFFFF"/>
                </a:solidFill>
              </a:rPr>
              <a:t>DORA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5A6EAD-BA94-E817-1404-2A73171CCCFC}"/>
              </a:ext>
            </a:extLst>
          </p:cNvPr>
          <p:cNvSpPr>
            <a:spLocks noGrp="1"/>
          </p:cNvSpPr>
          <p:nvPr>
            <p:ph idx="1"/>
          </p:nvPr>
        </p:nvSpPr>
        <p:spPr>
          <a:xfrm>
            <a:off x="4447308" y="591344"/>
            <a:ext cx="6906491" cy="5585619"/>
          </a:xfrm>
        </p:spPr>
        <p:txBody>
          <a:bodyPr anchor="ctr">
            <a:normAutofit/>
          </a:bodyPr>
          <a:lstStyle/>
          <a:p>
            <a:r>
              <a:rPr lang="en-US" dirty="0"/>
              <a:t>This is the four-step process a client takes to receive an IP address from a DHCP server using what we call DORA or Discover, Offer, Request, Acknowledgment:</a:t>
            </a:r>
          </a:p>
          <a:p>
            <a:pPr lvl="1"/>
            <a:r>
              <a:rPr lang="en-US" dirty="0"/>
              <a:t>The DHCP client broadcasts a DHCP Discover message looking for a DHCP server (Port 67).</a:t>
            </a:r>
          </a:p>
          <a:p>
            <a:pPr lvl="1"/>
            <a:r>
              <a:rPr lang="en-US" dirty="0"/>
              <a:t>The DHCP server that received the DHCP Discover message sends a layer 2 unicast DHCP Offer message back to the host.</a:t>
            </a:r>
          </a:p>
          <a:p>
            <a:pPr lvl="1"/>
            <a:r>
              <a:rPr lang="en-US" dirty="0"/>
              <a:t>The client then broadcasts to the server a DHCP Request message asking for the offered IP address and possibly other information.</a:t>
            </a:r>
          </a:p>
          <a:p>
            <a:pPr lvl="1"/>
            <a:r>
              <a:rPr lang="en-US" dirty="0"/>
              <a:t>The server finalizes the exchange with a unicast DHCP Acknowledgment message.</a:t>
            </a:r>
          </a:p>
        </p:txBody>
      </p:sp>
    </p:spTree>
    <p:extLst>
      <p:ext uri="{BB962C8B-B14F-4D97-AF65-F5344CB8AC3E}">
        <p14:creationId xmlns:p14="http://schemas.microsoft.com/office/powerpoint/2010/main" val="134032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9CE57-C1F6-6A21-298B-27AC2EF3C924}"/>
              </a:ext>
            </a:extLst>
          </p:cNvPr>
          <p:cNvSpPr>
            <a:spLocks noGrp="1"/>
          </p:cNvSpPr>
          <p:nvPr>
            <p:ph type="title"/>
          </p:nvPr>
        </p:nvSpPr>
        <p:spPr>
          <a:xfrm>
            <a:off x="686834" y="1153572"/>
            <a:ext cx="3200400" cy="4461163"/>
          </a:xfrm>
        </p:spPr>
        <p:txBody>
          <a:bodyPr>
            <a:normAutofit/>
          </a:bodyPr>
          <a:lstStyle/>
          <a:p>
            <a:r>
              <a:rPr lang="en-US">
                <a:solidFill>
                  <a:srgbClr val="FFFFFF"/>
                </a:solidFill>
              </a:rPr>
              <a:t>DHCP Conflicts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1B74722F-842D-7203-2D63-3BA27928E6FD}"/>
              </a:ext>
            </a:extLst>
          </p:cNvPr>
          <p:cNvSpPr>
            <a:spLocks noGrp="1"/>
          </p:cNvSpPr>
          <p:nvPr>
            <p:ph idx="1"/>
          </p:nvPr>
        </p:nvSpPr>
        <p:spPr>
          <a:xfrm>
            <a:off x="4447308" y="591344"/>
            <a:ext cx="6906491" cy="5585619"/>
          </a:xfrm>
        </p:spPr>
        <p:txBody>
          <a:bodyPr anchor="ctr">
            <a:normAutofit/>
          </a:bodyPr>
          <a:lstStyle/>
          <a:p>
            <a:r>
              <a:rPr lang="en-US" sz="2000"/>
              <a:t>A DHCP address conflict occurs when two hosts use the same IP address. </a:t>
            </a:r>
          </a:p>
          <a:p>
            <a:r>
              <a:rPr lang="en-US" sz="2000"/>
              <a:t>So during IP address assignment, a DHCP server checks for conflicts using the Ping program to test the availability of the address before it’s assigned from the pool. If no host replies, then the DHCP server assumes that the IP address is not already allocated. This helps the server know that it’s providing a good address, but what about the host?</a:t>
            </a:r>
          </a:p>
          <a:p>
            <a:r>
              <a:rPr lang="en-US" sz="2000"/>
              <a:t>A host uses something called a gratuitous ARP to help avoid a possible duplicate address. The DHCP client sends an ARP broadcast out on the local LAN or VLAN using its newly assigned address to solve conflicts before they occur. So, if an IP address conflict is detected, the address is removed from the DHCP pool (scope)</a:t>
            </a:r>
          </a:p>
          <a:p>
            <a:r>
              <a:rPr lang="en-US" sz="2000"/>
              <a:t>It is important to remember that the address will not be assigned to a host until the administrator resolves the conflict by hand!</a:t>
            </a:r>
          </a:p>
        </p:txBody>
      </p:sp>
    </p:spTree>
    <p:extLst>
      <p:ext uri="{BB962C8B-B14F-4D97-AF65-F5344CB8AC3E}">
        <p14:creationId xmlns:p14="http://schemas.microsoft.com/office/powerpoint/2010/main" val="120662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6766-7D2F-A885-B6BF-68579E69F7CC}"/>
              </a:ext>
            </a:extLst>
          </p:cNvPr>
          <p:cNvSpPr>
            <a:spLocks noGrp="1"/>
          </p:cNvSpPr>
          <p:nvPr>
            <p:ph type="title"/>
          </p:nvPr>
        </p:nvSpPr>
        <p:spPr>
          <a:xfrm>
            <a:off x="648929" y="629266"/>
            <a:ext cx="3505495" cy="1622321"/>
          </a:xfrm>
        </p:spPr>
        <p:txBody>
          <a:bodyPr>
            <a:normAutofit/>
          </a:bodyPr>
          <a:lstStyle/>
          <a:p>
            <a:r>
              <a:rPr lang="en-US" b="1"/>
              <a:t>Secure Shell (SSH) </a:t>
            </a:r>
            <a:endParaRPr lang="en-US"/>
          </a:p>
        </p:txBody>
      </p:sp>
      <p:sp>
        <p:nvSpPr>
          <p:cNvPr id="3" name="Content Placeholder 2">
            <a:extLst>
              <a:ext uri="{FF2B5EF4-FFF2-40B4-BE49-F238E27FC236}">
                <a16:creationId xmlns:a16="http://schemas.microsoft.com/office/drawing/2014/main" id="{231AE8F9-BD79-A25C-F69E-1BDCCDDCB175}"/>
              </a:ext>
            </a:extLst>
          </p:cNvPr>
          <p:cNvSpPr>
            <a:spLocks noGrp="1"/>
          </p:cNvSpPr>
          <p:nvPr>
            <p:ph idx="1"/>
          </p:nvPr>
        </p:nvSpPr>
        <p:spPr>
          <a:xfrm>
            <a:off x="648931" y="2438400"/>
            <a:ext cx="3505494" cy="3785419"/>
          </a:xfrm>
        </p:spPr>
        <p:txBody>
          <a:bodyPr>
            <a:normAutofit/>
          </a:bodyPr>
          <a:lstStyle/>
          <a:p>
            <a:r>
              <a:rPr lang="en-US" sz="2000"/>
              <a:t>Secure Shell (SSH) protocol sets up a secure session that’s similar to Telnet over a standard TCP/IP connection.</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text&#10;&#10;Description automatically generated">
            <a:extLst>
              <a:ext uri="{FF2B5EF4-FFF2-40B4-BE49-F238E27FC236}">
                <a16:creationId xmlns:a16="http://schemas.microsoft.com/office/drawing/2014/main" id="{51342A61-A168-5A7B-643F-6E2ABE7B0151}"/>
              </a:ext>
            </a:extLst>
          </p:cNvPr>
          <p:cNvPicPr>
            <a:picLocks noChangeAspect="1"/>
          </p:cNvPicPr>
          <p:nvPr/>
        </p:nvPicPr>
        <p:blipFill>
          <a:blip r:embed="rId2"/>
          <a:stretch>
            <a:fillRect/>
          </a:stretch>
        </p:blipFill>
        <p:spPr>
          <a:xfrm>
            <a:off x="5405862" y="1501191"/>
            <a:ext cx="6019331" cy="3852372"/>
          </a:xfrm>
          <a:prstGeom prst="rect">
            <a:avLst/>
          </a:prstGeom>
          <a:effectLst/>
        </p:spPr>
      </p:pic>
    </p:spTree>
    <p:extLst>
      <p:ext uri="{BB962C8B-B14F-4D97-AF65-F5344CB8AC3E}">
        <p14:creationId xmlns:p14="http://schemas.microsoft.com/office/powerpoint/2010/main" val="235031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8A2816-447A-780C-C9CA-4A753CCC4AC9}"/>
              </a:ext>
            </a:extLst>
          </p:cNvPr>
          <p:cNvSpPr>
            <a:spLocks noGrp="1"/>
          </p:cNvSpPr>
          <p:nvPr>
            <p:ph type="title"/>
          </p:nvPr>
        </p:nvSpPr>
        <p:spPr>
          <a:xfrm>
            <a:off x="804671" y="2903393"/>
            <a:ext cx="3607841" cy="2625537"/>
          </a:xfrm>
        </p:spPr>
        <p:txBody>
          <a:bodyPr anchor="b">
            <a:normAutofit/>
          </a:bodyPr>
          <a:lstStyle/>
          <a:p>
            <a:r>
              <a:rPr lang="en-US" dirty="0"/>
              <a:t>The Role of IANA &amp; ICANN in Managing IP Addresses</a:t>
            </a:r>
          </a:p>
        </p:txBody>
      </p:sp>
      <p:sp>
        <p:nvSpPr>
          <p:cNvPr id="3" name="Content Placeholder 2">
            <a:extLst>
              <a:ext uri="{FF2B5EF4-FFF2-40B4-BE49-F238E27FC236}">
                <a16:creationId xmlns:a16="http://schemas.microsoft.com/office/drawing/2014/main" id="{0BBB8EE4-87DB-E390-5A6D-2B1F5A3EE922}"/>
              </a:ext>
            </a:extLst>
          </p:cNvPr>
          <p:cNvSpPr>
            <a:spLocks noGrp="1"/>
          </p:cNvSpPr>
          <p:nvPr>
            <p:ph idx="1"/>
          </p:nvPr>
        </p:nvSpPr>
        <p:spPr>
          <a:xfrm>
            <a:off x="6570921" y="600741"/>
            <a:ext cx="4959662" cy="4816548"/>
          </a:xfrm>
        </p:spPr>
        <p:txBody>
          <a:bodyPr anchor="ctr">
            <a:normAutofit/>
          </a:bodyPr>
          <a:lstStyle/>
          <a:p>
            <a:r>
              <a:rPr lang="en-US" sz="2100"/>
              <a:t>We'll talk about the roles of IANA (Internet Assigned Numbers Authority) and ICANN (Internet Corporation for Assigned Names and Numbers) in managing domain names and IP addresses and we will also learn how they help in keeping the Internet stable and secure. </a:t>
            </a:r>
          </a:p>
        </p:txBody>
      </p:sp>
    </p:spTree>
    <p:extLst>
      <p:ext uri="{BB962C8B-B14F-4D97-AF65-F5344CB8AC3E}">
        <p14:creationId xmlns:p14="http://schemas.microsoft.com/office/powerpoint/2010/main" val="4544831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09B296-4719-22AE-298C-DB73B4745457}"/>
              </a:ext>
            </a:extLst>
          </p:cNvPr>
          <p:cNvSpPr>
            <a:spLocks noGrp="1"/>
          </p:cNvSpPr>
          <p:nvPr>
            <p:ph type="title"/>
          </p:nvPr>
        </p:nvSpPr>
        <p:spPr>
          <a:xfrm>
            <a:off x="804671" y="2903393"/>
            <a:ext cx="3607841" cy="2625537"/>
          </a:xfrm>
        </p:spPr>
        <p:txBody>
          <a:bodyPr anchor="b">
            <a:normAutofit/>
          </a:bodyPr>
          <a:lstStyle/>
          <a:p>
            <a:r>
              <a:rPr lang="en-US" sz="4800"/>
              <a:t>Role of IANA</a:t>
            </a:r>
          </a:p>
        </p:txBody>
      </p:sp>
      <p:sp>
        <p:nvSpPr>
          <p:cNvPr id="3" name="Content Placeholder 2">
            <a:extLst>
              <a:ext uri="{FF2B5EF4-FFF2-40B4-BE49-F238E27FC236}">
                <a16:creationId xmlns:a16="http://schemas.microsoft.com/office/drawing/2014/main" id="{6128B748-D10E-633E-04E6-3FC5EC6D0DDD}"/>
              </a:ext>
            </a:extLst>
          </p:cNvPr>
          <p:cNvSpPr>
            <a:spLocks noGrp="1"/>
          </p:cNvSpPr>
          <p:nvPr>
            <p:ph idx="1"/>
          </p:nvPr>
        </p:nvSpPr>
        <p:spPr>
          <a:xfrm>
            <a:off x="6570921" y="600741"/>
            <a:ext cx="4959662" cy="4816548"/>
          </a:xfrm>
        </p:spPr>
        <p:txBody>
          <a:bodyPr anchor="ctr">
            <a:normAutofit/>
          </a:bodyPr>
          <a:lstStyle/>
          <a:p>
            <a:r>
              <a:rPr lang="en-US" sz="2100"/>
              <a:t>Internet Assigned Numbers Authority (IANA) is a non-profit organization responsible for coordinating the activities for the smooth functioning of the Internet. Since the internet is a global network, IANA undertakes the responsibility to allocate and maintain unique codes and numbering systems that are used in Internet protocols.</a:t>
            </a:r>
          </a:p>
          <a:p>
            <a:r>
              <a:rPr lang="en-US" sz="2100"/>
              <a:t>IANA performs the three main functions: </a:t>
            </a:r>
          </a:p>
          <a:p>
            <a:pPr lvl="1"/>
            <a:r>
              <a:rPr lang="en-US" sz="2100"/>
              <a:t>DNS</a:t>
            </a:r>
          </a:p>
          <a:p>
            <a:pPr lvl="1"/>
            <a:r>
              <a:rPr lang="en-US" sz="2100"/>
              <a:t>Number Resources (IP and  Autonomous System (AS) numbers)</a:t>
            </a:r>
          </a:p>
          <a:p>
            <a:pPr lvl="1"/>
            <a:r>
              <a:rPr lang="en-US" sz="2100"/>
              <a:t>Protocol Assignments</a:t>
            </a:r>
          </a:p>
        </p:txBody>
      </p:sp>
    </p:spTree>
    <p:extLst>
      <p:ext uri="{BB962C8B-B14F-4D97-AF65-F5344CB8AC3E}">
        <p14:creationId xmlns:p14="http://schemas.microsoft.com/office/powerpoint/2010/main" val="33732278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0843B3-21D6-25A9-CDEB-14543423A24B}"/>
              </a:ext>
            </a:extLst>
          </p:cNvPr>
          <p:cNvSpPr>
            <a:spLocks noGrp="1"/>
          </p:cNvSpPr>
          <p:nvPr>
            <p:ph type="title"/>
          </p:nvPr>
        </p:nvSpPr>
        <p:spPr>
          <a:xfrm>
            <a:off x="804671" y="2903393"/>
            <a:ext cx="3607841" cy="2625537"/>
          </a:xfrm>
        </p:spPr>
        <p:txBody>
          <a:bodyPr anchor="b">
            <a:normAutofit/>
          </a:bodyPr>
          <a:lstStyle/>
          <a:p>
            <a:r>
              <a:rPr lang="en-US" sz="4800"/>
              <a:t>Regional Internet Registry</a:t>
            </a:r>
          </a:p>
        </p:txBody>
      </p:sp>
      <p:sp>
        <p:nvSpPr>
          <p:cNvPr id="3" name="Content Placeholder 2">
            <a:extLst>
              <a:ext uri="{FF2B5EF4-FFF2-40B4-BE49-F238E27FC236}">
                <a16:creationId xmlns:a16="http://schemas.microsoft.com/office/drawing/2014/main" id="{AA978040-0508-4F89-DDA6-100B1CB59B75}"/>
              </a:ext>
            </a:extLst>
          </p:cNvPr>
          <p:cNvSpPr>
            <a:spLocks noGrp="1"/>
          </p:cNvSpPr>
          <p:nvPr>
            <p:ph idx="1"/>
          </p:nvPr>
        </p:nvSpPr>
        <p:spPr>
          <a:xfrm>
            <a:off x="6570921" y="600741"/>
            <a:ext cx="4959662" cy="4816548"/>
          </a:xfrm>
        </p:spPr>
        <p:txBody>
          <a:bodyPr anchor="ctr">
            <a:normAutofit/>
          </a:bodyPr>
          <a:lstStyle/>
          <a:p>
            <a:r>
              <a:rPr lang="en-US" sz="1800"/>
              <a:t>An RIR is an organization that manages and controls Internet addresses in a specific region, usually a country and sometimes an entire continent. RIRs control assigning and distributing IP addresses and domain registrations.</a:t>
            </a:r>
          </a:p>
          <a:p>
            <a:r>
              <a:rPr lang="en-US" sz="1800"/>
              <a:t>There are five Regional Internet Registries:</a:t>
            </a:r>
          </a:p>
          <a:p>
            <a:pPr lvl="1"/>
            <a:r>
              <a:rPr lang="en-US" sz="1800"/>
              <a:t>The African Network Information Centre—AFRINIC</a:t>
            </a:r>
          </a:p>
          <a:p>
            <a:pPr lvl="1"/>
            <a:r>
              <a:rPr lang="en-US" sz="1800"/>
              <a:t>American Registry for Internet Numbers—ARIN (North America,)</a:t>
            </a:r>
          </a:p>
          <a:p>
            <a:pPr lvl="1"/>
            <a:r>
              <a:rPr lang="en-US" sz="1800"/>
              <a:t>Réseaux IP Européens Network Coordination Centre—RIPE NCC(Europe, the Middle East and Central Asia)</a:t>
            </a:r>
          </a:p>
          <a:p>
            <a:pPr lvl="1"/>
            <a:r>
              <a:rPr lang="en-US" sz="1800"/>
              <a:t>Asia-Pacific Network Information Centre—APNIC</a:t>
            </a:r>
          </a:p>
          <a:p>
            <a:pPr lvl="1"/>
            <a:r>
              <a:rPr lang="en-US" sz="1800"/>
              <a:t>Latin American and Caribbean Internet Address Registry—LACNIC</a:t>
            </a:r>
          </a:p>
        </p:txBody>
      </p:sp>
    </p:spTree>
    <p:extLst>
      <p:ext uri="{BB962C8B-B14F-4D97-AF65-F5344CB8AC3E}">
        <p14:creationId xmlns:p14="http://schemas.microsoft.com/office/powerpoint/2010/main" val="40716344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45B05E-5F58-C7D1-76F3-C9CE700DB2B6}"/>
              </a:ext>
            </a:extLst>
          </p:cNvPr>
          <p:cNvSpPr>
            <a:spLocks noGrp="1"/>
          </p:cNvSpPr>
          <p:nvPr>
            <p:ph type="title"/>
          </p:nvPr>
        </p:nvSpPr>
        <p:spPr>
          <a:xfrm>
            <a:off x="804671" y="2903393"/>
            <a:ext cx="3607841" cy="2625537"/>
          </a:xfrm>
        </p:spPr>
        <p:txBody>
          <a:bodyPr anchor="b">
            <a:normAutofit/>
          </a:bodyPr>
          <a:lstStyle/>
          <a:p>
            <a:r>
              <a:rPr lang="en-US" sz="4800"/>
              <a:t>Role of ICANN</a:t>
            </a:r>
          </a:p>
        </p:txBody>
      </p:sp>
      <p:sp>
        <p:nvSpPr>
          <p:cNvPr id="3" name="Content Placeholder 2">
            <a:extLst>
              <a:ext uri="{FF2B5EF4-FFF2-40B4-BE49-F238E27FC236}">
                <a16:creationId xmlns:a16="http://schemas.microsoft.com/office/drawing/2014/main" id="{C02C66CA-B04E-800D-10BE-CDF1A2F37D9B}"/>
              </a:ext>
            </a:extLst>
          </p:cNvPr>
          <p:cNvSpPr>
            <a:spLocks noGrp="1"/>
          </p:cNvSpPr>
          <p:nvPr>
            <p:ph idx="1"/>
          </p:nvPr>
        </p:nvSpPr>
        <p:spPr>
          <a:xfrm>
            <a:off x="6570921" y="600741"/>
            <a:ext cx="4959662" cy="4816548"/>
          </a:xfrm>
        </p:spPr>
        <p:txBody>
          <a:bodyPr anchor="ctr">
            <a:normAutofit/>
          </a:bodyPr>
          <a:lstStyle/>
          <a:p>
            <a:endParaRPr lang="en-US" sz="2100"/>
          </a:p>
          <a:p>
            <a:r>
              <a:rPr lang="en-US" sz="2100"/>
              <a:t>Internet Corporation for Assigned Names and Numbers (ICANN) is an internationally organized non-profit corporation whose major role is to keep the Internet stable, secure and interoperable.</a:t>
            </a:r>
          </a:p>
        </p:txBody>
      </p:sp>
    </p:spTree>
    <p:extLst>
      <p:ext uri="{BB962C8B-B14F-4D97-AF65-F5344CB8AC3E}">
        <p14:creationId xmlns:p14="http://schemas.microsoft.com/office/powerpoint/2010/main" val="8042870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8539B1-F13F-69A3-64C1-27547F4B582A}"/>
              </a:ext>
            </a:extLst>
          </p:cNvPr>
          <p:cNvSpPr>
            <a:spLocks noGrp="1"/>
          </p:cNvSpPr>
          <p:nvPr>
            <p:ph type="title"/>
          </p:nvPr>
        </p:nvSpPr>
        <p:spPr>
          <a:xfrm>
            <a:off x="804671" y="2903393"/>
            <a:ext cx="3607841" cy="2625537"/>
          </a:xfrm>
        </p:spPr>
        <p:txBody>
          <a:bodyPr anchor="b">
            <a:normAutofit/>
          </a:bodyPr>
          <a:lstStyle/>
          <a:p>
            <a:r>
              <a:rPr lang="en-US" sz="4800"/>
              <a:t>Internet Society</a:t>
            </a:r>
          </a:p>
        </p:txBody>
      </p:sp>
      <p:sp>
        <p:nvSpPr>
          <p:cNvPr id="3" name="Content Placeholder 2">
            <a:extLst>
              <a:ext uri="{FF2B5EF4-FFF2-40B4-BE49-F238E27FC236}">
                <a16:creationId xmlns:a16="http://schemas.microsoft.com/office/drawing/2014/main" id="{26C926EA-6963-77E5-1FAC-60D3677E22DA}"/>
              </a:ext>
            </a:extLst>
          </p:cNvPr>
          <p:cNvSpPr>
            <a:spLocks noGrp="1"/>
          </p:cNvSpPr>
          <p:nvPr>
            <p:ph idx="1"/>
          </p:nvPr>
        </p:nvSpPr>
        <p:spPr>
          <a:xfrm>
            <a:off x="6570921" y="600741"/>
            <a:ext cx="4959662" cy="4816548"/>
          </a:xfrm>
        </p:spPr>
        <p:txBody>
          <a:bodyPr anchor="ctr">
            <a:normAutofit/>
          </a:bodyPr>
          <a:lstStyle/>
          <a:p>
            <a:r>
              <a:rPr lang="en-US" sz="2100"/>
              <a:t>The Internet Society (ISOC) is an international nonprofit organization that handles Internet standards, education and policy development. Founded in 1992, ISOC's mission is to ensure open Internet development by enhancing and supporting Internet use for organizations and individuals worldwide.</a:t>
            </a:r>
          </a:p>
        </p:txBody>
      </p:sp>
    </p:spTree>
    <p:extLst>
      <p:ext uri="{BB962C8B-B14F-4D97-AF65-F5344CB8AC3E}">
        <p14:creationId xmlns:p14="http://schemas.microsoft.com/office/powerpoint/2010/main" val="4037028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2F9529-58D5-235E-C665-457AD117A1F6}"/>
              </a:ext>
            </a:extLst>
          </p:cNvPr>
          <p:cNvSpPr>
            <a:spLocks noGrp="1"/>
          </p:cNvSpPr>
          <p:nvPr>
            <p:ph type="title"/>
          </p:nvPr>
        </p:nvSpPr>
        <p:spPr>
          <a:xfrm>
            <a:off x="804671" y="2903393"/>
            <a:ext cx="3607841" cy="2625537"/>
          </a:xfrm>
        </p:spPr>
        <p:txBody>
          <a:bodyPr anchor="b">
            <a:normAutofit/>
          </a:bodyPr>
          <a:lstStyle/>
          <a:p>
            <a:r>
              <a:rPr lang="en-US" sz="4800" b="1"/>
              <a:t>Layer 2 Switch</a:t>
            </a:r>
            <a:endParaRPr lang="en-US" sz="4800">
              <a:effectLst/>
            </a:endParaRPr>
          </a:p>
        </p:txBody>
      </p:sp>
      <p:sp>
        <p:nvSpPr>
          <p:cNvPr id="3" name="Content Placeholder 2">
            <a:extLst>
              <a:ext uri="{FF2B5EF4-FFF2-40B4-BE49-F238E27FC236}">
                <a16:creationId xmlns:a16="http://schemas.microsoft.com/office/drawing/2014/main" id="{92C39D87-9F6F-3283-8C6D-F692DFC420AF}"/>
              </a:ext>
            </a:extLst>
          </p:cNvPr>
          <p:cNvSpPr>
            <a:spLocks noGrp="1"/>
          </p:cNvSpPr>
          <p:nvPr>
            <p:ph idx="1"/>
          </p:nvPr>
        </p:nvSpPr>
        <p:spPr>
          <a:xfrm>
            <a:off x="6570921" y="600741"/>
            <a:ext cx="4959662" cy="4816548"/>
          </a:xfrm>
        </p:spPr>
        <p:txBody>
          <a:bodyPr anchor="ctr">
            <a:normAutofit/>
          </a:bodyPr>
          <a:lstStyle/>
          <a:p>
            <a:r>
              <a:rPr lang="en-US" sz="2100"/>
              <a:t>Three Switch Functions at Layer 2:</a:t>
            </a:r>
          </a:p>
          <a:p>
            <a:pPr lvl="1"/>
            <a:r>
              <a:rPr lang="en-US" sz="2100"/>
              <a:t>Address learning</a:t>
            </a:r>
          </a:p>
          <a:p>
            <a:pPr lvl="1"/>
            <a:r>
              <a:rPr lang="en-US" sz="2100"/>
              <a:t>Forward/filter decisions</a:t>
            </a:r>
          </a:p>
          <a:p>
            <a:pPr lvl="1"/>
            <a:r>
              <a:rPr lang="en-US" sz="2100"/>
              <a:t>Loop avoidance</a:t>
            </a:r>
          </a:p>
        </p:txBody>
      </p:sp>
    </p:spTree>
    <p:extLst>
      <p:ext uri="{BB962C8B-B14F-4D97-AF65-F5344CB8AC3E}">
        <p14:creationId xmlns:p14="http://schemas.microsoft.com/office/powerpoint/2010/main" val="2283066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Diagram&#10;&#10;Description automatically generated">
            <a:extLst>
              <a:ext uri="{FF2B5EF4-FFF2-40B4-BE49-F238E27FC236}">
                <a16:creationId xmlns:a16="http://schemas.microsoft.com/office/drawing/2014/main" id="{92FF0ED2-34ED-A7E0-5AB7-71E7AB30A85C}"/>
              </a:ext>
            </a:extLst>
          </p:cNvPr>
          <p:cNvPicPr>
            <a:picLocks noChangeAspect="1"/>
          </p:cNvPicPr>
          <p:nvPr/>
        </p:nvPicPr>
        <p:blipFill>
          <a:blip r:embed="rId2"/>
          <a:stretch>
            <a:fillRect/>
          </a:stretch>
        </p:blipFill>
        <p:spPr>
          <a:xfrm>
            <a:off x="6541053" y="2046781"/>
            <a:ext cx="4777381" cy="25917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9691E8-DF4F-1C2B-4E77-7E350547A771}"/>
              </a:ext>
            </a:extLst>
          </p:cNvPr>
          <p:cNvSpPr>
            <a:spLocks noGrp="1"/>
          </p:cNvSpPr>
          <p:nvPr>
            <p:ph type="title"/>
          </p:nvPr>
        </p:nvSpPr>
        <p:spPr>
          <a:xfrm>
            <a:off x="838201" y="479493"/>
            <a:ext cx="5257800" cy="1325563"/>
          </a:xfrm>
        </p:spPr>
        <p:txBody>
          <a:bodyPr>
            <a:normAutofit/>
          </a:bodyPr>
          <a:lstStyle/>
          <a:p>
            <a:r>
              <a:rPr lang="en-US" dirty="0"/>
              <a:t>Port Security</a:t>
            </a:r>
          </a:p>
        </p:txBody>
      </p:sp>
      <p:sp>
        <p:nvSpPr>
          <p:cNvPr id="3" name="Content Placeholder 2">
            <a:extLst>
              <a:ext uri="{FF2B5EF4-FFF2-40B4-BE49-F238E27FC236}">
                <a16:creationId xmlns:a16="http://schemas.microsoft.com/office/drawing/2014/main" id="{EAEEFD92-B510-103D-742B-EDBCF7F8654E}"/>
              </a:ext>
            </a:extLst>
          </p:cNvPr>
          <p:cNvSpPr>
            <a:spLocks noGrp="1"/>
          </p:cNvSpPr>
          <p:nvPr>
            <p:ph idx="1"/>
          </p:nvPr>
        </p:nvSpPr>
        <p:spPr>
          <a:xfrm>
            <a:off x="838201" y="1984443"/>
            <a:ext cx="5257800" cy="4192520"/>
          </a:xfrm>
        </p:spPr>
        <p:txBody>
          <a:bodyPr>
            <a:normAutofit/>
          </a:bodyPr>
          <a:lstStyle/>
          <a:p>
            <a:r>
              <a:rPr lang="en-US" dirty="0"/>
              <a:t>It’s usually a bad idea to have your switches available for anyone to just plug into and play around with. We worry about wireless security, so why wouldn’t we demand switch security just as much, if not more?</a:t>
            </a:r>
          </a:p>
        </p:txBody>
      </p:sp>
    </p:spTree>
    <p:extLst>
      <p:ext uri="{BB962C8B-B14F-4D97-AF65-F5344CB8AC3E}">
        <p14:creationId xmlns:p14="http://schemas.microsoft.com/office/powerpoint/2010/main" val="331254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691E8-DF4F-1C2B-4E77-7E350547A771}"/>
              </a:ext>
            </a:extLst>
          </p:cNvPr>
          <p:cNvSpPr>
            <a:spLocks noGrp="1"/>
          </p:cNvSpPr>
          <p:nvPr>
            <p:ph type="title"/>
          </p:nvPr>
        </p:nvSpPr>
        <p:spPr>
          <a:xfrm>
            <a:off x="2311147" y="365760"/>
            <a:ext cx="7569706" cy="1288238"/>
          </a:xfrm>
        </p:spPr>
        <p:txBody>
          <a:bodyPr anchor="ctr">
            <a:normAutofit/>
          </a:bodyPr>
          <a:lstStyle/>
          <a:p>
            <a:pPr algn="ctr"/>
            <a:r>
              <a:rPr lang="en-US" dirty="0"/>
              <a:t>Port Security</a:t>
            </a:r>
            <a:endParaRPr lang="en-US"/>
          </a:p>
        </p:txBody>
      </p:sp>
      <p:sp>
        <p:nvSpPr>
          <p:cNvPr id="3" name="Content Placeholder 2">
            <a:extLst>
              <a:ext uri="{FF2B5EF4-FFF2-40B4-BE49-F238E27FC236}">
                <a16:creationId xmlns:a16="http://schemas.microsoft.com/office/drawing/2014/main" id="{EAEEFD92-B510-103D-742B-EDBCF7F8654E}"/>
              </a:ext>
            </a:extLst>
          </p:cNvPr>
          <p:cNvSpPr>
            <a:spLocks noGrp="1"/>
          </p:cNvSpPr>
          <p:nvPr>
            <p:ph idx="1"/>
          </p:nvPr>
        </p:nvSpPr>
        <p:spPr>
          <a:xfrm>
            <a:off x="2165569" y="1956816"/>
            <a:ext cx="7860863" cy="4024884"/>
          </a:xfrm>
        </p:spPr>
        <p:txBody>
          <a:bodyPr anchor="t">
            <a:normAutofit/>
          </a:bodyPr>
          <a:lstStyle/>
          <a:p>
            <a:r>
              <a:rPr lang="en-US" sz="1900"/>
              <a:t>You can configure the device to take one of the following actions when a security violation occurs by using the switchport port-security command:</a:t>
            </a:r>
          </a:p>
          <a:p>
            <a:pPr lvl="1"/>
            <a:r>
              <a:rPr lang="en-US" sz="1900"/>
              <a:t>Protect: The protect violation mode drops packets with unknown source addresses until you remove enough secure MAC addresses to drop below the maximum value.</a:t>
            </a:r>
          </a:p>
          <a:p>
            <a:pPr lvl="1"/>
            <a:r>
              <a:rPr lang="en-US" sz="1900"/>
              <a:t>Restrict: The restrict violation mode also drops packets with unknown source addresses until you remove enough secure MAC addresses to drop below the maximum value. It also generates a log message, causes the security violation counter to increment, and sends an SNMP trap.</a:t>
            </a:r>
          </a:p>
          <a:p>
            <a:pPr lvl="1"/>
            <a:r>
              <a:rPr lang="en-US" sz="1900"/>
              <a:t>Shutdown: Shutdown is the default violation mode. The shutdown violation mode puts the interface into an error-disabled state immediately. The entire port is shut down.</a:t>
            </a:r>
          </a:p>
        </p:txBody>
      </p:sp>
    </p:spTree>
    <p:extLst>
      <p:ext uri="{BB962C8B-B14F-4D97-AF65-F5344CB8AC3E}">
        <p14:creationId xmlns:p14="http://schemas.microsoft.com/office/powerpoint/2010/main" val="17112159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898</Words>
  <Application>Microsoft Macintosh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Network Operations</vt:lpstr>
      <vt:lpstr>The Role of IANA &amp; ICANN in Managing IP Addresses</vt:lpstr>
      <vt:lpstr>Role of IANA</vt:lpstr>
      <vt:lpstr>Regional Internet Registry</vt:lpstr>
      <vt:lpstr>Role of ICANN</vt:lpstr>
      <vt:lpstr>Internet Society</vt:lpstr>
      <vt:lpstr>Layer 2 Switch</vt:lpstr>
      <vt:lpstr>Port Security</vt:lpstr>
      <vt:lpstr>Port Security</vt:lpstr>
      <vt:lpstr>DHCP</vt:lpstr>
      <vt:lpstr>DORA Process</vt:lpstr>
      <vt:lpstr>DORA Process</vt:lpstr>
      <vt:lpstr>DHCP Conflicts</vt:lpstr>
      <vt:lpstr>Secure Shell (SSH)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Operations and Services</dc:title>
  <dc:creator>Mohamed Ali Ahmed</dc:creator>
  <cp:lastModifiedBy>Mohamed Ali Ahmed</cp:lastModifiedBy>
  <cp:revision>12</cp:revision>
  <dcterms:created xsi:type="dcterms:W3CDTF">2022-05-28T06:30:55Z</dcterms:created>
  <dcterms:modified xsi:type="dcterms:W3CDTF">2023-06-11T07:08:16Z</dcterms:modified>
</cp:coreProperties>
</file>