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312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625600" y="3886200"/>
            <a:ext cx="9144000" cy="990600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 sz="3200"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25600" y="5124450"/>
            <a:ext cx="9144000" cy="5334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ttangolo 20"/>
          <p:cNvSpPr/>
          <p:nvPr/>
        </p:nvSpPr>
        <p:spPr>
          <a:xfrm>
            <a:off x="1206500" y="3648073"/>
            <a:ext cx="9753600" cy="1280167"/>
          </a:xfrm>
          <a:prstGeom prst="rect">
            <a:avLst/>
          </a:prstGeom>
          <a:ln w="6350" cap="rnd">
            <a:solidFill>
              <a:srgbClr val="727CA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5" name="Rettangolo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ln w="6350" cap="rnd">
            <a:solidFill>
              <a:srgbClr val="9FB8CD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6" name="Rettangolo 21"/>
          <p:cNvSpPr/>
          <p:nvPr/>
        </p:nvSpPr>
        <p:spPr>
          <a:xfrm>
            <a:off x="1206500" y="3648073"/>
            <a:ext cx="304800" cy="128016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7" name="Rettangolo 31"/>
          <p:cNvSpPr/>
          <p:nvPr/>
        </p:nvSpPr>
        <p:spPr>
          <a:xfrm>
            <a:off x="1206500" y="5048250"/>
            <a:ext cx="304800" cy="6858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1536" y="6355079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onnettore 1 2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Connettore 1 28"/>
          <p:cNvSpPr/>
          <p:nvPr/>
        </p:nvSpPr>
        <p:spPr>
          <a:xfrm>
            <a:off x="609598" y="1143000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7" name="Triangolo isoscele 9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18" indent="-310098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38" indent="-29718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0000"/>
              <a:buFont typeface="Helvetica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0000"/>
              <a:buFont typeface="Helvetica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 sz="3200">
                <a:solidFill>
                  <a:srgbClr val="DDE9E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7200" y="4267200"/>
            <a:ext cx="9042400" cy="1143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 algn="r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Rettangolo 6"/>
          <p:cNvSpPr/>
          <p:nvPr/>
        </p:nvSpPr>
        <p:spPr>
          <a:xfrm>
            <a:off x="1219200" y="2819399"/>
            <a:ext cx="9753600" cy="1280167"/>
          </a:xfrm>
          <a:prstGeom prst="rect">
            <a:avLst/>
          </a:prstGeom>
          <a:ln w="6350" cap="rnd">
            <a:solidFill>
              <a:srgbClr val="727CA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20" name="Rettangolo 7"/>
          <p:cNvSpPr/>
          <p:nvPr/>
        </p:nvSpPr>
        <p:spPr>
          <a:xfrm>
            <a:off x="1219200" y="2819399"/>
            <a:ext cx="304800" cy="1280167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6463" y="6355079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DDE9E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onnettore 1 2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Connettore 1 28"/>
          <p:cNvSpPr/>
          <p:nvPr/>
        </p:nvSpPr>
        <p:spPr>
          <a:xfrm>
            <a:off x="609598" y="1143000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Triangolo isoscele 9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219200"/>
            <a:ext cx="5388865" cy="4937760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4418" indent="-310098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2pPr>
            <a:lvl3pPr marL="891538" indent="-29718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6000"/>
              <a:buFont typeface="Helvetica"/>
              <a:buChar char="}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3pPr>
            <a:lvl4pPr marL="1198880" indent="-33020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0000"/>
              <a:buFont typeface="Helvetica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4pPr>
            <a:lvl5pPr marL="1514475" indent="-371475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0000"/>
              <a:buFont typeface="Helvetica"/>
              <a:buChar char="◻"/>
              <a:defRPr sz="2600"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nnettore 1 2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Connettore 1 28"/>
          <p:cNvSpPr/>
          <p:nvPr/>
        </p:nvSpPr>
        <p:spPr>
          <a:xfrm>
            <a:off x="609598" y="1143000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Triangolo isoscele 9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285875"/>
            <a:ext cx="5386917" cy="685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 b="1">
                <a:solidFill>
                  <a:srgbClr val="9FB8C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6197601" y="1295400"/>
            <a:ext cx="5389039" cy="68580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onnettore 1 2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Connettore 1 28"/>
          <p:cNvSpPr/>
          <p:nvPr/>
        </p:nvSpPr>
        <p:spPr>
          <a:xfrm>
            <a:off x="609598" y="1143000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5" name="Triangolo isoscele 9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>
                <a:solidFill>
                  <a:srgbClr val="46465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Triangolo isoscele 5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onnettore 1 4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Triangolo isoscele 5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 b="1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32800" y="1219200"/>
            <a:ext cx="3352800" cy="48434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SzTx/>
              <a:buFontTx/>
              <a:buNone/>
              <a:defRPr sz="16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indent="0">
              <a:lnSpc>
                <a:spcPts val="2200"/>
              </a:lnSpc>
              <a:buSzTx/>
              <a:buFontTx/>
              <a:buNone/>
              <a:defRPr sz="16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indent="0">
              <a:lnSpc>
                <a:spcPts val="2200"/>
              </a:lnSpc>
              <a:buSzTx/>
              <a:buFontTx/>
              <a:buNone/>
              <a:defRPr sz="16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indent="0">
              <a:lnSpc>
                <a:spcPts val="2200"/>
              </a:lnSpc>
              <a:buSzTx/>
              <a:buFontTx/>
              <a:buNone/>
              <a:defRPr sz="16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indent="0">
              <a:lnSpc>
                <a:spcPts val="2200"/>
              </a:lnSpc>
              <a:buSzTx/>
              <a:buFontTx/>
              <a:buNone/>
              <a:defRPr sz="16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Connettore 1 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Connettore 1 9"/>
          <p:cNvSpPr/>
          <p:nvPr/>
        </p:nvSpPr>
        <p:spPr>
          <a:xfrm flipH="1">
            <a:off x="8238187" y="307336"/>
            <a:ext cx="6" cy="6035049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Triangolo isoscele 8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64653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prstGeom prst="rect">
            <a:avLst/>
          </a:prstGeom>
          <a:ln w="9525">
            <a:solidFill>
              <a:srgbClr val="727CA3"/>
            </a:solidFill>
            <a:round/>
          </a:ln>
        </p:spPr>
        <p:txBody>
          <a:bodyPr/>
          <a:lstStyle>
            <a:lvl1pPr algn="r">
              <a:lnSpc>
                <a:spcPct val="100000"/>
              </a:lnSpc>
              <a:defRPr sz="2000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Segnaposto immagine 2"/>
          <p:cNvSpPr>
            <a:spLocks noGrp="1"/>
          </p:cNvSpPr>
          <p:nvPr>
            <p:ph type="pic" idx="21"/>
          </p:nvPr>
        </p:nvSpPr>
        <p:spPr>
          <a:xfrm>
            <a:off x="609600" y="1905000"/>
            <a:ext cx="10972800" cy="42702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219200"/>
            <a:ext cx="10972800" cy="5334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594359" indent="-320040">
              <a:lnSpc>
                <a:spcPct val="100000"/>
              </a:lnSpc>
              <a:spcBef>
                <a:spcPts val="600"/>
              </a:spcBef>
              <a:buSzPct val="76000"/>
              <a:buFontTx/>
              <a:buChar char="}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>
              <a:lnSpc>
                <a:spcPct val="100000"/>
              </a:lnSpc>
              <a:spcBef>
                <a:spcPts val="600"/>
              </a:spcBef>
              <a:buSzPct val="76000"/>
              <a:buFontTx/>
              <a:buChar char="}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224280">
              <a:lnSpc>
                <a:spcPct val="100000"/>
              </a:lnSpc>
              <a:spcBef>
                <a:spcPts val="600"/>
              </a:spcBef>
              <a:buSzPct val="70000"/>
              <a:buFontTx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498600">
              <a:lnSpc>
                <a:spcPct val="100000"/>
              </a:lnSpc>
              <a:spcBef>
                <a:spcPts val="600"/>
              </a:spcBef>
              <a:buSzPct val="70000"/>
              <a:buFontTx/>
              <a:buChar char="◻"/>
              <a:defRPr sz="14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Connettore 1 7"/>
          <p:cNvSpPr/>
          <p:nvPr/>
        </p:nvSpPr>
        <p:spPr>
          <a:xfrm>
            <a:off x="609598" y="6353175"/>
            <a:ext cx="10972805" cy="0"/>
          </a:xfrm>
          <a:prstGeom prst="line">
            <a:avLst/>
          </a:prstGeom>
          <a:ln>
            <a:solidFill>
              <a:srgbClr val="9FB8CD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0" name="Triangolo isoscele 8"/>
          <p:cNvSpPr/>
          <p:nvPr/>
        </p:nvSpPr>
        <p:spPr>
          <a:xfrm rot="5400000">
            <a:off x="590607" y="6447421"/>
            <a:ext cx="190855" cy="160424"/>
          </a:xfrm>
          <a:prstGeom prst="triangle">
            <a:avLst/>
          </a:prstGeom>
          <a:solidFill>
            <a:srgbClr val="9FB8C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91" name="Rettangolo 9"/>
          <p:cNvSpPr/>
          <p:nvPr/>
        </p:nvSpPr>
        <p:spPr>
          <a:xfrm>
            <a:off x="609598" y="500854"/>
            <a:ext cx="243843" cy="685807"/>
          </a:xfrm>
          <a:prstGeom prst="rect">
            <a:avLst/>
          </a:prstGeom>
          <a:solidFill>
            <a:srgbClr val="727CA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endParaRPr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863" y="6356350"/>
            <a:ext cx="301904" cy="307337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DDE9EC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hammed.ali@somaliren.or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2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regist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signi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my-orci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share-your-work/licensing-exampl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oosealicense.com/license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rer.somaliren.org.s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orer.somaliren.org.so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invenio-softwar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archives.org/pmh/" TargetMode="External"/><Relationship Id="rId5" Type="http://schemas.openxmlformats.org/officeDocument/2006/relationships/hyperlink" Target="https://www.loc.gov/marc/bibliographic/" TargetMode="External"/><Relationship Id="rId4" Type="http://schemas.openxmlformats.org/officeDocument/2006/relationships/hyperlink" Target="https://dublincore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rer.somaliren.org.so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bit.ly/2Vo4jrE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go-fair.org/fair-principles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orer@somaliren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rer.somaliren.org.so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B763DD-6FCE-3375-64ED-5D13E8F7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97" y="25304"/>
            <a:ext cx="3854426" cy="2723734"/>
          </a:xfrm>
          <a:prstGeom prst="rect">
            <a:avLst/>
          </a:prstGeom>
        </p:spPr>
      </p:pic>
      <p:sp>
        <p:nvSpPr>
          <p:cNvPr id="201" name="Titolo 1"/>
          <p:cNvSpPr txBox="1">
            <a:spLocks noGrp="1"/>
          </p:cNvSpPr>
          <p:nvPr>
            <p:ph type="title"/>
          </p:nvPr>
        </p:nvSpPr>
        <p:spPr>
          <a:xfrm>
            <a:off x="1498600" y="3675236"/>
            <a:ext cx="9398001" cy="135064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94944">
              <a:defRPr sz="2100" b="1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Somali Research and Education Repository (SORER) – Quick «How-To»</a:t>
            </a:r>
            <a:br>
              <a:rPr dirty="0"/>
            </a:br>
            <a:r>
              <a:rPr sz="1500" b="0" dirty="0"/>
              <a:t>Mohamed Ali Ahmed</a:t>
            </a:r>
            <a:br>
              <a:rPr sz="1500" b="0" dirty="0"/>
            </a:br>
            <a:r>
              <a:rPr sz="1500" b="0" dirty="0"/>
              <a:t>(</a:t>
            </a:r>
            <a:r>
              <a:rPr sz="1500" b="0" dirty="0">
                <a:hlinkClick r:id="rId3"/>
              </a:rPr>
              <a:t>mohammed.ali@somaliren.org</a:t>
            </a:r>
            <a:r>
              <a:rPr sz="1500" b="0" dirty="0"/>
              <a:t>) </a:t>
            </a:r>
            <a:br>
              <a:rPr sz="1500" dirty="0">
                <a:latin typeface="Lato Regular"/>
                <a:ea typeface="Lato Regular"/>
                <a:cs typeface="Lato Regular"/>
              </a:rPr>
            </a:br>
            <a:r>
              <a:rPr sz="1500" b="0" dirty="0"/>
              <a:t>  </a:t>
            </a:r>
          </a:p>
        </p:txBody>
      </p:sp>
      <p:sp>
        <p:nvSpPr>
          <p:cNvPr id="202" name="Sottotitolo 2"/>
          <p:cNvSpPr txBox="1">
            <a:spLocks noGrp="1"/>
          </p:cNvSpPr>
          <p:nvPr>
            <p:ph type="body" sz="quarter" idx="1"/>
          </p:nvPr>
        </p:nvSpPr>
        <p:spPr>
          <a:xfrm>
            <a:off x="2783631" y="5127847"/>
            <a:ext cx="8112971" cy="533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en-US" dirty="0"/>
              <a:t>12</a:t>
            </a:r>
            <a:r>
              <a:rPr dirty="0"/>
              <a:t> December 202</a:t>
            </a:r>
            <a:r>
              <a:rPr lang="en-US" dirty="0"/>
              <a:t>2</a:t>
            </a:r>
            <a:r>
              <a:rPr dirty="0"/>
              <a:t> – Version </a:t>
            </a:r>
            <a:r>
              <a:rPr lang="en-US" dirty="0"/>
              <a:t>2</a:t>
            </a:r>
            <a:endParaRPr dirty="0"/>
          </a:p>
        </p:txBody>
      </p:sp>
      <p:pic>
        <p:nvPicPr>
          <p:cNvPr id="203" name="Immagine 7" descr="Immagin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710" y="6110654"/>
            <a:ext cx="1507779" cy="52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orer.png" descr="sor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80" y="1005078"/>
            <a:ext cx="2363693" cy="718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orer.png" descr="sor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794" y="1135677"/>
            <a:ext cx="1724826" cy="718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Complete your profile (1/2)</a:t>
            </a:r>
          </a:p>
        </p:txBody>
      </p:sp>
      <p:sp>
        <p:nvSpPr>
          <p:cNvPr id="270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71" name="sorer_image6.png" descr="sorer_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29" y="877334"/>
            <a:ext cx="10542145" cy="46056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2" name="Freccia a destra 9"/>
          <p:cNvSpPr/>
          <p:nvPr/>
        </p:nvSpPr>
        <p:spPr>
          <a:xfrm rot="8688223">
            <a:off x="10792944" y="1965861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5" y="-242755"/>
            <a:ext cx="11260358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Complete your profile (2/2) – fill all fields and update your profile</a:t>
            </a:r>
          </a:p>
        </p:txBody>
      </p:sp>
      <p:sp>
        <p:nvSpPr>
          <p:cNvPr id="27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76" name="sorer_image7.png" descr="sorer_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47" y="1208664"/>
            <a:ext cx="10813737" cy="48481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7" name="Freccia a destra 6"/>
          <p:cNvSpPr/>
          <p:nvPr/>
        </p:nvSpPr>
        <p:spPr>
          <a:xfrm rot="10800000">
            <a:off x="5452533" y="5487671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How to create ORCID ID and link your works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80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4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What is ORCID?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b="1" dirty="0">
                <a:latin typeface="+mj-lt"/>
                <a:ea typeface="+mj-ea"/>
                <a:cs typeface="+mj-cs"/>
              </a:rPr>
              <a:t>What is ORCID?</a:t>
            </a:r>
            <a:r>
              <a:rPr lang="en-US" sz="3200" b="1" dirty="0">
                <a:latin typeface="+mj-lt"/>
                <a:ea typeface="+mj-ea"/>
                <a:cs typeface="+mj-cs"/>
              </a:rPr>
              <a:t> 1/2</a:t>
            </a:r>
            <a:endParaRPr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3" name="ORCID is an open, global, non-profit organization run by and for the research community.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is an open, global, non-profit organization run by and for the research community.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provides researchers with a unique (and persistent), free to use identifier, an ORCID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that connects them reliably and clearly with their research contributions, affiliations, funding, and facilities.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ORCID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NOT an author profile or an authority check.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provides open tools (ORCID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Ds, Registry &amp; APIs) that allow transparent connections between researchers and identifiers of their activities and contributions.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ontinue…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latin typeface="+mj-lt"/>
                <a:ea typeface="+mj-ea"/>
                <a:cs typeface="+mj-cs"/>
              </a:rPr>
              <a:t>What is ORCID? 2/2</a:t>
            </a:r>
            <a:endParaRPr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86" name="ORCID provides a persistent digital identifier (an ORCID iD) that you own and control, and that distinguishes you from every other researcher. You can connect your iD with your professional information — affiliations, grants, publications, peer review, a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provides a persistent digital identifier (an ORCID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that you own and control, and that distinguishes you from every other researcher. You can connect 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 with your professional information — affiliations, grants, publications, peer review, and more. You can use 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 to share your information with other systems, ensuring you get recognition for all your contributions, saving you time and hassle, and reducing the risk of errors.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How to create ORCID ID 1/3</a:t>
            </a:r>
          </a:p>
        </p:txBody>
      </p:sp>
      <p:pic>
        <p:nvPicPr>
          <p:cNvPr id="28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37" y="1440508"/>
            <a:ext cx="3543562" cy="5389785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290" name="TextBox 6"/>
          <p:cNvSpPr txBox="1"/>
          <p:nvPr/>
        </p:nvSpPr>
        <p:spPr>
          <a:xfrm>
            <a:off x="8091058" y="5440217"/>
            <a:ext cx="2429168" cy="130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After filling all required fields, click Next </a:t>
            </a:r>
          </a:p>
        </p:txBody>
      </p:sp>
      <p:sp>
        <p:nvSpPr>
          <p:cNvPr id="291" name="Left Arrow 7"/>
          <p:cNvSpPr/>
          <p:nvPr/>
        </p:nvSpPr>
        <p:spPr>
          <a:xfrm>
            <a:off x="6973458" y="6132712"/>
            <a:ext cx="1117604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2" name="TextBox 8"/>
          <p:cNvSpPr txBox="1"/>
          <p:nvPr/>
        </p:nvSpPr>
        <p:spPr>
          <a:xfrm>
            <a:off x="498764" y="960580"/>
            <a:ext cx="9393381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800"/>
            </a:pPr>
            <a:r>
              <a:t>Go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https://orcid.org/register</a:t>
            </a:r>
            <a:r>
              <a:t> and register</a:t>
            </a:r>
          </a:p>
        </p:txBody>
      </p:sp>
      <p:sp>
        <p:nvSpPr>
          <p:cNvPr id="293" name="Left Arrow 10"/>
          <p:cNvSpPr/>
          <p:nvPr/>
        </p:nvSpPr>
        <p:spPr>
          <a:xfrm>
            <a:off x="6940319" y="4202312"/>
            <a:ext cx="1117601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4" name="TextBox 11"/>
          <p:cNvSpPr txBox="1"/>
          <p:nvPr/>
        </p:nvSpPr>
        <p:spPr>
          <a:xfrm>
            <a:off x="8054713" y="3944158"/>
            <a:ext cx="2429165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Enter your email address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How to create ORCID ID 2/3</a:t>
            </a:r>
          </a:p>
        </p:txBody>
      </p:sp>
      <p:pic>
        <p:nvPicPr>
          <p:cNvPr id="29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07" y="858980"/>
            <a:ext cx="3698378" cy="599902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Left Arrow 7"/>
          <p:cNvSpPr/>
          <p:nvPr/>
        </p:nvSpPr>
        <p:spPr>
          <a:xfrm>
            <a:off x="6765101" y="6160425"/>
            <a:ext cx="1117601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9" name="TextBox 5"/>
          <p:cNvSpPr txBox="1"/>
          <p:nvPr/>
        </p:nvSpPr>
        <p:spPr>
          <a:xfrm>
            <a:off x="8018319" y="2551533"/>
            <a:ext cx="2429168" cy="130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Provide password and confirm it</a:t>
            </a:r>
          </a:p>
        </p:txBody>
      </p:sp>
      <p:sp>
        <p:nvSpPr>
          <p:cNvPr id="300" name="Left Arrow 8"/>
          <p:cNvSpPr/>
          <p:nvPr/>
        </p:nvSpPr>
        <p:spPr>
          <a:xfrm rot="1608265">
            <a:off x="6837302" y="2482269"/>
            <a:ext cx="1117604" cy="58651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1" name="Left Arrow 9"/>
          <p:cNvSpPr/>
          <p:nvPr/>
        </p:nvSpPr>
        <p:spPr>
          <a:xfrm rot="20347830">
            <a:off x="6832912" y="3202281"/>
            <a:ext cx="1117604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How to create ORCID ID 3/3</a:t>
            </a:r>
          </a:p>
        </p:txBody>
      </p:sp>
      <p:pic>
        <p:nvPicPr>
          <p:cNvPr id="30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07" y="943127"/>
            <a:ext cx="3698378" cy="5867676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extBox 6"/>
          <p:cNvSpPr txBox="1"/>
          <p:nvPr/>
        </p:nvSpPr>
        <p:spPr>
          <a:xfrm>
            <a:off x="7888468" y="4271814"/>
            <a:ext cx="2429168" cy="260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To finish click Register and then confirm your email by checking your email inbox</a:t>
            </a:r>
          </a:p>
        </p:txBody>
      </p:sp>
      <p:sp>
        <p:nvSpPr>
          <p:cNvPr id="306" name="Left Arrow 7"/>
          <p:cNvSpPr/>
          <p:nvPr/>
        </p:nvSpPr>
        <p:spPr>
          <a:xfrm rot="20237807">
            <a:off x="6700980" y="5816932"/>
            <a:ext cx="1117604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7" name="TextBox 5"/>
          <p:cNvSpPr txBox="1"/>
          <p:nvPr/>
        </p:nvSpPr>
        <p:spPr>
          <a:xfrm>
            <a:off x="838197" y="5211402"/>
            <a:ext cx="2429169" cy="130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Click the “I’m not a robot” checkbox</a:t>
            </a:r>
          </a:p>
        </p:txBody>
      </p:sp>
      <p:sp>
        <p:nvSpPr>
          <p:cNvPr id="308" name="Left Arrow 8"/>
          <p:cNvSpPr/>
          <p:nvPr/>
        </p:nvSpPr>
        <p:spPr>
          <a:xfrm rot="10800000">
            <a:off x="2882531" y="5610642"/>
            <a:ext cx="1117605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9" name="Left Arrow 9"/>
          <p:cNvSpPr/>
          <p:nvPr/>
        </p:nvSpPr>
        <p:spPr>
          <a:xfrm rot="20793593">
            <a:off x="6030274" y="3313367"/>
            <a:ext cx="1460053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0" name="TextBox 10"/>
          <p:cNvSpPr txBox="1"/>
          <p:nvPr/>
        </p:nvSpPr>
        <p:spPr>
          <a:xfrm>
            <a:off x="7538491" y="2604851"/>
            <a:ext cx="2429165" cy="130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Choose the visibility you want</a:t>
            </a:r>
          </a:p>
        </p:txBody>
      </p:sp>
      <p:sp>
        <p:nvSpPr>
          <p:cNvPr id="311" name="Left Arrow 11"/>
          <p:cNvSpPr/>
          <p:nvPr/>
        </p:nvSpPr>
        <p:spPr>
          <a:xfrm rot="12279752">
            <a:off x="1740087" y="4293768"/>
            <a:ext cx="2330009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2" name="TextBox 12"/>
          <p:cNvSpPr txBox="1"/>
          <p:nvPr/>
        </p:nvSpPr>
        <p:spPr>
          <a:xfrm>
            <a:off x="162733" y="3568794"/>
            <a:ext cx="2429169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Accept terms of use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Link your Works 1/6</a:t>
            </a:r>
          </a:p>
        </p:txBody>
      </p:sp>
      <p:pic>
        <p:nvPicPr>
          <p:cNvPr id="3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07" y="1551583"/>
            <a:ext cx="3698378" cy="5306418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316" name="Left Arrow 7"/>
          <p:cNvSpPr/>
          <p:nvPr/>
        </p:nvSpPr>
        <p:spPr>
          <a:xfrm rot="1174250">
            <a:off x="6696364" y="4048442"/>
            <a:ext cx="1117604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7" name="TextBox 5"/>
          <p:cNvSpPr txBox="1"/>
          <p:nvPr/>
        </p:nvSpPr>
        <p:spPr>
          <a:xfrm>
            <a:off x="471841" y="2741933"/>
            <a:ext cx="2429170" cy="130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Provide your ORCID password</a:t>
            </a:r>
          </a:p>
        </p:txBody>
      </p:sp>
      <p:sp>
        <p:nvSpPr>
          <p:cNvPr id="318" name="Left Arrow 8"/>
          <p:cNvSpPr/>
          <p:nvPr/>
        </p:nvSpPr>
        <p:spPr>
          <a:xfrm rot="10800000">
            <a:off x="2342208" y="3127549"/>
            <a:ext cx="1117601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19" name="Left Arrow 9"/>
          <p:cNvSpPr/>
          <p:nvPr/>
        </p:nvSpPr>
        <p:spPr>
          <a:xfrm>
            <a:off x="6696364" y="2328608"/>
            <a:ext cx="1117604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0" name="TextBox 10"/>
          <p:cNvSpPr txBox="1"/>
          <p:nvPr/>
        </p:nvSpPr>
        <p:spPr>
          <a:xfrm>
            <a:off x="7813964" y="1864585"/>
            <a:ext cx="2429168" cy="130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rPr dirty="0"/>
              <a:t>Use your email or 16-digit ORCID ID</a:t>
            </a:r>
          </a:p>
        </p:txBody>
      </p:sp>
      <p:sp>
        <p:nvSpPr>
          <p:cNvPr id="321" name="TextBox 4"/>
          <p:cNvSpPr txBox="1"/>
          <p:nvPr/>
        </p:nvSpPr>
        <p:spPr>
          <a:xfrm>
            <a:off x="397163" y="1182253"/>
            <a:ext cx="9947565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sz="2400" dirty="0"/>
              <a:t>After confirming your email address, go to </a:t>
            </a: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https://orcid.org/signin</a:t>
            </a:r>
            <a:r>
              <a:rPr sz="2400" dirty="0"/>
              <a:t> </a:t>
            </a:r>
            <a:r>
              <a:rPr lang="en-US" sz="2400" dirty="0"/>
              <a:t>and</a:t>
            </a:r>
            <a:r>
              <a:rPr sz="2400" dirty="0"/>
              <a:t> sign in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Link your Works 2/6</a:t>
            </a:r>
          </a:p>
        </p:txBody>
      </p:sp>
      <p:pic>
        <p:nvPicPr>
          <p:cNvPr id="32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08" y="1551583"/>
            <a:ext cx="5264482" cy="5070889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325" name="Left Arrow 9"/>
          <p:cNvSpPr/>
          <p:nvPr/>
        </p:nvSpPr>
        <p:spPr>
          <a:xfrm rot="19328950">
            <a:off x="5954331" y="4255563"/>
            <a:ext cx="1670715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26" name="TextBox 10"/>
          <p:cNvSpPr txBox="1"/>
          <p:nvPr/>
        </p:nvSpPr>
        <p:spPr>
          <a:xfrm>
            <a:off x="7490690" y="3825418"/>
            <a:ext cx="242916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rPr dirty="0"/>
              <a:t>Click </a:t>
            </a:r>
            <a:r>
              <a:rPr dirty="0">
                <a:solidFill>
                  <a:schemeClr val="accent1"/>
                </a:solidFill>
              </a:rPr>
              <a:t>Add works</a:t>
            </a:r>
          </a:p>
        </p:txBody>
      </p:sp>
      <p:sp>
        <p:nvSpPr>
          <p:cNvPr id="327" name="TextBox 4"/>
          <p:cNvSpPr txBox="1"/>
          <p:nvPr/>
        </p:nvSpPr>
        <p:spPr>
          <a:xfrm>
            <a:off x="397163" y="1182253"/>
            <a:ext cx="9947565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After a successful login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https://orcid.org/my-orcid</a:t>
            </a:r>
            <a:r>
              <a:t>  Scroll to the bottom</a:t>
            </a:r>
          </a:p>
        </p:txBody>
      </p:sp>
      <p:sp>
        <p:nvSpPr>
          <p:cNvPr id="328" name="TextBox 12"/>
          <p:cNvSpPr txBox="1"/>
          <p:nvPr/>
        </p:nvSpPr>
        <p:spPr>
          <a:xfrm>
            <a:off x="7710151" y="4957217"/>
            <a:ext cx="2878013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Then </a:t>
            </a:r>
            <a:r>
              <a:rPr dirty="0"/>
              <a:t>Select </a:t>
            </a:r>
            <a:r>
              <a:rPr dirty="0">
                <a:solidFill>
                  <a:schemeClr val="accent1"/>
                </a:solidFill>
              </a:rPr>
              <a:t>Search&amp; link</a:t>
            </a:r>
            <a:r>
              <a:rPr dirty="0"/>
              <a:t> </a:t>
            </a:r>
          </a:p>
        </p:txBody>
      </p:sp>
      <p:sp>
        <p:nvSpPr>
          <p:cNvPr id="329" name="Left Arrow 13"/>
          <p:cNvSpPr/>
          <p:nvPr/>
        </p:nvSpPr>
        <p:spPr>
          <a:xfrm rot="12411549">
            <a:off x="600369" y="4501979"/>
            <a:ext cx="1670712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" name="Left Arrow 13"/>
          <p:cNvSpPr/>
          <p:nvPr/>
        </p:nvSpPr>
        <p:spPr>
          <a:xfrm>
            <a:off x="6317497" y="5252518"/>
            <a:ext cx="1439010" cy="36789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25;p8"/>
          <p:cNvSpPr txBox="1">
            <a:spLocks noGrp="1"/>
          </p:cNvSpPr>
          <p:nvPr>
            <p:ph type="title"/>
          </p:nvPr>
        </p:nvSpPr>
        <p:spPr>
          <a:xfrm>
            <a:off x="131895" y="-33997"/>
            <a:ext cx="12376157" cy="1325563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lnSpc>
                <a:spcPct val="90000"/>
              </a:lnSpc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Outline</a:t>
            </a:r>
          </a:p>
        </p:txBody>
      </p:sp>
      <p:sp>
        <p:nvSpPr>
          <p:cNvPr id="208" name="Google Shape;226;p8"/>
          <p:cNvSpPr txBox="1">
            <a:spLocks noGrp="1"/>
          </p:cNvSpPr>
          <p:nvPr>
            <p:ph type="body" idx="1"/>
          </p:nvPr>
        </p:nvSpPr>
        <p:spPr>
          <a:xfrm>
            <a:off x="550817" y="1648287"/>
            <a:ext cx="10515601" cy="4351340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dirty="0"/>
              <a:t>How to access the SORER?</a:t>
            </a:r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endParaRPr dirty="0"/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lang="en-US" dirty="0"/>
              <a:t>How to create ORCID ID and link your work?</a:t>
            </a:r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endParaRPr lang="en-US" dirty="0"/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dirty="0"/>
              <a:t>How to upload contents on the SORER</a:t>
            </a:r>
            <a:r>
              <a:rPr lang="en-US" dirty="0"/>
              <a:t>?</a:t>
            </a:r>
            <a:r>
              <a:rPr dirty="0"/>
              <a:t> </a:t>
            </a:r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endParaRPr dirty="0"/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dirty="0"/>
              <a:t>How to browse/create existing/new communities?</a:t>
            </a:r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endParaRPr dirty="0"/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dirty="0"/>
              <a:t>How to get support?</a:t>
            </a:r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endParaRPr dirty="0"/>
          </a:p>
          <a:p>
            <a:pPr marL="495300" indent="-457200">
              <a:lnSpc>
                <a:spcPct val="72900"/>
              </a:lnSpc>
              <a:spcBef>
                <a:spcPts val="0"/>
              </a:spcBef>
              <a:buSzPts val="3200"/>
              <a:buFont typeface="Arial"/>
              <a:buChar char="•"/>
              <a:defRPr sz="3200"/>
            </a:pPr>
            <a:r>
              <a:rPr dirty="0"/>
              <a:t>Additional information and context </a:t>
            </a:r>
          </a:p>
        </p:txBody>
      </p:sp>
      <p:sp>
        <p:nvSpPr>
          <p:cNvPr id="209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Link your Works 3/6</a:t>
            </a:r>
          </a:p>
        </p:txBody>
      </p:sp>
      <p:pic>
        <p:nvPicPr>
          <p:cNvPr id="33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412" y="1016000"/>
            <a:ext cx="5264480" cy="574501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extBox 10"/>
          <p:cNvSpPr txBox="1"/>
          <p:nvPr/>
        </p:nvSpPr>
        <p:spPr>
          <a:xfrm>
            <a:off x="-3" y="3776986"/>
            <a:ext cx="2429170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rPr dirty="0"/>
              <a:t>Select </a:t>
            </a:r>
            <a:r>
              <a:rPr dirty="0">
                <a:solidFill>
                  <a:schemeClr val="accent1"/>
                </a:solidFill>
              </a:rPr>
              <a:t>DataCite</a:t>
            </a:r>
            <a:r>
              <a:rPr dirty="0"/>
              <a:t> as your search and link wizard</a:t>
            </a:r>
          </a:p>
        </p:txBody>
      </p:sp>
      <p:sp>
        <p:nvSpPr>
          <p:cNvPr id="335" name="Left Arrow 13"/>
          <p:cNvSpPr/>
          <p:nvPr/>
        </p:nvSpPr>
        <p:spPr>
          <a:xfrm rot="12411549">
            <a:off x="2202868" y="4619335"/>
            <a:ext cx="1322167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  <a:sym typeface="Calibri"/>
              </a:rPr>
              <a:t>Link your Works 4/6</a:t>
            </a:r>
          </a:p>
        </p:txBody>
      </p:sp>
      <p:pic>
        <p:nvPicPr>
          <p:cNvPr id="33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43" y="1163780"/>
            <a:ext cx="6842219" cy="4442694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339" name="TextBox 10"/>
          <p:cNvSpPr txBox="1"/>
          <p:nvPr/>
        </p:nvSpPr>
        <p:spPr>
          <a:xfrm>
            <a:off x="701872" y="4522714"/>
            <a:ext cx="2429170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Click Get ORCID Token</a:t>
            </a:r>
          </a:p>
        </p:txBody>
      </p:sp>
      <p:sp>
        <p:nvSpPr>
          <p:cNvPr id="340" name="Left Arrow 13"/>
          <p:cNvSpPr/>
          <p:nvPr/>
        </p:nvSpPr>
        <p:spPr>
          <a:xfrm rot="10800000">
            <a:off x="3056251" y="4522714"/>
            <a:ext cx="1421475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Link your Works 5/6</a:t>
            </a:r>
          </a:p>
        </p:txBody>
      </p:sp>
      <p:pic>
        <p:nvPicPr>
          <p:cNvPr id="34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858980"/>
            <a:ext cx="4546502" cy="5999022"/>
          </a:xfrm>
          <a:prstGeom prst="rect">
            <a:avLst/>
          </a:prstGeom>
          <a:ln>
            <a:solidFill>
              <a:srgbClr val="F2F2F2"/>
            </a:solidFill>
          </a:ln>
        </p:spPr>
      </p:pic>
      <p:sp>
        <p:nvSpPr>
          <p:cNvPr id="344" name="TextBox 10"/>
          <p:cNvSpPr txBox="1"/>
          <p:nvPr/>
        </p:nvSpPr>
        <p:spPr>
          <a:xfrm>
            <a:off x="188869" y="1961909"/>
            <a:ext cx="2651046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Grant </a:t>
            </a:r>
            <a:r>
              <a:rPr dirty="0"/>
              <a:t>DataCite the permission to automatically add the works in the DataCite Metadata Store that contain your ORCID ID to your ORCID profile</a:t>
            </a:r>
          </a:p>
        </p:txBody>
      </p:sp>
      <p:sp>
        <p:nvSpPr>
          <p:cNvPr id="345" name="Left Arrow 13"/>
          <p:cNvSpPr/>
          <p:nvPr/>
        </p:nvSpPr>
        <p:spPr>
          <a:xfrm rot="12349107">
            <a:off x="2536411" y="4367292"/>
            <a:ext cx="2180048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 1"/>
          <p:cNvSpPr txBox="1">
            <a:spLocks noGrp="1"/>
          </p:cNvSpPr>
          <p:nvPr>
            <p:ph type="title"/>
          </p:nvPr>
        </p:nvSpPr>
        <p:spPr>
          <a:xfrm>
            <a:off x="838200" y="365122"/>
            <a:ext cx="10515600" cy="493863"/>
          </a:xfrm>
          <a:prstGeom prst="rect">
            <a:avLst/>
          </a:prstGeom>
        </p:spPr>
        <p:txBody>
          <a:bodyPr>
            <a:noAutofit/>
          </a:bodyPr>
          <a:lstStyle>
            <a:lvl1pPr defTabSz="758951">
              <a:defRPr sz="3200"/>
            </a:lvl1pPr>
          </a:lstStyle>
          <a:p>
            <a:pPr defTabSz="914400"/>
            <a:r>
              <a:rPr b="1" dirty="0">
                <a:latin typeface="+mj-lt"/>
                <a:ea typeface="+mj-ea"/>
                <a:cs typeface="+mj-cs"/>
              </a:rPr>
              <a:t>Link your Works 6/6</a:t>
            </a:r>
          </a:p>
        </p:txBody>
      </p:sp>
      <p:pic>
        <p:nvPicPr>
          <p:cNvPr id="34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342" y="863846"/>
            <a:ext cx="7169989" cy="4557901"/>
          </a:xfrm>
          <a:prstGeom prst="rect">
            <a:avLst/>
          </a:prstGeom>
          <a:ln>
            <a:solidFill>
              <a:srgbClr val="F2F2F2"/>
            </a:solidFill>
          </a:ln>
        </p:spPr>
      </p:pic>
      <p:sp>
        <p:nvSpPr>
          <p:cNvPr id="349" name="TextBox 10"/>
          <p:cNvSpPr txBox="1"/>
          <p:nvPr/>
        </p:nvSpPr>
        <p:spPr>
          <a:xfrm>
            <a:off x="727361" y="2331009"/>
            <a:ext cx="2429170" cy="174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Make sure that Auto-Update feature is enabled</a:t>
            </a:r>
          </a:p>
        </p:txBody>
      </p:sp>
      <p:sp>
        <p:nvSpPr>
          <p:cNvPr id="350" name="Left Arrow 13"/>
          <p:cNvSpPr/>
          <p:nvPr/>
        </p:nvSpPr>
        <p:spPr>
          <a:xfrm rot="10800000">
            <a:off x="3011053" y="2652434"/>
            <a:ext cx="1458693" cy="58651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51" name="Left Arrow 5"/>
          <p:cNvSpPr/>
          <p:nvPr/>
        </p:nvSpPr>
        <p:spPr>
          <a:xfrm rot="8841383">
            <a:off x="9570311" y="5270491"/>
            <a:ext cx="1011809" cy="58651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FFFFFF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52" name="TextBox 6"/>
          <p:cNvSpPr txBox="1"/>
          <p:nvPr/>
        </p:nvSpPr>
        <p:spPr>
          <a:xfrm>
            <a:off x="8047183" y="5423329"/>
            <a:ext cx="1730315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Then click Update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How to upload contents on the </a:t>
            </a:r>
            <a:br/>
            <a:r>
              <a:t>SORER?</a:t>
            </a:r>
          </a:p>
        </p:txBody>
      </p:sp>
      <p:sp>
        <p:nvSpPr>
          <p:cNvPr id="355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Upload contents</a:t>
            </a:r>
          </a:p>
        </p:txBody>
      </p:sp>
      <p:sp>
        <p:nvSpPr>
          <p:cNvPr id="358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359" name="sorer_image8.png" descr="sorer_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8" y="1463737"/>
            <a:ext cx="10333336" cy="45535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0" name="Freccia a destra 8"/>
          <p:cNvSpPr/>
          <p:nvPr/>
        </p:nvSpPr>
        <p:spPr>
          <a:xfrm rot="1631792">
            <a:off x="6397647" y="1148199"/>
            <a:ext cx="978414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Ovale 9"/>
          <p:cNvSpPr/>
          <p:nvPr/>
        </p:nvSpPr>
        <p:spPr>
          <a:xfrm>
            <a:off x="7293971" y="1500199"/>
            <a:ext cx="867099" cy="622735"/>
          </a:xfrm>
          <a:prstGeom prst="ellipse">
            <a:avLst/>
          </a:prstGeom>
          <a:ln w="508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CasellaDiTesto 10"/>
          <p:cNvSpPr txBox="1"/>
          <p:nvPr/>
        </p:nvSpPr>
        <p:spPr>
          <a:xfrm>
            <a:off x="4766933" y="650918"/>
            <a:ext cx="2069561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Click on Upload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Upload contents</a:t>
            </a:r>
          </a:p>
        </p:txBody>
      </p:sp>
      <p:sp>
        <p:nvSpPr>
          <p:cNvPr id="36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366" name="sorer_image9.png" descr="sorer_image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6" y="2036028"/>
            <a:ext cx="11221950" cy="326082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67" name="Freccia a destra 4"/>
          <p:cNvSpPr/>
          <p:nvPr/>
        </p:nvSpPr>
        <p:spPr>
          <a:xfrm rot="1780247">
            <a:off x="8375260" y="1473994"/>
            <a:ext cx="163737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Freccia a destra 5"/>
          <p:cNvSpPr/>
          <p:nvPr/>
        </p:nvSpPr>
        <p:spPr>
          <a:xfrm rot="11458332">
            <a:off x="8658655" y="3553364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Freccia a destra 6"/>
          <p:cNvSpPr/>
          <p:nvPr/>
        </p:nvSpPr>
        <p:spPr>
          <a:xfrm rot="9534839">
            <a:off x="8652788" y="4107555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CasellaDiTesto 7"/>
          <p:cNvSpPr txBox="1"/>
          <p:nvPr/>
        </p:nvSpPr>
        <p:spPr>
          <a:xfrm>
            <a:off x="9717516" y="3825730"/>
            <a:ext cx="1705081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Past uploads</a:t>
            </a:r>
          </a:p>
        </p:txBody>
      </p:sp>
      <p:sp>
        <p:nvSpPr>
          <p:cNvPr id="371" name="CasellaDiTesto 8"/>
          <p:cNvSpPr txBox="1"/>
          <p:nvPr/>
        </p:nvSpPr>
        <p:spPr>
          <a:xfrm>
            <a:off x="6731475" y="875195"/>
            <a:ext cx="2718303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Click on New Upload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Select the file to be uploaded</a:t>
            </a:r>
          </a:p>
        </p:txBody>
      </p:sp>
      <p:sp>
        <p:nvSpPr>
          <p:cNvPr id="374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375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89" y="1609933"/>
            <a:ext cx="11079541" cy="457176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6" name="CasellaDiTesto 4"/>
          <p:cNvSpPr txBox="1"/>
          <p:nvPr/>
        </p:nvSpPr>
        <p:spPr>
          <a:xfrm>
            <a:off x="6486401" y="1132170"/>
            <a:ext cx="2491489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First, select the file</a:t>
            </a:r>
          </a:p>
        </p:txBody>
      </p:sp>
      <p:sp>
        <p:nvSpPr>
          <p:cNvPr id="377" name="Freccia a destra 5"/>
          <p:cNvSpPr/>
          <p:nvPr/>
        </p:nvSpPr>
        <p:spPr>
          <a:xfrm rot="1690807">
            <a:off x="7515278" y="1790614"/>
            <a:ext cx="1637378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8" name="Freccia a destra 6"/>
          <p:cNvSpPr/>
          <p:nvPr/>
        </p:nvSpPr>
        <p:spPr>
          <a:xfrm rot="8015491">
            <a:off x="5939195" y="1980557"/>
            <a:ext cx="163737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9" name="Freccia a destra 7"/>
          <p:cNvSpPr/>
          <p:nvPr/>
        </p:nvSpPr>
        <p:spPr>
          <a:xfrm rot="17519760">
            <a:off x="9924166" y="2982597"/>
            <a:ext cx="1186769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0" name="CasellaDiTesto 8"/>
          <p:cNvSpPr txBox="1"/>
          <p:nvPr/>
        </p:nvSpPr>
        <p:spPr>
          <a:xfrm>
            <a:off x="9531939" y="3860543"/>
            <a:ext cx="1588995" cy="76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Then, start </a:t>
            </a:r>
          </a:p>
          <a:p>
            <a:pPr>
              <a:defRPr sz="2400" b="1"/>
            </a:pPr>
            <a:r>
              <a:t>the transfer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Select the Community/ies your upload should belong to</a:t>
            </a:r>
          </a:p>
        </p:txBody>
      </p:sp>
      <p:sp>
        <p:nvSpPr>
          <p:cNvPr id="383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28</a:t>
            </a:fld>
            <a:endParaRPr/>
          </a:p>
        </p:txBody>
      </p:sp>
      <p:pic>
        <p:nvPicPr>
          <p:cNvPr id="384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8" y="2459994"/>
            <a:ext cx="11305059" cy="193801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85" name="CasellaDiTesto 4"/>
          <p:cNvSpPr txBox="1"/>
          <p:nvPr/>
        </p:nvSpPr>
        <p:spPr>
          <a:xfrm>
            <a:off x="5257167" y="4591691"/>
            <a:ext cx="3818440" cy="76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You can associate an upload </a:t>
            </a:r>
          </a:p>
          <a:p>
            <a:pPr>
              <a:defRPr sz="2400" b="1"/>
            </a:pPr>
            <a:r>
              <a:t>to more than one community</a:t>
            </a:r>
          </a:p>
        </p:txBody>
      </p:sp>
      <p:sp>
        <p:nvSpPr>
          <p:cNvPr id="386" name="Freccia a destra 5"/>
          <p:cNvSpPr/>
          <p:nvPr/>
        </p:nvSpPr>
        <p:spPr>
          <a:xfrm rot="12396785">
            <a:off x="3352832" y="3979729"/>
            <a:ext cx="198936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Select the type of upload</a:t>
            </a:r>
          </a:p>
        </p:txBody>
      </p:sp>
      <p:sp>
        <p:nvSpPr>
          <p:cNvPr id="389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390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8" y="986218"/>
            <a:ext cx="11452363" cy="28510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91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23" y="3877047"/>
            <a:ext cx="6514287" cy="2980953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CasellaDiTesto 5"/>
          <p:cNvSpPr txBox="1"/>
          <p:nvPr/>
        </p:nvSpPr>
        <p:spPr>
          <a:xfrm rot="21555185">
            <a:off x="10097" y="4390873"/>
            <a:ext cx="3168710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dirty="0"/>
              <a:t>In case of a </a:t>
            </a:r>
            <a:endParaRPr lang="en-US" dirty="0"/>
          </a:p>
          <a:p>
            <a:pPr>
              <a:defRPr sz="2400" b="1"/>
            </a:pPr>
            <a:r>
              <a:rPr dirty="0"/>
              <a:t>Publication,</a:t>
            </a:r>
          </a:p>
          <a:p>
            <a:pPr>
              <a:defRPr sz="2400" b="1"/>
            </a:pPr>
            <a:r>
              <a:rPr dirty="0"/>
              <a:t>click </a:t>
            </a:r>
            <a:r>
              <a:rPr lang="en-US" dirty="0"/>
              <a:t>Publication type </a:t>
            </a:r>
            <a:r>
              <a:rPr dirty="0"/>
              <a:t>to select the type</a:t>
            </a:r>
          </a:p>
        </p:txBody>
      </p:sp>
      <p:sp>
        <p:nvSpPr>
          <p:cNvPr id="393" name="Freccia a destra 6"/>
          <p:cNvSpPr/>
          <p:nvPr/>
        </p:nvSpPr>
        <p:spPr>
          <a:xfrm rot="19048854">
            <a:off x="1940325" y="3716239"/>
            <a:ext cx="2124925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Freccia a destra 7"/>
          <p:cNvSpPr/>
          <p:nvPr/>
        </p:nvSpPr>
        <p:spPr>
          <a:xfrm rot="21488496">
            <a:off x="2322511" y="4656739"/>
            <a:ext cx="2124920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How to access the SORER?</a:t>
            </a:r>
          </a:p>
        </p:txBody>
      </p:sp>
      <p:sp>
        <p:nvSpPr>
          <p:cNvPr id="212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Provide some basic information (1/2)</a:t>
            </a:r>
          </a:p>
        </p:txBody>
      </p:sp>
      <p:sp>
        <p:nvSpPr>
          <p:cNvPr id="397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39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14" y="915338"/>
            <a:ext cx="9667138" cy="50273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99" name="CasellaDiTesto 4"/>
          <p:cNvSpPr txBox="1"/>
          <p:nvPr/>
        </p:nvSpPr>
        <p:spPr>
          <a:xfrm>
            <a:off x="7955305" y="86145"/>
            <a:ext cx="3864195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dirty="0"/>
              <a:t>Leave this empty </a:t>
            </a:r>
            <a:r>
              <a:rPr dirty="0">
                <a:solidFill>
                  <a:schemeClr val="accent1"/>
                </a:solidFill>
              </a:rPr>
              <a:t>unless</a:t>
            </a:r>
            <a:r>
              <a:rPr dirty="0"/>
              <a:t> your </a:t>
            </a:r>
          </a:p>
          <a:p>
            <a:pPr>
              <a:defRPr sz="2400" b="1"/>
            </a:pPr>
            <a:r>
              <a:rPr dirty="0"/>
              <a:t>upload </a:t>
            </a:r>
            <a:r>
              <a:rPr dirty="0">
                <a:solidFill>
                  <a:schemeClr val="accent1"/>
                </a:solidFill>
              </a:rPr>
              <a:t>already</a:t>
            </a:r>
            <a:r>
              <a:rPr dirty="0"/>
              <a:t> has a DOI</a:t>
            </a:r>
          </a:p>
        </p:txBody>
      </p:sp>
      <p:sp>
        <p:nvSpPr>
          <p:cNvPr id="400" name="Freccia a destra 5"/>
          <p:cNvSpPr/>
          <p:nvPr/>
        </p:nvSpPr>
        <p:spPr>
          <a:xfrm rot="8314352">
            <a:off x="6393393" y="940610"/>
            <a:ext cx="1637378" cy="484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Freccia a destra 6"/>
          <p:cNvSpPr/>
          <p:nvPr/>
        </p:nvSpPr>
        <p:spPr>
          <a:xfrm rot="10313354">
            <a:off x="4465273" y="2472302"/>
            <a:ext cx="1066297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CasellaDiTesto 7"/>
          <p:cNvSpPr txBox="1"/>
          <p:nvPr/>
        </p:nvSpPr>
        <p:spPr>
          <a:xfrm>
            <a:off x="5606138" y="2299117"/>
            <a:ext cx="4582375" cy="112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DOIs are automatically minted so </a:t>
            </a:r>
          </a:p>
          <a:p>
            <a:pPr>
              <a:defRPr sz="2400" b="1"/>
            </a:pPr>
            <a:r>
              <a:t>you should not need reservation in </a:t>
            </a:r>
          </a:p>
          <a:p>
            <a:pPr>
              <a:defRPr sz="2400" b="1"/>
            </a:pPr>
            <a:r>
              <a:t>most cases</a:t>
            </a:r>
          </a:p>
        </p:txBody>
      </p:sp>
      <p:sp>
        <p:nvSpPr>
          <p:cNvPr id="403" name="Freccia a destra 8"/>
          <p:cNvSpPr/>
          <p:nvPr/>
        </p:nvSpPr>
        <p:spPr>
          <a:xfrm rot="18085666">
            <a:off x="8219568" y="5402314"/>
            <a:ext cx="1047556" cy="4833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CasellaDiTesto 9"/>
          <p:cNvSpPr txBox="1"/>
          <p:nvPr/>
        </p:nvSpPr>
        <p:spPr>
          <a:xfrm>
            <a:off x="3057836" y="6074162"/>
            <a:ext cx="5504217" cy="76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Including ORCID ID is highly recommended</a:t>
            </a:r>
          </a:p>
          <a:p>
            <a:pPr>
              <a:defRPr sz="2400" b="1"/>
            </a:pPr>
            <a:r>
              <a:t>If you don’t have one, jump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action="ppaction://hlinksldjump"/>
              </a:rPr>
              <a:t>slide no. 19</a:t>
            </a:r>
            <a:r>
              <a:t> </a:t>
            </a:r>
          </a:p>
        </p:txBody>
      </p:sp>
      <p:sp>
        <p:nvSpPr>
          <p:cNvPr id="405" name="CasellaDiTesto 10"/>
          <p:cNvSpPr txBox="1"/>
          <p:nvPr/>
        </p:nvSpPr>
        <p:spPr>
          <a:xfrm>
            <a:off x="88090" y="5444147"/>
            <a:ext cx="3125944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Comply with the format</a:t>
            </a:r>
          </a:p>
        </p:txBody>
      </p:sp>
      <p:sp>
        <p:nvSpPr>
          <p:cNvPr id="406" name="Freccia a destra 11"/>
          <p:cNvSpPr/>
          <p:nvPr/>
        </p:nvSpPr>
        <p:spPr>
          <a:xfrm rot="19730737">
            <a:off x="3180645" y="5190385"/>
            <a:ext cx="94854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Provide some basic information (2/2)</a:t>
            </a:r>
          </a:p>
        </p:txBody>
      </p:sp>
      <p:sp>
        <p:nvSpPr>
          <p:cNvPr id="409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41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7" y="1033626"/>
            <a:ext cx="7692033" cy="54426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11" name="Freccia a destra 13"/>
          <p:cNvSpPr/>
          <p:nvPr/>
        </p:nvSpPr>
        <p:spPr>
          <a:xfrm rot="10800000">
            <a:off x="4058153" y="5134182"/>
            <a:ext cx="83947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CasellaDiTesto 14"/>
          <p:cNvSpPr txBox="1"/>
          <p:nvPr/>
        </p:nvSpPr>
        <p:spPr>
          <a:xfrm>
            <a:off x="4897623" y="4952645"/>
            <a:ext cx="3283254" cy="112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dirty="0"/>
              <a:t>Important: one keyword </a:t>
            </a:r>
          </a:p>
          <a:p>
            <a:pPr>
              <a:defRPr sz="2400" b="1"/>
            </a:pPr>
            <a:r>
              <a:rPr dirty="0"/>
              <a:t>per line, not many in the </a:t>
            </a:r>
          </a:p>
          <a:p>
            <a:pPr>
              <a:defRPr sz="2400" b="1"/>
            </a:pPr>
            <a:r>
              <a:rPr dirty="0"/>
              <a:t>same line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Select access right and license </a:t>
            </a:r>
          </a:p>
        </p:txBody>
      </p:sp>
      <p:sp>
        <p:nvSpPr>
          <p:cNvPr id="41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41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1" y="1259408"/>
            <a:ext cx="11354654" cy="37625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17" name="CasellaDiTesto 4"/>
          <p:cNvSpPr txBox="1"/>
          <p:nvPr/>
        </p:nvSpPr>
        <p:spPr>
          <a:xfrm>
            <a:off x="266163" y="5259585"/>
            <a:ext cx="11539942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Creative Commons -&gt;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https://creativecommons.org/share-your-work/licensing-examples/</a:t>
            </a:r>
            <a:r>
              <a:t> </a:t>
            </a:r>
          </a:p>
        </p:txBody>
      </p:sp>
      <p:sp>
        <p:nvSpPr>
          <p:cNvPr id="418" name="CasellaDiTesto 5"/>
          <p:cNvSpPr txBox="1"/>
          <p:nvPr/>
        </p:nvSpPr>
        <p:spPr>
          <a:xfrm>
            <a:off x="305356" y="5889680"/>
            <a:ext cx="7534976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Software licenses -&gt;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https://choosealicense.com/licenses/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Provide funding information, if available</a:t>
            </a:r>
          </a:p>
        </p:txBody>
      </p:sp>
      <p:sp>
        <p:nvSpPr>
          <p:cNvPr id="421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42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6" y="1609643"/>
            <a:ext cx="11520210" cy="265773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23" name="CasellaDiTesto 5"/>
          <p:cNvSpPr txBox="1"/>
          <p:nvPr/>
        </p:nvSpPr>
        <p:spPr>
          <a:xfrm>
            <a:off x="5028156" y="4843937"/>
            <a:ext cx="4144720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dirty="0"/>
              <a:t>Fill this part </a:t>
            </a:r>
            <a:r>
              <a:rPr dirty="0">
                <a:solidFill>
                  <a:schemeClr val="accent1"/>
                </a:solidFill>
              </a:rPr>
              <a:t>only if</a:t>
            </a:r>
            <a:r>
              <a:rPr dirty="0"/>
              <a:t> your upload </a:t>
            </a:r>
          </a:p>
          <a:p>
            <a:pPr>
              <a:defRPr sz="2400" b="1"/>
            </a:pPr>
            <a:r>
              <a:rPr dirty="0"/>
              <a:t>refers to an </a:t>
            </a:r>
            <a:r>
              <a:rPr dirty="0">
                <a:solidFill>
                  <a:schemeClr val="accent1"/>
                </a:solidFill>
              </a:rPr>
              <a:t>EU</a:t>
            </a:r>
            <a:r>
              <a:rPr dirty="0"/>
              <a:t> funded project</a:t>
            </a:r>
          </a:p>
        </p:txBody>
      </p:sp>
      <p:sp>
        <p:nvSpPr>
          <p:cNvPr id="424" name="Freccia a destra 6"/>
          <p:cNvSpPr/>
          <p:nvPr/>
        </p:nvSpPr>
        <p:spPr>
          <a:xfrm rot="18041535">
            <a:off x="5744525" y="3739091"/>
            <a:ext cx="219424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5" name="Freccia a destra 7"/>
          <p:cNvSpPr/>
          <p:nvPr/>
        </p:nvSpPr>
        <p:spPr>
          <a:xfrm rot="18912973">
            <a:off x="2044107" y="4147812"/>
            <a:ext cx="1415855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6" name="CasellaDiTesto 8"/>
          <p:cNvSpPr txBox="1"/>
          <p:nvPr/>
        </p:nvSpPr>
        <p:spPr>
          <a:xfrm>
            <a:off x="842938" y="4948604"/>
            <a:ext cx="298735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rPr dirty="0"/>
              <a:t>Add all relevant </a:t>
            </a:r>
            <a:r>
              <a:rPr dirty="0">
                <a:solidFill>
                  <a:schemeClr val="accent1"/>
                </a:solidFill>
              </a:rPr>
              <a:t>grants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Recommended: provide related/alternate identifiers, if any</a:t>
            </a:r>
          </a:p>
        </p:txBody>
      </p:sp>
      <p:sp>
        <p:nvSpPr>
          <p:cNvPr id="429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34</a:t>
            </a:fld>
            <a:endParaRPr/>
          </a:p>
        </p:txBody>
      </p:sp>
      <p:pic>
        <p:nvPicPr>
          <p:cNvPr id="430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4" y="841303"/>
            <a:ext cx="10089586" cy="230953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31" name="CasellaDiTesto 4"/>
          <p:cNvSpPr txBox="1"/>
          <p:nvPr/>
        </p:nvSpPr>
        <p:spPr>
          <a:xfrm>
            <a:off x="438653" y="3450066"/>
            <a:ext cx="3595794" cy="149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Click &amp; specify the relations</a:t>
            </a:r>
          </a:p>
          <a:p>
            <a:pPr>
              <a:defRPr sz="2400" b="1"/>
            </a:pPr>
            <a:r>
              <a:t>of your upload to other </a:t>
            </a:r>
          </a:p>
          <a:p>
            <a:pPr>
              <a:defRPr sz="2400" b="1"/>
            </a:pPr>
            <a:r>
              <a:t>contents either on SORER</a:t>
            </a:r>
          </a:p>
          <a:p>
            <a:pPr>
              <a:defRPr sz="2400" b="1"/>
            </a:pPr>
            <a:r>
              <a:t> or elsewhere</a:t>
            </a:r>
          </a:p>
        </p:txBody>
      </p:sp>
      <p:sp>
        <p:nvSpPr>
          <p:cNvPr id="432" name="Freccia a destra 5"/>
          <p:cNvSpPr/>
          <p:nvPr/>
        </p:nvSpPr>
        <p:spPr>
          <a:xfrm rot="20065801">
            <a:off x="3555333" y="3070262"/>
            <a:ext cx="383692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3" name="Freccia a destra 6"/>
          <p:cNvSpPr/>
          <p:nvPr/>
        </p:nvSpPr>
        <p:spPr>
          <a:xfrm rot="1041343">
            <a:off x="3700832" y="4598792"/>
            <a:ext cx="271167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4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978" y="3218115"/>
            <a:ext cx="3860804" cy="3639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Provide additional information, save and submit your upload</a:t>
            </a:r>
          </a:p>
        </p:txBody>
      </p:sp>
      <p:sp>
        <p:nvSpPr>
          <p:cNvPr id="437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35</a:t>
            </a:fld>
            <a:endParaRPr/>
          </a:p>
        </p:txBody>
      </p:sp>
      <p:pic>
        <p:nvPicPr>
          <p:cNvPr id="43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5" y="1263759"/>
            <a:ext cx="11143930" cy="433048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39" name="CasellaDiTesto 4"/>
          <p:cNvSpPr txBox="1"/>
          <p:nvPr/>
        </p:nvSpPr>
        <p:spPr>
          <a:xfrm>
            <a:off x="4114410" y="839422"/>
            <a:ext cx="6912279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Open the additional fields and fill them (if/as needed)</a:t>
            </a:r>
          </a:p>
        </p:txBody>
      </p:sp>
      <p:sp>
        <p:nvSpPr>
          <p:cNvPr id="440" name="Freccia a destra 5"/>
          <p:cNvSpPr/>
          <p:nvPr/>
        </p:nvSpPr>
        <p:spPr>
          <a:xfrm rot="8245632">
            <a:off x="1722945" y="1904787"/>
            <a:ext cx="2616033" cy="4846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Freccia a destra 6"/>
          <p:cNvSpPr/>
          <p:nvPr/>
        </p:nvSpPr>
        <p:spPr>
          <a:xfrm rot="19994575">
            <a:off x="8490653" y="5862823"/>
            <a:ext cx="233533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Freccia a destra 7"/>
          <p:cNvSpPr/>
          <p:nvPr/>
        </p:nvSpPr>
        <p:spPr>
          <a:xfrm rot="19877069">
            <a:off x="7757741" y="5468032"/>
            <a:ext cx="163737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3" name="CasellaDiTesto 8"/>
          <p:cNvSpPr txBox="1"/>
          <p:nvPr/>
        </p:nvSpPr>
        <p:spPr>
          <a:xfrm>
            <a:off x="4485409" y="5796772"/>
            <a:ext cx="3224169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First «Save» your upload</a:t>
            </a:r>
          </a:p>
        </p:txBody>
      </p:sp>
      <p:sp>
        <p:nvSpPr>
          <p:cNvPr id="444" name="CasellaDiTesto 9"/>
          <p:cNvSpPr txBox="1"/>
          <p:nvPr/>
        </p:nvSpPr>
        <p:spPr>
          <a:xfrm>
            <a:off x="4712108" y="6352018"/>
            <a:ext cx="3837490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Then «Publish» it to submit it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234;g7f0ef94d18_0_0"/>
          <p:cNvSpPr txBox="1">
            <a:spLocks noGrp="1"/>
          </p:cNvSpPr>
          <p:nvPr>
            <p:ph type="body" idx="1"/>
          </p:nvPr>
        </p:nvSpPr>
        <p:spPr>
          <a:xfrm>
            <a:off x="287382" y="962551"/>
            <a:ext cx="11628619" cy="533040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342900" indent="-342900">
              <a:lnSpc>
                <a:spcPct val="100000"/>
              </a:lnSpc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You receive an email saying that your upload has been committed</a:t>
            </a:r>
          </a:p>
          <a:p>
            <a:pPr marL="342900" indent="-342900">
              <a:lnSpc>
                <a:spcPct val="100000"/>
              </a:lnSpc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900" indent="-342900">
              <a:lnSpc>
                <a:spcPct val="100000"/>
              </a:lnSpc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The curator(s) of the community(ies) you selected in the upload form receive(s) an email with the request to approve/deny the addition of your upload in the community(ies)</a:t>
            </a:r>
          </a:p>
          <a:p>
            <a:pPr marL="342900" indent="-342900">
              <a:lnSpc>
                <a:spcPct val="100000"/>
              </a:lnSpc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900" indent="-342900">
              <a:lnSpc>
                <a:spcPct val="100000"/>
              </a:lnSpc>
              <a:defRPr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If the request(s) is(are) accepted, your upload will become visible in the page(s) of the selected community(ies)</a:t>
            </a:r>
          </a:p>
        </p:txBody>
      </p:sp>
      <p:sp>
        <p:nvSpPr>
          <p:cNvPr id="447" name="Google Shape;235;g7f0ef94d18_0_0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448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What happens when you submit your upload?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How to browse/create existing/new communities?</a:t>
            </a:r>
          </a:p>
        </p:txBody>
      </p:sp>
      <p:sp>
        <p:nvSpPr>
          <p:cNvPr id="451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Browse communities (1/2)</a:t>
            </a:r>
          </a:p>
        </p:txBody>
      </p:sp>
      <p:sp>
        <p:nvSpPr>
          <p:cNvPr id="454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38</a:t>
            </a:fld>
            <a:endParaRPr/>
          </a:p>
        </p:txBody>
      </p:sp>
      <p:pic>
        <p:nvPicPr>
          <p:cNvPr id="455" name="sorer_image8.png" descr="sorer_imag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8" y="1463737"/>
            <a:ext cx="10333336" cy="45535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56" name="Freccia a destra 4"/>
          <p:cNvSpPr/>
          <p:nvPr/>
        </p:nvSpPr>
        <p:spPr>
          <a:xfrm rot="6596928">
            <a:off x="8541456" y="700026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7" name="Ovale 5"/>
          <p:cNvSpPr/>
          <p:nvPr/>
        </p:nvSpPr>
        <p:spPr>
          <a:xfrm>
            <a:off x="8048659" y="1561756"/>
            <a:ext cx="1084493" cy="622735"/>
          </a:xfrm>
          <a:prstGeom prst="ellipse">
            <a:avLst/>
          </a:prstGeom>
          <a:ln w="508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8" name="CasellaDiTesto 6"/>
          <p:cNvSpPr txBox="1"/>
          <p:nvPr/>
        </p:nvSpPr>
        <p:spPr>
          <a:xfrm>
            <a:off x="8397392" y="109795"/>
            <a:ext cx="2832900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Click on Communities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Browse communities (2/2)</a:t>
            </a:r>
          </a:p>
        </p:txBody>
      </p:sp>
      <p:sp>
        <p:nvSpPr>
          <p:cNvPr id="461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39</a:t>
            </a:fld>
            <a:endParaRPr/>
          </a:p>
        </p:txBody>
      </p:sp>
      <p:pic>
        <p:nvPicPr>
          <p:cNvPr id="462" name="sorer_imag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" y="1708959"/>
            <a:ext cx="7913077" cy="47058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63" name="Freccia a destra 4"/>
          <p:cNvSpPr/>
          <p:nvPr/>
        </p:nvSpPr>
        <p:spPr>
          <a:xfrm rot="6947014">
            <a:off x="5146797" y="2093741"/>
            <a:ext cx="1519097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4" name="CasellaDiTesto 5"/>
          <p:cNvSpPr txBox="1"/>
          <p:nvPr/>
        </p:nvSpPr>
        <p:spPr>
          <a:xfrm>
            <a:off x="6026588" y="518414"/>
            <a:ext cx="3193362" cy="112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Click on View to browse </a:t>
            </a:r>
          </a:p>
          <a:p>
            <a:pPr>
              <a:defRPr sz="2400" b="1"/>
            </a:pPr>
            <a:r>
              <a:t>the contents belonging </a:t>
            </a:r>
          </a:p>
          <a:p>
            <a:pPr>
              <a:defRPr sz="2400" b="1"/>
            </a:pPr>
            <a:r>
              <a:t>to a community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orer_im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8">
            <a:off x="982607" y="1110155"/>
            <a:ext cx="10176152" cy="514370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/>
          <a:p>
            <a:pPr>
              <a:defRPr sz="3200" b="1">
                <a:latin typeface="+mj-lt"/>
                <a:ea typeface="+mj-ea"/>
                <a:cs typeface="+mj-cs"/>
                <a:sym typeface="Calibri"/>
              </a:defRPr>
            </a:pPr>
            <a:r>
              <a:t>Login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https://sorer.somaliren.org.so/</a:t>
            </a:r>
            <a:r>
              <a:t>)  </a:t>
            </a:r>
          </a:p>
        </p:txBody>
      </p:sp>
      <p:sp>
        <p:nvSpPr>
          <p:cNvPr id="216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17" name="Freccia a destra 8"/>
          <p:cNvSpPr/>
          <p:nvPr/>
        </p:nvSpPr>
        <p:spPr>
          <a:xfrm rot="2461496">
            <a:off x="9408801" y="706935"/>
            <a:ext cx="978414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Create a new community (1/2)</a:t>
            </a:r>
          </a:p>
        </p:txBody>
      </p:sp>
      <p:sp>
        <p:nvSpPr>
          <p:cNvPr id="467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468" name="sorer_imag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26" y="1525724"/>
            <a:ext cx="8221196" cy="488904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69" name="Freccia a destra 4"/>
          <p:cNvSpPr/>
          <p:nvPr/>
        </p:nvSpPr>
        <p:spPr>
          <a:xfrm rot="13247307">
            <a:off x="9192440" y="2450572"/>
            <a:ext cx="104585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CasellaDiTesto 5"/>
          <p:cNvSpPr txBox="1"/>
          <p:nvPr/>
        </p:nvSpPr>
        <p:spPr>
          <a:xfrm>
            <a:off x="10155271" y="2499980"/>
            <a:ext cx="2138469" cy="112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Click on New to </a:t>
            </a:r>
          </a:p>
          <a:p>
            <a:pPr>
              <a:defRPr sz="2400" b="1"/>
            </a:pPr>
            <a:r>
              <a:t>create a new</a:t>
            </a:r>
          </a:p>
          <a:p>
            <a:pPr>
              <a:defRPr sz="2400" b="1"/>
            </a:pPr>
            <a:r>
              <a:t>community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/>
          <a:p>
            <a:pPr>
              <a:defRPr sz="3200" b="1">
                <a:latin typeface="+mj-lt"/>
                <a:ea typeface="+mj-ea"/>
                <a:cs typeface="+mj-cs"/>
                <a:sym typeface="Calibri"/>
              </a:defRPr>
            </a:pPr>
            <a:r>
              <a:t>Create a new community (2/2) - </a:t>
            </a:r>
            <a:br/>
            <a:r>
              <a:t>fill the form and then “Create”</a:t>
            </a:r>
          </a:p>
        </p:txBody>
      </p:sp>
      <p:sp>
        <p:nvSpPr>
          <p:cNvPr id="473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474" name="sorer_image11.png" descr="sorer_imag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" y="1022536"/>
            <a:ext cx="6265358" cy="491743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75" name="sorer_image12.png" descr="sorer_imag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94" y="71595"/>
            <a:ext cx="5371804" cy="672145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6" name="Freccia a destra 6"/>
          <p:cNvSpPr/>
          <p:nvPr/>
        </p:nvSpPr>
        <p:spPr>
          <a:xfrm>
            <a:off x="10219048" y="6385483"/>
            <a:ext cx="1045858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80" name="Freccia circolare in su 4"/>
          <p:cNvGrpSpPr/>
          <p:nvPr/>
        </p:nvGrpSpPr>
        <p:grpSpPr>
          <a:xfrm>
            <a:off x="5738023" y="5950765"/>
            <a:ext cx="1199932" cy="516786"/>
            <a:chOff x="-1" y="-1"/>
            <a:chExt cx="1199931" cy="516784"/>
          </a:xfrm>
        </p:grpSpPr>
        <p:sp>
          <p:nvSpPr>
            <p:cNvPr id="477" name="Shape"/>
            <p:cNvSpPr/>
            <p:nvPr/>
          </p:nvSpPr>
          <p:spPr>
            <a:xfrm>
              <a:off x="-2" y="-1"/>
              <a:ext cx="1199932" cy="51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3" extrusionOk="0">
                  <a:moveTo>
                    <a:pt x="19567" y="0"/>
                  </a:moveTo>
                  <a:lnTo>
                    <a:pt x="21600" y="5115"/>
                  </a:lnTo>
                  <a:lnTo>
                    <a:pt x="20437" y="5115"/>
                  </a:lnTo>
                  <a:cubicBezTo>
                    <a:pt x="19279" y="15095"/>
                    <a:pt x="14963" y="21600"/>
                    <a:pt x="10365" y="20298"/>
                  </a:cubicBezTo>
                  <a:cubicBezTo>
                    <a:pt x="14101" y="19240"/>
                    <a:pt x="17171" y="13225"/>
                    <a:pt x="18112" y="5115"/>
                  </a:cubicBezTo>
                  <a:lnTo>
                    <a:pt x="16950" y="5115"/>
                  </a:lnTo>
                  <a:close/>
                  <a:moveTo>
                    <a:pt x="9202" y="20462"/>
                  </a:moveTo>
                  <a:cubicBezTo>
                    <a:pt x="4120" y="20462"/>
                    <a:pt x="0" y="11301"/>
                    <a:pt x="0" y="0"/>
                  </a:cubicBezTo>
                  <a:lnTo>
                    <a:pt x="2325" y="0"/>
                  </a:lnTo>
                  <a:cubicBezTo>
                    <a:pt x="2325" y="11301"/>
                    <a:pt x="6445" y="20462"/>
                    <a:pt x="11527" y="20462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78" name="Shape"/>
            <p:cNvSpPr/>
            <p:nvPr/>
          </p:nvSpPr>
          <p:spPr>
            <a:xfrm>
              <a:off x="-1" y="-2"/>
              <a:ext cx="640377" cy="51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3" y="21600"/>
                  </a:moveTo>
                  <a:cubicBezTo>
                    <a:pt x="7720" y="21600"/>
                    <a:pt x="0" y="11929"/>
                    <a:pt x="0" y="0"/>
                  </a:cubicBezTo>
                  <a:lnTo>
                    <a:pt x="4357" y="0"/>
                  </a:lnTo>
                  <a:cubicBezTo>
                    <a:pt x="4357" y="11929"/>
                    <a:pt x="1207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79" name="Line"/>
            <p:cNvSpPr/>
            <p:nvPr/>
          </p:nvSpPr>
          <p:spPr>
            <a:xfrm>
              <a:off x="-2" y="-2"/>
              <a:ext cx="1199932" cy="51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5" y="21427"/>
                  </a:moveTo>
                  <a:cubicBezTo>
                    <a:pt x="14101" y="20310"/>
                    <a:pt x="17171" y="13961"/>
                    <a:pt x="18112" y="5400"/>
                  </a:cubicBezTo>
                  <a:lnTo>
                    <a:pt x="16950" y="5400"/>
                  </a:lnTo>
                  <a:lnTo>
                    <a:pt x="19567" y="0"/>
                  </a:lnTo>
                  <a:lnTo>
                    <a:pt x="21600" y="5400"/>
                  </a:lnTo>
                  <a:lnTo>
                    <a:pt x="20437" y="5400"/>
                  </a:lnTo>
                  <a:cubicBezTo>
                    <a:pt x="19388" y="14937"/>
                    <a:pt x="15724" y="21600"/>
                    <a:pt x="11527" y="21600"/>
                  </a:cubicBezTo>
                  <a:lnTo>
                    <a:pt x="9202" y="21600"/>
                  </a:lnTo>
                  <a:cubicBezTo>
                    <a:pt x="4120" y="21600"/>
                    <a:pt x="0" y="11929"/>
                    <a:pt x="0" y="0"/>
                  </a:cubicBezTo>
                  <a:lnTo>
                    <a:pt x="2325" y="0"/>
                  </a:lnTo>
                  <a:cubicBezTo>
                    <a:pt x="2325" y="11929"/>
                    <a:pt x="6445" y="21600"/>
                    <a:pt x="11527" y="21600"/>
                  </a:cubicBez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t>What if something goes wrong </a:t>
            </a:r>
            <a:br/>
            <a:r>
              <a:t>and you need support?</a:t>
            </a:r>
          </a:p>
        </p:txBody>
      </p:sp>
      <p:sp>
        <p:nvSpPr>
          <p:cNvPr id="483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42</a:t>
            </a:fld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Scroll the SORER home page till the end</a:t>
            </a:r>
          </a:p>
        </p:txBody>
      </p:sp>
      <p:sp>
        <p:nvSpPr>
          <p:cNvPr id="486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43</a:t>
            </a:fld>
            <a:endParaRPr/>
          </a:p>
        </p:txBody>
      </p:sp>
      <p:pic>
        <p:nvPicPr>
          <p:cNvPr id="487" name="sorer_image13.png" descr="sorer_imag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49" y="892964"/>
            <a:ext cx="9002215" cy="570031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88" name="Freccia a destra 4"/>
          <p:cNvSpPr/>
          <p:nvPr/>
        </p:nvSpPr>
        <p:spPr>
          <a:xfrm rot="6702026">
            <a:off x="9437889" y="5195122"/>
            <a:ext cx="1710466" cy="4491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9" name="CasellaDiTesto 5"/>
          <p:cNvSpPr txBox="1"/>
          <p:nvPr/>
        </p:nvSpPr>
        <p:spPr>
          <a:xfrm>
            <a:off x="10199529" y="3818491"/>
            <a:ext cx="1154268" cy="76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t>Click on </a:t>
            </a:r>
          </a:p>
          <a:p>
            <a:pPr>
              <a:defRPr sz="2400" b="1"/>
            </a:pPr>
            <a:r>
              <a:t>Support</a:t>
            </a:r>
          </a:p>
        </p:txBody>
      </p:sp>
      <p:sp>
        <p:nvSpPr>
          <p:cNvPr id="490" name="Ovale 6"/>
          <p:cNvSpPr/>
          <p:nvPr/>
        </p:nvSpPr>
        <p:spPr>
          <a:xfrm>
            <a:off x="9525420" y="6214743"/>
            <a:ext cx="739095" cy="622735"/>
          </a:xfrm>
          <a:prstGeom prst="ellipse">
            <a:avLst/>
          </a:prstGeom>
          <a:ln w="508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orer_image15.png" descr="sorer_imag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646" y="347911"/>
            <a:ext cx="5933789" cy="65100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93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113935" y="-225318"/>
            <a:ext cx="12280714" cy="1325709"/>
          </a:xfrm>
          <a:prstGeom prst="rect">
            <a:avLst/>
          </a:prstGeom>
        </p:spPr>
        <p:txBody>
          <a:bodyPr lIns="45699" tIns="45699" rIns="45699" bIns="45699"/>
          <a:lstStyle/>
          <a:p>
            <a:pPr>
              <a:defRPr sz="3200" b="1">
                <a:latin typeface="+mj-lt"/>
                <a:ea typeface="+mj-ea"/>
                <a:cs typeface="+mj-cs"/>
                <a:sym typeface="Calibri"/>
              </a:defRPr>
            </a:pPr>
            <a:r>
              <a:t>Fill the form and submit it </a:t>
            </a:r>
            <a:br/>
            <a:endParaRPr/>
          </a:p>
        </p:txBody>
      </p:sp>
      <p:sp>
        <p:nvSpPr>
          <p:cNvPr id="494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495" name="Freccia a destra 4"/>
          <p:cNvSpPr/>
          <p:nvPr/>
        </p:nvSpPr>
        <p:spPr>
          <a:xfrm rot="9614885">
            <a:off x="5980283" y="1099478"/>
            <a:ext cx="1543285" cy="5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CasellaDiTesto 5"/>
          <p:cNvSpPr txBox="1"/>
          <p:nvPr/>
        </p:nvSpPr>
        <p:spPr>
          <a:xfrm>
            <a:off x="7520312" y="462429"/>
            <a:ext cx="2532345" cy="1129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/>
            </a:pPr>
            <a:r>
              <a:t>Select the category </a:t>
            </a:r>
          </a:p>
          <a:p>
            <a:pPr>
              <a:defRPr sz="2400" b="1"/>
            </a:pPr>
            <a:r>
              <a:t>of the problem </a:t>
            </a:r>
          </a:p>
          <a:p>
            <a:pPr>
              <a:defRPr sz="2400" b="1"/>
            </a:pPr>
            <a:r>
              <a:t>you have</a:t>
            </a:r>
          </a:p>
        </p:txBody>
      </p:sp>
      <p:sp>
        <p:nvSpPr>
          <p:cNvPr id="497" name="Freccia a destra 6"/>
          <p:cNvSpPr/>
          <p:nvPr/>
        </p:nvSpPr>
        <p:spPr>
          <a:xfrm rot="8946912">
            <a:off x="8494401" y="4043313"/>
            <a:ext cx="1543290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CasellaDiTesto 7"/>
          <p:cNvSpPr txBox="1"/>
          <p:nvPr/>
        </p:nvSpPr>
        <p:spPr>
          <a:xfrm>
            <a:off x="9958334" y="2932894"/>
            <a:ext cx="2532343" cy="1497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/>
            </a:pPr>
            <a:r>
              <a:t>Describe your </a:t>
            </a:r>
          </a:p>
          <a:p>
            <a:pPr>
              <a:defRPr sz="2400" b="1"/>
            </a:pPr>
            <a:r>
              <a:t>problem as </a:t>
            </a:r>
          </a:p>
          <a:p>
            <a:pPr>
              <a:defRPr sz="2400" b="1"/>
            </a:pPr>
            <a:r>
              <a:t>clearly </a:t>
            </a:r>
          </a:p>
          <a:p>
            <a:pPr>
              <a:defRPr sz="2400" b="1"/>
            </a:pPr>
            <a:r>
              <a:t>as possible</a:t>
            </a:r>
          </a:p>
        </p:txBody>
      </p:sp>
      <p:sp>
        <p:nvSpPr>
          <p:cNvPr id="499" name="Freccia a destra 8"/>
          <p:cNvSpPr/>
          <p:nvPr/>
        </p:nvSpPr>
        <p:spPr>
          <a:xfrm rot="9479359">
            <a:off x="6983321" y="6106011"/>
            <a:ext cx="1356785" cy="516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0" name="Freccia a destra 9"/>
          <p:cNvSpPr/>
          <p:nvPr/>
        </p:nvSpPr>
        <p:spPr>
          <a:xfrm rot="10800000">
            <a:off x="8014950" y="5380791"/>
            <a:ext cx="1331527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1" name="CasellaDiTesto 10"/>
          <p:cNvSpPr txBox="1"/>
          <p:nvPr/>
        </p:nvSpPr>
        <p:spPr>
          <a:xfrm>
            <a:off x="9315016" y="4980485"/>
            <a:ext cx="3026356" cy="112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rPr dirty="0"/>
              <a:t>Upload screenshot(s) with error message(s), if appropriate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225;p8"/>
          <p:cNvSpPr txBox="1">
            <a:spLocks noGrp="1"/>
          </p:cNvSpPr>
          <p:nvPr>
            <p:ph type="title"/>
          </p:nvPr>
        </p:nvSpPr>
        <p:spPr>
          <a:xfrm>
            <a:off x="-12700" y="265974"/>
            <a:ext cx="12192000" cy="6426926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ctr" defTabSz="896111">
              <a:defRPr sz="7100" b="1">
                <a:latin typeface="+mj-lt"/>
                <a:ea typeface="+mj-ea"/>
                <a:cs typeface="+mj-cs"/>
                <a:sym typeface="Calibri"/>
              </a:defRPr>
            </a:pPr>
            <a:r>
              <a:t>That’s it with the “how-to”!</a:t>
            </a:r>
            <a:br/>
            <a:br/>
            <a:r>
              <a:rPr sz="4300"/>
              <a:t>You can now </a:t>
            </a:r>
            <a:br>
              <a:rPr sz="4300"/>
            </a:br>
            <a:r>
              <a:rPr sz="4300"/>
              <a:t>either </a:t>
            </a:r>
            <a:br>
              <a:rPr sz="4300"/>
            </a:br>
            <a:r>
              <a:rPr sz="4300"/>
              <a:t>go to </a:t>
            </a:r>
            <a:r>
              <a:rPr sz="43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https://sorer.somaliren.org.so/</a:t>
            </a:r>
            <a:r>
              <a:rPr sz="4300"/>
              <a:t> and</a:t>
            </a:r>
            <a:br>
              <a:rPr sz="4300"/>
            </a:br>
            <a:r>
              <a:rPr sz="4300"/>
              <a:t>enjoy the SORER</a:t>
            </a:r>
            <a:br>
              <a:rPr sz="4300"/>
            </a:br>
            <a:r>
              <a:rPr sz="4300"/>
              <a:t>or</a:t>
            </a:r>
            <a:br>
              <a:rPr sz="4300"/>
            </a:br>
            <a:r>
              <a:rPr sz="4300"/>
              <a:t>read the next slides to get some </a:t>
            </a:r>
            <a:br>
              <a:rPr sz="4300"/>
            </a:br>
            <a:r>
              <a:rPr sz="4300"/>
              <a:t>additional information </a:t>
            </a:r>
          </a:p>
        </p:txBody>
      </p:sp>
      <p:sp>
        <p:nvSpPr>
          <p:cNvPr id="504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45</a:t>
            </a:fld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/>
          <a:lstStyle>
            <a:lvl1pPr algn="ctr"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Additional information and context</a:t>
            </a:r>
          </a:p>
        </p:txBody>
      </p:sp>
      <p:sp>
        <p:nvSpPr>
          <p:cNvPr id="507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46</a:t>
            </a:fld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225;p8"/>
          <p:cNvSpPr txBox="1">
            <a:spLocks noGrp="1"/>
          </p:cNvSpPr>
          <p:nvPr>
            <p:ph type="title"/>
          </p:nvPr>
        </p:nvSpPr>
        <p:spPr>
          <a:xfrm>
            <a:off x="131895" y="-33997"/>
            <a:ext cx="12376157" cy="1325563"/>
          </a:xfrm>
          <a:prstGeom prst="rect">
            <a:avLst/>
          </a:prstGeom>
        </p:spPr>
        <p:txBody>
          <a:bodyPr lIns="45699" tIns="45699" rIns="45699" bIns="45699"/>
          <a:lstStyle/>
          <a:p>
            <a:r>
              <a:t>SORER – Initial Requirements</a:t>
            </a:r>
          </a:p>
        </p:txBody>
      </p:sp>
      <p:sp>
        <p:nvSpPr>
          <p:cNvPr id="510" name="Google Shape;226;p8"/>
          <p:cNvSpPr txBox="1">
            <a:spLocks noGrp="1"/>
          </p:cNvSpPr>
          <p:nvPr>
            <p:ph type="body" idx="1"/>
          </p:nvPr>
        </p:nvSpPr>
        <p:spPr>
          <a:xfrm>
            <a:off x="550817" y="1648287"/>
            <a:ext cx="10515601" cy="435134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Compliant with Plan S</a:t>
            </a:r>
            <a:endParaRPr sz="2400" dirty="0"/>
          </a:p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Supports widely adopted protocols</a:t>
            </a:r>
            <a:endParaRPr sz="2400" dirty="0"/>
          </a:p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Able to store all kinds of digital assets</a:t>
            </a:r>
            <a:endParaRPr sz="2400" dirty="0"/>
          </a:p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Able to automatically harvest and store SomaliREN-authored documents from other repositories</a:t>
            </a:r>
            <a:endParaRPr sz="2400" dirty="0"/>
          </a:p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Increases the visibility of both SomaliREN research and researchers </a:t>
            </a:r>
            <a:endParaRPr sz="2400" dirty="0"/>
          </a:p>
          <a:p>
            <a:pPr marL="490347" indent="-452627" defTabSz="905255">
              <a:spcBef>
                <a:spcPts val="0"/>
              </a:spcBef>
              <a:buSzPts val="2800"/>
            </a:pPr>
            <a:r>
              <a:rPr dirty="0"/>
              <a:t>Compliant with the guidelines of the European Open Science Cloud (EOSC)</a:t>
            </a:r>
          </a:p>
        </p:txBody>
      </p:sp>
      <p:sp>
        <p:nvSpPr>
          <p:cNvPr id="511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47</a:t>
            </a:fld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233;g7f0ef94d18_0_0"/>
          <p:cNvSpPr txBox="1">
            <a:spLocks noGrp="1"/>
          </p:cNvSpPr>
          <p:nvPr>
            <p:ph type="title"/>
          </p:nvPr>
        </p:nvSpPr>
        <p:spPr>
          <a:xfrm>
            <a:off x="158932" y="-209646"/>
            <a:ext cx="10515601" cy="1325709"/>
          </a:xfrm>
          <a:prstGeom prst="rect">
            <a:avLst/>
          </a:prstGeom>
        </p:spPr>
        <p:txBody>
          <a:bodyPr lIns="45699" tIns="45699" rIns="45699" bIns="45699"/>
          <a:lstStyle/>
          <a:p>
            <a:r>
              <a:t>SORER - the underliyng DAMS -&gt;</a:t>
            </a:r>
          </a:p>
        </p:txBody>
      </p:sp>
      <p:pic>
        <p:nvPicPr>
          <p:cNvPr id="514" name="Immagine 1" descr="Immagin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07" y="-480389"/>
            <a:ext cx="2143131" cy="214312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Google Shape;234;g7f0ef94d18_0_0"/>
          <p:cNvSpPr txBox="1">
            <a:spLocks noGrp="1"/>
          </p:cNvSpPr>
          <p:nvPr>
            <p:ph type="body" idx="1"/>
          </p:nvPr>
        </p:nvSpPr>
        <p:spPr>
          <a:xfrm>
            <a:off x="235128" y="962551"/>
            <a:ext cx="11904623" cy="5330400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Open source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Deployable on a local infrastructure (i.e., not a hosted service)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Compliant with main bibliographic standards (e.g.,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DCMI</a:t>
            </a:r>
            <a:r>
              <a:rPr dirty="0"/>
              <a:t>,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Marc21</a:t>
            </a:r>
            <a:r>
              <a:rPr dirty="0"/>
              <a:t>,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OAI-PMH</a:t>
            </a:r>
            <a:r>
              <a:rPr dirty="0"/>
              <a:t>)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Can store all kinds of research outputs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Large community</a:t>
            </a:r>
          </a:p>
          <a:p>
            <a:pPr marL="914400" lvl="1" indent="-342900">
              <a:spcBef>
                <a:spcPts val="0"/>
              </a:spcBef>
              <a:buSzPts val="2400"/>
              <a:defRPr sz="2400"/>
            </a:pPr>
            <a:r>
              <a:rPr dirty="0"/>
              <a:t>Co-developed by a large international collaboration comprising institutes such as ​CERN, ​DESY, ​EPFL, ​FNAL, ​SLAC and used as institutional Digital Asset Management System (DAMS) by tens of scientific institutions worldwide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Active development</a:t>
            </a:r>
          </a:p>
          <a:p>
            <a:pPr marL="457200" indent="-342900">
              <a:spcBef>
                <a:spcPts val="0"/>
              </a:spcBef>
              <a:buSzPts val="2800"/>
            </a:pPr>
            <a:r>
              <a:rPr dirty="0"/>
              <a:t>Scalability </a:t>
            </a:r>
          </a:p>
          <a:p>
            <a:pPr marL="914400" lvl="1" indent="-342900">
              <a:spcBef>
                <a:spcPts val="0"/>
              </a:spcBef>
              <a:buSzPts val="2400"/>
              <a:defRPr sz="2400"/>
            </a:pPr>
            <a:r>
              <a:rPr dirty="0"/>
              <a:t>the CERN Document Server operates and manages since 2002 more than 0.7 million records in high-energy physics, covering articles, books, journals, photos, videos, and more</a:t>
            </a:r>
          </a:p>
          <a:p>
            <a:pPr marL="914400" lvl="1" indent="-342900">
              <a:spcBef>
                <a:spcPts val="0"/>
              </a:spcBef>
              <a:buSzPts val="2400"/>
              <a:defRPr sz="2400"/>
            </a:pPr>
            <a:r>
              <a:rPr dirty="0"/>
              <a:t>Zenodo currently hosts about 1.5 million records belonging to various disciplines</a:t>
            </a:r>
          </a:p>
        </p:txBody>
      </p:sp>
      <p:sp>
        <p:nvSpPr>
          <p:cNvPr id="516" name="Google Shape;235;g7f0ef94d18_0_0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48</a:t>
            </a:fld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orer_image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8" y="582174"/>
            <a:ext cx="6536875" cy="53483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19" name="Google Shape;258;g7f0ef94d18_0_10"/>
          <p:cNvSpPr txBox="1">
            <a:spLocks noGrp="1"/>
          </p:cNvSpPr>
          <p:nvPr>
            <p:ph type="title"/>
          </p:nvPr>
        </p:nvSpPr>
        <p:spPr>
          <a:xfrm>
            <a:off x="254948" y="5532294"/>
            <a:ext cx="4762210" cy="1325706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ctr">
              <a:defRPr sz="3000"/>
            </a:pPr>
            <a:r>
              <a:rPr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https://sorer.somaliren.org.so/</a:t>
            </a:r>
          </a:p>
        </p:txBody>
      </p:sp>
      <p:sp>
        <p:nvSpPr>
          <p:cNvPr id="520" name="Google Shape;259;g7f0ef94d18_0_10"/>
          <p:cNvSpPr txBox="1"/>
          <p:nvPr/>
        </p:nvSpPr>
        <p:spPr>
          <a:xfrm>
            <a:off x="127923" y="-354875"/>
            <a:ext cx="10424153" cy="13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SORER – functionalities and compliances</a:t>
            </a:r>
          </a:p>
        </p:txBody>
      </p:sp>
      <p:sp>
        <p:nvSpPr>
          <p:cNvPr id="521" name="Google Shape;260;g7f0ef94d18_0_10"/>
          <p:cNvSpPr txBox="1">
            <a:spLocks noGrp="1"/>
          </p:cNvSpPr>
          <p:nvPr>
            <p:ph type="body" sz="half" idx="1"/>
          </p:nvPr>
        </p:nvSpPr>
        <p:spPr>
          <a:xfrm>
            <a:off x="6918848" y="582174"/>
            <a:ext cx="5273156" cy="5879702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dirty="0"/>
              <a:t>Adopts leading-edge technologies in the domain of </a:t>
            </a:r>
            <a:r>
              <a:rPr b="1" dirty="0">
                <a:solidFill>
                  <a:schemeClr val="accent1"/>
                </a:solidFill>
              </a:rPr>
              <a:t>digital repositories</a:t>
            </a: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dirty="0"/>
              <a:t>Includes the possibility for digital assets, offered by the new Zenodo GUI, to be stored in the repository not only open access but also embargoed, restricted and closed </a:t>
            </a: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dirty="0"/>
              <a:t>Exploits the concept of “</a:t>
            </a:r>
            <a:r>
              <a:rPr b="1" dirty="0">
                <a:solidFill>
                  <a:schemeClr val="accent1"/>
                </a:solidFill>
              </a:rPr>
              <a:t>communities</a:t>
            </a:r>
            <a:r>
              <a:rPr dirty="0"/>
              <a:t>”, which is central in the Zenodo architecture, to cope with several aggregation of contents: per SomaliREN member universities, per practical communities</a:t>
            </a:r>
            <a:r>
              <a:rPr lang="en-US" dirty="0"/>
              <a:t>(e.g., SomNOG)</a:t>
            </a:r>
            <a:r>
              <a:rPr dirty="0"/>
              <a:t>, per project, per initiative, etc.</a:t>
            </a: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dirty="0"/>
              <a:t>Open to non-SomaliREN users (thanks to the concept of «Communities»)</a:t>
            </a: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dirty="0"/>
              <a:t>Supports </a:t>
            </a:r>
            <a:r>
              <a:rPr b="1" dirty="0">
                <a:solidFill>
                  <a:schemeClr val="accent1"/>
                </a:solidFill>
              </a:rPr>
              <a:t>DOI versioning</a:t>
            </a:r>
            <a:endParaRPr lang="en-US" b="1" dirty="0">
              <a:solidFill>
                <a:schemeClr val="accent1"/>
              </a:solidFill>
            </a:endParaRP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lang="en-US" dirty="0"/>
              <a:t>Is compliant with </a:t>
            </a:r>
            <a:r>
              <a:rPr lang="en-US" b="1" dirty="0">
                <a:solidFill>
                  <a:schemeClr val="accent1"/>
                </a:solidFill>
              </a:rPr>
              <a:t>Plan S</a:t>
            </a:r>
            <a:r>
              <a:rPr lang="en-US" dirty="0"/>
              <a:t> requirements&amp; guidelines</a:t>
            </a:r>
          </a:p>
          <a:p>
            <a:pPr marL="430131" indent="-346496" defTabSz="860265">
              <a:spcBef>
                <a:spcPts val="0"/>
              </a:spcBef>
              <a:buSzPts val="2000"/>
              <a:buChar char="●"/>
              <a:defRPr sz="2000"/>
            </a:pPr>
            <a:r>
              <a:rPr lang="en-US" dirty="0"/>
              <a:t>Is compliant with </a:t>
            </a:r>
            <a:r>
              <a:rPr lang="en-US" b="1" dirty="0">
                <a:solidFill>
                  <a:schemeClr val="accent1"/>
                </a:solidFill>
              </a:rPr>
              <a:t>FAIR</a:t>
            </a:r>
            <a:r>
              <a:rPr lang="en-US" dirty="0"/>
              <a:t> principles</a:t>
            </a:r>
            <a:endParaRPr dirty="0"/>
          </a:p>
          <a:p>
            <a:pPr marL="0" indent="430131" defTabSz="860265">
              <a:spcBef>
                <a:spcPts val="0"/>
              </a:spcBef>
              <a:buSzTx/>
              <a:buNone/>
              <a:defRPr sz="2000"/>
            </a:pPr>
            <a:endParaRPr dirty="0"/>
          </a:p>
        </p:txBody>
      </p:sp>
      <p:sp>
        <p:nvSpPr>
          <p:cNvPr id="522" name="Google Shape;261;g7f0ef94d18_0_10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49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Login </a:t>
            </a:r>
          </a:p>
        </p:txBody>
      </p:sp>
      <p:sp>
        <p:nvSpPr>
          <p:cNvPr id="220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21" name="sorer_image2.png" descr="sorer_image2.png"/>
          <p:cNvPicPr>
            <a:picLocks noChangeAspect="1"/>
          </p:cNvPicPr>
          <p:nvPr/>
        </p:nvPicPr>
        <p:blipFill>
          <a:blip r:embed="rId2"/>
          <a:srcRect l="6646" r="6646"/>
          <a:stretch>
            <a:fillRect/>
          </a:stretch>
        </p:blipFill>
        <p:spPr>
          <a:xfrm>
            <a:off x="3581401" y="97808"/>
            <a:ext cx="4703516" cy="666238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Freccia a destra 5"/>
          <p:cNvSpPr/>
          <p:nvPr/>
        </p:nvSpPr>
        <p:spPr>
          <a:xfrm rot="10800000">
            <a:off x="8240207" y="2739713"/>
            <a:ext cx="978414" cy="4846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itolo 1"/>
          <p:cNvSpPr txBox="1">
            <a:spLocks noGrp="1"/>
          </p:cNvSpPr>
          <p:nvPr>
            <p:ph type="title"/>
          </p:nvPr>
        </p:nvSpPr>
        <p:spPr>
          <a:xfrm>
            <a:off x="228598" y="149225"/>
            <a:ext cx="11697791" cy="650875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Plan S requirements &amp; guidelines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https://bit.ly/2Vo4jrE</a:t>
            </a:r>
            <a:r>
              <a:t>)  </a:t>
            </a:r>
          </a:p>
        </p:txBody>
      </p:sp>
      <p:sp>
        <p:nvSpPr>
          <p:cNvPr id="525" name="Google Shape;261;g7f0ef94d18_0_10"/>
          <p:cNvSpPr txBox="1">
            <a:spLocks noGrp="1"/>
          </p:cNvSpPr>
          <p:nvPr>
            <p:ph type="sldNum" sz="quarter" idx="4294967295"/>
          </p:nvPr>
        </p:nvSpPr>
        <p:spPr>
          <a:xfrm>
            <a:off x="11933415" y="6533353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50</a:t>
            </a:fld>
            <a:endParaRPr/>
          </a:p>
        </p:txBody>
      </p:sp>
      <p:pic>
        <p:nvPicPr>
          <p:cNvPr id="526" name="Immagine 5" descr="Immagin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4" y="1536425"/>
            <a:ext cx="11205211" cy="445942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itolo 1"/>
          <p:cNvSpPr txBox="1">
            <a:spLocks noGrp="1"/>
          </p:cNvSpPr>
          <p:nvPr>
            <p:ph type="title"/>
          </p:nvPr>
        </p:nvSpPr>
        <p:spPr>
          <a:xfrm>
            <a:off x="228600" y="149225"/>
            <a:ext cx="10515600" cy="650875"/>
          </a:xfrm>
          <a:prstGeom prst="rect">
            <a:avLst/>
          </a:prstGeom>
        </p:spPr>
        <p:txBody>
          <a:bodyPr/>
          <a:lstStyle/>
          <a:p>
            <a:pPr>
              <a:defRPr sz="3600" b="1">
                <a:latin typeface="+mj-lt"/>
                <a:ea typeface="+mj-ea"/>
                <a:cs typeface="+mj-cs"/>
                <a:sym typeface="Calibri"/>
              </a:defRPr>
            </a:pPr>
            <a:r>
              <a:t>FAIR principles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www.go-fair.org/fair-principles/</a:t>
            </a:r>
            <a:r>
              <a:t>) </a:t>
            </a:r>
          </a:p>
        </p:txBody>
      </p:sp>
      <p:pic>
        <p:nvPicPr>
          <p:cNvPr id="529" name="Immagine 3" descr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95175"/>
            <a:ext cx="7937500" cy="58136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30" name="Google Shape;261;g7f0ef94d18_0_10"/>
          <p:cNvSpPr txBox="1">
            <a:spLocks noGrp="1"/>
          </p:cNvSpPr>
          <p:nvPr>
            <p:ph type="sldNum" sz="quarter" idx="4294967295"/>
          </p:nvPr>
        </p:nvSpPr>
        <p:spPr>
          <a:xfrm>
            <a:off x="11933415" y="6533353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51</a:t>
            </a:fld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 Placeholder 2"/>
          <p:cNvSpPr txBox="1">
            <a:spLocks noGrp="1"/>
          </p:cNvSpPr>
          <p:nvPr>
            <p:ph type="body" idx="1"/>
          </p:nvPr>
        </p:nvSpPr>
        <p:spPr>
          <a:xfrm>
            <a:off x="865907" y="491215"/>
            <a:ext cx="10515601" cy="4351338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lnSpc>
                <a:spcPct val="81000"/>
              </a:lnSpc>
              <a:spcBef>
                <a:spcPts val="900"/>
              </a:spcBef>
              <a:buSzTx/>
              <a:buNone/>
              <a:defRPr sz="5700"/>
            </a:pPr>
            <a:endParaRPr dirty="0"/>
          </a:p>
          <a:p>
            <a:pPr marL="0" indent="0" defTabSz="877822">
              <a:lnSpc>
                <a:spcPct val="81000"/>
              </a:lnSpc>
              <a:spcBef>
                <a:spcPts val="900"/>
              </a:spcBef>
              <a:buSzTx/>
              <a:buNone/>
              <a:defRPr sz="5700"/>
            </a:pPr>
            <a:r>
              <a:rPr dirty="0"/>
              <a:t>			 Mahadsanidiin</a:t>
            </a:r>
            <a:endParaRPr lang="en-US" dirty="0"/>
          </a:p>
          <a:p>
            <a:pPr marL="0" indent="0" defTabSz="877822">
              <a:lnSpc>
                <a:spcPct val="81000"/>
              </a:lnSpc>
              <a:spcBef>
                <a:spcPts val="900"/>
              </a:spcBef>
              <a:buSzTx/>
              <a:buNone/>
              <a:defRPr sz="5700"/>
            </a:pPr>
            <a:endParaRPr dirty="0"/>
          </a:p>
          <a:p>
            <a:pPr marL="0" indent="0" defTabSz="877822">
              <a:lnSpc>
                <a:spcPct val="81000"/>
              </a:lnSpc>
              <a:spcBef>
                <a:spcPts val="900"/>
              </a:spcBef>
              <a:buSzTx/>
              <a:buNone/>
              <a:defRPr sz="5700"/>
            </a:pPr>
            <a:r>
              <a:rPr dirty="0"/>
              <a:t>			 Thanks</a:t>
            </a:r>
          </a:p>
          <a:p>
            <a:pPr marL="0" indent="0" defTabSz="877822">
              <a:lnSpc>
                <a:spcPct val="81000"/>
              </a:lnSpc>
              <a:spcBef>
                <a:spcPts val="900"/>
              </a:spcBef>
              <a:buSzTx/>
              <a:buNone/>
              <a:defRPr sz="5700"/>
            </a:pPr>
            <a:r>
              <a:rPr dirty="0"/>
              <a:t>			 Grazie</a:t>
            </a:r>
          </a:p>
        </p:txBody>
      </p:sp>
      <p:pic>
        <p:nvPicPr>
          <p:cNvPr id="53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091" y="5590468"/>
            <a:ext cx="2992585" cy="1246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20270"/>
            <a:ext cx="3276240" cy="99574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123707" y="1978269"/>
            <a:ext cx="2373923" cy="1105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defTabSz="877822" rtl="1">
              <a:lnSpc>
                <a:spcPct val="81000"/>
              </a:lnSpc>
              <a:spcBef>
                <a:spcPts val="900"/>
              </a:spcBef>
              <a:defRPr sz="5700"/>
            </a:pPr>
            <a:r>
              <a:rPr lang="ar-AE" sz="7200" dirty="0"/>
              <a:t>شكر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CC60DEE-7EC4-4132-A11B-33B4D5A53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18" y="5638800"/>
            <a:ext cx="2692400" cy="1219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Login </a:t>
            </a:r>
          </a:p>
        </p:txBody>
      </p:sp>
      <p:sp>
        <p:nvSpPr>
          <p:cNvPr id="22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757506-7318-3FB5-4C7C-EBE7B3EC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5" y="1082948"/>
            <a:ext cx="7772400" cy="4284937"/>
          </a:xfrm>
          <a:prstGeom prst="rect">
            <a:avLst/>
          </a:prstGeom>
        </p:spPr>
      </p:pic>
      <p:sp>
        <p:nvSpPr>
          <p:cNvPr id="227" name="Freccia a destra 4"/>
          <p:cNvSpPr/>
          <p:nvPr/>
        </p:nvSpPr>
        <p:spPr>
          <a:xfrm rot="15086697">
            <a:off x="3789079" y="5233732"/>
            <a:ext cx="1502793" cy="5048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CasellaDiTesto 13">
            <a:extLst>
              <a:ext uri="{FF2B5EF4-FFF2-40B4-BE49-F238E27FC236}">
                <a16:creationId xmlns:a16="http://schemas.microsoft.com/office/drawing/2014/main" id="{CAEDB1F2-1CA2-B495-2303-2C70FA7BA63C}"/>
              </a:ext>
            </a:extLst>
          </p:cNvPr>
          <p:cNvSpPr txBox="1"/>
          <p:nvPr/>
        </p:nvSpPr>
        <p:spPr>
          <a:xfrm>
            <a:off x="4842664" y="5731508"/>
            <a:ext cx="2488819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Choose SomaliREN</a:t>
            </a:r>
          </a:p>
          <a:p>
            <a:pPr>
              <a:defRPr sz="2400" b="1"/>
            </a:pPr>
            <a:r>
              <a:rPr lang="en-US" dirty="0"/>
              <a:t>Identity Provider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3200"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Login </a:t>
            </a:r>
          </a:p>
        </p:txBody>
      </p:sp>
      <p:sp>
        <p:nvSpPr>
          <p:cNvPr id="225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4" name="CasellaDiTesto 13">
            <a:extLst>
              <a:ext uri="{FF2B5EF4-FFF2-40B4-BE49-F238E27FC236}">
                <a16:creationId xmlns:a16="http://schemas.microsoft.com/office/drawing/2014/main" id="{CAEDB1F2-1CA2-B495-2303-2C70FA7BA63C}"/>
              </a:ext>
            </a:extLst>
          </p:cNvPr>
          <p:cNvSpPr txBox="1"/>
          <p:nvPr/>
        </p:nvSpPr>
        <p:spPr>
          <a:xfrm>
            <a:off x="150697" y="2528409"/>
            <a:ext cx="1695818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Enter your username&amp;</a:t>
            </a:r>
          </a:p>
          <a:p>
            <a:pPr>
              <a:defRPr sz="2400" b="1"/>
            </a:pPr>
            <a:r>
              <a:rPr lang="en-US" dirty="0"/>
              <a:t> password</a:t>
            </a:r>
            <a:endParaRPr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118D38-3E20-BCAB-4D4A-13528A488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4250"/>
            <a:ext cx="6248400" cy="4889500"/>
          </a:xfrm>
          <a:prstGeom prst="rect">
            <a:avLst/>
          </a:prstGeom>
        </p:spPr>
      </p:pic>
      <p:sp>
        <p:nvSpPr>
          <p:cNvPr id="3" name="Freccia a destra 6">
            <a:extLst>
              <a:ext uri="{FF2B5EF4-FFF2-40B4-BE49-F238E27FC236}">
                <a16:creationId xmlns:a16="http://schemas.microsoft.com/office/drawing/2014/main" id="{6FF5D319-7568-1A16-A47F-1916B014BE7E}"/>
              </a:ext>
            </a:extLst>
          </p:cNvPr>
          <p:cNvSpPr/>
          <p:nvPr/>
        </p:nvSpPr>
        <p:spPr>
          <a:xfrm>
            <a:off x="1896045" y="2468349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Freccia a destra 6">
            <a:extLst>
              <a:ext uri="{FF2B5EF4-FFF2-40B4-BE49-F238E27FC236}">
                <a16:creationId xmlns:a16="http://schemas.microsoft.com/office/drawing/2014/main" id="{25516222-B613-1042-37F0-88A577A4D698}"/>
              </a:ext>
            </a:extLst>
          </p:cNvPr>
          <p:cNvSpPr/>
          <p:nvPr/>
        </p:nvSpPr>
        <p:spPr>
          <a:xfrm>
            <a:off x="1896045" y="3368953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66A588B-431F-4E5F-3BF1-D3F7C91F889F}"/>
              </a:ext>
            </a:extLst>
          </p:cNvPr>
          <p:cNvSpPr/>
          <p:nvPr/>
        </p:nvSpPr>
        <p:spPr>
          <a:xfrm>
            <a:off x="1896045" y="5389112"/>
            <a:ext cx="978414" cy="4846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A3A56EB4-B64D-3457-C36D-E375F9325597}"/>
              </a:ext>
            </a:extLst>
          </p:cNvPr>
          <p:cNvSpPr txBox="1"/>
          <p:nvPr/>
        </p:nvSpPr>
        <p:spPr>
          <a:xfrm>
            <a:off x="150697" y="5373689"/>
            <a:ext cx="1695818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lang="en-US" dirty="0"/>
              <a:t>Click Login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9949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5;p8"/>
          <p:cNvSpPr txBox="1">
            <a:spLocks noGrp="1"/>
          </p:cNvSpPr>
          <p:nvPr>
            <p:ph type="title"/>
          </p:nvPr>
        </p:nvSpPr>
        <p:spPr>
          <a:xfrm>
            <a:off x="0" y="2766217"/>
            <a:ext cx="12192000" cy="1325564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/>
          <a:p>
            <a:pPr algn="ctr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What if you don’t have any federated credentials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Contact us via </a:t>
            </a:r>
            <a:r>
              <a:rPr lang="en-US" dirty="0">
                <a:hlinkClick r:id="rId2"/>
              </a:rPr>
              <a:t>sorer@somaliren.org</a:t>
            </a:r>
            <a:r>
              <a:rPr lang="en-US" dirty="0"/>
              <a:t> </a:t>
            </a:r>
            <a:endParaRPr sz="3600" dirty="0"/>
          </a:p>
        </p:txBody>
      </p:sp>
      <p:sp>
        <p:nvSpPr>
          <p:cNvPr id="230" name="Google Shape;228;p8"/>
          <p:cNvSpPr txBox="1">
            <a:spLocks noGrp="1"/>
          </p:cNvSpPr>
          <p:nvPr>
            <p:ph type="sldNum" sz="quarter" idx="4294967295"/>
          </p:nvPr>
        </p:nvSpPr>
        <p:spPr>
          <a:xfrm>
            <a:off x="11172458" y="6414765"/>
            <a:ext cx="181341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r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orer_image5.png" descr="sorer_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05" y="1253410"/>
            <a:ext cx="10097321" cy="43510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65" name="Google Shape;249;g7f0ef94d18_0_88"/>
          <p:cNvSpPr txBox="1">
            <a:spLocks noGrp="1"/>
          </p:cNvSpPr>
          <p:nvPr>
            <p:ph type="title"/>
          </p:nvPr>
        </p:nvSpPr>
        <p:spPr>
          <a:xfrm>
            <a:off x="220448" y="-242755"/>
            <a:ext cx="10515601" cy="1325703"/>
          </a:xfrm>
          <a:prstGeom prst="rect">
            <a:avLst/>
          </a:prstGeom>
        </p:spPr>
        <p:txBody>
          <a:bodyPr lIns="45699" tIns="45699" rIns="45699" bIns="45699"/>
          <a:lstStyle/>
          <a:p>
            <a:pPr>
              <a:defRPr sz="3200" b="1">
                <a:latin typeface="+mj-lt"/>
                <a:ea typeface="+mj-ea"/>
                <a:cs typeface="+mj-cs"/>
                <a:sym typeface="Calibri"/>
              </a:defRPr>
            </a:pPr>
            <a:r>
              <a:t>After a successful login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https://sorer.somaliren.org.so/</a:t>
            </a:r>
            <a:r>
              <a:t>)  </a:t>
            </a:r>
          </a:p>
        </p:txBody>
      </p:sp>
      <p:sp>
        <p:nvSpPr>
          <p:cNvPr id="266" name="Google Shape;252;g7f0ef94d18_0_88"/>
          <p:cNvSpPr txBox="1">
            <a:spLocks noGrp="1"/>
          </p:cNvSpPr>
          <p:nvPr>
            <p:ph type="sldNum" sz="quarter" idx="4294967295"/>
          </p:nvPr>
        </p:nvSpPr>
        <p:spPr>
          <a:xfrm>
            <a:off x="11095215" y="6414765"/>
            <a:ext cx="258582" cy="248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67" name="Freccia a destra 9"/>
          <p:cNvSpPr/>
          <p:nvPr/>
        </p:nvSpPr>
        <p:spPr>
          <a:xfrm rot="7541463">
            <a:off x="10117845" y="1530047"/>
            <a:ext cx="978414" cy="4846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63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1485</Words>
  <Application>Microsoft Macintosh PowerPoint</Application>
  <PresentationFormat>Widescreen</PresentationFormat>
  <Paragraphs>217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Bookman Old Style</vt:lpstr>
      <vt:lpstr>Calibri</vt:lpstr>
      <vt:lpstr>Calibri Light</vt:lpstr>
      <vt:lpstr>Gill Sans MT</vt:lpstr>
      <vt:lpstr>Helvetica</vt:lpstr>
      <vt:lpstr>Lato Regular</vt:lpstr>
      <vt:lpstr>Times New Roman</vt:lpstr>
      <vt:lpstr>Tema di Office</vt:lpstr>
      <vt:lpstr>Somali Research and Education Repository (SORER) – Quick «How-To» Mohamed Ali Ahmed (mohammed.ali@somaliren.org)    </vt:lpstr>
      <vt:lpstr>Outline</vt:lpstr>
      <vt:lpstr>How to access the SORER?</vt:lpstr>
      <vt:lpstr>Login (https://sorer.somaliren.org.so/)  </vt:lpstr>
      <vt:lpstr>Login </vt:lpstr>
      <vt:lpstr>Login </vt:lpstr>
      <vt:lpstr>Login </vt:lpstr>
      <vt:lpstr>What if you don’t have any federated credentials? Contact us via sorer@somaliren.org </vt:lpstr>
      <vt:lpstr>After a successful login (https://sorer.somaliren.org.so/)  </vt:lpstr>
      <vt:lpstr>Complete your profile (1/2)</vt:lpstr>
      <vt:lpstr>Complete your profile (2/2) – fill all fields and update your profile</vt:lpstr>
      <vt:lpstr>How to create ORCID ID and link your works?</vt:lpstr>
      <vt:lpstr>What is ORCID? 1/2</vt:lpstr>
      <vt:lpstr>What is ORCID? 2/2</vt:lpstr>
      <vt:lpstr>How to create ORCID ID 1/3</vt:lpstr>
      <vt:lpstr>How to create ORCID ID 2/3</vt:lpstr>
      <vt:lpstr>How to create ORCID ID 3/3</vt:lpstr>
      <vt:lpstr>Link your Works 1/6</vt:lpstr>
      <vt:lpstr>Link your Works 2/6</vt:lpstr>
      <vt:lpstr>Link your Works 3/6</vt:lpstr>
      <vt:lpstr>Link your Works 4/6</vt:lpstr>
      <vt:lpstr>Link your Works 5/6</vt:lpstr>
      <vt:lpstr>Link your Works 6/6</vt:lpstr>
      <vt:lpstr>How to upload contents on the  SORER?</vt:lpstr>
      <vt:lpstr>Upload contents</vt:lpstr>
      <vt:lpstr>Upload contents</vt:lpstr>
      <vt:lpstr>Select the file to be uploaded</vt:lpstr>
      <vt:lpstr>Select the Community/ies your upload should belong to</vt:lpstr>
      <vt:lpstr>Select the type of upload</vt:lpstr>
      <vt:lpstr>Provide some basic information (1/2)</vt:lpstr>
      <vt:lpstr>Provide some basic information (2/2)</vt:lpstr>
      <vt:lpstr>Select access right and license </vt:lpstr>
      <vt:lpstr>Provide funding information, if available</vt:lpstr>
      <vt:lpstr>Recommended: provide related/alternate identifiers, if any</vt:lpstr>
      <vt:lpstr>Provide additional information, save and submit your upload</vt:lpstr>
      <vt:lpstr>What happens when you submit your upload?</vt:lpstr>
      <vt:lpstr>How to browse/create existing/new communities?</vt:lpstr>
      <vt:lpstr>Browse communities (1/2)</vt:lpstr>
      <vt:lpstr>Browse communities (2/2)</vt:lpstr>
      <vt:lpstr>Create a new community (1/2)</vt:lpstr>
      <vt:lpstr>Create a new community (2/2) -  fill the form and then “Create”</vt:lpstr>
      <vt:lpstr>What if something goes wrong  and you need support?</vt:lpstr>
      <vt:lpstr>Scroll the SORER home page till the end</vt:lpstr>
      <vt:lpstr>Fill the form and submit it  </vt:lpstr>
      <vt:lpstr>That’s it with the “how-to”!  You can now  either  go to https://sorer.somaliren.org.so/ and enjoy the SORER or read the next slides to get some  additional information </vt:lpstr>
      <vt:lpstr>Additional information and context</vt:lpstr>
      <vt:lpstr>SORER – Initial Requirements</vt:lpstr>
      <vt:lpstr>SORER - the underliyng DAMS -&gt;</vt:lpstr>
      <vt:lpstr>https://sorer.somaliren.org.so/</vt:lpstr>
      <vt:lpstr>Plan S requirements &amp; guidelines (https://bit.ly/2Vo4jrE)  </vt:lpstr>
      <vt:lpstr>FAIR principles (www.go-fair.org/fair-principles/)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Somali Research and Education Repository (SORER) – Quick «How-To» Mohamed Ali Ahmed (mohammed.ali@somaliren.org)</dc:title>
  <dc:creator>Ahmed Siyad</dc:creator>
  <cp:lastModifiedBy>Mohamed Ali</cp:lastModifiedBy>
  <cp:revision>53</cp:revision>
  <dcterms:modified xsi:type="dcterms:W3CDTF">2023-02-15T11:34:37Z</dcterms:modified>
</cp:coreProperties>
</file>