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9" r:id="rId2"/>
    <p:sldId id="257" r:id="rId3"/>
    <p:sldId id="259" r:id="rId4"/>
    <p:sldId id="258" r:id="rId5"/>
    <p:sldId id="260" r:id="rId6"/>
    <p:sldId id="261" r:id="rId7"/>
    <p:sldId id="262" r:id="rId8"/>
    <p:sldId id="263" r:id="rId9"/>
    <p:sldId id="265" r:id="rId10"/>
    <p:sldId id="266"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65"/>
  </p:normalViewPr>
  <p:slideViewPr>
    <p:cSldViewPr snapToGrid="0" snapToObjects="1">
      <p:cViewPr varScale="1">
        <p:scale>
          <a:sx n="113" d="100"/>
          <a:sy n="113" d="100"/>
        </p:scale>
        <p:origin x="5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C5A93-163D-35DB-060B-A6151628A9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628064-2502-3B58-3412-09E116CC4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73452-8A33-3F5B-B6A5-47AE7A0AD0CB}"/>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21AB7DE2-3C1B-4FC1-042D-13D47FCE6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27E410-F9A8-6FF6-6404-4E6D1BF784BB}"/>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78297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4C67-C633-57A6-CD40-3D7B6F0AF0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9324D0-4B42-6376-50DF-28999D1B64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76EC2-5FC0-BEA8-5C98-20EC34D762CC}"/>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DD44DA54-14E7-BF27-AA85-C489114BB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B0E88-3786-CD7B-3736-074BD50208C6}"/>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270987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1D676-B6FB-7BEF-5240-0108F155C7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46EBE2-1CF0-E9D3-EA53-D0482AB434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AC4F4-6C51-6C21-39EC-A80D02742C1D}"/>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6A7CDA26-7B4F-5B80-215E-6DF69F32D5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EC284B-3FA2-7E85-285C-897E63182BD9}"/>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636191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B006-693C-A9A6-4A44-A2B0D9F08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8005AB-B474-FE66-89B6-03B68889B3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C5A29-DE69-1972-7EB4-DD72621E66ED}"/>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0E0CBE1D-6A87-F326-4A65-D07664D24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1CB8E5-8FB4-7FBC-B60E-C10D59CA1C7D}"/>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201528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00B5-97EB-E072-4485-C3285BDEEC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17FE75-293B-E938-7DBE-869A588AEC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1A1E9A-F4AF-E7A4-CACD-8F3E7C49C8B9}"/>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1785DB6A-E166-D385-8FB1-0595A7C59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E7AB1F-707B-688D-0B8A-35AF6E6E9B41}"/>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41611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D564A-45DD-2B40-6ABB-9958826E04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247231-F7C9-978F-C015-295644E248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F14417-CBF2-5678-46D2-4378A5E9D0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E892E8-8DEF-34E7-5FE1-69C01EA41EA6}"/>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6" name="Footer Placeholder 5">
            <a:extLst>
              <a:ext uri="{FF2B5EF4-FFF2-40B4-BE49-F238E27FC236}">
                <a16:creationId xmlns:a16="http://schemas.microsoft.com/office/drawing/2014/main" id="{85BFF511-4680-EB2F-C9AC-0F282F609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4D9777-C676-A85A-7375-B0E9879DE52C}"/>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163172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0CE7-E899-5096-B067-4A5D640A80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E8C73C-38BD-BDAD-00B9-70052AFC02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73B35C-48A9-DB2D-04C6-C0B5EA6283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35B9F2-D698-0B34-82F3-ADD9B340CC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15D8A0-9101-79CF-EB8F-9F10B5E660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5EEB39-4F85-D19D-1BA9-14A19E5CB00A}"/>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8" name="Footer Placeholder 7">
            <a:extLst>
              <a:ext uri="{FF2B5EF4-FFF2-40B4-BE49-F238E27FC236}">
                <a16:creationId xmlns:a16="http://schemas.microsoft.com/office/drawing/2014/main" id="{03219893-6A12-0C11-71FF-B421AC0303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A2D4D7-414E-854C-22B7-128D07CC062A}"/>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50654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6BBD7-4C84-8FA1-1302-5290725441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9CD0A-ED76-8FCD-3EA9-BA23610CD813}"/>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4" name="Footer Placeholder 3">
            <a:extLst>
              <a:ext uri="{FF2B5EF4-FFF2-40B4-BE49-F238E27FC236}">
                <a16:creationId xmlns:a16="http://schemas.microsoft.com/office/drawing/2014/main" id="{3AA4729C-3D72-EAEE-3C72-70FC39F798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F061EC-730A-F049-D153-B1DC73EF40F2}"/>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359373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AA1B19-2212-F548-45D2-F1F0E3AAA389}"/>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3" name="Footer Placeholder 2">
            <a:extLst>
              <a:ext uri="{FF2B5EF4-FFF2-40B4-BE49-F238E27FC236}">
                <a16:creationId xmlns:a16="http://schemas.microsoft.com/office/drawing/2014/main" id="{FA9D1031-20B2-6520-E816-A459E7BE4A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C0B0F5-0C14-7A76-BB83-C2C44E507ECD}"/>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105286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2E510-4DEA-BB5F-9144-CE3725785E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DC7118-6B52-5D96-632E-BD63224EF0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A8A217-B88F-4877-DB70-B4B1F11F39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61454A-714E-630F-25F3-1AB266012930}"/>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6" name="Footer Placeholder 5">
            <a:extLst>
              <a:ext uri="{FF2B5EF4-FFF2-40B4-BE49-F238E27FC236}">
                <a16:creationId xmlns:a16="http://schemas.microsoft.com/office/drawing/2014/main" id="{75CBA9D0-0EB9-F2CD-A2F9-0EAF0E64C5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11EEC4-1B9B-031B-5199-4015170A775D}"/>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788883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A85AA-DF8D-8364-3A01-A32E96995A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DC1697-511C-93CB-AA0A-5B8648088C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2EA254-083A-6829-563C-F6E97C895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33AB5F-4AA9-24F7-6764-F140180B99D3}"/>
              </a:ext>
            </a:extLst>
          </p:cNvPr>
          <p:cNvSpPr>
            <a:spLocks noGrp="1"/>
          </p:cNvSpPr>
          <p:nvPr>
            <p:ph type="dt" sz="half" idx="10"/>
          </p:nvPr>
        </p:nvSpPr>
        <p:spPr/>
        <p:txBody>
          <a:bodyPr/>
          <a:lstStyle/>
          <a:p>
            <a:fld id="{5C0AD400-F964-2244-AC07-369E549597FA}" type="datetimeFigureOut">
              <a:rPr lang="en-US" smtClean="0"/>
              <a:t>8/26/23</a:t>
            </a:fld>
            <a:endParaRPr lang="en-US"/>
          </a:p>
        </p:txBody>
      </p:sp>
      <p:sp>
        <p:nvSpPr>
          <p:cNvPr id="6" name="Footer Placeholder 5">
            <a:extLst>
              <a:ext uri="{FF2B5EF4-FFF2-40B4-BE49-F238E27FC236}">
                <a16:creationId xmlns:a16="http://schemas.microsoft.com/office/drawing/2014/main" id="{E71A5004-8B36-A2F9-43B7-E95C66EB2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B24F54-3A8E-A95E-989E-7B71E1E1E768}"/>
              </a:ext>
            </a:extLst>
          </p:cNvPr>
          <p:cNvSpPr>
            <a:spLocks noGrp="1"/>
          </p:cNvSpPr>
          <p:nvPr>
            <p:ph type="sldNum" sz="quarter" idx="12"/>
          </p:nvPr>
        </p:nvSpPr>
        <p:spPr/>
        <p:txBody>
          <a:bodyPr/>
          <a:lstStyle/>
          <a:p>
            <a:fld id="{25571DAC-E81E-2242-A750-3D04FE96FC74}" type="slidenum">
              <a:rPr lang="en-US" smtClean="0"/>
              <a:t>‹#›</a:t>
            </a:fld>
            <a:endParaRPr lang="en-US"/>
          </a:p>
        </p:txBody>
      </p:sp>
    </p:spTree>
    <p:extLst>
      <p:ext uri="{BB962C8B-B14F-4D97-AF65-F5344CB8AC3E}">
        <p14:creationId xmlns:p14="http://schemas.microsoft.com/office/powerpoint/2010/main" val="4136786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03E-19C6-2D6C-8DF7-3C22317A94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876A9D-8C25-C704-437C-3D1058203B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3E676A-5EA6-8AE3-E279-62B3B37F92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AD400-F964-2244-AC07-369E549597FA}" type="datetimeFigureOut">
              <a:rPr lang="en-US" smtClean="0"/>
              <a:t>8/26/23</a:t>
            </a:fld>
            <a:endParaRPr lang="en-US"/>
          </a:p>
        </p:txBody>
      </p:sp>
      <p:sp>
        <p:nvSpPr>
          <p:cNvPr id="5" name="Footer Placeholder 4">
            <a:extLst>
              <a:ext uri="{FF2B5EF4-FFF2-40B4-BE49-F238E27FC236}">
                <a16:creationId xmlns:a16="http://schemas.microsoft.com/office/drawing/2014/main" id="{A8BB29F1-0AC9-3905-7A5D-54C8F77779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A271F6-1040-15D1-7703-B3B2650A16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71DAC-E81E-2242-A750-3D04FE96FC74}" type="slidenum">
              <a:rPr lang="en-US" smtClean="0"/>
              <a:t>‹#›</a:t>
            </a:fld>
            <a:endParaRPr lang="en-US"/>
          </a:p>
        </p:txBody>
      </p:sp>
    </p:spTree>
    <p:extLst>
      <p:ext uri="{BB962C8B-B14F-4D97-AF65-F5344CB8AC3E}">
        <p14:creationId xmlns:p14="http://schemas.microsoft.com/office/powerpoint/2010/main" val="2316216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2.0/"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2E49-8DD3-99B9-DAEA-9BC0B992D58A}"/>
              </a:ext>
            </a:extLst>
          </p:cNvPr>
          <p:cNvSpPr>
            <a:spLocks noGrp="1"/>
          </p:cNvSpPr>
          <p:nvPr>
            <p:ph type="ctrTitle"/>
          </p:nvPr>
        </p:nvSpPr>
        <p:spPr>
          <a:xfrm>
            <a:off x="7464614" y="1795991"/>
            <a:ext cx="4087303" cy="2889114"/>
          </a:xfrm>
        </p:spPr>
        <p:txBody>
          <a:bodyPr anchor="b">
            <a:normAutofit/>
          </a:bodyPr>
          <a:lstStyle/>
          <a:p>
            <a:pPr algn="l"/>
            <a:r>
              <a:rPr lang="en-US" sz="5400" dirty="0"/>
              <a:t>Network Infrastructure</a:t>
            </a:r>
            <a:br>
              <a:rPr lang="en-US" sz="5400" dirty="0"/>
            </a:br>
            <a:r>
              <a:rPr lang="en-US" sz="5400" dirty="0"/>
              <a:t>Workshop</a:t>
            </a:r>
          </a:p>
        </p:txBody>
      </p:sp>
      <p:sp>
        <p:nvSpPr>
          <p:cNvPr id="3" name="Subtitle 2">
            <a:extLst>
              <a:ext uri="{FF2B5EF4-FFF2-40B4-BE49-F238E27FC236}">
                <a16:creationId xmlns:a16="http://schemas.microsoft.com/office/drawing/2014/main" id="{F669A087-F0BE-AAC7-2CC0-70595EF3BEC1}"/>
              </a:ext>
            </a:extLst>
          </p:cNvPr>
          <p:cNvSpPr>
            <a:spLocks noGrp="1"/>
          </p:cNvSpPr>
          <p:nvPr>
            <p:ph type="subTitle" idx="1"/>
          </p:nvPr>
        </p:nvSpPr>
        <p:spPr>
          <a:xfrm>
            <a:off x="7464612" y="4750893"/>
            <a:ext cx="4087305" cy="1147863"/>
          </a:xfrm>
        </p:spPr>
        <p:txBody>
          <a:bodyPr anchor="t">
            <a:normAutofit/>
          </a:bodyPr>
          <a:lstStyle/>
          <a:p>
            <a:pPr algn="l"/>
            <a:r>
              <a:rPr lang="en-US" sz="2000" dirty="0"/>
              <a:t>IP Routing</a:t>
            </a:r>
          </a:p>
        </p:txBody>
      </p:sp>
      <p:pic>
        <p:nvPicPr>
          <p:cNvPr id="30" name="Picture 29" descr="Close-up of a server network panel with lights and cables">
            <a:extLst>
              <a:ext uri="{FF2B5EF4-FFF2-40B4-BE49-F238E27FC236}">
                <a16:creationId xmlns:a16="http://schemas.microsoft.com/office/drawing/2014/main" id="{F3E4FCE5-3383-C7EF-55C7-864AAFF2F59E}"/>
              </a:ext>
            </a:extLst>
          </p:cNvPr>
          <p:cNvPicPr>
            <a:picLocks noChangeAspect="1"/>
          </p:cNvPicPr>
          <p:nvPr/>
        </p:nvPicPr>
        <p:blipFill rotWithShape="1">
          <a:blip r:embed="rId2"/>
          <a:srcRect r="31589"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pic>
        <p:nvPicPr>
          <p:cNvPr id="4" name="Immagine 7" descr="Immagine 7">
            <a:hlinkClick r:id="rId3"/>
            <a:extLst>
              <a:ext uri="{FF2B5EF4-FFF2-40B4-BE49-F238E27FC236}">
                <a16:creationId xmlns:a16="http://schemas.microsoft.com/office/drawing/2014/main" id="{CAC4DFE6-66B7-D6A2-D11F-2B8C4F85CCE9}"/>
              </a:ext>
            </a:extLst>
          </p:cNvPr>
          <p:cNvPicPr>
            <a:picLocks noChangeAspect="1"/>
          </p:cNvPicPr>
          <p:nvPr/>
        </p:nvPicPr>
        <p:blipFill>
          <a:blip r:embed="rId4"/>
          <a:stretch>
            <a:fillRect/>
          </a:stretch>
        </p:blipFill>
        <p:spPr>
          <a:xfrm>
            <a:off x="9625264" y="5935989"/>
            <a:ext cx="1926654" cy="674099"/>
          </a:xfrm>
          <a:prstGeom prst="rect">
            <a:avLst/>
          </a:prstGeom>
          <a:ln w="12700">
            <a:miter lim="400000"/>
          </a:ln>
        </p:spPr>
      </p:pic>
      <p:pic>
        <p:nvPicPr>
          <p:cNvPr id="5" name="sorer.png" descr="sorer.png">
            <a:extLst>
              <a:ext uri="{FF2B5EF4-FFF2-40B4-BE49-F238E27FC236}">
                <a16:creationId xmlns:a16="http://schemas.microsoft.com/office/drawing/2014/main" id="{65FFBFB8-C6D7-B872-BCF3-EA5133971C02}"/>
              </a:ext>
            </a:extLst>
          </p:cNvPr>
          <p:cNvPicPr>
            <a:picLocks noChangeAspect="1"/>
          </p:cNvPicPr>
          <p:nvPr/>
        </p:nvPicPr>
        <p:blipFill>
          <a:blip r:embed="rId5"/>
          <a:stretch>
            <a:fillRect/>
          </a:stretch>
        </p:blipFill>
        <p:spPr>
          <a:xfrm>
            <a:off x="8167863" y="374487"/>
            <a:ext cx="3384054" cy="1409472"/>
          </a:xfrm>
          <a:prstGeom prst="rect">
            <a:avLst/>
          </a:prstGeom>
          <a:ln w="12700">
            <a:miter lim="400000"/>
          </a:ln>
        </p:spPr>
      </p:pic>
    </p:spTree>
    <p:extLst>
      <p:ext uri="{BB962C8B-B14F-4D97-AF65-F5344CB8AC3E}">
        <p14:creationId xmlns:p14="http://schemas.microsoft.com/office/powerpoint/2010/main" val="334229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072F1-5C4E-6A5D-BFEA-E19652BD2431}"/>
              </a:ext>
            </a:extLst>
          </p:cNvPr>
          <p:cNvSpPr>
            <a:spLocks noGrp="1"/>
          </p:cNvSpPr>
          <p:nvPr>
            <p:ph type="title"/>
          </p:nvPr>
        </p:nvSpPr>
        <p:spPr/>
        <p:txBody>
          <a:bodyPr/>
          <a:lstStyle/>
          <a:p>
            <a:r>
              <a:rPr lang="en-US" dirty="0"/>
              <a:t>Static Routing</a:t>
            </a:r>
          </a:p>
        </p:txBody>
      </p:sp>
      <p:sp>
        <p:nvSpPr>
          <p:cNvPr id="3" name="Content Placeholder 2">
            <a:extLst>
              <a:ext uri="{FF2B5EF4-FFF2-40B4-BE49-F238E27FC236}">
                <a16:creationId xmlns:a16="http://schemas.microsoft.com/office/drawing/2014/main" id="{5752F987-F311-85F6-8A54-6738276CE82F}"/>
              </a:ext>
            </a:extLst>
          </p:cNvPr>
          <p:cNvSpPr>
            <a:spLocks noGrp="1"/>
          </p:cNvSpPr>
          <p:nvPr>
            <p:ph idx="1"/>
          </p:nvPr>
        </p:nvSpPr>
        <p:spPr/>
        <p:txBody>
          <a:bodyPr>
            <a:normAutofit fontScale="92500" lnSpcReduction="20000"/>
          </a:bodyPr>
          <a:lstStyle/>
          <a:p>
            <a:pPr marL="0" indent="0">
              <a:buNone/>
            </a:pPr>
            <a:r>
              <a:rPr lang="en-US" dirty="0"/>
              <a:t>R1(config)#do </a:t>
            </a:r>
            <a:r>
              <a:rPr lang="en-US" dirty="0" err="1"/>
              <a:t>sho</a:t>
            </a:r>
            <a:r>
              <a:rPr lang="en-US" dirty="0"/>
              <a:t> </a:t>
            </a:r>
            <a:r>
              <a:rPr lang="en-US" dirty="0" err="1"/>
              <a:t>ip</a:t>
            </a:r>
            <a:r>
              <a:rPr lang="en-US" dirty="0"/>
              <a:t> route</a:t>
            </a:r>
          </a:p>
          <a:p>
            <a:pPr marL="0" indent="0">
              <a:buNone/>
            </a:pPr>
            <a:r>
              <a:rPr lang="en-US" dirty="0"/>
              <a:t>	S 192.168.10.0/24 [150/0] via 172.16.10.5</a:t>
            </a:r>
          </a:p>
          <a:p>
            <a:pPr marL="0" indent="0">
              <a:buNone/>
            </a:pPr>
            <a:r>
              <a:rPr lang="en-US" dirty="0"/>
              <a:t>	172.16.0.0/30 is </a:t>
            </a:r>
            <a:r>
              <a:rPr lang="en-US" dirty="0" err="1"/>
              <a:t>subnetted</a:t>
            </a:r>
            <a:r>
              <a:rPr lang="en-US" dirty="0"/>
              <a:t>, 3 subnets</a:t>
            </a:r>
          </a:p>
          <a:p>
            <a:pPr marL="0" indent="0">
              <a:buNone/>
            </a:pPr>
            <a:r>
              <a:rPr lang="en-US" dirty="0"/>
              <a:t>	C 172.16.10.4 is directly connected, Serial0/0/1</a:t>
            </a:r>
          </a:p>
          <a:p>
            <a:pPr marL="0" indent="0">
              <a:buNone/>
            </a:pPr>
            <a:r>
              <a:rPr lang="en-US" dirty="0"/>
              <a:t>	L 172.16.10.6/32 is directly connected, Serial0/0/1</a:t>
            </a:r>
          </a:p>
          <a:p>
            <a:pPr marL="0" indent="0">
              <a:buNone/>
            </a:pPr>
            <a:r>
              <a:rPr lang="en-US" dirty="0"/>
              <a:t>	S 172.16.10.0 [150/0] via 172.16.10.5</a:t>
            </a:r>
          </a:p>
          <a:p>
            <a:pPr marL="0" indent="0">
              <a:buNone/>
            </a:pPr>
            <a:r>
              <a:rPr lang="en-US" dirty="0"/>
              <a:t>	C 192.168.20.0/24 is directly connected, FastEthernet0/0</a:t>
            </a:r>
          </a:p>
          <a:p>
            <a:pPr marL="0" indent="0">
              <a:buNone/>
            </a:pPr>
            <a:r>
              <a:rPr lang="en-US" dirty="0"/>
              <a:t>	L 192.168.20.1/32 is directly connected, FastEthernet0/0</a:t>
            </a:r>
          </a:p>
          <a:p>
            <a:pPr marL="0" indent="0">
              <a:buNone/>
            </a:pPr>
            <a:r>
              <a:rPr lang="en-US" dirty="0"/>
              <a:t>	10.0.0.0/24 is </a:t>
            </a:r>
            <a:r>
              <a:rPr lang="en-US" dirty="0" err="1"/>
              <a:t>subnetted</a:t>
            </a:r>
            <a:r>
              <a:rPr lang="en-US" dirty="0"/>
              <a:t>, 1 subnets</a:t>
            </a:r>
          </a:p>
          <a:p>
            <a:pPr marL="0" indent="0">
              <a:buNone/>
            </a:pPr>
            <a:r>
              <a:rPr lang="en-US" dirty="0"/>
              <a:t>	S 10.10.10.0 [150/0] via 172.16.10.5</a:t>
            </a:r>
          </a:p>
        </p:txBody>
      </p:sp>
    </p:spTree>
    <p:extLst>
      <p:ext uri="{BB962C8B-B14F-4D97-AF65-F5344CB8AC3E}">
        <p14:creationId xmlns:p14="http://schemas.microsoft.com/office/powerpoint/2010/main" val="386496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Arc 18">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C47507E-A4E8-78E2-9272-0B6B49CD5A4C}"/>
              </a:ext>
            </a:extLst>
          </p:cNvPr>
          <p:cNvSpPr>
            <a:spLocks noGrp="1"/>
          </p:cNvSpPr>
          <p:nvPr>
            <p:ph type="title"/>
          </p:nvPr>
        </p:nvSpPr>
        <p:spPr>
          <a:xfrm>
            <a:off x="5894962" y="479493"/>
            <a:ext cx="5458838" cy="1325563"/>
          </a:xfrm>
        </p:spPr>
        <p:txBody>
          <a:bodyPr>
            <a:normAutofit/>
          </a:bodyPr>
          <a:lstStyle/>
          <a:p>
            <a:r>
              <a:rPr lang="en-US"/>
              <a:t>Default Route</a:t>
            </a:r>
          </a:p>
        </p:txBody>
      </p:sp>
      <p:sp>
        <p:nvSpPr>
          <p:cNvPr id="21" name="Freeform: Shape 20">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Diagram&#10;&#10;Description automatically generated">
            <a:extLst>
              <a:ext uri="{FF2B5EF4-FFF2-40B4-BE49-F238E27FC236}">
                <a16:creationId xmlns:a16="http://schemas.microsoft.com/office/drawing/2014/main" id="{2A799A7A-D869-AC4A-869D-173889B9BE4D}"/>
              </a:ext>
            </a:extLst>
          </p:cNvPr>
          <p:cNvPicPr>
            <a:picLocks noChangeAspect="1"/>
          </p:cNvPicPr>
          <p:nvPr/>
        </p:nvPicPr>
        <p:blipFill>
          <a:blip r:embed="rId2"/>
          <a:stretch>
            <a:fillRect/>
          </a:stretch>
        </p:blipFill>
        <p:spPr>
          <a:xfrm>
            <a:off x="-181996" y="479493"/>
            <a:ext cx="6114065" cy="5349807"/>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2E72934C-274F-1CD4-D26C-BBF00C7FBB5B}"/>
              </a:ext>
            </a:extLst>
          </p:cNvPr>
          <p:cNvSpPr>
            <a:spLocks noGrp="1"/>
          </p:cNvSpPr>
          <p:nvPr>
            <p:ph idx="1"/>
          </p:nvPr>
        </p:nvSpPr>
        <p:spPr>
          <a:xfrm>
            <a:off x="5894962" y="1984443"/>
            <a:ext cx="5458838" cy="4192520"/>
          </a:xfrm>
        </p:spPr>
        <p:txBody>
          <a:bodyPr>
            <a:normAutofit/>
          </a:bodyPr>
          <a:lstStyle/>
          <a:p>
            <a:r>
              <a:rPr lang="en-US" sz="2600"/>
              <a:t>A stub indicates that the networks in this design have only one way out to reach all other networks, which means that instead of creating multiple static routes, we can just use a single default route. This default route is used by IP to forward any packet with a destination not found in the routing table, which is why it is also called a gateway of last resort.</a:t>
            </a:r>
          </a:p>
        </p:txBody>
      </p:sp>
    </p:spTree>
    <p:extLst>
      <p:ext uri="{BB962C8B-B14F-4D97-AF65-F5344CB8AC3E}">
        <p14:creationId xmlns:p14="http://schemas.microsoft.com/office/powerpoint/2010/main" val="3380684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A34831-485F-0093-BDFC-AFF10209DDF2}"/>
              </a:ext>
            </a:extLst>
          </p:cNvPr>
          <p:cNvSpPr>
            <a:spLocks noGrp="1"/>
          </p:cNvSpPr>
          <p:nvPr>
            <p:ph idx="1"/>
          </p:nvPr>
        </p:nvSpPr>
        <p:spPr>
          <a:xfrm>
            <a:off x="838200" y="1182157"/>
            <a:ext cx="10515600" cy="4351338"/>
          </a:xfrm>
        </p:spPr>
        <p:txBody>
          <a:bodyPr>
            <a:normAutofit lnSpcReduction="10000"/>
          </a:bodyPr>
          <a:lstStyle/>
          <a:p>
            <a:pPr marL="0" indent="0">
              <a:buNone/>
            </a:pPr>
            <a:r>
              <a:rPr lang="en-US" dirty="0"/>
              <a:t>R1(config)#do </a:t>
            </a:r>
            <a:r>
              <a:rPr lang="en-US" dirty="0" err="1"/>
              <a:t>sho</a:t>
            </a:r>
            <a:r>
              <a:rPr lang="en-US" dirty="0"/>
              <a:t> </a:t>
            </a:r>
            <a:r>
              <a:rPr lang="en-US" dirty="0" err="1"/>
              <a:t>ip</a:t>
            </a:r>
            <a:r>
              <a:rPr lang="en-US" dirty="0"/>
              <a:t> route</a:t>
            </a:r>
          </a:p>
          <a:p>
            <a:pPr marL="0" indent="0">
              <a:buNone/>
            </a:pPr>
            <a:r>
              <a:rPr lang="en-US" dirty="0"/>
              <a:t>[output cut]</a:t>
            </a:r>
          </a:p>
          <a:p>
            <a:pPr marL="0" indent="0">
              <a:buNone/>
            </a:pPr>
            <a:r>
              <a:rPr lang="en-US" dirty="0"/>
              <a:t>	Gateway of last resort is 172.16.10.5 to network 0.0.0.0</a:t>
            </a:r>
          </a:p>
          <a:p>
            <a:pPr marL="0" indent="0">
              <a:buNone/>
            </a:pPr>
            <a:r>
              <a:rPr lang="en-US" dirty="0"/>
              <a:t>	172.16.0.0/30 is </a:t>
            </a:r>
            <a:r>
              <a:rPr lang="en-US" dirty="0" err="1"/>
              <a:t>subnetted</a:t>
            </a:r>
            <a:r>
              <a:rPr lang="en-US" dirty="0"/>
              <a:t>, 1 subnets</a:t>
            </a:r>
          </a:p>
          <a:p>
            <a:pPr marL="0" indent="0">
              <a:buNone/>
            </a:pPr>
            <a:r>
              <a:rPr lang="en-US" dirty="0"/>
              <a:t>	C 172.16.10.4 is directly connected, Serial0/0/1</a:t>
            </a:r>
          </a:p>
          <a:p>
            <a:pPr marL="0" indent="0">
              <a:buNone/>
            </a:pPr>
            <a:r>
              <a:rPr lang="en-US" dirty="0"/>
              <a:t>	L 172.16.10.6/32 is directly connected, Serial0/0/1</a:t>
            </a:r>
          </a:p>
          <a:p>
            <a:pPr marL="0" indent="0">
              <a:buNone/>
            </a:pPr>
            <a:r>
              <a:rPr lang="en-US" dirty="0"/>
              <a:t>	C 192.168.20.0/24 is directly connected, FastEthernet0/0</a:t>
            </a:r>
          </a:p>
          <a:p>
            <a:pPr marL="0" indent="0">
              <a:buNone/>
            </a:pPr>
            <a:r>
              <a:rPr lang="en-US" dirty="0"/>
              <a:t>	L 192.168.20.0/32 is directly connected, FastEthernet0/0</a:t>
            </a:r>
          </a:p>
          <a:p>
            <a:pPr marL="0" indent="0">
              <a:buNone/>
            </a:pPr>
            <a:r>
              <a:rPr lang="en-US" dirty="0"/>
              <a:t>	</a:t>
            </a:r>
            <a:r>
              <a:rPr lang="en-US" b="1" dirty="0"/>
              <a:t>S*</a:t>
            </a:r>
            <a:r>
              <a:rPr lang="en-US" dirty="0"/>
              <a:t> 0.0.0.0/0 [1/0] via 172.16.10.5</a:t>
            </a:r>
          </a:p>
        </p:txBody>
      </p:sp>
    </p:spTree>
    <p:extLst>
      <p:ext uri="{BB962C8B-B14F-4D97-AF65-F5344CB8AC3E}">
        <p14:creationId xmlns:p14="http://schemas.microsoft.com/office/powerpoint/2010/main" val="379151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EEB0-EF55-C5E1-34E4-C3EF98422A2C}"/>
              </a:ext>
            </a:extLst>
          </p:cNvPr>
          <p:cNvSpPr>
            <a:spLocks noGrp="1"/>
          </p:cNvSpPr>
          <p:nvPr>
            <p:ph type="title"/>
          </p:nvPr>
        </p:nvSpPr>
        <p:spPr>
          <a:xfrm>
            <a:off x="589560" y="856180"/>
            <a:ext cx="4560584" cy="1128068"/>
          </a:xfrm>
        </p:spPr>
        <p:txBody>
          <a:bodyPr anchor="ctr">
            <a:normAutofit/>
          </a:bodyPr>
          <a:lstStyle/>
          <a:p>
            <a:r>
              <a:rPr lang="en-US" sz="4000" dirty="0"/>
              <a:t>IP Routing</a:t>
            </a:r>
          </a:p>
        </p:txBody>
      </p:sp>
      <p:grpSp>
        <p:nvGrpSpPr>
          <p:cNvPr id="18" name="Group 17">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9" name="Rectangle 1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3C3A0C-014F-8CF3-F8CA-D04031F2754C}"/>
              </a:ext>
            </a:extLst>
          </p:cNvPr>
          <p:cNvSpPr>
            <a:spLocks noGrp="1"/>
          </p:cNvSpPr>
          <p:nvPr>
            <p:ph idx="1"/>
          </p:nvPr>
        </p:nvSpPr>
        <p:spPr>
          <a:xfrm>
            <a:off x="590719" y="2330505"/>
            <a:ext cx="4559425" cy="3979585"/>
          </a:xfrm>
        </p:spPr>
        <p:txBody>
          <a:bodyPr anchor="ctr">
            <a:normAutofit/>
          </a:bodyPr>
          <a:lstStyle/>
          <a:p>
            <a:r>
              <a:rPr lang="en-US" sz="2000"/>
              <a:t>IP routing is basically the process of moving packets from one network to another network using routers. </a:t>
            </a:r>
          </a:p>
          <a:p>
            <a:endParaRPr lang="en-US" sz="2000"/>
          </a:p>
        </p:txBody>
      </p:sp>
      <p:sp>
        <p:nvSpPr>
          <p:cNvPr id="24" name="Rectangle 23">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3D pattern of ring shapes connected by lines">
            <a:extLst>
              <a:ext uri="{FF2B5EF4-FFF2-40B4-BE49-F238E27FC236}">
                <a16:creationId xmlns:a16="http://schemas.microsoft.com/office/drawing/2014/main" id="{A9D5823B-34BB-E6AF-E2B4-6702A32426E6}"/>
              </a:ext>
            </a:extLst>
          </p:cNvPr>
          <p:cNvPicPr>
            <a:picLocks noChangeAspect="1"/>
          </p:cNvPicPr>
          <p:nvPr/>
        </p:nvPicPr>
        <p:blipFill rotWithShape="1">
          <a:blip r:embed="rId2"/>
          <a:srcRect l="3704" r="38270" b="2"/>
          <a:stretch/>
        </p:blipFill>
        <p:spPr>
          <a:xfrm>
            <a:off x="5707152" y="665594"/>
            <a:ext cx="5696046" cy="5521646"/>
          </a:xfrm>
          <a:prstGeom prst="rect">
            <a:avLst/>
          </a:prstGeom>
        </p:spPr>
      </p:pic>
    </p:spTree>
    <p:extLst>
      <p:ext uri="{BB962C8B-B14F-4D97-AF65-F5344CB8AC3E}">
        <p14:creationId xmlns:p14="http://schemas.microsoft.com/office/powerpoint/2010/main" val="234485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689099E-2A02-501F-50F8-4C49D74ED651}"/>
              </a:ext>
            </a:extLst>
          </p:cNvPr>
          <p:cNvSpPr>
            <a:spLocks noGrp="1"/>
          </p:cNvSpPr>
          <p:nvPr>
            <p:ph idx="1"/>
          </p:nvPr>
        </p:nvSpPr>
        <p:spPr>
          <a:xfrm>
            <a:off x="6590966" y="3428999"/>
            <a:ext cx="4805691" cy="838831"/>
          </a:xfrm>
        </p:spPr>
        <p:txBody>
          <a:bodyPr vert="horz" lIns="91440" tIns="45720" rIns="91440" bIns="45720" rtlCol="0" anchor="b">
            <a:normAutofit/>
          </a:bodyPr>
          <a:lstStyle/>
          <a:p>
            <a:pPr marL="0" indent="0">
              <a:buNone/>
            </a:pPr>
            <a:r>
              <a:rPr lang="en-US" sz="2000" kern="1200">
                <a:solidFill>
                  <a:schemeClr val="tx2"/>
                </a:solidFill>
                <a:latin typeface="+mn-lt"/>
                <a:ea typeface="+mn-ea"/>
                <a:cs typeface="+mn-cs"/>
              </a:rPr>
              <a:t>Do you understand the difference between a </a:t>
            </a:r>
            <a:r>
              <a:rPr lang="en-US" sz="2000" b="1" kern="1200">
                <a:solidFill>
                  <a:schemeClr val="tx2"/>
                </a:solidFill>
                <a:latin typeface="+mn-lt"/>
                <a:ea typeface="+mn-ea"/>
                <a:cs typeface="+mn-cs"/>
              </a:rPr>
              <a:t>routing protocol </a:t>
            </a:r>
            <a:r>
              <a:rPr lang="en-US" sz="2000" kern="1200">
                <a:solidFill>
                  <a:schemeClr val="tx2"/>
                </a:solidFill>
                <a:latin typeface="+mn-lt"/>
                <a:ea typeface="+mn-ea"/>
                <a:cs typeface="+mn-cs"/>
              </a:rPr>
              <a:t>and a </a:t>
            </a:r>
            <a:r>
              <a:rPr lang="en-US" sz="2000" b="1" kern="1200">
                <a:solidFill>
                  <a:schemeClr val="tx2"/>
                </a:solidFill>
                <a:latin typeface="+mn-lt"/>
                <a:ea typeface="+mn-ea"/>
                <a:cs typeface="+mn-cs"/>
              </a:rPr>
              <a:t>routed protocol</a:t>
            </a:r>
            <a:r>
              <a:rPr lang="en-US" sz="2000" kern="1200">
                <a:solidFill>
                  <a:schemeClr val="tx2"/>
                </a:solidFill>
                <a:latin typeface="+mn-lt"/>
                <a:ea typeface="+mn-ea"/>
                <a:cs typeface="+mn-cs"/>
              </a:rPr>
              <a:t>?</a:t>
            </a:r>
          </a:p>
        </p:txBody>
      </p:sp>
      <p:pic>
        <p:nvPicPr>
          <p:cNvPr id="21" name="Graphic 6" descr="Question mark">
            <a:extLst>
              <a:ext uri="{FF2B5EF4-FFF2-40B4-BE49-F238E27FC236}">
                <a16:creationId xmlns:a16="http://schemas.microsoft.com/office/drawing/2014/main" id="{B003C102-32B0-3BA1-AC8E-DB6DC7B29B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22"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23"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4049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21"/>
                                        </p:tgtEl>
                                        <p:attrNameLst>
                                          <p:attrName>style.visibility</p:attrName>
                                        </p:attrNameLst>
                                      </p:cBhvr>
                                      <p:to>
                                        <p:strVal val="visible"/>
                                      </p:to>
                                    </p:set>
                                    <p:animEffect transition="in" filter="fade">
                                      <p:cBhvr>
                                        <p:cTn id="7" dur="7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EEB0-EF55-C5E1-34E4-C3EF98422A2C}"/>
              </a:ext>
            </a:extLst>
          </p:cNvPr>
          <p:cNvSpPr>
            <a:spLocks noGrp="1"/>
          </p:cNvSpPr>
          <p:nvPr>
            <p:ph type="title"/>
          </p:nvPr>
        </p:nvSpPr>
        <p:spPr>
          <a:xfrm>
            <a:off x="686834" y="1153572"/>
            <a:ext cx="3200400" cy="4461163"/>
          </a:xfrm>
        </p:spPr>
        <p:txBody>
          <a:bodyPr>
            <a:normAutofit/>
          </a:bodyPr>
          <a:lstStyle/>
          <a:p>
            <a:r>
              <a:rPr lang="en-US">
                <a:solidFill>
                  <a:srgbClr val="FFFFFF"/>
                </a:solidFill>
              </a:rPr>
              <a:t>IP Routing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93C3A0C-014F-8CF3-F8CA-D04031F2754C}"/>
              </a:ext>
            </a:extLst>
          </p:cNvPr>
          <p:cNvSpPr>
            <a:spLocks noGrp="1"/>
          </p:cNvSpPr>
          <p:nvPr>
            <p:ph idx="1"/>
          </p:nvPr>
        </p:nvSpPr>
        <p:spPr>
          <a:xfrm>
            <a:off x="4447308" y="591344"/>
            <a:ext cx="6906491" cy="5585619"/>
          </a:xfrm>
        </p:spPr>
        <p:txBody>
          <a:bodyPr anchor="ctr">
            <a:normAutofit/>
          </a:bodyPr>
          <a:lstStyle/>
          <a:p>
            <a:r>
              <a:rPr lang="en-US" dirty="0"/>
              <a:t>Routers use </a:t>
            </a:r>
            <a:r>
              <a:rPr lang="en-US" b="1" i="1" dirty="0"/>
              <a:t>routing protocols</a:t>
            </a:r>
            <a:r>
              <a:rPr lang="en-US" dirty="0"/>
              <a:t> to dynamically find all networks within the greater internetwork and to ensure that all routers have the same routing table. Routing protocols are also employed to determine the best path a packet should take through an internetwork to get to its destination most efficiently. RIP, RIPv2, EIGRP, and OSPF are great examples of the most common routing protocols.</a:t>
            </a:r>
          </a:p>
          <a:p>
            <a:endParaRPr lang="en-US" dirty="0"/>
          </a:p>
        </p:txBody>
      </p:sp>
    </p:spTree>
    <p:extLst>
      <p:ext uri="{BB962C8B-B14F-4D97-AF65-F5344CB8AC3E}">
        <p14:creationId xmlns:p14="http://schemas.microsoft.com/office/powerpoint/2010/main" val="369147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EEB0-EF55-C5E1-34E4-C3EF98422A2C}"/>
              </a:ext>
            </a:extLst>
          </p:cNvPr>
          <p:cNvSpPr>
            <a:spLocks noGrp="1"/>
          </p:cNvSpPr>
          <p:nvPr>
            <p:ph type="title"/>
          </p:nvPr>
        </p:nvSpPr>
        <p:spPr>
          <a:xfrm>
            <a:off x="686834" y="1153572"/>
            <a:ext cx="3200400" cy="4461163"/>
          </a:xfrm>
        </p:spPr>
        <p:txBody>
          <a:bodyPr>
            <a:normAutofit/>
          </a:bodyPr>
          <a:lstStyle/>
          <a:p>
            <a:r>
              <a:rPr lang="en-US">
                <a:solidFill>
                  <a:srgbClr val="FFFFFF"/>
                </a:solidFill>
              </a:rPr>
              <a:t>IP Routing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93C3A0C-014F-8CF3-F8CA-D04031F2754C}"/>
              </a:ext>
            </a:extLst>
          </p:cNvPr>
          <p:cNvSpPr>
            <a:spLocks noGrp="1"/>
          </p:cNvSpPr>
          <p:nvPr>
            <p:ph idx="1"/>
          </p:nvPr>
        </p:nvSpPr>
        <p:spPr>
          <a:xfrm>
            <a:off x="4447308" y="591344"/>
            <a:ext cx="6906491" cy="5585619"/>
          </a:xfrm>
        </p:spPr>
        <p:txBody>
          <a:bodyPr anchor="ctr">
            <a:normAutofit/>
          </a:bodyPr>
          <a:lstStyle/>
          <a:p>
            <a:r>
              <a:rPr lang="en-US" dirty="0"/>
              <a:t>Once all routers know about all networks, a </a:t>
            </a:r>
            <a:r>
              <a:rPr lang="en-US" b="1" dirty="0"/>
              <a:t>routed protocol </a:t>
            </a:r>
            <a:r>
              <a:rPr lang="en-US" dirty="0"/>
              <a:t>can be used to send user data (packets) through the established enterprise. Routed protocols are assigned to an interface and determine the method of packet delivery. Examples of routed protocols are IP and IPv6.</a:t>
            </a:r>
          </a:p>
        </p:txBody>
      </p:sp>
    </p:spTree>
    <p:extLst>
      <p:ext uri="{BB962C8B-B14F-4D97-AF65-F5344CB8AC3E}">
        <p14:creationId xmlns:p14="http://schemas.microsoft.com/office/powerpoint/2010/main" val="85209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EEB0-EF55-C5E1-34E4-C3EF98422A2C}"/>
              </a:ext>
            </a:extLst>
          </p:cNvPr>
          <p:cNvSpPr>
            <a:spLocks noGrp="1"/>
          </p:cNvSpPr>
          <p:nvPr>
            <p:ph type="title"/>
          </p:nvPr>
        </p:nvSpPr>
        <p:spPr>
          <a:xfrm>
            <a:off x="686834" y="1153572"/>
            <a:ext cx="3200400" cy="4461163"/>
          </a:xfrm>
        </p:spPr>
        <p:txBody>
          <a:bodyPr>
            <a:normAutofit/>
          </a:bodyPr>
          <a:lstStyle/>
          <a:p>
            <a:r>
              <a:rPr lang="en-US">
                <a:solidFill>
                  <a:srgbClr val="FFFFFF"/>
                </a:solidFill>
              </a:rPr>
              <a:t>IP Routing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93C3A0C-014F-8CF3-F8CA-D04031F2754C}"/>
              </a:ext>
            </a:extLst>
          </p:cNvPr>
          <p:cNvSpPr>
            <a:spLocks noGrp="1"/>
          </p:cNvSpPr>
          <p:nvPr>
            <p:ph idx="1"/>
          </p:nvPr>
        </p:nvSpPr>
        <p:spPr>
          <a:xfrm>
            <a:off x="4447308" y="591344"/>
            <a:ext cx="6906491" cy="5585619"/>
          </a:xfrm>
        </p:spPr>
        <p:txBody>
          <a:bodyPr anchor="ctr">
            <a:normAutofit/>
          </a:bodyPr>
          <a:lstStyle/>
          <a:p>
            <a:r>
              <a:rPr lang="en-US" dirty="0"/>
              <a:t>The term routing refers to taking a packet from one device and sending it through the internetwork to another device on a different network. </a:t>
            </a:r>
          </a:p>
          <a:p>
            <a:r>
              <a:rPr lang="en-US" dirty="0"/>
              <a:t>Routers don’t really care about hosts—they only care about networks and the best path to each one of them. The logical network address of the destination host is key to getting packets through a routed network.</a:t>
            </a:r>
          </a:p>
        </p:txBody>
      </p:sp>
    </p:spTree>
    <p:extLst>
      <p:ext uri="{BB962C8B-B14F-4D97-AF65-F5344CB8AC3E}">
        <p14:creationId xmlns:p14="http://schemas.microsoft.com/office/powerpoint/2010/main" val="1177730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Diagram&#10;&#10;Description automatically generated">
            <a:extLst>
              <a:ext uri="{FF2B5EF4-FFF2-40B4-BE49-F238E27FC236}">
                <a16:creationId xmlns:a16="http://schemas.microsoft.com/office/drawing/2014/main" id="{097B74BE-FE98-8C4B-8147-C75B0927CB1B}"/>
              </a:ext>
            </a:extLst>
          </p:cNvPr>
          <p:cNvPicPr>
            <a:picLocks noChangeAspect="1"/>
          </p:cNvPicPr>
          <p:nvPr/>
        </p:nvPicPr>
        <p:blipFill>
          <a:blip r:embed="rId2"/>
          <a:stretch>
            <a:fillRect/>
          </a:stretch>
        </p:blipFill>
        <p:spPr>
          <a:xfrm>
            <a:off x="703182" y="1397345"/>
            <a:ext cx="4777381" cy="3893565"/>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788A22F6-F712-553C-7852-27E8DB918EF3}"/>
              </a:ext>
            </a:extLst>
          </p:cNvPr>
          <p:cNvSpPr>
            <a:spLocks noGrp="1"/>
          </p:cNvSpPr>
          <p:nvPr>
            <p:ph idx="1"/>
          </p:nvPr>
        </p:nvSpPr>
        <p:spPr>
          <a:xfrm>
            <a:off x="5894962" y="1984443"/>
            <a:ext cx="5458838" cy="4192520"/>
          </a:xfrm>
        </p:spPr>
        <p:txBody>
          <a:bodyPr>
            <a:normAutofit/>
          </a:bodyPr>
          <a:lstStyle/>
          <a:p>
            <a:pPr marL="0" indent="0">
              <a:buNone/>
            </a:pPr>
            <a:r>
              <a:rPr lang="en-US" sz="1700"/>
              <a:t>Here’s an important list of the minimum factors a router must know to be able to effectively route packets:</a:t>
            </a:r>
          </a:p>
          <a:p>
            <a:pPr lvl="1"/>
            <a:r>
              <a:rPr lang="en-US" sz="1700"/>
              <a:t>Destination address</a:t>
            </a:r>
          </a:p>
          <a:p>
            <a:pPr lvl="1"/>
            <a:r>
              <a:rPr lang="en-US" sz="1700"/>
              <a:t>Neighbor routers from which it can learn about remote networks</a:t>
            </a:r>
          </a:p>
          <a:p>
            <a:pPr lvl="1"/>
            <a:r>
              <a:rPr lang="en-US" sz="1700"/>
              <a:t>Possible routes to all remote networks</a:t>
            </a:r>
          </a:p>
          <a:p>
            <a:pPr lvl="1"/>
            <a:r>
              <a:rPr lang="en-US" sz="1700"/>
              <a:t>The best route to each remote network</a:t>
            </a:r>
          </a:p>
          <a:p>
            <a:pPr lvl="1"/>
            <a:r>
              <a:rPr lang="en-US" sz="1700"/>
              <a:t>How to maintain and verify routing information</a:t>
            </a:r>
          </a:p>
          <a:p>
            <a:endParaRPr lang="en-US" sz="1700"/>
          </a:p>
        </p:txBody>
      </p:sp>
    </p:spTree>
    <p:extLst>
      <p:ext uri="{BB962C8B-B14F-4D97-AF65-F5344CB8AC3E}">
        <p14:creationId xmlns:p14="http://schemas.microsoft.com/office/powerpoint/2010/main" val="369713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47507E-A4E8-78E2-9272-0B6B49CD5A4C}"/>
              </a:ext>
            </a:extLst>
          </p:cNvPr>
          <p:cNvSpPr>
            <a:spLocks noGrp="1"/>
          </p:cNvSpPr>
          <p:nvPr>
            <p:ph type="title"/>
          </p:nvPr>
        </p:nvSpPr>
        <p:spPr>
          <a:xfrm>
            <a:off x="686834" y="1153572"/>
            <a:ext cx="3200400" cy="4461163"/>
          </a:xfrm>
        </p:spPr>
        <p:txBody>
          <a:bodyPr>
            <a:normAutofit/>
          </a:bodyPr>
          <a:lstStyle/>
          <a:p>
            <a:r>
              <a:rPr lang="en-US">
                <a:solidFill>
                  <a:srgbClr val="FFFFFF"/>
                </a:solidFill>
              </a:rPr>
              <a:t>Static Routing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E72934C-274F-1CD4-D26C-BBF00C7FBB5B}"/>
              </a:ext>
            </a:extLst>
          </p:cNvPr>
          <p:cNvSpPr>
            <a:spLocks noGrp="1"/>
          </p:cNvSpPr>
          <p:nvPr>
            <p:ph idx="1"/>
          </p:nvPr>
        </p:nvSpPr>
        <p:spPr>
          <a:xfrm>
            <a:off x="4447308" y="591344"/>
            <a:ext cx="6906491" cy="5585619"/>
          </a:xfrm>
        </p:spPr>
        <p:txBody>
          <a:bodyPr anchor="ctr">
            <a:normAutofit/>
          </a:bodyPr>
          <a:lstStyle/>
          <a:p>
            <a:r>
              <a:rPr lang="en-US" dirty="0"/>
              <a:t>Static routing is the process that ensues when you manually add routes in each router’s routing table.</a:t>
            </a:r>
          </a:p>
          <a:p>
            <a:endParaRPr lang="en-US" dirty="0"/>
          </a:p>
        </p:txBody>
      </p:sp>
    </p:spTree>
    <p:extLst>
      <p:ext uri="{BB962C8B-B14F-4D97-AF65-F5344CB8AC3E}">
        <p14:creationId xmlns:p14="http://schemas.microsoft.com/office/powerpoint/2010/main" val="232184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072F1-5C4E-6A5D-BFEA-E19652BD2431}"/>
              </a:ext>
            </a:extLst>
          </p:cNvPr>
          <p:cNvSpPr>
            <a:spLocks noGrp="1"/>
          </p:cNvSpPr>
          <p:nvPr>
            <p:ph type="title"/>
          </p:nvPr>
        </p:nvSpPr>
        <p:spPr/>
        <p:txBody>
          <a:bodyPr/>
          <a:lstStyle/>
          <a:p>
            <a:r>
              <a:rPr lang="en-US" dirty="0"/>
              <a:t>Static Routing</a:t>
            </a:r>
          </a:p>
        </p:txBody>
      </p:sp>
      <p:sp>
        <p:nvSpPr>
          <p:cNvPr id="3" name="Content Placeholder 2">
            <a:extLst>
              <a:ext uri="{FF2B5EF4-FFF2-40B4-BE49-F238E27FC236}">
                <a16:creationId xmlns:a16="http://schemas.microsoft.com/office/drawing/2014/main" id="{5752F987-F311-85F6-8A54-6738276CE82F}"/>
              </a:ext>
            </a:extLst>
          </p:cNvPr>
          <p:cNvSpPr>
            <a:spLocks noGrp="1"/>
          </p:cNvSpPr>
          <p:nvPr>
            <p:ph idx="1"/>
          </p:nvPr>
        </p:nvSpPr>
        <p:spPr/>
        <p:txBody>
          <a:bodyPr/>
          <a:lstStyle/>
          <a:p>
            <a:r>
              <a:rPr lang="en-US" sz="1700" dirty="0" err="1"/>
              <a:t>ip</a:t>
            </a:r>
            <a:r>
              <a:rPr lang="en-US" sz="1700" dirty="0"/>
              <a:t> route [</a:t>
            </a:r>
            <a:r>
              <a:rPr lang="en-US" sz="1700" dirty="0" err="1"/>
              <a:t>destination_network</a:t>
            </a:r>
            <a:r>
              <a:rPr lang="en-US" sz="1700" dirty="0"/>
              <a:t>] [mask] [next-</a:t>
            </a:r>
            <a:r>
              <a:rPr lang="en-US" sz="1700" dirty="0" err="1"/>
              <a:t>hop_address</a:t>
            </a:r>
            <a:r>
              <a:rPr lang="en-US" sz="1700" dirty="0"/>
              <a:t> or </a:t>
            </a:r>
            <a:r>
              <a:rPr lang="en-US" sz="1700" dirty="0" err="1"/>
              <a:t>exitinterface</a:t>
            </a:r>
            <a:r>
              <a:rPr lang="en-US" sz="1700" dirty="0"/>
              <a:t>] [</a:t>
            </a:r>
            <a:r>
              <a:rPr lang="en-US" sz="1700" dirty="0" err="1"/>
              <a:t>administrative_distance</a:t>
            </a:r>
            <a:r>
              <a:rPr lang="en-US" sz="1700" dirty="0"/>
              <a:t>] [permanent]</a:t>
            </a:r>
          </a:p>
          <a:p>
            <a:pPr marL="0" indent="0">
              <a:buNone/>
            </a:pPr>
            <a:r>
              <a:rPr lang="en-US" sz="1700" dirty="0"/>
              <a:t>This list describes each command in the string:</a:t>
            </a:r>
          </a:p>
          <a:p>
            <a:pPr lvl="1"/>
            <a:r>
              <a:rPr lang="en-US" sz="1300" dirty="0" err="1"/>
              <a:t>ip</a:t>
            </a:r>
            <a:r>
              <a:rPr lang="en-US" sz="1300" dirty="0"/>
              <a:t> route: The command used to create the static route.</a:t>
            </a:r>
            <a:endParaRPr lang="en-US" sz="1700" dirty="0"/>
          </a:p>
          <a:p>
            <a:pPr lvl="1"/>
            <a:r>
              <a:rPr lang="en-US" sz="1300" dirty="0" err="1"/>
              <a:t>destination_network</a:t>
            </a:r>
            <a:r>
              <a:rPr lang="en-US" sz="1300" dirty="0"/>
              <a:t>: The network you’re placing in the routing table.</a:t>
            </a:r>
            <a:endParaRPr lang="en-US" sz="1700" dirty="0"/>
          </a:p>
          <a:p>
            <a:pPr lvl="1"/>
            <a:r>
              <a:rPr lang="en-US" sz="1300" dirty="0"/>
              <a:t>Mask: The subnet mask being used on the network.</a:t>
            </a:r>
            <a:endParaRPr lang="en-US" sz="1700" dirty="0"/>
          </a:p>
          <a:p>
            <a:pPr lvl="1"/>
            <a:r>
              <a:rPr lang="en-US" sz="1300" dirty="0"/>
              <a:t>next-</a:t>
            </a:r>
            <a:r>
              <a:rPr lang="en-US" sz="1300" dirty="0" err="1"/>
              <a:t>hop_address</a:t>
            </a:r>
            <a:r>
              <a:rPr lang="en-US" sz="1300" dirty="0"/>
              <a:t>: This is the IP address of the next-hop router</a:t>
            </a:r>
          </a:p>
          <a:p>
            <a:pPr lvl="1"/>
            <a:r>
              <a:rPr lang="en-US" sz="1300" dirty="0" err="1"/>
              <a:t>Exitinterface</a:t>
            </a:r>
            <a:r>
              <a:rPr lang="en-US" sz="1300" dirty="0"/>
              <a:t>: Used in place of the next-hop address if you want, and shows up as a directly connected route.</a:t>
            </a:r>
          </a:p>
          <a:p>
            <a:pPr lvl="1"/>
            <a:r>
              <a:rPr lang="en-US" sz="1300" dirty="0"/>
              <a:t>administrative_ distance  By default, static routes have an administrative distance of 1 or 0 if you use an exit interface instead of a next-hop address.</a:t>
            </a:r>
          </a:p>
          <a:p>
            <a:pPr lvl="1"/>
            <a:r>
              <a:rPr lang="en-US" sz="1300" dirty="0"/>
              <a:t>Permanent: Choosing the permanent option keeps the entry in the routing table no matter what happens.</a:t>
            </a:r>
          </a:p>
          <a:p>
            <a:endParaRPr lang="en-US" dirty="0"/>
          </a:p>
        </p:txBody>
      </p:sp>
    </p:spTree>
    <p:extLst>
      <p:ext uri="{BB962C8B-B14F-4D97-AF65-F5344CB8AC3E}">
        <p14:creationId xmlns:p14="http://schemas.microsoft.com/office/powerpoint/2010/main" val="1510517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11743</TotalTime>
  <Words>679</Words>
  <Application>Microsoft Macintosh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Network Infrastructure Workshop</vt:lpstr>
      <vt:lpstr>IP Routing</vt:lpstr>
      <vt:lpstr>PowerPoint Presentation</vt:lpstr>
      <vt:lpstr>IP Routing</vt:lpstr>
      <vt:lpstr>IP Routing</vt:lpstr>
      <vt:lpstr>IP Routing</vt:lpstr>
      <vt:lpstr>PowerPoint Presentation</vt:lpstr>
      <vt:lpstr>Static Routing</vt:lpstr>
      <vt:lpstr>Static Routing</vt:lpstr>
      <vt:lpstr>Static Routing</vt:lpstr>
      <vt:lpstr>Default Route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Operations and Services</dc:title>
  <dc:creator>Mohamed Ali Ahmed</dc:creator>
  <cp:lastModifiedBy>Mohamed Ali Ahmed</cp:lastModifiedBy>
  <cp:revision>25</cp:revision>
  <dcterms:created xsi:type="dcterms:W3CDTF">2022-05-28T06:30:55Z</dcterms:created>
  <dcterms:modified xsi:type="dcterms:W3CDTF">2023-08-26T06:30:34Z</dcterms:modified>
</cp:coreProperties>
</file>