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60" r:id="rId3"/>
    <p:sldId id="261" r:id="rId4"/>
    <p:sldId id="262" r:id="rId5"/>
    <p:sldId id="257" r:id="rId6"/>
    <p:sldId id="258" r:id="rId7"/>
    <p:sldId id="259" r:id="rId8"/>
    <p:sldId id="266" r:id="rId9"/>
  </p:sldIdLst>
  <p:sldSz cx="12192000" cy="6858000"/>
  <p:notesSz cx="6858000" cy="9144000"/>
  <p:defaultTextStyle>
    <a:defPPr>
      <a:defRPr lang="en-S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C826C9E-6B0E-0944-AFD5-12AFCB93E98E}">
          <p14:sldIdLst>
            <p14:sldId id="289"/>
            <p14:sldId id="260"/>
            <p14:sldId id="261"/>
            <p14:sldId id="262"/>
            <p14:sldId id="257"/>
            <p14:sldId id="258"/>
            <p14:sldId id="259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BF38-231B-0296-FA6B-2286DA71F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759B4-935E-350C-9B50-DFB684B61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B9BBD-762C-74BE-A792-99E0A289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4AAD5-C7A3-BD55-5B15-F43708DD1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AAA91-ADA3-242F-A20B-5ED4441F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51773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BA11-47B9-514A-EB4C-D786A323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C60F9-0826-3919-4E4E-42AA55665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3E67E-6561-A3D6-6384-94C616AC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3DB2E-A838-75D1-8E4B-421587E98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74111-59EF-80FE-4B87-D9442AAD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308455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CCF272-9E38-9D89-970E-5C274832F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DC647-ABAF-CB0C-3628-2615E5631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AC407-9639-7957-B144-B49E424F6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FC519-034E-A1BA-50D4-ECA6BBA4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C7DFC-739A-88CC-34C7-2E51733A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59272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346D7-A90B-1475-CC42-B3EE38BA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DD35-CB35-E9D7-1A4A-158780F5B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C511A-F759-B102-EAD6-8D00D8D28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7DADD-B0DB-31BD-9238-3E9289AF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A5092-568B-270E-1BA1-1F1D76FD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4819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6C056-8EC6-C3E6-D9E1-EFA8E949D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B376A-C910-E2F6-24C7-E7F80206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AA86B-DD50-55E0-59B0-65EDEA65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F3AAE-30C1-BE07-AF38-057FEDD0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5735A-4B17-3E78-52E7-F51ACD91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370616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FD75-463A-6234-6AD6-748A284A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63EF6-F736-16F2-DB67-C2FBBA9EB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4492A-977D-C482-F3D5-889AF91E7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E544F-E095-57B6-D9CD-7BB625E9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A8B4-D54F-83E8-0E08-0214E731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06654-E211-8634-4713-FA4AE3AF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404539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D9AA-AFB2-ACD8-81FE-C1C5B8478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0754D-5DDA-9382-D292-C3A9BE896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9A81B-DB72-51FD-FF04-CED129D3E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33571-1129-FEAA-B28B-F1C4389F5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F73752-BCEB-C3CF-E901-1F9872055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BF3767-4506-6F9A-22C4-946C2D83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998F3-5588-372C-DAD5-3FC43985F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DF9852-3DA1-8768-B97D-EF5587CA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95463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A211B-3767-688B-8E41-E4C7D225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2F875-E264-235F-2115-6E60ECFB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F5F6B-3BA2-5F3D-DA81-6C4C9345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C35A5-370C-758F-6189-78FC9150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69408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B3411-421B-CB3E-A62C-07787D85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4CD28-4842-17D5-2E86-86605BC6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736AB-FE4B-C5E6-E3F5-B94977EF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49506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A986A-36DE-E56E-D2B5-61E0C6FD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E336-DB6D-BA81-6845-554696489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B1C8B-AE67-EB7C-7377-B5984AEF7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5B09F-C58F-9C01-6A19-34E0C073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F5326-2FD0-50D2-0E30-290E483B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7255E-A567-06C3-9FE8-17C7DEF7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256774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FB598-E29F-EACA-899E-5DD1EC97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500AE7-2185-B14C-2C4B-489732D39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CFE59-BAC8-87EE-BABE-8E56B666D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3EED9-90B8-F98B-2F2E-BFE21238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C9FE0-DF13-8B5E-A20E-4F9A10BF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854E1-1D19-EBA7-6A07-79C6B759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126658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2893E-6D31-649D-E359-645092BF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721B2-6822-72A1-7F81-5D33B0E7F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7FD37-7C24-728E-4F85-1A3112D34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34E3-E9A5-4243-BB23-F5B0288DA5FA}" type="datetimeFigureOut">
              <a:rPr lang="en-SO" smtClean="0"/>
              <a:t>8/26/23</a:t>
            </a:fld>
            <a:endParaRPr lang="en-S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854E8-0377-0E54-FB78-58F7AC031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2A228-D97C-C623-23A4-B235C4CAC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95428-AD22-6446-B70C-04533D3E94C8}" type="slidenum">
              <a:rPr lang="en-SO" smtClean="0"/>
              <a:t>‹#›</a:t>
            </a:fld>
            <a:endParaRPr lang="en-SO"/>
          </a:p>
        </p:txBody>
      </p:sp>
    </p:spTree>
    <p:extLst>
      <p:ext uri="{BB962C8B-B14F-4D97-AF65-F5344CB8AC3E}">
        <p14:creationId xmlns:p14="http://schemas.microsoft.com/office/powerpoint/2010/main" val="148413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2.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2E49-8DD3-99B9-DAEA-9BC0B992D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95991"/>
            <a:ext cx="4087303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Network Infrastructure</a:t>
            </a:r>
            <a:br>
              <a:rPr lang="en-US" sz="5400" dirty="0"/>
            </a:br>
            <a:r>
              <a:rPr lang="en-US" sz="5400" dirty="0"/>
              <a:t>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9A087-F0BE-AAC7-2CC0-70595EF3B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OSPF</a:t>
            </a:r>
          </a:p>
        </p:txBody>
      </p:sp>
      <p:pic>
        <p:nvPicPr>
          <p:cNvPr id="30" name="Picture 29" descr="Close-up of a server network panel with lights and cables">
            <a:extLst>
              <a:ext uri="{FF2B5EF4-FFF2-40B4-BE49-F238E27FC236}">
                <a16:creationId xmlns:a16="http://schemas.microsoft.com/office/drawing/2014/main" id="{F3E4FCE5-3383-C7EF-55C7-864AAFF2F5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589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4" name="Immagine 7" descr="Immagine 7">
            <a:hlinkClick r:id="rId3"/>
            <a:extLst>
              <a:ext uri="{FF2B5EF4-FFF2-40B4-BE49-F238E27FC236}">
                <a16:creationId xmlns:a16="http://schemas.microsoft.com/office/drawing/2014/main" id="{CAC4DFE6-66B7-D6A2-D11F-2B8C4F85C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5264" y="5935989"/>
            <a:ext cx="1926654" cy="67409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sorer.png" descr="sorer.png">
            <a:extLst>
              <a:ext uri="{FF2B5EF4-FFF2-40B4-BE49-F238E27FC236}">
                <a16:creationId xmlns:a16="http://schemas.microsoft.com/office/drawing/2014/main" id="{65FFBFB8-C6D7-B872-BCF3-EA5133971C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7863" y="374487"/>
            <a:ext cx="3384054" cy="140947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4229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uting Protocols: Types, Static, Dynamic, Distance Vector, Link-state">
            <a:extLst>
              <a:ext uri="{FF2B5EF4-FFF2-40B4-BE49-F238E27FC236}">
                <a16:creationId xmlns:a16="http://schemas.microsoft.com/office/drawing/2014/main" id="{FDE5C1FE-3E9F-C08C-E9C6-0FC6864102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87" y="658368"/>
            <a:ext cx="9203945" cy="517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35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EAF8A-18A9-0862-BB99-419AE8B3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OSPF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F5B82-57E8-30C3-DE88-7AF5E0E7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Here are three of the biggest reasons to implement OSPF in a way that makes full use of its intentional, hierarchical design:</a:t>
            </a:r>
          </a:p>
          <a:p>
            <a:pPr lvl="1"/>
            <a:r>
              <a:rPr lang="en-US" dirty="0"/>
              <a:t>To decrease routing overhead</a:t>
            </a:r>
          </a:p>
          <a:p>
            <a:pPr lvl="1"/>
            <a:r>
              <a:rPr lang="en-US" dirty="0"/>
              <a:t>To speed up convergence</a:t>
            </a:r>
          </a:p>
          <a:p>
            <a:pPr lvl="1"/>
            <a:r>
              <a:rPr lang="en-US" dirty="0"/>
              <a:t>To confine network instability to single areas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40516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EAF8A-18A9-0862-BB99-419AE8B3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OSPF Operation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F5B82-57E8-30C3-DE88-7AF5E0E7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OSPF operation is basically divided into these three categories:</a:t>
            </a:r>
          </a:p>
          <a:p>
            <a:pPr lvl="1"/>
            <a:r>
              <a:rPr lang="en-US" dirty="0"/>
              <a:t>Neighbor and adjacency initialization</a:t>
            </a:r>
          </a:p>
          <a:p>
            <a:pPr lvl="1"/>
            <a:r>
              <a:rPr lang="en-US" dirty="0"/>
              <a:t>LSA flooding</a:t>
            </a:r>
          </a:p>
          <a:p>
            <a:pPr lvl="1"/>
            <a:r>
              <a:rPr lang="en-US" dirty="0"/>
              <a:t>SPF tree calculation</a:t>
            </a:r>
          </a:p>
        </p:txBody>
      </p:sp>
    </p:spTree>
    <p:extLst>
      <p:ext uri="{BB962C8B-B14F-4D97-AF65-F5344CB8AC3E}">
        <p14:creationId xmlns:p14="http://schemas.microsoft.com/office/powerpoint/2010/main" val="244057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C681-5AD4-AB94-B861-9577A8EA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OSPF Basics </a:t>
            </a:r>
            <a:br>
              <a:rPr lang="en-US" dirty="0"/>
            </a:br>
            <a:endParaRPr lang="en-SO" dirty="0"/>
          </a:p>
        </p:txBody>
      </p:sp>
      <p:pic>
        <p:nvPicPr>
          <p:cNvPr id="1025" name="Picture 1" descr="page4image47426112">
            <a:extLst>
              <a:ext uri="{FF2B5EF4-FFF2-40B4-BE49-F238E27FC236}">
                <a16:creationId xmlns:a16="http://schemas.microsoft.com/office/drawing/2014/main" id="{BCE62F48-38CE-6E0E-D8A1-51B58BFADA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36" y="1690688"/>
            <a:ext cx="6839712" cy="416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30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1A60F0-DF82-CC44-8149-15FA760C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OSPF Terminology </a:t>
            </a:r>
            <a:br>
              <a:rPr lang="en-US">
                <a:solidFill>
                  <a:srgbClr val="FFFFFF"/>
                </a:solidFill>
              </a:rPr>
            </a:br>
            <a:endParaRPr lang="en-SO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E34FB-46D4-8FF1-5C0D-60A4195B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600" b="1"/>
              <a:t>Link </a:t>
            </a:r>
            <a:r>
              <a:rPr lang="en-US" sz="2600"/>
              <a:t>A </a:t>
            </a:r>
            <a:r>
              <a:rPr lang="en-US" sz="2600" i="1"/>
              <a:t>link </a:t>
            </a:r>
            <a:r>
              <a:rPr lang="en-US" sz="2600"/>
              <a:t>is a network or router interface assigned to any given network.</a:t>
            </a:r>
          </a:p>
          <a:p>
            <a:r>
              <a:rPr lang="en-US" sz="2600" b="1"/>
              <a:t>Router ID </a:t>
            </a:r>
            <a:r>
              <a:rPr lang="en-US" sz="2600"/>
              <a:t>The </a:t>
            </a:r>
            <a:r>
              <a:rPr lang="en-US" sz="2600" i="1"/>
              <a:t>router ID (RID) </a:t>
            </a:r>
            <a:r>
              <a:rPr lang="en-US" sz="2600"/>
              <a:t>is an IP address used to identify the router. </a:t>
            </a:r>
          </a:p>
          <a:p>
            <a:r>
              <a:rPr lang="en-US" sz="2600" b="1"/>
              <a:t>Neighbor </a:t>
            </a:r>
            <a:r>
              <a:rPr lang="en-US" sz="2600" i="1"/>
              <a:t>Neighbors </a:t>
            </a:r>
            <a:r>
              <a:rPr lang="en-US" sz="2600"/>
              <a:t>are two or more routers that have an interface on a common network </a:t>
            </a:r>
          </a:p>
          <a:p>
            <a:r>
              <a:rPr lang="en-US" sz="2600" b="1"/>
              <a:t>Adjacency </a:t>
            </a:r>
            <a:r>
              <a:rPr lang="en-US" sz="2600"/>
              <a:t>An </a:t>
            </a:r>
            <a:r>
              <a:rPr lang="en-US" sz="2600" i="1"/>
              <a:t>adjacency </a:t>
            </a:r>
            <a:r>
              <a:rPr lang="en-US" sz="2600"/>
              <a:t>is a relationship between two OSPF routers that permits the direct exchange of route updates. </a:t>
            </a:r>
          </a:p>
          <a:p>
            <a:r>
              <a:rPr lang="en-US" sz="2600" b="1"/>
              <a:t>Designated router </a:t>
            </a:r>
            <a:r>
              <a:rPr lang="en-US" sz="2600"/>
              <a:t>A </a:t>
            </a:r>
            <a:r>
              <a:rPr lang="en-US" sz="2600" i="1"/>
              <a:t>designated router (DR) </a:t>
            </a:r>
            <a:r>
              <a:rPr lang="en-US" sz="2600"/>
              <a:t>is elected whenever OSPF routers are connected to the same broadcast network </a:t>
            </a:r>
            <a:endParaRPr lang="en-US" sz="2600">
              <a:effectLst/>
            </a:endParaRPr>
          </a:p>
          <a:p>
            <a:endParaRPr lang="en-US" sz="2600">
              <a:effectLst/>
            </a:endParaRPr>
          </a:p>
          <a:p>
            <a:endParaRPr lang="en-US" sz="2600"/>
          </a:p>
          <a:p>
            <a:pPr marL="0" indent="0">
              <a:buNone/>
            </a:pPr>
            <a:endParaRPr lang="en-US" sz="2600"/>
          </a:p>
          <a:p>
            <a:endParaRPr lang="en-SO" sz="2600"/>
          </a:p>
        </p:txBody>
      </p:sp>
    </p:spTree>
    <p:extLst>
      <p:ext uri="{BB962C8B-B14F-4D97-AF65-F5344CB8AC3E}">
        <p14:creationId xmlns:p14="http://schemas.microsoft.com/office/powerpoint/2010/main" val="135041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EF518-F89B-3FF6-FEBF-28FC301B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</a:t>
            </a:r>
            <a:r>
              <a:rPr lang="en-SO">
                <a:solidFill>
                  <a:srgbClr val="FFFFFF"/>
                </a:solidFill>
              </a:rPr>
              <a:t>ont…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2627-3A70-21DF-3C69-32DED5FCE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Backup designated router </a:t>
            </a:r>
            <a:r>
              <a:rPr lang="en-US" dirty="0"/>
              <a:t>A </a:t>
            </a:r>
            <a:r>
              <a:rPr lang="en-US" i="1" dirty="0"/>
              <a:t>backup designated router (BDR) </a:t>
            </a:r>
            <a:r>
              <a:rPr lang="en-US" dirty="0"/>
              <a:t>is a hot standby for the DR on broadcast, or multi-access, links. </a:t>
            </a:r>
            <a:endParaRPr lang="en-US" dirty="0">
              <a:effectLst/>
            </a:endParaRPr>
          </a:p>
          <a:p>
            <a:r>
              <a:rPr lang="en-US" b="1" dirty="0"/>
              <a:t>Hello protocol </a:t>
            </a:r>
            <a:r>
              <a:rPr lang="en-US" dirty="0"/>
              <a:t>The OSPF Hello protocol provides dynamic neighbor discovery and maintains neighbor relationships. </a:t>
            </a:r>
            <a:endParaRPr lang="en-US" dirty="0">
              <a:effectLst/>
            </a:endParaRPr>
          </a:p>
          <a:p>
            <a:r>
              <a:rPr lang="en-US" b="1" dirty="0"/>
              <a:t>Neighborship database </a:t>
            </a:r>
            <a:r>
              <a:rPr lang="en-US" dirty="0"/>
              <a:t>The </a:t>
            </a:r>
            <a:r>
              <a:rPr lang="en-US" i="1" dirty="0"/>
              <a:t>neighborship database </a:t>
            </a:r>
            <a:r>
              <a:rPr lang="en-US" dirty="0"/>
              <a:t>is a list of all OSPF routers for which Hello packets have been seen. </a:t>
            </a:r>
            <a:endParaRPr lang="en-US" dirty="0">
              <a:effectLst/>
            </a:endParaRPr>
          </a:p>
          <a:p>
            <a:r>
              <a:rPr lang="en-US" b="1" dirty="0"/>
              <a:t>Topological database </a:t>
            </a:r>
            <a:r>
              <a:rPr lang="en-US" dirty="0"/>
              <a:t>The </a:t>
            </a:r>
            <a:r>
              <a:rPr lang="en-US" i="1" dirty="0"/>
              <a:t>topological database </a:t>
            </a:r>
            <a:r>
              <a:rPr lang="en-US" dirty="0"/>
              <a:t>contains information from all of the Link State Advertisement packets that have been received for an area. </a:t>
            </a:r>
            <a:endParaRPr lang="en-US" dirty="0">
              <a:effectLst/>
            </a:endParaRPr>
          </a:p>
          <a:p>
            <a:endParaRPr lang="en-SO" dirty="0"/>
          </a:p>
        </p:txBody>
      </p:sp>
    </p:spTree>
    <p:extLst>
      <p:ext uri="{BB962C8B-B14F-4D97-AF65-F5344CB8AC3E}">
        <p14:creationId xmlns:p14="http://schemas.microsoft.com/office/powerpoint/2010/main" val="177507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EF518-F89B-3FF6-FEBF-28FC301B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Wildcard</a:t>
            </a:r>
            <a:endParaRPr lang="en-SO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2627-3A70-21DF-3C69-32DED5FCE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Example 1: 192.168.10.0/24 will be:</a:t>
            </a:r>
          </a:p>
          <a:p>
            <a:pPr lvl="1"/>
            <a:r>
              <a:rPr lang="en-US" sz="2800" dirty="0"/>
              <a:t>192.168.10.0 0.0.0.255</a:t>
            </a:r>
          </a:p>
          <a:p>
            <a:r>
              <a:rPr lang="en-US" dirty="0"/>
              <a:t>Example2: 192.168.5.0/27 will be:</a:t>
            </a:r>
          </a:p>
          <a:p>
            <a:pPr lvl="1"/>
            <a:r>
              <a:rPr lang="en-US" sz="2800" dirty="0"/>
              <a:t>192.168.5.0 0.0.0.31</a:t>
            </a:r>
          </a:p>
          <a:p>
            <a:r>
              <a:rPr lang="en-US" dirty="0"/>
              <a:t>Example3: 192.168.3.0/30 will be:</a:t>
            </a:r>
          </a:p>
          <a:p>
            <a:pPr lvl="1"/>
            <a:r>
              <a:rPr lang="en-US" sz="2800" dirty="0"/>
              <a:t>192.168.3.0 0.0.0.3</a:t>
            </a:r>
          </a:p>
        </p:txBody>
      </p:sp>
    </p:spTree>
    <p:extLst>
      <p:ext uri="{BB962C8B-B14F-4D97-AF65-F5344CB8AC3E}">
        <p14:creationId xmlns:p14="http://schemas.microsoft.com/office/powerpoint/2010/main" val="34248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274</Words>
  <Application>Microsoft Macintosh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Network Infrastructure Workshop</vt:lpstr>
      <vt:lpstr>PowerPoint Presentation</vt:lpstr>
      <vt:lpstr>OSPF</vt:lpstr>
      <vt:lpstr>OSPF Operation</vt:lpstr>
      <vt:lpstr>OSPF Basics  </vt:lpstr>
      <vt:lpstr>OSPF Terminology  </vt:lpstr>
      <vt:lpstr>Cont…</vt:lpstr>
      <vt:lpstr>Wildcard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Shortest Path First (OSPF)  </dc:title>
  <dc:creator>ibar osman</dc:creator>
  <cp:lastModifiedBy>Mohamed Ali Ahmed</cp:lastModifiedBy>
  <cp:revision>7</cp:revision>
  <dcterms:created xsi:type="dcterms:W3CDTF">2022-06-18T06:34:42Z</dcterms:created>
  <dcterms:modified xsi:type="dcterms:W3CDTF">2023-08-26T06:31:05Z</dcterms:modified>
</cp:coreProperties>
</file>